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85"/>
    <p:restoredTop sz="94697"/>
  </p:normalViewPr>
  <p:slideViewPr>
    <p:cSldViewPr snapToGrid="0" snapToObjects="1">
      <p:cViewPr>
        <p:scale>
          <a:sx n="90" d="100"/>
          <a:sy n="90" d="100"/>
        </p:scale>
        <p:origin x="-136" y="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890A11-68FA-5E4E-B03A-B521E2906B0E}" type="datetimeFigureOut">
              <a:rPr kumimoji="1" lang="zh-CN" altLang="en-US" smtClean="0"/>
              <a:t>20/5/15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5E9B3C-34D1-DC43-B85B-BC3F568BAE46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05462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5E9B3C-34D1-DC43-B85B-BC3F568BAE46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67883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题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三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三栏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731997" y="40472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/>
              <a:t>The Relations of Learning Styles to Language Learning Strategies and Learning Outcomes: An Empirical Study</a:t>
            </a:r>
            <a:endParaRPr kumimoji="1" lang="zh-CN" altLang="en-US" b="1" dirty="0"/>
          </a:p>
        </p:txBody>
      </p:sp>
      <p:sp>
        <p:nvSpPr>
          <p:cNvPr id="7" name="文本框 6"/>
          <p:cNvSpPr txBox="1"/>
          <p:nvPr/>
        </p:nvSpPr>
        <p:spPr>
          <a:xfrm>
            <a:off x="0" y="457511"/>
            <a:ext cx="52660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1400" b="1" dirty="0"/>
              <a:t>Main Conceptual themes</a:t>
            </a:r>
          </a:p>
          <a:p>
            <a:pPr marL="514350" indent="-514350" algn="just">
              <a:buAutoNum type="alphaLcParenR"/>
            </a:pPr>
            <a:r>
              <a:rPr lang="en-US" altLang="zh-CN" sz="1400" b="1" i="1" dirty="0"/>
              <a:t>Learning style:</a:t>
            </a:r>
          </a:p>
          <a:p>
            <a:pPr marL="342900" indent="-342900" algn="just">
              <a:buFont typeface="Wingdings" charset="2"/>
              <a:buChar char="l"/>
            </a:pPr>
            <a:r>
              <a:rPr lang="en-US" altLang="zh-CN" sz="1400" dirty="0"/>
              <a:t>Definition: two perspectives (cognition and perception/ information processing)</a:t>
            </a:r>
          </a:p>
          <a:p>
            <a:pPr marL="342900" indent="-342900" algn="just">
              <a:buFont typeface="Wingdings" charset="2"/>
              <a:buChar char="l"/>
            </a:pPr>
            <a:r>
              <a:rPr lang="en-US" altLang="zh-CN" sz="1400" dirty="0"/>
              <a:t>Measurement: Jackson’s Personality Research Form/ Myers-Briggs Type Indicator (MBTI)/ Perceptual Learning Style Preference Questionnaire (PLSPQ).</a:t>
            </a:r>
            <a:r>
              <a:rPr lang="zh-CN" altLang="zh-CN" sz="1400" dirty="0"/>
              <a:t> </a:t>
            </a:r>
            <a:endParaRPr lang="en-US" altLang="zh-CN" sz="1400" dirty="0"/>
          </a:p>
          <a:p>
            <a:pPr algn="just"/>
            <a:r>
              <a:rPr lang="en-US" altLang="zh-CN" sz="1400" b="1" i="1" dirty="0"/>
              <a:t>b)   Learning strategies</a:t>
            </a:r>
          </a:p>
          <a:p>
            <a:pPr marL="342900" indent="-342900" algn="just">
              <a:buFont typeface="Wingdings" charset="2"/>
              <a:buChar char="l"/>
            </a:pPr>
            <a:r>
              <a:rPr lang="en-US" altLang="zh-CN" sz="1400" dirty="0"/>
              <a:t>learning steps and methods adopted by learners</a:t>
            </a:r>
            <a:endParaRPr kumimoji="1" lang="en-US" altLang="zh-CN" sz="1400" dirty="0"/>
          </a:p>
          <a:p>
            <a:pPr marL="342900" indent="-342900" algn="just">
              <a:buFont typeface="Wingdings" charset="2"/>
              <a:buChar char="l"/>
            </a:pPr>
            <a:r>
              <a:rPr kumimoji="1" lang="en-US" altLang="zh-CN" sz="1400" dirty="0"/>
              <a:t>manifested as external behaviors</a:t>
            </a:r>
            <a:endParaRPr lang="en-US" altLang="zh-CN" sz="1400" dirty="0"/>
          </a:p>
        </p:txBody>
      </p:sp>
      <p:sp>
        <p:nvSpPr>
          <p:cNvPr id="8" name="文本框 7"/>
          <p:cNvSpPr txBox="1"/>
          <p:nvPr/>
        </p:nvSpPr>
        <p:spPr>
          <a:xfrm>
            <a:off x="0" y="2778335"/>
            <a:ext cx="526600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1400" b="1" dirty="0" smtClean="0"/>
              <a:t>Background</a:t>
            </a:r>
            <a:endParaRPr kumimoji="1" lang="en-US" altLang="zh-CN" sz="1400" b="1" dirty="0"/>
          </a:p>
          <a:p>
            <a:pPr algn="just"/>
            <a:r>
              <a:rPr kumimoji="1" lang="en-US" altLang="zh-CN" sz="1400" b="1" i="1" dirty="0"/>
              <a:t>International: </a:t>
            </a:r>
            <a:r>
              <a:rPr kumimoji="1" lang="en-US" altLang="zh-CN" sz="1400" dirty="0"/>
              <a:t>focus on the relationship between learning style and learning performance (Carrel et al., 1996; Bailey et al, 2000; </a:t>
            </a:r>
            <a:r>
              <a:rPr kumimoji="1" lang="en-US" altLang="zh-CN" sz="1400" dirty="0" err="1"/>
              <a:t>Ehrman</a:t>
            </a:r>
            <a:r>
              <a:rPr kumimoji="1" lang="en-US" altLang="zh-CN" sz="1400" dirty="0"/>
              <a:t> &amp; Oxford, 1990; Carson &amp; </a:t>
            </a:r>
            <a:r>
              <a:rPr kumimoji="1" lang="en-US" altLang="zh-CN" sz="1400" dirty="0" err="1"/>
              <a:t>Longhini</a:t>
            </a:r>
            <a:r>
              <a:rPr kumimoji="1" lang="en-US" altLang="zh-CN" sz="1400" dirty="0"/>
              <a:t> 2002)</a:t>
            </a:r>
          </a:p>
          <a:p>
            <a:pPr algn="just"/>
            <a:r>
              <a:rPr kumimoji="1" lang="en-US" altLang="zh-CN" sz="1400" b="1" i="1" dirty="0"/>
              <a:t>Chinese: </a:t>
            </a:r>
            <a:r>
              <a:rPr kumimoji="1" lang="en-US" altLang="zh-CN" sz="1400" dirty="0"/>
              <a:t>describing the characteristics of learners’ learning style (Yang &amp; Warner, 1996; Huang, 2000; Liu et al, 2004)</a:t>
            </a:r>
          </a:p>
          <a:p>
            <a:pPr algn="just"/>
            <a:r>
              <a:rPr kumimoji="1" lang="en-US" altLang="zh-CN" sz="1400" b="1" i="1" dirty="0"/>
              <a:t>Gap: </a:t>
            </a:r>
            <a:r>
              <a:rPr kumimoji="1" lang="en-US" altLang="zh-CN" sz="1400" dirty="0"/>
              <a:t>no study focus on the overall relationship among learning styles, strategies and performance.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5672780" y="689919"/>
            <a:ext cx="67198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1400" b="1" dirty="0"/>
              <a:t>Aims and Research Questions</a:t>
            </a:r>
          </a:p>
          <a:p>
            <a:pPr marL="514350" indent="-514350">
              <a:buAutoNum type="alphaLcParenR"/>
            </a:pPr>
            <a:r>
              <a:rPr lang="en-US" altLang="zh-CN" sz="1400" dirty="0"/>
              <a:t>the characteristics of learning styles of non-English major college students in China; </a:t>
            </a:r>
          </a:p>
          <a:p>
            <a:pPr marL="514350" indent="-514350">
              <a:buAutoNum type="alphaLcParenR"/>
            </a:pPr>
            <a:r>
              <a:rPr lang="en-US" altLang="zh-CN" sz="1400" dirty="0"/>
              <a:t>the relationship between learning styles and English performance; </a:t>
            </a:r>
          </a:p>
          <a:p>
            <a:pPr marL="514350" indent="-514350">
              <a:buAutoNum type="alphaLcParenR"/>
            </a:pPr>
            <a:r>
              <a:rPr lang="en-US" altLang="zh-CN" sz="1400" dirty="0"/>
              <a:t>the influence of learning styles on learning strategies. </a:t>
            </a:r>
            <a:endParaRPr lang="zh-CN" altLang="zh-CN" sz="1400" dirty="0"/>
          </a:p>
        </p:txBody>
      </p:sp>
      <p:sp>
        <p:nvSpPr>
          <p:cNvPr id="10" name="文本框 9"/>
          <p:cNvSpPr txBox="1"/>
          <p:nvPr/>
        </p:nvSpPr>
        <p:spPr>
          <a:xfrm>
            <a:off x="102672" y="4748522"/>
            <a:ext cx="31070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1400" b="1" dirty="0"/>
              <a:t>Setting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1400" dirty="0"/>
              <a:t>University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1400" dirty="0"/>
              <a:t>Non-English major college students 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1400" dirty="0"/>
              <a:t>All participated in CET-4 test  </a:t>
            </a:r>
            <a:endParaRPr kumimoji="1" lang="zh-CN" altLang="en-US" sz="1400" dirty="0"/>
          </a:p>
        </p:txBody>
      </p:sp>
      <p:sp>
        <p:nvSpPr>
          <p:cNvPr id="11" name="文本框 10"/>
          <p:cNvSpPr txBox="1"/>
          <p:nvPr/>
        </p:nvSpPr>
        <p:spPr>
          <a:xfrm>
            <a:off x="-14744" y="5869969"/>
            <a:ext cx="44863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1400" b="1" dirty="0"/>
              <a:t>Ethical Issues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1400" dirty="0"/>
              <a:t>Consent of participants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1400" dirty="0"/>
              <a:t>Clear information about the study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1400" dirty="0"/>
              <a:t>Data are confidential and anonymous</a:t>
            </a:r>
            <a:endParaRPr kumimoji="1" lang="zh-CN" altLang="en-US" sz="1400" dirty="0"/>
          </a:p>
        </p:txBody>
      </p:sp>
      <p:sp>
        <p:nvSpPr>
          <p:cNvPr id="18" name="文本框 17"/>
          <p:cNvSpPr txBox="1"/>
          <p:nvPr/>
        </p:nvSpPr>
        <p:spPr>
          <a:xfrm>
            <a:off x="6759472" y="1913816"/>
            <a:ext cx="45812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1400" b="1" dirty="0"/>
              <a:t>Evidence</a:t>
            </a:r>
          </a:p>
          <a:p>
            <a:pPr marL="514350" lvl="0" indent="-514350">
              <a:buFont typeface="+mj-lt"/>
              <a:buAutoNum type="alphaLcParenR"/>
            </a:pPr>
            <a:r>
              <a:rPr lang="en-GB" altLang="zh-CN" sz="1400" i="1" dirty="0"/>
              <a:t>Myers-Briggs Type Indicator (MBTI) (Chinese version)</a:t>
            </a:r>
            <a:endParaRPr lang="zh-CN" altLang="zh-CN" sz="1400" i="1" dirty="0"/>
          </a:p>
          <a:p>
            <a:pPr marL="514350" lvl="0" indent="-514350">
              <a:buFont typeface="+mj-lt"/>
              <a:buAutoNum type="alphaLcParenR"/>
            </a:pPr>
            <a:r>
              <a:rPr lang="en-GB" altLang="zh-CN" sz="1400" i="1" dirty="0"/>
              <a:t>Strategy Inventory for Language Learning (SILL)</a:t>
            </a:r>
            <a:endParaRPr lang="zh-CN" altLang="zh-CN" sz="1400" i="1" dirty="0"/>
          </a:p>
          <a:p>
            <a:pPr marL="514350" lvl="0" indent="-514350">
              <a:buFont typeface="+mj-lt"/>
              <a:buAutoNum type="alphaLcParenR"/>
            </a:pPr>
            <a:r>
              <a:rPr lang="en-US" altLang="zh-CN" sz="1400" i="1" dirty="0"/>
              <a:t>Subjects’ English proficiency </a:t>
            </a:r>
          </a:p>
          <a:p>
            <a:pPr marL="457200" lvl="0" indent="-457200">
              <a:buFont typeface="Wingdings" charset="2"/>
              <a:buChar char="Ø"/>
            </a:pPr>
            <a:r>
              <a:rPr lang="en-US" altLang="zh-CN" sz="1400" i="1" dirty="0"/>
              <a:t>Subjects’ scores of English final exam</a:t>
            </a:r>
          </a:p>
          <a:p>
            <a:pPr marL="457200" lvl="0" indent="-457200">
              <a:buFont typeface="Wingdings" charset="2"/>
              <a:buChar char="Ø"/>
            </a:pPr>
            <a:r>
              <a:rPr lang="en-US" altLang="zh-CN" sz="1400" i="1" dirty="0"/>
              <a:t>Subjects’ scores of </a:t>
            </a:r>
            <a:r>
              <a:rPr lang="en-US" altLang="zh-CN" sz="1400" i="1" dirty="0" smtClean="0"/>
              <a:t>CET-4</a:t>
            </a:r>
            <a:endParaRPr lang="zh-CN" altLang="zh-CN" sz="1400" dirty="0"/>
          </a:p>
        </p:txBody>
      </p:sp>
      <p:sp>
        <p:nvSpPr>
          <p:cNvPr id="19" name="文本框 18"/>
          <p:cNvSpPr txBox="1"/>
          <p:nvPr/>
        </p:nvSpPr>
        <p:spPr>
          <a:xfrm>
            <a:off x="4170234" y="4768589"/>
            <a:ext cx="830073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1400" b="1" dirty="0"/>
              <a:t>Data analysis</a:t>
            </a:r>
          </a:p>
          <a:p>
            <a:pPr marL="514350" lvl="0" indent="-514350">
              <a:buFont typeface="+mj-lt"/>
              <a:buAutoNum type="alphaLcParenR"/>
            </a:pPr>
            <a:r>
              <a:rPr lang="en-US" altLang="zh-CN" sz="1400" i="1" dirty="0"/>
              <a:t>Descriptive statistical analysis</a:t>
            </a:r>
            <a:endParaRPr lang="zh-CN" altLang="zh-CN" sz="1400" i="1" dirty="0"/>
          </a:p>
          <a:p>
            <a:pPr marL="514350" lvl="0" indent="-514350">
              <a:buFont typeface="+mj-lt"/>
              <a:buAutoNum type="alphaLcParenR"/>
            </a:pPr>
            <a:r>
              <a:rPr lang="en-US" altLang="zh-CN" sz="1400" i="1" dirty="0"/>
              <a:t>Analysis of variance – to analyze the effect of learning styles and learning strategies on learning outcomes</a:t>
            </a:r>
            <a:endParaRPr lang="zh-CN" altLang="zh-CN" sz="1400" i="1" dirty="0"/>
          </a:p>
          <a:p>
            <a:pPr marL="514350" lvl="0" indent="-514350">
              <a:buFont typeface="+mj-lt"/>
              <a:buAutoNum type="alphaLcParenR"/>
            </a:pPr>
            <a:r>
              <a:rPr lang="en-US" altLang="zh-CN" sz="1400" i="1" dirty="0"/>
              <a:t>Pearson correlation analysis– to analyze the relationship among the three factors</a:t>
            </a:r>
          </a:p>
          <a:p>
            <a:r>
              <a:rPr kumimoji="1" lang="en-US" altLang="zh-CN" sz="1400" dirty="0"/>
              <a:t> </a:t>
            </a:r>
            <a:endParaRPr kumimoji="1" lang="zh-CN" altLang="en-US" sz="1400" dirty="0"/>
          </a:p>
        </p:txBody>
      </p:sp>
      <p:sp>
        <p:nvSpPr>
          <p:cNvPr id="22" name="文本框 21"/>
          <p:cNvSpPr txBox="1"/>
          <p:nvPr/>
        </p:nvSpPr>
        <p:spPr>
          <a:xfrm>
            <a:off x="6676486" y="3510799"/>
            <a:ext cx="4747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1400" b="1" dirty="0"/>
              <a:t>Data Collection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1400" dirty="0"/>
              <a:t>Randomly select five classes (around 250-300 students)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1400" dirty="0"/>
              <a:t>Questionnaires of MBTI and SILL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1400" dirty="0"/>
              <a:t>Language proficiency (exam scores/ CET-4 scores)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703210" y="-13331"/>
            <a:ext cx="10706894" cy="457511"/>
          </a:xfrm>
          <a:prstGeom prst="roundRect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3" name="圆角矩形 12"/>
          <p:cNvSpPr/>
          <p:nvPr/>
        </p:nvSpPr>
        <p:spPr>
          <a:xfrm>
            <a:off x="0" y="518235"/>
            <a:ext cx="5195898" cy="2199376"/>
          </a:xfrm>
          <a:prstGeom prst="roundRect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4" name="圆角矩形 13"/>
          <p:cNvSpPr/>
          <p:nvPr/>
        </p:nvSpPr>
        <p:spPr>
          <a:xfrm>
            <a:off x="0" y="2816782"/>
            <a:ext cx="5266006" cy="1801890"/>
          </a:xfrm>
          <a:prstGeom prst="roundRect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grpSp>
        <p:nvGrpSpPr>
          <p:cNvPr id="44" name="组 43"/>
          <p:cNvGrpSpPr/>
          <p:nvPr/>
        </p:nvGrpSpPr>
        <p:grpSpPr>
          <a:xfrm>
            <a:off x="3630636" y="5984888"/>
            <a:ext cx="8506194" cy="706527"/>
            <a:chOff x="3518657" y="5609363"/>
            <a:chExt cx="8506194" cy="706527"/>
          </a:xfrm>
        </p:grpSpPr>
        <p:sp>
          <p:nvSpPr>
            <p:cNvPr id="3" name="圆角矩形 2"/>
            <p:cNvSpPr/>
            <p:nvPr/>
          </p:nvSpPr>
          <p:spPr>
            <a:xfrm>
              <a:off x="3518657" y="5630008"/>
              <a:ext cx="1409257" cy="679524"/>
            </a:xfrm>
            <a:prstGeom prst="roundRect">
              <a:avLst/>
            </a:prstGeom>
            <a:solidFill>
              <a:srgbClr val="0070C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3702168" y="5609363"/>
              <a:ext cx="26517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zh-CN" sz="1400" i="1" dirty="0">
                  <a:solidFill>
                    <a:schemeClr val="bg1"/>
                  </a:solidFill>
                </a:rPr>
                <a:t>Week </a:t>
              </a:r>
              <a:r>
                <a:rPr kumimoji="1" lang="en-US" altLang="zh-CN" sz="1400" i="1" dirty="0" smtClean="0">
                  <a:solidFill>
                    <a:schemeClr val="bg1"/>
                  </a:solidFill>
                </a:rPr>
                <a:t>1-2</a:t>
              </a:r>
              <a:endParaRPr kumimoji="1" lang="zh-CN" altLang="en-US" sz="1400" dirty="0">
                <a:solidFill>
                  <a:schemeClr val="bg1"/>
                </a:solidFill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3526147" y="5921433"/>
              <a:ext cx="143340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en-US" altLang="zh-CN" sz="1400" dirty="0">
                  <a:solidFill>
                    <a:schemeClr val="bg1"/>
                  </a:solidFill>
                </a:rPr>
                <a:t>Preparation work</a:t>
              </a:r>
            </a:p>
          </p:txBody>
        </p:sp>
        <p:sp>
          <p:nvSpPr>
            <p:cNvPr id="25" name="圆角矩形 24"/>
            <p:cNvSpPr/>
            <p:nvPr/>
          </p:nvSpPr>
          <p:spPr>
            <a:xfrm>
              <a:off x="5272882" y="5636366"/>
              <a:ext cx="1409257" cy="679524"/>
            </a:xfrm>
            <a:prstGeom prst="roundRect">
              <a:avLst/>
            </a:prstGeom>
            <a:solidFill>
              <a:srgbClr val="0070C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26" name="圆角矩形 25"/>
            <p:cNvSpPr/>
            <p:nvPr/>
          </p:nvSpPr>
          <p:spPr>
            <a:xfrm>
              <a:off x="7013355" y="5630460"/>
              <a:ext cx="1409257" cy="679524"/>
            </a:xfrm>
            <a:prstGeom prst="roundRect">
              <a:avLst/>
            </a:prstGeom>
            <a:solidFill>
              <a:srgbClr val="0070C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b="1"/>
            </a:p>
          </p:txBody>
        </p:sp>
        <p:sp>
          <p:nvSpPr>
            <p:cNvPr id="27" name="圆角矩形 26"/>
            <p:cNvSpPr/>
            <p:nvPr/>
          </p:nvSpPr>
          <p:spPr>
            <a:xfrm>
              <a:off x="8760704" y="5618000"/>
              <a:ext cx="1409257" cy="679524"/>
            </a:xfrm>
            <a:prstGeom prst="roundRect">
              <a:avLst/>
            </a:prstGeom>
            <a:solidFill>
              <a:srgbClr val="0070C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b="1"/>
            </a:p>
          </p:txBody>
        </p:sp>
        <p:sp>
          <p:nvSpPr>
            <p:cNvPr id="28" name="圆角矩形 27"/>
            <p:cNvSpPr/>
            <p:nvPr/>
          </p:nvSpPr>
          <p:spPr>
            <a:xfrm>
              <a:off x="10508053" y="5621341"/>
              <a:ext cx="1409257" cy="679524"/>
            </a:xfrm>
            <a:prstGeom prst="roundRect">
              <a:avLst/>
            </a:prstGeom>
            <a:solidFill>
              <a:srgbClr val="0070C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b="1"/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5497057" y="5631402"/>
              <a:ext cx="121107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zh-CN" sz="1400" i="1" dirty="0" smtClean="0">
                  <a:solidFill>
                    <a:schemeClr val="bg1"/>
                  </a:solidFill>
                </a:rPr>
                <a:t>Week 3-5</a:t>
              </a:r>
            </a:p>
          </p:txBody>
        </p:sp>
        <p:sp>
          <p:nvSpPr>
            <p:cNvPr id="30" name="矩形 29"/>
            <p:cNvSpPr/>
            <p:nvPr/>
          </p:nvSpPr>
          <p:spPr>
            <a:xfrm>
              <a:off x="5427138" y="5930607"/>
              <a:ext cx="1080360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en-US" altLang="zh-CN" sz="1400" dirty="0">
                  <a:solidFill>
                    <a:schemeClr val="bg1"/>
                  </a:solidFill>
                </a:rPr>
                <a:t>A pilot study</a:t>
              </a: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7266956" y="5636366"/>
              <a:ext cx="121107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zh-CN" sz="1400" i="1" dirty="0" smtClean="0">
                  <a:solidFill>
                    <a:schemeClr val="bg1"/>
                  </a:solidFill>
                </a:rPr>
                <a:t>Week 6-7</a:t>
              </a:r>
            </a:p>
          </p:txBody>
        </p:sp>
        <p:sp>
          <p:nvSpPr>
            <p:cNvPr id="32" name="矩形 31"/>
            <p:cNvSpPr/>
            <p:nvPr/>
          </p:nvSpPr>
          <p:spPr>
            <a:xfrm>
              <a:off x="7166925" y="5940049"/>
              <a:ext cx="1244251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en-US" altLang="zh-CN" sz="1400" dirty="0">
                  <a:solidFill>
                    <a:schemeClr val="bg1"/>
                  </a:solidFill>
                </a:rPr>
                <a:t>Data collection</a:t>
              </a: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8979273" y="5636366"/>
              <a:ext cx="121107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zh-CN" sz="1400" i="1" dirty="0" smtClean="0">
                  <a:solidFill>
                    <a:schemeClr val="bg1"/>
                  </a:solidFill>
                </a:rPr>
                <a:t>Week 8-11</a:t>
              </a:r>
            </a:p>
          </p:txBody>
        </p:sp>
        <p:sp>
          <p:nvSpPr>
            <p:cNvPr id="34" name="矩形 33"/>
            <p:cNvSpPr/>
            <p:nvPr/>
          </p:nvSpPr>
          <p:spPr>
            <a:xfrm>
              <a:off x="8879242" y="5940049"/>
              <a:ext cx="1156086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en-US" altLang="zh-CN" sz="1400" dirty="0">
                  <a:solidFill>
                    <a:schemeClr val="bg1"/>
                  </a:solidFill>
                </a:rPr>
                <a:t>Data analysis</a:t>
              </a: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0706231" y="5640121"/>
              <a:ext cx="121107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US" altLang="zh-CN" sz="1400" i="1" dirty="0" smtClean="0">
                  <a:solidFill>
                    <a:schemeClr val="bg1"/>
                  </a:solidFill>
                </a:rPr>
                <a:t>Week 12-15</a:t>
              </a:r>
            </a:p>
          </p:txBody>
        </p:sp>
        <p:sp>
          <p:nvSpPr>
            <p:cNvPr id="36" name="矩形 35"/>
            <p:cNvSpPr/>
            <p:nvPr/>
          </p:nvSpPr>
          <p:spPr>
            <a:xfrm>
              <a:off x="10466411" y="5957762"/>
              <a:ext cx="1558440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kumimoji="1" lang="en-US" altLang="zh-CN" sz="1400">
                  <a:solidFill>
                    <a:schemeClr val="bg1"/>
                  </a:solidFill>
                </a:rPr>
                <a:t>Data </a:t>
              </a:r>
              <a:r>
                <a:rPr kumimoji="1" lang="en-US" altLang="zh-CN" sz="1400" smtClean="0">
                  <a:solidFill>
                    <a:schemeClr val="bg1"/>
                  </a:solidFill>
                </a:rPr>
                <a:t>interpretation</a:t>
              </a:r>
              <a:endParaRPr kumimoji="1" lang="en-US" altLang="zh-CN" sz="1400" dirty="0">
                <a:solidFill>
                  <a:schemeClr val="bg1"/>
                </a:solidFill>
              </a:endParaRPr>
            </a:p>
          </p:txBody>
        </p:sp>
        <p:sp>
          <p:nvSpPr>
            <p:cNvPr id="17" name="右箭头 16"/>
            <p:cNvSpPr/>
            <p:nvPr/>
          </p:nvSpPr>
          <p:spPr>
            <a:xfrm>
              <a:off x="4957093" y="5829714"/>
              <a:ext cx="308913" cy="299357"/>
            </a:xfrm>
            <a:prstGeom prst="rightArrow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7" name="右箭头 36"/>
            <p:cNvSpPr/>
            <p:nvPr/>
          </p:nvSpPr>
          <p:spPr>
            <a:xfrm>
              <a:off x="6716018" y="5808083"/>
              <a:ext cx="308913" cy="299357"/>
            </a:xfrm>
            <a:prstGeom prst="rightArrow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8" name="右箭头 37"/>
            <p:cNvSpPr/>
            <p:nvPr/>
          </p:nvSpPr>
          <p:spPr>
            <a:xfrm>
              <a:off x="8451791" y="5789500"/>
              <a:ext cx="308913" cy="299357"/>
            </a:xfrm>
            <a:prstGeom prst="rightArrow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  <p:sp>
          <p:nvSpPr>
            <p:cNvPr id="39" name="右箭头 38"/>
            <p:cNvSpPr/>
            <p:nvPr/>
          </p:nvSpPr>
          <p:spPr>
            <a:xfrm>
              <a:off x="10199140" y="5789499"/>
              <a:ext cx="308913" cy="299357"/>
            </a:xfrm>
            <a:prstGeom prst="rightArrow">
              <a:avLst>
                <a:gd name="adj1" fmla="val 39091"/>
                <a:gd name="adj2" fmla="val 5000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/>
            </a:p>
          </p:txBody>
        </p:sp>
      </p:grpSp>
      <p:sp>
        <p:nvSpPr>
          <p:cNvPr id="40" name="圆角矩形 39"/>
          <p:cNvSpPr/>
          <p:nvPr/>
        </p:nvSpPr>
        <p:spPr>
          <a:xfrm>
            <a:off x="43748" y="4726521"/>
            <a:ext cx="3165969" cy="1023468"/>
          </a:xfrm>
          <a:prstGeom prst="roundRect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2" name="圆角矩形 41"/>
          <p:cNvSpPr/>
          <p:nvPr/>
        </p:nvSpPr>
        <p:spPr>
          <a:xfrm>
            <a:off x="16518" y="5851849"/>
            <a:ext cx="3433850" cy="1023468"/>
          </a:xfrm>
          <a:prstGeom prst="roundRect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3" name="圆角矩形 42"/>
          <p:cNvSpPr/>
          <p:nvPr/>
        </p:nvSpPr>
        <p:spPr>
          <a:xfrm>
            <a:off x="4135543" y="4722725"/>
            <a:ext cx="8043662" cy="1105454"/>
          </a:xfrm>
          <a:prstGeom prst="roundRect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46" name="圆角矩形 45"/>
          <p:cNvSpPr/>
          <p:nvPr/>
        </p:nvSpPr>
        <p:spPr>
          <a:xfrm>
            <a:off x="6374969" y="3488817"/>
            <a:ext cx="5314868" cy="1077228"/>
          </a:xfrm>
          <a:prstGeom prst="roundRect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000"/>
          </a:p>
        </p:txBody>
      </p:sp>
      <p:sp>
        <p:nvSpPr>
          <p:cNvPr id="47" name="圆角矩形 46"/>
          <p:cNvSpPr/>
          <p:nvPr/>
        </p:nvSpPr>
        <p:spPr>
          <a:xfrm>
            <a:off x="6369641" y="1913816"/>
            <a:ext cx="5314868" cy="1399410"/>
          </a:xfrm>
          <a:prstGeom prst="roundRect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000"/>
          </a:p>
        </p:txBody>
      </p:sp>
      <p:sp>
        <p:nvSpPr>
          <p:cNvPr id="48" name="圆角矩形 47"/>
          <p:cNvSpPr/>
          <p:nvPr/>
        </p:nvSpPr>
        <p:spPr>
          <a:xfrm>
            <a:off x="5550822" y="633102"/>
            <a:ext cx="6641177" cy="1164059"/>
          </a:xfrm>
          <a:prstGeom prst="roundRect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000"/>
          </a:p>
        </p:txBody>
      </p:sp>
    </p:spTree>
    <p:extLst>
      <p:ext uri="{BB962C8B-B14F-4D97-AF65-F5344CB8AC3E}">
        <p14:creationId xmlns:p14="http://schemas.microsoft.com/office/powerpoint/2010/main" val="157469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水滴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水滴</Template>
  <TotalTime>28</TotalTime>
  <Words>329</Words>
  <Application>Microsoft Macintosh PowerPoint</Application>
  <PresentationFormat>宽屏</PresentationFormat>
  <Paragraphs>50</Paragraphs>
  <Slides>1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7" baseType="lpstr">
      <vt:lpstr>DengXian</vt:lpstr>
      <vt:lpstr>Tw Cen MT</vt:lpstr>
      <vt:lpstr>Wingdings</vt:lpstr>
      <vt:lpstr>宋体</vt:lpstr>
      <vt:lpstr>Arial</vt:lpstr>
      <vt:lpstr>水滴</vt:lpstr>
      <vt:lpstr>PowerPoint 演示文稿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admin</cp:lastModifiedBy>
  <cp:revision>6</cp:revision>
  <dcterms:created xsi:type="dcterms:W3CDTF">2020-05-15T11:38:40Z</dcterms:created>
  <dcterms:modified xsi:type="dcterms:W3CDTF">2020-05-15T12:09:21Z</dcterms:modified>
</cp:coreProperties>
</file>