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4"/>
  </p:notesMasterIdLst>
  <p:sldIdLst>
    <p:sldId id="256" r:id="rId2"/>
    <p:sldId id="257" r:id="rId3"/>
    <p:sldId id="268" r:id="rId4"/>
    <p:sldId id="269" r:id="rId5"/>
    <p:sldId id="266" r:id="rId6"/>
    <p:sldId id="270" r:id="rId7"/>
    <p:sldId id="267" r:id="rId8"/>
    <p:sldId id="258" r:id="rId9"/>
    <p:sldId id="271" r:id="rId10"/>
    <p:sldId id="261" r:id="rId11"/>
    <p:sldId id="262" r:id="rId12"/>
    <p:sldId id="272" r:id="rId1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2298" autoAdjust="0"/>
  </p:normalViewPr>
  <p:slideViewPr>
    <p:cSldViewPr snapToGrid="0">
      <p:cViewPr varScale="1">
        <p:scale>
          <a:sx n="79" d="100"/>
          <a:sy n="79" d="100"/>
        </p:scale>
        <p:origin x="183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7ACD304-5162-4F7F-8CF0-3790C4AF3D1C}"/>
    <pc:docChg chg="delSld">
      <pc:chgData name="Laura Knight" userId="fcc6b1b8-7f69-4c06-9fd3-1a1553b3cd99" providerId="ADAL" clId="{87ACD304-5162-4F7F-8CF0-3790C4AF3D1C}" dt="2021-10-14T10:36:50.157" v="0" actId="47"/>
      <pc:docMkLst>
        <pc:docMk/>
      </pc:docMkLst>
      <pc:sldChg chg="del">
        <pc:chgData name="Laura Knight" userId="fcc6b1b8-7f69-4c06-9fd3-1a1553b3cd99" providerId="ADAL" clId="{87ACD304-5162-4F7F-8CF0-3790C4AF3D1C}" dt="2021-10-14T10:36:50.157" v="0" actId="47"/>
        <pc:sldMkLst>
          <pc:docMk/>
          <pc:sldMk cId="4089603404"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B633E487-FBE6-4614-B90B-B746A1293329}" type="datetimeFigureOut">
              <a:rPr lang="en-GB" smtClean="0"/>
              <a:t>14/10/2021</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EDFAB5CF-5770-4995-B75C-F52F03A5DD97}" type="slidenum">
              <a:rPr lang="en-GB" smtClean="0"/>
              <a:t>‹#›</a:t>
            </a:fld>
            <a:endParaRPr lang="en-GB"/>
          </a:p>
        </p:txBody>
      </p:sp>
    </p:spTree>
    <p:extLst>
      <p:ext uri="{BB962C8B-B14F-4D97-AF65-F5344CB8AC3E}">
        <p14:creationId xmlns:p14="http://schemas.microsoft.com/office/powerpoint/2010/main" val="318436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bc.co.uk/news/uk-england-birmingham-4765830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a:t>
            </a:fld>
            <a:endParaRPr lang="en-GB"/>
          </a:p>
        </p:txBody>
      </p:sp>
    </p:spTree>
    <p:extLst>
      <p:ext uri="{BB962C8B-B14F-4D97-AF65-F5344CB8AC3E}">
        <p14:creationId xmlns:p14="http://schemas.microsoft.com/office/powerpoint/2010/main" val="1935680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2</a:t>
            </a:fld>
            <a:endParaRPr lang="en-GB"/>
          </a:p>
        </p:txBody>
      </p:sp>
    </p:spTree>
    <p:extLst>
      <p:ext uri="{BB962C8B-B14F-4D97-AF65-F5344CB8AC3E}">
        <p14:creationId xmlns:p14="http://schemas.microsoft.com/office/powerpoint/2010/main" val="3777738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3</a:t>
            </a:fld>
            <a:endParaRPr lang="en-GB"/>
          </a:p>
        </p:txBody>
      </p:sp>
    </p:spTree>
    <p:extLst>
      <p:ext uri="{BB962C8B-B14F-4D97-AF65-F5344CB8AC3E}">
        <p14:creationId xmlns:p14="http://schemas.microsoft.com/office/powerpoint/2010/main" val="714612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https://www.bbc.co.uk/news/uk-england-birmingham-47658303</a:t>
            </a:r>
            <a:endParaRPr lang="en-US" dirty="0"/>
          </a:p>
          <a:p>
            <a:endParaRPr lang="en-US" dirty="0">
              <a:cs typeface="Calibri"/>
            </a:endParaRPr>
          </a:p>
          <a:p>
            <a:r>
              <a:rPr lang="en-US" dirty="0">
                <a:cs typeface="Calibri"/>
              </a:rPr>
              <a:t>This case illustrates an important point when considering the </a:t>
            </a:r>
            <a:r>
              <a:rPr lang="en-US" dirty="0" err="1">
                <a:cs typeface="Calibri"/>
              </a:rPr>
              <a:t>defence</a:t>
            </a:r>
            <a:r>
              <a:rPr lang="en-US" dirty="0">
                <a:cs typeface="Calibri"/>
              </a:rPr>
              <a:t> of consent; it is generally unavailable to any offence against the person that results in bodily harm. As will be seen, there are many exceptions to this general rule, but agreeing to be wounded for body modification is not one of them. </a:t>
            </a:r>
          </a:p>
        </p:txBody>
      </p:sp>
      <p:sp>
        <p:nvSpPr>
          <p:cNvPr id="4" name="Slide Number Placeholder 3"/>
          <p:cNvSpPr>
            <a:spLocks noGrp="1"/>
          </p:cNvSpPr>
          <p:nvPr>
            <p:ph type="sldNum" sz="quarter" idx="5"/>
          </p:nvPr>
        </p:nvSpPr>
        <p:spPr/>
        <p:txBody>
          <a:bodyPr/>
          <a:lstStyle/>
          <a:p>
            <a:fld id="{EDFAB5CF-5770-4995-B75C-F52F03A5DD97}" type="slidenum">
              <a:rPr lang="en-GB" smtClean="0"/>
              <a:t>4</a:t>
            </a:fld>
            <a:endParaRPr lang="en-GB"/>
          </a:p>
        </p:txBody>
      </p:sp>
    </p:spTree>
    <p:extLst>
      <p:ext uri="{BB962C8B-B14F-4D97-AF65-F5344CB8AC3E}">
        <p14:creationId xmlns:p14="http://schemas.microsoft.com/office/powerpoint/2010/main" val="3314292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a:t>
            </a:r>
            <a:r>
              <a:rPr lang="en-GB" baseline="0" dirty="0"/>
              <a:t> is only a defence to specific offences. It is not a general defence and this is why it is rarely found in the chapter on “defences” in textbooks.</a:t>
            </a:r>
          </a:p>
          <a:p>
            <a:r>
              <a:rPr lang="en-GB" baseline="0" dirty="0"/>
              <a:t>Consent is relevant in many areas of law – for example, it may be a defence to theft in that although an appropriation can be established, the consent will probably mean that the MR will not; D will not be dishonest. When the defence of consent is referred to, t is usually in the context of offences against the personal and sexual offences.</a:t>
            </a:r>
          </a:p>
          <a:p>
            <a:endParaRPr lang="en-GB" baseline="0" dirty="0"/>
          </a:p>
          <a:p>
            <a:r>
              <a:rPr lang="en-GB" dirty="0"/>
              <a:t>In relation to offences against the person, to establish the defence it must be shown that:</a:t>
            </a:r>
          </a:p>
          <a:p>
            <a:pPr>
              <a:buFontTx/>
              <a:buChar char="-"/>
            </a:pPr>
            <a:r>
              <a:rPr lang="en-GB" dirty="0"/>
              <a:t>The person consenting was able to consent (capacity)</a:t>
            </a:r>
          </a:p>
          <a:p>
            <a:pPr>
              <a:buFontTx/>
              <a:buChar char="-"/>
            </a:pPr>
            <a:r>
              <a:rPr lang="en-GB" dirty="0"/>
              <a:t>Consent was actually given</a:t>
            </a:r>
          </a:p>
          <a:p>
            <a:pPr>
              <a:buFontTx/>
              <a:buChar char="-"/>
            </a:pPr>
            <a:r>
              <a:rPr lang="en-GB" dirty="0"/>
              <a:t>The consent given was valid ( a true consent)</a:t>
            </a:r>
          </a:p>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5</a:t>
            </a:fld>
            <a:endParaRPr lang="en-GB"/>
          </a:p>
        </p:txBody>
      </p:sp>
    </p:spTree>
    <p:extLst>
      <p:ext uri="{BB962C8B-B14F-4D97-AF65-F5344CB8AC3E}">
        <p14:creationId xmlns:p14="http://schemas.microsoft.com/office/powerpoint/2010/main" val="2856424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effect what this means is that generally consent is not available to offences under ss18, 20 or 47 OAPA 1861.</a:t>
            </a:r>
          </a:p>
        </p:txBody>
      </p:sp>
      <p:sp>
        <p:nvSpPr>
          <p:cNvPr id="4" name="Slide Number Placeholder 3"/>
          <p:cNvSpPr>
            <a:spLocks noGrp="1"/>
          </p:cNvSpPr>
          <p:nvPr>
            <p:ph type="sldNum" sz="quarter" idx="5"/>
          </p:nvPr>
        </p:nvSpPr>
        <p:spPr/>
        <p:txBody>
          <a:bodyPr/>
          <a:lstStyle/>
          <a:p>
            <a:fld id="{EDFAB5CF-5770-4995-B75C-F52F03A5DD97}" type="slidenum">
              <a:rPr lang="en-GB" smtClean="0"/>
              <a:t>6</a:t>
            </a:fld>
            <a:endParaRPr lang="en-GB"/>
          </a:p>
        </p:txBody>
      </p:sp>
    </p:spTree>
    <p:extLst>
      <p:ext uri="{BB962C8B-B14F-4D97-AF65-F5344CB8AC3E}">
        <p14:creationId xmlns:p14="http://schemas.microsoft.com/office/powerpoint/2010/main" val="3220918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general, V cannot consent to any injury which amounts to ABH or worse. There are a number</a:t>
            </a:r>
            <a:r>
              <a:rPr lang="en-GB" baseline="0" dirty="0"/>
              <a:t> of exceptions to this rule, grounded in reasons of public policy. They include:</a:t>
            </a:r>
          </a:p>
          <a:p>
            <a:endParaRPr lang="en-GB" baseline="0" dirty="0"/>
          </a:p>
          <a:p>
            <a:pPr marL="171450" indent="-171450">
              <a:buFontTx/>
              <a:buChar char="-"/>
            </a:pPr>
            <a:r>
              <a:rPr lang="en-GB" baseline="0" dirty="0"/>
              <a:t>Surgery including cosmetic</a:t>
            </a:r>
          </a:p>
          <a:p>
            <a:pPr marL="171450" indent="-171450">
              <a:buFontTx/>
              <a:buChar char="-"/>
            </a:pPr>
            <a:r>
              <a:rPr lang="en-GB" baseline="0" dirty="0"/>
              <a:t>Body adornment</a:t>
            </a:r>
          </a:p>
          <a:p>
            <a:pPr marL="171450" indent="-171450">
              <a:buFontTx/>
              <a:buChar char="-"/>
            </a:pPr>
            <a:r>
              <a:rPr lang="en-GB" baseline="0" dirty="0"/>
              <a:t>Regulated sports</a:t>
            </a:r>
          </a:p>
          <a:p>
            <a:pPr marL="171450" indent="-171450">
              <a:buFontTx/>
              <a:buChar char="-"/>
            </a:pPr>
            <a:r>
              <a:rPr lang="en-GB" baseline="0" dirty="0"/>
              <a:t>Rough horseplay</a:t>
            </a:r>
          </a:p>
          <a:p>
            <a:pPr marL="171450" indent="-171450">
              <a:buFontTx/>
              <a:buChar char="-"/>
            </a:pPr>
            <a:r>
              <a:rPr lang="en-GB" baseline="0" dirty="0"/>
              <a:t>Biological harm where consent is informed; and</a:t>
            </a:r>
          </a:p>
          <a:p>
            <a:pPr marL="171450" indent="-171450">
              <a:buFontTx/>
              <a:buChar char="-"/>
            </a:pPr>
            <a:r>
              <a:rPr lang="en-GB" baseline="0" dirty="0"/>
              <a:t>Religious purposes</a:t>
            </a:r>
          </a:p>
          <a:p>
            <a:pPr marL="0" indent="0">
              <a:buFontTx/>
              <a:buNone/>
            </a:pPr>
            <a:endParaRPr lang="en-GB" baseline="0" dirty="0"/>
          </a:p>
          <a:p>
            <a:pPr marL="0" indent="0">
              <a:buFontTx/>
              <a:buNone/>
            </a:pPr>
            <a:r>
              <a:rPr lang="en-GB" baseline="0" dirty="0"/>
              <a:t>The exceptions do not extend to consent to violence inflicted only for the purposes of sexual gratification of D and/or V.</a:t>
            </a:r>
          </a:p>
          <a:p>
            <a:pPr marL="0" indent="0">
              <a:buFontTx/>
              <a:buNone/>
            </a:pPr>
            <a:endParaRPr lang="en-GB" baseline="0" dirty="0"/>
          </a:p>
          <a:p>
            <a:r>
              <a:rPr lang="en-GB" sz="1200" u="sng" dirty="0"/>
              <a:t>EXCEPTIONS: </a:t>
            </a:r>
            <a:r>
              <a:rPr lang="en-GB" sz="1200" dirty="0"/>
              <a:t>In certain circumstances, consent can be a defence even when injury is caused.</a:t>
            </a:r>
          </a:p>
          <a:p>
            <a:pPr marL="0" indent="0">
              <a:buFont typeface="+mj-lt"/>
              <a:buNone/>
            </a:pPr>
            <a:r>
              <a:rPr lang="en-GB" sz="1200" b="1" dirty="0"/>
              <a:t>Sporting activity</a:t>
            </a:r>
          </a:p>
          <a:p>
            <a:pPr marL="0" indent="0">
              <a:buFont typeface="+mj-lt"/>
              <a:buNone/>
            </a:pPr>
            <a:r>
              <a:rPr lang="en-GB" sz="1200" dirty="0"/>
              <a:t>Where V plays sport, V is seemed to consent to the risk of unintentional ABH or worse where the participants</a:t>
            </a:r>
            <a:r>
              <a:rPr lang="en-GB" sz="1200" baseline="0" dirty="0"/>
              <a:t> are playing inside the rules</a:t>
            </a:r>
          </a:p>
          <a:p>
            <a:pPr marL="0" indent="0">
              <a:buFont typeface="+mj-lt"/>
              <a:buNone/>
            </a:pPr>
            <a:endParaRPr lang="en-GB" sz="1200" dirty="0"/>
          </a:p>
          <a:p>
            <a:pPr marL="0" indent="0">
              <a:buFont typeface="+mj-lt"/>
              <a:buNone/>
            </a:pPr>
            <a:r>
              <a:rPr lang="en-GB" sz="1200" b="1" dirty="0"/>
              <a:t>2.</a:t>
            </a:r>
            <a:r>
              <a:rPr lang="en-GB" sz="1200" b="1" baseline="0" dirty="0"/>
              <a:t> </a:t>
            </a:r>
            <a:r>
              <a:rPr lang="en-GB" sz="1200" b="1" dirty="0"/>
              <a:t>Medical treatment</a:t>
            </a:r>
          </a:p>
          <a:p>
            <a:pPr marL="0" indent="0">
              <a:buFont typeface="+mj-lt"/>
              <a:buNone/>
            </a:pPr>
            <a:r>
              <a:rPr lang="en-GB" sz="1200" dirty="0"/>
              <a:t>V can give consent to</a:t>
            </a:r>
            <a:r>
              <a:rPr lang="en-GB" sz="1200" baseline="0" dirty="0"/>
              <a:t> bodily harm intentionally caused as a result of reasonable medical treatment and to the risk of any incidental harm.</a:t>
            </a:r>
          </a:p>
          <a:p>
            <a:pPr marL="0" indent="0">
              <a:buFont typeface="+mj-lt"/>
              <a:buNone/>
            </a:pPr>
            <a:r>
              <a:rPr lang="en-GB" sz="1200" baseline="0" dirty="0"/>
              <a:t>V cannot consent to harm caused by D’s negligence.</a:t>
            </a:r>
            <a:endParaRPr lang="en-GB" sz="1200" dirty="0"/>
          </a:p>
          <a:p>
            <a:pPr marL="0" indent="0">
              <a:buFont typeface="+mj-lt"/>
              <a:buNone/>
            </a:pPr>
            <a:endParaRPr lang="en-GB" sz="1200" dirty="0"/>
          </a:p>
          <a:p>
            <a:pPr marL="0" indent="0">
              <a:buFont typeface="+mj-lt"/>
              <a:buNone/>
            </a:pPr>
            <a:r>
              <a:rPr lang="en-GB" sz="1200" b="1" dirty="0"/>
              <a:t>3. Religious purposes</a:t>
            </a:r>
          </a:p>
          <a:p>
            <a:pPr marL="0" indent="0">
              <a:buFont typeface="+mj-lt"/>
              <a:buNone/>
            </a:pPr>
            <a:r>
              <a:rPr lang="en-GB" sz="1200" b="0" dirty="0"/>
              <a:t>Consent</a:t>
            </a:r>
            <a:r>
              <a:rPr lang="en-GB" sz="1200" b="0" baseline="0" dirty="0"/>
              <a:t> can be expressly given (often by parents because of the age of the child) to intentional harm such as male circumcision.</a:t>
            </a:r>
            <a:endParaRPr lang="en-GB" sz="1200" b="0" dirty="0"/>
          </a:p>
          <a:p>
            <a:pPr marL="0" indent="0">
              <a:buFont typeface="+mj-lt"/>
              <a:buNone/>
            </a:pPr>
            <a:endParaRPr lang="en-GB" sz="1200" b="1" dirty="0"/>
          </a:p>
          <a:p>
            <a:pPr marL="0" indent="0">
              <a:buFont typeface="+mj-lt"/>
              <a:buNone/>
            </a:pPr>
            <a:r>
              <a:rPr lang="en-GB" sz="1200" b="1" dirty="0"/>
              <a:t>4.</a:t>
            </a:r>
            <a:r>
              <a:rPr lang="en-GB" sz="1200" b="1" baseline="0" dirty="0"/>
              <a:t> </a:t>
            </a:r>
            <a:r>
              <a:rPr lang="en-GB" sz="1200" b="1" dirty="0"/>
              <a:t>Therapeutic purposes</a:t>
            </a:r>
          </a:p>
          <a:p>
            <a:pPr marL="0" indent="0">
              <a:buFont typeface="+mj-lt"/>
              <a:buNone/>
            </a:pPr>
            <a:r>
              <a:rPr lang="en-GB" sz="1200" b="0" dirty="0"/>
              <a:t>Examples</a:t>
            </a:r>
            <a:r>
              <a:rPr lang="en-GB" sz="1200" b="0" baseline="0" dirty="0"/>
              <a:t> of this would include cosmetic surgery for therapeutic reasons such as acupuncture.</a:t>
            </a:r>
            <a:endParaRPr lang="en-GB" sz="1200" b="0" dirty="0"/>
          </a:p>
          <a:p>
            <a:pPr marL="0" indent="0">
              <a:buFont typeface="+mj-lt"/>
              <a:buNone/>
            </a:pPr>
            <a:endParaRPr lang="en-GB" sz="1200" b="1" dirty="0"/>
          </a:p>
          <a:p>
            <a:pPr marL="0" indent="0">
              <a:buFontTx/>
              <a:buNone/>
            </a:pPr>
            <a:r>
              <a:rPr lang="en-GB" b="1" dirty="0"/>
              <a:t>5.</a:t>
            </a:r>
            <a:r>
              <a:rPr lang="en-GB" b="1" baseline="0" dirty="0"/>
              <a:t> Cosmetic purposes</a:t>
            </a:r>
          </a:p>
          <a:p>
            <a:pPr marL="0" indent="0">
              <a:buFontTx/>
              <a:buNone/>
            </a:pPr>
            <a:r>
              <a:rPr lang="en-GB" b="0" baseline="0" dirty="0"/>
              <a:t>Brest enhancements and reductions, body piercing and tattooing.</a:t>
            </a:r>
          </a:p>
          <a:p>
            <a:pPr marL="0" indent="0">
              <a:buFontTx/>
              <a:buNone/>
            </a:pPr>
            <a:endParaRPr lang="en-GB" b="0" baseline="0" dirty="0"/>
          </a:p>
          <a:p>
            <a:pPr marL="0" indent="0">
              <a:buFontTx/>
              <a:buNone/>
            </a:pPr>
            <a:r>
              <a:rPr lang="en-GB" b="1" baseline="0" dirty="0"/>
              <a:t>6. A sexually transmitted disease when V is aware of the risk</a:t>
            </a:r>
            <a:endParaRPr lang="en-GB" b="1" dirty="0"/>
          </a:p>
          <a:p>
            <a:pPr marL="0" indent="0">
              <a:buFontTx/>
              <a:buNone/>
            </a:pPr>
            <a:r>
              <a:rPr lang="en-GB" dirty="0"/>
              <a:t>Until 2004, the law was that V was deemed to consent</a:t>
            </a:r>
            <a:r>
              <a:rPr lang="en-GB" baseline="0" dirty="0"/>
              <a:t> to the risk of disease caused during sexual activity, provided that V consented to the sexual act. Consent to the sexual act had to be given but it was not necessary that V gave consent to the risk of disease.</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7</a:t>
            </a:fld>
            <a:endParaRPr lang="en-GB"/>
          </a:p>
        </p:txBody>
      </p:sp>
    </p:spTree>
    <p:extLst>
      <p:ext uri="{BB962C8B-B14F-4D97-AF65-F5344CB8AC3E}">
        <p14:creationId xmlns:p14="http://schemas.microsoft.com/office/powerpoint/2010/main" val="3972359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Ministry of Justice has asked the Law Commission to undertake a project looking into possible reform of OAPA 1861, which is recognised as being outdated and as using language which does not resonate in the modern world.</a:t>
            </a:r>
          </a:p>
          <a:p>
            <a:pPr marL="0" indent="0">
              <a:buNone/>
            </a:pPr>
            <a:r>
              <a:rPr lang="en-GB" dirty="0"/>
              <a:t>The structure of OAPA 1861 is unsatisfactory, with the offences not being properly graded. For example, the maximum penalty for both s20 and 47 is five years imprisonment, even though s20 is seen as much more serious offence.</a:t>
            </a:r>
          </a:p>
          <a:p>
            <a:pPr marL="0" indent="0">
              <a:buNone/>
            </a:pPr>
            <a:r>
              <a:rPr lang="en-GB" dirty="0"/>
              <a:t>OAPA 1861 uses different words in different sections: “occasioning” in s47, “inflicts” in s20 and “causes” in s18, although all three have now been held to mean the same thing.</a:t>
            </a:r>
          </a:p>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8</a:t>
            </a:fld>
            <a:endParaRPr lang="en-GB"/>
          </a:p>
        </p:txBody>
      </p:sp>
    </p:spTree>
    <p:extLst>
      <p:ext uri="{BB962C8B-B14F-4D97-AF65-F5344CB8AC3E}">
        <p14:creationId xmlns:p14="http://schemas.microsoft.com/office/powerpoint/2010/main" val="3080965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9</a:t>
            </a:fld>
            <a:endParaRPr lang="en-GB"/>
          </a:p>
        </p:txBody>
      </p:sp>
    </p:spTree>
    <p:extLst>
      <p:ext uri="{BB962C8B-B14F-4D97-AF65-F5344CB8AC3E}">
        <p14:creationId xmlns:p14="http://schemas.microsoft.com/office/powerpoint/2010/main" val="3714289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Home Office’s 1998 draft bill </a:t>
            </a:r>
            <a:r>
              <a:rPr lang="en-GB" baseline="0"/>
              <a:t>proposed a logical hierarchy of offences of violence in plain English, which would have been a great improvement on the present law.</a:t>
            </a:r>
            <a:r>
              <a:rPr lang="en-GB"/>
              <a:t> </a:t>
            </a:r>
            <a:endParaRPr lang="en-GB" baseline="0" dirty="0"/>
          </a:p>
          <a:p>
            <a:r>
              <a:rPr lang="en-GB" baseline="0" dirty="0"/>
              <a:t>However, it also replicates one of the defects of the present law: there is a huge gap between the lowest level offence (currently common assault; maximum 6 months) and the next one up assault occasioning actual bodily harm (ABH); maximum 5 years.</a:t>
            </a:r>
          </a:p>
          <a:p>
            <a:endParaRPr lang="en-GB" baseline="0" dirty="0"/>
          </a:p>
          <a:p>
            <a:r>
              <a:rPr lang="en-GB" baseline="0" dirty="0"/>
              <a:t>One way in which the 1998 draft bill changes the law from the 1861 Act, rather than just simplifying and reforming it, is by expanding the offence of threats to kill to also include threats to cause serious injury. </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10</a:t>
            </a:fld>
            <a:endParaRPr lang="en-GB"/>
          </a:p>
        </p:txBody>
      </p:sp>
    </p:spTree>
    <p:extLst>
      <p:ext uri="{BB962C8B-B14F-4D97-AF65-F5344CB8AC3E}">
        <p14:creationId xmlns:p14="http://schemas.microsoft.com/office/powerpoint/2010/main" val="1954943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lot of offences against the person in practice, involve relatively low levels of injury being caused.</a:t>
            </a:r>
          </a:p>
          <a:p>
            <a:r>
              <a:rPr lang="en-GB" baseline="0" dirty="0"/>
              <a:t>In such cases, prosecutors have a choice:</a:t>
            </a:r>
          </a:p>
          <a:p>
            <a:endParaRPr lang="en-GB" baseline="0" dirty="0"/>
          </a:p>
          <a:p>
            <a:r>
              <a:rPr lang="en-GB" baseline="0" dirty="0"/>
              <a:t>OPTION 1: Charging the lowest level offence, which guarantees fast and cheap trial in magistrates’ court but would not appropriately label the offender as someone who has caused actual injury</a:t>
            </a:r>
          </a:p>
          <a:p>
            <a:endParaRPr lang="en-GB" baseline="0" dirty="0"/>
          </a:p>
          <a:p>
            <a:r>
              <a:rPr lang="en-GB" baseline="0" dirty="0"/>
              <a:t>OPTION 2: Charging an offence which reflects the harm caused, but risks the Crown Court trial. This is considerably more expensive, and unnecessary in the less serious cases.</a:t>
            </a:r>
          </a:p>
          <a:p>
            <a:endParaRPr lang="en-GB" baseline="0" dirty="0"/>
          </a:p>
          <a:p>
            <a:r>
              <a:rPr lang="en-GB" baseline="0" dirty="0"/>
              <a:t>The Law Commission recommends adding in a new summary-only offence of aggravated assault. This would be triable only in a magistrates court and carry a maximum sentence of 12 months. The new offence would appropriately label those who do more than mere assault, since they cause injury, but who don’t deserve a sentence of more than 12 months.</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11</a:t>
            </a:fld>
            <a:endParaRPr lang="en-GB"/>
          </a:p>
        </p:txBody>
      </p:sp>
    </p:spTree>
    <p:extLst>
      <p:ext uri="{BB962C8B-B14F-4D97-AF65-F5344CB8AC3E}">
        <p14:creationId xmlns:p14="http://schemas.microsoft.com/office/powerpoint/2010/main" val="1461073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12</a:t>
            </a:fld>
            <a:endParaRPr lang="en-GB"/>
          </a:p>
        </p:txBody>
      </p:sp>
    </p:spTree>
    <p:extLst>
      <p:ext uri="{BB962C8B-B14F-4D97-AF65-F5344CB8AC3E}">
        <p14:creationId xmlns:p14="http://schemas.microsoft.com/office/powerpoint/2010/main" val="1917607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147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981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612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84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313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41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395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241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5329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180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9221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10/14/2021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02027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y0QLiNH5ZHM?feature=oembed" TargetMode="Externa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diWKWOdY8IQ?feature=oembed" TargetMode="Externa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29766" y="1146412"/>
            <a:ext cx="9014348" cy="2402006"/>
          </a:xfrm>
        </p:spPr>
        <p:txBody>
          <a:bodyPr anchor="b">
            <a:normAutofit/>
          </a:bodyPr>
          <a:lstStyle/>
          <a:p>
            <a:pPr algn="l"/>
            <a:r>
              <a:rPr lang="en-GB" sz="4800"/>
              <a:t>Offences against the person:</a:t>
            </a:r>
            <a:br>
              <a:rPr lang="en-GB" sz="4800"/>
            </a:br>
            <a:r>
              <a:rPr lang="en-GB" sz="4800"/>
              <a:t>Consent and reform</a:t>
            </a:r>
          </a:p>
        </p:txBody>
      </p:sp>
      <p:sp>
        <p:nvSpPr>
          <p:cNvPr id="23" name="Rectangle 2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329765" y="4892722"/>
            <a:ext cx="6387155" cy="1078173"/>
          </a:xfrm>
        </p:spPr>
        <p:txBody>
          <a:bodyPr anchor="ctr">
            <a:normAutofit/>
          </a:bodyPr>
          <a:lstStyle/>
          <a:p>
            <a:pPr algn="l"/>
            <a:r>
              <a:rPr lang="en-GB">
                <a:solidFill>
                  <a:srgbClr val="FFFFFF"/>
                </a:solidFill>
              </a:rPr>
              <a:t>Laura knight</a:t>
            </a:r>
          </a:p>
        </p:txBody>
      </p:sp>
    </p:spTree>
    <p:extLst>
      <p:ext uri="{BB962C8B-B14F-4D97-AF65-F5344CB8AC3E}">
        <p14:creationId xmlns:p14="http://schemas.microsoft.com/office/powerpoint/2010/main" val="1490995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Learning Objectives</a:t>
            </a: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b="1" i="1" dirty="0"/>
              <a:t>By the end of this session, you should be able to……</a:t>
            </a:r>
            <a:endParaRPr lang="en-GB" b="1" i="1" dirty="0">
              <a:cs typeface="Calibri"/>
            </a:endParaRPr>
          </a:p>
          <a:p>
            <a:pPr marL="0" indent="0">
              <a:buNone/>
            </a:pPr>
            <a:endParaRPr lang="en-GB" dirty="0">
              <a:cs typeface="Calibri"/>
            </a:endParaRPr>
          </a:p>
          <a:p>
            <a:pPr>
              <a:buFontTx/>
              <a:buChar char="-"/>
            </a:pPr>
            <a:r>
              <a:rPr lang="en-GB" dirty="0"/>
              <a:t>Explain the role of consent in relation to offences against the person</a:t>
            </a:r>
            <a:endParaRPr lang="en-GB" dirty="0">
              <a:cs typeface="Calibri"/>
            </a:endParaRPr>
          </a:p>
          <a:p>
            <a:pPr>
              <a:buFontTx/>
              <a:buChar char="-"/>
            </a:pPr>
            <a:r>
              <a:rPr lang="en-GB" dirty="0"/>
              <a:t>Describe whether this area of law needs reforming</a:t>
            </a:r>
            <a:endParaRPr lang="en-GB" dirty="0">
              <a:cs typeface="Calibri"/>
            </a:endParaRPr>
          </a:p>
          <a:p>
            <a:endParaRPr lang="en-GB" sz="2000"/>
          </a:p>
        </p:txBody>
      </p:sp>
    </p:spTree>
    <p:extLst>
      <p:ext uri="{BB962C8B-B14F-4D97-AF65-F5344CB8AC3E}">
        <p14:creationId xmlns:p14="http://schemas.microsoft.com/office/powerpoint/2010/main" val="1788937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B5C8C-FEBC-4E81-9DDD-CCC6450BE8B0}"/>
              </a:ext>
            </a:extLst>
          </p:cNvPr>
          <p:cNvSpPr>
            <a:spLocks noGrp="1"/>
          </p:cNvSpPr>
          <p:nvPr>
            <p:ph type="title"/>
          </p:nvPr>
        </p:nvSpPr>
        <p:spPr>
          <a:xfrm>
            <a:off x="1329766" y="1146412"/>
            <a:ext cx="9014348" cy="2402006"/>
          </a:xfrm>
        </p:spPr>
        <p:txBody>
          <a:bodyPr vert="horz" lIns="91440" tIns="45720" rIns="91440" bIns="45720" rtlCol="0" anchor="b">
            <a:normAutofit/>
          </a:bodyPr>
          <a:lstStyle/>
          <a:p>
            <a:r>
              <a:rPr lang="en-US" sz="4800" dirty="0">
                <a:cs typeface="Calibri Light"/>
              </a:rPr>
              <a:t>Consent in relation to offences against the person</a:t>
            </a:r>
            <a:endParaRPr lang="en-US" sz="4800" kern="1200" dirty="0">
              <a:solidFill>
                <a:schemeClr val="tx1"/>
              </a:solidFill>
              <a:latin typeface="+mj-lt"/>
              <a:ea typeface="+mj-ea"/>
              <a:cs typeface="+mj-cs"/>
            </a:endParaRP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165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09018-7DD6-4EAD-A4E5-1D6B5BE62663}"/>
              </a:ext>
            </a:extLst>
          </p:cNvPr>
          <p:cNvSpPr>
            <a:spLocks noGrp="1"/>
          </p:cNvSpPr>
          <p:nvPr>
            <p:ph type="title"/>
          </p:nvPr>
        </p:nvSpPr>
        <p:spPr/>
        <p:txBody>
          <a:bodyPr/>
          <a:lstStyle/>
          <a:p>
            <a:r>
              <a:rPr lang="en-GB" dirty="0">
                <a:cs typeface="Calibri Light"/>
              </a:rPr>
              <a:t>'Dr Evil' tattooist jailed for more than three years for carrying out ear and nipple removals</a:t>
            </a:r>
          </a:p>
        </p:txBody>
      </p:sp>
      <p:pic>
        <p:nvPicPr>
          <p:cNvPr id="4" name="Picture 4" descr="Graphical user interface, text, application&#10;&#10;Description automatically generated">
            <a:extLst>
              <a:ext uri="{FF2B5EF4-FFF2-40B4-BE49-F238E27FC236}">
                <a16:creationId xmlns:a16="http://schemas.microsoft.com/office/drawing/2014/main" id="{43A99109-583C-48AF-BAE1-97EF52C22202}"/>
              </a:ext>
            </a:extLst>
          </p:cNvPr>
          <p:cNvPicPr>
            <a:picLocks noGrp="1" noChangeAspect="1"/>
          </p:cNvPicPr>
          <p:nvPr>
            <p:ph idx="1"/>
          </p:nvPr>
        </p:nvPicPr>
        <p:blipFill rotWithShape="1">
          <a:blip r:embed="rId3"/>
          <a:srcRect l="742" t="17162" r="34508" b="6931"/>
          <a:stretch/>
        </p:blipFill>
        <p:spPr>
          <a:xfrm>
            <a:off x="2211877" y="1926267"/>
            <a:ext cx="6549666" cy="4295039"/>
          </a:xfrm>
        </p:spPr>
      </p:pic>
    </p:spTree>
    <p:extLst>
      <p:ext uri="{BB962C8B-B14F-4D97-AF65-F5344CB8AC3E}">
        <p14:creationId xmlns:p14="http://schemas.microsoft.com/office/powerpoint/2010/main" val="4173783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CONSENT</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3200" dirty="0"/>
              <a:t>In relation to offences against the person, to establish the defence it must be shown that:</a:t>
            </a:r>
            <a:endParaRPr lang="en-GB" sz="3200" dirty="0">
              <a:cs typeface="Calibri"/>
            </a:endParaRPr>
          </a:p>
          <a:p>
            <a:pPr>
              <a:buFontTx/>
              <a:buChar char="-"/>
            </a:pPr>
            <a:r>
              <a:rPr lang="en-GB" sz="3200" b="1" i="1" dirty="0"/>
              <a:t>The person consenting was able to consent (capacity)</a:t>
            </a:r>
            <a:endParaRPr lang="en-GB" sz="3200" b="1" i="1" dirty="0">
              <a:cs typeface="Calibri"/>
            </a:endParaRPr>
          </a:p>
          <a:p>
            <a:pPr>
              <a:buFontTx/>
              <a:buChar char="-"/>
            </a:pPr>
            <a:r>
              <a:rPr lang="en-GB" sz="3200" b="1" i="1" dirty="0"/>
              <a:t>Consent was actually given</a:t>
            </a:r>
            <a:endParaRPr lang="en-GB" sz="3200" b="1" i="1" dirty="0">
              <a:cs typeface="Calibri"/>
            </a:endParaRPr>
          </a:p>
          <a:p>
            <a:pPr>
              <a:buFontTx/>
              <a:buChar char="-"/>
            </a:pPr>
            <a:r>
              <a:rPr lang="en-GB" sz="3200" b="1" i="1" dirty="0"/>
              <a:t>The consent given was valid ( a true consent)</a:t>
            </a:r>
            <a:endParaRPr lang="en-GB" sz="3200" b="1" i="1" dirty="0">
              <a:cs typeface="Calibri"/>
            </a:endParaRPr>
          </a:p>
        </p:txBody>
      </p:sp>
    </p:spTree>
    <p:extLst>
      <p:ext uri="{BB962C8B-B14F-4D97-AF65-F5344CB8AC3E}">
        <p14:creationId xmlns:p14="http://schemas.microsoft.com/office/powerpoint/2010/main" val="2839159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CA78D-A3CE-45C9-8B5D-FF716AF3FC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General rules on consent</a:t>
            </a:r>
            <a:endParaRPr lang="en-GB" sz="4000">
              <a:solidFill>
                <a:srgbClr val="FFFFFF"/>
              </a:solidFill>
            </a:endParaRPr>
          </a:p>
        </p:txBody>
      </p:sp>
      <p:sp>
        <p:nvSpPr>
          <p:cNvPr id="3" name="Content Placeholder 2">
            <a:extLst>
              <a:ext uri="{FF2B5EF4-FFF2-40B4-BE49-F238E27FC236}">
                <a16:creationId xmlns:a16="http://schemas.microsoft.com/office/drawing/2014/main" id="{71F38BA8-FD84-49CC-BEB4-31DE2F10CBE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b="1" i="1" dirty="0">
                <a:solidFill>
                  <a:srgbClr val="FF0000"/>
                </a:solidFill>
                <a:cs typeface="Calibri" panose="020F0502020204030204"/>
              </a:rPr>
              <a:t>Brown [1993]</a:t>
            </a:r>
            <a:r>
              <a:rPr lang="en-GB" dirty="0">
                <a:cs typeface="Calibri" panose="020F0502020204030204"/>
              </a:rPr>
              <a:t> sets out the general rules on whether consent can be used as a defence to non-fatal offences.</a:t>
            </a:r>
          </a:p>
          <a:p>
            <a:pPr marL="0" indent="0">
              <a:buNone/>
            </a:pPr>
            <a:endParaRPr lang="en-GB" dirty="0">
              <a:cs typeface="Calibri" panose="020F0502020204030204"/>
            </a:endParaRPr>
          </a:p>
          <a:p>
            <a:pPr marL="457200" indent="-457200"/>
            <a:r>
              <a:rPr lang="en-GB" dirty="0">
                <a:cs typeface="Calibri" panose="020F0502020204030204"/>
              </a:rPr>
              <a:t>Consent can be a defence to assault or battery which does not involve ABH or greater harm;</a:t>
            </a:r>
          </a:p>
          <a:p>
            <a:pPr marL="457200" indent="-457200"/>
            <a:r>
              <a:rPr lang="en-GB" dirty="0">
                <a:cs typeface="Calibri" panose="020F0502020204030204"/>
              </a:rPr>
              <a:t>Consent is not a defence in situations where D causes V ABH or greater harm, unless one of the exceptions (discussed on the next slide) apply.</a:t>
            </a:r>
          </a:p>
          <a:p>
            <a:pPr marL="0" indent="0">
              <a:buNone/>
            </a:pPr>
            <a:endParaRPr lang="en-GB" sz="2000" dirty="0">
              <a:cs typeface="Calibri" panose="020F0502020204030204"/>
            </a:endParaRPr>
          </a:p>
        </p:txBody>
      </p:sp>
    </p:spTree>
    <p:extLst>
      <p:ext uri="{BB962C8B-B14F-4D97-AF65-F5344CB8AC3E}">
        <p14:creationId xmlns:p14="http://schemas.microsoft.com/office/powerpoint/2010/main" val="892565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u="sng" dirty="0"/>
              <a:t>CONSENT</a:t>
            </a:r>
            <a:endParaRPr lang="en-GB" sz="2700" dirty="0"/>
          </a:p>
        </p:txBody>
      </p:sp>
      <p:sp>
        <p:nvSpPr>
          <p:cNvPr id="3" name="Content Placeholder 2"/>
          <p:cNvSpPr>
            <a:spLocks noGrp="1"/>
          </p:cNvSpPr>
          <p:nvPr>
            <p:ph idx="1"/>
          </p:nvPr>
        </p:nvSpPr>
        <p:spPr>
          <a:xfrm>
            <a:off x="1371600" y="1652154"/>
            <a:ext cx="9393383" cy="1236519"/>
          </a:xfrm>
          <a:solidFill>
            <a:srgbClr val="FFFF00"/>
          </a:solidFill>
        </p:spPr>
        <p:txBody>
          <a:bodyPr>
            <a:normAutofit/>
          </a:bodyPr>
          <a:lstStyle/>
          <a:p>
            <a:pPr marL="0" indent="0" algn="ctr">
              <a:buNone/>
            </a:pPr>
            <a:r>
              <a:rPr lang="en-GB" sz="3200" b="1" u="sng" dirty="0">
                <a:solidFill>
                  <a:schemeClr val="tx1"/>
                </a:solidFill>
              </a:rPr>
              <a:t>GENERAL RULE</a:t>
            </a:r>
            <a:r>
              <a:rPr lang="en-GB" sz="3200" b="1" dirty="0">
                <a:solidFill>
                  <a:schemeClr val="tx1"/>
                </a:solidFill>
              </a:rPr>
              <a:t>: </a:t>
            </a:r>
            <a:r>
              <a:rPr lang="en-GB" sz="2800" i="1" dirty="0">
                <a:solidFill>
                  <a:schemeClr val="tx1"/>
                </a:solidFill>
              </a:rPr>
              <a:t>V CANNOT CONSENT TO ANY 		INJURY WHICH AMOUNTS TO ABH OR WORSE</a:t>
            </a:r>
          </a:p>
        </p:txBody>
      </p:sp>
      <p:sp>
        <p:nvSpPr>
          <p:cNvPr id="7" name="TextBox 6"/>
          <p:cNvSpPr txBox="1"/>
          <p:nvPr/>
        </p:nvSpPr>
        <p:spPr>
          <a:xfrm>
            <a:off x="1371600" y="3387436"/>
            <a:ext cx="9393383" cy="3108543"/>
          </a:xfrm>
          <a:prstGeom prst="rect">
            <a:avLst/>
          </a:prstGeom>
          <a:solidFill>
            <a:schemeClr val="accent6">
              <a:lumMod val="40000"/>
              <a:lumOff val="60000"/>
            </a:schemeClr>
          </a:solidFill>
        </p:spPr>
        <p:txBody>
          <a:bodyPr wrap="square" rtlCol="0">
            <a:spAutoFit/>
          </a:bodyPr>
          <a:lstStyle/>
          <a:p>
            <a:pPr algn="ctr"/>
            <a:r>
              <a:rPr lang="en-GB" sz="2800" u="sng" dirty="0"/>
              <a:t>EXCEPTIONS: </a:t>
            </a:r>
            <a:r>
              <a:rPr lang="en-GB" sz="2800" dirty="0"/>
              <a:t>In certain circumstances, consent can be a defence even when injury is caused.</a:t>
            </a:r>
          </a:p>
          <a:p>
            <a:pPr marL="457200" indent="-457200" algn="ctr">
              <a:buFontTx/>
              <a:buChar char="-"/>
            </a:pPr>
            <a:r>
              <a:rPr lang="en-GB" sz="2800" dirty="0"/>
              <a:t>Sporting activity</a:t>
            </a:r>
          </a:p>
          <a:p>
            <a:pPr marL="457200" indent="-457200" algn="ctr">
              <a:buFontTx/>
              <a:buChar char="-"/>
            </a:pPr>
            <a:r>
              <a:rPr lang="en-GB" sz="2800" dirty="0"/>
              <a:t>Medical treatment</a:t>
            </a:r>
          </a:p>
          <a:p>
            <a:pPr marL="457200" indent="-457200" algn="ctr">
              <a:buFontTx/>
              <a:buChar char="-"/>
            </a:pPr>
            <a:r>
              <a:rPr lang="en-GB" sz="2800" dirty="0"/>
              <a:t>Religious purposes</a:t>
            </a:r>
          </a:p>
          <a:p>
            <a:pPr marL="457200" indent="-457200" algn="ctr">
              <a:buFontTx/>
              <a:buChar char="-"/>
            </a:pPr>
            <a:r>
              <a:rPr lang="en-GB" sz="2800" dirty="0"/>
              <a:t>Therapeutic purposes</a:t>
            </a:r>
          </a:p>
          <a:p>
            <a:pPr marL="457200" indent="-457200" algn="ctr">
              <a:buFontTx/>
              <a:buChar char="-"/>
            </a:pPr>
            <a:r>
              <a:rPr lang="en-GB" sz="2800" dirty="0"/>
              <a:t>Cosmetic purposes</a:t>
            </a:r>
          </a:p>
        </p:txBody>
      </p:sp>
      <p:pic>
        <p:nvPicPr>
          <p:cNvPr id="8" name="Picture 7"/>
          <p:cNvPicPr>
            <a:picLocks noChangeAspect="1"/>
          </p:cNvPicPr>
          <p:nvPr/>
        </p:nvPicPr>
        <p:blipFill>
          <a:blip r:embed="rId3"/>
          <a:stretch>
            <a:fillRect/>
          </a:stretch>
        </p:blipFill>
        <p:spPr>
          <a:xfrm>
            <a:off x="8682037" y="4339936"/>
            <a:ext cx="2600325" cy="1752600"/>
          </a:xfrm>
          <a:prstGeom prst="rect">
            <a:avLst/>
          </a:prstGeom>
        </p:spPr>
      </p:pic>
      <p:pic>
        <p:nvPicPr>
          <p:cNvPr id="9" name="Picture 8"/>
          <p:cNvPicPr>
            <a:picLocks noChangeAspect="1"/>
          </p:cNvPicPr>
          <p:nvPr/>
        </p:nvPicPr>
        <p:blipFill>
          <a:blip r:embed="rId4"/>
          <a:stretch>
            <a:fillRect/>
          </a:stretch>
        </p:blipFill>
        <p:spPr>
          <a:xfrm>
            <a:off x="1097756" y="4752904"/>
            <a:ext cx="2619375" cy="1743075"/>
          </a:xfrm>
          <a:prstGeom prst="rect">
            <a:avLst/>
          </a:prstGeom>
        </p:spPr>
      </p:pic>
    </p:spTree>
    <p:extLst>
      <p:ext uri="{BB962C8B-B14F-4D97-AF65-F5344CB8AC3E}">
        <p14:creationId xmlns:p14="http://schemas.microsoft.com/office/powerpoint/2010/main" val="243937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barn(inVertic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wrong with the current law?</a:t>
            </a:r>
          </a:p>
        </p:txBody>
      </p:sp>
      <p:sp>
        <p:nvSpPr>
          <p:cNvPr id="3" name="Content Placeholder 2"/>
          <p:cNvSpPr>
            <a:spLocks noGrp="1"/>
          </p:cNvSpPr>
          <p:nvPr>
            <p:ph idx="1"/>
          </p:nvPr>
        </p:nvSpPr>
        <p:spPr>
          <a:xfrm>
            <a:off x="4810259" y="649480"/>
            <a:ext cx="6555347" cy="5546047"/>
          </a:xfrm>
        </p:spPr>
        <p:txBody>
          <a:bodyPr anchor="ctr">
            <a:normAutofit/>
          </a:bodyPr>
          <a:lstStyle/>
          <a:p>
            <a:pPr>
              <a:buFontTx/>
              <a:buChar char="-"/>
            </a:pPr>
            <a:r>
              <a:rPr lang="en-GB"/>
              <a:t>Outdated </a:t>
            </a:r>
            <a:endParaRPr lang="en-GB">
              <a:cs typeface="Calibri"/>
            </a:endParaRPr>
          </a:p>
          <a:p>
            <a:pPr>
              <a:buFontTx/>
              <a:buChar char="-"/>
            </a:pPr>
            <a:r>
              <a:rPr lang="en-GB"/>
              <a:t> The structure of OAPA 1861 is unsatisfactory </a:t>
            </a:r>
            <a:endParaRPr lang="en-GB">
              <a:cs typeface="Calibri"/>
            </a:endParaRPr>
          </a:p>
          <a:p>
            <a:pPr marL="0" indent="0">
              <a:buNone/>
            </a:pPr>
            <a:r>
              <a:rPr lang="en-GB"/>
              <a:t>For example, the maximum penalty for both s20 and 47 is five years imprisonment, even though s20 is seen as much more serious offence.</a:t>
            </a:r>
            <a:endParaRPr lang="en-GB">
              <a:cs typeface="Calibri"/>
            </a:endParaRPr>
          </a:p>
          <a:p>
            <a:pPr marL="0" indent="0">
              <a:buNone/>
            </a:pPr>
            <a:r>
              <a:rPr lang="en-GB"/>
              <a:t>- OAPA 1861 uses different words in different sections</a:t>
            </a:r>
            <a:endParaRPr lang="en-GB">
              <a:cs typeface="Calibri"/>
            </a:endParaRPr>
          </a:p>
        </p:txBody>
      </p:sp>
    </p:spTree>
    <p:extLst>
      <p:ext uri="{BB962C8B-B14F-4D97-AF65-F5344CB8AC3E}">
        <p14:creationId xmlns:p14="http://schemas.microsoft.com/office/powerpoint/2010/main" val="34088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barn(inVertical)">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arn(inVertical)">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barn(inVertical)">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barn(inVertical)">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7E56849-0DDC-4178-8C81-3449924C874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a:solidFill>
                  <a:srgbClr val="FFFFFF"/>
                </a:solidFill>
                <a:cs typeface="Calibri Light"/>
              </a:rPr>
              <a:t>Is there a need for reform?</a:t>
            </a:r>
            <a:endParaRPr lang="en-US" sz="4000" kern="1200" dirty="0">
              <a:solidFill>
                <a:srgbClr val="FFFFFF"/>
              </a:solidFill>
              <a:latin typeface="+mj-lt"/>
              <a:cs typeface="Calibri Light"/>
            </a:endParaRPr>
          </a:p>
        </p:txBody>
      </p:sp>
      <p:pic>
        <p:nvPicPr>
          <p:cNvPr id="4" name="Picture 4">
            <a:hlinkClick r:id="" action="ppaction://media"/>
            <a:extLst>
              <a:ext uri="{FF2B5EF4-FFF2-40B4-BE49-F238E27FC236}">
                <a16:creationId xmlns:a16="http://schemas.microsoft.com/office/drawing/2014/main" id="{69080FCC-A772-4075-B882-4620ED6DE3CA}"/>
              </a:ext>
            </a:extLst>
          </p:cNvPr>
          <p:cNvPicPr>
            <a:picLocks noGrp="1" noRot="1" noChangeAspect="1"/>
          </p:cNvPicPr>
          <p:nvPr>
            <p:ph idx="1"/>
            <a:videoFile r:link="rId1"/>
          </p:nvPr>
        </p:nvPicPr>
        <p:blipFill>
          <a:blip r:embed="rId4"/>
          <a:stretch>
            <a:fillRect/>
          </a:stretch>
        </p:blipFill>
        <p:spPr>
          <a:xfrm>
            <a:off x="4502428" y="719344"/>
            <a:ext cx="7441408" cy="5821877"/>
          </a:xfrm>
          <a:prstGeom prst="rect">
            <a:avLst/>
          </a:prstGeom>
        </p:spPr>
      </p:pic>
    </p:spTree>
    <p:extLst>
      <p:ext uri="{BB962C8B-B14F-4D97-AF65-F5344CB8AC3E}">
        <p14:creationId xmlns:p14="http://schemas.microsoft.com/office/powerpoint/2010/main" val="1057721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Draft Bill 1998</a:t>
            </a:r>
          </a:p>
        </p:txBody>
      </p:sp>
      <p:sp>
        <p:nvSpPr>
          <p:cNvPr id="3" name="Content Placeholder 2"/>
          <p:cNvSpPr>
            <a:spLocks noGrp="1"/>
          </p:cNvSpPr>
          <p:nvPr>
            <p:ph idx="1"/>
          </p:nvPr>
        </p:nvSpPr>
        <p:spPr>
          <a:xfrm>
            <a:off x="1371600" y="2285999"/>
            <a:ext cx="9601200" cy="3948545"/>
          </a:xfrm>
          <a:solidFill>
            <a:schemeClr val="bg1"/>
          </a:solidFill>
        </p:spPr>
        <p:txBody>
          <a:bodyPr>
            <a:noAutofit/>
          </a:bodyPr>
          <a:lstStyle/>
          <a:p>
            <a:r>
              <a:rPr lang="en-GB" sz="3200" dirty="0"/>
              <a:t>Proposed:</a:t>
            </a:r>
          </a:p>
          <a:p>
            <a:pPr marL="0" indent="0">
              <a:buNone/>
            </a:pPr>
            <a:r>
              <a:rPr lang="en-GB" sz="3200" dirty="0"/>
              <a:t>A logical hierarchy of violent offences in plain English</a:t>
            </a:r>
          </a:p>
          <a:p>
            <a:pPr marL="0" indent="0">
              <a:buNone/>
            </a:pPr>
            <a:endParaRPr lang="en-GB" sz="3200" dirty="0"/>
          </a:p>
          <a:p>
            <a:pPr marL="0" indent="0">
              <a:buNone/>
            </a:pPr>
            <a:r>
              <a:rPr lang="en-GB" sz="3200" dirty="0"/>
              <a:t>However, it also replicates the defect in the present law of the gap between lowest level offence and ABH.</a:t>
            </a:r>
          </a:p>
        </p:txBody>
      </p:sp>
    </p:spTree>
    <p:extLst>
      <p:ext uri="{BB962C8B-B14F-4D97-AF65-F5344CB8AC3E}">
        <p14:creationId xmlns:p14="http://schemas.microsoft.com/office/powerpoint/2010/main" val="1851546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0471" y="109105"/>
            <a:ext cx="9601200" cy="1485900"/>
          </a:xfrm>
        </p:spPr>
        <p:txBody>
          <a:bodyPr/>
          <a:lstStyle/>
          <a:p>
            <a:r>
              <a:rPr lang="en-GB" dirty="0"/>
              <a:t>Law Commission report 2015</a:t>
            </a:r>
          </a:p>
        </p:txBody>
      </p:sp>
      <p:sp>
        <p:nvSpPr>
          <p:cNvPr id="3" name="Content Placeholder 2"/>
          <p:cNvSpPr>
            <a:spLocks noGrp="1"/>
          </p:cNvSpPr>
          <p:nvPr>
            <p:ph idx="1"/>
          </p:nvPr>
        </p:nvSpPr>
        <p:spPr>
          <a:xfrm>
            <a:off x="1210180" y="1499036"/>
            <a:ext cx="9767718" cy="2022764"/>
          </a:xfrm>
          <a:solidFill>
            <a:schemeClr val="bg1"/>
          </a:solidFill>
        </p:spPr>
        <p:txBody>
          <a:bodyPr>
            <a:noAutofit/>
          </a:bodyPr>
          <a:lstStyle/>
          <a:p>
            <a:r>
              <a:rPr lang="en-GB" sz="2400" dirty="0"/>
              <a:t>OPTION 1: Charging the lowest level offence, which guarantees fast and cheap trial in magistrates’ court but would not appropriately label the offender as someone who has caused actual injury</a:t>
            </a:r>
          </a:p>
          <a:p>
            <a:endParaRPr lang="en-GB" sz="2400" dirty="0"/>
          </a:p>
          <a:p>
            <a:r>
              <a:rPr lang="en-GB" sz="2400" dirty="0"/>
              <a:t>OPTION 2: Charging an offence which reflects the harm caused, but risks the Crown Court trial. This is considerably more expensive, and unnecessary in the less serious cases.</a:t>
            </a:r>
          </a:p>
          <a:p>
            <a:pPr marL="0" indent="0">
              <a:buNone/>
            </a:pPr>
            <a:endParaRPr lang="en-GB" sz="2400" dirty="0"/>
          </a:p>
        </p:txBody>
      </p:sp>
      <p:sp>
        <p:nvSpPr>
          <p:cNvPr id="4" name="5-Point Star 3"/>
          <p:cNvSpPr/>
          <p:nvPr/>
        </p:nvSpPr>
        <p:spPr>
          <a:xfrm>
            <a:off x="4125191" y="3803073"/>
            <a:ext cx="4094018" cy="3054927"/>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122718" y="5060372"/>
            <a:ext cx="2098964" cy="954107"/>
          </a:xfrm>
          <a:prstGeom prst="rect">
            <a:avLst/>
          </a:prstGeom>
          <a:noFill/>
        </p:spPr>
        <p:txBody>
          <a:bodyPr wrap="square" rtlCol="0">
            <a:spAutoFit/>
          </a:bodyPr>
          <a:lstStyle/>
          <a:p>
            <a:pPr algn="ctr"/>
            <a:r>
              <a:rPr lang="en-GB" sz="2400" b="1" dirty="0">
                <a:solidFill>
                  <a:schemeClr val="tx2"/>
                </a:solidFill>
              </a:rPr>
              <a:t>AGGRAVATED</a:t>
            </a:r>
            <a:r>
              <a:rPr lang="en-GB" sz="2800" b="1" dirty="0">
                <a:solidFill>
                  <a:schemeClr val="tx2"/>
                </a:solidFill>
              </a:rPr>
              <a:t> ASSAULT</a:t>
            </a:r>
          </a:p>
        </p:txBody>
      </p:sp>
    </p:spTree>
    <p:extLst>
      <p:ext uri="{BB962C8B-B14F-4D97-AF65-F5344CB8AC3E}">
        <p14:creationId xmlns:p14="http://schemas.microsoft.com/office/powerpoint/2010/main" val="2141717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187F37E-CA77-4947-9D12-FCBB5186F0B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Summary</a:t>
            </a:r>
          </a:p>
        </p:txBody>
      </p:sp>
      <p:pic>
        <p:nvPicPr>
          <p:cNvPr id="4" name="Picture 4">
            <a:hlinkClick r:id="" action="ppaction://media"/>
            <a:extLst>
              <a:ext uri="{FF2B5EF4-FFF2-40B4-BE49-F238E27FC236}">
                <a16:creationId xmlns:a16="http://schemas.microsoft.com/office/drawing/2014/main" id="{161E0CC8-1635-4B80-8BD5-7B6055C271C9}"/>
              </a:ext>
            </a:extLst>
          </p:cNvPr>
          <p:cNvPicPr>
            <a:picLocks noGrp="1" noRot="1" noChangeAspect="1"/>
          </p:cNvPicPr>
          <p:nvPr>
            <p:ph idx="1"/>
            <a:videoFile r:link="rId1"/>
          </p:nvPr>
        </p:nvPicPr>
        <p:blipFill>
          <a:blip r:embed="rId4"/>
          <a:stretch>
            <a:fillRect/>
          </a:stretch>
        </p:blipFill>
        <p:spPr>
          <a:xfrm>
            <a:off x="4502428" y="719344"/>
            <a:ext cx="7225748" cy="5419311"/>
          </a:xfrm>
          <a:prstGeom prst="rect">
            <a:avLst/>
          </a:prstGeom>
        </p:spPr>
      </p:pic>
    </p:spTree>
    <p:extLst>
      <p:ext uri="{BB962C8B-B14F-4D97-AF65-F5344CB8AC3E}">
        <p14:creationId xmlns:p14="http://schemas.microsoft.com/office/powerpoint/2010/main" val="13410981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1344</Words>
  <Application>Microsoft Office PowerPoint</Application>
  <PresentationFormat>Widescreen</PresentationFormat>
  <Paragraphs>112</Paragraphs>
  <Slides>12</Slides>
  <Notes>12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Offences against the person: Consent and reform</vt:lpstr>
      <vt:lpstr>Learning Objectives</vt:lpstr>
      <vt:lpstr>Consent in relation to offences against the person</vt:lpstr>
      <vt:lpstr>'Dr Evil' tattooist jailed for more than three years for carrying out ear and nipple removals</vt:lpstr>
      <vt:lpstr>CONSENT</vt:lpstr>
      <vt:lpstr>General rules on consent</vt:lpstr>
      <vt:lpstr>CONSENT</vt:lpstr>
      <vt:lpstr>What is wrong with the current law?</vt:lpstr>
      <vt:lpstr>Is there a need for reform?</vt:lpstr>
      <vt:lpstr>Draft Bill 1998</vt:lpstr>
      <vt:lpstr>Law Commission report 2015</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the person: reform</dc:title>
  <dc:creator>Laura Knight</dc:creator>
  <cp:lastModifiedBy>Laura Knight</cp:lastModifiedBy>
  <cp:revision>119</cp:revision>
  <cp:lastPrinted>2021-02-16T10:15:53Z</cp:lastPrinted>
  <dcterms:created xsi:type="dcterms:W3CDTF">2017-09-27T09:20:24Z</dcterms:created>
  <dcterms:modified xsi:type="dcterms:W3CDTF">2021-10-14T10:37:00Z</dcterms:modified>
</cp:coreProperties>
</file>