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70" r:id="rId4"/>
    <p:sldMasterId id="2147483671" r:id="rId5"/>
  </p:sldMasterIdLst>
  <p:notesMasterIdLst>
    <p:notesMasterId r:id="rId6"/>
  </p:notesMasterIdLst>
  <p:sldIdLst>
    <p:sldId id="256" r:id="rId7"/>
    <p:sldId id="257" r:id="rId8"/>
    <p:sldId id="258" r:id="rId9"/>
    <p:sldId id="259" r:id="rId10"/>
    <p:sldId id="260" r:id="rId11"/>
    <p:sldId id="261" r:id="rId12"/>
    <p:sldId id="262" r:id="rId13"/>
    <p:sldId id="263" r:id="rId14"/>
  </p:sldIdLst>
  <p:sldSz cy="5143500" cx="9144000"/>
  <p:notesSz cx="6858000" cy="9144000"/>
  <p:embeddedFontLst>
    <p:embeddedFont>
      <p:font typeface="Cinzel"/>
      <p:regular r:id="rId15"/>
      <p:bold r:id="rId1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5" Type="http://schemas.openxmlformats.org/officeDocument/2006/relationships/font" Target="fonts/Cinzel-regular.fntdata"/><Relationship Id="rId14" Type="http://schemas.openxmlformats.org/officeDocument/2006/relationships/slide" Target="slides/slide8.xml"/><Relationship Id="rId16" Type="http://schemas.openxmlformats.org/officeDocument/2006/relationships/font" Target="fonts/Cinzel-bold.fntdata"/><Relationship Id="rId5" Type="http://schemas.openxmlformats.org/officeDocument/2006/relationships/slideMaster" Target="slideMasters/slideMaster2.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g34bd22a8d6b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 name="Google Shape;97;g34bd22a8d6b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g3522c60b7f7_0_7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3" name="Google Shape;103;g3522c60b7f7_0_7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g3522c60b7f7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3522c60b7f7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3522c60b7f7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3522c60b7f7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9" name="Shape 139"/>
        <p:cNvGrpSpPr/>
        <p:nvPr/>
      </p:nvGrpSpPr>
      <p:grpSpPr>
        <a:xfrm>
          <a:off x="0" y="0"/>
          <a:ext cx="0" cy="0"/>
          <a:chOff x="0" y="0"/>
          <a:chExt cx="0" cy="0"/>
        </a:xfrm>
      </p:grpSpPr>
      <p:sp>
        <p:nvSpPr>
          <p:cNvPr id="140" name="Google Shape;140;g3522c60b7f7_0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1" name="Google Shape;141;g3522c60b7f7_0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g3522c60b7f7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2" name="Google Shape;152;g3522c60b7f7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g3522c60b7f7_0_8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1" name="Google Shape;161;g3522c60b7f7_0_8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g34bf739793d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7" name="Google Shape;167;g34bf739793d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54" name="Shape 54"/>
        <p:cNvGrpSpPr/>
        <p:nvPr/>
      </p:nvGrpSpPr>
      <p:grpSpPr>
        <a:xfrm>
          <a:off x="0" y="0"/>
          <a:ext cx="0" cy="0"/>
          <a:chOff x="0" y="0"/>
          <a:chExt cx="0" cy="0"/>
        </a:xfrm>
      </p:grpSpPr>
      <p:sp>
        <p:nvSpPr>
          <p:cNvPr id="55" name="Google Shape;55;p14"/>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56" name="Google Shape;56;p14"/>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57" name="Google Shape;57;p1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58" name="Shape 58"/>
        <p:cNvGrpSpPr/>
        <p:nvPr/>
      </p:nvGrpSpPr>
      <p:grpSpPr>
        <a:xfrm>
          <a:off x="0" y="0"/>
          <a:ext cx="0" cy="0"/>
          <a:chOff x="0" y="0"/>
          <a:chExt cx="0" cy="0"/>
        </a:xfrm>
      </p:grpSpPr>
      <p:sp>
        <p:nvSpPr>
          <p:cNvPr id="59" name="Google Shape;59;p15"/>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60" name="Google Shape;60;p1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61" name="Shape 61"/>
        <p:cNvGrpSpPr/>
        <p:nvPr/>
      </p:nvGrpSpPr>
      <p:grpSpPr>
        <a:xfrm>
          <a:off x="0" y="0"/>
          <a:ext cx="0" cy="0"/>
          <a:chOff x="0" y="0"/>
          <a:chExt cx="0" cy="0"/>
        </a:xfrm>
      </p:grpSpPr>
      <p:sp>
        <p:nvSpPr>
          <p:cNvPr id="62" name="Google Shape;62;p1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63" name="Google Shape;63;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64" name="Google Shape;64;p1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65" name="Shape 65"/>
        <p:cNvGrpSpPr/>
        <p:nvPr/>
      </p:nvGrpSpPr>
      <p:grpSpPr>
        <a:xfrm>
          <a:off x="0" y="0"/>
          <a:ext cx="0" cy="0"/>
          <a:chOff x="0" y="0"/>
          <a:chExt cx="0" cy="0"/>
        </a:xfrm>
      </p:grpSpPr>
      <p:sp>
        <p:nvSpPr>
          <p:cNvPr id="66" name="Google Shape;66;p17"/>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67" name="Google Shape;67;p17"/>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68" name="Google Shape;68;p17"/>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69" name="Google Shape;69;p1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0" name="Shape 70"/>
        <p:cNvGrpSpPr/>
        <p:nvPr/>
      </p:nvGrpSpPr>
      <p:grpSpPr>
        <a:xfrm>
          <a:off x="0" y="0"/>
          <a:ext cx="0" cy="0"/>
          <a:chOff x="0" y="0"/>
          <a:chExt cx="0" cy="0"/>
        </a:xfrm>
      </p:grpSpPr>
      <p:sp>
        <p:nvSpPr>
          <p:cNvPr id="71" name="Google Shape;71;p18"/>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72" name="Google Shape;72;p1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73" name="Shape 73"/>
        <p:cNvGrpSpPr/>
        <p:nvPr/>
      </p:nvGrpSpPr>
      <p:grpSpPr>
        <a:xfrm>
          <a:off x="0" y="0"/>
          <a:ext cx="0" cy="0"/>
          <a:chOff x="0" y="0"/>
          <a:chExt cx="0" cy="0"/>
        </a:xfrm>
      </p:grpSpPr>
      <p:sp>
        <p:nvSpPr>
          <p:cNvPr id="74" name="Google Shape;74;p19"/>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75" name="Google Shape;75;p19"/>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76" name="Google Shape;76;p1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77" name="Shape 77"/>
        <p:cNvGrpSpPr/>
        <p:nvPr/>
      </p:nvGrpSpPr>
      <p:grpSpPr>
        <a:xfrm>
          <a:off x="0" y="0"/>
          <a:ext cx="0" cy="0"/>
          <a:chOff x="0" y="0"/>
          <a:chExt cx="0" cy="0"/>
        </a:xfrm>
      </p:grpSpPr>
      <p:sp>
        <p:nvSpPr>
          <p:cNvPr id="78" name="Google Shape;78;p20"/>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79" name="Google Shape;79;p2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80" name="Shape 80"/>
        <p:cNvGrpSpPr/>
        <p:nvPr/>
      </p:nvGrpSpPr>
      <p:grpSpPr>
        <a:xfrm>
          <a:off x="0" y="0"/>
          <a:ext cx="0" cy="0"/>
          <a:chOff x="0" y="0"/>
          <a:chExt cx="0" cy="0"/>
        </a:xfrm>
      </p:grpSpPr>
      <p:sp>
        <p:nvSpPr>
          <p:cNvPr id="81" name="Google Shape;81;p21"/>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21"/>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83" name="Google Shape;83;p21"/>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84" name="Google Shape;84;p21"/>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85" name="Google Shape;85;p2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86" name="Shape 86"/>
        <p:cNvGrpSpPr/>
        <p:nvPr/>
      </p:nvGrpSpPr>
      <p:grpSpPr>
        <a:xfrm>
          <a:off x="0" y="0"/>
          <a:ext cx="0" cy="0"/>
          <a:chOff x="0" y="0"/>
          <a:chExt cx="0" cy="0"/>
        </a:xfrm>
      </p:grpSpPr>
      <p:sp>
        <p:nvSpPr>
          <p:cNvPr id="87" name="Google Shape;87;p22"/>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88" name="Google Shape;88;p2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89" name="Shape 89"/>
        <p:cNvGrpSpPr/>
        <p:nvPr/>
      </p:nvGrpSpPr>
      <p:grpSpPr>
        <a:xfrm>
          <a:off x="0" y="0"/>
          <a:ext cx="0" cy="0"/>
          <a:chOff x="0" y="0"/>
          <a:chExt cx="0" cy="0"/>
        </a:xfrm>
      </p:grpSpPr>
      <p:sp>
        <p:nvSpPr>
          <p:cNvPr id="90" name="Google Shape;90;p23"/>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91" name="Google Shape;91;p23"/>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92" name="Google Shape;92;p2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93" name="Shape 93"/>
        <p:cNvGrpSpPr/>
        <p:nvPr/>
      </p:nvGrpSpPr>
      <p:grpSpPr>
        <a:xfrm>
          <a:off x="0" y="0"/>
          <a:ext cx="0" cy="0"/>
          <a:chOff x="0" y="0"/>
          <a:chExt cx="0" cy="0"/>
        </a:xfrm>
      </p:grpSpPr>
      <p:sp>
        <p:nvSpPr>
          <p:cNvPr id="94" name="Google Shape;94;p2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2" Type="http://schemas.openxmlformats.org/officeDocument/2006/relationships/theme" Target="../theme/theme2.xml"/><Relationship Id="rId9" Type="http://schemas.openxmlformats.org/officeDocument/2006/relationships/slideLayout" Target="../slideLayouts/slideLayout2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rgbClr val="A28D6E"/>
        </a:solidFill>
      </p:bgPr>
    </p:bg>
    <p:spTree>
      <p:nvGrpSpPr>
        <p:cNvPr id="50" name="Shape 50"/>
        <p:cNvGrpSpPr/>
        <p:nvPr/>
      </p:nvGrpSpPr>
      <p:grpSpPr>
        <a:xfrm>
          <a:off x="0" y="0"/>
          <a:ext cx="0" cy="0"/>
          <a:chOff x="0" y="0"/>
          <a:chExt cx="0" cy="0"/>
        </a:xfrm>
      </p:grpSpPr>
      <p:sp>
        <p:nvSpPr>
          <p:cNvPr id="51" name="Google Shape;51;p1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52" name="Google Shape;52;p13"/>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53" name="Google Shape;53;p13"/>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3.xml"/><Relationship Id="rId3" Type="http://schemas.openxmlformats.org/officeDocument/2006/relationships/image" Target="../media/image9.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4.xml"/><Relationship Id="rId3" Type="http://schemas.openxmlformats.org/officeDocument/2006/relationships/image" Target="../media/image2.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6.xml"/><Relationship Id="rId3" Type="http://schemas.openxmlformats.org/officeDocument/2006/relationships/image" Target="../media/image7.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notesSlide" Target="../notesSlides/notesSlide7.xml"/><Relationship Id="rId3"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2.xml"/><Relationship Id="rId2" Type="http://schemas.openxmlformats.org/officeDocument/2006/relationships/notesSlide" Target="../notesSlides/notesSlide8.xml"/><Relationship Id="rId3"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 name="Shape 98"/>
        <p:cNvGrpSpPr/>
        <p:nvPr/>
      </p:nvGrpSpPr>
      <p:grpSpPr>
        <a:xfrm>
          <a:off x="0" y="0"/>
          <a:ext cx="0" cy="0"/>
          <a:chOff x="0" y="0"/>
          <a:chExt cx="0" cy="0"/>
        </a:xfrm>
      </p:grpSpPr>
      <p:pic>
        <p:nvPicPr>
          <p:cNvPr id="99" name="Google Shape;99;p25"/>
          <p:cNvPicPr preferRelativeResize="0"/>
          <p:nvPr/>
        </p:nvPicPr>
        <p:blipFill>
          <a:blip r:embed="rId3">
            <a:alphaModFix/>
          </a:blip>
          <a:stretch>
            <a:fillRect/>
          </a:stretch>
        </p:blipFill>
        <p:spPr>
          <a:xfrm>
            <a:off x="3" y="0"/>
            <a:ext cx="4237694" cy="5143501"/>
          </a:xfrm>
          <a:prstGeom prst="rect">
            <a:avLst/>
          </a:prstGeom>
          <a:noFill/>
          <a:ln>
            <a:noFill/>
          </a:ln>
        </p:spPr>
      </p:pic>
      <p:sp>
        <p:nvSpPr>
          <p:cNvPr id="100" name="Google Shape;100;p25"/>
          <p:cNvSpPr txBox="1"/>
          <p:nvPr/>
        </p:nvSpPr>
        <p:spPr>
          <a:xfrm>
            <a:off x="1323450" y="1863750"/>
            <a:ext cx="6497100" cy="1416000"/>
          </a:xfrm>
          <a:prstGeom prst="rect">
            <a:avLst/>
          </a:prstGeom>
          <a:solidFill>
            <a:srgbClr val="A28D6E">
              <a:alpha val="70630"/>
            </a:srgbClr>
          </a:solid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GB" sz="4000">
                <a:solidFill>
                  <a:schemeClr val="dk1"/>
                </a:solidFill>
                <a:latin typeface="Cinzel"/>
                <a:ea typeface="Cinzel"/>
                <a:cs typeface="Cinzel"/>
                <a:sym typeface="Cinzel"/>
              </a:rPr>
              <a:t>PARMENIDES PATHWAY OF ‘WHAT IS’</a:t>
            </a:r>
            <a:endParaRPr sz="4000">
              <a:solidFill>
                <a:schemeClr val="dk1"/>
              </a:solidFill>
              <a:latin typeface="Cinzel"/>
              <a:ea typeface="Cinzel"/>
              <a:cs typeface="Cinzel"/>
              <a:sym typeface="Cinze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26"/>
          <p:cNvSpPr txBox="1"/>
          <p:nvPr/>
        </p:nvSpPr>
        <p:spPr>
          <a:xfrm>
            <a:off x="0" y="0"/>
            <a:ext cx="9144000" cy="646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3000">
                <a:solidFill>
                  <a:schemeClr val="dk1"/>
                </a:solidFill>
                <a:latin typeface="Cinzel"/>
                <a:ea typeface="Cinzel"/>
                <a:cs typeface="Cinzel"/>
                <a:sym typeface="Cinzel"/>
              </a:rPr>
              <a:t>How to understand the path of ‘what is’</a:t>
            </a:r>
            <a:endParaRPr sz="3000">
              <a:solidFill>
                <a:schemeClr val="dk1"/>
              </a:solidFill>
              <a:latin typeface="Cinzel"/>
              <a:ea typeface="Cinzel"/>
              <a:cs typeface="Cinzel"/>
              <a:sym typeface="Cinzel"/>
            </a:endParaRPr>
          </a:p>
        </p:txBody>
      </p:sp>
      <p:sp>
        <p:nvSpPr>
          <p:cNvPr id="106" name="Google Shape;106;p26"/>
          <p:cNvSpPr/>
          <p:nvPr/>
        </p:nvSpPr>
        <p:spPr>
          <a:xfrm>
            <a:off x="779350" y="2547775"/>
            <a:ext cx="1763100" cy="1105800"/>
          </a:xfrm>
          <a:prstGeom prst="rect">
            <a:avLst/>
          </a:prstGeom>
          <a:solidFill>
            <a:srgbClr val="847359"/>
          </a:solidFill>
          <a:ln cap="flat" cmpd="sng" w="9525">
            <a:solidFill>
              <a:srgbClr val="847359"/>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latin typeface="Times New Roman"/>
                <a:ea typeface="Times New Roman"/>
                <a:cs typeface="Times New Roman"/>
                <a:sym typeface="Times New Roman"/>
              </a:rPr>
              <a:t>PART ONE:</a:t>
            </a:r>
            <a:endParaRPr sz="1800">
              <a:latin typeface="Times New Roman"/>
              <a:ea typeface="Times New Roman"/>
              <a:cs typeface="Times New Roman"/>
              <a:sym typeface="Times New Roman"/>
            </a:endParaRPr>
          </a:p>
          <a:p>
            <a:pPr indent="0" lvl="0" marL="0" rtl="0" algn="ctr">
              <a:spcBef>
                <a:spcPts val="0"/>
              </a:spcBef>
              <a:spcAft>
                <a:spcPts val="0"/>
              </a:spcAft>
              <a:buNone/>
            </a:pPr>
            <a:r>
              <a:rPr i="1" lang="en-GB" sz="1800">
                <a:latin typeface="Times New Roman"/>
                <a:ea typeface="Times New Roman"/>
                <a:cs typeface="Times New Roman"/>
                <a:sym typeface="Times New Roman"/>
              </a:rPr>
              <a:t>Perception</a:t>
            </a:r>
            <a:endParaRPr i="1" sz="1800">
              <a:latin typeface="Times New Roman"/>
              <a:ea typeface="Times New Roman"/>
              <a:cs typeface="Times New Roman"/>
              <a:sym typeface="Times New Roman"/>
            </a:endParaRPr>
          </a:p>
        </p:txBody>
      </p:sp>
      <p:sp>
        <p:nvSpPr>
          <p:cNvPr id="107" name="Google Shape;107;p26"/>
          <p:cNvSpPr/>
          <p:nvPr/>
        </p:nvSpPr>
        <p:spPr>
          <a:xfrm>
            <a:off x="2615600" y="2850325"/>
            <a:ext cx="1001700" cy="500700"/>
          </a:xfrm>
          <a:prstGeom prst="rightArrow">
            <a:avLst>
              <a:gd fmla="val 50000" name="adj1"/>
              <a:gd fmla="val 50000" name="adj2"/>
            </a:avLst>
          </a:prstGeom>
          <a:solidFill>
            <a:srgbClr val="84735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08" name="Google Shape;108;p26"/>
          <p:cNvSpPr/>
          <p:nvPr/>
        </p:nvSpPr>
        <p:spPr>
          <a:xfrm>
            <a:off x="3690450" y="2547775"/>
            <a:ext cx="1763100" cy="1105800"/>
          </a:xfrm>
          <a:prstGeom prst="rect">
            <a:avLst/>
          </a:prstGeom>
          <a:solidFill>
            <a:srgbClr val="9A8667"/>
          </a:solidFill>
          <a:ln cap="flat" cmpd="sng" w="9525">
            <a:solidFill>
              <a:srgbClr val="847359"/>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i="1" lang="en-GB" sz="1800">
                <a:latin typeface="Times New Roman"/>
                <a:ea typeface="Times New Roman"/>
                <a:cs typeface="Times New Roman"/>
                <a:sym typeface="Times New Roman"/>
              </a:rPr>
              <a:t>Delilah’s Analogy</a:t>
            </a:r>
            <a:endParaRPr i="1" sz="1800">
              <a:latin typeface="Times New Roman"/>
              <a:ea typeface="Times New Roman"/>
              <a:cs typeface="Times New Roman"/>
              <a:sym typeface="Times New Roman"/>
            </a:endParaRPr>
          </a:p>
        </p:txBody>
      </p:sp>
      <p:sp>
        <p:nvSpPr>
          <p:cNvPr id="109" name="Google Shape;109;p26"/>
          <p:cNvSpPr/>
          <p:nvPr/>
        </p:nvSpPr>
        <p:spPr>
          <a:xfrm>
            <a:off x="5526700" y="2850325"/>
            <a:ext cx="1001700" cy="500700"/>
          </a:xfrm>
          <a:prstGeom prst="rightArrow">
            <a:avLst>
              <a:gd fmla="val 50000" name="adj1"/>
              <a:gd fmla="val 50000" name="adj2"/>
            </a:avLst>
          </a:prstGeom>
          <a:solidFill>
            <a:srgbClr val="84735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10" name="Google Shape;110;p26"/>
          <p:cNvSpPr/>
          <p:nvPr/>
        </p:nvSpPr>
        <p:spPr>
          <a:xfrm>
            <a:off x="6601550" y="2547775"/>
            <a:ext cx="1763100" cy="1105800"/>
          </a:xfrm>
          <a:prstGeom prst="rect">
            <a:avLst/>
          </a:prstGeom>
          <a:solidFill>
            <a:srgbClr val="9A8667"/>
          </a:solidFill>
          <a:ln cap="flat" cmpd="sng" w="9525">
            <a:solidFill>
              <a:srgbClr val="847359"/>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i="1" lang="en-GB" sz="1800">
                <a:latin typeface="Times New Roman"/>
                <a:ea typeface="Times New Roman"/>
                <a:cs typeface="Times New Roman"/>
                <a:sym typeface="Times New Roman"/>
              </a:rPr>
              <a:t>The Clay Analogy</a:t>
            </a:r>
            <a:endParaRPr i="1" sz="1800">
              <a:latin typeface="Times New Roman"/>
              <a:ea typeface="Times New Roman"/>
              <a:cs typeface="Times New Roman"/>
              <a:sym typeface="Times New Roman"/>
            </a:endParaRPr>
          </a:p>
        </p:txBody>
      </p:sp>
      <p:sp>
        <p:nvSpPr>
          <p:cNvPr id="111" name="Google Shape;111;p26"/>
          <p:cNvSpPr/>
          <p:nvPr/>
        </p:nvSpPr>
        <p:spPr>
          <a:xfrm rot="5400000">
            <a:off x="4071150" y="1741313"/>
            <a:ext cx="1001700" cy="500700"/>
          </a:xfrm>
          <a:prstGeom prst="rightArrow">
            <a:avLst>
              <a:gd fmla="val 50000" name="adj1"/>
              <a:gd fmla="val 50000" name="adj2"/>
            </a:avLst>
          </a:prstGeom>
          <a:solidFill>
            <a:srgbClr val="84735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12" name="Google Shape;112;p26"/>
          <p:cNvSpPr/>
          <p:nvPr/>
        </p:nvSpPr>
        <p:spPr>
          <a:xfrm rot="5400000">
            <a:off x="6982250" y="1741300"/>
            <a:ext cx="1001700" cy="500700"/>
          </a:xfrm>
          <a:prstGeom prst="rightArrow">
            <a:avLst>
              <a:gd fmla="val 50000" name="adj1"/>
              <a:gd fmla="val 50000" name="adj2"/>
            </a:avLst>
          </a:prstGeom>
          <a:solidFill>
            <a:srgbClr val="847359"/>
          </a:solidFill>
          <a:ln>
            <a:noFill/>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13" name="Google Shape;113;p26"/>
          <p:cNvSpPr/>
          <p:nvPr/>
        </p:nvSpPr>
        <p:spPr>
          <a:xfrm>
            <a:off x="4447550" y="1239525"/>
            <a:ext cx="3161100" cy="828300"/>
          </a:xfrm>
          <a:prstGeom prst="rect">
            <a:avLst/>
          </a:prstGeom>
          <a:solidFill>
            <a:srgbClr val="847359"/>
          </a:solidFill>
          <a:ln cap="flat" cmpd="sng" w="9525">
            <a:solidFill>
              <a:srgbClr val="847359"/>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GB" sz="1800">
                <a:latin typeface="Times New Roman"/>
                <a:ea typeface="Times New Roman"/>
                <a:cs typeface="Times New Roman"/>
                <a:sym typeface="Times New Roman"/>
              </a:rPr>
              <a:t>PART TWO:</a:t>
            </a:r>
            <a:endParaRPr sz="1800">
              <a:latin typeface="Times New Roman"/>
              <a:ea typeface="Times New Roman"/>
              <a:cs typeface="Times New Roman"/>
              <a:sym typeface="Times New Roman"/>
            </a:endParaRPr>
          </a:p>
          <a:p>
            <a:pPr indent="0" lvl="0" marL="0" rtl="0" algn="ctr">
              <a:spcBef>
                <a:spcPts val="0"/>
              </a:spcBef>
              <a:spcAft>
                <a:spcPts val="0"/>
              </a:spcAft>
              <a:buNone/>
            </a:pPr>
            <a:r>
              <a:rPr i="1" lang="en-GB" sz="1800">
                <a:latin typeface="Times New Roman"/>
                <a:ea typeface="Times New Roman"/>
                <a:cs typeface="Times New Roman"/>
                <a:sym typeface="Times New Roman"/>
              </a:rPr>
              <a:t>Change</a:t>
            </a:r>
            <a:endParaRPr i="1" sz="180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27"/>
          <p:cNvSpPr txBox="1"/>
          <p:nvPr/>
        </p:nvSpPr>
        <p:spPr>
          <a:xfrm>
            <a:off x="0" y="0"/>
            <a:ext cx="6009300" cy="646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3000">
                <a:solidFill>
                  <a:schemeClr val="dk1"/>
                </a:solidFill>
                <a:latin typeface="Cinzel"/>
                <a:ea typeface="Cinzel"/>
                <a:cs typeface="Cinzel"/>
                <a:sym typeface="Cinzel"/>
              </a:rPr>
              <a:t>PART ONE: PERCEPTION</a:t>
            </a:r>
            <a:endParaRPr sz="3000">
              <a:solidFill>
                <a:schemeClr val="dk1"/>
              </a:solidFill>
              <a:latin typeface="Cinzel"/>
              <a:ea typeface="Cinzel"/>
              <a:cs typeface="Cinzel"/>
              <a:sym typeface="Cinzel"/>
            </a:endParaRPr>
          </a:p>
        </p:txBody>
      </p:sp>
      <p:sp>
        <p:nvSpPr>
          <p:cNvPr id="119" name="Google Shape;119;p27"/>
          <p:cNvSpPr/>
          <p:nvPr/>
        </p:nvSpPr>
        <p:spPr>
          <a:xfrm>
            <a:off x="6212988" y="657100"/>
            <a:ext cx="2702100" cy="2087400"/>
          </a:xfrm>
          <a:prstGeom prst="ellipse">
            <a:avLst/>
          </a:prstGeom>
          <a:no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20" name="Google Shape;120;p27"/>
          <p:cNvSpPr/>
          <p:nvPr/>
        </p:nvSpPr>
        <p:spPr>
          <a:xfrm>
            <a:off x="4765063" y="3277900"/>
            <a:ext cx="2702100" cy="1550400"/>
          </a:xfrm>
          <a:prstGeom prst="ellipse">
            <a:avLst/>
          </a:prstGeom>
          <a:no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21" name="Google Shape;121;p27"/>
          <p:cNvSpPr/>
          <p:nvPr/>
        </p:nvSpPr>
        <p:spPr>
          <a:xfrm>
            <a:off x="3317113" y="657100"/>
            <a:ext cx="2702100" cy="2087400"/>
          </a:xfrm>
          <a:prstGeom prst="ellipse">
            <a:avLst/>
          </a:prstGeom>
          <a:no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22" name="Google Shape;122;p27"/>
          <p:cNvSpPr txBox="1"/>
          <p:nvPr/>
        </p:nvSpPr>
        <p:spPr>
          <a:xfrm>
            <a:off x="4083913" y="646500"/>
            <a:ext cx="1168500" cy="415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i="1" lang="en-GB" sz="1500">
                <a:solidFill>
                  <a:schemeClr val="dk1"/>
                </a:solidFill>
                <a:latin typeface="Times New Roman"/>
                <a:ea typeface="Times New Roman"/>
                <a:cs typeface="Times New Roman"/>
                <a:sym typeface="Times New Roman"/>
              </a:rPr>
              <a:t>What exists</a:t>
            </a:r>
            <a:endParaRPr i="1" sz="1500">
              <a:solidFill>
                <a:schemeClr val="dk1"/>
              </a:solidFill>
              <a:latin typeface="Times New Roman"/>
              <a:ea typeface="Times New Roman"/>
              <a:cs typeface="Times New Roman"/>
              <a:sym typeface="Times New Roman"/>
            </a:endParaRPr>
          </a:p>
        </p:txBody>
      </p:sp>
      <p:sp>
        <p:nvSpPr>
          <p:cNvPr id="123" name="Google Shape;123;p27"/>
          <p:cNvSpPr txBox="1"/>
          <p:nvPr/>
        </p:nvSpPr>
        <p:spPr>
          <a:xfrm>
            <a:off x="6979788" y="646500"/>
            <a:ext cx="1168500" cy="646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i="1" lang="en-GB" sz="1500">
                <a:solidFill>
                  <a:schemeClr val="dk1"/>
                </a:solidFill>
                <a:latin typeface="Times New Roman"/>
                <a:ea typeface="Times New Roman"/>
                <a:cs typeface="Times New Roman"/>
                <a:sym typeface="Times New Roman"/>
              </a:rPr>
              <a:t>What Doesn’t exist</a:t>
            </a:r>
            <a:endParaRPr i="1" sz="1500">
              <a:solidFill>
                <a:schemeClr val="dk1"/>
              </a:solidFill>
              <a:latin typeface="Times New Roman"/>
              <a:ea typeface="Times New Roman"/>
              <a:cs typeface="Times New Roman"/>
              <a:sym typeface="Times New Roman"/>
            </a:endParaRPr>
          </a:p>
        </p:txBody>
      </p:sp>
      <p:sp>
        <p:nvSpPr>
          <p:cNvPr id="124" name="Google Shape;124;p27"/>
          <p:cNvSpPr txBox="1"/>
          <p:nvPr/>
        </p:nvSpPr>
        <p:spPr>
          <a:xfrm>
            <a:off x="5531863" y="3729850"/>
            <a:ext cx="1168500" cy="646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i="1" lang="en-GB" sz="1500">
                <a:solidFill>
                  <a:schemeClr val="dk1"/>
                </a:solidFill>
                <a:latin typeface="Times New Roman"/>
                <a:ea typeface="Times New Roman"/>
                <a:cs typeface="Times New Roman"/>
                <a:sym typeface="Times New Roman"/>
              </a:rPr>
              <a:t>Our perception</a:t>
            </a:r>
            <a:endParaRPr i="1" sz="1500">
              <a:solidFill>
                <a:schemeClr val="dk1"/>
              </a:solidFill>
              <a:latin typeface="Times New Roman"/>
              <a:ea typeface="Times New Roman"/>
              <a:cs typeface="Times New Roman"/>
              <a:sym typeface="Times New Roman"/>
            </a:endParaRPr>
          </a:p>
        </p:txBody>
      </p:sp>
      <p:cxnSp>
        <p:nvCxnSpPr>
          <p:cNvPr id="125" name="Google Shape;125;p27"/>
          <p:cNvCxnSpPr/>
          <p:nvPr/>
        </p:nvCxnSpPr>
        <p:spPr>
          <a:xfrm rot="10800000">
            <a:off x="5232363" y="2757250"/>
            <a:ext cx="271200" cy="500700"/>
          </a:xfrm>
          <a:prstGeom prst="straightConnector1">
            <a:avLst/>
          </a:prstGeom>
          <a:noFill/>
          <a:ln cap="flat" cmpd="sng" w="9525">
            <a:solidFill>
              <a:schemeClr val="dk1"/>
            </a:solidFill>
            <a:prstDash val="solid"/>
            <a:round/>
            <a:headEnd len="med" w="med" type="none"/>
            <a:tailEnd len="med" w="med" type="none"/>
          </a:ln>
        </p:spPr>
      </p:cxnSp>
      <p:cxnSp>
        <p:nvCxnSpPr>
          <p:cNvPr id="126" name="Google Shape;126;p27"/>
          <p:cNvCxnSpPr/>
          <p:nvPr/>
        </p:nvCxnSpPr>
        <p:spPr>
          <a:xfrm flipH="1">
            <a:off x="6828613" y="2809325"/>
            <a:ext cx="271200" cy="532200"/>
          </a:xfrm>
          <a:prstGeom prst="straightConnector1">
            <a:avLst/>
          </a:prstGeom>
          <a:noFill/>
          <a:ln cap="flat" cmpd="sng" w="9525">
            <a:solidFill>
              <a:schemeClr val="dk1"/>
            </a:solidFill>
            <a:prstDash val="solid"/>
            <a:round/>
            <a:headEnd len="med" w="med" type="none"/>
            <a:tailEnd len="med" w="med" type="none"/>
          </a:ln>
        </p:spPr>
      </p:cxnSp>
      <p:pic>
        <p:nvPicPr>
          <p:cNvPr id="127" name="Google Shape;127;p27"/>
          <p:cNvPicPr preferRelativeResize="0"/>
          <p:nvPr/>
        </p:nvPicPr>
        <p:blipFill>
          <a:blip r:embed="rId3">
            <a:alphaModFix/>
          </a:blip>
          <a:stretch>
            <a:fillRect/>
          </a:stretch>
        </p:blipFill>
        <p:spPr>
          <a:xfrm>
            <a:off x="3760175" y="1107275"/>
            <a:ext cx="1577149" cy="1189201"/>
          </a:xfrm>
          <a:prstGeom prst="rect">
            <a:avLst/>
          </a:prstGeom>
          <a:noFill/>
          <a:ln>
            <a:noFill/>
          </a:ln>
        </p:spPr>
      </p:pic>
      <p:pic>
        <p:nvPicPr>
          <p:cNvPr id="128" name="Google Shape;128;p27"/>
          <p:cNvPicPr preferRelativeResize="0"/>
          <p:nvPr/>
        </p:nvPicPr>
        <p:blipFill>
          <a:blip r:embed="rId4">
            <a:alphaModFix/>
          </a:blip>
          <a:stretch>
            <a:fillRect/>
          </a:stretch>
        </p:blipFill>
        <p:spPr>
          <a:xfrm>
            <a:off x="6933488" y="1228849"/>
            <a:ext cx="1229862" cy="1348999"/>
          </a:xfrm>
          <a:prstGeom prst="rect">
            <a:avLst/>
          </a:prstGeom>
          <a:noFill/>
          <a:ln>
            <a:noFill/>
          </a:ln>
        </p:spPr>
      </p:pic>
      <p:sp>
        <p:nvSpPr>
          <p:cNvPr id="129" name="Google Shape;129;p27"/>
          <p:cNvSpPr txBox="1"/>
          <p:nvPr/>
        </p:nvSpPr>
        <p:spPr>
          <a:xfrm>
            <a:off x="86525" y="623400"/>
            <a:ext cx="3098700" cy="27243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just">
              <a:spcBef>
                <a:spcPts val="0"/>
              </a:spcBef>
              <a:spcAft>
                <a:spcPts val="0"/>
              </a:spcAft>
              <a:buNone/>
            </a:pPr>
            <a:r>
              <a:rPr lang="en-GB" sz="1500">
                <a:solidFill>
                  <a:schemeClr val="dk1"/>
                </a:solidFill>
                <a:latin typeface="Times New Roman"/>
                <a:ea typeface="Times New Roman"/>
                <a:cs typeface="Times New Roman"/>
                <a:sym typeface="Times New Roman"/>
              </a:rPr>
              <a:t>Our perception of the world is that if you can see and touch it, it exists. And that things such as Father Christmas does not. However, Parmenides would argue that </a:t>
            </a:r>
            <a:r>
              <a:rPr lang="en-GB" sz="1500">
                <a:solidFill>
                  <a:schemeClr val="dk1"/>
                </a:solidFill>
                <a:latin typeface="Times New Roman"/>
                <a:ea typeface="Times New Roman"/>
                <a:cs typeface="Times New Roman"/>
                <a:sym typeface="Times New Roman"/>
              </a:rPr>
              <a:t>in fact Father Christmas does exist to some degree as we can perceive him in our mind, despite the fact that there is not a man in the North Pole delivering presents to children all over the world in one night. </a:t>
            </a:r>
            <a:endParaRPr sz="1500">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pic>
        <p:nvPicPr>
          <p:cNvPr id="134" name="Google Shape;134;p28"/>
          <p:cNvPicPr preferRelativeResize="0"/>
          <p:nvPr/>
        </p:nvPicPr>
        <p:blipFill>
          <a:blip r:embed="rId3">
            <a:alphaModFix/>
          </a:blip>
          <a:stretch>
            <a:fillRect/>
          </a:stretch>
        </p:blipFill>
        <p:spPr>
          <a:xfrm>
            <a:off x="5598475" y="152400"/>
            <a:ext cx="3333640" cy="4838701"/>
          </a:xfrm>
          <a:prstGeom prst="rect">
            <a:avLst/>
          </a:prstGeom>
          <a:noFill/>
          <a:ln>
            <a:noFill/>
          </a:ln>
        </p:spPr>
      </p:pic>
      <p:pic>
        <p:nvPicPr>
          <p:cNvPr id="135" name="Google Shape;135;p28"/>
          <p:cNvPicPr preferRelativeResize="0"/>
          <p:nvPr/>
        </p:nvPicPr>
        <p:blipFill>
          <a:blip r:embed="rId4">
            <a:alphaModFix/>
          </a:blip>
          <a:stretch>
            <a:fillRect/>
          </a:stretch>
        </p:blipFill>
        <p:spPr>
          <a:xfrm>
            <a:off x="152400" y="2499425"/>
            <a:ext cx="1916676" cy="2491676"/>
          </a:xfrm>
          <a:prstGeom prst="rect">
            <a:avLst/>
          </a:prstGeom>
          <a:noFill/>
          <a:ln>
            <a:noFill/>
          </a:ln>
        </p:spPr>
      </p:pic>
      <p:sp>
        <p:nvSpPr>
          <p:cNvPr id="136" name="Google Shape;136;p28"/>
          <p:cNvSpPr txBox="1"/>
          <p:nvPr/>
        </p:nvSpPr>
        <p:spPr>
          <a:xfrm>
            <a:off x="0" y="0"/>
            <a:ext cx="6009300" cy="646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3000">
                <a:solidFill>
                  <a:schemeClr val="dk1"/>
                </a:solidFill>
                <a:latin typeface="Cinzel"/>
                <a:ea typeface="Cinzel"/>
                <a:cs typeface="Cinzel"/>
                <a:sym typeface="Cinzel"/>
              </a:rPr>
              <a:t>Devising Father Christmas</a:t>
            </a:r>
            <a:endParaRPr sz="3000">
              <a:solidFill>
                <a:schemeClr val="dk1"/>
              </a:solidFill>
              <a:latin typeface="Cinzel"/>
              <a:ea typeface="Cinzel"/>
              <a:cs typeface="Cinzel"/>
              <a:sym typeface="Cinzel"/>
            </a:endParaRPr>
          </a:p>
        </p:txBody>
      </p:sp>
      <p:sp>
        <p:nvSpPr>
          <p:cNvPr id="137" name="Google Shape;137;p28"/>
          <p:cNvSpPr txBox="1"/>
          <p:nvPr/>
        </p:nvSpPr>
        <p:spPr>
          <a:xfrm>
            <a:off x="86525" y="623400"/>
            <a:ext cx="5425200" cy="18009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just">
              <a:spcBef>
                <a:spcPts val="0"/>
              </a:spcBef>
              <a:spcAft>
                <a:spcPts val="0"/>
              </a:spcAft>
              <a:buNone/>
            </a:pPr>
            <a:r>
              <a:rPr lang="en-GB" sz="1500">
                <a:solidFill>
                  <a:schemeClr val="dk1"/>
                </a:solidFill>
                <a:latin typeface="Times New Roman"/>
                <a:ea typeface="Times New Roman"/>
                <a:cs typeface="Times New Roman"/>
                <a:sym typeface="Times New Roman"/>
              </a:rPr>
              <a:t>Though the concept of Father Christmas is cultural and there have been many interpretations of him illustrated over the years, the most common one known and presented today was popularised by Leyendecker, who was influenced by Fred Mizen (association with </a:t>
            </a:r>
            <a:r>
              <a:rPr lang="en-GB" sz="1500">
                <a:solidFill>
                  <a:schemeClr val="dk1"/>
                </a:solidFill>
                <a:latin typeface="Times New Roman"/>
                <a:ea typeface="Times New Roman"/>
                <a:cs typeface="Times New Roman"/>
                <a:sym typeface="Times New Roman"/>
              </a:rPr>
              <a:t>Coca</a:t>
            </a:r>
            <a:r>
              <a:rPr lang="en-GB" sz="1500">
                <a:solidFill>
                  <a:schemeClr val="dk1"/>
                </a:solidFill>
                <a:latin typeface="Times New Roman"/>
                <a:ea typeface="Times New Roman"/>
                <a:cs typeface="Times New Roman"/>
                <a:sym typeface="Times New Roman"/>
              </a:rPr>
              <a:t>-cola) and Thomas Nast (first depicted Father Christmas in the red suit). J.C. Leyendecker was influential during the American commercialisation of Father Christmas. </a:t>
            </a:r>
            <a:endParaRPr sz="1500">
              <a:solidFill>
                <a:schemeClr val="dk1"/>
              </a:solidFill>
              <a:latin typeface="Times New Roman"/>
              <a:ea typeface="Times New Roman"/>
              <a:cs typeface="Times New Roman"/>
              <a:sym typeface="Times New Roman"/>
            </a:endParaRPr>
          </a:p>
        </p:txBody>
      </p:sp>
      <p:sp>
        <p:nvSpPr>
          <p:cNvPr id="138" name="Google Shape;138;p28"/>
          <p:cNvSpPr txBox="1"/>
          <p:nvPr/>
        </p:nvSpPr>
        <p:spPr>
          <a:xfrm>
            <a:off x="2137725" y="2499425"/>
            <a:ext cx="3374100" cy="24936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just">
              <a:spcBef>
                <a:spcPts val="0"/>
              </a:spcBef>
              <a:spcAft>
                <a:spcPts val="0"/>
              </a:spcAft>
              <a:buNone/>
            </a:pPr>
            <a:r>
              <a:rPr b="1" i="1" lang="en-GB" sz="1500">
                <a:solidFill>
                  <a:schemeClr val="dk1"/>
                </a:solidFill>
                <a:latin typeface="Times New Roman"/>
                <a:ea typeface="Times New Roman"/>
                <a:cs typeface="Times New Roman"/>
                <a:sym typeface="Times New Roman"/>
              </a:rPr>
              <a:t>How this ties into </a:t>
            </a:r>
            <a:r>
              <a:rPr b="1" i="1" lang="en-GB" sz="1500">
                <a:solidFill>
                  <a:schemeClr val="dk1"/>
                </a:solidFill>
                <a:latin typeface="Times New Roman"/>
                <a:ea typeface="Times New Roman"/>
                <a:cs typeface="Times New Roman"/>
                <a:sym typeface="Times New Roman"/>
              </a:rPr>
              <a:t>Parmenides</a:t>
            </a:r>
            <a:r>
              <a:rPr b="1" i="1" lang="en-GB" sz="1500">
                <a:solidFill>
                  <a:schemeClr val="dk1"/>
                </a:solidFill>
                <a:latin typeface="Times New Roman"/>
                <a:ea typeface="Times New Roman"/>
                <a:cs typeface="Times New Roman"/>
                <a:sym typeface="Times New Roman"/>
              </a:rPr>
              <a:t> </a:t>
            </a:r>
            <a:endParaRPr b="1" i="1" sz="1500">
              <a:solidFill>
                <a:schemeClr val="dk1"/>
              </a:solidFill>
              <a:latin typeface="Times New Roman"/>
              <a:ea typeface="Times New Roman"/>
              <a:cs typeface="Times New Roman"/>
              <a:sym typeface="Times New Roman"/>
            </a:endParaRPr>
          </a:p>
          <a:p>
            <a:pPr indent="0" lvl="0" marL="0" rtl="0" algn="just">
              <a:spcBef>
                <a:spcPts val="0"/>
              </a:spcBef>
              <a:spcAft>
                <a:spcPts val="0"/>
              </a:spcAft>
              <a:buNone/>
            </a:pPr>
            <a:r>
              <a:rPr lang="en-GB" sz="1500">
                <a:solidFill>
                  <a:schemeClr val="dk1"/>
                </a:solidFill>
                <a:latin typeface="Times New Roman"/>
                <a:ea typeface="Times New Roman"/>
                <a:cs typeface="Times New Roman"/>
                <a:sym typeface="Times New Roman"/>
              </a:rPr>
              <a:t>If you were asked to picture a white beard, that exists in our world. Though it may be hard to </a:t>
            </a:r>
            <a:r>
              <a:rPr lang="en-GB" sz="1500">
                <a:solidFill>
                  <a:schemeClr val="dk1"/>
                </a:solidFill>
                <a:latin typeface="Times New Roman"/>
                <a:ea typeface="Times New Roman"/>
                <a:cs typeface="Times New Roman"/>
                <a:sym typeface="Times New Roman"/>
              </a:rPr>
              <a:t>conceive</a:t>
            </a:r>
            <a:r>
              <a:rPr lang="en-GB" sz="1500">
                <a:solidFill>
                  <a:schemeClr val="dk1"/>
                </a:solidFill>
                <a:latin typeface="Times New Roman"/>
                <a:ea typeface="Times New Roman"/>
                <a:cs typeface="Times New Roman"/>
                <a:sym typeface="Times New Roman"/>
              </a:rPr>
              <a:t> a suit like he is often depicted in without the idea of santa, it took generations of artists ending with Leyendecker to tweak Santa’s look ever so slightly to create this image, starting as a recognisable suit to those of bygone ages to the one today. </a:t>
            </a:r>
            <a:endParaRPr sz="1500">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29"/>
          <p:cNvSpPr/>
          <p:nvPr/>
        </p:nvSpPr>
        <p:spPr>
          <a:xfrm>
            <a:off x="6369488" y="1533350"/>
            <a:ext cx="2702100" cy="2087400"/>
          </a:xfrm>
          <a:prstGeom prst="ellipse">
            <a:avLst/>
          </a:prstGeom>
          <a:no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4" name="Google Shape;144;p29"/>
          <p:cNvSpPr/>
          <p:nvPr/>
        </p:nvSpPr>
        <p:spPr>
          <a:xfrm>
            <a:off x="3958695" y="2032550"/>
            <a:ext cx="1539600" cy="1089000"/>
          </a:xfrm>
          <a:prstGeom prst="ellipse">
            <a:avLst/>
          </a:prstGeom>
          <a:no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5" name="Google Shape;145;p29"/>
          <p:cNvSpPr/>
          <p:nvPr/>
        </p:nvSpPr>
        <p:spPr>
          <a:xfrm>
            <a:off x="3473613" y="1533350"/>
            <a:ext cx="2702100" cy="2087400"/>
          </a:xfrm>
          <a:prstGeom prst="ellipse">
            <a:avLst/>
          </a:prstGeom>
          <a:noFill/>
          <a:ln cap="flat" cmpd="sng" w="9525">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6" name="Google Shape;146;p29"/>
          <p:cNvSpPr txBox="1"/>
          <p:nvPr/>
        </p:nvSpPr>
        <p:spPr>
          <a:xfrm>
            <a:off x="4240413" y="1522750"/>
            <a:ext cx="1168500" cy="415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i="1" lang="en-GB" sz="1500">
                <a:solidFill>
                  <a:schemeClr val="dk1"/>
                </a:solidFill>
                <a:latin typeface="Times New Roman"/>
                <a:ea typeface="Times New Roman"/>
                <a:cs typeface="Times New Roman"/>
                <a:sym typeface="Times New Roman"/>
              </a:rPr>
              <a:t>What exists</a:t>
            </a:r>
            <a:endParaRPr i="1" sz="1500">
              <a:solidFill>
                <a:schemeClr val="dk1"/>
              </a:solidFill>
              <a:latin typeface="Times New Roman"/>
              <a:ea typeface="Times New Roman"/>
              <a:cs typeface="Times New Roman"/>
              <a:sym typeface="Times New Roman"/>
            </a:endParaRPr>
          </a:p>
        </p:txBody>
      </p:sp>
      <p:sp>
        <p:nvSpPr>
          <p:cNvPr id="147" name="Google Shape;147;p29"/>
          <p:cNvSpPr txBox="1"/>
          <p:nvPr/>
        </p:nvSpPr>
        <p:spPr>
          <a:xfrm>
            <a:off x="7136288" y="1522750"/>
            <a:ext cx="1168500" cy="646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i="1" lang="en-GB" sz="1500">
                <a:solidFill>
                  <a:schemeClr val="dk1"/>
                </a:solidFill>
                <a:latin typeface="Times New Roman"/>
                <a:ea typeface="Times New Roman"/>
                <a:cs typeface="Times New Roman"/>
                <a:sym typeface="Times New Roman"/>
              </a:rPr>
              <a:t>What Doesn’t exist</a:t>
            </a:r>
            <a:endParaRPr i="1" sz="1500">
              <a:solidFill>
                <a:schemeClr val="dk1"/>
              </a:solidFill>
              <a:latin typeface="Times New Roman"/>
              <a:ea typeface="Times New Roman"/>
              <a:cs typeface="Times New Roman"/>
              <a:sym typeface="Times New Roman"/>
            </a:endParaRPr>
          </a:p>
        </p:txBody>
      </p:sp>
      <p:sp>
        <p:nvSpPr>
          <p:cNvPr id="148" name="Google Shape;148;p29"/>
          <p:cNvSpPr txBox="1"/>
          <p:nvPr/>
        </p:nvSpPr>
        <p:spPr>
          <a:xfrm>
            <a:off x="4109300" y="2253800"/>
            <a:ext cx="1238400" cy="646500"/>
          </a:xfrm>
          <a:prstGeom prst="rect">
            <a:avLst/>
          </a:prstGeom>
          <a:noFill/>
          <a:ln>
            <a:noFill/>
          </a:ln>
        </p:spPr>
        <p:txBody>
          <a:bodyPr anchorCtr="0" anchor="t" bIns="91425" lIns="91425" spcFirstLastPara="1" rIns="91425" wrap="square" tIns="91425">
            <a:spAutoFit/>
          </a:bodyPr>
          <a:lstStyle/>
          <a:p>
            <a:pPr indent="0" lvl="0" marL="0" rtl="0" algn="ctr">
              <a:spcBef>
                <a:spcPts val="0"/>
              </a:spcBef>
              <a:spcAft>
                <a:spcPts val="0"/>
              </a:spcAft>
              <a:buNone/>
            </a:pPr>
            <a:r>
              <a:rPr i="1" lang="en-GB" sz="1500">
                <a:solidFill>
                  <a:schemeClr val="dk1"/>
                </a:solidFill>
                <a:latin typeface="Times New Roman"/>
                <a:ea typeface="Times New Roman"/>
                <a:cs typeface="Times New Roman"/>
                <a:sym typeface="Times New Roman"/>
              </a:rPr>
              <a:t>Our perception</a:t>
            </a:r>
            <a:endParaRPr i="1" sz="1500">
              <a:solidFill>
                <a:schemeClr val="dk1"/>
              </a:solidFill>
              <a:latin typeface="Times New Roman"/>
              <a:ea typeface="Times New Roman"/>
              <a:cs typeface="Times New Roman"/>
              <a:sym typeface="Times New Roman"/>
            </a:endParaRPr>
          </a:p>
        </p:txBody>
      </p:sp>
      <p:sp>
        <p:nvSpPr>
          <p:cNvPr id="149" name="Google Shape;149;p29"/>
          <p:cNvSpPr txBox="1"/>
          <p:nvPr/>
        </p:nvSpPr>
        <p:spPr>
          <a:xfrm>
            <a:off x="86525" y="90000"/>
            <a:ext cx="3098700" cy="36480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just">
              <a:spcBef>
                <a:spcPts val="0"/>
              </a:spcBef>
              <a:spcAft>
                <a:spcPts val="0"/>
              </a:spcAft>
              <a:buNone/>
            </a:pPr>
            <a:r>
              <a:rPr lang="en-GB" sz="1500">
                <a:solidFill>
                  <a:schemeClr val="dk1"/>
                </a:solidFill>
                <a:latin typeface="Times New Roman"/>
                <a:ea typeface="Times New Roman"/>
                <a:cs typeface="Times New Roman"/>
                <a:sym typeface="Times New Roman"/>
              </a:rPr>
              <a:t>What that shows us is that the previous diagram actually looks more like this. </a:t>
            </a:r>
            <a:endParaRPr sz="1500">
              <a:solidFill>
                <a:schemeClr val="dk1"/>
              </a:solidFill>
              <a:latin typeface="Times New Roman"/>
              <a:ea typeface="Times New Roman"/>
              <a:cs typeface="Times New Roman"/>
              <a:sym typeface="Times New Roman"/>
            </a:endParaRPr>
          </a:p>
          <a:p>
            <a:pPr indent="0" lvl="0" marL="0" rtl="0" algn="just">
              <a:spcBef>
                <a:spcPts val="0"/>
              </a:spcBef>
              <a:spcAft>
                <a:spcPts val="0"/>
              </a:spcAft>
              <a:buNone/>
            </a:pPr>
            <a:r>
              <a:t/>
            </a:r>
            <a:endParaRPr sz="1500">
              <a:solidFill>
                <a:schemeClr val="dk1"/>
              </a:solidFill>
              <a:latin typeface="Times New Roman"/>
              <a:ea typeface="Times New Roman"/>
              <a:cs typeface="Times New Roman"/>
              <a:sym typeface="Times New Roman"/>
            </a:endParaRPr>
          </a:p>
          <a:p>
            <a:pPr indent="0" lvl="0" marL="0" rtl="0" algn="just">
              <a:spcBef>
                <a:spcPts val="0"/>
              </a:spcBef>
              <a:spcAft>
                <a:spcPts val="0"/>
              </a:spcAft>
              <a:buNone/>
            </a:pPr>
            <a:r>
              <a:rPr lang="en-GB" sz="1500">
                <a:solidFill>
                  <a:schemeClr val="dk1"/>
                </a:solidFill>
                <a:latin typeface="Times New Roman"/>
                <a:ea typeface="Times New Roman"/>
                <a:cs typeface="Times New Roman"/>
                <a:sym typeface="Times New Roman"/>
              </a:rPr>
              <a:t>Father Christmas, and all </a:t>
            </a:r>
            <a:r>
              <a:rPr lang="en-GB" sz="1500">
                <a:solidFill>
                  <a:schemeClr val="dk1"/>
                </a:solidFill>
                <a:latin typeface="Times New Roman"/>
                <a:ea typeface="Times New Roman"/>
                <a:cs typeface="Times New Roman"/>
                <a:sym typeface="Times New Roman"/>
              </a:rPr>
              <a:t>else</a:t>
            </a:r>
            <a:r>
              <a:rPr lang="en-GB" sz="1500">
                <a:solidFill>
                  <a:schemeClr val="dk1"/>
                </a:solidFill>
                <a:latin typeface="Times New Roman"/>
                <a:ea typeface="Times New Roman"/>
                <a:cs typeface="Times New Roman"/>
                <a:sym typeface="Times New Roman"/>
              </a:rPr>
              <a:t> that we can picture mentally but does not exist, exists in some way because what it is comprised of is what exists in our world. E.g. a unicorn is a horse a horn.</a:t>
            </a:r>
            <a:endParaRPr sz="1500">
              <a:solidFill>
                <a:schemeClr val="dk1"/>
              </a:solidFill>
              <a:latin typeface="Times New Roman"/>
              <a:ea typeface="Times New Roman"/>
              <a:cs typeface="Times New Roman"/>
              <a:sym typeface="Times New Roman"/>
            </a:endParaRPr>
          </a:p>
          <a:p>
            <a:pPr indent="0" lvl="0" marL="0" rtl="0" algn="just">
              <a:spcBef>
                <a:spcPts val="0"/>
              </a:spcBef>
              <a:spcAft>
                <a:spcPts val="0"/>
              </a:spcAft>
              <a:buNone/>
            </a:pPr>
            <a:r>
              <a:t/>
            </a:r>
            <a:endParaRPr sz="1500">
              <a:solidFill>
                <a:schemeClr val="dk1"/>
              </a:solidFill>
              <a:latin typeface="Times New Roman"/>
              <a:ea typeface="Times New Roman"/>
              <a:cs typeface="Times New Roman"/>
              <a:sym typeface="Times New Roman"/>
            </a:endParaRPr>
          </a:p>
          <a:p>
            <a:pPr indent="0" lvl="0" marL="0" rtl="0" algn="just">
              <a:spcBef>
                <a:spcPts val="0"/>
              </a:spcBef>
              <a:spcAft>
                <a:spcPts val="0"/>
              </a:spcAft>
              <a:buNone/>
            </a:pPr>
            <a:r>
              <a:rPr lang="en-GB" sz="1500">
                <a:solidFill>
                  <a:schemeClr val="dk1"/>
                </a:solidFill>
                <a:latin typeface="Times New Roman"/>
                <a:ea typeface="Times New Roman"/>
                <a:cs typeface="Times New Roman"/>
                <a:sym typeface="Times New Roman"/>
              </a:rPr>
              <a:t>We cannot truly </a:t>
            </a:r>
            <a:r>
              <a:rPr lang="en-GB" sz="1500">
                <a:solidFill>
                  <a:schemeClr val="dk1"/>
                </a:solidFill>
                <a:latin typeface="Times New Roman"/>
                <a:ea typeface="Times New Roman"/>
                <a:cs typeface="Times New Roman"/>
                <a:sym typeface="Times New Roman"/>
              </a:rPr>
              <a:t>perceive</a:t>
            </a:r>
            <a:r>
              <a:rPr lang="en-GB" sz="1500">
                <a:solidFill>
                  <a:schemeClr val="dk1"/>
                </a:solidFill>
                <a:latin typeface="Times New Roman"/>
                <a:ea typeface="Times New Roman"/>
                <a:cs typeface="Times New Roman"/>
                <a:sym typeface="Times New Roman"/>
              </a:rPr>
              <a:t> what doesn’t </a:t>
            </a:r>
            <a:r>
              <a:rPr lang="en-GB" sz="1500">
                <a:solidFill>
                  <a:schemeClr val="dk1"/>
                </a:solidFill>
                <a:latin typeface="Times New Roman"/>
                <a:ea typeface="Times New Roman"/>
                <a:cs typeface="Times New Roman"/>
                <a:sym typeface="Times New Roman"/>
              </a:rPr>
              <a:t>exist</a:t>
            </a:r>
            <a:r>
              <a:rPr lang="en-GB" sz="1500">
                <a:solidFill>
                  <a:schemeClr val="dk1"/>
                </a:solidFill>
                <a:latin typeface="Times New Roman"/>
                <a:ea typeface="Times New Roman"/>
                <a:cs typeface="Times New Roman"/>
                <a:sym typeface="Times New Roman"/>
              </a:rPr>
              <a:t>. For example, if I ask you to think of a colour that doesn’t exist. You can’t.</a:t>
            </a:r>
            <a:endParaRPr sz="1500">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30"/>
          <p:cNvSpPr txBox="1"/>
          <p:nvPr/>
        </p:nvSpPr>
        <p:spPr>
          <a:xfrm>
            <a:off x="0" y="0"/>
            <a:ext cx="9144000" cy="1108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3000">
                <a:solidFill>
                  <a:schemeClr val="dk1"/>
                </a:solidFill>
                <a:latin typeface="Cinzel"/>
                <a:ea typeface="Cinzel"/>
                <a:cs typeface="Cinzel"/>
                <a:sym typeface="Cinzel"/>
              </a:rPr>
              <a:t>PART TWO: CHANGE </a:t>
            </a:r>
            <a:r>
              <a:rPr i="1" lang="en-GB" sz="3000">
                <a:solidFill>
                  <a:schemeClr val="dk1"/>
                </a:solidFill>
                <a:latin typeface="Cinzel"/>
                <a:ea typeface="Cinzel"/>
                <a:cs typeface="Cinzel"/>
                <a:sym typeface="Cinzel"/>
              </a:rPr>
              <a:t>(</a:t>
            </a:r>
            <a:r>
              <a:rPr i="1" lang="en-GB" sz="3000">
                <a:solidFill>
                  <a:schemeClr val="dk1"/>
                </a:solidFill>
                <a:latin typeface="Cinzel"/>
                <a:ea typeface="Cinzel"/>
                <a:cs typeface="Cinzel"/>
                <a:sym typeface="Cinzel"/>
              </a:rPr>
              <a:t>Delilah’s Analogy &amp; The Clay Analogy)</a:t>
            </a:r>
            <a:endParaRPr i="1" sz="3000">
              <a:solidFill>
                <a:schemeClr val="dk1"/>
              </a:solidFill>
              <a:latin typeface="Cinzel"/>
              <a:ea typeface="Cinzel"/>
              <a:cs typeface="Cinzel"/>
              <a:sym typeface="Cinzel"/>
            </a:endParaRPr>
          </a:p>
        </p:txBody>
      </p:sp>
      <p:sp>
        <p:nvSpPr>
          <p:cNvPr id="155" name="Google Shape;155;p30"/>
          <p:cNvSpPr txBox="1"/>
          <p:nvPr/>
        </p:nvSpPr>
        <p:spPr>
          <a:xfrm>
            <a:off x="86525" y="1080600"/>
            <a:ext cx="3359400" cy="38790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just">
              <a:spcBef>
                <a:spcPts val="0"/>
              </a:spcBef>
              <a:spcAft>
                <a:spcPts val="0"/>
              </a:spcAft>
              <a:buNone/>
            </a:pPr>
            <a:r>
              <a:rPr b="1" i="1" lang="en-GB" sz="1500">
                <a:solidFill>
                  <a:schemeClr val="dk1"/>
                </a:solidFill>
                <a:latin typeface="Times New Roman"/>
                <a:ea typeface="Times New Roman"/>
                <a:cs typeface="Times New Roman"/>
                <a:sym typeface="Times New Roman"/>
              </a:rPr>
              <a:t>Delilah’s Analogy</a:t>
            </a:r>
            <a:endParaRPr b="1" i="1" sz="1500">
              <a:solidFill>
                <a:schemeClr val="dk1"/>
              </a:solidFill>
              <a:latin typeface="Times New Roman"/>
              <a:ea typeface="Times New Roman"/>
              <a:cs typeface="Times New Roman"/>
              <a:sym typeface="Times New Roman"/>
            </a:endParaRPr>
          </a:p>
          <a:p>
            <a:pPr indent="0" lvl="0" marL="0" rtl="0" algn="just">
              <a:spcBef>
                <a:spcPts val="0"/>
              </a:spcBef>
              <a:spcAft>
                <a:spcPts val="0"/>
              </a:spcAft>
              <a:buNone/>
            </a:pPr>
            <a:r>
              <a:rPr lang="en-GB" sz="1500">
                <a:solidFill>
                  <a:schemeClr val="dk1"/>
                </a:solidFill>
                <a:latin typeface="Times New Roman"/>
                <a:ea typeface="Times New Roman"/>
                <a:cs typeface="Times New Roman"/>
                <a:sym typeface="Times New Roman"/>
              </a:rPr>
              <a:t>To understand part two (the concept of change), you must understand part one (perception).</a:t>
            </a:r>
            <a:endParaRPr sz="1500">
              <a:solidFill>
                <a:schemeClr val="dk1"/>
              </a:solidFill>
              <a:latin typeface="Times New Roman"/>
              <a:ea typeface="Times New Roman"/>
              <a:cs typeface="Times New Roman"/>
              <a:sym typeface="Times New Roman"/>
            </a:endParaRPr>
          </a:p>
          <a:p>
            <a:pPr indent="0" lvl="0" marL="0" rtl="0" algn="just">
              <a:spcBef>
                <a:spcPts val="0"/>
              </a:spcBef>
              <a:spcAft>
                <a:spcPts val="0"/>
              </a:spcAft>
              <a:buNone/>
            </a:pPr>
            <a:r>
              <a:t/>
            </a:r>
            <a:endParaRPr sz="1500">
              <a:solidFill>
                <a:schemeClr val="dk1"/>
              </a:solidFill>
              <a:latin typeface="Times New Roman"/>
              <a:ea typeface="Times New Roman"/>
              <a:cs typeface="Times New Roman"/>
              <a:sym typeface="Times New Roman"/>
            </a:endParaRPr>
          </a:p>
          <a:p>
            <a:pPr indent="0" lvl="0" marL="0" rtl="0" algn="just">
              <a:spcBef>
                <a:spcPts val="0"/>
              </a:spcBef>
              <a:spcAft>
                <a:spcPts val="0"/>
              </a:spcAft>
              <a:buNone/>
            </a:pPr>
            <a:r>
              <a:rPr lang="en-GB" sz="1500">
                <a:solidFill>
                  <a:schemeClr val="dk1"/>
                </a:solidFill>
                <a:latin typeface="Times New Roman"/>
                <a:ea typeface="Times New Roman"/>
                <a:cs typeface="Times New Roman"/>
                <a:sym typeface="Times New Roman"/>
              </a:rPr>
              <a:t>If a girl whom I’ve named Delilah cuts her hair, her hair does not disappear. It falls to the floor for her to sweep up and put in the bin. Though to Delilah it appears to be a rather big change, this is only so because of her perception. If this the first time she’s cut her hair, it may seem like a huge change. But if she regularly cuts her hair, then she does not </a:t>
            </a:r>
            <a:r>
              <a:rPr lang="en-GB" sz="1500">
                <a:solidFill>
                  <a:schemeClr val="dk1"/>
                </a:solidFill>
                <a:latin typeface="Times New Roman"/>
                <a:ea typeface="Times New Roman"/>
                <a:cs typeface="Times New Roman"/>
                <a:sym typeface="Times New Roman"/>
              </a:rPr>
              <a:t>perceive</a:t>
            </a:r>
            <a:r>
              <a:rPr lang="en-GB" sz="1500">
                <a:solidFill>
                  <a:schemeClr val="dk1"/>
                </a:solidFill>
                <a:latin typeface="Times New Roman"/>
                <a:ea typeface="Times New Roman"/>
                <a:cs typeface="Times New Roman"/>
                <a:sym typeface="Times New Roman"/>
              </a:rPr>
              <a:t> any change. Despite having cut her hair, she is still Delilah.</a:t>
            </a:r>
            <a:endParaRPr sz="1500">
              <a:solidFill>
                <a:schemeClr val="dk1"/>
              </a:solidFill>
              <a:latin typeface="Times New Roman"/>
              <a:ea typeface="Times New Roman"/>
              <a:cs typeface="Times New Roman"/>
              <a:sym typeface="Times New Roman"/>
            </a:endParaRPr>
          </a:p>
        </p:txBody>
      </p:sp>
      <p:sp>
        <p:nvSpPr>
          <p:cNvPr id="156" name="Google Shape;156;p30"/>
          <p:cNvSpPr txBox="1"/>
          <p:nvPr/>
        </p:nvSpPr>
        <p:spPr>
          <a:xfrm>
            <a:off x="5726725" y="632250"/>
            <a:ext cx="3359400" cy="41097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just">
              <a:spcBef>
                <a:spcPts val="0"/>
              </a:spcBef>
              <a:spcAft>
                <a:spcPts val="0"/>
              </a:spcAft>
              <a:buNone/>
            </a:pPr>
            <a:r>
              <a:rPr b="1" i="1" lang="en-GB" sz="1500">
                <a:solidFill>
                  <a:schemeClr val="dk1"/>
                </a:solidFill>
                <a:latin typeface="Times New Roman"/>
                <a:ea typeface="Times New Roman"/>
                <a:cs typeface="Times New Roman"/>
                <a:sym typeface="Times New Roman"/>
              </a:rPr>
              <a:t>The Clay Analogy</a:t>
            </a:r>
            <a:endParaRPr b="1" i="1" sz="1500">
              <a:solidFill>
                <a:schemeClr val="dk1"/>
              </a:solidFill>
              <a:latin typeface="Times New Roman"/>
              <a:ea typeface="Times New Roman"/>
              <a:cs typeface="Times New Roman"/>
              <a:sym typeface="Times New Roman"/>
            </a:endParaRPr>
          </a:p>
          <a:p>
            <a:pPr indent="0" lvl="0" marL="0" rtl="0" algn="just">
              <a:spcBef>
                <a:spcPts val="0"/>
              </a:spcBef>
              <a:spcAft>
                <a:spcPts val="0"/>
              </a:spcAft>
              <a:buNone/>
            </a:pPr>
            <a:r>
              <a:rPr lang="en-GB" sz="1500">
                <a:solidFill>
                  <a:schemeClr val="dk1"/>
                </a:solidFill>
                <a:latin typeface="Times New Roman"/>
                <a:ea typeface="Times New Roman"/>
                <a:cs typeface="Times New Roman"/>
                <a:sym typeface="Times New Roman"/>
              </a:rPr>
              <a:t>Parmenides</a:t>
            </a:r>
            <a:r>
              <a:rPr lang="en-GB" sz="1500">
                <a:solidFill>
                  <a:schemeClr val="dk1"/>
                </a:solidFill>
                <a:latin typeface="Times New Roman"/>
                <a:ea typeface="Times New Roman"/>
                <a:cs typeface="Times New Roman"/>
                <a:sym typeface="Times New Roman"/>
              </a:rPr>
              <a:t> says for something to exist it must be eternally unchanging because for something to “change”, it has to have always been the thing into which it has changed. This can make sense if we consider everything is made of clay. When a potter turns clay into a pot, it’s still clay. </a:t>
            </a:r>
            <a:endParaRPr sz="1500">
              <a:solidFill>
                <a:schemeClr val="dk1"/>
              </a:solidFill>
              <a:latin typeface="Times New Roman"/>
              <a:ea typeface="Times New Roman"/>
              <a:cs typeface="Times New Roman"/>
              <a:sym typeface="Times New Roman"/>
            </a:endParaRPr>
          </a:p>
          <a:p>
            <a:pPr indent="0" lvl="0" marL="0" rtl="0" algn="just">
              <a:spcBef>
                <a:spcPts val="0"/>
              </a:spcBef>
              <a:spcAft>
                <a:spcPts val="0"/>
              </a:spcAft>
              <a:buNone/>
            </a:pPr>
            <a:r>
              <a:t/>
            </a:r>
            <a:endParaRPr sz="1500">
              <a:solidFill>
                <a:schemeClr val="dk1"/>
              </a:solidFill>
              <a:latin typeface="Times New Roman"/>
              <a:ea typeface="Times New Roman"/>
              <a:cs typeface="Times New Roman"/>
              <a:sym typeface="Times New Roman"/>
            </a:endParaRPr>
          </a:p>
          <a:p>
            <a:pPr indent="0" lvl="0" marL="0" rtl="0" algn="just">
              <a:spcBef>
                <a:spcPts val="0"/>
              </a:spcBef>
              <a:spcAft>
                <a:spcPts val="0"/>
              </a:spcAft>
              <a:buNone/>
            </a:pPr>
            <a:r>
              <a:rPr lang="en-GB" sz="1500">
                <a:solidFill>
                  <a:schemeClr val="dk1"/>
                </a:solidFill>
                <a:latin typeface="Times New Roman"/>
                <a:ea typeface="Times New Roman"/>
                <a:cs typeface="Times New Roman"/>
                <a:sym typeface="Times New Roman"/>
              </a:rPr>
              <a:t>If Delilah is a clay figure within a block of clay (the air) and cuts off her hair, also made of clay, and puts it in a clay bin then there is no change because what happens if you put a small amount of clay with a large amount of clay. It just becomes part if the larger clay. </a:t>
            </a:r>
            <a:endParaRPr sz="1500">
              <a:solidFill>
                <a:schemeClr val="dk1"/>
              </a:solidFill>
              <a:latin typeface="Times New Roman"/>
              <a:ea typeface="Times New Roman"/>
              <a:cs typeface="Times New Roman"/>
              <a:sym typeface="Times New Roman"/>
            </a:endParaRPr>
          </a:p>
        </p:txBody>
      </p:sp>
      <p:pic>
        <p:nvPicPr>
          <p:cNvPr id="157" name="Google Shape;157;p30"/>
          <p:cNvPicPr preferRelativeResize="0"/>
          <p:nvPr/>
        </p:nvPicPr>
        <p:blipFill>
          <a:blip r:embed="rId3">
            <a:alphaModFix/>
          </a:blip>
          <a:stretch>
            <a:fillRect/>
          </a:stretch>
        </p:blipFill>
        <p:spPr>
          <a:xfrm>
            <a:off x="3598325" y="642400"/>
            <a:ext cx="1976000" cy="1976000"/>
          </a:xfrm>
          <a:prstGeom prst="rect">
            <a:avLst/>
          </a:prstGeom>
          <a:noFill/>
          <a:ln>
            <a:noFill/>
          </a:ln>
        </p:spPr>
      </p:pic>
      <p:pic>
        <p:nvPicPr>
          <p:cNvPr id="158" name="Google Shape;158;p30"/>
          <p:cNvPicPr preferRelativeResize="0"/>
          <p:nvPr/>
        </p:nvPicPr>
        <p:blipFill>
          <a:blip r:embed="rId4">
            <a:alphaModFix/>
          </a:blip>
          <a:stretch>
            <a:fillRect/>
          </a:stretch>
        </p:blipFill>
        <p:spPr>
          <a:xfrm>
            <a:off x="3598325" y="3193300"/>
            <a:ext cx="1976003" cy="1322792"/>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2" name="Shape 162"/>
        <p:cNvGrpSpPr/>
        <p:nvPr/>
      </p:nvGrpSpPr>
      <p:grpSpPr>
        <a:xfrm>
          <a:off x="0" y="0"/>
          <a:ext cx="0" cy="0"/>
          <a:chOff x="0" y="0"/>
          <a:chExt cx="0" cy="0"/>
        </a:xfrm>
      </p:grpSpPr>
      <p:pic>
        <p:nvPicPr>
          <p:cNvPr id="163" name="Google Shape;163;p31"/>
          <p:cNvPicPr preferRelativeResize="0"/>
          <p:nvPr/>
        </p:nvPicPr>
        <p:blipFill>
          <a:blip r:embed="rId3">
            <a:alphaModFix/>
          </a:blip>
          <a:stretch>
            <a:fillRect/>
          </a:stretch>
        </p:blipFill>
        <p:spPr>
          <a:xfrm>
            <a:off x="9" y="0"/>
            <a:ext cx="4101982" cy="5143501"/>
          </a:xfrm>
          <a:prstGeom prst="rect">
            <a:avLst/>
          </a:prstGeom>
          <a:noFill/>
          <a:ln>
            <a:noFill/>
          </a:ln>
        </p:spPr>
      </p:pic>
      <p:sp>
        <p:nvSpPr>
          <p:cNvPr id="164" name="Google Shape;164;p31"/>
          <p:cNvSpPr txBox="1"/>
          <p:nvPr/>
        </p:nvSpPr>
        <p:spPr>
          <a:xfrm>
            <a:off x="1323450" y="1863750"/>
            <a:ext cx="6497100" cy="1416000"/>
          </a:xfrm>
          <a:prstGeom prst="rect">
            <a:avLst/>
          </a:prstGeom>
          <a:solidFill>
            <a:srgbClr val="A28D6E">
              <a:alpha val="70630"/>
            </a:srgbClr>
          </a:solidFill>
          <a:ln>
            <a:noFill/>
          </a:ln>
        </p:spPr>
        <p:txBody>
          <a:bodyPr anchorCtr="0" anchor="t" bIns="91425" lIns="91425" spcFirstLastPara="1" rIns="91425" wrap="square" tIns="91425">
            <a:spAutoFit/>
          </a:bodyPr>
          <a:lstStyle/>
          <a:p>
            <a:pPr indent="0" lvl="0" marL="0" rtl="0" algn="ctr">
              <a:spcBef>
                <a:spcPts val="0"/>
              </a:spcBef>
              <a:spcAft>
                <a:spcPts val="0"/>
              </a:spcAft>
              <a:buNone/>
            </a:pPr>
            <a:r>
              <a:rPr lang="en-GB" sz="4000">
                <a:solidFill>
                  <a:schemeClr val="dk1"/>
                </a:solidFill>
                <a:latin typeface="Cinzel"/>
                <a:ea typeface="Cinzel"/>
                <a:cs typeface="Cinzel"/>
                <a:sym typeface="Cinzel"/>
              </a:rPr>
              <a:t>HERACLITUS</a:t>
            </a:r>
            <a:endParaRPr sz="4000">
              <a:solidFill>
                <a:schemeClr val="dk1"/>
              </a:solidFill>
              <a:latin typeface="Cinzel"/>
              <a:ea typeface="Cinzel"/>
              <a:cs typeface="Cinzel"/>
              <a:sym typeface="Cinzel"/>
            </a:endParaRPr>
          </a:p>
          <a:p>
            <a:pPr indent="0" lvl="0" marL="0" rtl="0" algn="ctr">
              <a:spcBef>
                <a:spcPts val="0"/>
              </a:spcBef>
              <a:spcAft>
                <a:spcPts val="0"/>
              </a:spcAft>
              <a:buNone/>
            </a:pPr>
            <a:r>
              <a:rPr i="1" lang="en-GB" sz="2000">
                <a:solidFill>
                  <a:schemeClr val="dk1"/>
                </a:solidFill>
                <a:latin typeface="Times New Roman"/>
                <a:ea typeface="Times New Roman"/>
                <a:cs typeface="Times New Roman"/>
                <a:sym typeface="Times New Roman"/>
              </a:rPr>
              <a:t>We step and do not step into the same rivers, we are and we are not</a:t>
            </a:r>
            <a:endParaRPr i="1" sz="2000">
              <a:solidFill>
                <a:schemeClr val="dk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32"/>
          <p:cNvSpPr txBox="1"/>
          <p:nvPr/>
        </p:nvSpPr>
        <p:spPr>
          <a:xfrm>
            <a:off x="0" y="0"/>
            <a:ext cx="9144000" cy="6465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sz="3000">
                <a:solidFill>
                  <a:schemeClr val="dk1"/>
                </a:solidFill>
                <a:latin typeface="Cinzel"/>
                <a:ea typeface="Cinzel"/>
                <a:cs typeface="Cinzel"/>
                <a:sym typeface="Cinzel"/>
              </a:rPr>
              <a:t>Flux &amp; Perpetual </a:t>
            </a:r>
            <a:r>
              <a:rPr lang="en-GB" sz="3000">
                <a:solidFill>
                  <a:schemeClr val="dk1"/>
                </a:solidFill>
                <a:latin typeface="Cinzel"/>
                <a:ea typeface="Cinzel"/>
                <a:cs typeface="Cinzel"/>
                <a:sym typeface="Cinzel"/>
              </a:rPr>
              <a:t>State</a:t>
            </a:r>
            <a:r>
              <a:rPr lang="en-GB" sz="3000">
                <a:solidFill>
                  <a:schemeClr val="dk1"/>
                </a:solidFill>
                <a:latin typeface="Cinzel"/>
                <a:ea typeface="Cinzel"/>
                <a:cs typeface="Cinzel"/>
                <a:sym typeface="Cinzel"/>
              </a:rPr>
              <a:t> of Change</a:t>
            </a:r>
            <a:endParaRPr sz="3000">
              <a:solidFill>
                <a:schemeClr val="dk1"/>
              </a:solidFill>
              <a:latin typeface="Cinzel"/>
              <a:ea typeface="Cinzel"/>
              <a:cs typeface="Cinzel"/>
              <a:sym typeface="Cinzel"/>
            </a:endParaRPr>
          </a:p>
        </p:txBody>
      </p:sp>
      <p:sp>
        <p:nvSpPr>
          <p:cNvPr id="170" name="Google Shape;170;p32"/>
          <p:cNvSpPr txBox="1"/>
          <p:nvPr/>
        </p:nvSpPr>
        <p:spPr>
          <a:xfrm>
            <a:off x="55225" y="555775"/>
            <a:ext cx="5540100" cy="2031900"/>
          </a:xfrm>
          <a:prstGeom prst="rect">
            <a:avLst/>
          </a:prstGeom>
          <a:noFill/>
          <a:ln cap="flat" cmpd="sng" w="9525">
            <a:solidFill>
              <a:schemeClr val="dk1"/>
            </a:solidFill>
            <a:prstDash val="solid"/>
            <a:round/>
            <a:headEnd len="sm" w="sm" type="none"/>
            <a:tailEnd len="sm" w="sm" type="none"/>
          </a:ln>
        </p:spPr>
        <p:txBody>
          <a:bodyPr anchorCtr="0" anchor="t" bIns="91425" lIns="91425" spcFirstLastPara="1" rIns="91425" wrap="square" tIns="91425">
            <a:spAutoFit/>
          </a:bodyPr>
          <a:lstStyle/>
          <a:p>
            <a:pPr indent="0" lvl="0" marL="0" rtl="0" algn="just">
              <a:spcBef>
                <a:spcPts val="0"/>
              </a:spcBef>
              <a:spcAft>
                <a:spcPts val="0"/>
              </a:spcAft>
              <a:buNone/>
            </a:pPr>
            <a:r>
              <a:rPr lang="en-GB" sz="1500">
                <a:solidFill>
                  <a:schemeClr val="dk1"/>
                </a:solidFill>
                <a:latin typeface="Times New Roman"/>
                <a:ea typeface="Times New Roman"/>
                <a:cs typeface="Times New Roman"/>
                <a:sym typeface="Times New Roman"/>
              </a:rPr>
              <a:t>Unlike </a:t>
            </a:r>
            <a:r>
              <a:rPr lang="en-GB" sz="1500">
                <a:solidFill>
                  <a:schemeClr val="dk1"/>
                </a:solidFill>
                <a:latin typeface="Times New Roman"/>
                <a:ea typeface="Times New Roman"/>
                <a:cs typeface="Times New Roman"/>
                <a:sym typeface="Times New Roman"/>
              </a:rPr>
              <a:t>Parmenides who believed for something to exist it cannot change, Heraclitus argued that everything is in a perpetual state of change. Upon stepping into the river, man has a new experience and thinks new thoughts thus constantly evolving and never staying the same. The river constantly flows and when stepped in, the river is different the second time. For example, as the water in the river flows, it is different water that is stepped in. Man is like the river itself, constantly flowing and evolving thoroughly. </a:t>
            </a:r>
            <a:endParaRPr sz="1500">
              <a:solidFill>
                <a:schemeClr val="dk1"/>
              </a:solidFill>
              <a:latin typeface="Times New Roman"/>
              <a:ea typeface="Times New Roman"/>
              <a:cs typeface="Times New Roman"/>
              <a:sym typeface="Times New Roman"/>
            </a:endParaRPr>
          </a:p>
        </p:txBody>
      </p:sp>
      <p:pic>
        <p:nvPicPr>
          <p:cNvPr id="171" name="Google Shape;171;p32"/>
          <p:cNvPicPr preferRelativeResize="0"/>
          <p:nvPr/>
        </p:nvPicPr>
        <p:blipFill>
          <a:blip r:embed="rId3">
            <a:alphaModFix/>
          </a:blip>
          <a:stretch>
            <a:fillRect/>
          </a:stretch>
        </p:blipFill>
        <p:spPr>
          <a:xfrm>
            <a:off x="5704625" y="555775"/>
            <a:ext cx="3282025" cy="4374549"/>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