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73"/>
  </p:normalViewPr>
  <p:slideViewPr>
    <p:cSldViewPr>
      <p:cViewPr varScale="1">
        <p:scale>
          <a:sx n="107" d="100"/>
          <a:sy n="107" d="100"/>
        </p:scale>
        <p:origin x="56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0B3102-E9C0-4458-B2FE-8C122D2E299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3D81E9-5D30-4CAC-8170-A0EF7A3021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18AFB1-7CDA-44ED-AE01-010630DAE2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C7A1F9-4F55-4313-BDDF-B181EC7713A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D47CD2-47BB-4DF9-8166-87C2001D88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58C844-D2F0-471E-8074-35F69D0752B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FA865B-DD17-4B99-BCB2-E34C5E5A93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DA7DDC-F7B5-4F2E-B224-72B085A30F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E39F45-49E4-4F40-9B50-DAC1D1D5CE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A04308-F371-428D-A282-902584C626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44CE56-A30B-4AF8-9406-A01C70D690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E090152-6502-463D-AFF0-66AD9A5D4C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43058" y="4673467"/>
            <a:ext cx="5204792" cy="1303020"/>
          </a:xfrm>
        </p:spPr>
        <p:txBody>
          <a:bodyPr anchor="ctr">
            <a:normAutofit/>
          </a:bodyPr>
          <a:lstStyle/>
          <a:p>
            <a:pPr algn="r" eaLnBrk="1" hangingPunct="1">
              <a:lnSpc>
                <a:spcPct val="90000"/>
              </a:lnSpc>
            </a:pPr>
            <a:r>
              <a:rPr lang="en-GB" b="1"/>
              <a:t>CORPORATE GOVERNANCE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999437" y="4673467"/>
            <a:ext cx="2408466" cy="1303020"/>
          </a:xfrm>
        </p:spPr>
        <p:txBody>
          <a:bodyPr anchor="ctr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GB" sz="2200"/>
              <a:t>Corporate governance in emerging markets</a:t>
            </a:r>
          </a:p>
        </p:txBody>
      </p:sp>
      <p:sp>
        <p:nvSpPr>
          <p:cNvPr id="2059" name="Oval 2058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1425" y="1322610"/>
            <a:ext cx="1682850" cy="1682847"/>
          </a:xfrm>
          <a:prstGeom prst="ellipse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061" name="Oval 2060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46251" y="2707204"/>
            <a:ext cx="721796" cy="721796"/>
          </a:xfrm>
          <a:prstGeom prst="ellipse">
            <a:avLst/>
          </a:prstGeom>
          <a:solidFill>
            <a:srgbClr val="1D38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063" name="Oval 2062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4372" y="2603242"/>
            <a:ext cx="220271" cy="220271"/>
          </a:xfrm>
          <a:prstGeom prst="ellipse">
            <a:avLst/>
          </a:prstGeom>
          <a:solidFill>
            <a:srgbClr val="F65D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 rotWithShape="1">
          <a:blip r:embed="rId2" cstate="print"/>
          <a:srcRect r="4035" b="-1"/>
          <a:stretch/>
        </p:blipFill>
        <p:spPr bwMode="auto">
          <a:xfrm>
            <a:off x="4183543" y="10"/>
            <a:ext cx="4960458" cy="3532641"/>
          </a:xfrm>
          <a:custGeom>
            <a:avLst/>
            <a:gdLst/>
            <a:ahLst/>
            <a:cxnLst/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noFill/>
        </p:spPr>
      </p:pic>
      <p:cxnSp>
        <p:nvCxnSpPr>
          <p:cNvPr id="2065" name="Straight Connector 2064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1659" y="4673467"/>
            <a:ext cx="0" cy="130302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0" name="Rectangle 307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2" name="Rectangle 308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4" name="Rectangle 308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6" name="Rectangle 308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8" name="Rectangle 308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500" cap="small">
                <a:solidFill>
                  <a:srgbClr val="FFFFFF"/>
                </a:solidFill>
              </a:rPr>
              <a:t>learning objectives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To understand why governance has implications for economic development</a:t>
            </a:r>
          </a:p>
          <a:p>
            <a:r>
              <a:rPr lang="en-GB" sz="1700"/>
              <a:t>To appreciate the roles of international agencies in promoting good governance</a:t>
            </a:r>
          </a:p>
          <a:p>
            <a:r>
              <a:rPr lang="en-GB" sz="1700"/>
              <a:t>To appreciate the scope of the OECD Principles of Corporate Governance</a:t>
            </a:r>
          </a:p>
          <a:p>
            <a:r>
              <a:rPr lang="en-GB" sz="1700"/>
              <a:t>To gain an understanding of the empirical evidence on the impact of sound governance on companies in emerging economies</a:t>
            </a:r>
          </a:p>
          <a:p>
            <a:endParaRPr lang="en-GB" sz="17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4" name="Rectangle 410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6" name="Rectangle 410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8" name="Rectangle 410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0" name="Rectangle 410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2" name="Rectangle 411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US" sz="3500" kern="1200" cap="sm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problems in emerging markets</a:t>
            </a:r>
          </a:p>
        </p:txBody>
      </p:sp>
      <p:sp>
        <p:nvSpPr>
          <p:cNvPr id="4099" name="TextBox 3"/>
          <p:cNvSpPr txBox="1">
            <a:spLocks noChangeArrowheads="1"/>
          </p:cNvSpPr>
          <p:nvPr/>
        </p:nvSpPr>
        <p:spPr bwMode="auto">
          <a:xfrm>
            <a:off x="1028699" y="2318197"/>
            <a:ext cx="7293023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+mn-lt"/>
              </a:rPr>
              <a:t>Emerging/developing countries of course vary tremendously, but most will face governance problems due to several of: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+mn-lt"/>
              </a:rPr>
              <a:t> small/inefficient/illiquid capital markets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+mn-lt"/>
              </a:rPr>
              <a:t> concentrated share ownership &amp; insider-dominated boards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+mn-lt"/>
              </a:rPr>
              <a:t> poor shareholder protection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+mn-lt"/>
              </a:rPr>
              <a:t> inadequate accounting practices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+mn-lt"/>
              </a:rPr>
              <a:t> state ownership of key industries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+mn-lt"/>
              </a:rPr>
              <a:t> public sector corruption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8" name="Rectangle 512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0" name="Rectangle 512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2" name="Rectangle 513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4" name="Rectangle 513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6" name="Rectangle 513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3200" cap="small">
                <a:solidFill>
                  <a:srgbClr val="FFFFFF"/>
                </a:solidFill>
              </a:rPr>
              <a:t>the role of international organisations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 b="1"/>
              <a:t>OECD</a:t>
            </a:r>
            <a:r>
              <a:rPr lang="en-GB" sz="1700"/>
              <a:t>: formed in 1961 to promote economic growth through international cooperation. Published Principles of Corporate Governance in 1999 with an update in 2004. The principles are designed to guide national</a:t>
            </a:r>
          </a:p>
          <a:p>
            <a:pPr>
              <a:buFontTx/>
              <a:buNone/>
            </a:pPr>
            <a:r>
              <a:rPr lang="en-GB" sz="1700"/>
              <a:t>	regulators as they form their own laws/codes.</a:t>
            </a:r>
          </a:p>
          <a:p>
            <a:r>
              <a:rPr lang="en-GB" sz="1700" b="1"/>
              <a:t>World Bank</a:t>
            </a:r>
            <a:r>
              <a:rPr lang="en-GB" sz="1700"/>
              <a:t>: originally formed in 1944 to aid post-war reconstruction of Europe. Now offers loans or grants to aid developing countries. Publishes reports on the implementation of the OECD principles.</a:t>
            </a:r>
          </a:p>
          <a:p>
            <a:r>
              <a:rPr lang="en-GB" sz="1700" b="1"/>
              <a:t>International Finance Corporation</a:t>
            </a:r>
            <a:r>
              <a:rPr lang="en-GB" sz="1700"/>
              <a:t>: part of the World Bank group, offers advice on governance to companies in developing countries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6150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US" sz="3500" kern="1200" cap="small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oecd principles</a:t>
            </a:r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866661" y="2217343"/>
            <a:ext cx="7410669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+mn-lt"/>
              </a:rPr>
              <a:t> </a:t>
            </a:r>
            <a:r>
              <a:rPr lang="en-US" sz="1500" b="1" dirty="0">
                <a:latin typeface="+mn-lt"/>
              </a:rPr>
              <a:t>The basis of an effective governance framework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 dirty="0">
                <a:latin typeface="+mn-lt"/>
              </a:rPr>
              <a:t>law, regulation and self-regulation aiming to promote transparency and efficiency in markets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>
                <a:latin typeface="+mn-lt"/>
              </a:rPr>
              <a:t> Shareholders’ rights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 dirty="0">
                <a:latin typeface="+mn-lt"/>
              </a:rPr>
              <a:t>ease of exercise of control rights, timely information flows, efficient market for corporate control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+mn-lt"/>
              </a:rPr>
              <a:t> </a:t>
            </a:r>
            <a:r>
              <a:rPr lang="en-US" sz="1500" b="1" dirty="0">
                <a:latin typeface="+mn-lt"/>
              </a:rPr>
              <a:t>The equitable treatment of shareholders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 dirty="0">
                <a:latin typeface="+mn-lt"/>
              </a:rPr>
              <a:t>equal treatment within each equity type, not one-share-one-vote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+mn-lt"/>
              </a:rPr>
              <a:t> </a:t>
            </a:r>
            <a:r>
              <a:rPr lang="en-US" sz="1500" b="1" dirty="0">
                <a:latin typeface="+mn-lt"/>
              </a:rPr>
              <a:t>The role of stakeholders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 dirty="0">
                <a:latin typeface="+mn-lt"/>
              </a:rPr>
              <a:t>should enjoy legal protection and be able to report problems to the board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+mn-lt"/>
              </a:rPr>
              <a:t> </a:t>
            </a:r>
            <a:r>
              <a:rPr lang="en-US" sz="1500" b="1" dirty="0">
                <a:latin typeface="+mn-lt"/>
              </a:rPr>
              <a:t>Disclosure and transparency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 dirty="0">
                <a:latin typeface="+mn-lt"/>
              </a:rPr>
              <a:t>audited financial information, governance structures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+mn-lt"/>
              </a:rPr>
              <a:t> </a:t>
            </a:r>
            <a:r>
              <a:rPr lang="en-US" sz="1500" b="1" dirty="0">
                <a:latin typeface="+mn-lt"/>
              </a:rPr>
              <a:t>Board responsibilities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 dirty="0">
                <a:latin typeface="+mn-lt"/>
              </a:rPr>
              <a:t>leadership and monitoring through either a unitary or dual board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Rectangle 7175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  <a:defRPr/>
            </a:pPr>
            <a:r>
              <a:rPr lang="en-GB" sz="2700" cap="small">
                <a:solidFill>
                  <a:schemeClr val="bg1"/>
                </a:solidFill>
              </a:rPr>
              <a:t>benefits of good governance: improved access to capital markets</a:t>
            </a:r>
          </a:p>
        </p:txBody>
      </p:sp>
      <p:sp>
        <p:nvSpPr>
          <p:cNvPr id="7178" name="Rectangle 7177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80" name="Rectangle 717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866661" y="2217343"/>
            <a:ext cx="7410669" cy="3959619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sz="2100"/>
              <a:t>	As governance improves, investors (including overseas institutions) and lenders trust companies more and are willing to provide more funds at a lower cost. Stimulating corporate and economic growth.</a:t>
            </a:r>
          </a:p>
          <a:p>
            <a:pPr>
              <a:buFontTx/>
              <a:buNone/>
            </a:pPr>
            <a:r>
              <a:rPr lang="en-GB" sz="2100"/>
              <a:t>	Empirical evidence confirms that improvements in the stock market and the banking system are important in promoting economic, but bank development may have a larger impact.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Rectangle 819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2" name="Rectangle 820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4" name="Rectangle 820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6" name="Rectangle 820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8" name="Rectangle 820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US" sz="3200" kern="1200" cap="sm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benefits of good governance: improved corporate performance</a:t>
            </a: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195" name="TextBox 4"/>
          <p:cNvSpPr txBox="1">
            <a:spLocks noChangeArrowheads="1"/>
          </p:cNvSpPr>
          <p:nvPr/>
        </p:nvSpPr>
        <p:spPr bwMode="auto">
          <a:xfrm>
            <a:off x="1028699" y="2318197"/>
            <a:ext cx="7293023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Improved monitoring leads to better profitability and higher market value, confirmed by: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+mn-lt"/>
              </a:rPr>
              <a:t> A survey found that investors are prepared to pay a premium for well-governed companies, and that premium is higher in emerging than in developed markets.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+mn-lt"/>
              </a:rPr>
              <a:t> Empirical studies based on governance indices highlight the positive relationship between sound governance and improvements in performance in a range of developing countries as well as in individual country studies.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4" name="Rectangle 922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6" name="Rectangle 922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8" name="Rectangle 922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0" name="Rectangle 922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2" name="Rectangle 923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US" sz="3200" kern="1200" cap="sm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benefits of good governance: reduced reputational &amp; other risk</a:t>
            </a: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219" name="TextBox 2"/>
          <p:cNvSpPr txBox="1">
            <a:spLocks noChangeArrowheads="1"/>
          </p:cNvSpPr>
          <p:nvPr/>
        </p:nvSpPr>
        <p:spPr bwMode="auto">
          <a:xfrm>
            <a:off x="1028699" y="2318197"/>
            <a:ext cx="7293023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+mn-lt"/>
              </a:rPr>
              <a:t>Perceptions of public-sector corruption (which raises costs for companies) increase corporate risk as measured by beta, but the effect is weaker when shareholders have stronger rights.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+mn-lt"/>
              </a:rPr>
              <a:t>Improvements in shareholder protection and higher quality accounting practices lead to a </a:t>
            </a:r>
            <a:r>
              <a:rPr lang="en-US" sz="1700">
                <a:latin typeface="+mn-lt"/>
              </a:rPr>
              <a:t>reduction in perceived </a:t>
            </a:r>
            <a:r>
              <a:rPr lang="en-US" sz="1700" dirty="0">
                <a:latin typeface="+mn-lt"/>
              </a:rPr>
              <a:t>corruption.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532</Words>
  <Application>Microsoft Macintosh PowerPoint</Application>
  <PresentationFormat>On-screen Show (4:3)</PresentationFormat>
  <Paragraphs>47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Arial</vt:lpstr>
      <vt:lpstr>Default Design</vt:lpstr>
      <vt:lpstr>CORPORATE GOVERNANCE</vt:lpstr>
      <vt:lpstr>learning objectives</vt:lpstr>
      <vt:lpstr>problems in emerging markets</vt:lpstr>
      <vt:lpstr>the role of international organisations</vt:lpstr>
      <vt:lpstr>the oecd principles</vt:lpstr>
      <vt:lpstr>benefits of good governance: improved access to capital markets</vt:lpstr>
      <vt:lpstr>benefits of good governance: improved corporate performance</vt:lpstr>
      <vt:lpstr>benefits of good governance: reduced reputational &amp; other risk</vt:lpstr>
    </vt:vector>
  </TitlesOfParts>
  <Company>Macmillan Publishers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GOVERNANCE</dc:title>
  <dc:creator>C.Griffiths</dc:creator>
  <cp:lastModifiedBy>Badir Miftah</cp:lastModifiedBy>
  <cp:revision>28</cp:revision>
  <dcterms:created xsi:type="dcterms:W3CDTF">2011-08-23T16:14:30Z</dcterms:created>
  <dcterms:modified xsi:type="dcterms:W3CDTF">2023-03-14T21:44:11Z</dcterms:modified>
</cp:coreProperties>
</file>