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123" d="100"/>
          <a:sy n="123" d="100"/>
        </p:scale>
        <p:origin x="13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E7367FD-11F9-4F35-8856-2173F3D7FA22}"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16150461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7367FD-11F9-4F35-8856-2173F3D7FA22}"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888852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E7367FD-11F9-4F35-8856-2173F3D7FA22}"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42585949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E7367FD-11F9-4F35-8856-2173F3D7FA22}"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38013506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E7367FD-11F9-4F35-8856-2173F3D7FA22}" type="datetimeFigureOut">
              <a:rPr lang="en-GB" smtClean="0"/>
              <a:t>09/05/2019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17372578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E7367FD-11F9-4F35-8856-2173F3D7FA22}" type="datetimeFigureOut">
              <a:rPr lang="en-GB" smtClean="0"/>
              <a:t>09/05/2019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3400547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7367FD-11F9-4F35-8856-2173F3D7FA22}" type="datetimeFigureOut">
              <a:rPr lang="en-GB" smtClean="0"/>
              <a:t>09/05/2019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2525847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7367FD-11F9-4F35-8856-2173F3D7FA22}"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24895862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E7367FD-11F9-4F35-8856-2173F3D7FA22}" type="datetimeFigureOut">
              <a:rPr lang="en-GB" smtClean="0"/>
              <a:t>09/05/2019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332588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7367FD-11F9-4F35-8856-2173F3D7FA22}"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1054387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7367FD-11F9-4F35-8856-2173F3D7FA22}" type="datetimeFigureOut">
              <a:rPr lang="en-GB" smtClean="0"/>
              <a:t>09/05/2019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5BDFEB7-E1AF-4769-8AC7-7409ADE84112}" type="slidenum">
              <a:rPr lang="en-GB" smtClean="0"/>
              <a:t>‹#›</a:t>
            </a:fld>
            <a:endParaRPr lang="en-GB"/>
          </a:p>
        </p:txBody>
      </p:sp>
    </p:spTree>
    <p:extLst>
      <p:ext uri="{BB962C8B-B14F-4D97-AF65-F5344CB8AC3E}">
        <p14:creationId xmlns:p14="http://schemas.microsoft.com/office/powerpoint/2010/main" val="31743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E7367FD-11F9-4F35-8856-2173F3D7FA22}" type="datetimeFigureOut">
              <a:rPr lang="en-GB" smtClean="0"/>
              <a:t>09/05/2019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BDFEB7-E1AF-4769-8AC7-7409ADE84112}" type="slidenum">
              <a:rPr lang="en-GB" smtClean="0"/>
              <a:t>‹#›</a:t>
            </a:fld>
            <a:endParaRPr lang="en-GB"/>
          </a:p>
        </p:txBody>
      </p:sp>
    </p:spTree>
    <p:extLst>
      <p:ext uri="{BB962C8B-B14F-4D97-AF65-F5344CB8AC3E}">
        <p14:creationId xmlns:p14="http://schemas.microsoft.com/office/powerpoint/2010/main" val="406271830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9117" y="9487"/>
            <a:ext cx="3552896" cy="584775"/>
          </a:xfrm>
          <a:prstGeom prst="rect">
            <a:avLst/>
          </a:prstGeom>
        </p:spPr>
        <p:txBody>
          <a:bodyPr wrap="none">
            <a:spAutoFit/>
          </a:bodyPr>
          <a:lstStyle/>
          <a:p>
            <a:r>
              <a:rPr lang="en-GB" sz="3200" b="1" dirty="0" smtClean="0"/>
              <a:t>Water Level Control</a:t>
            </a:r>
            <a:endParaRPr lang="en-GB" sz="3200" b="1" dirty="0"/>
          </a:p>
        </p:txBody>
      </p:sp>
      <p:pic>
        <p:nvPicPr>
          <p:cNvPr id="5" name="Picture 4"/>
          <p:cNvPicPr>
            <a:picLocks noChangeAspect="1"/>
          </p:cNvPicPr>
          <p:nvPr/>
        </p:nvPicPr>
        <p:blipFill>
          <a:blip r:embed="rId2"/>
          <a:stretch>
            <a:fillRect/>
          </a:stretch>
        </p:blipFill>
        <p:spPr>
          <a:xfrm>
            <a:off x="1092625" y="869756"/>
            <a:ext cx="1764948" cy="2457909"/>
          </a:xfrm>
          <a:prstGeom prst="rect">
            <a:avLst/>
          </a:prstGeom>
        </p:spPr>
      </p:pic>
      <p:pic>
        <p:nvPicPr>
          <p:cNvPr id="6" name="Picture 5"/>
          <p:cNvPicPr>
            <a:picLocks noChangeAspect="1"/>
          </p:cNvPicPr>
          <p:nvPr/>
        </p:nvPicPr>
        <p:blipFill>
          <a:blip r:embed="rId3"/>
          <a:stretch>
            <a:fillRect/>
          </a:stretch>
        </p:blipFill>
        <p:spPr>
          <a:xfrm>
            <a:off x="2511125" y="3356428"/>
            <a:ext cx="6278805" cy="3472726"/>
          </a:xfrm>
          <a:prstGeom prst="rect">
            <a:avLst/>
          </a:prstGeom>
        </p:spPr>
      </p:pic>
      <p:pic>
        <p:nvPicPr>
          <p:cNvPr id="7" name="Picture 6"/>
          <p:cNvPicPr>
            <a:picLocks noChangeAspect="1"/>
          </p:cNvPicPr>
          <p:nvPr/>
        </p:nvPicPr>
        <p:blipFill>
          <a:blip r:embed="rId4"/>
          <a:stretch>
            <a:fillRect/>
          </a:stretch>
        </p:blipFill>
        <p:spPr>
          <a:xfrm>
            <a:off x="9035377" y="94716"/>
            <a:ext cx="2117157" cy="1783436"/>
          </a:xfrm>
          <a:prstGeom prst="rect">
            <a:avLst/>
          </a:prstGeom>
        </p:spPr>
      </p:pic>
      <p:sp>
        <p:nvSpPr>
          <p:cNvPr id="8" name="Rectangle 7"/>
          <p:cNvSpPr/>
          <p:nvPr/>
        </p:nvSpPr>
        <p:spPr>
          <a:xfrm>
            <a:off x="2962205" y="913587"/>
            <a:ext cx="5917037" cy="2308324"/>
          </a:xfrm>
          <a:prstGeom prst="rect">
            <a:avLst/>
          </a:prstGeom>
        </p:spPr>
        <p:txBody>
          <a:bodyPr wrap="square">
            <a:spAutoFit/>
          </a:bodyPr>
          <a:lstStyle/>
          <a:p>
            <a:r>
              <a:rPr lang="en-GB" sz="1200" dirty="0" smtClean="0"/>
              <a:t>This design </a:t>
            </a:r>
            <a:r>
              <a:rPr lang="en-GB" sz="1200" dirty="0"/>
              <a:t>will consist of 3 Microcontrollers. </a:t>
            </a:r>
            <a:endParaRPr lang="en-GB" sz="1200" dirty="0" smtClean="0"/>
          </a:p>
          <a:p>
            <a:endParaRPr lang="en-GB" sz="1200" dirty="0"/>
          </a:p>
          <a:p>
            <a:r>
              <a:rPr lang="en-GB" sz="1200" dirty="0"/>
              <a:t>The first Microcontroller will controller the external movement in to the chamber. This will match the water level in the chamber to either upstream or downstream water level. The output will control the opening of the gates. </a:t>
            </a:r>
            <a:endParaRPr lang="en-GB" sz="1200" dirty="0" smtClean="0"/>
          </a:p>
          <a:p>
            <a:endParaRPr lang="en-GB" sz="1200" dirty="0"/>
          </a:p>
          <a:p>
            <a:r>
              <a:rPr lang="en-GB" sz="1200" dirty="0"/>
              <a:t>The second Microcontroller will controller the internal movement out of the chamber. This will match the water level in the chamber to either upstream or downstream water level. The output will control the opening of the gates. </a:t>
            </a:r>
            <a:endParaRPr lang="en-GB" sz="1200" dirty="0" smtClean="0"/>
          </a:p>
          <a:p>
            <a:endParaRPr lang="en-GB" sz="1200" dirty="0"/>
          </a:p>
          <a:p>
            <a:r>
              <a:rPr lang="en-GB" sz="1200" dirty="0"/>
              <a:t>The third Microcontroller will be controlling the closing of the gates when the watercraft is clear and ready to move on to the next stage. </a:t>
            </a:r>
            <a:r>
              <a:rPr lang="en-GB" sz="1200" dirty="0" smtClean="0"/>
              <a:t> The Final design on </a:t>
            </a:r>
            <a:r>
              <a:rPr lang="en-GB" sz="1200" dirty="0" err="1"/>
              <a:t>P</a:t>
            </a:r>
            <a:r>
              <a:rPr lang="en-GB" sz="1200" dirty="0" err="1" smtClean="0"/>
              <a:t>rotues</a:t>
            </a:r>
            <a:r>
              <a:rPr lang="en-GB" sz="1200" dirty="0" smtClean="0"/>
              <a:t> is shown below. </a:t>
            </a:r>
            <a:endParaRPr lang="en-GB" sz="1200" dirty="0"/>
          </a:p>
        </p:txBody>
      </p:sp>
      <p:sp>
        <p:nvSpPr>
          <p:cNvPr id="9" name="Rectangle 8"/>
          <p:cNvSpPr/>
          <p:nvPr/>
        </p:nvSpPr>
        <p:spPr>
          <a:xfrm>
            <a:off x="17152" y="986434"/>
            <a:ext cx="1036727" cy="2339102"/>
          </a:xfrm>
          <a:prstGeom prst="rect">
            <a:avLst/>
          </a:prstGeom>
        </p:spPr>
        <p:txBody>
          <a:bodyPr wrap="square">
            <a:spAutoFit/>
          </a:bodyPr>
          <a:lstStyle/>
          <a:p>
            <a:r>
              <a:rPr lang="en-GB" sz="1200" dirty="0" smtClean="0"/>
              <a:t>The flowchart the side is a general one </a:t>
            </a:r>
            <a:r>
              <a:rPr lang="en-GB" sz="1200" dirty="0" smtClean="0"/>
              <a:t>for this </a:t>
            </a:r>
            <a:r>
              <a:rPr lang="en-GB" sz="1200" dirty="0" smtClean="0"/>
              <a:t>project. It can be used either if the watercraft is traveling upstream or downstream</a:t>
            </a:r>
            <a:r>
              <a:rPr lang="en-GB" sz="1400" dirty="0" smtClean="0"/>
              <a:t>. </a:t>
            </a:r>
            <a:endParaRPr lang="en-GB" sz="1400" dirty="0"/>
          </a:p>
        </p:txBody>
      </p:sp>
      <p:sp>
        <p:nvSpPr>
          <p:cNvPr id="10" name="Rectangle 9"/>
          <p:cNvSpPr/>
          <p:nvPr/>
        </p:nvSpPr>
        <p:spPr>
          <a:xfrm>
            <a:off x="11058041" y="359273"/>
            <a:ext cx="955656" cy="1015663"/>
          </a:xfrm>
          <a:prstGeom prst="rect">
            <a:avLst/>
          </a:prstGeom>
        </p:spPr>
        <p:txBody>
          <a:bodyPr wrap="square">
            <a:spAutoFit/>
          </a:bodyPr>
          <a:lstStyle/>
          <a:p>
            <a:r>
              <a:rPr lang="en-GB" sz="1200" dirty="0" smtClean="0"/>
              <a:t>The PCB Final Design is show to the figure to left.</a:t>
            </a:r>
            <a:endParaRPr lang="en-GB" sz="1200" dirty="0"/>
          </a:p>
        </p:txBody>
      </p:sp>
      <p:pic>
        <p:nvPicPr>
          <p:cNvPr id="12" name="Picture 11"/>
          <p:cNvPicPr>
            <a:picLocks noChangeAspect="1"/>
          </p:cNvPicPr>
          <p:nvPr/>
        </p:nvPicPr>
        <p:blipFill rotWithShape="1">
          <a:blip r:embed="rId5"/>
          <a:srcRect l="31056" t="20267" r="32923" b="26186"/>
          <a:stretch/>
        </p:blipFill>
        <p:spPr>
          <a:xfrm>
            <a:off x="9168617" y="1870460"/>
            <a:ext cx="1850678" cy="1546754"/>
          </a:xfrm>
          <a:prstGeom prst="rect">
            <a:avLst/>
          </a:prstGeom>
        </p:spPr>
      </p:pic>
      <p:sp>
        <p:nvSpPr>
          <p:cNvPr id="13" name="Rectangle 12"/>
          <p:cNvSpPr/>
          <p:nvPr/>
        </p:nvSpPr>
        <p:spPr>
          <a:xfrm>
            <a:off x="11058041" y="1901530"/>
            <a:ext cx="1041769" cy="1384995"/>
          </a:xfrm>
          <a:prstGeom prst="rect">
            <a:avLst/>
          </a:prstGeom>
        </p:spPr>
        <p:txBody>
          <a:bodyPr wrap="square">
            <a:spAutoFit/>
          </a:bodyPr>
          <a:lstStyle/>
          <a:p>
            <a:r>
              <a:rPr lang="en-GB" sz="1200" dirty="0" smtClean="0"/>
              <a:t>The above picture shows an example of the code used in this project</a:t>
            </a:r>
            <a:endParaRPr lang="en-GB" sz="1200" dirty="0"/>
          </a:p>
        </p:txBody>
      </p:sp>
      <p:sp>
        <p:nvSpPr>
          <p:cNvPr id="14" name="Rectangle 13"/>
          <p:cNvSpPr/>
          <p:nvPr/>
        </p:nvSpPr>
        <p:spPr>
          <a:xfrm>
            <a:off x="3499938" y="143995"/>
            <a:ext cx="2845010" cy="369332"/>
          </a:xfrm>
          <a:prstGeom prst="rect">
            <a:avLst/>
          </a:prstGeom>
        </p:spPr>
        <p:txBody>
          <a:bodyPr wrap="none">
            <a:spAutoFit/>
          </a:bodyPr>
          <a:lstStyle/>
          <a:p>
            <a:r>
              <a:rPr lang="en-GB" dirty="0" smtClean="0"/>
              <a:t>By James Thomas (1708737)</a:t>
            </a:r>
            <a:endParaRPr lang="en-GB" dirty="0"/>
          </a:p>
        </p:txBody>
      </p:sp>
      <p:pic>
        <p:nvPicPr>
          <p:cNvPr id="15" name="Picture 14"/>
          <p:cNvPicPr>
            <a:picLocks noChangeAspect="1"/>
          </p:cNvPicPr>
          <p:nvPr/>
        </p:nvPicPr>
        <p:blipFill>
          <a:blip r:embed="rId6"/>
          <a:stretch>
            <a:fillRect/>
          </a:stretch>
        </p:blipFill>
        <p:spPr>
          <a:xfrm>
            <a:off x="6240196" y="99897"/>
            <a:ext cx="1545700" cy="569456"/>
          </a:xfrm>
          <a:prstGeom prst="rect">
            <a:avLst/>
          </a:prstGeom>
        </p:spPr>
      </p:pic>
      <p:sp>
        <p:nvSpPr>
          <p:cNvPr id="2" name="Rectangle 1"/>
          <p:cNvSpPr/>
          <p:nvPr/>
        </p:nvSpPr>
        <p:spPr>
          <a:xfrm>
            <a:off x="112995" y="3535207"/>
            <a:ext cx="2264890" cy="1754326"/>
          </a:xfrm>
          <a:prstGeom prst="rect">
            <a:avLst/>
          </a:prstGeom>
        </p:spPr>
        <p:txBody>
          <a:bodyPr wrap="square">
            <a:spAutoFit/>
          </a:bodyPr>
          <a:lstStyle/>
          <a:p>
            <a:r>
              <a:rPr lang="en-GB" sz="1200" dirty="0"/>
              <a:t>The microcontroller will need 6 inputs and these are show below;</a:t>
            </a:r>
          </a:p>
          <a:p>
            <a:pPr marL="285750" indent="-285750">
              <a:buFont typeface="Arial" panose="020B0604020202020204" pitchFamily="34" charset="0"/>
              <a:buChar char="•"/>
            </a:pPr>
            <a:r>
              <a:rPr lang="en-GB" sz="1200" dirty="0" smtClean="0"/>
              <a:t>Level </a:t>
            </a:r>
            <a:r>
              <a:rPr lang="en-GB" sz="1200" dirty="0"/>
              <a:t>Upstream</a:t>
            </a:r>
          </a:p>
          <a:p>
            <a:pPr marL="285750" indent="-285750">
              <a:buFont typeface="Arial" panose="020B0604020202020204" pitchFamily="34" charset="0"/>
              <a:buChar char="•"/>
            </a:pPr>
            <a:r>
              <a:rPr lang="en-GB" sz="1200" dirty="0" smtClean="0"/>
              <a:t>Level </a:t>
            </a:r>
            <a:r>
              <a:rPr lang="en-GB" sz="1200" dirty="0"/>
              <a:t>Chamber</a:t>
            </a:r>
          </a:p>
          <a:p>
            <a:pPr marL="285750" indent="-285750">
              <a:buFont typeface="Arial" panose="020B0604020202020204" pitchFamily="34" charset="0"/>
              <a:buChar char="•"/>
            </a:pPr>
            <a:r>
              <a:rPr lang="en-GB" sz="1200" dirty="0" smtClean="0"/>
              <a:t>Level </a:t>
            </a:r>
            <a:r>
              <a:rPr lang="en-GB" sz="1200" dirty="0"/>
              <a:t>Downstream</a:t>
            </a:r>
          </a:p>
          <a:p>
            <a:pPr marL="285750" indent="-285750">
              <a:buFont typeface="Arial" panose="020B0604020202020204" pitchFamily="34" charset="0"/>
              <a:buChar char="•"/>
            </a:pPr>
            <a:r>
              <a:rPr lang="en-GB" sz="1200" dirty="0" smtClean="0"/>
              <a:t>Beam </a:t>
            </a:r>
            <a:r>
              <a:rPr lang="en-GB" sz="1200" dirty="0"/>
              <a:t>Upstream</a:t>
            </a:r>
          </a:p>
          <a:p>
            <a:pPr marL="285750" indent="-285750">
              <a:buFont typeface="Arial" panose="020B0604020202020204" pitchFamily="34" charset="0"/>
              <a:buChar char="•"/>
            </a:pPr>
            <a:r>
              <a:rPr lang="en-GB" sz="1200" dirty="0" smtClean="0"/>
              <a:t>Beam </a:t>
            </a:r>
            <a:r>
              <a:rPr lang="en-GB" sz="1200" dirty="0"/>
              <a:t>Chamber</a:t>
            </a:r>
          </a:p>
          <a:p>
            <a:pPr marL="285750" indent="-285750">
              <a:buFont typeface="Arial" panose="020B0604020202020204" pitchFamily="34" charset="0"/>
              <a:buChar char="•"/>
            </a:pPr>
            <a:r>
              <a:rPr lang="en-GB" sz="1200" dirty="0" smtClean="0"/>
              <a:t>Beam </a:t>
            </a:r>
            <a:r>
              <a:rPr lang="en-GB" sz="1200" dirty="0"/>
              <a:t>Downstream</a:t>
            </a:r>
          </a:p>
        </p:txBody>
      </p:sp>
      <p:sp>
        <p:nvSpPr>
          <p:cNvPr id="3" name="Rectangle 2"/>
          <p:cNvSpPr/>
          <p:nvPr/>
        </p:nvSpPr>
        <p:spPr>
          <a:xfrm>
            <a:off x="112996" y="5351089"/>
            <a:ext cx="2278364" cy="1661993"/>
          </a:xfrm>
          <a:prstGeom prst="rect">
            <a:avLst/>
          </a:prstGeom>
        </p:spPr>
        <p:txBody>
          <a:bodyPr wrap="square">
            <a:spAutoFit/>
          </a:bodyPr>
          <a:lstStyle/>
          <a:p>
            <a:r>
              <a:rPr lang="en-GB" sz="1200" dirty="0"/>
              <a:t>The microcontroller will need 4 outputs and these are show below;</a:t>
            </a:r>
          </a:p>
          <a:p>
            <a:pPr marL="285750" indent="-285750">
              <a:buFont typeface="Arial" panose="020B0604020202020204" pitchFamily="34" charset="0"/>
              <a:buChar char="•"/>
            </a:pPr>
            <a:r>
              <a:rPr lang="en-GB" sz="1200" dirty="0" smtClean="0"/>
              <a:t>Upstream motors</a:t>
            </a:r>
            <a:endParaRPr lang="en-GB" sz="1200" dirty="0"/>
          </a:p>
          <a:p>
            <a:pPr marL="285750" indent="-285750">
              <a:buFont typeface="Arial" panose="020B0604020202020204" pitchFamily="34" charset="0"/>
              <a:buChar char="•"/>
            </a:pPr>
            <a:r>
              <a:rPr lang="en-GB" sz="1200" dirty="0" smtClean="0"/>
              <a:t>Downstream motors</a:t>
            </a:r>
            <a:endParaRPr lang="en-GB" sz="1200" dirty="0"/>
          </a:p>
          <a:p>
            <a:pPr marL="285750" indent="-285750">
              <a:buFont typeface="Arial" panose="020B0604020202020204" pitchFamily="34" charset="0"/>
              <a:buChar char="•"/>
            </a:pPr>
            <a:r>
              <a:rPr lang="en-GB" sz="1200" dirty="0" smtClean="0"/>
              <a:t>Drain </a:t>
            </a:r>
            <a:r>
              <a:rPr lang="en-GB" sz="1200" dirty="0"/>
              <a:t>pump</a:t>
            </a:r>
          </a:p>
          <a:p>
            <a:pPr marL="285750" indent="-285750">
              <a:buFont typeface="Arial" panose="020B0604020202020204" pitchFamily="34" charset="0"/>
              <a:buChar char="•"/>
            </a:pPr>
            <a:r>
              <a:rPr lang="en-GB" sz="1200" dirty="0" smtClean="0"/>
              <a:t>Fill </a:t>
            </a:r>
            <a:r>
              <a:rPr lang="en-GB" sz="1200" dirty="0"/>
              <a:t>pump</a:t>
            </a:r>
          </a:p>
          <a:p>
            <a:endParaRPr lang="en-GB" dirty="0"/>
          </a:p>
        </p:txBody>
      </p:sp>
      <p:pic>
        <p:nvPicPr>
          <p:cNvPr id="11" name="Picture 10"/>
          <p:cNvPicPr>
            <a:picLocks noChangeAspect="1"/>
          </p:cNvPicPr>
          <p:nvPr/>
        </p:nvPicPr>
        <p:blipFill>
          <a:blip r:embed="rId7"/>
          <a:stretch>
            <a:fillRect/>
          </a:stretch>
        </p:blipFill>
        <p:spPr>
          <a:xfrm>
            <a:off x="9010769" y="3535207"/>
            <a:ext cx="2845433" cy="2853684"/>
          </a:xfrm>
          <a:prstGeom prst="rect">
            <a:avLst/>
          </a:prstGeom>
        </p:spPr>
      </p:pic>
      <p:sp>
        <p:nvSpPr>
          <p:cNvPr id="16" name="Rectangle 15"/>
          <p:cNvSpPr/>
          <p:nvPr/>
        </p:nvSpPr>
        <p:spPr>
          <a:xfrm>
            <a:off x="8884409" y="6364257"/>
            <a:ext cx="3129288" cy="461665"/>
          </a:xfrm>
          <a:prstGeom prst="rect">
            <a:avLst/>
          </a:prstGeom>
        </p:spPr>
        <p:txBody>
          <a:bodyPr wrap="square">
            <a:spAutoFit/>
          </a:bodyPr>
          <a:lstStyle/>
          <a:p>
            <a:r>
              <a:rPr lang="en-GB" sz="1200" dirty="0"/>
              <a:t>The Microcontroller selected for this project is </a:t>
            </a:r>
            <a:r>
              <a:rPr lang="en-GB" sz="1200" dirty="0" smtClean="0"/>
              <a:t>PIC16F616. The Data sheet is show above.</a:t>
            </a:r>
            <a:endParaRPr lang="en-GB" sz="1200" dirty="0"/>
          </a:p>
        </p:txBody>
      </p:sp>
      <p:sp>
        <p:nvSpPr>
          <p:cNvPr id="17" name="Rectangle 16"/>
          <p:cNvSpPr/>
          <p:nvPr/>
        </p:nvSpPr>
        <p:spPr>
          <a:xfrm>
            <a:off x="2115661" y="6490600"/>
            <a:ext cx="1938496" cy="338554"/>
          </a:xfrm>
          <a:prstGeom prst="rect">
            <a:avLst/>
          </a:prstGeom>
          <a:solidFill>
            <a:schemeClr val="tx1"/>
          </a:solidFill>
          <a:ln>
            <a:solidFill>
              <a:schemeClr val="bg1"/>
            </a:solidFill>
          </a:ln>
        </p:spPr>
        <p:txBody>
          <a:bodyPr wrap="square">
            <a:spAutoFit/>
          </a:bodyPr>
          <a:lstStyle/>
          <a:p>
            <a:r>
              <a:rPr lang="en-GB" sz="800" dirty="0" smtClean="0">
                <a:solidFill>
                  <a:schemeClr val="bg1"/>
                </a:solidFill>
              </a:rPr>
              <a:t>The </a:t>
            </a:r>
            <a:r>
              <a:rPr lang="en-GB" sz="800" dirty="0">
                <a:solidFill>
                  <a:schemeClr val="bg1"/>
                </a:solidFill>
              </a:rPr>
              <a:t>voltage clamp </a:t>
            </a:r>
            <a:r>
              <a:rPr lang="en-GB" sz="800" dirty="0" smtClean="0">
                <a:solidFill>
                  <a:schemeClr val="bg1"/>
                </a:solidFill>
              </a:rPr>
              <a:t>in the design above is needed and it is </a:t>
            </a:r>
            <a:r>
              <a:rPr lang="en-GB" sz="800" dirty="0">
                <a:solidFill>
                  <a:schemeClr val="bg1"/>
                </a:solidFill>
              </a:rPr>
              <a:t>there to protect the chip. </a:t>
            </a:r>
          </a:p>
        </p:txBody>
      </p:sp>
      <p:sp>
        <p:nvSpPr>
          <p:cNvPr id="18" name="Rectangle 17"/>
          <p:cNvSpPr/>
          <p:nvPr/>
        </p:nvSpPr>
        <p:spPr>
          <a:xfrm>
            <a:off x="2972337" y="3260122"/>
            <a:ext cx="3672699" cy="584775"/>
          </a:xfrm>
          <a:prstGeom prst="rect">
            <a:avLst/>
          </a:prstGeom>
          <a:solidFill>
            <a:schemeClr val="tx1"/>
          </a:solidFill>
          <a:ln>
            <a:solidFill>
              <a:schemeClr val="bg1"/>
            </a:solidFill>
          </a:ln>
        </p:spPr>
        <p:txBody>
          <a:bodyPr wrap="square">
            <a:spAutoFit/>
          </a:bodyPr>
          <a:lstStyle/>
          <a:p>
            <a:r>
              <a:rPr lang="en-GB" sz="800" dirty="0" smtClean="0">
                <a:solidFill>
                  <a:schemeClr val="bg1"/>
                </a:solidFill>
              </a:rPr>
              <a:t>5V </a:t>
            </a:r>
            <a:r>
              <a:rPr lang="en-GB" sz="800" dirty="0">
                <a:solidFill>
                  <a:schemeClr val="bg1"/>
                </a:solidFill>
              </a:rPr>
              <a:t>output from the PIC wasn’t enough to power the coil in the relay. </a:t>
            </a:r>
            <a:r>
              <a:rPr lang="en-GB" sz="800" dirty="0" smtClean="0">
                <a:solidFill>
                  <a:schemeClr val="bg1"/>
                </a:solidFill>
              </a:rPr>
              <a:t>To </a:t>
            </a:r>
            <a:r>
              <a:rPr lang="en-GB" sz="800" dirty="0">
                <a:solidFill>
                  <a:schemeClr val="bg1"/>
                </a:solidFill>
              </a:rPr>
              <a:t>overcome this a 24V was supply was added to the coil and by switching the 0V from the PIC output signal that would switch the N-channel </a:t>
            </a:r>
            <a:r>
              <a:rPr lang="en-GB" sz="800" dirty="0" err="1">
                <a:solidFill>
                  <a:schemeClr val="bg1"/>
                </a:solidFill>
              </a:rPr>
              <a:t>Mosfet</a:t>
            </a:r>
            <a:r>
              <a:rPr lang="en-GB" sz="800" dirty="0">
                <a:solidFill>
                  <a:schemeClr val="bg1"/>
                </a:solidFill>
              </a:rPr>
              <a:t> that was connected to </a:t>
            </a:r>
            <a:r>
              <a:rPr lang="en-GB" sz="800" dirty="0" smtClean="0">
                <a:solidFill>
                  <a:schemeClr val="bg1"/>
                </a:solidFill>
              </a:rPr>
              <a:t>grounded</a:t>
            </a:r>
            <a:endParaRPr lang="en-GB" sz="800" dirty="0">
              <a:solidFill>
                <a:schemeClr val="bg1"/>
              </a:solidFill>
            </a:endParaRPr>
          </a:p>
        </p:txBody>
      </p:sp>
      <p:sp>
        <p:nvSpPr>
          <p:cNvPr id="19" name="Rectangle 18"/>
          <p:cNvSpPr/>
          <p:nvPr/>
        </p:nvSpPr>
        <p:spPr>
          <a:xfrm>
            <a:off x="1765824" y="4045032"/>
            <a:ext cx="1364139" cy="584775"/>
          </a:xfrm>
          <a:prstGeom prst="rect">
            <a:avLst/>
          </a:prstGeom>
          <a:solidFill>
            <a:schemeClr val="tx1"/>
          </a:solidFill>
          <a:ln>
            <a:solidFill>
              <a:schemeClr val="bg1"/>
            </a:solidFill>
          </a:ln>
        </p:spPr>
        <p:txBody>
          <a:bodyPr wrap="square">
            <a:spAutoFit/>
          </a:bodyPr>
          <a:lstStyle/>
          <a:p>
            <a:r>
              <a:rPr lang="en-GB" sz="800" dirty="0">
                <a:solidFill>
                  <a:schemeClr val="bg1"/>
                </a:solidFill>
              </a:rPr>
              <a:t>All the inputs use 24V but the PIC can only take 5V so signal conditioning is needed in this design.</a:t>
            </a:r>
          </a:p>
        </p:txBody>
      </p:sp>
      <p:cxnSp>
        <p:nvCxnSpPr>
          <p:cNvPr id="21" name="Straight Arrow Connector 20"/>
          <p:cNvCxnSpPr/>
          <p:nvPr/>
        </p:nvCxnSpPr>
        <p:spPr>
          <a:xfrm>
            <a:off x="2864048" y="4629807"/>
            <a:ext cx="700562" cy="26234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6385302" y="3844897"/>
            <a:ext cx="392974" cy="480874"/>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3913322" y="6237914"/>
            <a:ext cx="23247" cy="252687"/>
          </a:xfrm>
          <a:prstGeom prst="straightConnector1">
            <a:avLst/>
          </a:prstGeom>
          <a:ln>
            <a:solidFill>
              <a:schemeClr val="bg1"/>
            </a:solidFill>
            <a:tailEnd type="triangle"/>
          </a:ln>
        </p:spPr>
        <p:style>
          <a:lnRef idx="1">
            <a:schemeClr val="accent1"/>
          </a:lnRef>
          <a:fillRef idx="0">
            <a:schemeClr val="accent1"/>
          </a:fillRef>
          <a:effectRef idx="0">
            <a:schemeClr val="accent1"/>
          </a:effectRef>
          <a:fontRef idx="minor">
            <a:schemeClr val="tx1"/>
          </a:fontRef>
        </p:style>
      </p:cxnSp>
      <p:pic>
        <p:nvPicPr>
          <p:cNvPr id="40" name="Picture 39"/>
          <p:cNvPicPr>
            <a:picLocks noChangeAspect="1"/>
          </p:cNvPicPr>
          <p:nvPr/>
        </p:nvPicPr>
        <p:blipFill>
          <a:blip r:embed="rId8"/>
          <a:stretch>
            <a:fillRect/>
          </a:stretch>
        </p:blipFill>
        <p:spPr>
          <a:xfrm>
            <a:off x="7822504" y="28250"/>
            <a:ext cx="1241061" cy="1241061"/>
          </a:xfrm>
          <a:prstGeom prst="rect">
            <a:avLst/>
          </a:prstGeom>
        </p:spPr>
      </p:pic>
      <p:sp>
        <p:nvSpPr>
          <p:cNvPr id="20" name="Rectangle 19"/>
          <p:cNvSpPr/>
          <p:nvPr/>
        </p:nvSpPr>
        <p:spPr>
          <a:xfrm>
            <a:off x="88905" y="440374"/>
            <a:ext cx="4023987" cy="369332"/>
          </a:xfrm>
          <a:prstGeom prst="rect">
            <a:avLst/>
          </a:prstGeom>
        </p:spPr>
        <p:txBody>
          <a:bodyPr wrap="none">
            <a:spAutoFit/>
          </a:bodyPr>
          <a:lstStyle/>
          <a:p>
            <a:r>
              <a:rPr lang="en-GB" dirty="0"/>
              <a:t>EEESH Electrical &amp; Electronic Engineering</a:t>
            </a:r>
          </a:p>
        </p:txBody>
      </p:sp>
    </p:spTree>
    <p:extLst>
      <p:ext uri="{BB962C8B-B14F-4D97-AF65-F5344CB8AC3E}">
        <p14:creationId xmlns:p14="http://schemas.microsoft.com/office/powerpoint/2010/main" val="7405383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61</TotalTime>
  <Words>335</Words>
  <Application>Microsoft Office PowerPoint</Application>
  <PresentationFormat>Widescreen</PresentationFormat>
  <Paragraphs>29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Thomas</dc:creator>
  <cp:lastModifiedBy>James M. Thomas</cp:lastModifiedBy>
  <cp:revision>8</cp:revision>
  <dcterms:created xsi:type="dcterms:W3CDTF">2019-05-06T19:02:54Z</dcterms:created>
  <dcterms:modified xsi:type="dcterms:W3CDTF">2019-05-09T10:05:30Z</dcterms:modified>
</cp:coreProperties>
</file>