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63"/>
  </p:notesMasterIdLst>
  <p:sldIdLst>
    <p:sldId id="256" r:id="rId2"/>
    <p:sldId id="316" r:id="rId3"/>
    <p:sldId id="277" r:id="rId4"/>
    <p:sldId id="278" r:id="rId5"/>
    <p:sldId id="279" r:id="rId6"/>
    <p:sldId id="281" r:id="rId7"/>
    <p:sldId id="282" r:id="rId8"/>
    <p:sldId id="318" r:id="rId9"/>
    <p:sldId id="313" r:id="rId10"/>
    <p:sldId id="309" r:id="rId11"/>
    <p:sldId id="310" r:id="rId12"/>
    <p:sldId id="284" r:id="rId13"/>
    <p:sldId id="262" r:id="rId14"/>
    <p:sldId id="285" r:id="rId15"/>
    <p:sldId id="286" r:id="rId16"/>
    <p:sldId id="288" r:id="rId17"/>
    <p:sldId id="289" r:id="rId18"/>
    <p:sldId id="283" r:id="rId19"/>
    <p:sldId id="290" r:id="rId20"/>
    <p:sldId id="291" r:id="rId21"/>
    <p:sldId id="326" r:id="rId22"/>
    <p:sldId id="293" r:id="rId23"/>
    <p:sldId id="296" r:id="rId24"/>
    <p:sldId id="292" r:id="rId25"/>
    <p:sldId id="259" r:id="rId26"/>
    <p:sldId id="294" r:id="rId27"/>
    <p:sldId id="297" r:id="rId28"/>
    <p:sldId id="295" r:id="rId29"/>
    <p:sldId id="312" r:id="rId30"/>
    <p:sldId id="298" r:id="rId31"/>
    <p:sldId id="299" r:id="rId32"/>
    <p:sldId id="300" r:id="rId33"/>
    <p:sldId id="268" r:id="rId34"/>
    <p:sldId id="302" r:id="rId35"/>
    <p:sldId id="303" r:id="rId36"/>
    <p:sldId id="314" r:id="rId37"/>
    <p:sldId id="305" r:id="rId38"/>
    <p:sldId id="266" r:id="rId39"/>
    <p:sldId id="265" r:id="rId40"/>
    <p:sldId id="264" r:id="rId41"/>
    <p:sldId id="319" r:id="rId42"/>
    <p:sldId id="308" r:id="rId43"/>
    <p:sldId id="320" r:id="rId44"/>
    <p:sldId id="270" r:id="rId45"/>
    <p:sldId id="321" r:id="rId46"/>
    <p:sldId id="273" r:id="rId47"/>
    <p:sldId id="269" r:id="rId48"/>
    <p:sldId id="323" r:id="rId49"/>
    <p:sldId id="325" r:id="rId50"/>
    <p:sldId id="272" r:id="rId51"/>
    <p:sldId id="311" r:id="rId52"/>
    <p:sldId id="324" r:id="rId53"/>
    <p:sldId id="315" r:id="rId54"/>
    <p:sldId id="338" r:id="rId55"/>
    <p:sldId id="337" r:id="rId56"/>
    <p:sldId id="336" r:id="rId57"/>
    <p:sldId id="334" r:id="rId58"/>
    <p:sldId id="335" r:id="rId59"/>
    <p:sldId id="333" r:id="rId60"/>
    <p:sldId id="332" r:id="rId61"/>
    <p:sldId id="339" r:id="rId6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6077" autoAdjust="0"/>
    <p:restoredTop sz="94624" autoAdjust="0"/>
  </p:normalViewPr>
  <p:slideViewPr>
    <p:cSldViewPr snapToGrid="0">
      <p:cViewPr>
        <p:scale>
          <a:sx n="80" d="100"/>
          <a:sy n="80" d="100"/>
        </p:scale>
        <p:origin x="-288" y="15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5226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notesMaster" Target="notesMasters/notesMaster1.xml"/><Relationship Id="rId68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12EE85-29E9-488F-8D5A-81E0B6D9832E}" type="datetimeFigureOut">
              <a:rPr lang="en-US" smtClean="0"/>
              <a:pPr/>
              <a:t>1/11/2018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E27B01-E6F9-4CD9-AB63-E347992E247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C3007-69C7-4E45-918D-B5A2D194F3BF}" type="datetime1">
              <a:rPr lang="en-US" smtClean="0"/>
              <a:pPr/>
              <a:t>1/11/2018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7D51A-6AA1-4034-8A1E-7BD6A5E9392B}" type="datetime1">
              <a:rPr lang="en-US" smtClean="0"/>
              <a:pPr/>
              <a:t>1/11/2018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E9493-901A-4A09-B571-6EA2CE7302F0}" type="datetime1">
              <a:rPr lang="en-US" smtClean="0"/>
              <a:pPr/>
              <a:t>1/11/2018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F9957-68B8-4343-9E1F-9D3A3DF60893}" type="datetime1">
              <a:rPr lang="en-US" smtClean="0"/>
              <a:pPr/>
              <a:t>1/11/2018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0D8C5-7DD0-4BA1-8FBF-B25FA69DD83F}" type="datetime1">
              <a:rPr lang="en-US" smtClean="0"/>
              <a:pPr/>
              <a:t>1/11/2018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700D79-446E-45E3-9E6C-999F62D4B328}" type="datetime1">
              <a:rPr lang="en-US" smtClean="0"/>
              <a:pPr/>
              <a:t>1/11/2018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3C3AB-10E4-4FEA-9BCC-71F8247E5C19}" type="datetime1">
              <a:rPr lang="en-US" smtClean="0"/>
              <a:pPr/>
              <a:t>1/11/2018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9C601-778A-47A4-85A3-786148B2DB1A}" type="datetime1">
              <a:rPr lang="en-US" smtClean="0"/>
              <a:pPr/>
              <a:t>1/11/2018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smtClean="0"/>
              <a:t>Google images ccl</a:t>
            </a: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71215EE0-2EC0-4FEB-9B17-66D34E363DF5}" type="datetime1">
              <a:rPr lang="en-US" smtClean="0"/>
              <a:pPr/>
              <a:t>1/11/2018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smtClean="0"/>
              <a:t>Google images ccl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DBA2A-5AC4-49BD-B3FD-966A389E5D89}" type="datetime1">
              <a:rPr lang="en-US" smtClean="0"/>
              <a:pPr/>
              <a:t>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874F0-8A83-4C67-943F-0674320C410A}" type="datetime1">
              <a:rPr lang="en-US" smtClean="0"/>
              <a:pPr/>
              <a:t>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E84839F5-1AFA-438A-B94D-BCD7EF66C8DD}" type="datetime1">
              <a:rPr lang="en-US" smtClean="0"/>
              <a:pPr/>
              <a:t>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 smtClean="0"/>
              <a:t>Google images ccl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conomic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flickr.com/photos/kake_pugh/6448995801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wa.wales/click/2017/06/hard-soft-brexits-aren't-options/" TargetMode="External"/><Relationship Id="rId13" Type="http://schemas.openxmlformats.org/officeDocument/2006/relationships/hyperlink" Target="http://www.blogs.lse.ac.uk/brexit/2016/08/02/wales-already-impoverished-is-set-to-get-even-poorer/" TargetMode="External"/><Relationship Id="rId18" Type="http://schemas.openxmlformats.org/officeDocument/2006/relationships/hyperlink" Target="http://www.independent.co.uk/voices/brexit/eureferedum-result-david-cameron-latest-live-britain-leaves-european-union-a7099216.html" TargetMode="External"/><Relationship Id="rId26" Type="http://schemas.openxmlformats.org/officeDocument/2006/relationships/hyperlink" Target="http://ukandeu.ac.uk/eu-referendum-one-year-on-wales-and-brexit" TargetMode="External"/><Relationship Id="rId39" Type="http://schemas.openxmlformats.org/officeDocument/2006/relationships/hyperlink" Target="https://www.assembly.wales/en/abthome/role-of-assembly-how-it-works/Pages/history-welsh-devolution.aspx" TargetMode="External"/><Relationship Id="rId3" Type="http://schemas.openxmlformats.org/officeDocument/2006/relationships/hyperlink" Target="http://voxeu.org/article/fundamental-factors-behind-brexit-vote" TargetMode="External"/><Relationship Id="rId21" Type="http://schemas.openxmlformats.org/officeDocument/2006/relationships/hyperlink" Target="http://time.com/4381184/uk-brexit-european-union-referensum-cameron/" TargetMode="External"/><Relationship Id="rId34" Type="http://schemas.openxmlformats.org/officeDocument/2006/relationships/hyperlink" Target="https://www.demos.co.uk/wp-content/uploads/2017/03/Demos-final-brexit-report-v2.pdf" TargetMode="External"/><Relationship Id="rId42" Type="http://schemas.openxmlformats.org/officeDocument/2006/relationships/hyperlink" Target="http://www.miller-research.co.uk/the-welsh-economy-after-brexit" TargetMode="External"/><Relationship Id="rId7" Type="http://schemas.openxmlformats.org/officeDocument/2006/relationships/hyperlink" Target="http://blogs/lse/ac.uk/Brexit/2017/05/04/why-britain-voted-to-leave-and-what-boris-johnson-had-to-do-with-it/" TargetMode="External"/><Relationship Id="rId12" Type="http://schemas.openxmlformats.org/officeDocument/2006/relationships/hyperlink" Target="https://www.ifs.org.uk/uploads/publications/comms/R119%25-20%20The%20EU%20Single%20market%20-%20Final.pdf" TargetMode="External"/><Relationship Id="rId17" Type="http://schemas.openxmlformats.org/officeDocument/2006/relationships/hyperlink" Target="http://www.telegraph.co.uk/news/2016/06/13/what-would-brexit-mean-for-farmers-and-the-common-agricultural-policy-p/" TargetMode="External"/><Relationship Id="rId25" Type="http://schemas.openxmlformats.org/officeDocument/2006/relationships/hyperlink" Target="https://blogs.cardiff.ac.uk/brexit/2017/05/08/wqles-has-nothing-to-fear-from-hard-brexit/" TargetMode="External"/><Relationship Id="rId33" Type="http://schemas.openxmlformats.org/officeDocument/2006/relationships/hyperlink" Target="http://wwwindependent.co.uk/voices/south-wales-valleys-brexit-vote-leave-a8021051.html" TargetMode="External"/><Relationship Id="rId38" Type="http://schemas.openxmlformats.org/officeDocument/2006/relationships/hyperlink" Target="https://www.assembly.wales/laid%20documents/cr-Id10995-e.pdf" TargetMode="External"/><Relationship Id="rId2" Type="http://schemas.openxmlformats.org/officeDocument/2006/relationships/hyperlink" Target="http://www.assembly.wales/research%20documents/16-053-farming-sector-in-wales/16-053-web-english2.pdf" TargetMode="External"/><Relationship Id="rId16" Type="http://schemas.openxmlformats.org/officeDocument/2006/relationships/hyperlink" Target="http://www.fabians.org.uk/the-barnett-formula-and-the-union-2/" TargetMode="External"/><Relationship Id="rId20" Type="http://schemas.openxmlformats.org/officeDocument/2006/relationships/hyperlink" Target="http://www.blogs.lse.ac.uk/Brexit/2017/05/26/britains-farmers-get-3bn-a-year-from-inefficient-cap-that-hs-to-change/" TargetMode="External"/><Relationship Id="rId29" Type="http://schemas.openxmlformats.org/officeDocument/2006/relationships/hyperlink" Target="https://www.nfu-cymru.org.uk/news/latest-news/the-welsh-government-commits-to-ring-fencing-funding-for-welsh-farming/" TargetMode="External"/><Relationship Id="rId41" Type="http://schemas.openxmlformats.org/officeDocument/2006/relationships/hyperlink" Target="https://beta.gov.wales/sites/default/files/2017-06/170615-brexit%20and%20devolution%20%28en%29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ytimes.com/2017/09/03/world/europe/uk-queen-elizabeth-brexit-subsidies.html" TargetMode="External"/><Relationship Id="rId11" Type="http://schemas.openxmlformats.org/officeDocument/2006/relationships/hyperlink" Target="https://www.electoralcommission,org.uk/find-information-by-subject/elections-and-referendums/past-elections-and-referendums/eu-referendum/eu-referensum-result-visuals" TargetMode="External"/><Relationship Id="rId24" Type="http://schemas.openxmlformats.org/officeDocument/2006/relationships/hyperlink" Target="http://www.wrc.wales/migration-information/migration-trends/migration-in-the-welsh-labour-market" TargetMode="External"/><Relationship Id="rId32" Type="http://schemas.openxmlformats.org/officeDocument/2006/relationships/hyperlink" Target="https://www.ifs.org.uk/uploads/publications/bns/BN155_Barnett.pdf" TargetMode="External"/><Relationship Id="rId37" Type="http://schemas.openxmlformats.org/officeDocument/2006/relationships/hyperlink" Target="https://doi.org/10.1080/01419870.2017.1361544" TargetMode="External"/><Relationship Id="rId40" Type="http://schemas.openxmlformats.org/officeDocument/2006/relationships/hyperlink" Target="http://www.gov.wales/docs/wefo/publications/171213-regional-investment-after-brexit-en.pdf" TargetMode="External"/><Relationship Id="rId45" Type="http://schemas.openxmlformats.org/officeDocument/2006/relationships/hyperlink" Target="http://sites.cardiff.ac.uk/wgc/files/2017/05/FREE-MOVEMENT-OF-PEOPLE-final.pdf" TargetMode="External"/><Relationship Id="rId5" Type="http://schemas.openxmlformats.org/officeDocument/2006/relationships/hyperlink" Target="http://www.iwa.wales/click/2017/01/next-trade-post-brexit/" TargetMode="External"/><Relationship Id="rId15" Type="http://schemas.openxmlformats.org/officeDocument/2006/relationships/hyperlink" Target="https://fullfact.org/europe/our-eu-membership-fee-55-million/" TargetMode="External"/><Relationship Id="rId23" Type="http://schemas.openxmlformats.org/officeDocument/2006/relationships/hyperlink" Target="https://www.fginsight.com/news/study-of-wels-farming-incomes-finds-heavy-dependence-upon-subsidy-17292" TargetMode="External"/><Relationship Id="rId28" Type="http://schemas.openxmlformats.org/officeDocument/2006/relationships/hyperlink" Target="http://www.assembly.wales/NAfW%20Documents/qg09-0001.pdf%20-%202017062010/qg/09-0001-English.pdf" TargetMode="External"/><Relationship Id="rId36" Type="http://schemas.openxmlformats.org/officeDocument/2006/relationships/hyperlink" Target="https://www.devolutionmatters.wordpress.com/the-barnett-formula-and-the-financing-of-devolution/" TargetMode="External"/><Relationship Id="rId10" Type="http://schemas.openxmlformats.org/officeDocument/2006/relationships/hyperlink" Target="http://dx.doi.org/10.11.1136.bmj.i3697" TargetMode="External"/><Relationship Id="rId19" Type="http://schemas.openxmlformats.org/officeDocument/2006/relationships/hyperlink" Target="http://www.policy-network.net/uploadedFiles/Publications/Publications/Migration%20and%20the%20rise%20of%20the%20far%20right.pdf" TargetMode="External"/><Relationship Id="rId31" Type="http://schemas.openxmlformats.org/officeDocument/2006/relationships/hyperlink" Target="mailto:https@www.instituteforgovernemnt.org.uk/sites/default/files/publications/IfG-four%20nation_Brexit_briefing_v6.pdf" TargetMode="External"/><Relationship Id="rId44" Type="http://schemas.openxmlformats.org/officeDocument/2006/relationships/hyperlink" Target="https://www.bevanfoundation.org/commentary/prosperity-without-poverty" TargetMode="External"/><Relationship Id="rId4" Type="http://schemas.openxmlformats.org/officeDocument/2006/relationships/hyperlink" Target="https://www.opendemocracy.net/antonia-bright/brexit-is-rscist" TargetMode="External"/><Relationship Id="rId9" Type="http://schemas.openxmlformats.org/officeDocument/2006/relationships/hyperlink" Target="https://www.ipsos.com/ipsos-mori/en-uk/support-devolution-across-britain-growing-national-identity-outweighs-feelings-britishness" TargetMode="External"/><Relationship Id="rId14" Type="http://schemas.openxmlformats.org/officeDocument/2006/relationships/hyperlink" Target="https://www.cambrianostra.com/2017/11/13/1569" TargetMode="External"/><Relationship Id="rId22" Type="http://schemas.openxmlformats.org/officeDocument/2006/relationships/hyperlink" Target="http://www.ppiw.org/what-will-brexit-mean-for-wales/" TargetMode="External"/><Relationship Id="rId27" Type="http://schemas.openxmlformats.org/officeDocument/2006/relationships/hyperlink" Target="https://www.theguardian.com/commentsfree/2013/jul/01/farm-subsidies-blatant-transfer-of-cash-to-rich" TargetMode="External"/><Relationship Id="rId30" Type="http://schemas.openxmlformats.org/officeDocument/2006/relationships/hyperlink" Target="https://visual.ons.gov.uk/the-uk-contribution-to-the-eu-budget/" TargetMode="External"/><Relationship Id="rId35" Type="http://schemas.openxmlformats.org/officeDocument/2006/relationships/hyperlink" Target="http://www.telegraph.co.uk/news/2018/01/04/michael-gove-farmers-will-receive-subsifdies-opening-scountryside/" TargetMode="External"/><Relationship Id="rId43" Type="http://schemas.openxmlformats.org/officeDocument/2006/relationships/hyperlink" Target="https://seneddresearch.blog/2017/04/07brexit-what-would-trading-under-wto-terms-mean-for-the-welsh-economy/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Union_Jack_Wales_Dragon.png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ograph.org.uk/photo/41552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eef_cattle_at_St._Wulstan's_Farm_-_geograph.org.uk_-_1404207.jpg" TargetMode="Externa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wclearvision.com/2012/08/23/bigger-not-better/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thefuturesagency.com/category/environment-energy/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ocw.uci.edu/collections/sustainability.html" TargetMode="Externa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azingandatopic.com/2013_08_01_archive.html" TargetMode="External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://sovereignwales.com/2013/02/17/senedd-cymru-parliament-of-wales-large-sign-and-welsh-flag/" TargetMode="Externa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democracy.net/antonia-bright/brexit-is-rscist" TargetMode="External"/><Relationship Id="rId2" Type="http://schemas.openxmlformats.org/officeDocument/2006/relationships/hyperlink" Target="http://voxeu.org/article/fundamental-factors-behind-brexit-vot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ytimes.com/2017/09/03/world/europe/uk-queen-elizabeth-brexit-subsidies.html" TargetMode="External"/><Relationship Id="rId4" Type="http://schemas.openxmlformats.org/officeDocument/2006/relationships/hyperlink" Target="http://www.iwa.wales/click/2017/01/next-trade-post-brexit/" TargetMode="Externa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wa.wales/click/2017/06/hard-soft-brexits-aren't-options/" TargetMode="External"/><Relationship Id="rId2" Type="http://schemas.openxmlformats.org/officeDocument/2006/relationships/hyperlink" Target="http://blogs/lse/ac.uk/Brexit/2017/05/04/why-britain-voted-to-leave-and-what-boris-johnson-had-to-do-with-i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lectoralcommission,org.uk/find-information-by-subject/elections-and-referendums/past-elections-and-referendums/eu-referendum/eu-referensum-result-visuals" TargetMode="External"/><Relationship Id="rId5" Type="http://schemas.openxmlformats.org/officeDocument/2006/relationships/hyperlink" Target="http://dx.doi.org/10.11.1136.bmj.i3697" TargetMode="External"/><Relationship Id="rId4" Type="http://schemas.openxmlformats.org/officeDocument/2006/relationships/hyperlink" Target="https://www.ipsos.com/ipsos-mori/en-uk/support-devolution-across-britain-growing-national-identity-outweighs-feelings-britishness" TargetMode="Externa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logs.lse.ac.uk/brexit/2016/08/02/wales-already-impoverished-is-set-to-get-even-poorer/" TargetMode="External"/><Relationship Id="rId2" Type="http://schemas.openxmlformats.org/officeDocument/2006/relationships/hyperlink" Target="https://www.ifs.org.uk/uploads/publications/comms/R119%25-20%20The%20EU%20Single%20market%20-%20Final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ullfact.org/europe/our-eu-membership-fee-55-million/" TargetMode="External"/><Relationship Id="rId4" Type="http://schemas.openxmlformats.org/officeDocument/2006/relationships/hyperlink" Target="https://www.cambrianostra.com/2017/11/13/1569" TargetMode="Externa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news/2016/06/13/what-would-brexit-mean-for-farmers-and-the-common-agricultural-policy-p/" TargetMode="External"/><Relationship Id="rId2" Type="http://schemas.openxmlformats.org/officeDocument/2006/relationships/hyperlink" Target="http://www.fabians.org.uk/the-barnett-formula-and-the-union-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logs.lse.ac.uk/Brexit/2017/05/26/britains-farmers-get-3bn-a-year-from-inefficient-cap-that-hs-to-change/" TargetMode="External"/><Relationship Id="rId5" Type="http://schemas.openxmlformats.org/officeDocument/2006/relationships/hyperlink" Target="http://www.policy-network.net/uploadedFiles/Publications/Publications/Migration%20and%20the%20rise%20of%20the%20far%20right.pdf" TargetMode="External"/><Relationship Id="rId4" Type="http://schemas.openxmlformats.org/officeDocument/2006/relationships/hyperlink" Target="http://www.independent.co.uk/voices/brexit/eureferedum-result-david-cameron-latest-live-britain-leaves-european-union-a7099216.html" TargetMode="Externa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piw.org/what-will-brexit-mean-for-wales/" TargetMode="External"/><Relationship Id="rId7" Type="http://schemas.openxmlformats.org/officeDocument/2006/relationships/hyperlink" Target="http://ukandeu.ac.uk/eu-referendum-one-year-on-wales-and-brexit" TargetMode="External"/><Relationship Id="rId2" Type="http://schemas.openxmlformats.org/officeDocument/2006/relationships/hyperlink" Target="http://time.com/4381184/uk-brexit-european-union-referensum-camer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logs.cardiff.ac.uk/brexit/2017/05/08/wqles-has-nothing-to-fear-from-hard-brexit/" TargetMode="External"/><Relationship Id="rId5" Type="http://schemas.openxmlformats.org/officeDocument/2006/relationships/hyperlink" Target="http://www.wrc.wales/migration-information/migration-trends/migration-in-the-welsh-labour-market" TargetMode="External"/><Relationship Id="rId4" Type="http://schemas.openxmlformats.org/officeDocument/2006/relationships/hyperlink" Target="https://www.fginsight.com/news/study-of-wels-farming-incomes-finds-heavy-dependence-upon-subsidy-17292" TargetMode="Externa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sembly.wales/NAfW%20Documents/qg09-0001.pdf%20-%202017062010/qg/09-0001-English.pdf" TargetMode="External"/><Relationship Id="rId2" Type="http://schemas.openxmlformats.org/officeDocument/2006/relationships/hyperlink" Target="https://www.theguardian.com/commentsfree/2013/jul/01/farm-subsidies-blatant-transfer-of-cash-to-ric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https@www.instituteforgovernemnt.org.uk/sites/default/files/publications/IfG-four%20nation_Brexit_briefing_v6.pdf" TargetMode="External"/><Relationship Id="rId5" Type="http://schemas.openxmlformats.org/officeDocument/2006/relationships/hyperlink" Target="https://visual.ons.gov.uk/the-uk-contribution-to-the-eu-budget/" TargetMode="External"/><Relationship Id="rId4" Type="http://schemas.openxmlformats.org/officeDocument/2006/relationships/hyperlink" Target="https://www.nfu-cymru.org.uk/news/latest-news/the-welsh-government-commits-to-ring-fencing-funding-for-welsh-farming/" TargetMode="Externa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://sites.cardiff.ac.uk/wgc/files/2017/05/FREE-MOVEMENT-OF-PEOPLE-final.pdf" TargetMode="External"/><Relationship Id="rId2" Type="http://schemas.openxmlformats.org/officeDocument/2006/relationships/hyperlink" Target="https://www.bevanfoundation.org/commentary/prosperity-without-poverty" TargetMode="Externa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volutionmatters.wordpress.com/the-barnett-formula-and-the-financing-of-devolution/" TargetMode="External"/><Relationship Id="rId2" Type="http://schemas.openxmlformats.org/officeDocument/2006/relationships/hyperlink" Target="http://www.telegraph.co.uk/news/2018/01/04/michael-gove-farmers-will-receive-subsifdies-opening-scountrysid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80/01419870.2017.136154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9B7CFAC-217A-4683-806F-F0450060CB5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smtClean="0"/>
              <a:t>Wales’ future </a:t>
            </a:r>
            <a:r>
              <a:rPr lang="en-GB" dirty="0" smtClean="0"/>
              <a:t>following </a:t>
            </a:r>
            <a:r>
              <a:rPr lang="en-GB" dirty="0" smtClean="0"/>
              <a:t>BREXIT?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AB275279-20E0-4A24-B735-64C4822390A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r>
              <a:rPr lang="en-GB" dirty="0"/>
              <a:t>1502052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Google images </a:t>
            </a:r>
            <a:r>
              <a:rPr lang="en-US" dirty="0" err="1" smtClean="0"/>
              <a:t>ccl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688740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cameron-thumbs-upv2-0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258291" y="-1310204"/>
            <a:ext cx="15475528" cy="7974241"/>
          </a:xfr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image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95251" y="0"/>
            <a:ext cx="12287251" cy="6858000"/>
          </a:xfr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download (1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704109" y="-401782"/>
            <a:ext cx="15738764" cy="9130937"/>
          </a:xfr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images (1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911927" y="0"/>
            <a:ext cx="16237527" cy="8058150"/>
          </a:xfr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  <a:solidFill>
            <a:srgbClr val="FF0000"/>
          </a:solidFill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                       </a:t>
            </a:r>
          </a:p>
          <a:p>
            <a:endParaRPr lang="en-GB" sz="6000" dirty="0" smtClean="0">
              <a:solidFill>
                <a:schemeClr val="tx1"/>
              </a:solidFill>
            </a:endParaRPr>
          </a:p>
          <a:p>
            <a:endParaRPr lang="en-GB" sz="6000" dirty="0" smtClean="0">
              <a:solidFill>
                <a:schemeClr val="tx1"/>
              </a:solidFill>
            </a:endParaRPr>
          </a:p>
          <a:p>
            <a:r>
              <a:rPr lang="en-GB" sz="4000" dirty="0" smtClean="0"/>
              <a:t> Wales  currently receives £680,000,000  from the  EU in :</a:t>
            </a:r>
          </a:p>
          <a:p>
            <a:r>
              <a:rPr lang="en-GB" sz="4000" dirty="0" smtClean="0"/>
              <a:t>Structural Funding</a:t>
            </a:r>
          </a:p>
          <a:p>
            <a:r>
              <a:rPr lang="en-GB" sz="4000" dirty="0" smtClean="0"/>
              <a:t>Social Funding </a:t>
            </a:r>
          </a:p>
          <a:p>
            <a:r>
              <a:rPr lang="en-GB" sz="4000" dirty="0" smtClean="0"/>
              <a:t>Rural Development Funding ,which, includes the Common Agricultural Policy and Fisheries Policy  (</a:t>
            </a:r>
            <a:r>
              <a:rPr lang="en-GB" sz="3200" dirty="0" smtClean="0"/>
              <a:t>Welsh Government, 2017</a:t>
            </a:r>
            <a:r>
              <a:rPr lang="en-GB" sz="4000" dirty="0" smtClean="0"/>
              <a:t>)</a:t>
            </a:r>
          </a:p>
          <a:p>
            <a:r>
              <a:rPr lang="en-GB" sz="4000" dirty="0" smtClean="0"/>
              <a:t>Common </a:t>
            </a:r>
            <a:r>
              <a:rPr lang="en-GB" sz="4000" dirty="0" err="1" smtClean="0"/>
              <a:t>Agicultural</a:t>
            </a:r>
            <a:r>
              <a:rPr lang="en-GB" sz="4000" dirty="0" smtClean="0"/>
              <a:t> Policy is 40% of the European Funding Budget </a:t>
            </a:r>
          </a:p>
          <a:p>
            <a:r>
              <a:rPr lang="en-GB" sz="4000" dirty="0" smtClean="0"/>
              <a:t> (</a:t>
            </a:r>
            <a:r>
              <a:rPr lang="en-GB" sz="2800" dirty="0" smtClean="0">
                <a:hlinkClick r:id="rId2"/>
              </a:rPr>
              <a:t>www.economics</a:t>
            </a:r>
            <a:r>
              <a:rPr lang="en-GB" sz="2800" dirty="0" smtClean="0"/>
              <a:t> on line  2017)</a:t>
            </a:r>
          </a:p>
          <a:p>
            <a:endParaRPr lang="en-GB" sz="4000" dirty="0" smtClean="0"/>
          </a:p>
          <a:p>
            <a:endParaRPr lang="en-GB" sz="4000" dirty="0" smtClean="0"/>
          </a:p>
          <a:p>
            <a:pPr>
              <a:buNone/>
            </a:pPr>
            <a:endParaRPr lang="en-GB" sz="6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  <a:solidFill>
            <a:srgbClr val="FF0000"/>
          </a:solidFill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</a:t>
            </a:r>
            <a:endParaRPr lang="en-GB" sz="3600" dirty="0" smtClean="0"/>
          </a:p>
          <a:p>
            <a:pPr>
              <a:buNone/>
            </a:pPr>
            <a:r>
              <a:rPr lang="en-GB" sz="3600" dirty="0" smtClean="0"/>
              <a:t>                           </a:t>
            </a:r>
          </a:p>
          <a:p>
            <a:r>
              <a:rPr lang="en-GB" sz="4800" dirty="0" smtClean="0"/>
              <a:t>Wales gets £245, 000,000 more than it puts into The European Union  BUT...................................</a:t>
            </a:r>
          </a:p>
          <a:p>
            <a:r>
              <a:rPr lang="en-GB" sz="4800" dirty="0" smtClean="0"/>
              <a:t>The UK paid to the EU  £13 billion  in 2016 ( following rebates )</a:t>
            </a:r>
          </a:p>
          <a:p>
            <a:endParaRPr lang="en-GB" sz="4800" dirty="0" smtClean="0"/>
          </a:p>
          <a:p>
            <a:r>
              <a:rPr lang="en-GB" sz="4800" dirty="0" smtClean="0"/>
              <a:t>The UK receives  from the EU £4  billion </a:t>
            </a:r>
          </a:p>
          <a:p>
            <a:r>
              <a:rPr lang="en-GB" sz="4800" dirty="0" smtClean="0"/>
              <a:t>                                                          (</a:t>
            </a:r>
            <a:r>
              <a:rPr lang="en-GB" sz="4000" dirty="0" err="1" smtClean="0"/>
              <a:t>Gosden</a:t>
            </a:r>
            <a:r>
              <a:rPr lang="en-GB" sz="4000" dirty="0" smtClean="0"/>
              <a:t> and </a:t>
            </a:r>
            <a:r>
              <a:rPr lang="en-GB" sz="4000" dirty="0" err="1" smtClean="0"/>
              <a:t>Dakers</a:t>
            </a:r>
            <a:r>
              <a:rPr lang="en-GB" sz="4000" dirty="0" smtClean="0"/>
              <a:t>, 2016</a:t>
            </a:r>
            <a:r>
              <a:rPr lang="en-GB" sz="4800" dirty="0" smtClean="0"/>
              <a:t>)</a:t>
            </a:r>
          </a:p>
          <a:p>
            <a:endParaRPr lang="en-GB" sz="3600" dirty="0" smtClean="0"/>
          </a:p>
          <a:p>
            <a:pPr>
              <a:buNone/>
            </a:pPr>
            <a:r>
              <a:rPr lang="en-GB" sz="3600" dirty="0" smtClean="0"/>
              <a:t> </a:t>
            </a:r>
            <a:endParaRPr lang="en-GB" sz="36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Content Placeholder 7" descr="6a00d8341c53ec53ef01b8d1180f13970c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925781" y="-429492"/>
            <a:ext cx="16223672" cy="7689273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white-elephant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5536" y="0"/>
            <a:ext cx="12217536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download (12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99565" y="0"/>
            <a:ext cx="12391565" cy="6857999"/>
          </a:xfr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download (13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8804" y="0"/>
            <a:ext cx="12043196" cy="68580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download (2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54DC68F-2342-48BE-BBE2-7A247FA82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POVERTY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5628149-B861-4E84-8DEB-BB673FE8A0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676707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download (3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"/>
            <a:ext cx="12192000" cy="7048004"/>
          </a:xfr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wales-valley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953491" y="-974148"/>
            <a:ext cx="15738764" cy="7832148"/>
          </a:xfr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250px-Bethesda-Mine-07367u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a5e7e3d652e8dfc544ca52193ae785f2d54a8e1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bg1">
                <a:lumMod val="85000"/>
                <a:lumOff val="15000"/>
              </a:schemeClr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images (2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4748463" y="-581511"/>
            <a:ext cx="16940463" cy="8085396"/>
          </a:xfr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download (5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" y="0"/>
            <a:ext cx="12192000" cy="6754196"/>
          </a:xfrm>
          <a:prstGeom prst="rect">
            <a:avLst/>
          </a:prstGeom>
          <a:ln w="228600" cap="sq" cmpd="thickThin">
            <a:solidFill>
              <a:schemeClr val="accent1">
                <a:lumMod val="50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download (6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731818" y="-1"/>
            <a:ext cx="15724907" cy="884526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392" y="0"/>
            <a:ext cx="9331472" cy="5740027"/>
          </a:xfrm>
        </p:spPr>
        <p:txBody>
          <a:bodyPr>
            <a:normAutofit fontScale="25000" lnSpcReduction="20000"/>
          </a:bodyPr>
          <a:lstStyle/>
          <a:p>
            <a:r>
              <a:rPr lang="en-GB" dirty="0" smtClean="0"/>
              <a:t>Armstrong, Edward. (2016) ‘The Farming Sector in Wales: Research Briefing’. National Assembly for Wales [Online]. Available at: </a:t>
            </a:r>
            <a:r>
              <a:rPr lang="en-GB" u="sng" dirty="0" smtClean="0">
                <a:hlinkClick r:id="rId2"/>
              </a:rPr>
              <a:t>http://www.assembly.wales/research%20documents/16-053-farming-sector-in-wales/16-053-web-english2.pdf</a:t>
            </a:r>
            <a:r>
              <a:rPr lang="en-GB" dirty="0" smtClean="0"/>
              <a:t> [Accessed 4th January 2018]. </a:t>
            </a:r>
          </a:p>
          <a:p>
            <a:r>
              <a:rPr lang="en-GB" dirty="0" smtClean="0"/>
              <a:t>Becker, </a:t>
            </a:r>
            <a:r>
              <a:rPr lang="en-GB" dirty="0" err="1" smtClean="0"/>
              <a:t>Sascha</a:t>
            </a:r>
            <a:r>
              <a:rPr lang="en-GB" dirty="0" smtClean="0"/>
              <a:t>, O., </a:t>
            </a:r>
            <a:r>
              <a:rPr lang="en-GB" dirty="0" err="1" smtClean="0"/>
              <a:t>Fetzer</a:t>
            </a:r>
            <a:r>
              <a:rPr lang="en-GB" dirty="0" smtClean="0"/>
              <a:t>, </a:t>
            </a:r>
            <a:r>
              <a:rPr lang="en-GB" dirty="0" err="1" smtClean="0"/>
              <a:t>Thiemo</a:t>
            </a:r>
            <a:r>
              <a:rPr lang="en-GB" dirty="0" smtClean="0"/>
              <a:t>. and </a:t>
            </a:r>
            <a:r>
              <a:rPr lang="en-GB" dirty="0" err="1" smtClean="0"/>
              <a:t>Novy</a:t>
            </a:r>
            <a:r>
              <a:rPr lang="en-GB" dirty="0" smtClean="0"/>
              <a:t>, Dennis (2016) </a:t>
            </a:r>
            <a:r>
              <a:rPr lang="en-GB" i="1" dirty="0" smtClean="0"/>
              <a:t>The fundamental factors behind the </a:t>
            </a:r>
            <a:r>
              <a:rPr lang="en-GB" i="1" dirty="0" err="1" smtClean="0"/>
              <a:t>Brexit</a:t>
            </a:r>
            <a:r>
              <a:rPr lang="en-GB" i="1" dirty="0" smtClean="0"/>
              <a:t> vote. </a:t>
            </a:r>
            <a:r>
              <a:rPr lang="en-GB" dirty="0" smtClean="0"/>
              <a:t>VOX [Online]. Available at: </a:t>
            </a:r>
            <a:r>
              <a:rPr lang="en-GB" u="sng" dirty="0" smtClean="0">
                <a:hlinkClick r:id="rId3"/>
              </a:rPr>
              <a:t>http://voxeu.org/article/fundamental-factors-behind-brexit-vote</a:t>
            </a:r>
            <a:r>
              <a:rPr lang="en-GB" dirty="0" smtClean="0"/>
              <a:t> [Accessed 4th January 2018]. </a:t>
            </a:r>
          </a:p>
          <a:p>
            <a:r>
              <a:rPr lang="en-GB" dirty="0" smtClean="0"/>
              <a:t>Bright, Antonia. (2017) </a:t>
            </a:r>
            <a:r>
              <a:rPr lang="en-GB" i="1" dirty="0" err="1" smtClean="0"/>
              <a:t>Brexit</a:t>
            </a:r>
            <a:r>
              <a:rPr lang="en-GB" i="1" dirty="0" smtClean="0"/>
              <a:t> is Racist. </a:t>
            </a:r>
            <a:r>
              <a:rPr lang="en-GB" dirty="0" smtClean="0"/>
              <a:t>Open Democracy. Available at: </a:t>
            </a:r>
            <a:r>
              <a:rPr lang="en-GB" u="sng" dirty="0" smtClean="0">
                <a:hlinkClick r:id="rId4"/>
              </a:rPr>
              <a:t>https://www.opendemocracy.net/antonia-bright/brexit-is-rscist</a:t>
            </a:r>
            <a:r>
              <a:rPr lang="en-GB" dirty="0" smtClean="0"/>
              <a:t> [Accessed 2nd January 2018].</a:t>
            </a:r>
          </a:p>
          <a:p>
            <a:r>
              <a:rPr lang="en-GB" dirty="0" smtClean="0"/>
              <a:t>Brooks-Jones, </a:t>
            </a:r>
            <a:r>
              <a:rPr lang="en-GB" dirty="0" err="1" smtClean="0"/>
              <a:t>Heledd</a:t>
            </a:r>
            <a:r>
              <a:rPr lang="en-GB" dirty="0" smtClean="0"/>
              <a:t>. (2017) </a:t>
            </a:r>
            <a:r>
              <a:rPr lang="en-GB" i="1" dirty="0" smtClean="0"/>
              <a:t>What next for trade post </a:t>
            </a:r>
            <a:r>
              <a:rPr lang="en-GB" i="1" dirty="0" err="1" smtClean="0"/>
              <a:t>Brexit</a:t>
            </a:r>
            <a:r>
              <a:rPr lang="en-GB" i="1" dirty="0" smtClean="0"/>
              <a:t>? </a:t>
            </a:r>
            <a:r>
              <a:rPr lang="en-GB" dirty="0" smtClean="0"/>
              <a:t>IWA. Available at: </a:t>
            </a:r>
            <a:r>
              <a:rPr lang="en-GB" u="sng" dirty="0" smtClean="0">
                <a:hlinkClick r:id="rId5"/>
              </a:rPr>
              <a:t>http://www.iwa.wales/click/2017/01/next-trade-post-brexit/</a:t>
            </a:r>
            <a:r>
              <a:rPr lang="en-GB" dirty="0" smtClean="0"/>
              <a:t> [Accessed 6</a:t>
            </a:r>
            <a:r>
              <a:rPr lang="en-GB" baseline="30000" dirty="0" smtClean="0"/>
              <a:t>th</a:t>
            </a:r>
            <a:r>
              <a:rPr lang="en-GB" dirty="0" smtClean="0"/>
              <a:t> January 2018].</a:t>
            </a:r>
          </a:p>
          <a:p>
            <a:r>
              <a:rPr lang="en-GB" dirty="0" smtClean="0"/>
              <a:t>Castle, Stephen. (2017) ‘</a:t>
            </a:r>
            <a:r>
              <a:rPr lang="en-GB" dirty="0" err="1" smtClean="0"/>
              <a:t>Brexit</a:t>
            </a:r>
            <a:r>
              <a:rPr lang="en-GB" dirty="0" smtClean="0"/>
              <a:t> Threatens Subsidies for U.K.’s Landed Gentry, and Queen. </a:t>
            </a:r>
            <a:r>
              <a:rPr lang="en-GB" i="1" dirty="0" smtClean="0"/>
              <a:t>The New York Times. </a:t>
            </a:r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September 2017 [Online]. Available at: </a:t>
            </a:r>
            <a:r>
              <a:rPr lang="en-GB" u="sng" dirty="0" smtClean="0">
                <a:hlinkClick r:id="rId6"/>
              </a:rPr>
              <a:t>https://www.nytimes.com/2017/09/03/world/europe/uk-queen-elizabeth-brexit-subsidies.html</a:t>
            </a:r>
            <a:r>
              <a:rPr lang="en-GB" dirty="0" smtClean="0"/>
              <a:t> [Accessed 4th January 2018].</a:t>
            </a:r>
          </a:p>
          <a:p>
            <a:r>
              <a:rPr lang="en-GB" dirty="0" smtClean="0"/>
              <a:t>Clarke, Harold, D., Goodwin, Matthew. and Whitely, Paul (2017) </a:t>
            </a:r>
            <a:r>
              <a:rPr lang="en-GB" i="1" dirty="0" smtClean="0"/>
              <a:t>Why Britain voted to Leave (and what Boris Johnson had to do with it).</a:t>
            </a:r>
            <a:r>
              <a:rPr lang="en-GB" dirty="0" smtClean="0"/>
              <a:t> London School of Economics. Available at: </a:t>
            </a:r>
            <a:r>
              <a:rPr lang="en-GB" u="sng" dirty="0" smtClean="0">
                <a:hlinkClick r:id="rId7"/>
              </a:rPr>
              <a:t>http://blogs/lse/ac.uk/Brexit/2017/05/04/why-britain-voted-to-leave-and-what-boris-johnson-had-to-do-with-it/</a:t>
            </a:r>
            <a:r>
              <a:rPr lang="en-GB" dirty="0" smtClean="0"/>
              <a:t> [Accessed 5</a:t>
            </a:r>
            <a:r>
              <a:rPr lang="en-GB" baseline="30000" dirty="0" smtClean="0"/>
              <a:t>th</a:t>
            </a:r>
            <a:r>
              <a:rPr lang="en-GB" dirty="0" smtClean="0"/>
              <a:t> January 2018]. </a:t>
            </a:r>
          </a:p>
          <a:p>
            <a:r>
              <a:rPr lang="en-GB" dirty="0" smtClean="0"/>
              <a:t>Davies, Geraint, </a:t>
            </a:r>
            <a:r>
              <a:rPr lang="en-GB" dirty="0" err="1" smtClean="0"/>
              <a:t>Talfarn</a:t>
            </a:r>
            <a:r>
              <a:rPr lang="en-GB" dirty="0" smtClean="0"/>
              <a:t>. (2017) </a:t>
            </a:r>
            <a:r>
              <a:rPr lang="en-GB" i="1" dirty="0" smtClean="0"/>
              <a:t>Hard and Soft </a:t>
            </a:r>
            <a:r>
              <a:rPr lang="en-GB" i="1" dirty="0" err="1" smtClean="0"/>
              <a:t>Brexits</a:t>
            </a:r>
            <a:r>
              <a:rPr lang="en-GB" i="1" dirty="0" smtClean="0"/>
              <a:t> aren’t the only options. </a:t>
            </a:r>
            <a:r>
              <a:rPr lang="en-GB" dirty="0" smtClean="0"/>
              <a:t>Institute of Welsh Affairs. Available at: </a:t>
            </a:r>
            <a:r>
              <a:rPr lang="en-GB" u="sng" dirty="0" smtClean="0">
                <a:hlinkClick r:id="rId8"/>
              </a:rPr>
              <a:t>http://</a:t>
            </a:r>
            <a:r>
              <a:rPr lang="en-GB" u="sng" dirty="0" err="1" smtClean="0">
                <a:hlinkClick r:id="rId8"/>
              </a:rPr>
              <a:t>www.iwa.wales</a:t>
            </a:r>
            <a:r>
              <a:rPr lang="en-GB" u="sng" dirty="0" smtClean="0">
                <a:hlinkClick r:id="rId8"/>
              </a:rPr>
              <a:t>/click/2017/06/hard-soft-</a:t>
            </a:r>
            <a:r>
              <a:rPr lang="en-GB" u="sng" dirty="0" err="1" smtClean="0">
                <a:hlinkClick r:id="rId8"/>
              </a:rPr>
              <a:t>brexits</a:t>
            </a:r>
            <a:r>
              <a:rPr lang="en-GB" u="sng" dirty="0" smtClean="0">
                <a:hlinkClick r:id="rId8"/>
              </a:rPr>
              <a:t>-aren’t-options/</a:t>
            </a:r>
            <a:r>
              <a:rPr lang="en-GB" dirty="0" smtClean="0"/>
              <a:t> [Accessed 2</a:t>
            </a:r>
            <a:r>
              <a:rPr lang="en-GB" baseline="30000" dirty="0" smtClean="0"/>
              <a:t>nd</a:t>
            </a:r>
            <a:r>
              <a:rPr lang="en-GB" dirty="0" smtClean="0"/>
              <a:t> January 2018].</a:t>
            </a:r>
          </a:p>
          <a:p>
            <a:r>
              <a:rPr lang="en-GB" dirty="0" err="1" smtClean="0"/>
              <a:t>Diffley</a:t>
            </a:r>
            <a:r>
              <a:rPr lang="en-GB" dirty="0" smtClean="0"/>
              <a:t>, Mark. (2012) </a:t>
            </a:r>
            <a:r>
              <a:rPr lang="en-GB" i="1" dirty="0" smtClean="0"/>
              <a:t>Support for devolution across Britain is growing as ‘national’ identity outweighs feelings of ‘</a:t>
            </a:r>
            <a:r>
              <a:rPr lang="en-GB" i="1" dirty="0" err="1" smtClean="0"/>
              <a:t>Britishness</a:t>
            </a:r>
            <a:r>
              <a:rPr lang="en-GB" i="1" dirty="0" smtClean="0"/>
              <a:t>’. </a:t>
            </a:r>
            <a:r>
              <a:rPr lang="en-GB" dirty="0" err="1" smtClean="0"/>
              <a:t>Ipsos</a:t>
            </a:r>
            <a:r>
              <a:rPr lang="en-GB" dirty="0" smtClean="0"/>
              <a:t> MORI. [Online]. Available at: </a:t>
            </a:r>
            <a:r>
              <a:rPr lang="en-GB" u="sng" dirty="0" smtClean="0">
                <a:hlinkClick r:id="rId9"/>
              </a:rPr>
              <a:t>https://www.ipsos.com/ipsos-mori/en-uk/support-devolution-across-britain-growing-national-identity-outweighs-feelings-britishness</a:t>
            </a:r>
            <a:r>
              <a:rPr lang="en-GB" dirty="0" smtClean="0"/>
              <a:t> [Accessed 3rd January 2018]</a:t>
            </a:r>
          </a:p>
          <a:p>
            <a:r>
              <a:rPr lang="en-GB" dirty="0" smtClean="0"/>
              <a:t>Dorling, Danny. (2016) </a:t>
            </a:r>
            <a:r>
              <a:rPr lang="en-GB" i="1" dirty="0" err="1" smtClean="0"/>
              <a:t>Brexit</a:t>
            </a:r>
            <a:r>
              <a:rPr lang="en-GB" i="1" dirty="0" smtClean="0"/>
              <a:t>: The decision of a divided country. </a:t>
            </a:r>
            <a:r>
              <a:rPr lang="en-GB" dirty="0" smtClean="0"/>
              <a:t>Available at: </a:t>
            </a:r>
            <a:r>
              <a:rPr lang="en-GB" u="sng" dirty="0" smtClean="0">
                <a:hlinkClick r:id="rId10"/>
              </a:rPr>
              <a:t>http://dx.doi.org/10.11.1136.bmj.i3697</a:t>
            </a:r>
            <a:r>
              <a:rPr lang="en-GB" dirty="0" smtClean="0"/>
              <a:t>. 6</a:t>
            </a:r>
            <a:r>
              <a:rPr lang="en-GB" baseline="30000" dirty="0" smtClean="0"/>
              <a:t>th</a:t>
            </a:r>
            <a:r>
              <a:rPr lang="en-GB" dirty="0" smtClean="0"/>
              <a:t> July. [Accessed 4</a:t>
            </a:r>
            <a:r>
              <a:rPr lang="en-GB" baseline="30000" dirty="0" smtClean="0"/>
              <a:t>th</a:t>
            </a:r>
            <a:r>
              <a:rPr lang="en-GB" dirty="0" smtClean="0"/>
              <a:t> January 2018].</a:t>
            </a:r>
          </a:p>
          <a:p>
            <a:r>
              <a:rPr lang="en-GB" dirty="0" smtClean="0"/>
              <a:t>Electoral Commission (2017) </a:t>
            </a:r>
            <a:r>
              <a:rPr lang="en-GB" i="1" dirty="0" smtClean="0"/>
              <a:t>EU referendum results visualisations. </a:t>
            </a:r>
            <a:r>
              <a:rPr lang="en-GB" dirty="0" smtClean="0"/>
              <a:t>[Online]. Available at: </a:t>
            </a:r>
            <a:r>
              <a:rPr lang="en-GB" u="sng" dirty="0" smtClean="0">
                <a:hlinkClick r:id="rId11"/>
              </a:rPr>
              <a:t>https://www.electoralcommission,org.uk/find-information-by-subject/elections-and-referendums/past-elections-and-referendums/eu-referendum/eu-referensum-result-visuals</a:t>
            </a:r>
            <a:r>
              <a:rPr lang="en-GB" dirty="0" smtClean="0"/>
              <a:t> [Accessed 32nd January 2018].</a:t>
            </a:r>
          </a:p>
          <a:p>
            <a:r>
              <a:rPr lang="en-GB" dirty="0" err="1" smtClean="0"/>
              <a:t>Emmerson</a:t>
            </a:r>
            <a:r>
              <a:rPr lang="en-GB" dirty="0" smtClean="0"/>
              <a:t>, Carl., Johnson, Paul. And Mitchell, Ian. (2016) </a:t>
            </a:r>
            <a:r>
              <a:rPr lang="en-GB" i="1" dirty="0" smtClean="0"/>
              <a:t>The EU Single Market: The Value of Membership versus Access to the UK. </a:t>
            </a:r>
            <a:r>
              <a:rPr lang="en-GB" dirty="0" smtClean="0"/>
              <a:t>Institute for Fiscal Studies. Available at </a:t>
            </a:r>
            <a:r>
              <a:rPr lang="en-GB" u="sng" dirty="0" smtClean="0">
                <a:hlinkClick r:id="rId12"/>
              </a:rPr>
              <a:t>https://www.ifs.org.uk/uploads/publications/comms/R119%-20%20The%20EU%20Single%20market%20-%20Final.pdf</a:t>
            </a:r>
            <a:r>
              <a:rPr lang="en-GB" dirty="0" smtClean="0"/>
              <a:t> [Accessed 2</a:t>
            </a:r>
            <a:r>
              <a:rPr lang="en-GB" baseline="30000" dirty="0" smtClean="0"/>
              <a:t>nd</a:t>
            </a:r>
            <a:r>
              <a:rPr lang="en-GB" dirty="0" smtClean="0"/>
              <a:t> January 2018].  </a:t>
            </a:r>
          </a:p>
          <a:p>
            <a:r>
              <a:rPr lang="en-GB" dirty="0" smtClean="0"/>
              <a:t>Evans, Daniel. (2016) </a:t>
            </a:r>
            <a:r>
              <a:rPr lang="en-GB" i="1" dirty="0" smtClean="0"/>
              <a:t>Wales, already impoverished, is set to get even poorer. </a:t>
            </a:r>
            <a:r>
              <a:rPr lang="en-GB" dirty="0" smtClean="0"/>
              <a:t>LSE. Available at: </a:t>
            </a:r>
            <a:r>
              <a:rPr lang="en-GB" u="sng" dirty="0" smtClean="0">
                <a:hlinkClick r:id="rId13"/>
              </a:rPr>
              <a:t>http://www.blogs.lse.ac.uk/brexit/2016/08/02/wales-already-impoverished-is-set-to-get-even-poorer/</a:t>
            </a:r>
            <a:r>
              <a:rPr lang="en-GB" dirty="0" smtClean="0"/>
              <a:t> [Accessed 3</a:t>
            </a:r>
            <a:r>
              <a:rPr lang="en-GB" baseline="30000" dirty="0" smtClean="0"/>
              <a:t>rd</a:t>
            </a:r>
            <a:r>
              <a:rPr lang="en-GB" dirty="0" smtClean="0"/>
              <a:t> January 2018].</a:t>
            </a:r>
          </a:p>
          <a:p>
            <a:r>
              <a:rPr lang="en-GB" dirty="0" smtClean="0"/>
              <a:t>Foreman-Peck, James. (2017) </a:t>
            </a:r>
            <a:r>
              <a:rPr lang="en-GB" i="1" dirty="0" err="1" smtClean="0"/>
              <a:t>Brexit</a:t>
            </a:r>
            <a:r>
              <a:rPr lang="en-GB" i="1" dirty="0" smtClean="0"/>
              <a:t> and the Welsh Economy. </a:t>
            </a:r>
            <a:r>
              <a:rPr lang="en-GB" dirty="0" smtClean="0"/>
              <a:t>Cambria Nostra. Available at: </a:t>
            </a:r>
            <a:r>
              <a:rPr lang="en-GB" u="sng" dirty="0" smtClean="0">
                <a:hlinkClick r:id="rId14"/>
              </a:rPr>
              <a:t>https://www.cambrianostra.com/2017/11/13/1569</a:t>
            </a:r>
            <a:r>
              <a:rPr lang="en-GB" dirty="0" smtClean="0"/>
              <a:t> [Accessed 3rd January 2018].</a:t>
            </a:r>
          </a:p>
          <a:p>
            <a:r>
              <a:rPr lang="en-GB" dirty="0" smtClean="0"/>
              <a:t>Full Fact. (2017) </a:t>
            </a:r>
            <a:r>
              <a:rPr lang="en-GB" i="1" dirty="0" smtClean="0"/>
              <a:t>The UK’s EU membership fee. </a:t>
            </a:r>
            <a:r>
              <a:rPr lang="en-GB" dirty="0" smtClean="0"/>
              <a:t>Available at: </a:t>
            </a:r>
            <a:r>
              <a:rPr lang="en-GB" u="sng" dirty="0" smtClean="0">
                <a:hlinkClick r:id="rId15"/>
              </a:rPr>
              <a:t>https://fullfact.org/europe/our-eu-membership-fee-55-million/</a:t>
            </a:r>
            <a:r>
              <a:rPr lang="en-GB" dirty="0" smtClean="0"/>
              <a:t> [Accessed 7</a:t>
            </a:r>
            <a:r>
              <a:rPr lang="en-GB" baseline="30000" dirty="0" smtClean="0"/>
              <a:t>th</a:t>
            </a:r>
            <a:r>
              <a:rPr lang="en-GB" dirty="0" smtClean="0"/>
              <a:t> January 2018].</a:t>
            </a:r>
          </a:p>
          <a:p>
            <a:r>
              <a:rPr lang="en-GB" dirty="0" smtClean="0"/>
              <a:t>Gallagher, Jim. (2016) </a:t>
            </a:r>
            <a:r>
              <a:rPr lang="en-GB" i="1" dirty="0" smtClean="0"/>
              <a:t>The Barnett Formula and the Union. </a:t>
            </a:r>
            <a:r>
              <a:rPr lang="en-GB" dirty="0" err="1" smtClean="0"/>
              <a:t>Fabian</a:t>
            </a:r>
            <a:r>
              <a:rPr lang="en-GB" dirty="0" smtClean="0"/>
              <a:t> Society. Available at: </a:t>
            </a:r>
            <a:r>
              <a:rPr lang="en-GB" u="sng" dirty="0" smtClean="0">
                <a:hlinkClick r:id="rId16"/>
              </a:rPr>
              <a:t>http://www.fabians.org.uk/the-barnett-formula-and-the-union-2/</a:t>
            </a:r>
            <a:r>
              <a:rPr lang="en-GB" dirty="0" smtClean="0"/>
              <a:t> [Accessed 4</a:t>
            </a:r>
            <a:r>
              <a:rPr lang="en-GB" baseline="30000" dirty="0" smtClean="0"/>
              <a:t>th</a:t>
            </a:r>
            <a:r>
              <a:rPr lang="en-GB" dirty="0" smtClean="0"/>
              <a:t> January 2018].</a:t>
            </a:r>
          </a:p>
          <a:p>
            <a:r>
              <a:rPr lang="en-GB" dirty="0" err="1" smtClean="0"/>
              <a:t>Gosden</a:t>
            </a:r>
            <a:r>
              <a:rPr lang="en-GB" dirty="0" smtClean="0"/>
              <a:t>, Emily. (2016) ‘What would </a:t>
            </a:r>
            <a:r>
              <a:rPr lang="en-GB" dirty="0" err="1" smtClean="0"/>
              <a:t>Brexit</a:t>
            </a:r>
            <a:r>
              <a:rPr lang="en-GB" dirty="0" smtClean="0"/>
              <a:t> mean for farmers and the Common Agricultural Policy?’ </a:t>
            </a:r>
            <a:r>
              <a:rPr lang="en-GB" i="1" dirty="0" smtClean="0"/>
              <a:t>The Telegraph. </a:t>
            </a:r>
            <a:r>
              <a:rPr lang="en-GB" dirty="0" smtClean="0"/>
              <a:t>20</a:t>
            </a:r>
            <a:r>
              <a:rPr lang="en-GB" baseline="30000" dirty="0" smtClean="0"/>
              <a:t>th</a:t>
            </a:r>
            <a:r>
              <a:rPr lang="en-GB" dirty="0" smtClean="0"/>
              <a:t> June [Online]. Available at: </a:t>
            </a:r>
            <a:r>
              <a:rPr lang="en-GB" u="sng" dirty="0" smtClean="0">
                <a:hlinkClick r:id="rId17"/>
              </a:rPr>
              <a:t>http://www.telegraph.co.uk/news/2016/06/13/what-would-brexit-mean-for-farmers-and-the-common-agricultural-policy-p/</a:t>
            </a:r>
            <a:r>
              <a:rPr lang="en-GB" dirty="0" smtClean="0"/>
              <a:t> [Accessed 3</a:t>
            </a:r>
            <a:r>
              <a:rPr lang="en-GB" baseline="30000" dirty="0" smtClean="0"/>
              <a:t>rd</a:t>
            </a:r>
            <a:r>
              <a:rPr lang="en-GB" dirty="0" smtClean="0"/>
              <a:t> January 2018]. </a:t>
            </a:r>
          </a:p>
          <a:p>
            <a:r>
              <a:rPr lang="en-GB" dirty="0" smtClean="0"/>
              <a:t>Grice, Andrew. (2016) ‘David Cameron wanted to unite us-</a:t>
            </a:r>
            <a:r>
              <a:rPr lang="en-GB" dirty="0" err="1" smtClean="0"/>
              <a:t>hehas</a:t>
            </a:r>
            <a:r>
              <a:rPr lang="en-GB" dirty="0" smtClean="0"/>
              <a:t> just shown how divided we really are. </a:t>
            </a:r>
            <a:r>
              <a:rPr lang="en-GB" i="1" dirty="0" smtClean="0"/>
              <a:t>The Independent. </a:t>
            </a:r>
            <a:r>
              <a:rPr lang="en-GB" dirty="0" smtClean="0"/>
              <a:t>24</a:t>
            </a:r>
            <a:r>
              <a:rPr lang="en-GB" baseline="30000" dirty="0" smtClean="0"/>
              <a:t>th</a:t>
            </a:r>
            <a:r>
              <a:rPr lang="en-GB" dirty="0" smtClean="0"/>
              <a:t> June. [Online]. Available at: </a:t>
            </a:r>
            <a:r>
              <a:rPr lang="en-GB" u="sng" dirty="0" smtClean="0">
                <a:hlinkClick r:id="rId18"/>
              </a:rPr>
              <a:t>http://www.independent.co.uk/voices/brexit/eureferedum-result-david-cameron-latest-live-britain-leaves-european-union-a7099216.html</a:t>
            </a:r>
            <a:r>
              <a:rPr lang="en-GB" dirty="0" smtClean="0"/>
              <a:t> [Accessed 29th December 2017].</a:t>
            </a:r>
          </a:p>
          <a:p>
            <a:r>
              <a:rPr lang="en-GB" dirty="0" err="1" smtClean="0"/>
              <a:t>Guibernau</a:t>
            </a:r>
            <a:r>
              <a:rPr lang="en-GB" dirty="0" smtClean="0"/>
              <a:t>, Montserrat. (2010) </a:t>
            </a:r>
            <a:r>
              <a:rPr lang="en-GB" i="1" dirty="0" smtClean="0"/>
              <a:t>Migration and the rise of the radical right: Social malaise and the failure of mainstream politics’</a:t>
            </a:r>
            <a:r>
              <a:rPr lang="en-GB" dirty="0" smtClean="0"/>
              <a:t> Policy Network. [Online]. Available at: www: </a:t>
            </a:r>
            <a:r>
              <a:rPr lang="en-GB" u="sng" dirty="0" smtClean="0">
                <a:hlinkClick r:id="rId19"/>
              </a:rPr>
              <a:t>http://www.policy-network.net/uploadedFiles/Publications/Publications/Migration%20and%20the%20rise%20of%20the%20far%20right.pdf</a:t>
            </a:r>
            <a:r>
              <a:rPr lang="en-GB" dirty="0" smtClean="0"/>
              <a:t> [Accessed 2</a:t>
            </a:r>
            <a:r>
              <a:rPr lang="en-GB" baseline="30000" dirty="0" smtClean="0"/>
              <a:t>nd</a:t>
            </a:r>
            <a:r>
              <a:rPr lang="en-GB" dirty="0" smtClean="0"/>
              <a:t> January 2018].     </a:t>
            </a:r>
          </a:p>
          <a:p>
            <a:r>
              <a:rPr lang="en-GB" dirty="0" smtClean="0"/>
              <a:t>Helm, Dieter. (2017) </a:t>
            </a:r>
            <a:r>
              <a:rPr lang="en-GB" i="1" dirty="0" smtClean="0"/>
              <a:t>Britain’s farmers get £3bn a year from the </a:t>
            </a:r>
            <a:r>
              <a:rPr lang="en-GB" i="1" dirty="0" err="1" smtClean="0"/>
              <a:t>ineffeicient</a:t>
            </a:r>
            <a:r>
              <a:rPr lang="en-GB" i="1" dirty="0" smtClean="0"/>
              <a:t> CAP. That has to change. </a:t>
            </a:r>
            <a:r>
              <a:rPr lang="en-GB" dirty="0" smtClean="0"/>
              <a:t>LSE [Online]. Available at: </a:t>
            </a:r>
            <a:r>
              <a:rPr lang="en-GB" u="sng" dirty="0" smtClean="0">
                <a:hlinkClick r:id="rId20"/>
              </a:rPr>
              <a:t>http://www.blogs.lse.ac.uk/Brexit/2017/05/26/britains-farmers-get-3bn-a-year-from-inefficient-cap-that-hs-to-change/</a:t>
            </a:r>
            <a:r>
              <a:rPr lang="en-GB" dirty="0" smtClean="0"/>
              <a:t> [Accessed 5</a:t>
            </a:r>
            <a:r>
              <a:rPr lang="en-GB" baseline="30000" dirty="0" smtClean="0"/>
              <a:t>th</a:t>
            </a:r>
            <a:r>
              <a:rPr lang="en-GB" dirty="0" smtClean="0"/>
              <a:t> January 2018]. </a:t>
            </a:r>
          </a:p>
          <a:p>
            <a:r>
              <a:rPr lang="en-GB" dirty="0" err="1" smtClean="0"/>
              <a:t>Iyengar</a:t>
            </a:r>
            <a:r>
              <a:rPr lang="en-GB" dirty="0" smtClean="0"/>
              <a:t>, </a:t>
            </a:r>
            <a:r>
              <a:rPr lang="en-GB" dirty="0" err="1" smtClean="0"/>
              <a:t>Rishi</a:t>
            </a:r>
            <a:r>
              <a:rPr lang="en-GB" dirty="0" smtClean="0"/>
              <a:t>. (2016) ‘These 3 facts explain why the UK held the </a:t>
            </a:r>
            <a:r>
              <a:rPr lang="en-GB" dirty="0" err="1" smtClean="0"/>
              <a:t>Brexit</a:t>
            </a:r>
            <a:r>
              <a:rPr lang="en-GB" dirty="0" smtClean="0"/>
              <a:t> referendum.’ </a:t>
            </a:r>
            <a:r>
              <a:rPr lang="en-GB" i="1" dirty="0" smtClean="0"/>
              <a:t>Time; </a:t>
            </a:r>
            <a:r>
              <a:rPr lang="en-GB" dirty="0" smtClean="0"/>
              <a:t>24</a:t>
            </a:r>
            <a:r>
              <a:rPr lang="en-GB" baseline="30000" dirty="0" smtClean="0"/>
              <a:t>th</a:t>
            </a:r>
            <a:r>
              <a:rPr lang="en-GB" dirty="0" smtClean="0"/>
              <a:t> June 2016. [Online]. Available at: </a:t>
            </a:r>
            <a:r>
              <a:rPr lang="en-GB" u="sng" dirty="0" smtClean="0">
                <a:hlinkClick r:id="rId21"/>
              </a:rPr>
              <a:t>http://time.com/4381184/uk-brexit-european-union-referensum-cameron/</a:t>
            </a:r>
            <a:r>
              <a:rPr lang="en-GB" dirty="0" smtClean="0"/>
              <a:t> [Accessed 2</a:t>
            </a:r>
            <a:r>
              <a:rPr lang="en-GB" baseline="30000" dirty="0" smtClean="0"/>
              <a:t>nd</a:t>
            </a:r>
            <a:r>
              <a:rPr lang="en-GB" dirty="0" smtClean="0"/>
              <a:t> January 2018].</a:t>
            </a:r>
          </a:p>
          <a:p>
            <a:r>
              <a:rPr lang="en-GB" dirty="0" smtClean="0"/>
              <a:t>Jones, Ian. (2016) </a:t>
            </a:r>
            <a:r>
              <a:rPr lang="en-GB" i="1" dirty="0" smtClean="0"/>
              <a:t>What will </a:t>
            </a:r>
            <a:r>
              <a:rPr lang="en-GB" i="1" dirty="0" err="1" smtClean="0"/>
              <a:t>Brexit</a:t>
            </a:r>
            <a:r>
              <a:rPr lang="en-GB" i="1" dirty="0" smtClean="0"/>
              <a:t> mean for Wales? </a:t>
            </a:r>
            <a:r>
              <a:rPr lang="en-GB" dirty="0" smtClean="0"/>
              <a:t>Public Policy Institute for Wales: Available at: </a:t>
            </a:r>
            <a:r>
              <a:rPr lang="en-GB" u="sng" dirty="0" smtClean="0">
                <a:hlinkClick r:id="rId22"/>
              </a:rPr>
              <a:t>http://www.ppiw.org/what-will-brexit-mean-for-wales/</a:t>
            </a:r>
            <a:r>
              <a:rPr lang="en-GB" dirty="0" smtClean="0"/>
              <a:t> [Accessed 6</a:t>
            </a:r>
            <a:r>
              <a:rPr lang="en-GB" baseline="30000" dirty="0" smtClean="0"/>
              <a:t>th</a:t>
            </a:r>
            <a:r>
              <a:rPr lang="en-GB" dirty="0" smtClean="0"/>
              <a:t> January 2018].</a:t>
            </a:r>
          </a:p>
          <a:p>
            <a:r>
              <a:rPr lang="en-GB" dirty="0" smtClean="0"/>
              <a:t>Kay, </a:t>
            </a:r>
            <a:r>
              <a:rPr lang="en-GB" dirty="0" err="1" smtClean="0"/>
              <a:t>Abi</a:t>
            </a:r>
            <a:r>
              <a:rPr lang="en-GB" dirty="0" smtClean="0"/>
              <a:t>. (2016) ‘Study of Welsh farming incomes finds heavy dependence upon subsidy’. </a:t>
            </a:r>
            <a:r>
              <a:rPr lang="en-GB" i="1" dirty="0" smtClean="0"/>
              <a:t>Farmers Guardian</a:t>
            </a:r>
            <a:r>
              <a:rPr lang="en-GB" dirty="0" smtClean="0"/>
              <a:t>. 8</a:t>
            </a:r>
            <a:r>
              <a:rPr lang="en-GB" baseline="30000" dirty="0" smtClean="0"/>
              <a:t>th</a:t>
            </a:r>
            <a:r>
              <a:rPr lang="en-GB" dirty="0" smtClean="0"/>
              <a:t> December [Online]. Available at: </a:t>
            </a:r>
            <a:r>
              <a:rPr lang="en-GB" u="sng" dirty="0" smtClean="0">
                <a:hlinkClick r:id="rId23"/>
              </a:rPr>
              <a:t>https://www.fginsight.com/news/study-of-wels-farming-incomes-finds-heavy-dependence-upon-subsidy-17292</a:t>
            </a:r>
            <a:r>
              <a:rPr lang="en-GB" dirty="0" smtClean="0"/>
              <a:t> [Accessed 3rd January 2018].</a:t>
            </a:r>
          </a:p>
          <a:p>
            <a:r>
              <a:rPr lang="en-GB" dirty="0" err="1" smtClean="0"/>
              <a:t>Markaki</a:t>
            </a:r>
            <a:r>
              <a:rPr lang="en-GB" dirty="0" smtClean="0"/>
              <a:t>, </a:t>
            </a:r>
            <a:r>
              <a:rPr lang="en-GB" dirty="0" err="1" smtClean="0"/>
              <a:t>Yvonni</a:t>
            </a:r>
            <a:r>
              <a:rPr lang="en-GB" dirty="0" smtClean="0"/>
              <a:t>. And Vargas-Silva, Carlos. (2017) </a:t>
            </a:r>
            <a:r>
              <a:rPr lang="en-GB" i="1" dirty="0" smtClean="0"/>
              <a:t>Migrants in the Welsh Labour Market. </a:t>
            </a:r>
            <a:r>
              <a:rPr lang="en-GB" dirty="0" smtClean="0"/>
              <a:t>Welsh Refugee Council. Available at: </a:t>
            </a:r>
            <a:r>
              <a:rPr lang="en-GB" u="sng" dirty="0" smtClean="0">
                <a:hlinkClick r:id="rId24"/>
              </a:rPr>
              <a:t>http://www.wrc.wales/migration-information/migration-trends/migration-in-the-welsh-labour-market</a:t>
            </a:r>
            <a:r>
              <a:rPr lang="en-GB" dirty="0" smtClean="0"/>
              <a:t> [Accessed 5th January 2018].</a:t>
            </a:r>
          </a:p>
          <a:p>
            <a:r>
              <a:rPr lang="en-GB" dirty="0" smtClean="0"/>
              <a:t>Matthews, Kent. (2017) </a:t>
            </a:r>
            <a:r>
              <a:rPr lang="en-GB" i="1" dirty="0" smtClean="0"/>
              <a:t>Wales has nothing to fear from ‘hard </a:t>
            </a:r>
            <a:r>
              <a:rPr lang="en-GB" i="1" dirty="0" err="1" smtClean="0"/>
              <a:t>Brexit</a:t>
            </a:r>
            <a:r>
              <a:rPr lang="en-GB" i="1" dirty="0" smtClean="0"/>
              <a:t>’. </a:t>
            </a:r>
            <a:r>
              <a:rPr lang="en-GB" dirty="0" smtClean="0"/>
              <a:t>[Available at: </a:t>
            </a:r>
            <a:r>
              <a:rPr lang="en-GB" u="sng" dirty="0" smtClean="0">
                <a:hlinkClick r:id="rId25"/>
              </a:rPr>
              <a:t>https://blogs.cardiff.ac.uk/brexit/2017/05/08/wqles-has-nothing-to-fear-from-hard-brexit/</a:t>
            </a:r>
            <a:r>
              <a:rPr lang="en-GB" dirty="0" smtClean="0"/>
              <a:t> [Accessed 6</a:t>
            </a:r>
            <a:r>
              <a:rPr lang="en-GB" baseline="30000" dirty="0" smtClean="0"/>
              <a:t>th</a:t>
            </a:r>
            <a:r>
              <a:rPr lang="en-GB" dirty="0" smtClean="0"/>
              <a:t> January 2018].</a:t>
            </a:r>
          </a:p>
          <a:p>
            <a:r>
              <a:rPr lang="en-GB" dirty="0" err="1" smtClean="0"/>
              <a:t>Minto</a:t>
            </a:r>
            <a:r>
              <a:rPr lang="en-GB" dirty="0" smtClean="0"/>
              <a:t>, Rachel. (2017) </a:t>
            </a:r>
            <a:r>
              <a:rPr lang="en-GB" i="1" dirty="0" smtClean="0"/>
              <a:t>EU Referendum: one year on- Wales and </a:t>
            </a:r>
            <a:r>
              <a:rPr lang="en-GB" i="1" dirty="0" err="1" smtClean="0"/>
              <a:t>Brexit</a:t>
            </a:r>
            <a:r>
              <a:rPr lang="en-GB" i="1" dirty="0" smtClean="0"/>
              <a:t>. </a:t>
            </a:r>
            <a:r>
              <a:rPr lang="en-GB" dirty="0" smtClean="0"/>
              <a:t>Economic </a:t>
            </a:r>
            <a:r>
              <a:rPr lang="en-GB" dirty="0" err="1" smtClean="0"/>
              <a:t>ans</a:t>
            </a:r>
            <a:r>
              <a:rPr lang="en-GB" dirty="0" smtClean="0"/>
              <a:t> Social Research Council. Available at: </a:t>
            </a:r>
            <a:r>
              <a:rPr lang="en-GB" u="sng" dirty="0" smtClean="0">
                <a:hlinkClick r:id="rId26"/>
              </a:rPr>
              <a:t>http://ukandeu.ac.uk/eu-referendum-one-year-on-wales-and-brexit</a:t>
            </a:r>
            <a:r>
              <a:rPr lang="en-GB" dirty="0" smtClean="0"/>
              <a:t> [Accessed 2nd January 2018].</a:t>
            </a:r>
          </a:p>
          <a:p>
            <a:r>
              <a:rPr lang="en-GB" dirty="0" err="1" smtClean="0"/>
              <a:t>Monbiot</a:t>
            </a:r>
            <a:r>
              <a:rPr lang="en-GB" dirty="0" smtClean="0"/>
              <a:t>, George. (2013) ‘Farming Subsidies: this is the most blatant transfer of cash to the rich. </a:t>
            </a:r>
            <a:r>
              <a:rPr lang="en-GB" i="1" dirty="0" smtClean="0"/>
              <a:t>The Guardian. </a:t>
            </a:r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July. [Online]. Available at: </a:t>
            </a:r>
            <a:r>
              <a:rPr lang="en-GB" u="sng" dirty="0" smtClean="0">
                <a:hlinkClick r:id="rId27"/>
              </a:rPr>
              <a:t>https://www.theguardian.com/commentsfree/2013/jul/01/farm-subsidies-blatant-transfer-of-cash-to-rich</a:t>
            </a:r>
            <a:r>
              <a:rPr lang="en-GB" dirty="0" smtClean="0"/>
              <a:t> [Accessed 7th January 2018].</a:t>
            </a:r>
          </a:p>
          <a:p>
            <a:r>
              <a:rPr lang="en-GB" dirty="0" smtClean="0"/>
              <a:t>National Assembly for Wales (2008) </a:t>
            </a:r>
            <a:r>
              <a:rPr lang="en-GB" i="1" dirty="0" smtClean="0"/>
              <a:t>‘Barnett Formula: Funding the Devolved Administrations’.</a:t>
            </a:r>
            <a:r>
              <a:rPr lang="en-GB" dirty="0" smtClean="0"/>
              <a:t> Cardiff. Welsh Assembly Government. Available at: </a:t>
            </a:r>
            <a:r>
              <a:rPr lang="en-GB" u="sng" dirty="0" smtClean="0">
                <a:hlinkClick r:id="rId28"/>
              </a:rPr>
              <a:t>http://www.assembly.wales/NAfW%20Documents/qg09-0001.pdf%20-%202017062010/qg/09-0001-English.pdf</a:t>
            </a:r>
            <a:r>
              <a:rPr lang="en-GB" dirty="0" smtClean="0"/>
              <a:t> [Accessed 3rd January 2018].  </a:t>
            </a:r>
          </a:p>
          <a:p>
            <a:r>
              <a:rPr lang="en-GB" dirty="0" smtClean="0"/>
              <a:t>NFU </a:t>
            </a:r>
            <a:r>
              <a:rPr lang="en-GB" dirty="0" err="1" smtClean="0"/>
              <a:t>Cymru</a:t>
            </a:r>
            <a:r>
              <a:rPr lang="en-GB" dirty="0" smtClean="0"/>
              <a:t> (2017) </a:t>
            </a:r>
            <a:r>
              <a:rPr lang="en-GB" i="1" dirty="0" smtClean="0"/>
              <a:t>The Welsh Government commits to ring-fence funding for Welsh farming. </a:t>
            </a:r>
            <a:r>
              <a:rPr lang="en-GB" dirty="0" smtClean="0"/>
              <a:t>NFU </a:t>
            </a:r>
            <a:r>
              <a:rPr lang="en-GB" dirty="0" err="1" smtClean="0"/>
              <a:t>Cymru</a:t>
            </a:r>
            <a:r>
              <a:rPr lang="en-GB" dirty="0" smtClean="0"/>
              <a:t>. Available at: </a:t>
            </a:r>
            <a:r>
              <a:rPr lang="en-GB" u="sng" dirty="0" smtClean="0">
                <a:hlinkClick r:id="rId29"/>
              </a:rPr>
              <a:t>https://www.nfu-cymru.org.uk/news/latest-news/the-welsh-government-commits-to-ring-fencing-funding-for-welsh-farming/</a:t>
            </a:r>
            <a:r>
              <a:rPr lang="en-GB" dirty="0" smtClean="0"/>
              <a:t> [Accessed 3</a:t>
            </a:r>
            <a:r>
              <a:rPr lang="en-GB" baseline="30000" dirty="0" smtClean="0"/>
              <a:t>rd</a:t>
            </a:r>
            <a:r>
              <a:rPr lang="en-GB" dirty="0" smtClean="0"/>
              <a:t> January 2018].</a:t>
            </a:r>
          </a:p>
          <a:p>
            <a:r>
              <a:rPr lang="en-GB" dirty="0" smtClean="0"/>
              <a:t>Office for National Statistics. (2017) </a:t>
            </a:r>
            <a:r>
              <a:rPr lang="en-GB" i="1" dirty="0" smtClean="0"/>
              <a:t>The UK Contribution to the EU Budget. </a:t>
            </a:r>
            <a:r>
              <a:rPr lang="en-GB" dirty="0" smtClean="0"/>
              <a:t>ONS Digital. Available at: </a:t>
            </a:r>
            <a:r>
              <a:rPr lang="en-GB" u="sng" dirty="0" smtClean="0">
                <a:hlinkClick r:id="rId30"/>
              </a:rPr>
              <a:t>https://visual.ons.gov.uk/the-uk-contribution-to-the-eu-budget/</a:t>
            </a:r>
            <a:r>
              <a:rPr lang="en-GB" dirty="0" smtClean="0"/>
              <a:t>[Accessed 3</a:t>
            </a:r>
            <a:r>
              <a:rPr lang="en-GB" baseline="30000" dirty="0" smtClean="0"/>
              <a:t>rd</a:t>
            </a:r>
            <a:r>
              <a:rPr lang="en-GB" dirty="0" smtClean="0"/>
              <a:t> January 2018].</a:t>
            </a:r>
          </a:p>
          <a:p>
            <a:r>
              <a:rPr lang="en-GB" dirty="0" err="1" smtClean="0"/>
              <a:t>Paun</a:t>
            </a:r>
            <a:r>
              <a:rPr lang="en-GB" dirty="0" smtClean="0"/>
              <a:t>, </a:t>
            </a:r>
            <a:r>
              <a:rPr lang="en-GB" dirty="0" err="1" smtClean="0"/>
              <a:t>Akash</a:t>
            </a:r>
            <a:r>
              <a:rPr lang="en-GB" dirty="0" smtClean="0"/>
              <a:t>. and Miller, George (2016) ‘Four-nation </a:t>
            </a:r>
            <a:r>
              <a:rPr lang="en-GB" dirty="0" err="1" smtClean="0"/>
              <a:t>Brexit</a:t>
            </a:r>
            <a:r>
              <a:rPr lang="en-GB" dirty="0" smtClean="0"/>
              <a:t>: How the UK and devolved governments should work together on leaving the EU’. Institute for Government. Available at: </a:t>
            </a:r>
            <a:r>
              <a:rPr lang="en-GB" u="sng" dirty="0" smtClean="0">
                <a:hlinkClick r:id="rId31"/>
              </a:rPr>
              <a:t>https@www.instituteforgovernemnt.org.uk/sites/default/files/publications/IfG-four%20nation_Brexit_briefing_v6.pdf</a:t>
            </a:r>
            <a:r>
              <a:rPr lang="en-GB" dirty="0" smtClean="0"/>
              <a:t> [Accessed 2</a:t>
            </a:r>
            <a:r>
              <a:rPr lang="en-GB" baseline="30000" dirty="0" smtClean="0"/>
              <a:t>nd</a:t>
            </a:r>
            <a:r>
              <a:rPr lang="en-GB" dirty="0" smtClean="0"/>
              <a:t> January 2018].</a:t>
            </a:r>
          </a:p>
          <a:p>
            <a:r>
              <a:rPr lang="en-GB" dirty="0" smtClean="0"/>
              <a:t> Phillips, David. (2014) </a:t>
            </a:r>
            <a:r>
              <a:rPr lang="en-GB" i="1" dirty="0" smtClean="0"/>
              <a:t>Business as usual? The Barnett formula, business rates and further Tax devolution. </a:t>
            </a:r>
            <a:r>
              <a:rPr lang="en-GB" dirty="0" smtClean="0"/>
              <a:t>Institute for Fiscal Studies. Available at: </a:t>
            </a:r>
            <a:r>
              <a:rPr lang="en-GB" u="sng" dirty="0" smtClean="0">
                <a:hlinkClick r:id="rId32"/>
              </a:rPr>
              <a:t>https://www.ifs.org.uk/uploads/publications/bns/BN155_Barnett.pdf</a:t>
            </a:r>
            <a:r>
              <a:rPr lang="en-GB" dirty="0" smtClean="0"/>
              <a:t> [Accessed 3rd January 2018]  </a:t>
            </a:r>
          </a:p>
          <a:p>
            <a:r>
              <a:rPr lang="en-GB" dirty="0" smtClean="0"/>
              <a:t>Scully, Roger (2017) ‘I spent a year researching why working-class Welsh people in the Valleys voted for </a:t>
            </a:r>
            <a:r>
              <a:rPr lang="en-GB" dirty="0" err="1" smtClean="0"/>
              <a:t>Brexit</a:t>
            </a:r>
            <a:r>
              <a:rPr lang="en-GB" dirty="0" smtClean="0"/>
              <a:t>, and this is what I found’ </a:t>
            </a:r>
            <a:r>
              <a:rPr lang="en-GB" i="1" dirty="0" smtClean="0"/>
              <a:t>The Independent, </a:t>
            </a:r>
            <a:r>
              <a:rPr lang="en-GB" dirty="0" smtClean="0"/>
              <a:t>26</a:t>
            </a:r>
            <a:r>
              <a:rPr lang="en-GB" baseline="30000" dirty="0" smtClean="0"/>
              <a:t>th</a:t>
            </a:r>
            <a:r>
              <a:rPr lang="en-GB" dirty="0" smtClean="0"/>
              <a:t> October [Online]. Available at: </a:t>
            </a:r>
            <a:r>
              <a:rPr lang="en-GB" u="sng" dirty="0" smtClean="0">
                <a:hlinkClick r:id="rId33"/>
              </a:rPr>
              <a:t>http://wwwindependent.co.uk/voices/south-wales-valleys-brexit-vote-leave-a8021051.html</a:t>
            </a:r>
            <a:r>
              <a:rPr lang="en-GB" dirty="0" smtClean="0"/>
              <a:t> [Accessed 3rd January 2018].</a:t>
            </a:r>
          </a:p>
          <a:p>
            <a:r>
              <a:rPr lang="en-GB" dirty="0" err="1" smtClean="0"/>
              <a:t>Startup</a:t>
            </a:r>
            <a:r>
              <a:rPr lang="en-GB" dirty="0" smtClean="0"/>
              <a:t>, Tom. And Wood, Claudia. (2017) </a:t>
            </a:r>
            <a:r>
              <a:rPr lang="en-GB" i="1" dirty="0" smtClean="0"/>
              <a:t>Making the Most of </a:t>
            </a:r>
            <a:r>
              <a:rPr lang="en-GB" i="1" dirty="0" err="1" smtClean="0"/>
              <a:t>Brexit</a:t>
            </a:r>
            <a:r>
              <a:rPr lang="en-GB" i="1" dirty="0" smtClean="0"/>
              <a:t>: Opportunities and Risks to a Fairer, More Sustainable Economy. </a:t>
            </a:r>
            <a:r>
              <a:rPr lang="en-GB" dirty="0" smtClean="0"/>
              <a:t>DEMOS:  Available at: </a:t>
            </a:r>
            <a:r>
              <a:rPr lang="en-GB" u="sng" dirty="0" smtClean="0">
                <a:hlinkClick r:id="rId34"/>
              </a:rPr>
              <a:t>https://www.demos.co.uk/wp-content/uploads/2017/03/Demos-final-brexit-report-v2.pdf</a:t>
            </a:r>
            <a:r>
              <a:rPr lang="en-GB" dirty="0" smtClean="0"/>
              <a:t> [Accessed 8th January 2018].</a:t>
            </a:r>
          </a:p>
          <a:p>
            <a:r>
              <a:rPr lang="en-GB" dirty="0" err="1" smtClean="0"/>
              <a:t>Swinford</a:t>
            </a:r>
            <a:r>
              <a:rPr lang="en-GB" dirty="0" smtClean="0"/>
              <a:t>, Steven. (2018) ‘Michael Gove: Farmers will receive subsidies for opening up countryside and improving environment after </a:t>
            </a:r>
            <a:r>
              <a:rPr lang="en-GB" dirty="0" err="1" smtClean="0"/>
              <a:t>Brexit</a:t>
            </a:r>
            <a:r>
              <a:rPr lang="en-GB" dirty="0" smtClean="0"/>
              <a:t>. </a:t>
            </a:r>
            <a:r>
              <a:rPr lang="en-GB" i="1" dirty="0" smtClean="0"/>
              <a:t>The Telegraph. </a:t>
            </a:r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January. [Online]. Available at: </a:t>
            </a:r>
            <a:r>
              <a:rPr lang="en-GB" u="sng" dirty="0" smtClean="0">
                <a:hlinkClick r:id="rId35"/>
              </a:rPr>
              <a:t>http://www.telegraph.co.uk/news/2018/01/04/michael-gove-farmers-will-receive-subsifdies-opening-scountryside/</a:t>
            </a:r>
            <a:r>
              <a:rPr lang="en-GB" dirty="0" smtClean="0"/>
              <a:t> [Accessed 5</a:t>
            </a:r>
            <a:r>
              <a:rPr lang="en-GB" baseline="30000" dirty="0" smtClean="0"/>
              <a:t>th</a:t>
            </a:r>
            <a:r>
              <a:rPr lang="en-GB" dirty="0" smtClean="0"/>
              <a:t> January 2018]. </a:t>
            </a:r>
          </a:p>
          <a:p>
            <a:r>
              <a:rPr lang="en-GB" dirty="0" err="1" smtClean="0"/>
              <a:t>Swinford</a:t>
            </a:r>
            <a:r>
              <a:rPr lang="en-GB" dirty="0" smtClean="0"/>
              <a:t>, Steven. (2018) ‘Michael Gove: Farmers will receive subsidies for opening up countryside and improving environment after </a:t>
            </a:r>
            <a:r>
              <a:rPr lang="en-GB" dirty="0" err="1" smtClean="0"/>
              <a:t>Brexit</a:t>
            </a:r>
            <a:r>
              <a:rPr lang="en-GB" dirty="0" smtClean="0"/>
              <a:t>. </a:t>
            </a:r>
            <a:r>
              <a:rPr lang="en-GB" i="1" dirty="0" smtClean="0"/>
              <a:t>The Telegraph. </a:t>
            </a:r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January. [Online]. Available at: </a:t>
            </a:r>
            <a:r>
              <a:rPr lang="en-GB" u="sng" dirty="0" smtClean="0">
                <a:hlinkClick r:id="rId35"/>
              </a:rPr>
              <a:t>http://www.telegraph.co.uk/news/2018/01/04/michael-gove-farmers-will-receive-subsifdies-opening-scountryside/</a:t>
            </a:r>
            <a:r>
              <a:rPr lang="en-GB" dirty="0" smtClean="0"/>
              <a:t> [Accessed 5</a:t>
            </a:r>
            <a:r>
              <a:rPr lang="en-GB" baseline="30000" dirty="0" smtClean="0"/>
              <a:t>th</a:t>
            </a:r>
            <a:r>
              <a:rPr lang="en-GB" dirty="0" smtClean="0"/>
              <a:t> January 2018]. </a:t>
            </a:r>
          </a:p>
          <a:p>
            <a:r>
              <a:rPr lang="en-GB" dirty="0" smtClean="0"/>
              <a:t>Trench, Alan. (2015) </a:t>
            </a:r>
            <a:r>
              <a:rPr lang="en-GB" i="1" dirty="0" smtClean="0"/>
              <a:t>The Barnett Formula and Financing of Devolution. </a:t>
            </a:r>
            <a:r>
              <a:rPr lang="en-GB" dirty="0" smtClean="0"/>
              <a:t>Devolution Matters. Available at: </a:t>
            </a:r>
            <a:r>
              <a:rPr lang="en-GB" u="sng" dirty="0" smtClean="0">
                <a:hlinkClick r:id="rId36"/>
              </a:rPr>
              <a:t>https://www.devolutionmatters.wordpress.com/the-barnett-formula-and-the-financing-of-devolution/</a:t>
            </a:r>
            <a:r>
              <a:rPr lang="en-GB" dirty="0" smtClean="0"/>
              <a:t> [Accessed 3</a:t>
            </a:r>
            <a:r>
              <a:rPr lang="en-GB" baseline="30000" dirty="0" smtClean="0"/>
              <a:t>rd</a:t>
            </a:r>
            <a:r>
              <a:rPr lang="en-GB" dirty="0" smtClean="0"/>
              <a:t> January 2018].</a:t>
            </a:r>
          </a:p>
          <a:p>
            <a:r>
              <a:rPr lang="en-GB" dirty="0" smtClean="0"/>
              <a:t>Trench, Alan. (2015) </a:t>
            </a:r>
            <a:r>
              <a:rPr lang="en-GB" i="1" dirty="0" smtClean="0"/>
              <a:t>The Barnett Formula and Financing of Devolution. </a:t>
            </a:r>
            <a:r>
              <a:rPr lang="en-GB" dirty="0" smtClean="0"/>
              <a:t>Devolution Matters. Available at: </a:t>
            </a:r>
            <a:r>
              <a:rPr lang="en-GB" u="sng" dirty="0" smtClean="0">
                <a:hlinkClick r:id="rId36"/>
              </a:rPr>
              <a:t>https://www.devolutionmatters.wordpress.com/the-barnett-formula-and-the-financing-of-devolution/</a:t>
            </a:r>
            <a:r>
              <a:rPr lang="en-GB" dirty="0" smtClean="0"/>
              <a:t> [Accessed 3</a:t>
            </a:r>
            <a:r>
              <a:rPr lang="en-GB" baseline="30000" dirty="0" smtClean="0"/>
              <a:t>rd</a:t>
            </a:r>
            <a:r>
              <a:rPr lang="en-GB" dirty="0" smtClean="0"/>
              <a:t> January 2018].</a:t>
            </a:r>
          </a:p>
          <a:p>
            <a:r>
              <a:rPr lang="en-GB" dirty="0" err="1" smtClean="0"/>
              <a:t>Virdee</a:t>
            </a:r>
            <a:r>
              <a:rPr lang="en-GB" dirty="0" smtClean="0"/>
              <a:t>, </a:t>
            </a:r>
            <a:r>
              <a:rPr lang="en-GB" dirty="0" err="1" smtClean="0"/>
              <a:t>Satnam</a:t>
            </a:r>
            <a:r>
              <a:rPr lang="en-GB" dirty="0" smtClean="0"/>
              <a:t>. And </a:t>
            </a:r>
            <a:r>
              <a:rPr lang="en-GB" dirty="0" err="1" smtClean="0"/>
              <a:t>McGeever</a:t>
            </a:r>
            <a:r>
              <a:rPr lang="en-GB" dirty="0" smtClean="0"/>
              <a:t>, Brendan. (2017) ‘Racism, Crisis, </a:t>
            </a:r>
            <a:r>
              <a:rPr lang="en-GB" dirty="0" err="1" smtClean="0"/>
              <a:t>Brexit</a:t>
            </a:r>
            <a:r>
              <a:rPr lang="en-GB" dirty="0" smtClean="0"/>
              <a:t>’ </a:t>
            </a:r>
            <a:r>
              <a:rPr lang="en-GB" i="1" dirty="0" smtClean="0"/>
              <a:t>Journal of Ethnic and Racial Studies: </a:t>
            </a:r>
            <a:r>
              <a:rPr lang="en-GB" dirty="0" smtClean="0"/>
              <a:t>21</a:t>
            </a:r>
            <a:r>
              <a:rPr lang="en-GB" baseline="30000" dirty="0" smtClean="0"/>
              <a:t>st</a:t>
            </a:r>
            <a:r>
              <a:rPr lang="en-GB" dirty="0" smtClean="0"/>
              <a:t> August. [Online]. Available at: </a:t>
            </a:r>
            <a:r>
              <a:rPr lang="en-GB" u="sng" dirty="0" smtClean="0">
                <a:hlinkClick r:id="rId37"/>
              </a:rPr>
              <a:t>https://doi.org/10.1080/01419870.2017.1361544</a:t>
            </a:r>
            <a:r>
              <a:rPr lang="en-GB" dirty="0" smtClean="0"/>
              <a:t> [Accessed 2nd January 2018].</a:t>
            </a:r>
          </a:p>
          <a:p>
            <a:r>
              <a:rPr lang="en-GB" dirty="0" err="1" smtClean="0"/>
              <a:t>Virdee</a:t>
            </a:r>
            <a:r>
              <a:rPr lang="en-GB" dirty="0" smtClean="0"/>
              <a:t>, </a:t>
            </a:r>
            <a:r>
              <a:rPr lang="en-GB" dirty="0" err="1" smtClean="0"/>
              <a:t>Satnam</a:t>
            </a:r>
            <a:r>
              <a:rPr lang="en-GB" dirty="0" smtClean="0"/>
              <a:t>. And </a:t>
            </a:r>
            <a:r>
              <a:rPr lang="en-GB" dirty="0" err="1" smtClean="0"/>
              <a:t>McGeever</a:t>
            </a:r>
            <a:r>
              <a:rPr lang="en-GB" dirty="0" smtClean="0"/>
              <a:t>, Brendan. (2017) ‘Racism, Crisis, </a:t>
            </a:r>
            <a:r>
              <a:rPr lang="en-GB" dirty="0" err="1" smtClean="0"/>
              <a:t>Brexit</a:t>
            </a:r>
            <a:r>
              <a:rPr lang="en-GB" dirty="0" smtClean="0"/>
              <a:t>’ </a:t>
            </a:r>
            <a:r>
              <a:rPr lang="en-GB" i="1" dirty="0" smtClean="0"/>
              <a:t>Journal of Ethnic and Racial Studies: </a:t>
            </a:r>
            <a:r>
              <a:rPr lang="en-GB" dirty="0" smtClean="0"/>
              <a:t>21</a:t>
            </a:r>
            <a:r>
              <a:rPr lang="en-GB" baseline="30000" dirty="0" smtClean="0"/>
              <a:t>st</a:t>
            </a:r>
            <a:r>
              <a:rPr lang="en-GB" dirty="0" smtClean="0"/>
              <a:t> August. [Online]. Available at: </a:t>
            </a:r>
            <a:r>
              <a:rPr lang="en-GB" u="sng" dirty="0" smtClean="0">
                <a:hlinkClick r:id="rId37"/>
              </a:rPr>
              <a:t>https://doi.org/10.1080/01419870.2017.1361544</a:t>
            </a:r>
            <a:r>
              <a:rPr lang="en-GB" dirty="0" smtClean="0"/>
              <a:t> [Accessed 2nd January 2018].</a:t>
            </a:r>
          </a:p>
          <a:p>
            <a:r>
              <a:rPr lang="en-GB" dirty="0" smtClean="0"/>
              <a:t>Wales: Climate Change, Environment and Rural Affairs Committee, (2017). </a:t>
            </a:r>
            <a:r>
              <a:rPr lang="en-GB" i="1" dirty="0" smtClean="0"/>
              <a:t>The future of land management in Wales. </a:t>
            </a:r>
            <a:r>
              <a:rPr lang="en-GB" dirty="0" smtClean="0"/>
              <a:t>National Assembly for Wales. Available at: </a:t>
            </a:r>
            <a:r>
              <a:rPr lang="en-GB" u="sng" dirty="0" smtClean="0">
                <a:hlinkClick r:id="rId38"/>
              </a:rPr>
              <a:t>https://www.assembly.wales/laid%20documents/cr-Id10995-e.pdf</a:t>
            </a:r>
            <a:r>
              <a:rPr lang="en-GB" dirty="0" smtClean="0"/>
              <a:t> [Accessed 3rd January 2018].</a:t>
            </a:r>
          </a:p>
          <a:p>
            <a:r>
              <a:rPr lang="en-GB" dirty="0" smtClean="0"/>
              <a:t>Wales: Climate Change, Environment and Rural Affairs Committee, (2017). </a:t>
            </a:r>
            <a:r>
              <a:rPr lang="en-GB" i="1" dirty="0" smtClean="0"/>
              <a:t>The future of land management in Wales. </a:t>
            </a:r>
            <a:r>
              <a:rPr lang="en-GB" dirty="0" smtClean="0"/>
              <a:t>National Assembly for Wales. Available at: </a:t>
            </a:r>
            <a:r>
              <a:rPr lang="en-GB" u="sng" dirty="0" smtClean="0">
                <a:hlinkClick r:id="rId38"/>
              </a:rPr>
              <a:t>https://www.assembly.wales/laid%20documents/cr-Id10995-e.pdf</a:t>
            </a:r>
            <a:r>
              <a:rPr lang="en-GB" dirty="0" smtClean="0"/>
              <a:t> [Accessed 3rd January 2018].</a:t>
            </a:r>
          </a:p>
          <a:p>
            <a:r>
              <a:rPr lang="en-GB" dirty="0" smtClean="0"/>
              <a:t>Wales: National Assembly for Wales (2018) </a:t>
            </a:r>
            <a:r>
              <a:rPr lang="en-GB" i="1" dirty="0" smtClean="0"/>
              <a:t>The history of Welsh devolution</a:t>
            </a:r>
            <a:r>
              <a:rPr lang="en-GB" dirty="0" smtClean="0"/>
              <a:t>. Available at: </a:t>
            </a:r>
            <a:r>
              <a:rPr lang="en-GB" u="sng" dirty="0" smtClean="0">
                <a:hlinkClick r:id="rId39"/>
              </a:rPr>
              <a:t>https://www.assembly.wales/en/abthome/role-of-assembly-how-it-works/Pages/history-welsh-devolution.aspx</a:t>
            </a:r>
            <a:r>
              <a:rPr lang="en-GB" dirty="0" smtClean="0"/>
              <a:t> [Accessed 6th January 2018].</a:t>
            </a:r>
          </a:p>
          <a:p>
            <a:r>
              <a:rPr lang="en-GB" dirty="0" smtClean="0"/>
              <a:t>Wales: National Assembly for Wales (2018) </a:t>
            </a:r>
            <a:r>
              <a:rPr lang="en-GB" i="1" dirty="0" smtClean="0"/>
              <a:t>The history of Welsh devolution</a:t>
            </a:r>
            <a:r>
              <a:rPr lang="en-GB" dirty="0" smtClean="0"/>
              <a:t>. Available at: </a:t>
            </a:r>
            <a:r>
              <a:rPr lang="en-GB" u="sng" dirty="0" smtClean="0">
                <a:hlinkClick r:id="rId39"/>
              </a:rPr>
              <a:t>https://www.assembly.wales/en/abthome/role-of-assembly-how-it-works/Pages/history-welsh-devolution.aspx</a:t>
            </a:r>
            <a:r>
              <a:rPr lang="en-GB" dirty="0" smtClean="0"/>
              <a:t> [Accessed 6th January 2018].</a:t>
            </a:r>
          </a:p>
          <a:p>
            <a:r>
              <a:rPr lang="en-GB" dirty="0" smtClean="0"/>
              <a:t>Wales: Welsh European Funding Office (2017) </a:t>
            </a:r>
            <a:r>
              <a:rPr lang="en-GB" i="1" dirty="0" smtClean="0"/>
              <a:t>Regional Investment in Wales after </a:t>
            </a:r>
            <a:r>
              <a:rPr lang="en-GB" i="1" dirty="0" err="1" smtClean="0"/>
              <a:t>Brexit</a:t>
            </a:r>
            <a:r>
              <a:rPr lang="en-GB" i="1" dirty="0" smtClean="0"/>
              <a:t>. </a:t>
            </a:r>
            <a:r>
              <a:rPr lang="en-GB" dirty="0" smtClean="0"/>
              <a:t>Welsh Government. Available at: </a:t>
            </a:r>
            <a:r>
              <a:rPr lang="en-GB" u="sng" dirty="0" smtClean="0">
                <a:hlinkClick r:id="rId40"/>
              </a:rPr>
              <a:t>http://www.gov.wales/docs/wefo/publications/171213-regional-investment-after-brexit-en.pdf</a:t>
            </a:r>
            <a:r>
              <a:rPr lang="en-GB" dirty="0" smtClean="0"/>
              <a:t> [Accessed 2nd January 2018].</a:t>
            </a:r>
          </a:p>
          <a:p>
            <a:r>
              <a:rPr lang="en-GB" dirty="0" smtClean="0"/>
              <a:t>Wales: Welsh European Funding Office (2017) </a:t>
            </a:r>
            <a:r>
              <a:rPr lang="en-GB" i="1" dirty="0" smtClean="0"/>
              <a:t>Regional Investment in Wales after </a:t>
            </a:r>
            <a:r>
              <a:rPr lang="en-GB" i="1" dirty="0" err="1" smtClean="0"/>
              <a:t>Brexit</a:t>
            </a:r>
            <a:r>
              <a:rPr lang="en-GB" i="1" dirty="0" smtClean="0"/>
              <a:t>. </a:t>
            </a:r>
            <a:r>
              <a:rPr lang="en-GB" dirty="0" smtClean="0"/>
              <a:t>Welsh Government. Available at: </a:t>
            </a:r>
            <a:r>
              <a:rPr lang="en-GB" u="sng" dirty="0" smtClean="0">
                <a:hlinkClick r:id="rId40"/>
              </a:rPr>
              <a:t>http://www.gov.wales/docs/wefo/publications/171213-regional-investment-after-brexit-en.pdf</a:t>
            </a:r>
            <a:r>
              <a:rPr lang="en-GB" dirty="0" smtClean="0"/>
              <a:t> [Accessed 2nd January 2018].</a:t>
            </a:r>
          </a:p>
          <a:p>
            <a:r>
              <a:rPr lang="en-GB" dirty="0" smtClean="0"/>
              <a:t>Wales: Welsh Government (2017) </a:t>
            </a:r>
            <a:r>
              <a:rPr lang="en-GB" i="1" dirty="0" err="1" smtClean="0"/>
              <a:t>Brexit</a:t>
            </a:r>
            <a:r>
              <a:rPr lang="en-GB" i="1" dirty="0" smtClean="0"/>
              <a:t> and Devolution: Securing Wales’ Future. </a:t>
            </a:r>
            <a:r>
              <a:rPr lang="en-GB" dirty="0" smtClean="0"/>
              <a:t>[Online]. Available at: </a:t>
            </a:r>
            <a:r>
              <a:rPr lang="en-GB" u="sng" dirty="0" smtClean="0">
                <a:hlinkClick r:id="rId41"/>
              </a:rPr>
              <a:t>https://beta.gov.wales/sites/default/files/2017-06/170615-brexit%20and%20devolution%20%28en%29.pdf</a:t>
            </a:r>
            <a:r>
              <a:rPr lang="en-GB" dirty="0" smtClean="0"/>
              <a:t> [Accessed 28</a:t>
            </a:r>
            <a:r>
              <a:rPr lang="en-GB" baseline="30000" dirty="0" smtClean="0"/>
              <a:t>th</a:t>
            </a:r>
            <a:r>
              <a:rPr lang="en-GB" dirty="0" smtClean="0"/>
              <a:t> December 2017].</a:t>
            </a:r>
          </a:p>
          <a:p>
            <a:r>
              <a:rPr lang="en-GB" dirty="0" smtClean="0"/>
              <a:t>Wales: Welsh Government (2017) </a:t>
            </a:r>
            <a:r>
              <a:rPr lang="en-GB" i="1" dirty="0" err="1" smtClean="0"/>
              <a:t>Brexit</a:t>
            </a:r>
            <a:r>
              <a:rPr lang="en-GB" i="1" dirty="0" smtClean="0"/>
              <a:t> and Devolution: Securing Wales’ Future. </a:t>
            </a:r>
            <a:r>
              <a:rPr lang="en-GB" dirty="0" smtClean="0"/>
              <a:t>[Online]. Available at: </a:t>
            </a:r>
            <a:r>
              <a:rPr lang="en-GB" u="sng" dirty="0" smtClean="0">
                <a:hlinkClick r:id="rId41"/>
              </a:rPr>
              <a:t>https://beta.gov.wales/sites/default/files/2017-06/170615-brexit%20and%20devolution%20%28en%29.pdf</a:t>
            </a:r>
            <a:r>
              <a:rPr lang="en-GB" dirty="0" smtClean="0"/>
              <a:t> [Accessed 28</a:t>
            </a:r>
            <a:r>
              <a:rPr lang="en-GB" baseline="30000" dirty="0" smtClean="0"/>
              <a:t>th</a:t>
            </a:r>
            <a:r>
              <a:rPr lang="en-GB" dirty="0" smtClean="0"/>
              <a:t> December 2017].</a:t>
            </a:r>
          </a:p>
          <a:p>
            <a:r>
              <a:rPr lang="en-GB" dirty="0" smtClean="0"/>
              <a:t>White, Sam. (2017) </a:t>
            </a:r>
            <a:r>
              <a:rPr lang="en-GB" i="1" dirty="0" smtClean="0"/>
              <a:t>The Welsh Economy after </a:t>
            </a:r>
            <a:r>
              <a:rPr lang="en-GB" i="1" dirty="0" err="1" smtClean="0"/>
              <a:t>Brexit</a:t>
            </a:r>
            <a:r>
              <a:rPr lang="en-GB" i="1" dirty="0" smtClean="0"/>
              <a:t>. </a:t>
            </a:r>
            <a:r>
              <a:rPr lang="en-GB" dirty="0" smtClean="0"/>
              <a:t>Miller Research. [Online]. Available at: </a:t>
            </a:r>
            <a:r>
              <a:rPr lang="en-GB" u="sng" dirty="0" smtClean="0">
                <a:hlinkClick r:id="rId42"/>
              </a:rPr>
              <a:t>http://www.miller-research.co.uk/the-welsh-economy-after-brexit</a:t>
            </a:r>
            <a:r>
              <a:rPr lang="en-GB" dirty="0" smtClean="0"/>
              <a:t> [Accessed 2nd January 2018].</a:t>
            </a:r>
          </a:p>
          <a:p>
            <a:r>
              <a:rPr lang="en-GB" dirty="0" smtClean="0"/>
              <a:t>White, Sam. (2017) </a:t>
            </a:r>
            <a:r>
              <a:rPr lang="en-GB" i="1" dirty="0" smtClean="0"/>
              <a:t>The Welsh Economy after </a:t>
            </a:r>
            <a:r>
              <a:rPr lang="en-GB" i="1" dirty="0" err="1" smtClean="0"/>
              <a:t>Brexit</a:t>
            </a:r>
            <a:r>
              <a:rPr lang="en-GB" i="1" dirty="0" smtClean="0"/>
              <a:t>. </a:t>
            </a:r>
            <a:r>
              <a:rPr lang="en-GB" dirty="0" smtClean="0"/>
              <a:t>Miller Research. [Online]. Available at: </a:t>
            </a:r>
            <a:r>
              <a:rPr lang="en-GB" u="sng" dirty="0" smtClean="0">
                <a:hlinkClick r:id="rId42"/>
              </a:rPr>
              <a:t>http://www.miller-research.co.uk/the-welsh-economy-after-brexit</a:t>
            </a:r>
            <a:r>
              <a:rPr lang="en-GB" dirty="0" smtClean="0"/>
              <a:t> [Accessed 2nd January 2018].</a:t>
            </a:r>
          </a:p>
          <a:p>
            <a:r>
              <a:rPr lang="en-GB" dirty="0" smtClean="0"/>
              <a:t>Wilkinson, Robin. (2017) </a:t>
            </a:r>
            <a:r>
              <a:rPr lang="en-GB" i="1" dirty="0" err="1" smtClean="0"/>
              <a:t>Brexit</a:t>
            </a:r>
            <a:r>
              <a:rPr lang="en-GB" i="1" dirty="0" smtClean="0"/>
              <a:t>: What would trading under “WTO terms” mean for the Welsh economy? </a:t>
            </a:r>
            <a:r>
              <a:rPr lang="en-GB" dirty="0" smtClean="0"/>
              <a:t>Available at: </a:t>
            </a:r>
            <a:r>
              <a:rPr lang="en-GB" u="sng" dirty="0" smtClean="0">
                <a:hlinkClick r:id="rId43"/>
              </a:rPr>
              <a:t>https://seneddresearch.blog/2017/04/07brexit-what-would-trading-under-wto-terms-mean-for-the-welsh-economy/</a:t>
            </a:r>
            <a:r>
              <a:rPr lang="en-GB" dirty="0" smtClean="0"/>
              <a:t> [Accessed 4</a:t>
            </a:r>
            <a:r>
              <a:rPr lang="en-GB" baseline="30000" dirty="0" smtClean="0"/>
              <a:t>th</a:t>
            </a:r>
            <a:r>
              <a:rPr lang="en-GB" dirty="0" smtClean="0"/>
              <a:t> January 2017]</a:t>
            </a:r>
          </a:p>
          <a:p>
            <a:r>
              <a:rPr lang="en-GB" dirty="0" smtClean="0"/>
              <a:t>Wilkinson, Robin. (2017) </a:t>
            </a:r>
            <a:r>
              <a:rPr lang="en-GB" i="1" dirty="0" err="1" smtClean="0"/>
              <a:t>Brexit</a:t>
            </a:r>
            <a:r>
              <a:rPr lang="en-GB" i="1" dirty="0" smtClean="0"/>
              <a:t>: What would trading under “WTO terms” mean for the Welsh economy? </a:t>
            </a:r>
            <a:r>
              <a:rPr lang="en-GB" dirty="0" smtClean="0"/>
              <a:t>Available at: </a:t>
            </a:r>
            <a:r>
              <a:rPr lang="en-GB" u="sng" dirty="0" smtClean="0">
                <a:hlinkClick r:id="rId43"/>
              </a:rPr>
              <a:t>https://seneddresearch.blog/2017/04/07brexit-what-would-trading-under-wto-terms-mean-for-the-welsh-economy/</a:t>
            </a:r>
            <a:r>
              <a:rPr lang="en-GB" dirty="0" smtClean="0"/>
              <a:t> [Accessed 4</a:t>
            </a:r>
            <a:r>
              <a:rPr lang="en-GB" baseline="30000" dirty="0" smtClean="0"/>
              <a:t>th</a:t>
            </a:r>
            <a:r>
              <a:rPr lang="en-GB" dirty="0" smtClean="0"/>
              <a:t> January 2017]</a:t>
            </a:r>
          </a:p>
          <a:p>
            <a:r>
              <a:rPr lang="en-GB" dirty="0" err="1" smtClean="0"/>
              <a:t>Winckler</a:t>
            </a:r>
            <a:r>
              <a:rPr lang="en-GB" dirty="0" smtClean="0"/>
              <a:t>, Victoria. (2016) </a:t>
            </a:r>
            <a:r>
              <a:rPr lang="en-GB" i="1" dirty="0" smtClean="0"/>
              <a:t>Prosperity without poverty: </a:t>
            </a:r>
            <a:r>
              <a:rPr lang="en-GB" dirty="0" smtClean="0"/>
              <a:t>Bevan Foundation. Available at: </a:t>
            </a:r>
            <a:r>
              <a:rPr lang="en-GB" u="sng" dirty="0" smtClean="0">
                <a:hlinkClick r:id="rId44"/>
              </a:rPr>
              <a:t>https://www.bevanfoundation.org/commentary/prosperity-without-poverty</a:t>
            </a:r>
            <a:r>
              <a:rPr lang="en-GB" dirty="0" smtClean="0"/>
              <a:t>. [Accessed 4</a:t>
            </a:r>
            <a:r>
              <a:rPr lang="en-GB" baseline="30000" dirty="0" smtClean="0"/>
              <a:t>th</a:t>
            </a:r>
            <a:r>
              <a:rPr lang="en-GB" dirty="0" smtClean="0"/>
              <a:t> January 2018].</a:t>
            </a:r>
          </a:p>
          <a:p>
            <a:r>
              <a:rPr lang="en-GB" dirty="0" err="1" smtClean="0"/>
              <a:t>Winckler</a:t>
            </a:r>
            <a:r>
              <a:rPr lang="en-GB" dirty="0" smtClean="0"/>
              <a:t>, Victoria. (2016) </a:t>
            </a:r>
            <a:r>
              <a:rPr lang="en-GB" i="1" dirty="0" smtClean="0"/>
              <a:t>Prosperity without poverty: </a:t>
            </a:r>
            <a:r>
              <a:rPr lang="en-GB" dirty="0" smtClean="0"/>
              <a:t>Bevan Foundation. Available at: </a:t>
            </a:r>
            <a:r>
              <a:rPr lang="en-GB" u="sng" dirty="0" smtClean="0">
                <a:hlinkClick r:id="rId44"/>
              </a:rPr>
              <a:t>https://www.bevanfoundation.org/commentary/prosperity-without-poverty</a:t>
            </a:r>
            <a:r>
              <a:rPr lang="en-GB" dirty="0" smtClean="0"/>
              <a:t>. [Accessed 4</a:t>
            </a:r>
            <a:r>
              <a:rPr lang="en-GB" baseline="30000" dirty="0" smtClean="0"/>
              <a:t>th</a:t>
            </a:r>
            <a:r>
              <a:rPr lang="en-GB" dirty="0" smtClean="0"/>
              <a:t> January 2018].</a:t>
            </a:r>
          </a:p>
          <a:p>
            <a:r>
              <a:rPr lang="en-GB" dirty="0" err="1" smtClean="0"/>
              <a:t>Woolford</a:t>
            </a:r>
            <a:r>
              <a:rPr lang="en-GB" dirty="0" smtClean="0"/>
              <a:t>, Jayne. And Hunt, Jo. (2017) </a:t>
            </a:r>
            <a:r>
              <a:rPr lang="en-GB" i="1" dirty="0" smtClean="0"/>
              <a:t>Wales and the EU: Free Movement of Persons.</a:t>
            </a:r>
            <a:r>
              <a:rPr lang="en-GB" dirty="0" smtClean="0"/>
              <a:t> Wales Governance Centre Cardiff University. Available at: </a:t>
            </a:r>
            <a:r>
              <a:rPr lang="en-GB" u="sng" dirty="0" smtClean="0">
                <a:hlinkClick r:id="rId45"/>
              </a:rPr>
              <a:t>http://sites.cardiff.ac.uk/wgc/files/2017/05/FREE-MOVEMENT-OF-PEOPLE-final.pdf</a:t>
            </a:r>
            <a:r>
              <a:rPr lang="en-GB" dirty="0" smtClean="0"/>
              <a:t> [Accessed 7th January 2018].</a:t>
            </a:r>
          </a:p>
          <a:p>
            <a:r>
              <a:rPr lang="en-GB" dirty="0" err="1" smtClean="0"/>
              <a:t>Woolford</a:t>
            </a:r>
            <a:r>
              <a:rPr lang="en-GB" dirty="0" smtClean="0"/>
              <a:t>, Jayne. And Hunt, Jo. (2017) </a:t>
            </a:r>
            <a:r>
              <a:rPr lang="en-GB" i="1" dirty="0" smtClean="0"/>
              <a:t>Wales and the EU: Free Movement of Persons.</a:t>
            </a:r>
            <a:r>
              <a:rPr lang="en-GB" dirty="0" smtClean="0"/>
              <a:t> Wales Governance Centre Cardiff University. Available at: </a:t>
            </a:r>
            <a:r>
              <a:rPr lang="en-GB" u="sng" dirty="0" smtClean="0">
                <a:hlinkClick r:id="rId45"/>
              </a:rPr>
              <a:t>http://sites.cardiff.ac.uk/wgc/files/2017/05/FREE-MOVEMENT-OF-PEOPLE-final.pdf</a:t>
            </a:r>
            <a:r>
              <a:rPr lang="en-GB" dirty="0" smtClean="0"/>
              <a:t> [Accessed 7th January 2018].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images (5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306268" cy="68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download (9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38087" y="0"/>
            <a:ext cx="13013379" cy="7287492"/>
          </a:xfr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download (7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625995" y="0"/>
            <a:ext cx="12817995" cy="8215745"/>
          </a:xfr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78F0AD-37BA-463C-A51E-CFEA3CAE8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9877AE8F-0758-477F-BEF2-F2DE49CF68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681197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5814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download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99565" y="0"/>
            <a:ext cx="12391565" cy="6857999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download (4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575585" y="-484908"/>
            <a:ext cx="15762640" cy="8049491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30866_european-union-flags-flying-outside-european-commission-building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58500" y="0"/>
            <a:ext cx="12450500" cy="6857999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download (8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664177" y="-2176466"/>
            <a:ext cx="15587995" cy="868810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images (3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images (4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228109" y="-766801"/>
            <a:ext cx="15420109" cy="762480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images (6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828800" y="-417354"/>
            <a:ext cx="15738763" cy="8031329"/>
          </a:xfr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A4C1EE6-2587-43C3-9A6B-4FA5856F9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1E25C5E2-CCC5-407E-9FF6-E4B22181DC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-1925783" y="-2686916"/>
            <a:ext cx="16279091" cy="9156989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699257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Airbus_HP-200x100-e1476394515899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download (10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18419" y="1"/>
            <a:ext cx="12310419" cy="68580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download (11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73843" y="0"/>
            <a:ext cx="12565843" cy="68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_90193624_tractor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338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94F2B07-0398-4B88-9C47-397638A92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EF6A6382-2BB7-4FE3-BDAE-D73B77090F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5554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1E8C29-EC21-4185-AF32-A62F1761C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881D795A-F0BF-4EA2-A5BC-39667F682C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7903029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91439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32884CA-BEA5-4FDD-A098-D9578EDC6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47317357-D520-4E25-8DBF-626E7AB984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056140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0" y="929986"/>
            <a:ext cx="11928764" cy="6442364"/>
          </a:xfrm>
          <a:solidFill>
            <a:srgbClr val="00B050"/>
          </a:solidFill>
          <a:ln>
            <a:solidFill>
              <a:srgbClr val="00B050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5400" dirty="0" smtClean="0"/>
              <a:t>Welsh Farmers receive  £200, million pounds in European Union Grants</a:t>
            </a:r>
          </a:p>
          <a:p>
            <a:pPr>
              <a:buNone/>
            </a:pPr>
            <a:endParaRPr lang="en-GB" sz="5400" dirty="0" smtClean="0"/>
          </a:p>
          <a:p>
            <a:pPr>
              <a:buNone/>
            </a:pPr>
            <a:endParaRPr lang="en-GB" sz="5400" dirty="0" smtClean="0"/>
          </a:p>
          <a:p>
            <a:pPr>
              <a:buNone/>
            </a:pPr>
            <a:r>
              <a:rPr lang="en-GB" sz="5200" dirty="0" smtClean="0"/>
              <a:t>(UK Gov, 2017)</a:t>
            </a:r>
          </a:p>
          <a:p>
            <a:pPr>
              <a:buNone/>
            </a:pPr>
            <a:endParaRPr lang="en-GB" sz="5400" dirty="0" smtClean="0"/>
          </a:p>
          <a:p>
            <a:pPr>
              <a:buNone/>
            </a:pPr>
            <a:endParaRPr lang="en-GB" sz="5400" dirty="0" smtClean="0"/>
          </a:p>
          <a:p>
            <a:pPr>
              <a:buNone/>
            </a:pPr>
            <a:r>
              <a:rPr lang="en-GB" sz="5400" dirty="0" smtClean="0"/>
              <a:t> 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0734ae8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55122"/>
            <a:ext cx="12192000" cy="691312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0"/>
            <a:ext cx="12025745" cy="6858000"/>
          </a:xfrm>
          <a:solidFill>
            <a:srgbClr val="00B050"/>
          </a:solidFill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sz="2800" dirty="0" smtClean="0"/>
              <a:t>  On Jan 4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2018  the UK government pledge to continue  to receive subsidy  equiveant  to EU Subsidy  until 2022 ( the next election )</a:t>
            </a:r>
          </a:p>
          <a:p>
            <a:pPr>
              <a:buNone/>
            </a:pPr>
            <a:r>
              <a:rPr lang="en-GB" sz="2800" dirty="0" smtClean="0"/>
              <a:t>                                                                                                                                                               ( BBC  News , 2018)</a:t>
            </a:r>
          </a:p>
          <a:p>
            <a:r>
              <a:rPr lang="en-GB" sz="2800" dirty="0" smtClean="0"/>
              <a:t>Pressure on Welsh Government  follow  suit  however agriculture is a DEVOLVED  matter  therefore the replacement funding for Welsh farmers will be paid to Welsh Government as part of the block Grant .</a:t>
            </a:r>
          </a:p>
          <a:p>
            <a:r>
              <a:rPr lang="en-GB" sz="2800" dirty="0" smtClean="0"/>
              <a:t>Welsh Government will have to determine the priority</a:t>
            </a:r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087F035-CF49-47CE-A07D-D025FB025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2ACEBF06-EC26-421A-A32F-9322215C51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-1787236" y="-1044286"/>
            <a:ext cx="15835745" cy="7902286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857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download (14)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562813" y="0"/>
            <a:ext cx="15860704" cy="6858000"/>
          </a:xfr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9F0039F-23AB-466D-BB08-9A845D3AC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8502671b-4f5e-435a-b3c1-47f32182ba7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905135" y="-1676400"/>
            <a:ext cx="16009062" cy="8534401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4609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6794FEA-78DB-412F-8E89-1CBDB9CD6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xmlns="" id="{F10B50B3-2978-4F97-97FF-226EDC30B9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-1856509" y="-443345"/>
            <a:ext cx="15766473" cy="7689272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5933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911927" y="-415636"/>
            <a:ext cx="16029709" cy="7273636"/>
          </a:xfrm>
          <a:solidFill>
            <a:srgbClr val="00B050"/>
          </a:solidFill>
        </p:spPr>
        <p:txBody>
          <a:bodyPr/>
          <a:lstStyle/>
          <a:p>
            <a:r>
              <a:rPr lang="en-GB" dirty="0" smtClean="0"/>
              <a:t>  </a:t>
            </a:r>
          </a:p>
          <a:p>
            <a:endParaRPr lang="en-GB" dirty="0" smtClean="0"/>
          </a:p>
          <a:p>
            <a:r>
              <a:rPr lang="en-GB" sz="4800" dirty="0" smtClean="0"/>
              <a:t> Other Grants </a:t>
            </a:r>
          </a:p>
          <a:p>
            <a:r>
              <a:rPr lang="en-GB" sz="3200" dirty="0" smtClean="0"/>
              <a:t>Horizon Grant which drives Innovation and Research  ( Wales has had 149 million Euros)</a:t>
            </a:r>
          </a:p>
          <a:p>
            <a:r>
              <a:rPr lang="en-GB" sz="3200" dirty="0" smtClean="0"/>
              <a:t>Erasmus to Provide studying opportunities abroad</a:t>
            </a:r>
          </a:p>
          <a:p>
            <a:r>
              <a:rPr lang="en-GB" sz="3200" dirty="0" smtClean="0"/>
              <a:t>Europe and Media for the Creative  Industries </a:t>
            </a:r>
          </a:p>
          <a:p>
            <a:endParaRPr lang="en-GB" sz="3200" dirty="0" smtClean="0"/>
          </a:p>
          <a:p>
            <a:r>
              <a:rPr lang="en-GB" sz="3200" dirty="0" smtClean="0"/>
              <a:t> As Part Of the EEA  (ECONOMIC AREA) Wales can still  claim these grants </a:t>
            </a:r>
          </a:p>
          <a:p>
            <a:endParaRPr lang="en-GB" sz="3200" dirty="0" smtClean="0"/>
          </a:p>
          <a:p>
            <a:r>
              <a:rPr lang="en-GB" sz="3200" dirty="0" smtClean="0"/>
              <a:t>( Gov.UK 2017)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077316" y="-415636"/>
            <a:ext cx="17150629" cy="7273636"/>
          </a:xfrm>
          <a:solidFill>
            <a:srgbClr val="00B050"/>
          </a:solidFill>
          <a:ln>
            <a:solidFill>
              <a:srgbClr val="FF0000"/>
            </a:solidFill>
          </a:ln>
          <a:effectLst/>
        </p:spPr>
        <p:txBody>
          <a:bodyPr/>
          <a:lstStyle/>
          <a:p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algn="ctr">
              <a:buNone/>
            </a:pPr>
            <a:r>
              <a:rPr lang="en-GB" sz="6600" dirty="0" smtClean="0"/>
              <a:t>What Next for Wales Post </a:t>
            </a:r>
            <a:r>
              <a:rPr lang="en-GB" sz="6600" dirty="0" err="1" smtClean="0"/>
              <a:t>Brexit</a:t>
            </a:r>
            <a:r>
              <a:rPr lang="en-GB" sz="6600" dirty="0" smtClean="0"/>
              <a:t>?</a:t>
            </a:r>
            <a:endParaRPr lang="en-GB" sz="6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CFCE9C0-99D4-447A-8389-9EA77AF88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BE18370D-BDCA-4EB7-80E0-7DEE1ABDFA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-1704110" y="-507530"/>
            <a:ext cx="15655637" cy="8034111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967002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images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85008"/>
            <a:ext cx="12192000" cy="6572992"/>
          </a:xfr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wire-1692602-1510251293-421_636x358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105893" y="-304800"/>
            <a:ext cx="15794183" cy="7702582"/>
          </a:xfrm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20141118192423-brave-enough-vulnerable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812473" y="-1019122"/>
            <a:ext cx="16680873" cy="917252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Becker,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Sascha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O.,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Fetzer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Thiemo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 and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Novy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Dennis (2016)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The fundamental factors behind the </a:t>
            </a:r>
            <a:r>
              <a:rPr lang="en-GB" i="1" dirty="0" err="1" smtClean="0">
                <a:latin typeface="Arial" pitchFamily="34" charset="0"/>
                <a:cs typeface="Arial" pitchFamily="34" charset="0"/>
              </a:rPr>
              <a:t>Brexit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 vote.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VOX [Online].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2"/>
              </a:rPr>
              <a:t>http://voxeu.org/article/fundamental-factors-behind-brexit-vote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4th January 2018]. 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Bright, Antonia. (2017) </a:t>
            </a:r>
            <a:r>
              <a:rPr lang="en-GB" i="1" dirty="0" err="1" smtClean="0">
                <a:latin typeface="Arial" pitchFamily="34" charset="0"/>
                <a:cs typeface="Arial" pitchFamily="34" charset="0"/>
              </a:rPr>
              <a:t>Brexit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 is Racist.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Open Democracy.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3"/>
              </a:rPr>
              <a:t>https://www.opendemocracy.net/antonia-bright/brexit-is-rscist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2nd January 2018].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Brooks-Jones,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Heledd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 (2017)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What next for trade post </a:t>
            </a:r>
            <a:r>
              <a:rPr lang="en-GB" i="1" dirty="0" err="1" smtClean="0">
                <a:latin typeface="Arial" pitchFamily="34" charset="0"/>
                <a:cs typeface="Arial" pitchFamily="34" charset="0"/>
              </a:rPr>
              <a:t>Brexit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?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IWA.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4"/>
              </a:rPr>
              <a:t>http://www.iwa.wales/click/2017/01/next-trade-post-brexit/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6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Castle, Stephen. (2017) ‘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Brexit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Threatens Subsidies for U.K.’s Landed Gentry, and Queen.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The New York Times.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rd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September 2017 [Online].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5"/>
              </a:rPr>
              <a:t>https://www.nytimes.com/2017/09/03/world/europe/uk-queen-elizabeth-brexit-subsidies.html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4th January 2018].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Clarke, Harold, D., Goodwin, Matthew. and Whitely, Paul (2017)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Why Britain voted to Leave (and what Boris Johnson had to do with it).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London School of Economics.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2"/>
              </a:rPr>
              <a:t>http://blogs/lse/ac.uk/Brexit/2017/05/04/why-britain-voted-to-leave-and-what-boris-johnson-had-to-do-with-it/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5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 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Davies, Geraint,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Talfarn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 (2017)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Hard and Soft </a:t>
            </a:r>
            <a:r>
              <a:rPr lang="en-GB" i="1" dirty="0" err="1" smtClean="0">
                <a:latin typeface="Arial" pitchFamily="34" charset="0"/>
                <a:cs typeface="Arial" pitchFamily="34" charset="0"/>
              </a:rPr>
              <a:t>Brexits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 aren’t the only options.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Institute of Welsh Affairs.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en-GB" u="sng" dirty="0" err="1" smtClean="0">
                <a:latin typeface="Arial" pitchFamily="34" charset="0"/>
                <a:cs typeface="Arial" pitchFamily="34" charset="0"/>
                <a:hlinkClick r:id="rId3"/>
              </a:rPr>
              <a:t>www.iwa.wales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3"/>
              </a:rPr>
              <a:t>/click/2017/06/hard-soft-</a:t>
            </a:r>
            <a:r>
              <a:rPr lang="en-GB" u="sng" dirty="0" err="1" smtClean="0">
                <a:latin typeface="Arial" pitchFamily="34" charset="0"/>
                <a:cs typeface="Arial" pitchFamily="34" charset="0"/>
                <a:hlinkClick r:id="rId3"/>
              </a:rPr>
              <a:t>brexits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3"/>
              </a:rPr>
              <a:t>-aren’t-options/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2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nd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</a:t>
            </a:r>
          </a:p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Diffley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Mark. (2012)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Support for devolution across Britain is growing as ‘national’ identity outweighs feelings of ‘</a:t>
            </a:r>
            <a:r>
              <a:rPr lang="en-GB" i="1" dirty="0" err="1" smtClean="0">
                <a:latin typeface="Arial" pitchFamily="34" charset="0"/>
                <a:cs typeface="Arial" pitchFamily="34" charset="0"/>
              </a:rPr>
              <a:t>Britishness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’.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Ipsos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MORI. [Online].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4"/>
              </a:rPr>
              <a:t>https://www.ipsos.com/ipsos-mori/en-uk/support-devolution-across-britain-growing-national-identity-outweighs-feelings-britishness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3rd January 2018]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Dorling, Danny. (2016) </a:t>
            </a:r>
            <a:r>
              <a:rPr lang="en-GB" i="1" dirty="0" err="1" smtClean="0">
                <a:latin typeface="Arial" pitchFamily="34" charset="0"/>
                <a:cs typeface="Arial" pitchFamily="34" charset="0"/>
              </a:rPr>
              <a:t>Brexit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: The decision of a divided country.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5"/>
              </a:rPr>
              <a:t>http://dx.doi.org/10.11.1136.bmj.i3697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 6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July. [Accessed 4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Electoral Commission (2017)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EU referendum results visualisations.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[Online].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6"/>
              </a:rPr>
              <a:t>https://www.electoralcommission,org.uk/find-information-by-subject/elections-and-referendums/past-elections-and-referendums/eu-referendum/eu-referensum-result-visuals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32nd January 2018].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Emmerson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Carl., Johnson, Paul. And Mitchell, Ian. (2016)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The EU Single Market: The Value of Membership versus Access to the UK.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Institute for Fiscal Studies. Available at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2"/>
              </a:rPr>
              <a:t>https://www.ifs.org.uk/uploads/publications/comms/R119%-20%20The%20EU%20Single%20market%20-%20Final.pdf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2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nd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  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Evans, Daniel. (2016)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Wales, already impoverished, is set to get even poorer.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LSE.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3"/>
              </a:rPr>
              <a:t>http://www.blogs.lse.ac.uk/brexit/2016/08/02/wales-already-impoverished-is-set-to-get-even-poorer/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3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rd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Foreman-Peck, James. (2017) </a:t>
            </a:r>
            <a:r>
              <a:rPr lang="en-GB" i="1" dirty="0" err="1" smtClean="0">
                <a:latin typeface="Arial" pitchFamily="34" charset="0"/>
                <a:cs typeface="Arial" pitchFamily="34" charset="0"/>
              </a:rPr>
              <a:t>Brexit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 and the Welsh Economy.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Cambria Nostra.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4"/>
              </a:rPr>
              <a:t>https://www.cambrianostra.com/2017/11/13/1569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3rd January 2018].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Full Fact. (2017)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The UK’s EU membership fee.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5"/>
              </a:rPr>
              <a:t>https://fullfact.org/europe/our-eu-membership-fee-55-million/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7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976512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Gallagher, Jim. (2016)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The Barnett Formula and the Union.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Fabian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Society.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2"/>
              </a:rPr>
              <a:t>http://www.fabians.org.uk/the-barnett-formula-and-the-union-2/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4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</a:t>
            </a:r>
          </a:p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Gosden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Emily. (2016) ‘What would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Brexit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mean for farmers and the Common Agricultural Policy?’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The Telegraph.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20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June [Online].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3"/>
              </a:rPr>
              <a:t>http://www.telegraph.co.uk/news/2016/06/13/what-would-brexit-mean-for-farmers-and-the-common-agricultural-policy-p/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3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rd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 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Grice, Andrew. (2016) ‘David Cameron wanted to unite us-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hehas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just shown how divided we really are.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The Independent.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24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June. [Online].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4"/>
              </a:rPr>
              <a:t>http://www.independent.co.uk/voices/brexit/eureferedum-result-david-cameron-latest-live-britain-leaves-european-union-a7099216.html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29th December 2017].</a:t>
            </a:r>
          </a:p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Guibernau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Montserrat. (2010)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Migration and the rise of the radical right: Social malaise and the failure of mainstream politics’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Policy Network. [Online]. Available at: www: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5"/>
              </a:rPr>
              <a:t>http://www.policy-network.net/uploadedFiles/Publications/Publications/Migration%20and%20the%20rise%20of%20the%20far%20right.pdf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2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nd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     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Helm, Dieter. (2017)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Britain’s farmers get £3bn a year from the </a:t>
            </a:r>
            <a:r>
              <a:rPr lang="en-GB" i="1" dirty="0" err="1" smtClean="0">
                <a:latin typeface="Arial" pitchFamily="34" charset="0"/>
                <a:cs typeface="Arial" pitchFamily="34" charset="0"/>
              </a:rPr>
              <a:t>ineffeicient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 CAP. That has to change.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LSE [Online].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6"/>
              </a:rPr>
              <a:t>http://www.blogs.lse.ac.uk/Brexit/2017/05/26/britains-farmers-get-3bn-a-year-from-inefficient-cap-that-hs-to-change/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5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Iyengar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Rishi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 (2016) ‘These 3 facts explain why the UK held the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Brexit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referendum.’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Time;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24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June 2016. [Online].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2"/>
              </a:rPr>
              <a:t>http://time.com/4381184/uk-brexit-european-union-referensum-cameron/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2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nd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Jones, Ian. (2016)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What will </a:t>
            </a:r>
            <a:r>
              <a:rPr lang="en-GB" i="1" dirty="0" err="1" smtClean="0">
                <a:latin typeface="Arial" pitchFamily="34" charset="0"/>
                <a:cs typeface="Arial" pitchFamily="34" charset="0"/>
              </a:rPr>
              <a:t>Brexit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 mean for Wales?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Public Policy Institute for Wales: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3"/>
              </a:rPr>
              <a:t>http://www.ppiw.org/what-will-brexit-mean-for-wales/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6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Kay,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Abi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 (2016) ‘Study of Welsh farming incomes finds heavy dependence upon subsidy’.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Farmers Guardian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 8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December [Online].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4"/>
              </a:rPr>
              <a:t>https://www.fginsight.com/news/study-of-wels-farming-incomes-finds-heavy-dependence-upon-subsidy-17292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3rd January 2018].</a:t>
            </a:r>
          </a:p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Markaki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Yvonni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 And Vargas-Silva, Carlos. (2017)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Migrants in the Welsh Labour Market.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Welsh Refugee Council.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5"/>
              </a:rPr>
              <a:t>http://www.wrc.wales/migration-information/migration-trends/migration-in-the-welsh-labour-market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5th January 2018].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Matthews, Kent. (2017)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Wales has nothing to fear from ‘hard </a:t>
            </a:r>
            <a:r>
              <a:rPr lang="en-GB" i="1" dirty="0" err="1" smtClean="0">
                <a:latin typeface="Arial" pitchFamily="34" charset="0"/>
                <a:cs typeface="Arial" pitchFamily="34" charset="0"/>
              </a:rPr>
              <a:t>Brexit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’.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[Available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6"/>
              </a:rPr>
              <a:t>https://blogs.cardiff.ac.uk/brexit/2017/05/08/wqles-has-nothing-to-fear-from-hard-brexit/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6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</a:t>
            </a:r>
          </a:p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Minto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Rachel. (2017)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EU Referendum: one year on- Wales and </a:t>
            </a:r>
            <a:r>
              <a:rPr lang="en-GB" i="1" dirty="0" err="1" smtClean="0">
                <a:latin typeface="Arial" pitchFamily="34" charset="0"/>
                <a:cs typeface="Arial" pitchFamily="34" charset="0"/>
              </a:rPr>
              <a:t>Brexit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Economic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ans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Social Research Council.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7"/>
              </a:rPr>
              <a:t>http://ukandeu.ac.uk/eu-referendum-one-year-on-wales-and-brexit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2nd January 2018].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Monbiot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George. (2013) ‘Farming Subsidies: this is the most blatant transfer of cash to the rich.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The Guardian.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st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July. [Online].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2"/>
              </a:rPr>
              <a:t>https://www.theguardian.com/commentsfree/2013/jul/01/farm-subsidies-blatant-transfer-of-cash-to-rich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7th January 2018].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National Assembly for Wales (2008)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‘Barnett Formula: Funding the Devolved Administrations’.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Cardiff. Welsh Assembly Government.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3"/>
              </a:rPr>
              <a:t>http://www.assembly.wales/NAfW%20Documents/qg09-0001.pdf%20-%202017062010/qg/09-0001-English.pdf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3rd January 2018].  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NFU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Cymru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(2017)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The Welsh Government commits to ring-fence funding for Welsh farming.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NFU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Cymru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4"/>
              </a:rPr>
              <a:t>https://www.nfu-cymru.org.uk/news/latest-news/the-welsh-government-commits-to-ring-fencing-funding-for-welsh-farming/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3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rd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</a:t>
            </a: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Office for National Statistics. (2017) </a:t>
            </a:r>
            <a:r>
              <a:rPr lang="en-GB" i="1" dirty="0" smtClean="0">
                <a:latin typeface="Arial" pitchFamily="34" charset="0"/>
                <a:cs typeface="Arial" pitchFamily="34" charset="0"/>
              </a:rPr>
              <a:t>The UK Contribution to the EU Budget.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ONS Digital.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5"/>
              </a:rPr>
              <a:t>https://visual.ons.gov.uk/the-uk-contribution-to-the-eu-budget/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[Accessed 3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rd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</a:t>
            </a:r>
          </a:p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Paun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Akash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 and Miller, George (2016) ‘Four-nation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Brexit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: How the UK and devolved governments should work together on leaving the EU’. Institute for Government. Available at: 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6"/>
              </a:rPr>
              <a:t>https@www.instituteforgovernemnt.org.uk/sites/default/files/publications/IfG-four%20nation_Brexit_briefing_v6.pdf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 2</a:t>
            </a:r>
            <a:r>
              <a:rPr lang="en-GB" baseline="30000" dirty="0" smtClean="0">
                <a:latin typeface="Arial" pitchFamily="34" charset="0"/>
                <a:cs typeface="Arial" pitchFamily="34" charset="0"/>
              </a:rPr>
              <a:t>nd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January 2018].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 smtClean="0"/>
              <a:t>Winckler</a:t>
            </a:r>
            <a:r>
              <a:rPr lang="en-GB" dirty="0" smtClean="0"/>
              <a:t>, Victoria. (2016) </a:t>
            </a:r>
            <a:r>
              <a:rPr lang="en-GB" i="1" dirty="0" smtClean="0"/>
              <a:t>Prosperity without poverty: </a:t>
            </a:r>
            <a:r>
              <a:rPr lang="en-GB" dirty="0" smtClean="0"/>
              <a:t>Bevan Foundation. Available at: </a:t>
            </a:r>
            <a:r>
              <a:rPr lang="en-GB" u="sng" dirty="0" smtClean="0">
                <a:hlinkClick r:id="rId2"/>
              </a:rPr>
              <a:t>https://www.bevanfoundation.org/commentary/prosperity-without-poverty</a:t>
            </a:r>
            <a:r>
              <a:rPr lang="en-GB" dirty="0" smtClean="0"/>
              <a:t>. [Accessed 4</a:t>
            </a:r>
            <a:r>
              <a:rPr lang="en-GB" baseline="30000" dirty="0" smtClean="0"/>
              <a:t>th</a:t>
            </a:r>
            <a:r>
              <a:rPr lang="en-GB" dirty="0" smtClean="0"/>
              <a:t> January 2018].</a:t>
            </a:r>
          </a:p>
          <a:p>
            <a:r>
              <a:rPr lang="en-GB" dirty="0" err="1" smtClean="0"/>
              <a:t>Winckler</a:t>
            </a:r>
            <a:r>
              <a:rPr lang="en-GB" dirty="0" smtClean="0"/>
              <a:t>, Victoria. (2016) </a:t>
            </a:r>
            <a:r>
              <a:rPr lang="en-GB" i="1" dirty="0" smtClean="0"/>
              <a:t>Prosperity without poverty: </a:t>
            </a:r>
            <a:r>
              <a:rPr lang="en-GB" dirty="0" smtClean="0"/>
              <a:t>Bevan Foundation. Available at: </a:t>
            </a:r>
            <a:r>
              <a:rPr lang="en-GB" u="sng" dirty="0" smtClean="0">
                <a:hlinkClick r:id="rId2"/>
              </a:rPr>
              <a:t>https://www.bevanfoundation.org/commentary/prosperity-without-poverty</a:t>
            </a:r>
            <a:r>
              <a:rPr lang="en-GB" dirty="0" smtClean="0"/>
              <a:t>. [Accessed 4</a:t>
            </a:r>
            <a:r>
              <a:rPr lang="en-GB" baseline="30000" dirty="0" smtClean="0"/>
              <a:t>th</a:t>
            </a:r>
            <a:r>
              <a:rPr lang="en-GB" dirty="0" smtClean="0"/>
              <a:t> January 2018].</a:t>
            </a:r>
          </a:p>
          <a:p>
            <a:r>
              <a:rPr lang="en-GB" dirty="0" err="1" smtClean="0"/>
              <a:t>Woolford</a:t>
            </a:r>
            <a:r>
              <a:rPr lang="en-GB" dirty="0" smtClean="0"/>
              <a:t>, Jayne. And Hunt, Jo. (2017) </a:t>
            </a:r>
            <a:r>
              <a:rPr lang="en-GB" i="1" dirty="0" smtClean="0"/>
              <a:t>Wales and the EU: Free Movement of Persons.</a:t>
            </a:r>
            <a:r>
              <a:rPr lang="en-GB" dirty="0" smtClean="0"/>
              <a:t> Wales Governance Centre Cardiff University. Available at: </a:t>
            </a:r>
            <a:r>
              <a:rPr lang="en-GB" u="sng" dirty="0" smtClean="0">
                <a:hlinkClick r:id="rId3"/>
              </a:rPr>
              <a:t>http://sites.cardiff.ac.uk/wgc/files/2017/05/FREE-MOVEMENT-OF-PEOPLE-final.pdf</a:t>
            </a:r>
            <a:r>
              <a:rPr lang="en-GB" dirty="0" smtClean="0"/>
              <a:t> [Accessed 7th January 2018].</a:t>
            </a:r>
          </a:p>
          <a:p>
            <a:r>
              <a:rPr lang="en-GB" dirty="0" err="1" smtClean="0"/>
              <a:t>Woolford</a:t>
            </a:r>
            <a:r>
              <a:rPr lang="en-GB" dirty="0" smtClean="0"/>
              <a:t>, Jayne. And Hunt, Jo. (2017) </a:t>
            </a:r>
            <a:r>
              <a:rPr lang="en-GB" i="1" dirty="0" smtClean="0"/>
              <a:t>Wales and the EU: Free Movement of Persons.</a:t>
            </a:r>
            <a:r>
              <a:rPr lang="en-GB" dirty="0" smtClean="0"/>
              <a:t> Wales Governance Centre Cardiff University. Available at: </a:t>
            </a:r>
            <a:r>
              <a:rPr lang="en-GB" u="sng" dirty="0" smtClean="0">
                <a:hlinkClick r:id="rId3"/>
              </a:rPr>
              <a:t>http://sites.cardiff.ac.uk/wgc/files/2017/05/FREE-MOVEMENT-OF-PEOPLE-final.pdf</a:t>
            </a:r>
            <a:r>
              <a:rPr lang="en-GB" dirty="0" smtClean="0"/>
              <a:t> [Accessed 7th January 2018</a:t>
            </a:r>
          </a:p>
          <a:p>
            <a:endParaRPr lang="en-GB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err="1" smtClean="0"/>
              <a:t>Swinford</a:t>
            </a:r>
            <a:r>
              <a:rPr lang="en-GB" dirty="0" smtClean="0"/>
              <a:t>, Steven. (2018) ‘Michael Gove: Farmers will receive subsidies for opening up countryside and improving environment after </a:t>
            </a:r>
            <a:r>
              <a:rPr lang="en-GB" dirty="0" err="1" smtClean="0"/>
              <a:t>Brexit</a:t>
            </a:r>
            <a:r>
              <a:rPr lang="en-GB" dirty="0" smtClean="0"/>
              <a:t>. </a:t>
            </a:r>
            <a:r>
              <a:rPr lang="en-GB" i="1" dirty="0" smtClean="0"/>
              <a:t>The Telegraph. </a:t>
            </a:r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January. [Online]. Available at: </a:t>
            </a:r>
            <a:r>
              <a:rPr lang="en-GB" u="sng" dirty="0" smtClean="0">
                <a:hlinkClick r:id="rId2"/>
              </a:rPr>
              <a:t>http://www.telegraph.co.uk/news/2018/01/04/michael-gove-farmers-will-receive-subsifdies-opening-scountryside/</a:t>
            </a:r>
            <a:r>
              <a:rPr lang="en-GB" dirty="0" smtClean="0"/>
              <a:t> [Accessed 5</a:t>
            </a:r>
            <a:r>
              <a:rPr lang="en-GB" baseline="30000" dirty="0" smtClean="0"/>
              <a:t>th</a:t>
            </a:r>
            <a:r>
              <a:rPr lang="en-GB" dirty="0" smtClean="0"/>
              <a:t> January 2018]. </a:t>
            </a:r>
          </a:p>
          <a:p>
            <a:r>
              <a:rPr lang="en-GB" dirty="0" err="1" smtClean="0"/>
              <a:t>Swinford</a:t>
            </a:r>
            <a:r>
              <a:rPr lang="en-GB" dirty="0" smtClean="0"/>
              <a:t>, Steven. (2018) ‘Michael Gove: Farmers will receive subsidies for opening up countryside and improving environment after </a:t>
            </a:r>
            <a:r>
              <a:rPr lang="en-GB" dirty="0" err="1" smtClean="0"/>
              <a:t>Brexit</a:t>
            </a:r>
            <a:r>
              <a:rPr lang="en-GB" dirty="0" smtClean="0"/>
              <a:t>. </a:t>
            </a:r>
            <a:r>
              <a:rPr lang="en-GB" i="1" dirty="0" smtClean="0"/>
              <a:t>The Telegraph. </a:t>
            </a:r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January. [Online]. Available at: </a:t>
            </a:r>
            <a:r>
              <a:rPr lang="en-GB" u="sng" dirty="0" smtClean="0">
                <a:hlinkClick r:id="rId2"/>
              </a:rPr>
              <a:t>http://www.telegraph.co.uk/news/2018/01/04/michael-gove-farmers-will-receive-subsifdies-opening-scountryside/</a:t>
            </a:r>
            <a:r>
              <a:rPr lang="en-GB" dirty="0" smtClean="0"/>
              <a:t> [Accessed 5</a:t>
            </a:r>
            <a:r>
              <a:rPr lang="en-GB" baseline="30000" dirty="0" smtClean="0"/>
              <a:t>th</a:t>
            </a:r>
            <a:r>
              <a:rPr lang="en-GB" dirty="0" smtClean="0"/>
              <a:t> January 2018]. </a:t>
            </a:r>
          </a:p>
          <a:p>
            <a:r>
              <a:rPr lang="en-GB" dirty="0" smtClean="0"/>
              <a:t>Trench, Alan. (2015) </a:t>
            </a:r>
            <a:r>
              <a:rPr lang="en-GB" i="1" dirty="0" smtClean="0"/>
              <a:t>The Barnett Formula and Financing of Devolution. </a:t>
            </a:r>
            <a:r>
              <a:rPr lang="en-GB" dirty="0" smtClean="0"/>
              <a:t>Devolution Matters. Available at: </a:t>
            </a:r>
            <a:r>
              <a:rPr lang="en-GB" u="sng" dirty="0" smtClean="0">
                <a:hlinkClick r:id="rId3"/>
              </a:rPr>
              <a:t>https://www.devolutionmatters.wordpress.com/the-barnett-formula-and-the-financing-of-devolution/</a:t>
            </a:r>
            <a:r>
              <a:rPr lang="en-GB" dirty="0" smtClean="0"/>
              <a:t> [Accessed 3</a:t>
            </a:r>
            <a:r>
              <a:rPr lang="en-GB" baseline="30000" dirty="0" smtClean="0"/>
              <a:t>rd</a:t>
            </a:r>
            <a:r>
              <a:rPr lang="en-GB" dirty="0" smtClean="0"/>
              <a:t> January 2018].</a:t>
            </a:r>
          </a:p>
          <a:p>
            <a:r>
              <a:rPr lang="en-GB" dirty="0" smtClean="0"/>
              <a:t>Trench, Alan. (2015) </a:t>
            </a:r>
            <a:r>
              <a:rPr lang="en-GB" i="1" dirty="0" smtClean="0"/>
              <a:t>The Barnett Formula and Financing of Devolution. </a:t>
            </a:r>
            <a:r>
              <a:rPr lang="en-GB" dirty="0" smtClean="0"/>
              <a:t>Devolution Matters. Available at: </a:t>
            </a:r>
            <a:r>
              <a:rPr lang="en-GB" u="sng" dirty="0" smtClean="0">
                <a:hlinkClick r:id="rId3"/>
              </a:rPr>
              <a:t>https://www.devolutionmatters.wordpress.com/the-barnett-formula-and-the-financing-of-devolution/</a:t>
            </a:r>
            <a:r>
              <a:rPr lang="en-GB" dirty="0" smtClean="0"/>
              <a:t> [Accessed 3</a:t>
            </a:r>
            <a:r>
              <a:rPr lang="en-GB" baseline="30000" dirty="0" smtClean="0"/>
              <a:t>rd</a:t>
            </a:r>
            <a:r>
              <a:rPr lang="en-GB" dirty="0" smtClean="0"/>
              <a:t> January 2018].</a:t>
            </a:r>
          </a:p>
          <a:p>
            <a:r>
              <a:rPr lang="en-GB" dirty="0" err="1" smtClean="0"/>
              <a:t>Virdee</a:t>
            </a:r>
            <a:r>
              <a:rPr lang="en-GB" dirty="0" smtClean="0"/>
              <a:t>, </a:t>
            </a:r>
            <a:r>
              <a:rPr lang="en-GB" dirty="0" err="1" smtClean="0"/>
              <a:t>Satnam</a:t>
            </a:r>
            <a:r>
              <a:rPr lang="en-GB" dirty="0" smtClean="0"/>
              <a:t>. And </a:t>
            </a:r>
            <a:r>
              <a:rPr lang="en-GB" dirty="0" err="1" smtClean="0"/>
              <a:t>McGeever</a:t>
            </a:r>
            <a:r>
              <a:rPr lang="en-GB" dirty="0" smtClean="0"/>
              <a:t>, Brendan. (2017) ‘Racism, Crisis, </a:t>
            </a:r>
            <a:r>
              <a:rPr lang="en-GB" dirty="0" err="1" smtClean="0"/>
              <a:t>Brexit</a:t>
            </a:r>
            <a:r>
              <a:rPr lang="en-GB" dirty="0" smtClean="0"/>
              <a:t>’ </a:t>
            </a:r>
            <a:r>
              <a:rPr lang="en-GB" i="1" dirty="0" smtClean="0"/>
              <a:t>Journal of Ethnic and Racial Studies: </a:t>
            </a:r>
            <a:r>
              <a:rPr lang="en-GB" dirty="0" smtClean="0"/>
              <a:t>21</a:t>
            </a:r>
            <a:r>
              <a:rPr lang="en-GB" baseline="30000" dirty="0" smtClean="0"/>
              <a:t>st</a:t>
            </a:r>
            <a:r>
              <a:rPr lang="en-GB" dirty="0" smtClean="0"/>
              <a:t> August. [Online]. Available at: </a:t>
            </a:r>
            <a:r>
              <a:rPr lang="en-GB" u="sng" dirty="0" smtClean="0">
                <a:hlinkClick r:id="rId4"/>
              </a:rPr>
              <a:t>https://doi.org/10.1080/01419870.2017.1361544</a:t>
            </a:r>
            <a:r>
              <a:rPr lang="en-GB" dirty="0" smtClean="0"/>
              <a:t> [Accessed 2nd January 2018].</a:t>
            </a:r>
          </a:p>
          <a:p>
            <a:r>
              <a:rPr lang="en-GB" dirty="0" err="1" smtClean="0"/>
              <a:t>Virdee</a:t>
            </a:r>
            <a:r>
              <a:rPr lang="en-GB" dirty="0" smtClean="0"/>
              <a:t>, </a:t>
            </a:r>
            <a:r>
              <a:rPr lang="en-GB" dirty="0" err="1" smtClean="0"/>
              <a:t>Satnam</a:t>
            </a:r>
            <a:r>
              <a:rPr lang="en-GB" dirty="0" smtClean="0"/>
              <a:t>. And </a:t>
            </a:r>
            <a:r>
              <a:rPr lang="en-GB" dirty="0" err="1" smtClean="0"/>
              <a:t>McGeever</a:t>
            </a:r>
            <a:r>
              <a:rPr lang="en-GB" dirty="0" smtClean="0"/>
              <a:t>, Brendan. (2017) ‘Racism, Crisis, </a:t>
            </a:r>
            <a:r>
              <a:rPr lang="en-GB" dirty="0" err="1" smtClean="0"/>
              <a:t>Brexit</a:t>
            </a:r>
            <a:r>
              <a:rPr lang="en-GB" dirty="0" smtClean="0"/>
              <a:t>’ </a:t>
            </a:r>
            <a:r>
              <a:rPr lang="en-GB" i="1" dirty="0" smtClean="0"/>
              <a:t>Journal of Ethnic and Racial Studies: </a:t>
            </a:r>
            <a:r>
              <a:rPr lang="en-GB" dirty="0" smtClean="0"/>
              <a:t>21</a:t>
            </a:r>
            <a:r>
              <a:rPr lang="en-GB" baseline="30000" dirty="0" smtClean="0"/>
              <a:t>st</a:t>
            </a:r>
            <a:r>
              <a:rPr lang="en-GB" dirty="0" smtClean="0"/>
              <a:t> August. [Online]. Available at: </a:t>
            </a:r>
            <a:r>
              <a:rPr lang="en-GB" u="sng" dirty="0" smtClean="0">
                <a:hlinkClick r:id="rId4"/>
              </a:rPr>
              <a:t>https://doi.org/10.1080/01419870.2017.1361544</a:t>
            </a:r>
            <a:r>
              <a:rPr lang="en-GB" dirty="0" smtClean="0"/>
              <a:t> [Accessed 2nd January 2018].</a:t>
            </a:r>
          </a:p>
          <a:p>
            <a:r>
              <a:rPr lang="en-GB" dirty="0" smtClean="0"/>
              <a:t>].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Google images ccl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3496</TotalTime>
  <Words>3915</Words>
  <Application>Microsoft Office PowerPoint</Application>
  <PresentationFormat>Custom</PresentationFormat>
  <Paragraphs>225</Paragraphs>
  <Slides>61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2" baseType="lpstr">
      <vt:lpstr>Parcel</vt:lpstr>
      <vt:lpstr> Wales’ future following BREXIT?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FAMILY POVERTY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Slide 46</vt:lpstr>
      <vt:lpstr>Slide 47</vt:lpstr>
      <vt:lpstr>Slide 48</vt:lpstr>
      <vt:lpstr>Slide 49</vt:lpstr>
      <vt:lpstr>Slide 50</vt:lpstr>
      <vt:lpstr>Slide 51</vt:lpstr>
      <vt:lpstr>Slide 52</vt:lpstr>
      <vt:lpstr>Slide 53</vt:lpstr>
      <vt:lpstr>Reference list</vt:lpstr>
      <vt:lpstr>Reference list</vt:lpstr>
      <vt:lpstr>Reference list</vt:lpstr>
      <vt:lpstr>Reference list</vt:lpstr>
      <vt:lpstr>Reference list</vt:lpstr>
      <vt:lpstr>Reference list</vt:lpstr>
      <vt:lpstr>Reference list</vt:lpstr>
      <vt:lpstr>Reference list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Will Wales go into further decline following Brexit</dc:title>
  <dc:creator>Eryl Pellow</dc:creator>
  <cp:lastModifiedBy>PC</cp:lastModifiedBy>
  <cp:revision>145</cp:revision>
  <dcterms:created xsi:type="dcterms:W3CDTF">2018-01-02T20:48:39Z</dcterms:created>
  <dcterms:modified xsi:type="dcterms:W3CDTF">2018-01-11T18:11:20Z</dcterms:modified>
</cp:coreProperties>
</file>