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5.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7.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8.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9.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10.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1.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2.xml" ContentType="application/vnd.openxmlformats-officedocument.theme+xml"/>
  <Override PartName="/ppt/slideLayouts/slideLayout69.xml" ContentType="application/vnd.openxmlformats-officedocument.presentationml.slideLayout+xml"/>
  <Override PartName="/ppt/theme/theme13.xml" ContentType="application/vnd.openxmlformats-officedocument.theme+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14.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 id="2147483666" r:id="rId2"/>
    <p:sldMasterId id="2147483678" r:id="rId3"/>
    <p:sldMasterId id="2147483680" r:id="rId4"/>
    <p:sldMasterId id="2147483684" r:id="rId5"/>
    <p:sldMasterId id="2147483687" r:id="rId6"/>
    <p:sldMasterId id="2147483700" r:id="rId7"/>
    <p:sldMasterId id="2147483713" r:id="rId8"/>
    <p:sldMasterId id="2147483719" r:id="rId9"/>
    <p:sldMasterId id="2147483732" r:id="rId10"/>
    <p:sldMasterId id="2147483735" r:id="rId11"/>
    <p:sldMasterId id="2147483739" r:id="rId12"/>
    <p:sldMasterId id="2147483751" r:id="rId13"/>
    <p:sldMasterId id="2147483753" r:id="rId14"/>
    <p:sldMasterId id="2147483765" r:id="rId15"/>
  </p:sldMasterIdLst>
  <p:notesMasterIdLst>
    <p:notesMasterId r:id="rId43"/>
  </p:notesMasterIdLst>
  <p:sldIdLst>
    <p:sldId id="260" r:id="rId16"/>
    <p:sldId id="273" r:id="rId17"/>
    <p:sldId id="887" r:id="rId18"/>
    <p:sldId id="908" r:id="rId19"/>
    <p:sldId id="920" r:id="rId20"/>
    <p:sldId id="269" r:id="rId21"/>
    <p:sldId id="952" r:id="rId22"/>
    <p:sldId id="271" r:id="rId23"/>
    <p:sldId id="265" r:id="rId24"/>
    <p:sldId id="272" r:id="rId25"/>
    <p:sldId id="278" r:id="rId26"/>
    <p:sldId id="279" r:id="rId27"/>
    <p:sldId id="498" r:id="rId28"/>
    <p:sldId id="953" r:id="rId29"/>
    <p:sldId id="308" r:id="rId30"/>
    <p:sldId id="309" r:id="rId31"/>
    <p:sldId id="310" r:id="rId32"/>
    <p:sldId id="351" r:id="rId33"/>
    <p:sldId id="352" r:id="rId34"/>
    <p:sldId id="356" r:id="rId35"/>
    <p:sldId id="362" r:id="rId36"/>
    <p:sldId id="958" r:id="rId37"/>
    <p:sldId id="959" r:id="rId38"/>
    <p:sldId id="304" r:id="rId39"/>
    <p:sldId id="957" r:id="rId40"/>
    <p:sldId id="469" r:id="rId41"/>
    <p:sldId id="316" r:id="rId42"/>
  </p:sldIdLst>
  <p:sldSz cx="12192000" cy="6858000"/>
  <p:notesSz cx="6858000" cy="9144000"/>
  <p:custDataLst>
    <p:tags r:id="rId4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0B1B55-207C-499C-97D0-21B36542F681}" v="2" dt="2025-02-13T14:40:54.4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98" autoAdjust="0"/>
    <p:restoredTop sz="87373" autoAdjust="0"/>
  </p:normalViewPr>
  <p:slideViewPr>
    <p:cSldViewPr snapToGrid="0">
      <p:cViewPr varScale="1">
        <p:scale>
          <a:sx n="108" d="100"/>
          <a:sy n="108" d="100"/>
        </p:scale>
        <p:origin x="576"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3.xml"/><Relationship Id="rId26" Type="http://schemas.openxmlformats.org/officeDocument/2006/relationships/slide" Target="slides/slide11.xml"/><Relationship Id="rId39" Type="http://schemas.openxmlformats.org/officeDocument/2006/relationships/slide" Target="slides/slide24.xml"/><Relationship Id="rId21" Type="http://schemas.openxmlformats.org/officeDocument/2006/relationships/slide" Target="slides/slide6.xml"/><Relationship Id="rId34" Type="http://schemas.openxmlformats.org/officeDocument/2006/relationships/slide" Target="slides/slide19.xml"/><Relationship Id="rId42" Type="http://schemas.openxmlformats.org/officeDocument/2006/relationships/slide" Target="slides/slide27.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1.xml"/><Relationship Id="rId29" Type="http://schemas.openxmlformats.org/officeDocument/2006/relationships/slide" Target="slides/slide14.xml"/><Relationship Id="rId11" Type="http://schemas.openxmlformats.org/officeDocument/2006/relationships/slideMaster" Target="slideMasters/slideMaster11.xml"/><Relationship Id="rId24" Type="http://schemas.openxmlformats.org/officeDocument/2006/relationships/slide" Target="slides/slide9.xml"/><Relationship Id="rId32" Type="http://schemas.openxmlformats.org/officeDocument/2006/relationships/slide" Target="slides/slide17.xml"/><Relationship Id="rId37" Type="http://schemas.openxmlformats.org/officeDocument/2006/relationships/slide" Target="slides/slide22.xml"/><Relationship Id="rId40" Type="http://schemas.openxmlformats.org/officeDocument/2006/relationships/slide" Target="slides/slide25.xml"/><Relationship Id="rId45"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8.xml"/><Relationship Id="rId28" Type="http://schemas.openxmlformats.org/officeDocument/2006/relationships/slide" Target="slides/slide13.xml"/><Relationship Id="rId36" Type="http://schemas.openxmlformats.org/officeDocument/2006/relationships/slide" Target="slides/slide21.xml"/><Relationship Id="rId49" Type="http://schemas.microsoft.com/office/2016/11/relationships/changesInfo" Target="changesInfos/changesInfo1.xml"/><Relationship Id="rId10" Type="http://schemas.openxmlformats.org/officeDocument/2006/relationships/slideMaster" Target="slideMasters/slideMaster10.xml"/><Relationship Id="rId19" Type="http://schemas.openxmlformats.org/officeDocument/2006/relationships/slide" Target="slides/slide4.xml"/><Relationship Id="rId31" Type="http://schemas.openxmlformats.org/officeDocument/2006/relationships/slide" Target="slides/slide16.xml"/><Relationship Id="rId44" Type="http://schemas.openxmlformats.org/officeDocument/2006/relationships/tags" Target="tags/tag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7.xml"/><Relationship Id="rId27" Type="http://schemas.openxmlformats.org/officeDocument/2006/relationships/slide" Target="slides/slide12.xml"/><Relationship Id="rId30" Type="http://schemas.openxmlformats.org/officeDocument/2006/relationships/slide" Target="slides/slide15.xml"/><Relationship Id="rId35" Type="http://schemas.openxmlformats.org/officeDocument/2006/relationships/slide" Target="slides/slide20.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2.xml"/><Relationship Id="rId25" Type="http://schemas.openxmlformats.org/officeDocument/2006/relationships/slide" Target="slides/slide10.xml"/><Relationship Id="rId33" Type="http://schemas.openxmlformats.org/officeDocument/2006/relationships/slide" Target="slides/slide18.xml"/><Relationship Id="rId38" Type="http://schemas.openxmlformats.org/officeDocument/2006/relationships/slide" Target="slides/slide23.xml"/><Relationship Id="rId46" Type="http://schemas.openxmlformats.org/officeDocument/2006/relationships/viewProps" Target="viewProps.xml"/><Relationship Id="rId20" Type="http://schemas.openxmlformats.org/officeDocument/2006/relationships/slide" Target="slides/slide5.xml"/><Relationship Id="rId41"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mma Smith" userId="c43517b7-c020-487a-a609-e5dcac601652" providerId="ADAL" clId="{920B1B55-207C-499C-97D0-21B36542F681}"/>
    <pc:docChg chg="custSel addSld delSld modSld">
      <pc:chgData name="Jemma Smith" userId="c43517b7-c020-487a-a609-e5dcac601652" providerId="ADAL" clId="{920B1B55-207C-499C-97D0-21B36542F681}" dt="2025-02-13T14:44:22.393" v="70" actId="20577"/>
      <pc:docMkLst>
        <pc:docMk/>
      </pc:docMkLst>
      <pc:sldChg chg="modSp mod">
        <pc:chgData name="Jemma Smith" userId="c43517b7-c020-487a-a609-e5dcac601652" providerId="ADAL" clId="{920B1B55-207C-499C-97D0-21B36542F681}" dt="2025-02-13T14:33:31.735" v="42" actId="20577"/>
        <pc:sldMkLst>
          <pc:docMk/>
          <pc:sldMk cId="522070710" sldId="260"/>
        </pc:sldMkLst>
        <pc:spChg chg="mod">
          <ac:chgData name="Jemma Smith" userId="c43517b7-c020-487a-a609-e5dcac601652" providerId="ADAL" clId="{920B1B55-207C-499C-97D0-21B36542F681}" dt="2025-02-13T14:33:31.735" v="42" actId="20577"/>
          <ac:spMkLst>
            <pc:docMk/>
            <pc:sldMk cId="522070710" sldId="260"/>
            <ac:spMk id="6" creationId="{2DDBD4A8-0007-5EFA-628C-3A9FCA50BB6B}"/>
          </ac:spMkLst>
        </pc:spChg>
      </pc:sldChg>
      <pc:sldChg chg="del">
        <pc:chgData name="Jemma Smith" userId="c43517b7-c020-487a-a609-e5dcac601652" providerId="ADAL" clId="{920B1B55-207C-499C-97D0-21B36542F681}" dt="2025-02-13T14:33:44.612" v="44" actId="2696"/>
        <pc:sldMkLst>
          <pc:docMk/>
          <pc:sldMk cId="2424616853" sldId="266"/>
        </pc:sldMkLst>
      </pc:sldChg>
      <pc:sldChg chg="del">
        <pc:chgData name="Jemma Smith" userId="c43517b7-c020-487a-a609-e5dcac601652" providerId="ADAL" clId="{920B1B55-207C-499C-97D0-21B36542F681}" dt="2025-02-13T14:33:37.524" v="43" actId="2696"/>
        <pc:sldMkLst>
          <pc:docMk/>
          <pc:sldMk cId="2387387371" sldId="267"/>
        </pc:sldMkLst>
      </pc:sldChg>
      <pc:sldChg chg="del">
        <pc:chgData name="Jemma Smith" userId="c43517b7-c020-487a-a609-e5dcac601652" providerId="ADAL" clId="{920B1B55-207C-499C-97D0-21B36542F681}" dt="2025-02-13T14:34:12.850" v="45" actId="2696"/>
        <pc:sldMkLst>
          <pc:docMk/>
          <pc:sldMk cId="0" sldId="315"/>
        </pc:sldMkLst>
      </pc:sldChg>
      <pc:sldChg chg="modSp mod">
        <pc:chgData name="Jemma Smith" userId="c43517b7-c020-487a-a609-e5dcac601652" providerId="ADAL" clId="{920B1B55-207C-499C-97D0-21B36542F681}" dt="2025-02-13T14:44:22.393" v="70" actId="20577"/>
        <pc:sldMkLst>
          <pc:docMk/>
          <pc:sldMk cId="3654423817" sldId="356"/>
        </pc:sldMkLst>
        <pc:spChg chg="mod">
          <ac:chgData name="Jemma Smith" userId="c43517b7-c020-487a-a609-e5dcac601652" providerId="ADAL" clId="{920B1B55-207C-499C-97D0-21B36542F681}" dt="2025-02-13T14:44:22.393" v="70" actId="20577"/>
          <ac:spMkLst>
            <pc:docMk/>
            <pc:sldMk cId="3654423817" sldId="356"/>
            <ac:spMk id="4" creationId="{8871E970-456A-1A48-B032-EC7EDBB1663F}"/>
          </ac:spMkLst>
        </pc:spChg>
      </pc:sldChg>
      <pc:sldChg chg="modSp mod">
        <pc:chgData name="Jemma Smith" userId="c43517b7-c020-487a-a609-e5dcac601652" providerId="ADAL" clId="{920B1B55-207C-499C-97D0-21B36542F681}" dt="2025-02-13T14:39:18.231" v="50" actId="14100"/>
        <pc:sldMkLst>
          <pc:docMk/>
          <pc:sldMk cId="1980240198" sldId="362"/>
        </pc:sldMkLst>
        <pc:picChg chg="mod">
          <ac:chgData name="Jemma Smith" userId="c43517b7-c020-487a-a609-e5dcac601652" providerId="ADAL" clId="{920B1B55-207C-499C-97D0-21B36542F681}" dt="2025-02-13T14:39:18.231" v="50" actId="14100"/>
          <ac:picMkLst>
            <pc:docMk/>
            <pc:sldMk cId="1980240198" sldId="362"/>
            <ac:picMk id="4" creationId="{00000000-0000-0000-0000-000000000000}"/>
          </ac:picMkLst>
        </pc:picChg>
      </pc:sldChg>
      <pc:sldChg chg="modSp mod">
        <pc:chgData name="Jemma Smith" userId="c43517b7-c020-487a-a609-e5dcac601652" providerId="ADAL" clId="{920B1B55-207C-499C-97D0-21B36542F681}" dt="2025-02-13T14:44:10.122" v="68" actId="20577"/>
        <pc:sldMkLst>
          <pc:docMk/>
          <pc:sldMk cId="3473382703" sldId="498"/>
        </pc:sldMkLst>
        <pc:spChg chg="mod">
          <ac:chgData name="Jemma Smith" userId="c43517b7-c020-487a-a609-e5dcac601652" providerId="ADAL" clId="{920B1B55-207C-499C-97D0-21B36542F681}" dt="2025-02-13T14:44:10.122" v="68" actId="20577"/>
          <ac:spMkLst>
            <pc:docMk/>
            <pc:sldMk cId="3473382703" sldId="498"/>
            <ac:spMk id="11" creationId="{543E98DC-B3C7-461B-B4AA-E50BFB6CE6B7}"/>
          </ac:spMkLst>
        </pc:spChg>
      </pc:sldChg>
      <pc:sldChg chg="del">
        <pc:chgData name="Jemma Smith" userId="c43517b7-c020-487a-a609-e5dcac601652" providerId="ADAL" clId="{920B1B55-207C-499C-97D0-21B36542F681}" dt="2025-02-13T14:36:42.217" v="47" actId="2696"/>
        <pc:sldMkLst>
          <pc:docMk/>
          <pc:sldMk cId="492925925" sldId="934"/>
        </pc:sldMkLst>
      </pc:sldChg>
      <pc:sldChg chg="delSp mod">
        <pc:chgData name="Jemma Smith" userId="c43517b7-c020-487a-a609-e5dcac601652" providerId="ADAL" clId="{920B1B55-207C-499C-97D0-21B36542F681}" dt="2025-02-13T14:35:24.130" v="46" actId="21"/>
        <pc:sldMkLst>
          <pc:docMk/>
          <pc:sldMk cId="1039203617" sldId="953"/>
        </pc:sldMkLst>
        <pc:spChg chg="del">
          <ac:chgData name="Jemma Smith" userId="c43517b7-c020-487a-a609-e5dcac601652" providerId="ADAL" clId="{920B1B55-207C-499C-97D0-21B36542F681}" dt="2025-02-13T14:35:24.130" v="46" actId="21"/>
          <ac:spMkLst>
            <pc:docMk/>
            <pc:sldMk cId="1039203617" sldId="953"/>
            <ac:spMk id="3" creationId="{47A995D1-8704-30A7-9612-9BEB9730CF08}"/>
          </ac:spMkLst>
        </pc:spChg>
      </pc:sldChg>
      <pc:sldChg chg="addSp delSp modSp new mod">
        <pc:chgData name="Jemma Smith" userId="c43517b7-c020-487a-a609-e5dcac601652" providerId="ADAL" clId="{920B1B55-207C-499C-97D0-21B36542F681}" dt="2025-02-13T14:39:44.868" v="56" actId="1076"/>
        <pc:sldMkLst>
          <pc:docMk/>
          <pc:sldMk cId="1075859176" sldId="958"/>
        </pc:sldMkLst>
        <pc:spChg chg="del">
          <ac:chgData name="Jemma Smith" userId="c43517b7-c020-487a-a609-e5dcac601652" providerId="ADAL" clId="{920B1B55-207C-499C-97D0-21B36542F681}" dt="2025-02-13T14:39:29.436" v="53" actId="21"/>
          <ac:spMkLst>
            <pc:docMk/>
            <pc:sldMk cId="1075859176" sldId="958"/>
            <ac:spMk id="2" creationId="{28967410-03EB-E990-8B35-174F77697294}"/>
          </ac:spMkLst>
        </pc:spChg>
        <pc:spChg chg="del">
          <ac:chgData name="Jemma Smith" userId="c43517b7-c020-487a-a609-e5dcac601652" providerId="ADAL" clId="{920B1B55-207C-499C-97D0-21B36542F681}" dt="2025-02-13T14:39:27.120" v="52" actId="21"/>
          <ac:spMkLst>
            <pc:docMk/>
            <pc:sldMk cId="1075859176" sldId="958"/>
            <ac:spMk id="3" creationId="{8911BB0E-23EE-26D5-422B-E7A040AB2B84}"/>
          </ac:spMkLst>
        </pc:spChg>
        <pc:picChg chg="add mod">
          <ac:chgData name="Jemma Smith" userId="c43517b7-c020-487a-a609-e5dcac601652" providerId="ADAL" clId="{920B1B55-207C-499C-97D0-21B36542F681}" dt="2025-02-13T14:39:44.868" v="56" actId="1076"/>
          <ac:picMkLst>
            <pc:docMk/>
            <pc:sldMk cId="1075859176" sldId="958"/>
            <ac:picMk id="4" creationId="{0A286FCE-98A8-6A59-8283-9B3B948585CD}"/>
          </ac:picMkLst>
        </pc:picChg>
      </pc:sldChg>
      <pc:sldChg chg="del">
        <pc:chgData name="Jemma Smith" userId="c43517b7-c020-487a-a609-e5dcac601652" providerId="ADAL" clId="{920B1B55-207C-499C-97D0-21B36542F681}" dt="2025-02-13T14:36:46.317" v="48" actId="2696"/>
        <pc:sldMkLst>
          <pc:docMk/>
          <pc:sldMk cId="3738973621" sldId="958"/>
        </pc:sldMkLst>
      </pc:sldChg>
      <pc:sldChg chg="addSp delSp modSp new mod">
        <pc:chgData name="Jemma Smith" userId="c43517b7-c020-487a-a609-e5dcac601652" providerId="ADAL" clId="{920B1B55-207C-499C-97D0-21B36542F681}" dt="2025-02-13T14:41:01.742" v="64" actId="1076"/>
        <pc:sldMkLst>
          <pc:docMk/>
          <pc:sldMk cId="2736035518" sldId="959"/>
        </pc:sldMkLst>
        <pc:spChg chg="del">
          <ac:chgData name="Jemma Smith" userId="c43517b7-c020-487a-a609-e5dcac601652" providerId="ADAL" clId="{920B1B55-207C-499C-97D0-21B36542F681}" dt="2025-02-13T14:40:24.538" v="59" actId="21"/>
          <ac:spMkLst>
            <pc:docMk/>
            <pc:sldMk cId="2736035518" sldId="959"/>
            <ac:spMk id="2" creationId="{B3DD8CF4-0CD7-441B-B230-7788DC3F20C4}"/>
          </ac:spMkLst>
        </pc:spChg>
        <pc:spChg chg="del">
          <ac:chgData name="Jemma Smith" userId="c43517b7-c020-487a-a609-e5dcac601652" providerId="ADAL" clId="{920B1B55-207C-499C-97D0-21B36542F681}" dt="2025-02-13T14:40:22.437" v="58" actId="21"/>
          <ac:spMkLst>
            <pc:docMk/>
            <pc:sldMk cId="2736035518" sldId="959"/>
            <ac:spMk id="3" creationId="{7C19DF74-0CAE-88C5-B36A-C91BC081D2DC}"/>
          </ac:spMkLst>
        </pc:spChg>
        <pc:picChg chg="add mod">
          <ac:chgData name="Jemma Smith" userId="c43517b7-c020-487a-a609-e5dcac601652" providerId="ADAL" clId="{920B1B55-207C-499C-97D0-21B36542F681}" dt="2025-02-13T14:41:01.742" v="64" actId="1076"/>
          <ac:picMkLst>
            <pc:docMk/>
            <pc:sldMk cId="2736035518" sldId="959"/>
            <ac:picMk id="4" creationId="{0F020C8F-559F-19DC-0EB5-8F5A8649E545}"/>
          </ac:picMkLst>
        </pc:picChg>
      </pc:sldChg>
      <pc:sldMasterChg chg="delSldLayout">
        <pc:chgData name="Jemma Smith" userId="c43517b7-c020-487a-a609-e5dcac601652" providerId="ADAL" clId="{920B1B55-207C-499C-97D0-21B36542F681}" dt="2025-02-13T14:36:46.317" v="48" actId="2696"/>
        <pc:sldMasterMkLst>
          <pc:docMk/>
          <pc:sldMasterMk cId="157135937" sldId="2147483765"/>
        </pc:sldMasterMkLst>
        <pc:sldLayoutChg chg="del">
          <pc:chgData name="Jemma Smith" userId="c43517b7-c020-487a-a609-e5dcac601652" providerId="ADAL" clId="{920B1B55-207C-499C-97D0-21B36542F681}" dt="2025-02-13T14:36:46.317" v="48" actId="2696"/>
          <pc:sldLayoutMkLst>
            <pc:docMk/>
            <pc:sldMasterMk cId="157135937" sldId="2147483765"/>
            <pc:sldLayoutMk cId="1661837395" sldId="2147483777"/>
          </pc:sldLayoutMkLst>
        </pc:sldLayoutChg>
      </pc:sldMasterChg>
    </pc:docChg>
  </pc:docChgLst>
  <pc:docChgLst>
    <pc:chgData name="Christopher Wilkin" userId="10363294-769d-46d1-9962-1839b2820248" providerId="ADAL" clId="{36C5A625-C974-4116-BD18-8B00CCAA6D5D}"/>
    <pc:docChg chg="custSel addSld modSld">
      <pc:chgData name="Christopher Wilkin" userId="10363294-769d-46d1-9962-1839b2820248" providerId="ADAL" clId="{36C5A625-C974-4116-BD18-8B00CCAA6D5D}" dt="2024-01-29T08:08:11.860" v="209" actId="20577"/>
      <pc:docMkLst>
        <pc:docMk/>
      </pc:docMkLst>
      <pc:sldChg chg="modSp mod">
        <pc:chgData name="Christopher Wilkin" userId="10363294-769d-46d1-9962-1839b2820248" providerId="ADAL" clId="{36C5A625-C974-4116-BD18-8B00CCAA6D5D}" dt="2024-01-29T07:57:54.842" v="7" actId="14100"/>
        <pc:sldMkLst>
          <pc:docMk/>
          <pc:sldMk cId="0" sldId="271"/>
        </pc:sldMkLst>
      </pc:sldChg>
      <pc:sldChg chg="modSp mod modAnim">
        <pc:chgData name="Christopher Wilkin" userId="10363294-769d-46d1-9962-1839b2820248" providerId="ADAL" clId="{36C5A625-C974-4116-BD18-8B00CCAA6D5D}" dt="2024-01-29T07:58:50.143" v="11" actId="20577"/>
        <pc:sldMkLst>
          <pc:docMk/>
          <pc:sldMk cId="0" sldId="272"/>
        </pc:sldMkLst>
      </pc:sldChg>
      <pc:sldChg chg="modSp mod">
        <pc:chgData name="Christopher Wilkin" userId="10363294-769d-46d1-9962-1839b2820248" providerId="ADAL" clId="{36C5A625-C974-4116-BD18-8B00CCAA6D5D}" dt="2024-01-29T07:58:57.301" v="12" actId="14100"/>
        <pc:sldMkLst>
          <pc:docMk/>
          <pc:sldMk cId="577205979" sldId="278"/>
        </pc:sldMkLst>
      </pc:sldChg>
      <pc:sldChg chg="modSp">
        <pc:chgData name="Christopher Wilkin" userId="10363294-769d-46d1-9962-1839b2820248" providerId="ADAL" clId="{36C5A625-C974-4116-BD18-8B00CCAA6D5D}" dt="2024-01-29T07:59:49.982" v="33" actId="20577"/>
        <pc:sldMkLst>
          <pc:docMk/>
          <pc:sldMk cId="1951705224" sldId="279"/>
        </pc:sldMkLst>
      </pc:sldChg>
      <pc:sldChg chg="modSp mod">
        <pc:chgData name="Christopher Wilkin" userId="10363294-769d-46d1-9962-1839b2820248" providerId="ADAL" clId="{36C5A625-C974-4116-BD18-8B00CCAA6D5D}" dt="2024-01-29T08:02:36.951" v="116" actId="1076"/>
        <pc:sldMkLst>
          <pc:docMk/>
          <pc:sldMk cId="3354026871" sldId="310"/>
        </pc:sldMkLst>
      </pc:sldChg>
      <pc:sldChg chg="modSp">
        <pc:chgData name="Christopher Wilkin" userId="10363294-769d-46d1-9962-1839b2820248" providerId="ADAL" clId="{36C5A625-C974-4116-BD18-8B00CCAA6D5D}" dt="2024-01-29T08:08:11.860" v="209" actId="20577"/>
        <pc:sldMkLst>
          <pc:docMk/>
          <pc:sldMk cId="0" sldId="315"/>
        </pc:sldMkLst>
      </pc:sldChg>
      <pc:sldChg chg="modSp mod">
        <pc:chgData name="Christopher Wilkin" userId="10363294-769d-46d1-9962-1839b2820248" providerId="ADAL" clId="{36C5A625-C974-4116-BD18-8B00CCAA6D5D}" dt="2024-01-29T08:03:37.001" v="119" actId="732"/>
        <pc:sldMkLst>
          <pc:docMk/>
          <pc:sldMk cId="1980240198" sldId="362"/>
        </pc:sldMkLst>
      </pc:sldChg>
      <pc:sldChg chg="addSp modSp add mod">
        <pc:chgData name="Christopher Wilkin" userId="10363294-769d-46d1-9962-1839b2820248" providerId="ADAL" clId="{36C5A625-C974-4116-BD18-8B00CCAA6D5D}" dt="2024-01-29T08:07:46.076" v="161" actId="1076"/>
        <pc:sldMkLst>
          <pc:docMk/>
          <pc:sldMk cId="1877569984" sldId="887"/>
        </pc:sldMkLst>
      </pc:sldChg>
      <pc:sldChg chg="modSp mod">
        <pc:chgData name="Christopher Wilkin" userId="10363294-769d-46d1-9962-1839b2820248" providerId="ADAL" clId="{36C5A625-C974-4116-BD18-8B00CCAA6D5D}" dt="2024-01-29T07:57:21.964" v="1" actId="27636"/>
        <pc:sldMkLst>
          <pc:docMk/>
          <pc:sldMk cId="0" sldId="95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28A1BC-D243-4305-AEEB-A3BF7C5E01CB}" type="doc">
      <dgm:prSet loTypeId="urn:microsoft.com/office/officeart/2005/8/layout/cycle6" loCatId="relationship" qsTypeId="urn:microsoft.com/office/officeart/2005/8/quickstyle/simple1" qsCatId="simple" csTypeId="urn:microsoft.com/office/officeart/2005/8/colors/accent1_2" csCatId="accent1" phldr="1"/>
      <dgm:spPr/>
    </dgm:pt>
    <dgm:pt modelId="{EFC194EF-3E07-4B4C-84B8-3F520028F64E}">
      <dgm:prSet phldrT="[Text]"/>
      <dgm:spPr/>
      <dgm:t>
        <a:bodyPr/>
        <a:lstStyle/>
        <a:p>
          <a:r>
            <a:rPr lang="en-US" dirty="0" err="1"/>
            <a:t>Globalisation</a:t>
          </a:r>
          <a:r>
            <a:rPr lang="en-US" dirty="0"/>
            <a:t> and </a:t>
          </a:r>
          <a:r>
            <a:rPr lang="en-US" dirty="0" err="1"/>
            <a:t>Internationalisation</a:t>
          </a:r>
          <a:endParaRPr lang="en-US" dirty="0"/>
        </a:p>
      </dgm:t>
    </dgm:pt>
    <dgm:pt modelId="{8E6439E0-871F-4C11-8947-01A43B3DD6B2}" type="parTrans" cxnId="{AD288F13-4888-47BC-9385-C3BFA24C6D84}">
      <dgm:prSet/>
      <dgm:spPr/>
      <dgm:t>
        <a:bodyPr/>
        <a:lstStyle/>
        <a:p>
          <a:endParaRPr lang="en-US"/>
        </a:p>
      </dgm:t>
    </dgm:pt>
    <dgm:pt modelId="{65CFE7FB-1D9B-4E0C-9A6D-9D20AB81CB7B}" type="sibTrans" cxnId="{AD288F13-4888-47BC-9385-C3BFA24C6D84}">
      <dgm:prSet/>
      <dgm:spPr/>
      <dgm:t>
        <a:bodyPr/>
        <a:lstStyle/>
        <a:p>
          <a:endParaRPr lang="en-US"/>
        </a:p>
      </dgm:t>
    </dgm:pt>
    <dgm:pt modelId="{678EBCED-40C8-43ED-961E-1C5AD4BDF6F3}">
      <dgm:prSet phldrT="[Text]"/>
      <dgm:spPr/>
      <dgm:t>
        <a:bodyPr/>
        <a:lstStyle/>
        <a:p>
          <a:r>
            <a:rPr lang="en-US" dirty="0"/>
            <a:t>Political change and uncertainty</a:t>
          </a:r>
        </a:p>
      </dgm:t>
    </dgm:pt>
    <dgm:pt modelId="{452B7967-6D00-4671-A6C5-CA71CF2452D0}" type="parTrans" cxnId="{1427E17B-EC2A-4D07-BD74-0B538A7FA4FB}">
      <dgm:prSet/>
      <dgm:spPr/>
      <dgm:t>
        <a:bodyPr/>
        <a:lstStyle/>
        <a:p>
          <a:endParaRPr lang="en-US"/>
        </a:p>
      </dgm:t>
    </dgm:pt>
    <dgm:pt modelId="{59ADF7B3-66F8-4FC9-94A2-7CE1AA79A8C3}" type="sibTrans" cxnId="{1427E17B-EC2A-4D07-BD74-0B538A7FA4FB}">
      <dgm:prSet/>
      <dgm:spPr/>
      <dgm:t>
        <a:bodyPr/>
        <a:lstStyle/>
        <a:p>
          <a:endParaRPr lang="en-US"/>
        </a:p>
      </dgm:t>
    </dgm:pt>
    <dgm:pt modelId="{7FDE98DE-B6CD-4FA6-BCAE-A2CD9DC33E16}">
      <dgm:prSet phldrT="[Text]"/>
      <dgm:spPr/>
      <dgm:t>
        <a:bodyPr/>
        <a:lstStyle/>
        <a:p>
          <a:r>
            <a:rPr lang="en-US" dirty="0"/>
            <a:t>Innovation and technological change</a:t>
          </a:r>
        </a:p>
      </dgm:t>
    </dgm:pt>
    <dgm:pt modelId="{7F3BF3CF-2ACC-495E-A390-DA77C272895F}" type="parTrans" cxnId="{479551DD-29CB-4FEE-81A0-ACA138BFAC59}">
      <dgm:prSet/>
      <dgm:spPr/>
      <dgm:t>
        <a:bodyPr/>
        <a:lstStyle/>
        <a:p>
          <a:endParaRPr lang="en-US"/>
        </a:p>
      </dgm:t>
    </dgm:pt>
    <dgm:pt modelId="{984F2C20-8879-43D8-8DC4-5315E7EEDFFC}" type="sibTrans" cxnId="{479551DD-29CB-4FEE-81A0-ACA138BFAC59}">
      <dgm:prSet/>
      <dgm:spPr/>
      <dgm:t>
        <a:bodyPr/>
        <a:lstStyle/>
        <a:p>
          <a:endParaRPr lang="en-US"/>
        </a:p>
      </dgm:t>
    </dgm:pt>
    <dgm:pt modelId="{468CA907-ACB5-4F95-AFED-C5EB4232114B}">
      <dgm:prSet phldrT="[Text]"/>
      <dgm:spPr/>
      <dgm:t>
        <a:bodyPr/>
        <a:lstStyle/>
        <a:p>
          <a:r>
            <a:rPr lang="en-US" dirty="0"/>
            <a:t>Major Social and Demographic changes: Inequality and Ethical Management</a:t>
          </a:r>
        </a:p>
      </dgm:t>
    </dgm:pt>
    <dgm:pt modelId="{5807F8A9-EFBB-4048-9D7D-DC4B55370DCC}" type="parTrans" cxnId="{6A888DC0-33B5-4143-9714-0762A10AA5EA}">
      <dgm:prSet/>
      <dgm:spPr/>
      <dgm:t>
        <a:bodyPr/>
        <a:lstStyle/>
        <a:p>
          <a:endParaRPr lang="en-US"/>
        </a:p>
      </dgm:t>
    </dgm:pt>
    <dgm:pt modelId="{7952E688-0CB8-440C-8C98-FFC5F1A688A5}" type="sibTrans" cxnId="{6A888DC0-33B5-4143-9714-0762A10AA5EA}">
      <dgm:prSet/>
      <dgm:spPr/>
      <dgm:t>
        <a:bodyPr/>
        <a:lstStyle/>
        <a:p>
          <a:endParaRPr lang="en-US"/>
        </a:p>
      </dgm:t>
    </dgm:pt>
    <dgm:pt modelId="{2E252FB3-201E-4325-8E5C-74FA54539522}">
      <dgm:prSet phldrT="[Text]"/>
      <dgm:spPr/>
      <dgm:t>
        <a:bodyPr/>
        <a:lstStyle/>
        <a:p>
          <a:r>
            <a:rPr lang="en-US" dirty="0"/>
            <a:t>Environmental crisis and sustainability</a:t>
          </a:r>
        </a:p>
      </dgm:t>
    </dgm:pt>
    <dgm:pt modelId="{02D7A00C-A540-4468-AABF-8C0AB0142F4F}" type="parTrans" cxnId="{B97488A1-4D23-4DC8-AD3C-55B4BD43FAC3}">
      <dgm:prSet/>
      <dgm:spPr/>
      <dgm:t>
        <a:bodyPr/>
        <a:lstStyle/>
        <a:p>
          <a:endParaRPr lang="en-US"/>
        </a:p>
      </dgm:t>
    </dgm:pt>
    <dgm:pt modelId="{E5FCD885-E194-4507-A09B-03DDBB16F0AE}" type="sibTrans" cxnId="{B97488A1-4D23-4DC8-AD3C-55B4BD43FAC3}">
      <dgm:prSet/>
      <dgm:spPr/>
      <dgm:t>
        <a:bodyPr/>
        <a:lstStyle/>
        <a:p>
          <a:endParaRPr lang="en-US"/>
        </a:p>
      </dgm:t>
    </dgm:pt>
    <dgm:pt modelId="{2380F871-ADB3-4F1C-9105-6A1A64EE4186}" type="pres">
      <dgm:prSet presAssocID="{8428A1BC-D243-4305-AEEB-A3BF7C5E01CB}" presName="cycle" presStyleCnt="0">
        <dgm:presLayoutVars>
          <dgm:dir/>
          <dgm:resizeHandles val="exact"/>
        </dgm:presLayoutVars>
      </dgm:prSet>
      <dgm:spPr/>
    </dgm:pt>
    <dgm:pt modelId="{0A803874-E488-4592-9A66-C25B1502EC4C}" type="pres">
      <dgm:prSet presAssocID="{EFC194EF-3E07-4B4C-84B8-3F520028F64E}" presName="node" presStyleLbl="node1" presStyleIdx="0" presStyleCnt="5">
        <dgm:presLayoutVars>
          <dgm:bulletEnabled val="1"/>
        </dgm:presLayoutVars>
      </dgm:prSet>
      <dgm:spPr/>
    </dgm:pt>
    <dgm:pt modelId="{8A8E5CA6-AD7D-4422-8DC5-1A0619277E7E}" type="pres">
      <dgm:prSet presAssocID="{EFC194EF-3E07-4B4C-84B8-3F520028F64E}" presName="spNode" presStyleCnt="0"/>
      <dgm:spPr/>
    </dgm:pt>
    <dgm:pt modelId="{6D021862-1C01-47E2-9ED0-9ADA1A7ECDB1}" type="pres">
      <dgm:prSet presAssocID="{65CFE7FB-1D9B-4E0C-9A6D-9D20AB81CB7B}" presName="sibTrans" presStyleLbl="sibTrans1D1" presStyleIdx="0" presStyleCnt="5"/>
      <dgm:spPr/>
    </dgm:pt>
    <dgm:pt modelId="{47743229-4609-4A3B-9625-CC604A3F1AF2}" type="pres">
      <dgm:prSet presAssocID="{678EBCED-40C8-43ED-961E-1C5AD4BDF6F3}" presName="node" presStyleLbl="node1" presStyleIdx="1" presStyleCnt="5">
        <dgm:presLayoutVars>
          <dgm:bulletEnabled val="1"/>
        </dgm:presLayoutVars>
      </dgm:prSet>
      <dgm:spPr/>
    </dgm:pt>
    <dgm:pt modelId="{794AE5DF-CFA1-4D18-99B3-2A75B47FB8D8}" type="pres">
      <dgm:prSet presAssocID="{678EBCED-40C8-43ED-961E-1C5AD4BDF6F3}" presName="spNode" presStyleCnt="0"/>
      <dgm:spPr/>
    </dgm:pt>
    <dgm:pt modelId="{1E04C062-427F-401E-A8EF-0D0467D9C846}" type="pres">
      <dgm:prSet presAssocID="{59ADF7B3-66F8-4FC9-94A2-7CE1AA79A8C3}" presName="sibTrans" presStyleLbl="sibTrans1D1" presStyleIdx="1" presStyleCnt="5"/>
      <dgm:spPr/>
    </dgm:pt>
    <dgm:pt modelId="{D8A97962-DAD5-496F-B43C-8960D1F897E4}" type="pres">
      <dgm:prSet presAssocID="{7FDE98DE-B6CD-4FA6-BCAE-A2CD9DC33E16}" presName="node" presStyleLbl="node1" presStyleIdx="2" presStyleCnt="5">
        <dgm:presLayoutVars>
          <dgm:bulletEnabled val="1"/>
        </dgm:presLayoutVars>
      </dgm:prSet>
      <dgm:spPr/>
    </dgm:pt>
    <dgm:pt modelId="{94E2B456-0780-495A-A502-D64954768CF3}" type="pres">
      <dgm:prSet presAssocID="{7FDE98DE-B6CD-4FA6-BCAE-A2CD9DC33E16}" presName="spNode" presStyleCnt="0"/>
      <dgm:spPr/>
    </dgm:pt>
    <dgm:pt modelId="{34CBE8F4-F573-4B6E-AD45-F61E97166447}" type="pres">
      <dgm:prSet presAssocID="{984F2C20-8879-43D8-8DC4-5315E7EEDFFC}" presName="sibTrans" presStyleLbl="sibTrans1D1" presStyleIdx="2" presStyleCnt="5"/>
      <dgm:spPr/>
    </dgm:pt>
    <dgm:pt modelId="{3B375B6A-EA0C-4AD4-AE9B-AE965A04ABC4}" type="pres">
      <dgm:prSet presAssocID="{468CA907-ACB5-4F95-AFED-C5EB4232114B}" presName="node" presStyleLbl="node1" presStyleIdx="3" presStyleCnt="5">
        <dgm:presLayoutVars>
          <dgm:bulletEnabled val="1"/>
        </dgm:presLayoutVars>
      </dgm:prSet>
      <dgm:spPr/>
    </dgm:pt>
    <dgm:pt modelId="{C150CEED-3622-4540-8F96-5B3DE0D8C95B}" type="pres">
      <dgm:prSet presAssocID="{468CA907-ACB5-4F95-AFED-C5EB4232114B}" presName="spNode" presStyleCnt="0"/>
      <dgm:spPr/>
    </dgm:pt>
    <dgm:pt modelId="{9BF2A545-948F-436E-858C-7E3F5DF643FD}" type="pres">
      <dgm:prSet presAssocID="{7952E688-0CB8-440C-8C98-FFC5F1A688A5}" presName="sibTrans" presStyleLbl="sibTrans1D1" presStyleIdx="3" presStyleCnt="5"/>
      <dgm:spPr/>
    </dgm:pt>
    <dgm:pt modelId="{6784E2AD-2137-4429-A59F-C139B7742FA1}" type="pres">
      <dgm:prSet presAssocID="{2E252FB3-201E-4325-8E5C-74FA54539522}" presName="node" presStyleLbl="node1" presStyleIdx="4" presStyleCnt="5">
        <dgm:presLayoutVars>
          <dgm:bulletEnabled val="1"/>
        </dgm:presLayoutVars>
      </dgm:prSet>
      <dgm:spPr/>
    </dgm:pt>
    <dgm:pt modelId="{DF8B1DEC-C1A5-4202-8789-BE3155897F0C}" type="pres">
      <dgm:prSet presAssocID="{2E252FB3-201E-4325-8E5C-74FA54539522}" presName="spNode" presStyleCnt="0"/>
      <dgm:spPr/>
    </dgm:pt>
    <dgm:pt modelId="{907CFACF-D011-447B-B819-2A983B677D4A}" type="pres">
      <dgm:prSet presAssocID="{E5FCD885-E194-4507-A09B-03DDBB16F0AE}" presName="sibTrans" presStyleLbl="sibTrans1D1" presStyleIdx="4" presStyleCnt="5"/>
      <dgm:spPr/>
    </dgm:pt>
  </dgm:ptLst>
  <dgm:cxnLst>
    <dgm:cxn modelId="{BF79490A-34E3-42AF-8B3C-7B1A842E1577}" type="presOf" srcId="{2E252FB3-201E-4325-8E5C-74FA54539522}" destId="{6784E2AD-2137-4429-A59F-C139B7742FA1}" srcOrd="0" destOrd="0" presId="urn:microsoft.com/office/officeart/2005/8/layout/cycle6"/>
    <dgm:cxn modelId="{AD288F13-4888-47BC-9385-C3BFA24C6D84}" srcId="{8428A1BC-D243-4305-AEEB-A3BF7C5E01CB}" destId="{EFC194EF-3E07-4B4C-84B8-3F520028F64E}" srcOrd="0" destOrd="0" parTransId="{8E6439E0-871F-4C11-8947-01A43B3DD6B2}" sibTransId="{65CFE7FB-1D9B-4E0C-9A6D-9D20AB81CB7B}"/>
    <dgm:cxn modelId="{A60B7C5C-0C32-46D5-8873-778BD327EB6D}" type="presOf" srcId="{EFC194EF-3E07-4B4C-84B8-3F520028F64E}" destId="{0A803874-E488-4592-9A66-C25B1502EC4C}" srcOrd="0" destOrd="0" presId="urn:microsoft.com/office/officeart/2005/8/layout/cycle6"/>
    <dgm:cxn modelId="{3B721B54-9448-45E6-BB74-EFB16CFB2679}" type="presOf" srcId="{65CFE7FB-1D9B-4E0C-9A6D-9D20AB81CB7B}" destId="{6D021862-1C01-47E2-9ED0-9ADA1A7ECDB1}" srcOrd="0" destOrd="0" presId="urn:microsoft.com/office/officeart/2005/8/layout/cycle6"/>
    <dgm:cxn modelId="{230E0A76-88DA-445C-842C-D70D57123312}" type="presOf" srcId="{59ADF7B3-66F8-4FC9-94A2-7CE1AA79A8C3}" destId="{1E04C062-427F-401E-A8EF-0D0467D9C846}" srcOrd="0" destOrd="0" presId="urn:microsoft.com/office/officeart/2005/8/layout/cycle6"/>
    <dgm:cxn modelId="{1427E17B-EC2A-4D07-BD74-0B538A7FA4FB}" srcId="{8428A1BC-D243-4305-AEEB-A3BF7C5E01CB}" destId="{678EBCED-40C8-43ED-961E-1C5AD4BDF6F3}" srcOrd="1" destOrd="0" parTransId="{452B7967-6D00-4671-A6C5-CA71CF2452D0}" sibTransId="{59ADF7B3-66F8-4FC9-94A2-7CE1AA79A8C3}"/>
    <dgm:cxn modelId="{4B82538A-999B-41D7-ADEC-FD02E2E27C27}" type="presOf" srcId="{7952E688-0CB8-440C-8C98-FFC5F1A688A5}" destId="{9BF2A545-948F-436E-858C-7E3F5DF643FD}" srcOrd="0" destOrd="0" presId="urn:microsoft.com/office/officeart/2005/8/layout/cycle6"/>
    <dgm:cxn modelId="{42814895-BDAC-4A73-8003-C485C1B9A5D1}" type="presOf" srcId="{468CA907-ACB5-4F95-AFED-C5EB4232114B}" destId="{3B375B6A-EA0C-4AD4-AE9B-AE965A04ABC4}" srcOrd="0" destOrd="0" presId="urn:microsoft.com/office/officeart/2005/8/layout/cycle6"/>
    <dgm:cxn modelId="{3A74809C-0EEE-44A9-AE40-28C259F8FC99}" type="presOf" srcId="{E5FCD885-E194-4507-A09B-03DDBB16F0AE}" destId="{907CFACF-D011-447B-B819-2A983B677D4A}" srcOrd="0" destOrd="0" presId="urn:microsoft.com/office/officeart/2005/8/layout/cycle6"/>
    <dgm:cxn modelId="{9083589D-BC04-4D29-B9DA-A22F54242B5C}" type="presOf" srcId="{678EBCED-40C8-43ED-961E-1C5AD4BDF6F3}" destId="{47743229-4609-4A3B-9625-CC604A3F1AF2}" srcOrd="0" destOrd="0" presId="urn:microsoft.com/office/officeart/2005/8/layout/cycle6"/>
    <dgm:cxn modelId="{B97488A1-4D23-4DC8-AD3C-55B4BD43FAC3}" srcId="{8428A1BC-D243-4305-AEEB-A3BF7C5E01CB}" destId="{2E252FB3-201E-4325-8E5C-74FA54539522}" srcOrd="4" destOrd="0" parTransId="{02D7A00C-A540-4468-AABF-8C0AB0142F4F}" sibTransId="{E5FCD885-E194-4507-A09B-03DDBB16F0AE}"/>
    <dgm:cxn modelId="{C783EEAC-4A31-4A66-8BF7-8875E987FE8D}" type="presOf" srcId="{7FDE98DE-B6CD-4FA6-BCAE-A2CD9DC33E16}" destId="{D8A97962-DAD5-496F-B43C-8960D1F897E4}" srcOrd="0" destOrd="0" presId="urn:microsoft.com/office/officeart/2005/8/layout/cycle6"/>
    <dgm:cxn modelId="{B88388C0-76ED-4CAB-8D59-1BB425EF5C0C}" type="presOf" srcId="{8428A1BC-D243-4305-AEEB-A3BF7C5E01CB}" destId="{2380F871-ADB3-4F1C-9105-6A1A64EE4186}" srcOrd="0" destOrd="0" presId="urn:microsoft.com/office/officeart/2005/8/layout/cycle6"/>
    <dgm:cxn modelId="{6A888DC0-33B5-4143-9714-0762A10AA5EA}" srcId="{8428A1BC-D243-4305-AEEB-A3BF7C5E01CB}" destId="{468CA907-ACB5-4F95-AFED-C5EB4232114B}" srcOrd="3" destOrd="0" parTransId="{5807F8A9-EFBB-4048-9D7D-DC4B55370DCC}" sibTransId="{7952E688-0CB8-440C-8C98-FFC5F1A688A5}"/>
    <dgm:cxn modelId="{A22B72C1-7688-4783-8E66-A6ECC4C585A9}" type="presOf" srcId="{984F2C20-8879-43D8-8DC4-5315E7EEDFFC}" destId="{34CBE8F4-F573-4B6E-AD45-F61E97166447}" srcOrd="0" destOrd="0" presId="urn:microsoft.com/office/officeart/2005/8/layout/cycle6"/>
    <dgm:cxn modelId="{479551DD-29CB-4FEE-81A0-ACA138BFAC59}" srcId="{8428A1BC-D243-4305-AEEB-A3BF7C5E01CB}" destId="{7FDE98DE-B6CD-4FA6-BCAE-A2CD9DC33E16}" srcOrd="2" destOrd="0" parTransId="{7F3BF3CF-2ACC-495E-A390-DA77C272895F}" sibTransId="{984F2C20-8879-43D8-8DC4-5315E7EEDFFC}"/>
    <dgm:cxn modelId="{92AF4A71-2ECC-49EE-BAF3-03835C92980F}" type="presParOf" srcId="{2380F871-ADB3-4F1C-9105-6A1A64EE4186}" destId="{0A803874-E488-4592-9A66-C25B1502EC4C}" srcOrd="0" destOrd="0" presId="urn:microsoft.com/office/officeart/2005/8/layout/cycle6"/>
    <dgm:cxn modelId="{BBD6B18D-C5ED-4192-B9EA-C71DA09C3F5B}" type="presParOf" srcId="{2380F871-ADB3-4F1C-9105-6A1A64EE4186}" destId="{8A8E5CA6-AD7D-4422-8DC5-1A0619277E7E}" srcOrd="1" destOrd="0" presId="urn:microsoft.com/office/officeart/2005/8/layout/cycle6"/>
    <dgm:cxn modelId="{4B03FBA0-566D-4DE3-908D-AA42B932C408}" type="presParOf" srcId="{2380F871-ADB3-4F1C-9105-6A1A64EE4186}" destId="{6D021862-1C01-47E2-9ED0-9ADA1A7ECDB1}" srcOrd="2" destOrd="0" presId="urn:microsoft.com/office/officeart/2005/8/layout/cycle6"/>
    <dgm:cxn modelId="{DF8106CB-157E-44AE-B2D3-6948A0C59223}" type="presParOf" srcId="{2380F871-ADB3-4F1C-9105-6A1A64EE4186}" destId="{47743229-4609-4A3B-9625-CC604A3F1AF2}" srcOrd="3" destOrd="0" presId="urn:microsoft.com/office/officeart/2005/8/layout/cycle6"/>
    <dgm:cxn modelId="{F9CEB63A-1A6A-4995-B127-108AD58B9F79}" type="presParOf" srcId="{2380F871-ADB3-4F1C-9105-6A1A64EE4186}" destId="{794AE5DF-CFA1-4D18-99B3-2A75B47FB8D8}" srcOrd="4" destOrd="0" presId="urn:microsoft.com/office/officeart/2005/8/layout/cycle6"/>
    <dgm:cxn modelId="{4AAD1DBB-5C30-4E74-88F0-CF4C7FB80BB5}" type="presParOf" srcId="{2380F871-ADB3-4F1C-9105-6A1A64EE4186}" destId="{1E04C062-427F-401E-A8EF-0D0467D9C846}" srcOrd="5" destOrd="0" presId="urn:microsoft.com/office/officeart/2005/8/layout/cycle6"/>
    <dgm:cxn modelId="{B0995C1D-72BA-41AC-B119-6BBC74583B17}" type="presParOf" srcId="{2380F871-ADB3-4F1C-9105-6A1A64EE4186}" destId="{D8A97962-DAD5-496F-B43C-8960D1F897E4}" srcOrd="6" destOrd="0" presId="urn:microsoft.com/office/officeart/2005/8/layout/cycle6"/>
    <dgm:cxn modelId="{71D25522-743A-4B44-8D43-00FEC8C8979E}" type="presParOf" srcId="{2380F871-ADB3-4F1C-9105-6A1A64EE4186}" destId="{94E2B456-0780-495A-A502-D64954768CF3}" srcOrd="7" destOrd="0" presId="urn:microsoft.com/office/officeart/2005/8/layout/cycle6"/>
    <dgm:cxn modelId="{02135127-E8E5-4FC3-8B48-D3C270808605}" type="presParOf" srcId="{2380F871-ADB3-4F1C-9105-6A1A64EE4186}" destId="{34CBE8F4-F573-4B6E-AD45-F61E97166447}" srcOrd="8" destOrd="0" presId="urn:microsoft.com/office/officeart/2005/8/layout/cycle6"/>
    <dgm:cxn modelId="{E0034CBE-9F6B-4207-9F66-FE9B92C7C9B0}" type="presParOf" srcId="{2380F871-ADB3-4F1C-9105-6A1A64EE4186}" destId="{3B375B6A-EA0C-4AD4-AE9B-AE965A04ABC4}" srcOrd="9" destOrd="0" presId="urn:microsoft.com/office/officeart/2005/8/layout/cycle6"/>
    <dgm:cxn modelId="{DB936BF8-BD22-499A-8B56-E4B872462B57}" type="presParOf" srcId="{2380F871-ADB3-4F1C-9105-6A1A64EE4186}" destId="{C150CEED-3622-4540-8F96-5B3DE0D8C95B}" srcOrd="10" destOrd="0" presId="urn:microsoft.com/office/officeart/2005/8/layout/cycle6"/>
    <dgm:cxn modelId="{1B592614-81C4-4A86-AE51-A051439E9B51}" type="presParOf" srcId="{2380F871-ADB3-4F1C-9105-6A1A64EE4186}" destId="{9BF2A545-948F-436E-858C-7E3F5DF643FD}" srcOrd="11" destOrd="0" presId="urn:microsoft.com/office/officeart/2005/8/layout/cycle6"/>
    <dgm:cxn modelId="{04C1DD3A-C24E-4C99-A3AE-D2D49E70FD63}" type="presParOf" srcId="{2380F871-ADB3-4F1C-9105-6A1A64EE4186}" destId="{6784E2AD-2137-4429-A59F-C139B7742FA1}" srcOrd="12" destOrd="0" presId="urn:microsoft.com/office/officeart/2005/8/layout/cycle6"/>
    <dgm:cxn modelId="{1EDF8667-2FFB-43A9-806E-7EE9DECAF3BB}" type="presParOf" srcId="{2380F871-ADB3-4F1C-9105-6A1A64EE4186}" destId="{DF8B1DEC-C1A5-4202-8789-BE3155897F0C}" srcOrd="13" destOrd="0" presId="urn:microsoft.com/office/officeart/2005/8/layout/cycle6"/>
    <dgm:cxn modelId="{5C5CC7A1-8015-4DCF-AD1D-F5C85D3FFC78}" type="presParOf" srcId="{2380F871-ADB3-4F1C-9105-6A1A64EE4186}" destId="{907CFACF-D011-447B-B819-2A983B677D4A}"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803874-E488-4592-9A66-C25B1502EC4C}">
      <dsp:nvSpPr>
        <dsp:cNvPr id="0" name=""/>
        <dsp:cNvSpPr/>
      </dsp:nvSpPr>
      <dsp:spPr>
        <a:xfrm>
          <a:off x="4535129" y="1280"/>
          <a:ext cx="1412748" cy="918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err="1"/>
            <a:t>Globalisation</a:t>
          </a:r>
          <a:r>
            <a:rPr lang="en-US" sz="1000" kern="1200" dirty="0"/>
            <a:t> and </a:t>
          </a:r>
          <a:r>
            <a:rPr lang="en-US" sz="1000" kern="1200" dirty="0" err="1"/>
            <a:t>Internationalisation</a:t>
          </a:r>
          <a:endParaRPr lang="en-US" sz="1000" kern="1200" dirty="0"/>
        </a:p>
      </dsp:txBody>
      <dsp:txXfrm>
        <a:off x="4579956" y="46107"/>
        <a:ext cx="1323094" cy="828632"/>
      </dsp:txXfrm>
    </dsp:sp>
    <dsp:sp modelId="{6D021862-1C01-47E2-9ED0-9ADA1A7ECDB1}">
      <dsp:nvSpPr>
        <dsp:cNvPr id="0" name=""/>
        <dsp:cNvSpPr/>
      </dsp:nvSpPr>
      <dsp:spPr>
        <a:xfrm>
          <a:off x="3405518" y="460424"/>
          <a:ext cx="3671969" cy="3671969"/>
        </a:xfrm>
        <a:custGeom>
          <a:avLst/>
          <a:gdLst/>
          <a:ahLst/>
          <a:cxnLst/>
          <a:rect l="0" t="0" r="0" b="0"/>
          <a:pathLst>
            <a:path>
              <a:moveTo>
                <a:pt x="2552081" y="145409"/>
              </a:moveTo>
              <a:arcTo wR="1835984" hR="1835984" stAng="17577397" swAng="1963254"/>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47743229-4609-4A3B-9625-CC604A3F1AF2}">
      <dsp:nvSpPr>
        <dsp:cNvPr id="0" name=""/>
        <dsp:cNvSpPr/>
      </dsp:nvSpPr>
      <dsp:spPr>
        <a:xfrm>
          <a:off x="6281254" y="1269914"/>
          <a:ext cx="1412748" cy="918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Political change and uncertainty</a:t>
          </a:r>
        </a:p>
      </dsp:txBody>
      <dsp:txXfrm>
        <a:off x="6326081" y="1314741"/>
        <a:ext cx="1323094" cy="828632"/>
      </dsp:txXfrm>
    </dsp:sp>
    <dsp:sp modelId="{1E04C062-427F-401E-A8EF-0D0467D9C846}">
      <dsp:nvSpPr>
        <dsp:cNvPr id="0" name=""/>
        <dsp:cNvSpPr/>
      </dsp:nvSpPr>
      <dsp:spPr>
        <a:xfrm>
          <a:off x="3405518" y="460424"/>
          <a:ext cx="3671969" cy="3671969"/>
        </a:xfrm>
        <a:custGeom>
          <a:avLst/>
          <a:gdLst/>
          <a:ahLst/>
          <a:cxnLst/>
          <a:rect l="0" t="0" r="0" b="0"/>
          <a:pathLst>
            <a:path>
              <a:moveTo>
                <a:pt x="3669433" y="1739520"/>
              </a:moveTo>
              <a:arcTo wR="1835984" hR="1835984" stAng="21419294" swAng="2197622"/>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8A97962-DAD5-496F-B43C-8960D1F897E4}">
      <dsp:nvSpPr>
        <dsp:cNvPr id="0" name=""/>
        <dsp:cNvSpPr/>
      </dsp:nvSpPr>
      <dsp:spPr>
        <a:xfrm>
          <a:off x="5614293" y="3322608"/>
          <a:ext cx="1412748" cy="918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Innovation and technological change</a:t>
          </a:r>
        </a:p>
      </dsp:txBody>
      <dsp:txXfrm>
        <a:off x="5659120" y="3367435"/>
        <a:ext cx="1323094" cy="828632"/>
      </dsp:txXfrm>
    </dsp:sp>
    <dsp:sp modelId="{34CBE8F4-F573-4B6E-AD45-F61E97166447}">
      <dsp:nvSpPr>
        <dsp:cNvPr id="0" name=""/>
        <dsp:cNvSpPr/>
      </dsp:nvSpPr>
      <dsp:spPr>
        <a:xfrm>
          <a:off x="3405518" y="460424"/>
          <a:ext cx="3671969" cy="3671969"/>
        </a:xfrm>
        <a:custGeom>
          <a:avLst/>
          <a:gdLst/>
          <a:ahLst/>
          <a:cxnLst/>
          <a:rect l="0" t="0" r="0" b="0"/>
          <a:pathLst>
            <a:path>
              <a:moveTo>
                <a:pt x="2201471" y="3635223"/>
              </a:moveTo>
              <a:arcTo wR="1835984" hR="1835984" stAng="4711051" swAng="1377899"/>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B375B6A-EA0C-4AD4-AE9B-AE965A04ABC4}">
      <dsp:nvSpPr>
        <dsp:cNvPr id="0" name=""/>
        <dsp:cNvSpPr/>
      </dsp:nvSpPr>
      <dsp:spPr>
        <a:xfrm>
          <a:off x="3455964" y="3322608"/>
          <a:ext cx="1412748" cy="918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Major Social and Demographic changes: Inequality and Ethical Management</a:t>
          </a:r>
        </a:p>
      </dsp:txBody>
      <dsp:txXfrm>
        <a:off x="3500791" y="3367435"/>
        <a:ext cx="1323094" cy="828632"/>
      </dsp:txXfrm>
    </dsp:sp>
    <dsp:sp modelId="{9BF2A545-948F-436E-858C-7E3F5DF643FD}">
      <dsp:nvSpPr>
        <dsp:cNvPr id="0" name=""/>
        <dsp:cNvSpPr/>
      </dsp:nvSpPr>
      <dsp:spPr>
        <a:xfrm>
          <a:off x="3405518" y="460424"/>
          <a:ext cx="3671969" cy="3671969"/>
        </a:xfrm>
        <a:custGeom>
          <a:avLst/>
          <a:gdLst/>
          <a:ahLst/>
          <a:cxnLst/>
          <a:rect l="0" t="0" r="0" b="0"/>
          <a:pathLst>
            <a:path>
              <a:moveTo>
                <a:pt x="307024" y="2852410"/>
              </a:moveTo>
              <a:arcTo wR="1835984" hR="1835984" stAng="8783084" swAng="2197622"/>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784E2AD-2137-4429-A59F-C139B7742FA1}">
      <dsp:nvSpPr>
        <dsp:cNvPr id="0" name=""/>
        <dsp:cNvSpPr/>
      </dsp:nvSpPr>
      <dsp:spPr>
        <a:xfrm>
          <a:off x="2789003" y="1269914"/>
          <a:ext cx="1412748" cy="918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Environmental crisis and sustainability</a:t>
          </a:r>
        </a:p>
      </dsp:txBody>
      <dsp:txXfrm>
        <a:off x="2833830" y="1314741"/>
        <a:ext cx="1323094" cy="828632"/>
      </dsp:txXfrm>
    </dsp:sp>
    <dsp:sp modelId="{907CFACF-D011-447B-B819-2A983B677D4A}">
      <dsp:nvSpPr>
        <dsp:cNvPr id="0" name=""/>
        <dsp:cNvSpPr/>
      </dsp:nvSpPr>
      <dsp:spPr>
        <a:xfrm>
          <a:off x="3405518" y="460424"/>
          <a:ext cx="3671969" cy="3671969"/>
        </a:xfrm>
        <a:custGeom>
          <a:avLst/>
          <a:gdLst/>
          <a:ahLst/>
          <a:cxnLst/>
          <a:rect l="0" t="0" r="0" b="0"/>
          <a:pathLst>
            <a:path>
              <a:moveTo>
                <a:pt x="319686" y="800764"/>
              </a:moveTo>
              <a:arcTo wR="1835984" hR="1835984" stAng="12859349" swAng="1963254"/>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00897D-0F5A-43C8-9B79-361F3261D0BC}" type="datetimeFigureOut">
              <a:rPr lang="en-GB" smtClean="0"/>
              <a:t>13/02/2025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AE680-CCF8-44A4-99B7-5694A4EA13A5}" type="slidenum">
              <a:rPr lang="en-GB" smtClean="0"/>
              <a:t>‹#›</a:t>
            </a:fld>
            <a:endParaRPr lang="en-GB"/>
          </a:p>
        </p:txBody>
      </p:sp>
    </p:spTree>
    <p:extLst>
      <p:ext uri="{BB962C8B-B14F-4D97-AF65-F5344CB8AC3E}">
        <p14:creationId xmlns:p14="http://schemas.microsoft.com/office/powerpoint/2010/main" val="345101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postermywall.com/index.php/posters/mine#/design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09BFEA-EBA0-422B-8693-8C4B2AE17B0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7621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https://www.16personalities.com/</a:t>
            </a:r>
          </a:p>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5</a:t>
            </a:fld>
            <a:endParaRPr lang="en-GB"/>
          </a:p>
        </p:txBody>
      </p:sp>
    </p:spTree>
    <p:extLst>
      <p:ext uri="{BB962C8B-B14F-4D97-AF65-F5344CB8AC3E}">
        <p14:creationId xmlns:p14="http://schemas.microsoft.com/office/powerpoint/2010/main" val="1592733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IM encourages the internal market (employees) to perform better</a:t>
            </a:r>
          </a:p>
          <a:p>
            <a:r>
              <a:rPr lang="en-US" sz="1200" dirty="0"/>
              <a:t>IM empowers employees and gives them accountability and responsibility</a:t>
            </a:r>
          </a:p>
          <a:p>
            <a:r>
              <a:rPr lang="en-US" sz="1200" dirty="0"/>
              <a:t>IM creates common understanding of the business </a:t>
            </a:r>
            <a:r>
              <a:rPr lang="en-US" sz="1200" dirty="0" err="1"/>
              <a:t>organisation</a:t>
            </a:r>
            <a:endParaRPr lang="en-US" sz="1200" dirty="0"/>
          </a:p>
          <a:p>
            <a:r>
              <a:rPr lang="en-US" sz="1200" dirty="0"/>
              <a:t>IM encourages employees to offer superb service to customers by appreciating their valuable contribution to the success of the company.</a:t>
            </a:r>
          </a:p>
          <a:p>
            <a:r>
              <a:rPr lang="en-US" dirty="0"/>
              <a:t>IM improves customer retention and individual employee development</a:t>
            </a:r>
          </a:p>
          <a:p>
            <a:r>
              <a:rPr lang="en-US" dirty="0"/>
              <a:t>IM integrates business culture, structure, HRM, vision and  strategy with the employees professional and social needs</a:t>
            </a:r>
          </a:p>
          <a:p>
            <a:r>
              <a:rPr lang="en-US" dirty="0"/>
              <a:t>IM creates good co-ordination and co-operation among departments of the business. </a:t>
            </a:r>
          </a:p>
          <a:p>
            <a:endParaRPr lang="en-US" sz="1200" dirty="0"/>
          </a:p>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10</a:t>
            </a:fld>
            <a:endParaRPr lang="en-GB"/>
          </a:p>
        </p:txBody>
      </p:sp>
    </p:spTree>
    <p:extLst>
      <p:ext uri="{BB962C8B-B14F-4D97-AF65-F5344CB8AC3E}">
        <p14:creationId xmlns:p14="http://schemas.microsoft.com/office/powerpoint/2010/main" val="234498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123 submissions | </a:t>
            </a:r>
            <a:r>
              <a:rPr lang="en-GB" dirty="0" err="1">
                <a:hlinkClick r:id="rId3"/>
              </a:rPr>
              <a:t>PosterMyWall</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prstClr val="black"/>
                </a:solidFill>
                <a:latin typeface="Calibri" panose="020F0502020204030204"/>
              </a:rPr>
              <a:t>A</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great tool for posters leaflets, social media posts animated videos, web banners and other marketing content.</a:t>
            </a:r>
            <a:endParaRPr lang="en-GB" dirty="0"/>
          </a:p>
          <a:p>
            <a:endParaRPr lang="en-GB" dirty="0"/>
          </a:p>
          <a:p>
            <a:r>
              <a:rPr lang="en-GB" dirty="0"/>
              <a:t>You guys will need to create your own accounts and set a submissions box, ideally one for each of your sessions. </a:t>
            </a:r>
          </a:p>
          <a:p>
            <a:endParaRPr lang="en-GB" dirty="0"/>
          </a:p>
          <a:p>
            <a:r>
              <a:rPr lang="en-GB" dirty="0"/>
              <a:t>Copy and paste the student instructions (I will show you how </a:t>
            </a:r>
            <a:r>
              <a:rPr lang="en-GB" dirty="0">
                <a:sym typeface="Wingdings" panose="05000000000000000000" pitchFamily="2" charset="2"/>
              </a:rPr>
              <a:t>)</a:t>
            </a:r>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13</a:t>
            </a:fld>
            <a:endParaRPr lang="en-GB"/>
          </a:p>
        </p:txBody>
      </p:sp>
    </p:spTree>
    <p:extLst>
      <p:ext uri="{BB962C8B-B14F-4D97-AF65-F5344CB8AC3E}">
        <p14:creationId xmlns:p14="http://schemas.microsoft.com/office/powerpoint/2010/main" val="5442503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i.e. Brickbats Bouquet,</a:t>
            </a:r>
            <a:r>
              <a:rPr lang="en-GB" baseline="0" dirty="0"/>
              <a:t> High road low road etc… </a:t>
            </a: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B71274F-643F-4B4D-828C-A5430810AE2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19465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 for their placement properties – USP’s, innovations, themes locations, talent,</a:t>
            </a:r>
          </a:p>
          <a:p>
            <a:r>
              <a:rPr lang="en-GB" dirty="0"/>
              <a:t>2-  specialists , cultural cuisine, conscientious customer, protected knowledge KFC, DIMSUM  </a:t>
            </a:r>
          </a:p>
          <a:p>
            <a:r>
              <a:rPr lang="en-GB" dirty="0"/>
              <a:t>3-  </a:t>
            </a:r>
          </a:p>
        </p:txBody>
      </p:sp>
      <p:sp>
        <p:nvSpPr>
          <p:cNvPr id="4" name="Slide Number Placeholder 3"/>
          <p:cNvSpPr>
            <a:spLocks noGrp="1"/>
          </p:cNvSpPr>
          <p:nvPr>
            <p:ph type="sldNum" sz="quarter" idx="5"/>
          </p:nvPr>
        </p:nvSpPr>
        <p:spPr/>
        <p:txBody>
          <a:bodyPr/>
          <a:lstStyle/>
          <a:p>
            <a:fld id="{AC1AE680-CCF8-44A4-99B7-5694A4EA13A5}" type="slidenum">
              <a:rPr lang="en-GB" smtClean="0"/>
              <a:t>17</a:t>
            </a:fld>
            <a:endParaRPr lang="en-GB"/>
          </a:p>
        </p:txBody>
      </p:sp>
    </p:spTree>
    <p:extLst>
      <p:ext uri="{BB962C8B-B14F-4D97-AF65-F5344CB8AC3E}">
        <p14:creationId xmlns:p14="http://schemas.microsoft.com/office/powerpoint/2010/main" val="29516801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0.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599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5919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2472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4525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7202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46633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80321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20032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69932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66425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1306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73650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9817376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538237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9542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1779357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2/13/2025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585447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2/13/2025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519549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2/13/2025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061605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2/13/2025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19177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2/13/2025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7741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2/13/2025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8866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2/13/2025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317813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2/13/2025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887229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2/13/2025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355640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2/13/2025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833179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2/13/2025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471334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2/13/2025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203020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2/13/2025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953062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2/13/2025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300914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2/13/2025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138335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2/13/2025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857779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2/13/2025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9814811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2/13/2025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6806731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2/13/2025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4762818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2/13/2025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988309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2/13/2025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875993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2/13/2025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057519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7363362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613933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6375704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59433144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6136866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2603169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11057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0856469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03789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3141976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0160680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89100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8979788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571894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5223337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03700694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13/02/2025</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5772566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46321864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99647775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2/13/2025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89621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2/13/2025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0949286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2/13/2025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652035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2/13/2025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5657799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2/13/2025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0162106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2/13/2025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398147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2/13/2025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535379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2/13/2025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2239040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2/13/2025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2914519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2/13/2025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0444365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2/13/2025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179889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02076686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13/02/2025</a:t>
            </a:fld>
            <a:endParaRPr lang="en-GB" dirty="0"/>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40231102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F07C6424-41DD-AF49-8D0A-B20A782F8B5F}" type="datetimeFigureOut">
              <a:rPr lang="en-US" smtClean="0"/>
              <a:t>2/13/2025</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151013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F07C6424-41DD-AF49-8D0A-B20A782F8B5F}" type="datetimeFigureOut">
              <a:rPr lang="en-US" smtClean="0"/>
              <a:t>2/13/2025</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4564328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F07C6424-41DD-AF49-8D0A-B20A782F8B5F}" type="datetimeFigureOut">
              <a:rPr lang="en-US" smtClean="0"/>
              <a:t>2/13/2025</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1573346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F07C6424-41DD-AF49-8D0A-B20A782F8B5F}" type="datetimeFigureOut">
              <a:rPr lang="en-US" smtClean="0"/>
              <a:t>2/13/2025</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7682092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F07C6424-41DD-AF49-8D0A-B20A782F8B5F}" type="datetimeFigureOut">
              <a:rPr lang="en-US" smtClean="0"/>
              <a:t>2/13/2025</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4569777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F07C6424-41DD-AF49-8D0A-B20A782F8B5F}" type="datetimeFigureOut">
              <a:rPr lang="en-US" smtClean="0"/>
              <a:t>2/13/2025</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0477453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F07C6424-41DD-AF49-8D0A-B20A782F8B5F}" type="datetimeFigureOut">
              <a:rPr lang="en-US" smtClean="0"/>
              <a:t>2/13/2025</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7536156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F07C6424-41DD-AF49-8D0A-B20A782F8B5F}" type="datetimeFigureOut">
              <a:rPr lang="en-US" smtClean="0"/>
              <a:t>2/13/2025</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0151757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F07C6424-41DD-AF49-8D0A-B20A782F8B5F}" type="datetimeFigureOut">
              <a:rPr lang="en-US" smtClean="0"/>
              <a:t>2/13/2025</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27925172"/>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F07C6424-41DD-AF49-8D0A-B20A782F8B5F}" type="datetimeFigureOut">
              <a:rPr lang="en-US" smtClean="0"/>
              <a:t>2/13/2025</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11507077"/>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13/02/2025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113572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13/02/2025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11886057"/>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13/02/2025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99308622"/>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13/02/2025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55641069"/>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13/02/2025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07052889"/>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13/02/2025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88252843"/>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13/02/2025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09384101"/>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13/02/2025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12405717"/>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13/02/2025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1964202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13/02/2025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73220804"/>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13/02/2025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64777067"/>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2257254132"/>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1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6.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6.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7.pn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7.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image" Target="../media/image8.png"/><Relationship Id="rId5" Type="http://schemas.openxmlformats.org/officeDocument/2006/relationships/theme" Target="../theme/theme8.xml"/><Relationship Id="rId4" Type="http://schemas.openxmlformats.org/officeDocument/2006/relationships/slideLayout" Target="../slideLayouts/slideLayout42.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2.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9.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4" Type="http://schemas.openxmlformats.org/officeDocument/2006/relationships/image" Target="../media/image3.png"/></Relationships>
</file>

<file path=ppt/slideMasters/_rels/slideMaster11.xml.rels><?xml version="1.0" encoding="UTF-8" standalone="yes"?>
<Relationships xmlns="http://schemas.openxmlformats.org/package/2006/relationships"><Relationship Id="rId3" Type="http://schemas.openxmlformats.org/officeDocument/2006/relationships/theme" Target="../theme/theme11.xml"/><Relationship Id="rId2" Type="http://schemas.openxmlformats.org/officeDocument/2006/relationships/slideLayout" Target="../slideLayouts/slideLayout57.xml"/><Relationship Id="rId1" Type="http://schemas.openxmlformats.org/officeDocument/2006/relationships/slideLayout" Target="../slideLayouts/slideLayout56.xml"/><Relationship Id="rId4" Type="http://schemas.openxmlformats.org/officeDocument/2006/relationships/image" Target="../media/image5.png"/></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65.xml"/><Relationship Id="rId13" Type="http://schemas.openxmlformats.org/officeDocument/2006/relationships/image" Target="../media/image6.png"/><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theme" Target="../theme/theme12.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3.xml"/><Relationship Id="rId1" Type="http://schemas.openxmlformats.org/officeDocument/2006/relationships/slideLayout" Target="../slideLayouts/slideLayout6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77.xml"/><Relationship Id="rId13" Type="http://schemas.openxmlformats.org/officeDocument/2006/relationships/image" Target="../media/image10.jpg"/><Relationship Id="rId3" Type="http://schemas.openxmlformats.org/officeDocument/2006/relationships/slideLayout" Target="../slideLayouts/slideLayout72.xml"/><Relationship Id="rId7" Type="http://schemas.openxmlformats.org/officeDocument/2006/relationships/slideLayout" Target="../slideLayouts/slideLayout76.xml"/><Relationship Id="rId12" Type="http://schemas.openxmlformats.org/officeDocument/2006/relationships/theme" Target="../theme/theme14.xml"/><Relationship Id="rId2" Type="http://schemas.openxmlformats.org/officeDocument/2006/relationships/slideLayout" Target="../slideLayouts/slideLayout71.xml"/><Relationship Id="rId1" Type="http://schemas.openxmlformats.org/officeDocument/2006/relationships/slideLayout" Target="../slideLayouts/slideLayout70.xml"/><Relationship Id="rId6" Type="http://schemas.openxmlformats.org/officeDocument/2006/relationships/slideLayout" Target="../slideLayouts/slideLayout75.xml"/><Relationship Id="rId11" Type="http://schemas.openxmlformats.org/officeDocument/2006/relationships/slideLayout" Target="../slideLayouts/slideLayout80.xml"/><Relationship Id="rId5" Type="http://schemas.openxmlformats.org/officeDocument/2006/relationships/slideLayout" Target="../slideLayouts/slideLayout74.xml"/><Relationship Id="rId10" Type="http://schemas.openxmlformats.org/officeDocument/2006/relationships/slideLayout" Target="../slideLayouts/slideLayout79.xml"/><Relationship Id="rId4" Type="http://schemas.openxmlformats.org/officeDocument/2006/relationships/slideLayout" Target="../slideLayouts/slideLayout73.xml"/><Relationship Id="rId9" Type="http://schemas.openxmlformats.org/officeDocument/2006/relationships/slideLayout" Target="../slideLayouts/slideLayout78.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88.xml"/><Relationship Id="rId13" Type="http://schemas.openxmlformats.org/officeDocument/2006/relationships/theme" Target="../theme/theme15.xml"/><Relationship Id="rId3" Type="http://schemas.openxmlformats.org/officeDocument/2006/relationships/slideLayout" Target="../slideLayouts/slideLayout83.xml"/><Relationship Id="rId7" Type="http://schemas.openxmlformats.org/officeDocument/2006/relationships/slideLayout" Target="../slideLayouts/slideLayout87.xml"/><Relationship Id="rId12" Type="http://schemas.openxmlformats.org/officeDocument/2006/relationships/slideLayout" Target="../slideLayouts/slideLayout92.xml"/><Relationship Id="rId2" Type="http://schemas.openxmlformats.org/officeDocument/2006/relationships/slideLayout" Target="../slideLayouts/slideLayout82.xml"/><Relationship Id="rId1" Type="http://schemas.openxmlformats.org/officeDocument/2006/relationships/slideLayout" Target="../slideLayouts/slideLayout81.xml"/><Relationship Id="rId6" Type="http://schemas.openxmlformats.org/officeDocument/2006/relationships/slideLayout" Target="../slideLayouts/slideLayout86.xml"/><Relationship Id="rId11" Type="http://schemas.openxmlformats.org/officeDocument/2006/relationships/slideLayout" Target="../slideLayouts/slideLayout91.xml"/><Relationship Id="rId5" Type="http://schemas.openxmlformats.org/officeDocument/2006/relationships/slideLayout" Target="../slideLayouts/slideLayout85.xml"/><Relationship Id="rId10" Type="http://schemas.openxmlformats.org/officeDocument/2006/relationships/slideLayout" Target="../slideLayouts/slideLayout90.xml"/><Relationship Id="rId4" Type="http://schemas.openxmlformats.org/officeDocument/2006/relationships/slideLayout" Target="../slideLayouts/slideLayout84.xml"/><Relationship Id="rId9" Type="http://schemas.openxmlformats.org/officeDocument/2006/relationships/slideLayout" Target="../slideLayouts/slideLayout89.xml"/><Relationship Id="rId14" Type="http://schemas.openxmlformats.org/officeDocument/2006/relationships/image" Target="../media/image10.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67767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5031911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62128242"/>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16662969"/>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830717619"/>
      </p:ext>
    </p:extLst>
  </p:cSld>
  <p:clrMap bg1="lt1" tx1="dk1" bg2="lt2" tx2="dk2" accent1="accent1" accent2="accent2" accent3="accent3" accent4="accent4" accent5="accent5" accent6="accent6" hlink="hlink" folHlink="folHlink"/>
  <p:sldLayoutIdLst>
    <p:sldLayoutId id="2147483685" r:id="rId1"/>
    <p:sldLayoutId id="214748368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3922354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62244361"/>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978523484"/>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0835854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898947050"/>
      </p:ext>
    </p:extLst>
  </p:cSld>
  <p:clrMap bg1="lt1" tx1="dk1" bg2="lt2" tx2="dk2" accent1="accent1" accent2="accent2" accent3="accent3" accent4="accent4" accent5="accent5" accent6="accent6" hlink="hlink" folHlink="folHlink"/>
  <p:sldLayoutIdLst>
    <p:sldLayoutId id="2147483733" r:id="rId1"/>
    <p:sldLayoutId id="214748373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962958698"/>
      </p:ext>
    </p:extLst>
  </p:cSld>
  <p:clrMap bg1="lt1" tx1="dk1" bg2="lt2" tx2="dk2" accent1="accent1" accent2="accent2" accent3="accent3" accent4="accent4" accent5="accent5" accent6="accent6" hlink="hlink" folHlink="folHlink"/>
  <p:sldLayoutIdLst>
    <p:sldLayoutId id="2147483736" r:id="rId1"/>
    <p:sldLayoutId id="214748373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721781755"/>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71182168"/>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13/02/2025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891637452"/>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13/02/2025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57135937"/>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81.xml"/></Relationships>
</file>

<file path=ppt/slides/_rels/slide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88.xml"/><Relationship Id="rId4" Type="http://schemas.openxmlformats.org/officeDocument/2006/relationships/image" Target="../media/image1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2.xml"/></Relationships>
</file>

<file path=ppt/slides/_rels/slide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2.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82.xml"/><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7" Type="http://schemas.openxmlformats.org/officeDocument/2006/relationships/hyperlink" Target="https://www.postermywall.com/index.php/posters/mine#/designs" TargetMode="External"/><Relationship Id="rId2" Type="http://schemas.openxmlformats.org/officeDocument/2006/relationships/notesSlide" Target="../notesSlides/notesSlide4.xml"/><Relationship Id="rId1" Type="http://schemas.openxmlformats.org/officeDocument/2006/relationships/slideLayout" Target="../slideLayouts/slideLayout71.xml"/><Relationship Id="rId6" Type="http://schemas.openxmlformats.org/officeDocument/2006/relationships/image" Target="../media/image20.png"/><Relationship Id="rId5" Type="http://schemas.openxmlformats.org/officeDocument/2006/relationships/image" Target="../media/image16.pn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1.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71.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1.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1.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1.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1.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6.jpg"/><Relationship Id="rId1" Type="http://schemas.openxmlformats.org/officeDocument/2006/relationships/slideLayout" Target="../slideLayouts/slideLayout7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251596" y="650614"/>
            <a:ext cx="6994222"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Effective	Management</a:t>
            </a:r>
            <a:b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BMGM4000</a:t>
            </a:r>
          </a:p>
        </p:txBody>
      </p:sp>
      <p:sp>
        <p:nvSpPr>
          <p:cNvPr id="6" name="TextBox 5">
            <a:extLst>
              <a:ext uri="{FF2B5EF4-FFF2-40B4-BE49-F238E27FC236}">
                <a16:creationId xmlns:a16="http://schemas.microsoft.com/office/drawing/2014/main" id="{2DDBD4A8-0007-5EFA-628C-3A9FCA50BB6B}"/>
              </a:ext>
            </a:extLst>
          </p:cNvPr>
          <p:cNvSpPr txBox="1"/>
          <p:nvPr/>
        </p:nvSpPr>
        <p:spPr>
          <a:xfrm>
            <a:off x="167062" y="2707838"/>
            <a:ext cx="640406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prstClr val="white"/>
                </a:solidFill>
                <a:latin typeface="Arial" panose="020B0604020202020204" pitchFamily="34" charset="0"/>
                <a:cs typeface="Arial" panose="020B0604020202020204" pitchFamily="34" charset="0"/>
              </a:rPr>
              <a:t>Jemma Smith</a:t>
            </a: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207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3">
            <a:alphaModFix amt="35000"/>
          </a:blip>
          <a:srcRect l="2031" t="30205" r="-2031" b="19359"/>
          <a:stretch/>
        </p:blipFill>
        <p:spPr>
          <a:xfrm>
            <a:off x="628206" y="94033"/>
            <a:ext cx="10935587" cy="6082930"/>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838177" y="1497008"/>
            <a:ext cx="10515600" cy="4351338"/>
          </a:xfrm>
        </p:spPr>
        <p:txBody>
          <a:bodyPr vert="horz" lIns="91440" tIns="45720" rIns="91440" bIns="45720" rtlCol="0">
            <a:normAutofit/>
          </a:bodyPr>
          <a:lstStyle/>
          <a:p>
            <a:pPr marL="514350" indent="-514350" algn="just">
              <a:lnSpc>
                <a:spcPct val="150000"/>
              </a:lnSpc>
              <a:buFont typeface="+mj-lt"/>
              <a:buAutoNum type="arabicPeriod"/>
            </a:pPr>
            <a:r>
              <a:rPr lang="en-GB" sz="3200" dirty="0"/>
              <a:t>BELBIN’s Theory </a:t>
            </a:r>
          </a:p>
          <a:p>
            <a:pPr marL="514350" indent="-514350" algn="just">
              <a:lnSpc>
                <a:spcPct val="150000"/>
              </a:lnSpc>
              <a:buFont typeface="+mj-lt"/>
              <a:buAutoNum type="arabicPeriod"/>
            </a:pPr>
            <a:r>
              <a:rPr lang="en-GB" sz="3200" dirty="0"/>
              <a:t>MBTI Personality Test</a:t>
            </a:r>
          </a:p>
          <a:p>
            <a:pPr marL="514350" indent="-514350" algn="just">
              <a:lnSpc>
                <a:spcPct val="170000"/>
              </a:lnSpc>
              <a:buFont typeface="+mj-lt"/>
              <a:buAutoNum type="arabicPeriod"/>
            </a:pPr>
            <a:r>
              <a:rPr lang="en-GB" sz="3200" dirty="0"/>
              <a:t>Internal marketing</a:t>
            </a:r>
          </a:p>
          <a:p>
            <a:pPr marL="514350" indent="-514350" algn="just">
              <a:lnSpc>
                <a:spcPct val="170000"/>
              </a:lnSpc>
              <a:buFont typeface="+mj-lt"/>
              <a:buAutoNum type="arabicPeriod"/>
            </a:pPr>
            <a:r>
              <a:rPr lang="en-GB" sz="3200" dirty="0"/>
              <a:t>Market Research/</a:t>
            </a:r>
            <a:r>
              <a:rPr lang="en-GB" dirty="0"/>
              <a:t>E</a:t>
            </a:r>
            <a:r>
              <a:rPr lang="en-GB" sz="3200" dirty="0"/>
              <a:t>merging Markets</a:t>
            </a:r>
          </a:p>
          <a:p>
            <a:pPr marL="0"/>
            <a:endParaRPr lang="en-US" dirty="0">
              <a:solidFill>
                <a:srgbClr val="FFFFFF"/>
              </a:solidFill>
            </a:endParaRPr>
          </a:p>
        </p:txBody>
      </p:sp>
      <p:pic>
        <p:nvPicPr>
          <p:cNvPr id="5" name="Picture 4">
            <a:extLst>
              <a:ext uri="{FF2B5EF4-FFF2-40B4-BE49-F238E27FC236}">
                <a16:creationId xmlns:a16="http://schemas.microsoft.com/office/drawing/2014/main" id="{B0D3E40F-04EF-3B29-8ED3-AC7744742991}"/>
              </a:ext>
            </a:extLst>
          </p:cNvPr>
          <p:cNvPicPr>
            <a:picLocks noChangeAspect="1"/>
          </p:cNvPicPr>
          <p:nvPr/>
        </p:nvPicPr>
        <p:blipFill>
          <a:blip r:embed="rId4"/>
          <a:stretch>
            <a:fillRect/>
          </a:stretch>
        </p:blipFill>
        <p:spPr>
          <a:xfrm>
            <a:off x="-46" y="5848346"/>
            <a:ext cx="12192046" cy="1009654"/>
          </a:xfrm>
          <a:prstGeom prst="rect">
            <a:avLst/>
          </a:prstGeom>
        </p:spPr>
      </p:pic>
    </p:spTree>
    <p:extLst>
      <p:ext uri="{BB962C8B-B14F-4D97-AF65-F5344CB8AC3E}">
        <p14:creationId xmlns:p14="http://schemas.microsoft.com/office/powerpoint/2010/main" val="294156442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2AED4-CBA7-2829-9AE4-B935BC519026}"/>
              </a:ext>
            </a:extLst>
          </p:cNvPr>
          <p:cNvSpPr>
            <a:spLocks noGrp="1"/>
          </p:cNvSpPr>
          <p:nvPr>
            <p:ph type="title"/>
          </p:nvPr>
        </p:nvSpPr>
        <p:spPr>
          <a:xfrm>
            <a:off x="408709" y="-9381"/>
            <a:ext cx="10515600" cy="1325563"/>
          </a:xfrm>
        </p:spPr>
        <p:txBody>
          <a:bodyPr>
            <a:normAutofit/>
          </a:bodyPr>
          <a:lstStyle/>
          <a:p>
            <a:r>
              <a:rPr lang="en-GB" sz="4800" dirty="0"/>
              <a:t>Assignment – Four Element Portfolio</a:t>
            </a:r>
          </a:p>
        </p:txBody>
      </p:sp>
      <p:sp>
        <p:nvSpPr>
          <p:cNvPr id="3" name="Content Placeholder 2">
            <a:extLst>
              <a:ext uri="{FF2B5EF4-FFF2-40B4-BE49-F238E27FC236}">
                <a16:creationId xmlns:a16="http://schemas.microsoft.com/office/drawing/2014/main" id="{65988D97-3536-582E-AE70-FFD27ACAB9A5}"/>
              </a:ext>
            </a:extLst>
          </p:cNvPr>
          <p:cNvSpPr>
            <a:spLocks noGrp="1"/>
          </p:cNvSpPr>
          <p:nvPr>
            <p:ph idx="1"/>
          </p:nvPr>
        </p:nvSpPr>
        <p:spPr>
          <a:xfrm>
            <a:off x="408709" y="3674299"/>
            <a:ext cx="10515600" cy="3906549"/>
          </a:xfrm>
        </p:spPr>
        <p:txBody>
          <a:bodyPr/>
          <a:lstStyle/>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1 – Restaurant and Kitchen Structure</a:t>
            </a:r>
            <a:endParaRPr lang="en-GB" sz="1800" b="1" kern="0" dirty="0">
              <a:effectLst/>
              <a:latin typeface="Arial" panose="020B0604020202020204" pitchFamily="34" charset="0"/>
              <a:ea typeface="Arial" panose="020B0604020202020204" pitchFamily="34" charset="0"/>
            </a:endParaRPr>
          </a:p>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2 – Standard Operating Procedures</a:t>
            </a:r>
            <a:endParaRPr lang="en-GB" sz="1800" b="1" kern="0" dirty="0">
              <a:effectLst/>
              <a:latin typeface="Arial" panose="020B0604020202020204" pitchFamily="34" charset="0"/>
              <a:ea typeface="Arial" panose="020B0604020202020204" pitchFamily="34" charset="0"/>
            </a:endParaRPr>
          </a:p>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3 – Importance of Leadership </a:t>
            </a:r>
            <a:endParaRPr lang="en-GB" sz="1800" b="1" kern="0" dirty="0">
              <a:effectLst/>
              <a:latin typeface="Arial" panose="020B0604020202020204" pitchFamily="34" charset="0"/>
              <a:ea typeface="Arial" panose="020B0604020202020204" pitchFamily="34" charset="0"/>
            </a:endParaRPr>
          </a:p>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4 – Employees’ Characteristics and Management  (Self-Reflection)</a:t>
            </a:r>
            <a:endParaRPr lang="en-GB" sz="1800" b="1" kern="0" dirty="0">
              <a:effectLst/>
              <a:latin typeface="Arial" panose="020B0604020202020204" pitchFamily="34" charset="0"/>
              <a:ea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8AD2AF20-DD87-A23B-6F5D-D91422586CD5}"/>
              </a:ext>
            </a:extLst>
          </p:cNvPr>
          <p:cNvSpPr txBox="1"/>
          <p:nvPr/>
        </p:nvSpPr>
        <p:spPr>
          <a:xfrm>
            <a:off x="454891" y="954443"/>
            <a:ext cx="11328400" cy="2694456"/>
          </a:xfrm>
          <a:prstGeom prst="rect">
            <a:avLst/>
          </a:prstGeom>
          <a:noFill/>
        </p:spPr>
        <p:txBody>
          <a:bodyPr wrap="square">
            <a:spAutoFit/>
          </a:bodyPr>
          <a:lstStyle/>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Different </a:t>
            </a:r>
            <a:r>
              <a:rPr lang="en-GB" kern="0" dirty="0">
                <a:latin typeface="Calibri" panose="020F0502020204030204" pitchFamily="34" charset="0"/>
                <a:ea typeface="Arial" panose="020B0604020202020204" pitchFamily="34" charset="0"/>
              </a:rPr>
              <a:t>restaurants</a:t>
            </a:r>
            <a:r>
              <a:rPr lang="en-GB" sz="1800" b="0" kern="0" dirty="0">
                <a:effectLst/>
                <a:latin typeface="Calibri" panose="020F0502020204030204" pitchFamily="34" charset="0"/>
                <a:ea typeface="Arial" panose="020B0604020202020204" pitchFamily="34" charset="0"/>
              </a:rPr>
              <a:t> have different management and organisation structure. Organisation structure is crucial for successful management. As </a:t>
            </a:r>
            <a:r>
              <a:rPr lang="en-GB" sz="1800" b="0" kern="0" dirty="0">
                <a:solidFill>
                  <a:srgbClr val="000000"/>
                </a:solidFill>
                <a:effectLst/>
                <a:latin typeface="Calibri" panose="020F0502020204030204" pitchFamily="34" charset="0"/>
                <a:ea typeface="Arial" panose="020B0604020202020204" pitchFamily="34" charset="0"/>
              </a:rPr>
              <a:t> </a:t>
            </a:r>
            <a:r>
              <a:rPr lang="en-US" sz="1800" b="0" kern="0" dirty="0">
                <a:effectLst/>
                <a:latin typeface="Calibri" panose="020F0502020204030204" pitchFamily="34" charset="0"/>
                <a:ea typeface="Arial" panose="020B0604020202020204" pitchFamily="34" charset="0"/>
              </a:rPr>
              <a:t>As future professionals in the field of hospitality and service management, you will be tasked with identifying and discussing key skills that are vital for improving internal communication to achieve effective management. </a:t>
            </a:r>
            <a:endParaRPr lang="en-GB" sz="2800" b="1" kern="0" dirty="0">
              <a:effectLst/>
              <a:latin typeface="Arial" panose="020B0604020202020204" pitchFamily="34" charset="0"/>
              <a:ea typeface="Arial" panose="020B0604020202020204" pitchFamily="34" charset="0"/>
            </a:endParaRPr>
          </a:p>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Research and discuss what the F&amp;B Director must employ to engage employees in four elements within a large F&amp;B department. </a:t>
            </a:r>
            <a:endParaRPr lang="en-GB" sz="2800" b="1" kern="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877569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54893C-8363-2B57-9DD8-CA0DE27887B9}"/>
              </a:ext>
            </a:extLst>
          </p:cNvPr>
          <p:cNvSpPr>
            <a:spLocks noGrp="1"/>
          </p:cNvSpPr>
          <p:nvPr>
            <p:ph idx="1"/>
          </p:nvPr>
        </p:nvSpPr>
        <p:spPr>
          <a:xfrm>
            <a:off x="961138" y="1686827"/>
            <a:ext cx="5353035" cy="3619099"/>
          </a:xfrm>
        </p:spPr>
        <p:txBody>
          <a:bodyPr>
            <a:normAutofit fontScale="85000" lnSpcReduction="10000"/>
          </a:bodyPr>
          <a:lstStyle/>
          <a:p>
            <a:pPr marL="0" indent="0" algn="just" fontAlgn="b">
              <a:lnSpc>
                <a:spcPct val="150000"/>
              </a:lnSpc>
              <a:buNone/>
            </a:pPr>
            <a:r>
              <a:rPr lang="en-GB" sz="2400" b="1" i="0" dirty="0">
                <a:effectLst/>
                <a:latin typeface="Meta W01 Light"/>
              </a:rPr>
              <a:t>The types of behaviour in which people engage are infinite. But the range of useful behaviours, which make an effective contribution to team performance, is finite. These behaviours are grouped into a set number of related clusters, to which the term 'Team Role' is applied.“</a:t>
            </a:r>
          </a:p>
          <a:p>
            <a:pPr marL="0" indent="0" algn="r" fontAlgn="b">
              <a:lnSpc>
                <a:spcPct val="150000"/>
              </a:lnSpc>
              <a:buNone/>
            </a:pPr>
            <a:r>
              <a:rPr lang="en-GB" sz="2400" b="1" i="0" dirty="0">
                <a:effectLst/>
                <a:latin typeface="Meta W01 Light"/>
              </a:rPr>
              <a:t>(Belbin, 2010)</a:t>
            </a:r>
            <a:endParaRPr lang="en-GB" sz="2400" dirty="0"/>
          </a:p>
        </p:txBody>
      </p:sp>
      <p:sp>
        <p:nvSpPr>
          <p:cNvPr id="5" name="Title 1">
            <a:extLst>
              <a:ext uri="{FF2B5EF4-FFF2-40B4-BE49-F238E27FC236}">
                <a16:creationId xmlns:a16="http://schemas.microsoft.com/office/drawing/2014/main" id="{5354FAA4-AB1F-0F95-E7E2-DBB56FF0EA52}"/>
              </a:ext>
            </a:extLst>
          </p:cNvPr>
          <p:cNvSpPr>
            <a:spLocks noGrp="1"/>
          </p:cNvSpPr>
          <p:nvPr>
            <p:ph type="title"/>
          </p:nvPr>
        </p:nvSpPr>
        <p:spPr>
          <a:xfrm>
            <a:off x="961138" y="452339"/>
            <a:ext cx="10515600" cy="907093"/>
          </a:xfrm>
        </p:spPr>
        <p:txBody>
          <a:bodyPr/>
          <a:lstStyle/>
          <a:p>
            <a:r>
              <a:rPr lang="en-GB" dirty="0"/>
              <a:t>Belbin’s Theory</a:t>
            </a:r>
          </a:p>
        </p:txBody>
      </p:sp>
      <p:pic>
        <p:nvPicPr>
          <p:cNvPr id="4" name="Picture 3" descr="A qr code on a white background&#10;&#10;Description automatically generated">
            <a:extLst>
              <a:ext uri="{FF2B5EF4-FFF2-40B4-BE49-F238E27FC236}">
                <a16:creationId xmlns:a16="http://schemas.microsoft.com/office/drawing/2014/main" id="{F6C1D016-6FE2-38A1-CA83-C78779E015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00498" y="519765"/>
            <a:ext cx="4538311" cy="4538311"/>
          </a:xfrm>
          <a:prstGeom prst="rect">
            <a:avLst/>
          </a:prstGeom>
        </p:spPr>
      </p:pic>
    </p:spTree>
    <p:extLst>
      <p:ext uri="{BB962C8B-B14F-4D97-AF65-F5344CB8AC3E}">
        <p14:creationId xmlns:p14="http://schemas.microsoft.com/office/powerpoint/2010/main" val="38640779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81E61-85F0-8662-9343-191DD4C8CD71}"/>
              </a:ext>
            </a:extLst>
          </p:cNvPr>
          <p:cNvSpPr>
            <a:spLocks noGrp="1"/>
          </p:cNvSpPr>
          <p:nvPr>
            <p:ph type="title"/>
          </p:nvPr>
        </p:nvSpPr>
        <p:spPr>
          <a:xfrm>
            <a:off x="736600" y="443120"/>
            <a:ext cx="10515600" cy="1325563"/>
          </a:xfrm>
        </p:spPr>
        <p:txBody>
          <a:bodyPr/>
          <a:lstStyle/>
          <a:p>
            <a:r>
              <a:rPr lang="en-GB" sz="4400" dirty="0"/>
              <a:t>MBTI - 16 Personality Test</a:t>
            </a:r>
            <a:endParaRPr lang="en-GB" dirty="0"/>
          </a:p>
        </p:txBody>
      </p:sp>
      <p:sp>
        <p:nvSpPr>
          <p:cNvPr id="3" name="Content Placeholder 2">
            <a:extLst>
              <a:ext uri="{FF2B5EF4-FFF2-40B4-BE49-F238E27FC236}">
                <a16:creationId xmlns:a16="http://schemas.microsoft.com/office/drawing/2014/main" id="{12C8789C-D5B7-B8DB-F07A-1B64A1A5C07C}"/>
              </a:ext>
            </a:extLst>
          </p:cNvPr>
          <p:cNvSpPr>
            <a:spLocks noGrp="1"/>
          </p:cNvSpPr>
          <p:nvPr>
            <p:ph idx="1"/>
          </p:nvPr>
        </p:nvSpPr>
        <p:spPr>
          <a:xfrm>
            <a:off x="787473" y="1508873"/>
            <a:ext cx="5691021" cy="3320115"/>
          </a:xfrm>
        </p:spPr>
        <p:txBody>
          <a:bodyPr/>
          <a:lstStyle/>
          <a:p>
            <a:pPr marL="0" indent="0" algn="just">
              <a:lnSpc>
                <a:spcPct val="150000"/>
              </a:lnSpc>
              <a:buNone/>
            </a:pPr>
            <a:r>
              <a:rPr lang="en-GB" b="0" i="0" dirty="0">
                <a:solidFill>
                  <a:srgbClr val="202124"/>
                </a:solidFill>
                <a:effectLst/>
                <a:latin typeface="Google Sans"/>
              </a:rPr>
              <a:t>The MBTI (Myers &amp; </a:t>
            </a:r>
            <a:r>
              <a:rPr lang="en-GB" b="0" i="0" dirty="0" err="1">
                <a:solidFill>
                  <a:srgbClr val="202124"/>
                </a:solidFill>
                <a:effectLst/>
                <a:latin typeface="Google Sans"/>
              </a:rPr>
              <a:t>McCaulley</a:t>
            </a:r>
            <a:r>
              <a:rPr lang="en-GB" b="0" i="0" dirty="0">
                <a:solidFill>
                  <a:srgbClr val="202124"/>
                </a:solidFill>
                <a:effectLst/>
                <a:latin typeface="Google Sans"/>
              </a:rPr>
              <a:t>, 1985), a short form of Myers-Briggs Type Indicator is</a:t>
            </a:r>
            <a:r>
              <a:rPr lang="en-GB" b="0" i="0" dirty="0">
                <a:solidFill>
                  <a:srgbClr val="040C28"/>
                </a:solidFill>
                <a:effectLst/>
                <a:latin typeface="Google Sans"/>
              </a:rPr>
              <a:t> based on a theory of psychological “types” developed by the Swiss psychologist Carl Jung</a:t>
            </a:r>
            <a:r>
              <a:rPr lang="en-GB" b="0" i="0" dirty="0">
                <a:solidFill>
                  <a:srgbClr val="202124"/>
                </a:solidFill>
                <a:effectLst/>
                <a:latin typeface="Google Sans"/>
              </a:rPr>
              <a:t>.</a:t>
            </a:r>
            <a:endParaRPr lang="en-GB" dirty="0"/>
          </a:p>
        </p:txBody>
      </p:sp>
      <p:sp>
        <p:nvSpPr>
          <p:cNvPr id="6" name="TextBox 5">
            <a:extLst>
              <a:ext uri="{FF2B5EF4-FFF2-40B4-BE49-F238E27FC236}">
                <a16:creationId xmlns:a16="http://schemas.microsoft.com/office/drawing/2014/main" id="{2D9C267A-DC90-5AFF-883F-31DB63C565BA}"/>
              </a:ext>
            </a:extLst>
          </p:cNvPr>
          <p:cNvSpPr txBox="1"/>
          <p:nvPr/>
        </p:nvSpPr>
        <p:spPr>
          <a:xfrm>
            <a:off x="9296594" y="5347997"/>
            <a:ext cx="2725271" cy="369332"/>
          </a:xfrm>
          <a:prstGeom prst="rect">
            <a:avLst/>
          </a:prstGeom>
          <a:noFill/>
        </p:spPr>
        <p:txBody>
          <a:bodyPr wrap="square">
            <a:spAutoFit/>
          </a:bodyPr>
          <a:lstStyle/>
          <a:p>
            <a:r>
              <a:rPr lang="en-GB" b="0" i="0" dirty="0">
                <a:effectLst/>
                <a:latin typeface="Open Sans" panose="020B0606030504020204" pitchFamily="34" charset="0"/>
              </a:rPr>
              <a:t>NERIS Analytics Limited</a:t>
            </a:r>
            <a:endParaRPr lang="en-GB" dirty="0"/>
          </a:p>
        </p:txBody>
      </p:sp>
      <p:pic>
        <p:nvPicPr>
          <p:cNvPr id="7" name="Picture 6" descr="A qr code on a white background&#10;&#10;Description automatically generated">
            <a:extLst>
              <a:ext uri="{FF2B5EF4-FFF2-40B4-BE49-F238E27FC236}">
                <a16:creationId xmlns:a16="http://schemas.microsoft.com/office/drawing/2014/main" id="{2CD7491C-CC54-6EB2-9DAB-A44A6D1333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69216" y="426276"/>
            <a:ext cx="4750067" cy="4750067"/>
          </a:xfrm>
          <a:prstGeom prst="rect">
            <a:avLst/>
          </a:prstGeom>
        </p:spPr>
      </p:pic>
      <p:sp>
        <p:nvSpPr>
          <p:cNvPr id="4" name="TextBox 3">
            <a:extLst>
              <a:ext uri="{FF2B5EF4-FFF2-40B4-BE49-F238E27FC236}">
                <a16:creationId xmlns:a16="http://schemas.microsoft.com/office/drawing/2014/main" id="{3FBA19F2-7130-B7B6-087B-9F2032D3CC69}"/>
              </a:ext>
            </a:extLst>
          </p:cNvPr>
          <p:cNvSpPr txBox="1"/>
          <p:nvPr/>
        </p:nvSpPr>
        <p:spPr>
          <a:xfrm>
            <a:off x="4538724" y="4907812"/>
            <a:ext cx="2435190" cy="88036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lgn="just">
              <a:lnSpc>
                <a:spcPct val="150000"/>
              </a:lnSpc>
            </a:pPr>
            <a:r>
              <a:rPr lang="en-GB" dirty="0"/>
              <a:t>Did your results match Belbin's?</a:t>
            </a:r>
          </a:p>
        </p:txBody>
      </p:sp>
      <p:pic>
        <p:nvPicPr>
          <p:cNvPr id="5" name="Picture 2" descr="Amazon.co.uk: Question of the Day : Alexa Skills">
            <a:extLst>
              <a:ext uri="{FF2B5EF4-FFF2-40B4-BE49-F238E27FC236}">
                <a16:creationId xmlns:a16="http://schemas.microsoft.com/office/drawing/2014/main" id="{8A3A7EE6-CEB3-67F1-D6D1-0C9B5370BF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5410627"/>
            <a:ext cx="1295868" cy="1295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3885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19536" y="2332038"/>
            <a:ext cx="8424936" cy="2321099"/>
          </a:xfrm>
        </p:spPr>
        <p:txBody>
          <a:bodyPr>
            <a:normAutofit/>
          </a:bodyPr>
          <a:lstStyle/>
          <a:p>
            <a:pPr marL="0" indent="0" algn="ctr">
              <a:buNone/>
            </a:pPr>
            <a:r>
              <a:rPr lang="en-US" altLang="ja-JP" dirty="0">
                <a:solidFill>
                  <a:srgbClr val="000000"/>
                </a:solidFill>
                <a:cs typeface="ＭＳ Ｐゴシック" charset="0"/>
              </a:rPr>
              <a:t>“In a service </a:t>
            </a:r>
            <a:r>
              <a:rPr lang="en-US" altLang="ja-JP" dirty="0" err="1">
                <a:solidFill>
                  <a:srgbClr val="000000"/>
                </a:solidFill>
                <a:cs typeface="ＭＳ Ｐゴシック" charset="0"/>
              </a:rPr>
              <a:t>organisation</a:t>
            </a:r>
            <a:r>
              <a:rPr lang="en-US" altLang="ja-JP" dirty="0">
                <a:solidFill>
                  <a:srgbClr val="000000"/>
                </a:solidFill>
                <a:cs typeface="ＭＳ Ｐゴシック" charset="0"/>
              </a:rPr>
              <a:t>, if you are not serving the customer,</a:t>
            </a:r>
            <a:br>
              <a:rPr lang="en-US" altLang="ja-JP" dirty="0">
                <a:solidFill>
                  <a:srgbClr val="000000"/>
                </a:solidFill>
                <a:cs typeface="ＭＳ Ｐゴシック" charset="0"/>
              </a:rPr>
            </a:br>
            <a:r>
              <a:rPr lang="en-US" altLang="ja-JP" dirty="0">
                <a:solidFill>
                  <a:srgbClr val="000000"/>
                </a:solidFill>
                <a:cs typeface="ＭＳ Ｐゴシック" charset="0"/>
              </a:rPr>
              <a:t>you had better be serving someone who is.” </a:t>
            </a:r>
          </a:p>
          <a:p>
            <a:pPr marL="0" indent="0">
              <a:buNone/>
            </a:pPr>
            <a:endParaRPr lang="en-US" altLang="ja-JP" sz="2400" dirty="0">
              <a:solidFill>
                <a:srgbClr val="000000"/>
              </a:solidFill>
              <a:cs typeface="ＭＳ Ｐゴシック" charset="0"/>
            </a:endParaRPr>
          </a:p>
          <a:p>
            <a:pPr marL="0" indent="0" algn="ctr">
              <a:buNone/>
            </a:pPr>
            <a:r>
              <a:rPr lang="en-US" altLang="ja-JP" sz="2400" dirty="0">
                <a:solidFill>
                  <a:srgbClr val="000000"/>
                </a:solidFill>
                <a:cs typeface="ＭＳ Ｐゴシック" charset="0"/>
              </a:rPr>
              <a:t>Jan </a:t>
            </a:r>
            <a:r>
              <a:rPr lang="en-US" altLang="ja-JP" sz="2400" dirty="0" err="1">
                <a:solidFill>
                  <a:srgbClr val="000000"/>
                </a:solidFill>
                <a:cs typeface="ＭＳ Ｐゴシック" charset="0"/>
              </a:rPr>
              <a:t>Carlzon</a:t>
            </a:r>
            <a:r>
              <a:rPr lang="en-US" altLang="ja-JP" sz="2400" dirty="0">
                <a:cs typeface="ＭＳ Ｐゴシック" charset="0"/>
              </a:rPr>
              <a:t> (Chief Executive, Scandinavian Airlines)</a:t>
            </a:r>
            <a:endParaRPr lang="en-GB"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200" y="206802"/>
            <a:ext cx="8363272" cy="796950"/>
          </a:xfrm>
        </p:spPr>
        <p:txBody>
          <a:bodyPr anchor="t">
            <a:noAutofit/>
          </a:bodyPr>
          <a:lstStyle/>
          <a:p>
            <a:r>
              <a:rPr lang="en-GB" b="1" dirty="0"/>
              <a:t>Definitions of internal marketing</a:t>
            </a:r>
            <a:endParaRPr lang="en-GB" dirty="0"/>
          </a:p>
        </p:txBody>
      </p:sp>
      <p:sp>
        <p:nvSpPr>
          <p:cNvPr id="3" name="Content Placeholder 2"/>
          <p:cNvSpPr>
            <a:spLocks noGrp="1"/>
          </p:cNvSpPr>
          <p:nvPr>
            <p:ph idx="1"/>
          </p:nvPr>
        </p:nvSpPr>
        <p:spPr>
          <a:xfrm>
            <a:off x="596243" y="1300090"/>
            <a:ext cx="10931727" cy="3921299"/>
          </a:xfrm>
        </p:spPr>
        <p:txBody>
          <a:bodyPr>
            <a:normAutofit/>
          </a:bodyPr>
          <a:lstStyle/>
          <a:p>
            <a:r>
              <a:rPr lang="en-GB" dirty="0">
                <a:latin typeface="Arial"/>
                <a:cs typeface="Arial"/>
              </a:rPr>
              <a:t>IM is about </a:t>
            </a:r>
            <a:r>
              <a:rPr lang="en-US" dirty="0">
                <a:latin typeface="Arial"/>
                <a:ea typeface="ＭＳ Ｐゴシック" charset="0"/>
                <a:cs typeface="Arial"/>
              </a:rPr>
              <a:t>building customer orientation among employees by training and motivating both customer contact and support staff to work as a team (</a:t>
            </a:r>
            <a:r>
              <a:rPr lang="en-US" dirty="0" err="1">
                <a:latin typeface="Arial"/>
                <a:ea typeface="ＭＳ Ｐゴシック" charset="0"/>
                <a:cs typeface="Arial"/>
              </a:rPr>
              <a:t>Kotler</a:t>
            </a:r>
            <a:r>
              <a:rPr lang="en-US" dirty="0">
                <a:latin typeface="Arial"/>
                <a:ea typeface="ＭＳ Ｐゴシック" charset="0"/>
                <a:cs typeface="Arial"/>
              </a:rPr>
              <a:t> &amp; Armstrong 1991)</a:t>
            </a:r>
          </a:p>
          <a:p>
            <a:endParaRPr lang="en-GB" dirty="0">
              <a:latin typeface="Arial"/>
              <a:cs typeface="Arial"/>
            </a:endParaRPr>
          </a:p>
          <a:p>
            <a:r>
              <a:rPr lang="en-US" dirty="0">
                <a:latin typeface="Arial"/>
                <a:ea typeface="ＭＳ Ｐゴシック" charset="0"/>
                <a:cs typeface="Arial"/>
              </a:rPr>
              <a:t>IM is a process by which employee satisfaction is leveraged to positively impact the bottom line. Satisfied employees strengthen relationships among all critical stakeholders </a:t>
            </a:r>
            <a:r>
              <a:rPr lang="en-US" sz="2400" dirty="0">
                <a:latin typeface="Arial"/>
                <a:ea typeface="ＭＳ Ｐゴシック" charset="0"/>
                <a:cs typeface="Arial"/>
              </a:rPr>
              <a:t>(Williams, Business &amp; Economic Review, 1997)</a:t>
            </a:r>
          </a:p>
          <a:p>
            <a:pPr>
              <a:buFont typeface="Monotype Sorts" charset="0"/>
              <a:buNone/>
            </a:pPr>
            <a:endParaRPr lang="en-US" dirty="0">
              <a:latin typeface="Tahoma" charset="0"/>
              <a:ea typeface="ＭＳ Ｐゴシック" charset="0"/>
            </a:endParaRP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073" y="187551"/>
            <a:ext cx="8167905" cy="796950"/>
          </a:xfrm>
        </p:spPr>
        <p:txBody>
          <a:bodyPr anchor="t">
            <a:noAutofit/>
          </a:bodyPr>
          <a:lstStyle/>
          <a:p>
            <a:r>
              <a:rPr lang="en-GB" sz="4000" b="1" dirty="0"/>
              <a:t>Establishment of a service culture</a:t>
            </a:r>
            <a:endParaRPr lang="en-GB" sz="4000" dirty="0"/>
          </a:p>
        </p:txBody>
      </p:sp>
      <p:sp>
        <p:nvSpPr>
          <p:cNvPr id="3" name="Content Placeholder 2"/>
          <p:cNvSpPr>
            <a:spLocks noGrp="1"/>
          </p:cNvSpPr>
          <p:nvPr>
            <p:ph idx="1"/>
          </p:nvPr>
        </p:nvSpPr>
        <p:spPr>
          <a:xfrm>
            <a:off x="206072" y="1107585"/>
            <a:ext cx="11517841" cy="3921299"/>
          </a:xfrm>
        </p:spPr>
        <p:txBody>
          <a:bodyPr>
            <a:normAutofit/>
          </a:bodyPr>
          <a:lstStyle/>
          <a:p>
            <a:pPr>
              <a:lnSpc>
                <a:spcPct val="90000"/>
              </a:lnSpc>
            </a:pPr>
            <a:r>
              <a:rPr lang="en-US" altLang="ja-JP" dirty="0">
                <a:solidFill>
                  <a:srgbClr val="000000"/>
                </a:solidFill>
                <a:cs typeface="ＭＳ Ｐゴシック" charset="0"/>
              </a:rPr>
              <a:t>An </a:t>
            </a:r>
            <a:r>
              <a:rPr lang="en-US" altLang="ja-JP" b="1" dirty="0" err="1">
                <a:solidFill>
                  <a:srgbClr val="000000"/>
                </a:solidFill>
                <a:cs typeface="ＭＳ Ｐゴシック" charset="0"/>
              </a:rPr>
              <a:t>organisational</a:t>
            </a:r>
            <a:r>
              <a:rPr lang="en-US" altLang="ja-JP" b="1" dirty="0">
                <a:solidFill>
                  <a:srgbClr val="000000"/>
                </a:solidFill>
                <a:cs typeface="ＭＳ Ｐゴシック" charset="0"/>
              </a:rPr>
              <a:t> culture</a:t>
            </a:r>
            <a:r>
              <a:rPr lang="en-US" altLang="ja-JP" dirty="0">
                <a:solidFill>
                  <a:srgbClr val="000000"/>
                </a:solidFill>
                <a:cs typeface="ＭＳ Ｐゴシック" charset="0"/>
              </a:rPr>
              <a:t> is the pattern of shared values and beliefs that gives members of an </a:t>
            </a:r>
            <a:r>
              <a:rPr lang="en-US" altLang="ja-JP" dirty="0" err="1">
                <a:solidFill>
                  <a:srgbClr val="000000"/>
                </a:solidFill>
                <a:cs typeface="ＭＳ Ｐゴシック" charset="0"/>
              </a:rPr>
              <a:t>organisation</a:t>
            </a:r>
            <a:r>
              <a:rPr lang="en-US" altLang="ja-JP" dirty="0">
                <a:solidFill>
                  <a:srgbClr val="000000"/>
                </a:solidFill>
                <a:cs typeface="ＭＳ Ｐゴシック" charset="0"/>
              </a:rPr>
              <a:t> meaning, providing them with the rules for behavior in the </a:t>
            </a:r>
            <a:r>
              <a:rPr lang="en-US" altLang="ja-JP" dirty="0" err="1">
                <a:solidFill>
                  <a:srgbClr val="000000"/>
                </a:solidFill>
                <a:cs typeface="ＭＳ Ｐゴシック" charset="0"/>
              </a:rPr>
              <a:t>organisation</a:t>
            </a:r>
            <a:r>
              <a:rPr lang="en-US" altLang="ja-JP" dirty="0">
                <a:cs typeface="ＭＳ Ｐゴシック" charset="0"/>
              </a:rPr>
              <a:t> </a:t>
            </a:r>
            <a:endParaRPr lang="en-US" dirty="0"/>
          </a:p>
          <a:p>
            <a:pPr>
              <a:lnSpc>
                <a:spcPct val="90000"/>
              </a:lnSpc>
            </a:pPr>
            <a:r>
              <a:rPr lang="en-US" altLang="ja-JP" dirty="0">
                <a:solidFill>
                  <a:srgbClr val="000000"/>
                </a:solidFill>
                <a:cs typeface="ＭＳ Ｐゴシック" charset="0"/>
              </a:rPr>
              <a:t>A </a:t>
            </a:r>
            <a:r>
              <a:rPr lang="en-US" altLang="ja-JP" b="1" dirty="0">
                <a:solidFill>
                  <a:srgbClr val="000000"/>
                </a:solidFill>
                <a:cs typeface="ＭＳ Ｐゴシック" charset="0"/>
              </a:rPr>
              <a:t>service culture </a:t>
            </a:r>
            <a:r>
              <a:rPr lang="en-US" altLang="ja-JP" dirty="0">
                <a:solidFill>
                  <a:srgbClr val="000000"/>
                </a:solidFill>
                <a:cs typeface="ＭＳ Ｐゴシック" charset="0"/>
              </a:rPr>
              <a:t>is a culture that supports customer service through policies, procedures, reward systems, and actions.</a:t>
            </a:r>
            <a:r>
              <a:rPr lang="en-US" altLang="ja-JP" dirty="0">
                <a:cs typeface="ＭＳ Ｐゴシック" charset="0"/>
              </a:rPr>
              <a:t> </a:t>
            </a:r>
          </a:p>
          <a:p>
            <a:pPr>
              <a:lnSpc>
                <a:spcPct val="90000"/>
              </a:lnSpc>
            </a:pPr>
            <a:endParaRPr lang="en-US" altLang="ja-JP" dirty="0">
              <a:cs typeface="ＭＳ Ｐゴシック" charset="0"/>
            </a:endParaRPr>
          </a:p>
          <a:p>
            <a:endParaRPr lang="en-GB" dirty="0"/>
          </a:p>
        </p:txBody>
      </p:sp>
      <p:sp>
        <p:nvSpPr>
          <p:cNvPr id="4" name="TextBox 3">
            <a:extLst>
              <a:ext uri="{FF2B5EF4-FFF2-40B4-BE49-F238E27FC236}">
                <a16:creationId xmlns:a16="http://schemas.microsoft.com/office/drawing/2014/main" id="{783B5307-DB82-24FD-3DC2-31A1735BCDAB}"/>
              </a:ext>
            </a:extLst>
          </p:cNvPr>
          <p:cNvSpPr txBox="1"/>
          <p:nvPr/>
        </p:nvSpPr>
        <p:spPr>
          <a:xfrm>
            <a:off x="468087" y="3977412"/>
            <a:ext cx="8610599" cy="954107"/>
          </a:xfrm>
          <a:prstGeom prst="rect">
            <a:avLst/>
          </a:prstGeom>
          <a:noFill/>
        </p:spPr>
        <p:txBody>
          <a:bodyPr wrap="square" rtlCol="0">
            <a:spAutoFit/>
          </a:bodyPr>
          <a:lstStyle/>
          <a:p>
            <a:r>
              <a:rPr lang="en-GB" sz="2800" dirty="0"/>
              <a:t>Culture= The way we do things around here.. </a:t>
            </a:r>
          </a:p>
          <a:p>
            <a:r>
              <a:rPr lang="en-GB" sz="2800" dirty="0"/>
              <a:t>(Deal and Kennedy, 1982)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568" y="72008"/>
            <a:ext cx="8240785" cy="1268760"/>
          </a:xfrm>
        </p:spPr>
        <p:txBody>
          <a:bodyPr anchor="t">
            <a:normAutofit fontScale="90000"/>
          </a:bodyPr>
          <a:lstStyle/>
          <a:p>
            <a:pPr algn="l"/>
            <a:r>
              <a:rPr lang="en-GB" b="1" dirty="0"/>
              <a:t>Upside down organisational structure</a:t>
            </a:r>
          </a:p>
        </p:txBody>
      </p:sp>
      <p:pic>
        <p:nvPicPr>
          <p:cNvPr id="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75620" y="859505"/>
            <a:ext cx="6840760" cy="4824536"/>
          </a:xfrm>
          <a:prstGeom prst="rect">
            <a:avLst/>
          </a:prstGeom>
          <a:noFill/>
          <a:ln w="38100">
            <a:solidFill>
              <a:schemeClr val="tx1"/>
            </a:solidFill>
            <a:miter lim="800000"/>
            <a:headEnd/>
            <a:tailEnd/>
          </a:ln>
          <a:extLst>
            <a:ext uri="{909E8E84-426E-40dd-AFC4-6F175D3DCCD1}">
              <a14:hiddenFill xmlns:a14="http://schemas.microsoft.com/office/drawing/2010/main" xmlns="">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5760" y="-337519"/>
            <a:ext cx="10515600" cy="1325563"/>
          </a:xfrm>
        </p:spPr>
        <p:txBody>
          <a:bodyPr>
            <a:normAutofit fontScale="90000"/>
          </a:bodyPr>
          <a:lstStyle/>
          <a:p>
            <a:br>
              <a:rPr lang="en-GB" b="1" dirty="0"/>
            </a:br>
            <a:br>
              <a:rPr lang="en-GB" b="1" dirty="0"/>
            </a:br>
            <a:r>
              <a:rPr lang="en-GB" b="1" dirty="0"/>
              <a:t>Key concepts of IM include:</a:t>
            </a:r>
            <a:br>
              <a:rPr lang="en-GB" dirty="0"/>
            </a:br>
            <a:endParaRPr lang="en-US" dirty="0"/>
          </a:p>
        </p:txBody>
      </p:sp>
      <p:sp>
        <p:nvSpPr>
          <p:cNvPr id="2" name="Content Placeholder 2">
            <a:extLst>
              <a:ext uri="{FF2B5EF4-FFF2-40B4-BE49-F238E27FC236}">
                <a16:creationId xmlns:a16="http://schemas.microsoft.com/office/drawing/2014/main" id="{3D54D732-07AA-F84B-D65F-7AD8BA03464F}"/>
              </a:ext>
            </a:extLst>
          </p:cNvPr>
          <p:cNvSpPr txBox="1">
            <a:spLocks/>
          </p:cNvSpPr>
          <p:nvPr/>
        </p:nvSpPr>
        <p:spPr>
          <a:xfrm>
            <a:off x="175760" y="1322650"/>
            <a:ext cx="12016240" cy="406531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t>Management of change</a:t>
            </a:r>
            <a:r>
              <a:rPr lang="en-GB" dirty="0"/>
              <a:t>: - IM may be used to gain acceptance of new systems such as the introduction of IT and new working practices</a:t>
            </a:r>
          </a:p>
          <a:p>
            <a:endParaRPr lang="en-GB" dirty="0"/>
          </a:p>
          <a:p>
            <a:r>
              <a:rPr lang="en-GB" b="1" dirty="0"/>
              <a:t>Building Corporate Image</a:t>
            </a:r>
            <a:r>
              <a:rPr lang="en-GB" dirty="0"/>
              <a:t>: - IM’s role is to create awareness and appreciation of the company’s aims and strengths as all employees are potential ambassadors</a:t>
            </a:r>
          </a:p>
          <a:p>
            <a:endParaRPr lang="en-GB" dirty="0"/>
          </a:p>
          <a:p>
            <a:r>
              <a:rPr lang="en-GB" b="1" dirty="0"/>
              <a:t>Strategic Internal Marketing</a:t>
            </a:r>
            <a:r>
              <a:rPr lang="en-GB" dirty="0"/>
              <a:t>: - which aims at reducing inter-departmental and inter-functional conflict  and developing the co-operation and commitment needed to make external marketing strategies work.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0685" y="-96888"/>
            <a:ext cx="10515600" cy="1325563"/>
          </a:xfrm>
        </p:spPr>
        <p:txBody>
          <a:bodyPr>
            <a:normAutofit/>
          </a:bodyPr>
          <a:lstStyle/>
          <a:p>
            <a:r>
              <a:rPr lang="en-US" b="1" dirty="0"/>
              <a:t>Management approaches to successful IM</a:t>
            </a:r>
          </a:p>
        </p:txBody>
      </p:sp>
      <p:sp>
        <p:nvSpPr>
          <p:cNvPr id="3" name="Content Placeholder 2"/>
          <p:cNvSpPr>
            <a:spLocks noGrp="1"/>
          </p:cNvSpPr>
          <p:nvPr>
            <p:ph idx="1"/>
          </p:nvPr>
        </p:nvSpPr>
        <p:spPr>
          <a:xfrm>
            <a:off x="377315" y="1166018"/>
            <a:ext cx="11428242" cy="4525963"/>
          </a:xfrm>
        </p:spPr>
        <p:txBody>
          <a:bodyPr>
            <a:normAutofit/>
          </a:bodyPr>
          <a:lstStyle/>
          <a:p>
            <a:r>
              <a:rPr lang="en-US" dirty="0"/>
              <a:t>Managers should lead by example and set high standards of customer relations and job effectiveness</a:t>
            </a:r>
          </a:p>
          <a:p>
            <a:r>
              <a:rPr lang="en-US" dirty="0"/>
              <a:t>IM sets individual goals that lead to the achievement of successful </a:t>
            </a:r>
            <a:r>
              <a:rPr lang="en-US" dirty="0" err="1"/>
              <a:t>organisational</a:t>
            </a:r>
            <a:r>
              <a:rPr lang="en-US" dirty="0"/>
              <a:t> goals</a:t>
            </a:r>
          </a:p>
          <a:p>
            <a:r>
              <a:rPr lang="en-US" dirty="0"/>
              <a:t>Consistency in actions and words  in all dealings with internal and external customers.</a:t>
            </a:r>
          </a:p>
        </p:txBody>
      </p:sp>
    </p:spTree>
    <p:extLst>
      <p:ext uri="{BB962C8B-B14F-4D97-AF65-F5344CB8AC3E}">
        <p14:creationId xmlns:p14="http://schemas.microsoft.com/office/powerpoint/2010/main" val="577205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434" y="153369"/>
            <a:ext cx="10515600" cy="1325563"/>
          </a:xfrm>
        </p:spPr>
        <p:txBody>
          <a:bodyPr>
            <a:normAutofit/>
          </a:bodyPr>
          <a:lstStyle/>
          <a:p>
            <a:r>
              <a:rPr lang="en-US" b="1" dirty="0"/>
              <a:t>Problems affecting successful implementation of IM</a:t>
            </a:r>
          </a:p>
        </p:txBody>
      </p:sp>
      <p:sp>
        <p:nvSpPr>
          <p:cNvPr id="3" name="Content Placeholder 2"/>
          <p:cNvSpPr>
            <a:spLocks noGrp="1"/>
          </p:cNvSpPr>
          <p:nvPr>
            <p:ph idx="1"/>
          </p:nvPr>
        </p:nvSpPr>
        <p:spPr>
          <a:xfrm>
            <a:off x="241434" y="1773456"/>
            <a:ext cx="11405134" cy="4525963"/>
          </a:xfrm>
        </p:spPr>
        <p:txBody>
          <a:bodyPr>
            <a:normAutofit/>
          </a:bodyPr>
          <a:lstStyle/>
          <a:p>
            <a:r>
              <a:rPr lang="en-US" dirty="0"/>
              <a:t>Managerial incompetence in interpersonal, technical and conceptual skills are some of the stumbling blocks</a:t>
            </a:r>
          </a:p>
          <a:p>
            <a:r>
              <a:rPr lang="en-US" dirty="0"/>
              <a:t>Poor understanding of the IM concept</a:t>
            </a:r>
          </a:p>
          <a:p>
            <a:r>
              <a:rPr lang="en-US" dirty="0"/>
              <a:t>Individual conflict and conflict between departments. </a:t>
            </a:r>
          </a:p>
          <a:p>
            <a:r>
              <a:rPr lang="en-US" dirty="0"/>
              <a:t>Rigid </a:t>
            </a:r>
            <a:r>
              <a:rPr lang="en-US" dirty="0" err="1"/>
              <a:t>organisational</a:t>
            </a:r>
            <a:r>
              <a:rPr lang="en-US" dirty="0"/>
              <a:t> structure and bureaucratic inflexible leadership</a:t>
            </a:r>
          </a:p>
          <a:p>
            <a:r>
              <a:rPr lang="en-US" dirty="0"/>
              <a:t>Ignoring and not listening to subordinates</a:t>
            </a:r>
          </a:p>
          <a:p>
            <a:r>
              <a:rPr lang="en-US" dirty="0"/>
              <a:t>Resistance to change</a:t>
            </a:r>
          </a:p>
          <a:p>
            <a:r>
              <a:rPr lang="en-US" b="1" dirty="0"/>
              <a:t>Poor communication.</a:t>
            </a:r>
          </a:p>
          <a:p>
            <a:endParaRPr lang="en-US" dirty="0"/>
          </a:p>
        </p:txBody>
      </p:sp>
    </p:spTree>
    <p:extLst>
      <p:ext uri="{BB962C8B-B14F-4D97-AF65-F5344CB8AC3E}">
        <p14:creationId xmlns:p14="http://schemas.microsoft.com/office/powerpoint/2010/main" val="1951705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5AD73718-C7D1-7FA4-05D8-B7704C52892D}"/>
              </a:ext>
            </a:extLst>
          </p:cNvPr>
          <p:cNvCxnSpPr/>
          <p:nvPr/>
        </p:nvCxnSpPr>
        <p:spPr>
          <a:xfrm>
            <a:off x="323850" y="6165850"/>
            <a:ext cx="8451850"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
        <p:nvSpPr>
          <p:cNvPr id="10" name="Title 1">
            <a:extLst>
              <a:ext uri="{FF2B5EF4-FFF2-40B4-BE49-F238E27FC236}">
                <a16:creationId xmlns:a16="http://schemas.microsoft.com/office/drawing/2014/main" id="{03F3CBF4-6B3A-2D0D-C40B-DFD143CCA434}"/>
              </a:ext>
            </a:extLst>
          </p:cNvPr>
          <p:cNvSpPr>
            <a:spLocks noGrp="1"/>
          </p:cNvSpPr>
          <p:nvPr>
            <p:ph type="title"/>
          </p:nvPr>
        </p:nvSpPr>
        <p:spPr>
          <a:xfrm>
            <a:off x="204273" y="216918"/>
            <a:ext cx="7886700" cy="1325563"/>
          </a:xfrm>
        </p:spPr>
        <p:txBody>
          <a:bodyPr/>
          <a:lstStyle/>
          <a:p>
            <a:r>
              <a:rPr lang="en-GB" dirty="0"/>
              <a:t>Activity</a:t>
            </a:r>
            <a:br>
              <a:rPr lang="en-GB" dirty="0"/>
            </a:br>
            <a:endParaRPr lang="en-GB" dirty="0"/>
          </a:p>
        </p:txBody>
      </p:sp>
      <p:sp>
        <p:nvSpPr>
          <p:cNvPr id="11" name="TextBox 10">
            <a:extLst>
              <a:ext uri="{FF2B5EF4-FFF2-40B4-BE49-F238E27FC236}">
                <a16:creationId xmlns:a16="http://schemas.microsoft.com/office/drawing/2014/main" id="{543E98DC-B3C7-461B-B4AA-E50BFB6CE6B7}"/>
              </a:ext>
            </a:extLst>
          </p:cNvPr>
          <p:cNvSpPr txBox="1"/>
          <p:nvPr/>
        </p:nvSpPr>
        <p:spPr>
          <a:xfrm>
            <a:off x="323850" y="2619485"/>
            <a:ext cx="5005234" cy="120032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Create an infographic informing staff of the values and mission statement for your placement restaurant/previous employer restaurant </a:t>
            </a:r>
          </a:p>
          <a:p>
            <a:pPr marL="0" marR="0" lvl="0" indent="0" defTabSz="457200" eaLnBrk="1" fontAlgn="auto" latinLnBrk="0" hangingPunct="1">
              <a:lnSpc>
                <a:spcPct val="100000"/>
              </a:lnSpc>
              <a:spcBef>
                <a:spcPts val="0"/>
              </a:spcBef>
              <a:spcAft>
                <a:spcPts val="0"/>
              </a:spcAft>
              <a:buClrTx/>
              <a:buSzTx/>
              <a:buFontTx/>
              <a:buNone/>
              <a:tabLst/>
              <a:defRPr/>
            </a:pPr>
            <a:r>
              <a:rPr lang="en-GB" b="1" kern="0" dirty="0">
                <a:solidFill>
                  <a:prstClr val="black"/>
                </a:solidFill>
                <a:latin typeface="Abadi" panose="020B0604020202020204" pitchFamily="34" charset="0"/>
              </a:rPr>
              <a:t>40 mins</a:t>
            </a:r>
            <a:endParaRPr kumimoji="0" lang="en-GB" sz="1800" b="1" i="0" u="none" strike="noStrike" kern="0" cap="none" spc="0" normalizeH="0" baseline="0" noProof="0" dirty="0">
              <a:ln>
                <a:noFill/>
              </a:ln>
              <a:solidFill>
                <a:prstClr val="black"/>
              </a:solidFill>
              <a:effectLst/>
              <a:uLnTx/>
              <a:uFillTx/>
              <a:latin typeface="Abadi" panose="020B0604020202020204" pitchFamily="34" charset="0"/>
            </a:endParaRPr>
          </a:p>
        </p:txBody>
      </p:sp>
      <p:pic>
        <p:nvPicPr>
          <p:cNvPr id="3074" name="Picture 2" descr="PosterMyWall Reviews 2023: Details, Pricing, &amp; Features | G2">
            <a:extLst>
              <a:ext uri="{FF2B5EF4-FFF2-40B4-BE49-F238E27FC236}">
                <a16:creationId xmlns:a16="http://schemas.microsoft.com/office/drawing/2014/main" id="{F1AB0376-28F8-9C01-8096-07264F8F37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8708" y="162367"/>
            <a:ext cx="2661829" cy="2661829"/>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830D2C11-700C-FF95-E4A4-F05214AF7BC3}"/>
              </a:ext>
            </a:extLst>
          </p:cNvPr>
          <p:cNvPicPr>
            <a:picLocks noChangeAspect="1"/>
          </p:cNvPicPr>
          <p:nvPr/>
        </p:nvPicPr>
        <p:blipFill>
          <a:blip r:embed="rId4"/>
          <a:stretch>
            <a:fillRect/>
          </a:stretch>
        </p:blipFill>
        <p:spPr>
          <a:xfrm>
            <a:off x="6037389" y="3050805"/>
            <a:ext cx="5824848" cy="2524519"/>
          </a:xfrm>
          <a:prstGeom prst="rect">
            <a:avLst/>
          </a:prstGeom>
        </p:spPr>
      </p:pic>
      <p:pic>
        <p:nvPicPr>
          <p:cNvPr id="3" name="Picture 2" descr="Amazon.co.uk: Question of the Day : Alexa Skills">
            <a:extLst>
              <a:ext uri="{FF2B5EF4-FFF2-40B4-BE49-F238E27FC236}">
                <a16:creationId xmlns:a16="http://schemas.microsoft.com/office/drawing/2014/main" id="{BEEEDE46-3CD0-C0AD-3412-FBD8DB24FEB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18265" y="3257674"/>
            <a:ext cx="1025451" cy="102545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qr code on a white background&#10;&#10;Description automatically generated">
            <a:extLst>
              <a:ext uri="{FF2B5EF4-FFF2-40B4-BE49-F238E27FC236}">
                <a16:creationId xmlns:a16="http://schemas.microsoft.com/office/drawing/2014/main" id="{AF6890E0-4072-C2C6-8689-15688D9F3F2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15124" y="1"/>
            <a:ext cx="2947298" cy="2947298"/>
          </a:xfrm>
          <a:prstGeom prst="rect">
            <a:avLst/>
          </a:prstGeom>
        </p:spPr>
      </p:pic>
      <p:sp>
        <p:nvSpPr>
          <p:cNvPr id="8" name="TextBox 7">
            <a:extLst>
              <a:ext uri="{FF2B5EF4-FFF2-40B4-BE49-F238E27FC236}">
                <a16:creationId xmlns:a16="http://schemas.microsoft.com/office/drawing/2014/main" id="{2773A99F-57E2-01CF-76B0-9C0240387E37}"/>
              </a:ext>
            </a:extLst>
          </p:cNvPr>
          <p:cNvSpPr txBox="1"/>
          <p:nvPr/>
        </p:nvSpPr>
        <p:spPr>
          <a:xfrm>
            <a:off x="8949813" y="2711818"/>
            <a:ext cx="6121666" cy="369332"/>
          </a:xfrm>
          <a:prstGeom prst="rect">
            <a:avLst/>
          </a:prstGeom>
          <a:noFill/>
        </p:spPr>
        <p:txBody>
          <a:bodyPr wrap="square">
            <a:spAutoFit/>
          </a:bodyPr>
          <a:lstStyle/>
          <a:p>
            <a:r>
              <a:rPr lang="en-GB" dirty="0">
                <a:hlinkClick r:id="rId7"/>
              </a:rPr>
              <a:t>123 submissions | </a:t>
            </a:r>
            <a:r>
              <a:rPr lang="en-GB" dirty="0" err="1">
                <a:hlinkClick r:id="rId7"/>
              </a:rPr>
              <a:t>PosterMyWall</a:t>
            </a:r>
            <a:endParaRPr lang="en-GB" dirty="0"/>
          </a:p>
        </p:txBody>
      </p:sp>
    </p:spTree>
    <p:extLst>
      <p:ext uri="{BB962C8B-B14F-4D97-AF65-F5344CB8AC3E}">
        <p14:creationId xmlns:p14="http://schemas.microsoft.com/office/powerpoint/2010/main" val="34733827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BE0ED-C142-5E6F-16D3-7ADB1C190DFF}"/>
              </a:ext>
            </a:extLst>
          </p:cNvPr>
          <p:cNvSpPr>
            <a:spLocks noGrp="1"/>
          </p:cNvSpPr>
          <p:nvPr>
            <p:ph type="ctrTitle"/>
          </p:nvPr>
        </p:nvSpPr>
        <p:spPr/>
        <p:txBody>
          <a:bodyPr/>
          <a:lstStyle/>
          <a:p>
            <a:r>
              <a:rPr lang="en-GB" dirty="0"/>
              <a:t>Markets and Analysis</a:t>
            </a:r>
          </a:p>
        </p:txBody>
      </p:sp>
    </p:spTree>
    <p:extLst>
      <p:ext uri="{BB962C8B-B14F-4D97-AF65-F5344CB8AC3E}">
        <p14:creationId xmlns:p14="http://schemas.microsoft.com/office/powerpoint/2010/main" val="10392036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1042" y="0"/>
            <a:ext cx="10515600" cy="1325563"/>
          </a:xfrm>
        </p:spPr>
        <p:txBody>
          <a:bodyPr/>
          <a:lstStyle/>
          <a:p>
            <a:r>
              <a:rPr lang="en-GB" dirty="0"/>
              <a:t>A Global War for Talent</a:t>
            </a:r>
          </a:p>
        </p:txBody>
      </p:sp>
      <p:pic>
        <p:nvPicPr>
          <p:cNvPr id="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579331" y="1091871"/>
            <a:ext cx="5321627" cy="39912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351665" y="1170126"/>
            <a:ext cx="5891608" cy="3460878"/>
          </a:xfrm>
          <a:prstGeom prst="rect">
            <a:avLst/>
          </a:prstGeom>
          <a:effectLst>
            <a:outerShdw blurRad="50800" dir="14400000">
              <a:srgbClr val="000000">
                <a:alpha val="40000"/>
              </a:srgbClr>
            </a:outerShdw>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Times New Roman" panose="02020603050405020304" pitchFamily="18" charset="0"/>
                <a:ea typeface="+mn-ea"/>
                <a:cs typeface="Times New Roman" panose="02020603050405020304" pitchFamily="18" charset="0"/>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ct val="20000"/>
              </a:spcBef>
              <a:spcAft>
                <a:spcPts val="600"/>
              </a:spcAft>
              <a:buClr>
                <a:srgbClr val="F81B02"/>
              </a:buClr>
              <a:buSzTx/>
              <a:buFont typeface="Wingdings 2" charset="2"/>
              <a:buNone/>
              <a:tabLst/>
              <a:defRPr/>
            </a:pPr>
            <a:r>
              <a:rPr kumimoji="0" lang="en-US" sz="1800" b="1"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“The demographic changes that we see occurring in many of the regions where we operate – shrinking populations, an ageing workforce and diversifying demographics – compound the challenges we face and intensify the war for talent.”</a:t>
            </a:r>
          </a:p>
          <a:p>
            <a:pPr marL="0" marR="0" lvl="0" indent="0" algn="l" defTabSz="457200" rtl="0" eaLnBrk="1" fontAlgn="auto" latinLnBrk="0" hangingPunct="1">
              <a:lnSpc>
                <a:spcPct val="100000"/>
              </a:lnSpc>
              <a:spcBef>
                <a:spcPct val="20000"/>
              </a:spcBef>
              <a:spcAft>
                <a:spcPts val="600"/>
              </a:spcAft>
              <a:buClr>
                <a:srgbClr val="F81B02"/>
              </a:buClr>
              <a:buSzTx/>
              <a:buFont typeface="Wingdings 2" charset="2"/>
              <a:buNone/>
              <a:tabLst/>
              <a:defRPr/>
            </a:pPr>
            <a:r>
              <a:rPr kumimoji="0" lang="en-US" sz="18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Dr</a:t>
            </a: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18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Rüdiger</a:t>
            </a: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18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Grube</a:t>
            </a: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Chairman and CEO, </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Deutsche </a:t>
            </a:r>
            <a:r>
              <a:rPr kumimoji="0" lang="en-GB" sz="18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Bahn</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AG, Germany</a:t>
            </a:r>
          </a:p>
        </p:txBody>
      </p:sp>
    </p:spTree>
    <p:extLst>
      <p:ext uri="{BB962C8B-B14F-4D97-AF65-F5344CB8AC3E}">
        <p14:creationId xmlns:p14="http://schemas.microsoft.com/office/powerpoint/2010/main" val="29348938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806" y="165860"/>
            <a:ext cx="10515600" cy="1325563"/>
          </a:xfrm>
        </p:spPr>
        <p:txBody>
          <a:bodyPr>
            <a:normAutofit/>
          </a:bodyPr>
          <a:lstStyle/>
          <a:p>
            <a:r>
              <a:rPr lang="en-GB" dirty="0"/>
              <a:t>The contemporary context: the management challenge… </a:t>
            </a:r>
          </a:p>
        </p:txBody>
      </p:sp>
      <p:sp>
        <p:nvSpPr>
          <p:cNvPr id="3" name="Content Placeholder 2"/>
          <p:cNvSpPr>
            <a:spLocks noGrp="1"/>
          </p:cNvSpPr>
          <p:nvPr>
            <p:ph idx="1"/>
          </p:nvPr>
        </p:nvSpPr>
        <p:spPr>
          <a:xfrm>
            <a:off x="808423" y="1491423"/>
            <a:ext cx="10515600" cy="4902425"/>
          </a:xfrm>
        </p:spPr>
        <p:txBody>
          <a:bodyPr>
            <a:normAutofit/>
          </a:bodyPr>
          <a:lstStyle/>
          <a:p>
            <a:pPr marL="0" indent="0">
              <a:buNone/>
            </a:pPr>
            <a:endParaRPr lang="en-GB" sz="2400" dirty="0"/>
          </a:p>
          <a:p>
            <a:r>
              <a:rPr lang="en-GB" sz="2400" dirty="0"/>
              <a:t>We are experiencing a period of hyper-competition on a global scale, with the rise of a range of new strong economic competitors.</a:t>
            </a:r>
          </a:p>
          <a:p>
            <a:pPr marL="0" indent="0">
              <a:buNone/>
            </a:pPr>
            <a:endParaRPr lang="en-GB" sz="2400" dirty="0"/>
          </a:p>
          <a:p>
            <a:r>
              <a:rPr lang="en-GB" sz="2400" dirty="0"/>
              <a:t>In this unpredictable and competitive environment the talent of staff and maximisation of productivity (and return on investment) have become central to the management challenge. </a:t>
            </a:r>
          </a:p>
          <a:p>
            <a:pPr marL="0" indent="0">
              <a:buNone/>
            </a:pPr>
            <a:endParaRPr lang="en-GB" sz="2400" dirty="0"/>
          </a:p>
          <a:p>
            <a:r>
              <a:rPr lang="en-GB" sz="2400" b="1" dirty="0"/>
              <a:t>How management responds to this has varied and is the future challenge you will all face. What does this mean for you as future managers and leaders?</a:t>
            </a:r>
          </a:p>
        </p:txBody>
      </p:sp>
    </p:spTree>
    <p:extLst>
      <p:ext uri="{BB962C8B-B14F-4D97-AF65-F5344CB8AC3E}">
        <p14:creationId xmlns:p14="http://schemas.microsoft.com/office/powerpoint/2010/main" val="13099501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683" y="0"/>
            <a:ext cx="10515600" cy="1325563"/>
          </a:xfrm>
        </p:spPr>
        <p:txBody>
          <a:bodyPr/>
          <a:lstStyle/>
          <a:p>
            <a:r>
              <a:rPr lang="en-GB" dirty="0"/>
              <a:t>The future of management?</a:t>
            </a:r>
          </a:p>
        </p:txBody>
      </p:sp>
      <p:sp>
        <p:nvSpPr>
          <p:cNvPr id="4" name="TextBox 3">
            <a:extLst>
              <a:ext uri="{FF2B5EF4-FFF2-40B4-BE49-F238E27FC236}">
                <a16:creationId xmlns:a16="http://schemas.microsoft.com/office/drawing/2014/main" id="{AFAE5FF4-20E0-44F5-E661-2DC748CFB080}"/>
              </a:ext>
            </a:extLst>
          </p:cNvPr>
          <p:cNvSpPr txBox="1"/>
          <p:nvPr/>
        </p:nvSpPr>
        <p:spPr>
          <a:xfrm>
            <a:off x="1307825" y="1784598"/>
            <a:ext cx="5005234" cy="2308324"/>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r>
              <a:rPr lang="en-GB" sz="3600" dirty="0"/>
              <a:t>What are the sources of sustained competitive advantage you have observed in the industry?</a:t>
            </a:r>
          </a:p>
        </p:txBody>
      </p:sp>
      <p:pic>
        <p:nvPicPr>
          <p:cNvPr id="5" name="Picture 4" descr="Amazon.co.uk: Question of the Day : Alexa Skills">
            <a:extLst>
              <a:ext uri="{FF2B5EF4-FFF2-40B4-BE49-F238E27FC236}">
                <a16:creationId xmlns:a16="http://schemas.microsoft.com/office/drawing/2014/main" id="{CEC4E1C9-1E9F-D894-A09E-1C5EA0534C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4021" y="1784598"/>
            <a:ext cx="2432742" cy="24327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40268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723" y="-119943"/>
            <a:ext cx="10515600" cy="1325563"/>
          </a:xfrm>
        </p:spPr>
        <p:txBody>
          <a:bodyPr>
            <a:noAutofit/>
          </a:bodyPr>
          <a:lstStyle/>
          <a:p>
            <a:r>
              <a:rPr lang="en-GB" sz="2400" dirty="0"/>
              <a:t>Tech on the high street</a:t>
            </a:r>
          </a:p>
        </p:txBody>
      </p:sp>
      <p:sp>
        <p:nvSpPr>
          <p:cNvPr id="3" name="Content Placeholder 2"/>
          <p:cNvSpPr>
            <a:spLocks noGrp="1"/>
          </p:cNvSpPr>
          <p:nvPr>
            <p:ph idx="1"/>
          </p:nvPr>
        </p:nvSpPr>
        <p:spPr>
          <a:xfrm>
            <a:off x="286351" y="1205620"/>
            <a:ext cx="11408343" cy="4351338"/>
          </a:xfrm>
        </p:spPr>
        <p:txBody>
          <a:bodyPr>
            <a:normAutofit/>
          </a:bodyPr>
          <a:lstStyle/>
          <a:p>
            <a:r>
              <a:rPr lang="en-US" dirty="0"/>
              <a:t>The use of artificial intelligence (AI), cognitive technologies, and robotics to automate and augment work is on the rise, prompting the redesign of jobs in a growing number of domains. </a:t>
            </a:r>
          </a:p>
          <a:p>
            <a:endParaRPr lang="en-US" dirty="0"/>
          </a:p>
          <a:p>
            <a:r>
              <a:rPr lang="en-US" dirty="0"/>
              <a:t>The jobs of today are more machine-powered and data-driven than in the past, and they also require more human skills in problem-solving, communication, interpretation, and design.</a:t>
            </a:r>
          </a:p>
          <a:p>
            <a:pPr marL="0" indent="0">
              <a:buNone/>
            </a:pPr>
            <a:endParaRPr lang="en-US" dirty="0"/>
          </a:p>
        </p:txBody>
      </p:sp>
      <p:pic>
        <p:nvPicPr>
          <p:cNvPr id="4" name="Picture 3"/>
          <p:cNvPicPr>
            <a:picLocks noChangeAspect="1"/>
          </p:cNvPicPr>
          <p:nvPr/>
        </p:nvPicPr>
        <p:blipFill>
          <a:blip r:embed="rId2"/>
          <a:stretch>
            <a:fillRect/>
          </a:stretch>
        </p:blipFill>
        <p:spPr>
          <a:xfrm>
            <a:off x="411480" y="5962736"/>
            <a:ext cx="762000" cy="352425"/>
          </a:xfrm>
          <a:prstGeom prst="rect">
            <a:avLst/>
          </a:prstGeom>
        </p:spPr>
      </p:pic>
    </p:spTree>
    <p:extLst>
      <p:ext uri="{BB962C8B-B14F-4D97-AF65-F5344CB8AC3E}">
        <p14:creationId xmlns:p14="http://schemas.microsoft.com/office/powerpoint/2010/main" val="39856567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432" y="-164264"/>
            <a:ext cx="10515600" cy="1325563"/>
          </a:xfrm>
        </p:spPr>
        <p:txBody>
          <a:bodyPr/>
          <a:lstStyle/>
          <a:p>
            <a:r>
              <a:rPr lang="en-GB" dirty="0"/>
              <a:t>Some key terms</a:t>
            </a:r>
          </a:p>
        </p:txBody>
      </p:sp>
      <p:sp>
        <p:nvSpPr>
          <p:cNvPr id="3" name="Content Placeholder 2"/>
          <p:cNvSpPr>
            <a:spLocks noGrp="1"/>
          </p:cNvSpPr>
          <p:nvPr>
            <p:ph idx="1"/>
          </p:nvPr>
        </p:nvSpPr>
        <p:spPr>
          <a:xfrm>
            <a:off x="356134" y="1019316"/>
            <a:ext cx="10892298" cy="5838684"/>
          </a:xfrm>
        </p:spPr>
        <p:txBody>
          <a:bodyPr>
            <a:normAutofit/>
          </a:bodyPr>
          <a:lstStyle/>
          <a:p>
            <a:r>
              <a:rPr lang="en-US" b="1" dirty="0"/>
              <a:t>The language of automation</a:t>
            </a:r>
          </a:p>
          <a:p>
            <a:r>
              <a:rPr lang="en-US" b="1" dirty="0"/>
              <a:t>Automation:</a:t>
            </a:r>
            <a:r>
              <a:rPr lang="en-US" dirty="0"/>
              <a:t> Includes robotics, cognitive, and AI.</a:t>
            </a:r>
          </a:p>
          <a:p>
            <a:r>
              <a:rPr lang="en-US" b="1" dirty="0"/>
              <a:t>Robotics:</a:t>
            </a:r>
            <a:r>
              <a:rPr lang="en-US" dirty="0"/>
              <a:t> Includes physical robots (such as drones and robots used for manufacturing) and robotic process automation (technology that automates highly standardized routines and transactions).</a:t>
            </a:r>
          </a:p>
          <a:p>
            <a:r>
              <a:rPr lang="en-US" b="1" dirty="0"/>
              <a:t>Cognitive technologies:</a:t>
            </a:r>
            <a:r>
              <a:rPr lang="en-US" dirty="0"/>
              <a:t> Include natural language processing and generation (machines that understand language), and machine learning (pattern recognition).</a:t>
            </a:r>
          </a:p>
          <a:p>
            <a:r>
              <a:rPr lang="en-US" b="1" dirty="0"/>
              <a:t>AI:</a:t>
            </a:r>
            <a:r>
              <a:rPr lang="en-US" dirty="0"/>
              <a:t> Machines that can make predictions using deep learning, neural networks, and related techniques.</a:t>
            </a:r>
          </a:p>
        </p:txBody>
      </p:sp>
    </p:spTree>
    <p:extLst>
      <p:ext uri="{BB962C8B-B14F-4D97-AF65-F5344CB8AC3E}">
        <p14:creationId xmlns:p14="http://schemas.microsoft.com/office/powerpoint/2010/main" val="29363314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430" y="-154639"/>
            <a:ext cx="10515600" cy="1325563"/>
          </a:xfrm>
        </p:spPr>
        <p:txBody>
          <a:bodyPr/>
          <a:lstStyle/>
          <a:p>
            <a:r>
              <a:rPr lang="en-GB" dirty="0"/>
              <a:t>Changing jobs?</a:t>
            </a:r>
          </a:p>
        </p:txBody>
      </p:sp>
      <p:sp>
        <p:nvSpPr>
          <p:cNvPr id="3" name="Content Placeholder 2"/>
          <p:cNvSpPr>
            <a:spLocks noGrp="1"/>
          </p:cNvSpPr>
          <p:nvPr>
            <p:ph idx="1"/>
          </p:nvPr>
        </p:nvSpPr>
        <p:spPr>
          <a:xfrm>
            <a:off x="222183" y="1065229"/>
            <a:ext cx="11751644" cy="4351338"/>
          </a:xfrm>
        </p:spPr>
        <p:txBody>
          <a:bodyPr>
            <a:normAutofit fontScale="92500" lnSpcReduction="20000"/>
          </a:bodyPr>
          <a:lstStyle/>
          <a:p>
            <a:r>
              <a:rPr lang="en-GB" dirty="0"/>
              <a:t>Job replacement or job creation?  </a:t>
            </a:r>
          </a:p>
          <a:p>
            <a:r>
              <a:rPr lang="en-GB" dirty="0"/>
              <a:t>New technologies are disrupting all business sectors; creative industries, banking, healthcare, hospitality are all transforming the way in which they operate and the skills that they require.</a:t>
            </a:r>
          </a:p>
          <a:p>
            <a:r>
              <a:rPr lang="en-US" dirty="0"/>
              <a:t>Only 13 percent of </a:t>
            </a:r>
            <a:r>
              <a:rPr lang="en-US" dirty="0" err="1"/>
              <a:t>organisations</a:t>
            </a:r>
            <a:r>
              <a:rPr lang="en-US" dirty="0"/>
              <a:t> believe automation will eliminate a </a:t>
            </a:r>
            <a:r>
              <a:rPr lang="en-US" i="1" dirty="0"/>
              <a:t>significant</a:t>
            </a:r>
            <a:r>
              <a:rPr lang="en-US" dirty="0"/>
              <a:t> number of positions, far different from our findings on this score only a few years ago.</a:t>
            </a:r>
          </a:p>
          <a:p>
            <a:r>
              <a:rPr lang="en-US" dirty="0"/>
              <a:t>This year, while 62 percent of respondents stated that they were using automation to eliminate transactional work and replace repetitive tasks, </a:t>
            </a:r>
          </a:p>
          <a:p>
            <a:r>
              <a:rPr lang="en-US" dirty="0"/>
              <a:t>47 percent are also augmenting existing work practices to improve productivity, and 36 percent are “reimagining work.” Many respondents also told us they were doubling down on reskilling</a:t>
            </a:r>
            <a:endParaRPr lang="en-GB" dirty="0"/>
          </a:p>
        </p:txBody>
      </p:sp>
      <p:sp>
        <p:nvSpPr>
          <p:cNvPr id="4" name="TextBox 3">
            <a:extLst>
              <a:ext uri="{FF2B5EF4-FFF2-40B4-BE49-F238E27FC236}">
                <a16:creationId xmlns:a16="http://schemas.microsoft.com/office/drawing/2014/main" id="{8871E970-456A-1A48-B032-EC7EDBB1663F}"/>
              </a:ext>
            </a:extLst>
          </p:cNvPr>
          <p:cNvSpPr txBox="1"/>
          <p:nvPr/>
        </p:nvSpPr>
        <p:spPr>
          <a:xfrm>
            <a:off x="6274461" y="5014685"/>
            <a:ext cx="5005234" cy="120032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r>
              <a:rPr lang="en-GB" dirty="0"/>
              <a:t>Find examples of the introduction of technologies (e.g. AI, Automation, Digital Bookings/Orders in restaurants) Be prepared to discuss your findings.</a:t>
            </a:r>
          </a:p>
          <a:p>
            <a:r>
              <a:rPr lang="en-GB" b="1" dirty="0"/>
              <a:t>20 mins  </a:t>
            </a:r>
          </a:p>
        </p:txBody>
      </p:sp>
      <p:pic>
        <p:nvPicPr>
          <p:cNvPr id="5" name="Picture 4" descr="Amazon.co.uk: Question of the Day : Alexa Skills">
            <a:extLst>
              <a:ext uri="{FF2B5EF4-FFF2-40B4-BE49-F238E27FC236}">
                <a16:creationId xmlns:a16="http://schemas.microsoft.com/office/drawing/2014/main" id="{B7CB165A-E857-8A31-3602-75645DAEFE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01722" y="5189563"/>
            <a:ext cx="1025451" cy="1025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44238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434" y="-154639"/>
            <a:ext cx="10515600" cy="1325563"/>
          </a:xfrm>
        </p:spPr>
        <p:txBody>
          <a:bodyPr/>
          <a:lstStyle/>
          <a:p>
            <a:r>
              <a:rPr lang="en-GB" dirty="0"/>
              <a:t>Changing Leadership needs</a:t>
            </a:r>
          </a:p>
        </p:txBody>
      </p:sp>
      <p:pic>
        <p:nvPicPr>
          <p:cNvPr id="4" name="Content Placeholder 3"/>
          <p:cNvPicPr>
            <a:picLocks noGrp="1" noChangeAspect="1"/>
          </p:cNvPicPr>
          <p:nvPr>
            <p:ph idx="1"/>
          </p:nvPr>
        </p:nvPicPr>
        <p:blipFill rotWithShape="1">
          <a:blip r:embed="rId2"/>
          <a:srcRect t="3546"/>
          <a:stretch/>
        </p:blipFill>
        <p:spPr>
          <a:xfrm>
            <a:off x="568442" y="919168"/>
            <a:ext cx="7456972" cy="4678765"/>
          </a:xfrm>
          <a:prstGeom prst="rect">
            <a:avLst/>
          </a:prstGeom>
        </p:spPr>
      </p:pic>
    </p:spTree>
    <p:extLst>
      <p:ext uri="{BB962C8B-B14F-4D97-AF65-F5344CB8AC3E}">
        <p14:creationId xmlns:p14="http://schemas.microsoft.com/office/powerpoint/2010/main" val="19802401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A286FCE-98A8-6A59-8283-9B3B948585CD}"/>
              </a:ext>
            </a:extLst>
          </p:cNvPr>
          <p:cNvPicPr>
            <a:picLocks noChangeAspect="1"/>
          </p:cNvPicPr>
          <p:nvPr/>
        </p:nvPicPr>
        <p:blipFill>
          <a:blip r:embed="rId2"/>
          <a:stretch>
            <a:fillRect/>
          </a:stretch>
        </p:blipFill>
        <p:spPr>
          <a:xfrm>
            <a:off x="1544714" y="226188"/>
            <a:ext cx="8785055" cy="5337984"/>
          </a:xfrm>
          <a:prstGeom prst="rect">
            <a:avLst/>
          </a:prstGeom>
        </p:spPr>
      </p:pic>
    </p:spTree>
    <p:extLst>
      <p:ext uri="{BB962C8B-B14F-4D97-AF65-F5344CB8AC3E}">
        <p14:creationId xmlns:p14="http://schemas.microsoft.com/office/powerpoint/2010/main" val="10758591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F020C8F-559F-19DC-0EB5-8F5A8649E545}"/>
              </a:ext>
            </a:extLst>
          </p:cNvPr>
          <p:cNvPicPr>
            <a:picLocks noChangeAspect="1"/>
          </p:cNvPicPr>
          <p:nvPr/>
        </p:nvPicPr>
        <p:blipFill>
          <a:blip r:embed="rId2"/>
          <a:stretch>
            <a:fillRect/>
          </a:stretch>
        </p:blipFill>
        <p:spPr>
          <a:xfrm>
            <a:off x="3126658" y="431925"/>
            <a:ext cx="6653673" cy="5226846"/>
          </a:xfrm>
          <a:prstGeom prst="rect">
            <a:avLst/>
          </a:prstGeom>
        </p:spPr>
      </p:pic>
    </p:spTree>
    <p:extLst>
      <p:ext uri="{BB962C8B-B14F-4D97-AF65-F5344CB8AC3E}">
        <p14:creationId xmlns:p14="http://schemas.microsoft.com/office/powerpoint/2010/main" val="27360355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8111" y="2555368"/>
            <a:ext cx="3846567" cy="664675"/>
          </a:xfrm>
        </p:spPr>
        <p:txBody>
          <a:bodyPr>
            <a:noAutofit/>
          </a:bodyPr>
          <a:lstStyle/>
          <a:p>
            <a:r>
              <a:rPr lang="en-GB" sz="3200" dirty="0"/>
              <a:t>Key challenges in the contemporary business environment: Disruption in all industry</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18049374"/>
              </p:ext>
            </p:extLst>
          </p:nvPr>
        </p:nvGraphicFramePr>
        <p:xfrm>
          <a:off x="2488426" y="581671"/>
          <a:ext cx="10483007" cy="43032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27654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DF1C8-3E71-457E-B083-7D5D0259AB76}"/>
              </a:ext>
            </a:extLst>
          </p:cNvPr>
          <p:cNvSpPr>
            <a:spLocks noGrp="1"/>
          </p:cNvSpPr>
          <p:nvPr>
            <p:ph type="title"/>
          </p:nvPr>
        </p:nvSpPr>
        <p:spPr>
          <a:xfrm>
            <a:off x="251059" y="-188150"/>
            <a:ext cx="10515600" cy="1325563"/>
          </a:xfrm>
        </p:spPr>
        <p:txBody>
          <a:bodyPr/>
          <a:lstStyle/>
          <a:p>
            <a:r>
              <a:rPr lang="en-GB" dirty="0"/>
              <a:t>Getting old isn’t what it used to be</a:t>
            </a:r>
          </a:p>
        </p:txBody>
      </p:sp>
      <p:sp>
        <p:nvSpPr>
          <p:cNvPr id="3" name="Content Placeholder 2">
            <a:extLst>
              <a:ext uri="{FF2B5EF4-FFF2-40B4-BE49-F238E27FC236}">
                <a16:creationId xmlns:a16="http://schemas.microsoft.com/office/drawing/2014/main" id="{156021FE-C497-40AB-9D63-276417C10CD7}"/>
              </a:ext>
            </a:extLst>
          </p:cNvPr>
          <p:cNvSpPr>
            <a:spLocks noGrp="1"/>
          </p:cNvSpPr>
          <p:nvPr>
            <p:ph idx="1"/>
          </p:nvPr>
        </p:nvSpPr>
        <p:spPr>
          <a:xfrm>
            <a:off x="407883" y="829847"/>
            <a:ext cx="8851620" cy="4502549"/>
          </a:xfrm>
        </p:spPr>
        <p:txBody>
          <a:bodyPr>
            <a:noAutofit/>
          </a:bodyPr>
          <a:lstStyle/>
          <a:p>
            <a:r>
              <a:rPr lang="en-GB" sz="1600" dirty="0"/>
              <a:t>Businesses must respond to the challenges of an aging world</a:t>
            </a:r>
          </a:p>
          <a:p>
            <a:r>
              <a:rPr lang="en-GB" sz="1600" dirty="0"/>
              <a:t>The human population is getting older and fertility is falling</a:t>
            </a:r>
          </a:p>
          <a:p>
            <a:r>
              <a:rPr lang="en-GB" sz="1600" dirty="0"/>
              <a:t>While aging has been evident in developed economies for some time—Japan and Russia have seen their populations decline over the past few years—</a:t>
            </a:r>
            <a:r>
              <a:rPr lang="en-GB" sz="1600" b="1" dirty="0"/>
              <a:t>the demographic deficit is now spreading to China and soon will reach Latin America. </a:t>
            </a:r>
          </a:p>
          <a:p>
            <a:r>
              <a:rPr lang="en-GB" sz="1600" dirty="0"/>
              <a:t>For the first time in human history, </a:t>
            </a:r>
            <a:r>
              <a:rPr lang="en-GB" sz="1600" b="1" dirty="0"/>
              <a:t>aging could mean that the planet’s population will plateau in most of the world. </a:t>
            </a:r>
          </a:p>
          <a:p>
            <a:r>
              <a:rPr lang="en-GB" sz="1600" dirty="0"/>
              <a:t>Thirty years ago, only a small share of the global population lived in the few countries with fertility rates substantially below those needed to replace each generation—2.1 children per woman. </a:t>
            </a:r>
          </a:p>
          <a:p>
            <a:r>
              <a:rPr lang="en-GB" sz="1600" dirty="0"/>
              <a:t>By 2013, about 60 % of the world’s population lived in countries with fertility rates below the replacement rate. This is a sea change. </a:t>
            </a:r>
          </a:p>
          <a:p>
            <a:r>
              <a:rPr lang="en-GB" sz="1600" dirty="0"/>
              <a:t>The European Commission expects that by 2060, Germany’s population will shrink by one-fifth, and the number of people of working age will fall from 54 million in 2010 to 36 million in 2060, </a:t>
            </a:r>
          </a:p>
          <a:p>
            <a:r>
              <a:rPr lang="en-GB" sz="1600" dirty="0"/>
              <a:t>China’s labour force peaked in 2012. </a:t>
            </a:r>
          </a:p>
          <a:p>
            <a:r>
              <a:rPr lang="en-GB" sz="1600" dirty="0"/>
              <a:t>In Thailand, the fertility rate has fallen from 5 in the 1970s to 1.4 today. A smaller workforce will place a greater onus on productivity for driving growth and will cause us to rethink the economy’s potential.</a:t>
            </a:r>
          </a:p>
          <a:p>
            <a:r>
              <a:rPr lang="en-GB" sz="1600" dirty="0"/>
              <a:t>Caring for large numbers of elderly people will put severe pressure on government finances.</a:t>
            </a:r>
          </a:p>
        </p:txBody>
      </p:sp>
      <p:pic>
        <p:nvPicPr>
          <p:cNvPr id="5" name="Picture 4" descr="A person wearing a suit and tie&#10;&#10;Description automatically generated">
            <a:extLst>
              <a:ext uri="{FF2B5EF4-FFF2-40B4-BE49-F238E27FC236}">
                <a16:creationId xmlns:a16="http://schemas.microsoft.com/office/drawing/2014/main" id="{71D96C8E-6B01-4065-8031-CAFE7D37E5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50036" y="2579362"/>
            <a:ext cx="3207749" cy="2134611"/>
          </a:xfrm>
          <a:prstGeom prst="rect">
            <a:avLst/>
          </a:prstGeom>
        </p:spPr>
      </p:pic>
      <p:sp>
        <p:nvSpPr>
          <p:cNvPr id="4" name="TextBox 3">
            <a:extLst>
              <a:ext uri="{FF2B5EF4-FFF2-40B4-BE49-F238E27FC236}">
                <a16:creationId xmlns:a16="http://schemas.microsoft.com/office/drawing/2014/main" id="{BB10BB07-8817-CFDE-D20C-5E053B051D19}"/>
              </a:ext>
            </a:extLst>
          </p:cNvPr>
          <p:cNvSpPr txBox="1"/>
          <p:nvPr/>
        </p:nvSpPr>
        <p:spPr>
          <a:xfrm>
            <a:off x="6096000" y="5767274"/>
            <a:ext cx="5005234"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r>
              <a:rPr lang="en-GB" dirty="0"/>
              <a:t>How does this fit with the technological revolution we have discussed, what are the potential implications? </a:t>
            </a:r>
          </a:p>
        </p:txBody>
      </p:sp>
      <p:pic>
        <p:nvPicPr>
          <p:cNvPr id="6" name="Picture 5" descr="Amazon.co.uk: Question of the Day : Alexa Skills">
            <a:extLst>
              <a:ext uri="{FF2B5EF4-FFF2-40B4-BE49-F238E27FC236}">
                <a16:creationId xmlns:a16="http://schemas.microsoft.com/office/drawing/2014/main" id="{5B97F348-7E71-9942-314C-D7D006182F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66659" y="5767274"/>
            <a:ext cx="1025451" cy="1025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28939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p:txBody>
          <a:bodyPr/>
          <a:lstStyle/>
          <a:p>
            <a:r>
              <a:rPr lang="en-GB" sz="4400"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idx="1"/>
          </p:nvPr>
        </p:nvSpPr>
        <p:spPr>
          <a:xfrm>
            <a:off x="838200" y="1615484"/>
            <a:ext cx="8612493" cy="2780452"/>
          </a:xfrm>
        </p:spPr>
        <p:txBody>
          <a:bodyPr/>
          <a:lstStyle/>
          <a:p>
            <a:pPr algn="just">
              <a:lnSpc>
                <a:spcPct val="150000"/>
              </a:lnSpc>
            </a:pPr>
            <a:r>
              <a:rPr lang="en-GB" sz="3600" dirty="0"/>
              <a:t>Organisational Culture &amp; Policy </a:t>
            </a:r>
          </a:p>
          <a:p>
            <a:pPr marL="0" indent="0" algn="just">
              <a:lnSpc>
                <a:spcPct val="150000"/>
              </a:lnSpc>
              <a:buNone/>
            </a:pPr>
            <a:endParaRPr lang="en-GB" sz="3600" dirty="0"/>
          </a:p>
        </p:txBody>
      </p:sp>
    </p:spTree>
    <p:extLst>
      <p:ext uri="{BB962C8B-B14F-4D97-AF65-F5344CB8AC3E}">
        <p14:creationId xmlns:p14="http://schemas.microsoft.com/office/powerpoint/2010/main" val="26097934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726DE-263F-754A-CB74-E9854D9FD04E}"/>
              </a:ext>
            </a:extLst>
          </p:cNvPr>
          <p:cNvSpPr>
            <a:spLocks noGrp="1"/>
          </p:cNvSpPr>
          <p:nvPr>
            <p:ph type="title"/>
          </p:nvPr>
        </p:nvSpPr>
        <p:spPr>
          <a:xfrm>
            <a:off x="639417" y="59889"/>
            <a:ext cx="10515600" cy="1325563"/>
          </a:xfrm>
        </p:spPr>
        <p:txBody>
          <a:bodyPr/>
          <a:lstStyle/>
          <a:p>
            <a:r>
              <a:rPr lang="en-GB" dirty="0"/>
              <a:t>Refs </a:t>
            </a:r>
            <a:br>
              <a:rPr lang="en-GB" dirty="0"/>
            </a:br>
            <a:endParaRPr lang="en-GB" dirty="0"/>
          </a:p>
        </p:txBody>
      </p:sp>
      <p:sp>
        <p:nvSpPr>
          <p:cNvPr id="3" name="Content Placeholder 2">
            <a:extLst>
              <a:ext uri="{FF2B5EF4-FFF2-40B4-BE49-F238E27FC236}">
                <a16:creationId xmlns:a16="http://schemas.microsoft.com/office/drawing/2014/main" id="{F3F1BF33-3406-B7C3-B377-4B7D03E94992}"/>
              </a:ext>
            </a:extLst>
          </p:cNvPr>
          <p:cNvSpPr>
            <a:spLocks noGrp="1"/>
          </p:cNvSpPr>
          <p:nvPr>
            <p:ph idx="1"/>
          </p:nvPr>
        </p:nvSpPr>
        <p:spPr>
          <a:xfrm>
            <a:off x="639417" y="722670"/>
            <a:ext cx="11267448" cy="4999704"/>
          </a:xfrm>
        </p:spPr>
        <p:txBody>
          <a:bodyPr>
            <a:normAutofit/>
          </a:bodyPr>
          <a:lstStyle/>
          <a:p>
            <a:pPr marL="0" indent="0" algn="just">
              <a:lnSpc>
                <a:spcPct val="150000"/>
              </a:lnSpc>
              <a:buNone/>
            </a:pPr>
            <a:r>
              <a:rPr lang="en-GB" sz="2800" dirty="0"/>
              <a:t>Haas, M. and Mortensen, M. (2016) The Secrets of Great Teamwork, </a:t>
            </a:r>
            <a:r>
              <a:rPr lang="en-GB" sz="2800" i="1" dirty="0"/>
              <a:t>Harvard Business Review</a:t>
            </a:r>
            <a:r>
              <a:rPr lang="en-GB" sz="2800" dirty="0"/>
              <a:t>. United States: Harvard Business School Press, pp. 70–76.</a:t>
            </a:r>
          </a:p>
          <a:p>
            <a:pPr marL="0" indent="0">
              <a:lnSpc>
                <a:spcPct val="90000"/>
              </a:lnSpc>
              <a:buNone/>
            </a:pPr>
            <a:endParaRPr lang="en-GB" sz="2800" dirty="0"/>
          </a:p>
          <a:p>
            <a:endParaRPr lang="en-GB" baseline="0" dirty="0"/>
          </a:p>
          <a:p>
            <a:endParaRPr lang="en-GB" dirty="0"/>
          </a:p>
        </p:txBody>
      </p:sp>
    </p:spTree>
    <p:extLst>
      <p:ext uri="{BB962C8B-B14F-4D97-AF65-F5344CB8AC3E}">
        <p14:creationId xmlns:p14="http://schemas.microsoft.com/office/powerpoint/2010/main" val="13782571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4cf142e9-6262-4971-b76f-2fc6e55fa87e"/>
</p:tagLst>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15.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1671</Words>
  <Application>Microsoft Office PowerPoint</Application>
  <PresentationFormat>Widescreen</PresentationFormat>
  <Paragraphs>136</Paragraphs>
  <Slides>27</Slides>
  <Notes>6</Notes>
  <HiddenSlides>0</HiddenSlides>
  <MMClips>0</MMClips>
  <ScaleCrop>false</ScaleCrop>
  <HeadingPairs>
    <vt:vector size="6" baseType="variant">
      <vt:variant>
        <vt:lpstr>Fonts Used</vt:lpstr>
      </vt:variant>
      <vt:variant>
        <vt:i4>13</vt:i4>
      </vt:variant>
      <vt:variant>
        <vt:lpstr>Theme</vt:lpstr>
      </vt:variant>
      <vt:variant>
        <vt:i4>15</vt:i4>
      </vt:variant>
      <vt:variant>
        <vt:lpstr>Slide Titles</vt:lpstr>
      </vt:variant>
      <vt:variant>
        <vt:i4>27</vt:i4>
      </vt:variant>
    </vt:vector>
  </HeadingPairs>
  <TitlesOfParts>
    <vt:vector size="55" baseType="lpstr">
      <vt:lpstr>Google Sans</vt:lpstr>
      <vt:lpstr>Meta W01 Light</vt:lpstr>
      <vt:lpstr>Monotype Sorts</vt:lpstr>
      <vt:lpstr>ＭＳ Ｐゴシック</vt:lpstr>
      <vt:lpstr>Abadi</vt:lpstr>
      <vt:lpstr>Arial</vt:lpstr>
      <vt:lpstr>Calibri</vt:lpstr>
      <vt:lpstr>Calibri Light</vt:lpstr>
      <vt:lpstr>Open Sans</vt:lpstr>
      <vt:lpstr>Tahoma</vt:lpstr>
      <vt:lpstr>Times New Roman</vt:lpstr>
      <vt:lpstr>Wingdings</vt:lpstr>
      <vt:lpstr>Wingdings 2</vt:lpstr>
      <vt:lpstr>Title Slide 1</vt:lpstr>
      <vt:lpstr>Text 1</vt:lpstr>
      <vt:lpstr>Title Slide 3</vt:lpstr>
      <vt:lpstr>Sub Title 2</vt:lpstr>
      <vt:lpstr>Sub Title 1</vt:lpstr>
      <vt:lpstr>Text Break Info Slide 2</vt:lpstr>
      <vt:lpstr>Text Break / Info Slide 1</vt:lpstr>
      <vt:lpstr>Text 2</vt:lpstr>
      <vt:lpstr>1_Text 1</vt:lpstr>
      <vt:lpstr>1_Title Slide 3</vt:lpstr>
      <vt:lpstr>1_Sub Title 1</vt:lpstr>
      <vt:lpstr>1_Text Break Info Slide 2</vt:lpstr>
      <vt:lpstr>1_Title Slide 1</vt:lpstr>
      <vt:lpstr>IHM PPT Template_</vt:lpstr>
      <vt:lpstr>1_Office Theme</vt:lpstr>
      <vt:lpstr>PowerPoint Presentation</vt:lpstr>
      <vt:lpstr>Aims for today</vt:lpstr>
      <vt:lpstr>Assignment – Four Element Portfolio</vt:lpstr>
      <vt:lpstr>Belbin’s Theory</vt:lpstr>
      <vt:lpstr>MBTI - 16 Personality Test</vt:lpstr>
      <vt:lpstr>PowerPoint Presentation</vt:lpstr>
      <vt:lpstr>Definitions of internal marketing</vt:lpstr>
      <vt:lpstr>Establishment of a service culture</vt:lpstr>
      <vt:lpstr>Upside down organisational structure</vt:lpstr>
      <vt:lpstr>  Key concepts of IM include: </vt:lpstr>
      <vt:lpstr>Management approaches to successful IM</vt:lpstr>
      <vt:lpstr>Problems affecting successful implementation of IM</vt:lpstr>
      <vt:lpstr>Activity </vt:lpstr>
      <vt:lpstr>Markets and Analysis</vt:lpstr>
      <vt:lpstr>A Global War for Talent</vt:lpstr>
      <vt:lpstr>The contemporary context: the management challenge… </vt:lpstr>
      <vt:lpstr>The future of management?</vt:lpstr>
      <vt:lpstr>Tech on the high street</vt:lpstr>
      <vt:lpstr>Some key terms</vt:lpstr>
      <vt:lpstr>Changing jobs?</vt:lpstr>
      <vt:lpstr>Changing Leadership needs</vt:lpstr>
      <vt:lpstr>PowerPoint Presentation</vt:lpstr>
      <vt:lpstr>PowerPoint Presentation</vt:lpstr>
      <vt:lpstr>Key challenges in the contemporary business environment: Disruption in all industry</vt:lpstr>
      <vt:lpstr>Getting old isn’t what it used to be</vt:lpstr>
      <vt:lpstr>Next Week…</vt:lpstr>
      <vt:lpstr>Refs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Jemma Smith</cp:lastModifiedBy>
  <cp:revision>73</cp:revision>
  <dcterms:created xsi:type="dcterms:W3CDTF">2022-09-15T13:13:50Z</dcterms:created>
  <dcterms:modified xsi:type="dcterms:W3CDTF">2025-02-13T14:44:29Z</dcterms:modified>
</cp:coreProperties>
</file>