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3" r:id="rId5"/>
    <p:sldId id="262" r:id="rId6"/>
    <p:sldId id="261" r:id="rId7"/>
    <p:sldId id="264" r:id="rId8"/>
    <p:sldId id="265" r:id="rId9"/>
    <p:sldId id="260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54"/>
    <p:restoredTop sz="94595"/>
  </p:normalViewPr>
  <p:slideViewPr>
    <p:cSldViewPr snapToGrid="0" snapToObjects="1">
      <p:cViewPr varScale="1">
        <p:scale>
          <a:sx n="109" d="100"/>
          <a:sy n="109" d="100"/>
        </p:scale>
        <p:origin x="2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9D90A-4AD9-CD4D-B12C-EB7F372E7B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9E26C5-0BAB-0043-BCEC-ECA563D27C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AC2BA3-67C4-2144-A2E9-BB2C66B68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6ADADA-62F5-8849-8246-175D2E3BA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D61184-D9B1-7D4A-83F1-354F966B9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701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D0587-4E6F-4641-AFBD-0E4C7ABCE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3E9DF-4FA9-B541-805D-F1640A50D5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01DF0-876D-2344-A207-B6B0A47ED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65669F-0BBB-C54F-B919-387903D6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76C1F-0687-6C40-8D9C-D5C4FC2BF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016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FC7CA-B5DB-AE49-A695-BAF1AEEF8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22F4A8-8D91-2F48-8C0F-8A5F833CEB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34A3F-0721-6E4E-AF27-AF3E3A1DE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E043E-5DCE-334C-9910-5D6775111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76789-A3D5-594B-96C3-4915F1A7C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736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1A6AF-C3E6-F94D-9B8E-43B61005A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7D7ED-87AD-F84F-BD34-D7F252201F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FB086-6DCD-9F4A-8854-E56F234459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F2E29-EAD3-754A-8335-7AFDDBCE5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31C76A-8FA7-E14E-A5BE-3443F1A75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E41DE9-8BDE-2E43-B331-10FB6B9DF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523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FFC0D-0810-9840-98E5-F125AFFD6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1942B8-F73E-F042-9EFD-FA9150A427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3DC834-D8E9-D343-B224-3BEDD7F34D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F77FC6-6E0E-FA42-9687-CB47D31737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070095-5A6A-484C-AD74-56A4FA2795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7ABFF-02F6-134A-9DE7-309B56B14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A8C115-AB7A-1D44-9E65-78B9F96D1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4F4D52-1803-7543-A059-4EE894A04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05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655A0-694E-264A-8C0D-1014C3C52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59171F-ED01-6843-B4EA-D92670ADA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6768EC-8A71-944D-B404-9B2CCF9E9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560069-631E-FF42-8063-787098982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197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90A5DC-3398-C246-A41E-3F9480AAB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16BCA9-A75A-1148-818B-D7E5A7693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515E9E-5543-3047-85AF-826CF973C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089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06793-0368-F24E-9C69-956296358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E61B0-700A-BD41-B537-3EE3D8EA3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6FA28A-0AE0-ED4D-A78F-5E6E4B37DE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4A3112-1FBB-0144-8D7D-20D3A5529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CF5877-6A62-3E44-9EE0-6A3886EBB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5AB780-6504-EC43-9CE9-4CEDEC971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709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42D75-1D6D-B947-B01D-61889D32A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182455-56A4-0D43-A572-4B3DA3CF79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A139AF-12C9-F248-ACA2-48B61380CD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08AC9-50B0-9849-81EB-A6D874279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D4A52B-B420-F84D-9B00-1E33DC831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0A402E-37DE-B041-9EB4-14986011C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425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49D56-691D-F244-9C32-78A40AD28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929526-F779-0041-8056-9AD76FD408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7062B-D4CB-0544-99E3-7A95BDEDD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FEA5E1-71D6-1E41-82BE-A3F1DB3A1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4C259-ED17-F842-B269-728B90D58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139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FB0C9D-2910-A642-956C-1F5DBAD865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97D12F-8B9A-DB41-B2EF-4A39BA1ECF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D985C6-F601-C247-886B-EB19F7A82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3352E-B261-4143-A642-3868C6AF2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6F5F7-8822-954F-A4F7-B5EA791EA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90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D8000F-A1E1-F244-94C5-6E07FBD18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9E61A3-7FC9-7B41-A07A-33FB8094C6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4D66B-DD81-FB4E-928B-C33D267C8B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477985-FD13-D04F-8B59-27EF1B8F52E5}" type="datetimeFigureOut">
              <a:rPr lang="en-US" smtClean="0"/>
              <a:t>6/10/20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C534B0-6372-344F-8105-C5136D8F20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436B9-5708-0244-A691-4FCFAB4EB0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9F6761-3639-964B-83C8-FDB5CE028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141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tiff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lo.org/global/about-the-ilo/newsroom/news/WCMS_181961/lang--%20en/index.htm" TargetMode="External"/><Relationship Id="rId2" Type="http://schemas.openxmlformats.org/officeDocument/2006/relationships/hyperlink" Target="http://www.ilo.org/global/topics/forced-labour/lang--en/index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EA510F3-1FDE-8848-9C23-3546F0CF44CC}"/>
              </a:ext>
            </a:extLst>
          </p:cNvPr>
          <p:cNvSpPr/>
          <p:nvPr/>
        </p:nvSpPr>
        <p:spPr>
          <a:xfrm>
            <a:off x="8984238" y="6068502"/>
            <a:ext cx="3426424" cy="6206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en-GB" sz="2000" dirty="0">
                <a:solidFill>
                  <a:schemeClr val="bg1"/>
                </a:solidFill>
                <a:latin typeface="American Typewriter" panose="02090604020004020304" pitchFamily="18" charset="77"/>
                <a:ea typeface="Cambria Math" panose="02040503050406030204" pitchFamily="18" charset="0"/>
                <a:cs typeface="Times New Roman" panose="02020603050405020304" pitchFamily="18" charset="0"/>
              </a:rPr>
              <a:t>By :  </a:t>
            </a:r>
            <a:r>
              <a:rPr lang="en-GB" sz="2000" dirty="0" err="1">
                <a:solidFill>
                  <a:schemeClr val="bg1"/>
                </a:solidFill>
                <a:latin typeface="American Typewriter" panose="02090604020004020304" pitchFamily="18" charset="77"/>
                <a:ea typeface="Cambria Math" panose="02040503050406030204" pitchFamily="18" charset="0"/>
                <a:cs typeface="Times New Roman" panose="02020603050405020304" pitchFamily="18" charset="0"/>
              </a:rPr>
              <a:t>Jaliya</a:t>
            </a:r>
            <a:r>
              <a:rPr lang="en-GB" sz="2000" dirty="0">
                <a:solidFill>
                  <a:schemeClr val="bg1"/>
                </a:solidFill>
                <a:latin typeface="American Typewriter" panose="02090604020004020304" pitchFamily="18" charset="77"/>
                <a:ea typeface="Cambria Math" panose="02040503050406030204" pitchFamily="18" charset="0"/>
                <a:cs typeface="Times New Roman" panose="02020603050405020304" pitchFamily="18" charset="0"/>
              </a:rPr>
              <a:t>  De Silva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274E65F0-028E-8B41-9EBA-C9455A8141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351" y="246725"/>
            <a:ext cx="10583798" cy="5973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684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#DoesYourHotelKnow" descr="#DoesYourHotelKnow">
            <a:hlinkClick r:id="" action="ppaction://media"/>
            <a:extLst>
              <a:ext uri="{FF2B5EF4-FFF2-40B4-BE49-F238E27FC236}">
                <a16:creationId xmlns:a16="http://schemas.microsoft.com/office/drawing/2014/main" id="{2D95C290-2973-3D46-B979-2B9A547A6A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25" y="635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207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1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9B2BB1-377C-694E-BA74-7EC6F2201998}"/>
              </a:ext>
            </a:extLst>
          </p:cNvPr>
          <p:cNvSpPr txBox="1"/>
          <p:nvPr/>
        </p:nvSpPr>
        <p:spPr>
          <a:xfrm rot="10800000" flipV="1">
            <a:off x="659294" y="1593646"/>
            <a:ext cx="5118653" cy="44658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“Trips organization from within the sector or from outside this sector but using its structures and networks with the primary purpose of effecting a commercial sexual relationship by the tourist with the residents at the destination”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421BF6-7C3E-884E-A4AA-7861C0FBF664}"/>
              </a:ext>
            </a:extLst>
          </p:cNvPr>
          <p:cNvSpPr txBox="1"/>
          <p:nvPr/>
        </p:nvSpPr>
        <p:spPr>
          <a:xfrm>
            <a:off x="3471162" y="357810"/>
            <a:ext cx="4613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American Typewriter" panose="02090604020004020304" pitchFamily="18" charset="77"/>
              </a:rPr>
              <a:t>What is Sex Tourism ….. ?</a:t>
            </a:r>
            <a:endParaRPr lang="en-US" sz="28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6" name="Picture 5" descr="A picture containing man, sitting, woman, phone&#10;&#10;Description automatically generated">
            <a:extLst>
              <a:ext uri="{FF2B5EF4-FFF2-40B4-BE49-F238E27FC236}">
                <a16:creationId xmlns:a16="http://schemas.microsoft.com/office/drawing/2014/main" id="{7F6EEFCA-A0D4-2941-A91A-B135587627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1514" y="1475889"/>
            <a:ext cx="5815051" cy="5024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157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0DF2B3-01CA-A54C-B2FA-A30F4EC32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9253" y="203977"/>
            <a:ext cx="4911725" cy="2971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981090-BB76-0243-A2BE-FB10263F26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9253" y="3975623"/>
            <a:ext cx="4910401" cy="2678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53462F9-AF53-014A-A5D1-564223E4CD3C}"/>
              </a:ext>
            </a:extLst>
          </p:cNvPr>
          <p:cNvSpPr txBox="1"/>
          <p:nvPr/>
        </p:nvSpPr>
        <p:spPr>
          <a:xfrm>
            <a:off x="0" y="203977"/>
            <a:ext cx="6877878" cy="65069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Trafficking in women and children for sexual exploitation is the fastest growing business in the world.</a:t>
            </a:r>
          </a:p>
          <a:p>
            <a:pPr>
              <a:lnSpc>
                <a:spcPct val="150000"/>
              </a:lnSpc>
            </a:pPr>
            <a:endParaRPr lang="en-US" sz="2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There are at least 20.9 million children and women are forced into the sexual servitude.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98% of the sex trafficking victims in hotel industry.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Nearly 2 million children are exploited each year as sex workers in hotel industry.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effectLst/>
              <a:latin typeface="American Typewriter" panose="02090604020004020304" pitchFamily="18" charset="77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Sex trafficking generated more than 9 billion euros and 45% out of this is mainly under hotel industry. </a:t>
            </a:r>
            <a:endParaRPr lang="en-US" sz="2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28950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CA5DC38-8CE4-EC42-852A-4C15845B73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60" y="1759424"/>
            <a:ext cx="3657599" cy="33391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3C147C-C4CD-184F-8C35-27BD22CC943A}"/>
              </a:ext>
            </a:extLst>
          </p:cNvPr>
          <p:cNvSpPr txBox="1"/>
          <p:nvPr/>
        </p:nvSpPr>
        <p:spPr>
          <a:xfrm>
            <a:off x="1969375" y="178904"/>
            <a:ext cx="74901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u="sng" dirty="0">
                <a:solidFill>
                  <a:schemeClr val="bg1"/>
                </a:solidFill>
                <a:latin typeface="American Typewriter" panose="02090604020004020304" pitchFamily="18" charset="77"/>
              </a:rPr>
              <a:t>Article 2 of UNWTO global code of ethics.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E96584-5F19-D046-9FBE-AEDD30CDBE90}"/>
              </a:ext>
            </a:extLst>
          </p:cNvPr>
          <p:cNvSpPr txBox="1"/>
          <p:nvPr/>
        </p:nvSpPr>
        <p:spPr>
          <a:xfrm>
            <a:off x="4036651" y="1111311"/>
            <a:ext cx="33555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“Tourism as a vehicle for individual and collective fulfilment under tourism activities should promote the individual rights of vulnerable people groups including children, men and women”.</a:t>
            </a:r>
            <a:endParaRPr lang="en-US" sz="2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EDDA48-104A-AD40-A1E4-F1406BE9260D}"/>
              </a:ext>
            </a:extLst>
          </p:cNvPr>
          <p:cNvSpPr txBox="1"/>
          <p:nvPr/>
        </p:nvSpPr>
        <p:spPr>
          <a:xfrm>
            <a:off x="4081108" y="4075043"/>
            <a:ext cx="326666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“Exploitation of human beings in any form, particularly sexual, especially when applied to children conflicts with the fundamental aims of tourism and adds to the negation of tourism”.</a:t>
            </a:r>
          </a:p>
          <a:p>
            <a:endParaRPr lang="en-US" dirty="0"/>
          </a:p>
        </p:txBody>
      </p:sp>
      <p:pic>
        <p:nvPicPr>
          <p:cNvPr id="7" name="Picture 6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B2B0D578-8940-5543-BE73-0385F78D5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2376" y="1714499"/>
            <a:ext cx="457356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008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DB4F4C0-A507-5243-BFB0-00ED69B09777}"/>
              </a:ext>
            </a:extLst>
          </p:cNvPr>
          <p:cNvSpPr txBox="1"/>
          <p:nvPr/>
        </p:nvSpPr>
        <p:spPr>
          <a:xfrm>
            <a:off x="593641" y="457200"/>
            <a:ext cx="18314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merican Typewriter" panose="02090604020004020304" pitchFamily="18" charset="77"/>
              </a:rPr>
              <a:t>Risks…..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760A29-2519-0E46-AD86-7B580BCC89AD}"/>
              </a:ext>
            </a:extLst>
          </p:cNvPr>
          <p:cNvSpPr txBox="1"/>
          <p:nvPr/>
        </p:nvSpPr>
        <p:spPr>
          <a:xfrm>
            <a:off x="213227" y="2461597"/>
            <a:ext cx="6423385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Exposed to many sexually transmitted diseases.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endParaRPr lang="en-US" sz="2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Pregnancies and health issues of younger children and women.</a:t>
            </a:r>
          </a:p>
          <a:p>
            <a:endParaRPr lang="en-US" sz="2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endParaRPr lang="en-US" sz="2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Physical and mental degradation.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EDEBA4-41FD-CD40-9BAC-C9EB8A7B5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9977" y="159026"/>
            <a:ext cx="4798796" cy="34741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7B7EF7-B643-6A4A-BE95-448541B6BC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7026" y="3877369"/>
            <a:ext cx="5030710" cy="2831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661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C91DCE93-0DFE-C34A-B41F-2A3B964C3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126" y="0"/>
            <a:ext cx="6476874" cy="33624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3EC8D9-02C9-8949-B89E-A3FB6A417B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05061" cy="3935769"/>
          </a:xfrm>
          <a:prstGeom prst="rect">
            <a:avLst/>
          </a:prstGeom>
        </p:spPr>
      </p:pic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6CAA2F58-55C1-FC4A-B3CC-1DEC2BE67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3338575"/>
            <a:ext cx="6877879" cy="35194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A500BB-96AD-114A-B826-31BA99C763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5793" y="3362462"/>
            <a:ext cx="5686207" cy="3495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965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51793AA2-31DA-9D40-BFC4-1692E2A321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072" y="1874630"/>
            <a:ext cx="7342503" cy="45659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7FE6D1-1B2F-D24A-AD74-BF3A59A46B31}"/>
              </a:ext>
            </a:extLst>
          </p:cNvPr>
          <p:cNvSpPr txBox="1"/>
          <p:nvPr/>
        </p:nvSpPr>
        <p:spPr>
          <a:xfrm>
            <a:off x="2325756" y="143014"/>
            <a:ext cx="72014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Countries where the search for SEX TOURISM is more common according to </a:t>
            </a:r>
          </a:p>
          <a:p>
            <a:pPr algn="ctr"/>
            <a:r>
              <a:rPr lang="en-US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ECPAT (Every Child Protected Against Trafficking) and UNICEF.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E834C4-8DE6-B04D-8B74-19699182E5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072" y="109210"/>
            <a:ext cx="1357243" cy="13572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C3CD2A-55D2-9749-B5F8-72500428B3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6244" y="143014"/>
            <a:ext cx="1357243" cy="13572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D758AB-4AD4-D343-A0BD-D71E677E7DB2}"/>
              </a:ext>
            </a:extLst>
          </p:cNvPr>
          <p:cNvSpPr txBox="1"/>
          <p:nvPr/>
        </p:nvSpPr>
        <p:spPr>
          <a:xfrm>
            <a:off x="8484615" y="2845053"/>
            <a:ext cx="276325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Czech Republic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Brazil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Thailand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Cuba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India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China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314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reet sign on a wooden pole&#10;&#10;Description automatically generated">
            <a:extLst>
              <a:ext uri="{FF2B5EF4-FFF2-40B4-BE49-F238E27FC236}">
                <a16:creationId xmlns:a16="http://schemas.microsoft.com/office/drawing/2014/main" id="{03F6D06C-CE14-9B48-A40D-A7DF157FEE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78" y="735495"/>
            <a:ext cx="6760353" cy="50430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3CE20C-40C0-7C40-B747-AFA75E4661D0}"/>
              </a:ext>
            </a:extLst>
          </p:cNvPr>
          <p:cNvSpPr txBox="1"/>
          <p:nvPr/>
        </p:nvSpPr>
        <p:spPr>
          <a:xfrm rot="10800000" flipV="1">
            <a:off x="7235688" y="926872"/>
            <a:ext cx="4733234" cy="4660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Hotel employees are often the first ones to notice if there is suspicious activity going on in a hotel room, such as sex trafficking. A proposed law, currently being reviewed by the California Senate Appropriations Committee, could make it mandatory for hotel and motel staff to be trained on detecting and reporting human trafficking activity.</a:t>
            </a:r>
            <a:endParaRPr lang="en-US" sz="2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32917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B432DEF-A796-B64D-B24B-93CAE1FD61AB}"/>
              </a:ext>
            </a:extLst>
          </p:cNvPr>
          <p:cNvSpPr txBox="1"/>
          <p:nvPr/>
        </p:nvSpPr>
        <p:spPr>
          <a:xfrm>
            <a:off x="278295" y="643622"/>
            <a:ext cx="11290854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Reference</a:t>
            </a:r>
            <a:r>
              <a:rPr lang="en-US" dirty="0">
                <a:solidFill>
                  <a:schemeClr val="bg1"/>
                </a:solidFill>
              </a:rPr>
              <a:t> 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sz="1200" dirty="0"/>
              <a:t>Andrews, S. K. (2004). U.S. domestic prosecution of the American international sex tourist: Efforts to protect children from sexual exploitation. Journal of Criminal Law and Criminology, 94(2), 415-45</a:t>
            </a:r>
            <a:endParaRPr lang="en-GB" sz="1200" dirty="0"/>
          </a:p>
          <a:p>
            <a:r>
              <a:rPr lang="en-US" sz="1200" dirty="0"/>
              <a:t> </a:t>
            </a:r>
            <a:endParaRPr lang="en-GB" sz="1200" dirty="0"/>
          </a:p>
          <a:p>
            <a:r>
              <a:rPr lang="en-US" sz="1200" dirty="0" err="1"/>
              <a:t>Alexy</a:t>
            </a:r>
            <a:r>
              <a:rPr lang="en-US" sz="1200" dirty="0"/>
              <a:t>, E., Burgess, A., &amp; Baker, T. (2005). Internet offenders: Traders, travelers, and combination trader-travelers. Journal of Interpersonal Violence, 20, 804−812.</a:t>
            </a:r>
            <a:endParaRPr lang="en-GB" sz="1200" dirty="0"/>
          </a:p>
          <a:p>
            <a:r>
              <a:rPr lang="en-US" sz="1200" dirty="0"/>
              <a:t> </a:t>
            </a:r>
            <a:endParaRPr lang="en-GB" sz="1200" dirty="0"/>
          </a:p>
          <a:p>
            <a:r>
              <a:rPr lang="en-US" sz="1200" dirty="0"/>
              <a:t>Bernstein, E., &amp; Shih, E. (2014). The </a:t>
            </a:r>
            <a:r>
              <a:rPr lang="en-US" sz="1200" dirty="0" err="1"/>
              <a:t>erotics</a:t>
            </a:r>
            <a:r>
              <a:rPr lang="en-US" sz="1200" dirty="0"/>
              <a:t> of authenticity: Sex trafficking and “reality tourism” in Thailand. Social Politics, 21(3), 430-460.</a:t>
            </a:r>
            <a:endParaRPr lang="en-GB" sz="1200" dirty="0"/>
          </a:p>
          <a:p>
            <a:r>
              <a:rPr lang="en-US" sz="1200" dirty="0"/>
              <a:t> </a:t>
            </a:r>
            <a:endParaRPr lang="en-GB" sz="1200" dirty="0"/>
          </a:p>
          <a:p>
            <a:r>
              <a:rPr lang="en-US" sz="1200" dirty="0"/>
              <a:t>Bender, K., &amp; Furman, R. (2004). The implications of sex tourism on men’s social, psychological, and physical health. The Qualitative Report, 9(2), 176-191.</a:t>
            </a:r>
            <a:endParaRPr lang="en-GB" sz="1200" dirty="0"/>
          </a:p>
          <a:p>
            <a:r>
              <a:rPr lang="en-US" sz="1200" dirty="0"/>
              <a:t> </a:t>
            </a:r>
            <a:endParaRPr lang="en-GB" sz="1200" dirty="0"/>
          </a:p>
          <a:p>
            <a:r>
              <a:rPr lang="en-US" sz="1200" dirty="0"/>
              <a:t>Goh, J. P. L. (2009). </a:t>
            </a:r>
            <a:r>
              <a:rPr lang="en-US" sz="1200" dirty="0" err="1"/>
              <a:t>Deterritorialized</a:t>
            </a:r>
            <a:r>
              <a:rPr lang="en-US" sz="1200" dirty="0"/>
              <a:t> women in the global city: An analysis of sex trafficking in Dubai, Tokyo, and New York. Intersections, 10, 271–324.</a:t>
            </a:r>
            <a:endParaRPr lang="en-GB" sz="1200" dirty="0"/>
          </a:p>
          <a:p>
            <a:r>
              <a:rPr lang="en-US" sz="1200" dirty="0"/>
              <a:t> </a:t>
            </a:r>
            <a:endParaRPr lang="en-GB" sz="1200" dirty="0"/>
          </a:p>
          <a:p>
            <a:r>
              <a:rPr lang="en-US" sz="1200" dirty="0"/>
              <a:t>Glover, K. (2006). Human trafficking and the sex tourism industry. Crime &amp; Justice International, 22, 4-10.</a:t>
            </a:r>
            <a:endParaRPr lang="en-GB" sz="1200" dirty="0"/>
          </a:p>
          <a:p>
            <a:r>
              <a:rPr lang="en-US" sz="1200" dirty="0"/>
              <a:t> </a:t>
            </a:r>
            <a:endParaRPr lang="en-GB" sz="1200" dirty="0"/>
          </a:p>
          <a:p>
            <a:r>
              <a:rPr lang="en-US" sz="1200" dirty="0"/>
              <a:t>Hayes, V. (2010). Human trafficking for sexual exploitation at world sporting events. Chicago- Kent Law Review, 85(3), 1105-1146.</a:t>
            </a:r>
            <a:endParaRPr lang="en-GB" sz="1200" dirty="0"/>
          </a:p>
          <a:p>
            <a:r>
              <a:rPr lang="en-US" sz="1200" dirty="0"/>
              <a:t> </a:t>
            </a:r>
            <a:endParaRPr lang="en-GB" sz="1200" dirty="0"/>
          </a:p>
          <a:p>
            <a:r>
              <a:rPr lang="en-GB" sz="1200" dirty="0"/>
              <a:t>International Labour Organization. (n.d.). Forced labour, human trafficking and slavery. International Labour Organization. Retrieved April 27, 2020, from </a:t>
            </a:r>
            <a:r>
              <a:rPr lang="en-GB" sz="1200" u="sng" dirty="0">
                <a:hlinkClick r:id="rId2"/>
              </a:rPr>
              <a:t>http://www.ilo.org/global/topics/forced-labour/lang--en/index.htm</a:t>
            </a:r>
            <a:endParaRPr lang="en-GB" sz="1200" dirty="0"/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International Labour Organization. (n.d.).21 million people are now victims of forced labour, ILO says. International Labour Organization. Retrieved from </a:t>
            </a:r>
            <a:r>
              <a:rPr lang="en-GB" sz="1200" u="sng" dirty="0">
                <a:hlinkClick r:id="rId3"/>
              </a:rPr>
              <a:t>http://www.ilo.org/global/about-the-ilo/newsroom/news/WCMS_181961/lang-- en/index.htm</a:t>
            </a:r>
            <a:endParaRPr lang="en-GB" sz="1200" dirty="0"/>
          </a:p>
          <a:p>
            <a:r>
              <a:rPr lang="en-GB" sz="1200" dirty="0"/>
              <a:t> </a:t>
            </a:r>
          </a:p>
          <a:p>
            <a:r>
              <a:rPr lang="en-GB" sz="1200" dirty="0" err="1"/>
              <a:t>Jeurissen</a:t>
            </a:r>
            <a:r>
              <a:rPr lang="en-GB" sz="1200" dirty="0"/>
              <a:t>, R. (2009). </a:t>
            </a:r>
            <a:r>
              <a:rPr lang="en-GB" sz="1200" dirty="0" err="1"/>
              <a:t>Bedrijfsethiekeengoedezaak</a:t>
            </a:r>
            <a:r>
              <a:rPr lang="en-GB" sz="1200" dirty="0"/>
              <a:t>. Assen: </a:t>
            </a:r>
            <a:r>
              <a:rPr lang="en-GB" sz="1200" dirty="0" err="1"/>
              <a:t>Uitgeverij</a:t>
            </a:r>
            <a:r>
              <a:rPr lang="en-GB" sz="1200" dirty="0"/>
              <a:t> Van </a:t>
            </a:r>
            <a:r>
              <a:rPr lang="en-GB" sz="1200" dirty="0" err="1"/>
              <a:t>Gorcum</a:t>
            </a:r>
            <a:endParaRPr lang="en-GB" sz="1200" dirty="0"/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Kaufman, M. R., &amp; Crawford, M. (2011). Sex trafficking in Nepal: A review of intervention and prevention programs. Violence Against Women, 17(5), 651-665.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4474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615</TotalTime>
  <Words>713</Words>
  <Application>Microsoft Macintosh PowerPoint</Application>
  <PresentationFormat>Widescreen</PresentationFormat>
  <Paragraphs>56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American Typewriter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 Silva D N (FCES)</dc:creator>
  <cp:lastModifiedBy>De Silva D N (FCES)</cp:lastModifiedBy>
  <cp:revision>14</cp:revision>
  <dcterms:created xsi:type="dcterms:W3CDTF">2020-05-31T12:07:07Z</dcterms:created>
  <dcterms:modified xsi:type="dcterms:W3CDTF">2020-06-10T18:32:52Z</dcterms:modified>
</cp:coreProperties>
</file>