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4" r:id="rId1"/>
  </p:sldMasterIdLst>
  <p:notesMasterIdLst>
    <p:notesMasterId r:id="rId18"/>
  </p:notesMasterIdLst>
  <p:handoutMasterIdLst>
    <p:handoutMasterId r:id="rId19"/>
  </p:handoutMasterIdLst>
  <p:sldIdLst>
    <p:sldId id="256" r:id="rId2"/>
    <p:sldId id="257" r:id="rId3"/>
    <p:sldId id="261" r:id="rId4"/>
    <p:sldId id="265" r:id="rId5"/>
    <p:sldId id="266" r:id="rId6"/>
    <p:sldId id="262" r:id="rId7"/>
    <p:sldId id="267" r:id="rId8"/>
    <p:sldId id="263" r:id="rId9"/>
    <p:sldId id="268" r:id="rId10"/>
    <p:sldId id="269" r:id="rId11"/>
    <p:sldId id="264" r:id="rId12"/>
    <p:sldId id="270" r:id="rId13"/>
    <p:sldId id="259" r:id="rId14"/>
    <p:sldId id="271" r:id="rId15"/>
    <p:sldId id="272" r:id="rId16"/>
    <p:sldId id="2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554"/>
    <p:restoredTop sz="95794"/>
  </p:normalViewPr>
  <p:slideViewPr>
    <p:cSldViewPr snapToGrid="0">
      <p:cViewPr varScale="1">
        <p:scale>
          <a:sx n="95" d="100"/>
          <a:sy n="95" d="100"/>
        </p:scale>
        <p:origin x="184" y="4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7811D7-04C9-41BC-9FAE-0D63459AFA0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F1FE9D0-51BE-4B90-A88E-5161656E311D}">
      <dgm:prSet/>
      <dgm:spPr/>
      <dgm:t>
        <a:bodyPr/>
        <a:lstStyle/>
        <a:p>
          <a:r>
            <a:rPr lang="en-GB" b="1" dirty="0"/>
            <a:t>Principles</a:t>
          </a:r>
          <a:endParaRPr lang="en-US" dirty="0"/>
        </a:p>
      </dgm:t>
    </dgm:pt>
    <dgm:pt modelId="{E07A23FF-24A1-4C1F-8108-C724D2627A63}" type="parTrans" cxnId="{AB17E11A-9F5D-421C-BD53-DEC6DCD06BFE}">
      <dgm:prSet/>
      <dgm:spPr/>
      <dgm:t>
        <a:bodyPr/>
        <a:lstStyle/>
        <a:p>
          <a:endParaRPr lang="en-US"/>
        </a:p>
      </dgm:t>
    </dgm:pt>
    <dgm:pt modelId="{AC1E4B90-B7F7-49FE-ACB4-EE1E6294AC28}" type="sibTrans" cxnId="{AB17E11A-9F5D-421C-BD53-DEC6DCD06BFE}">
      <dgm:prSet/>
      <dgm:spPr/>
      <dgm:t>
        <a:bodyPr/>
        <a:lstStyle/>
        <a:p>
          <a:endParaRPr lang="en-US"/>
        </a:p>
      </dgm:t>
    </dgm:pt>
    <dgm:pt modelId="{01329E53-2A1F-49E0-8885-271D02DEF556}">
      <dgm:prSet/>
      <dgm:spPr/>
      <dgm:t>
        <a:bodyPr/>
        <a:lstStyle/>
        <a:p>
          <a:r>
            <a:rPr lang="en-GB"/>
            <a:t>EMPOWERMENT | WHAKAMANA</a:t>
          </a:r>
          <a:endParaRPr lang="en-US"/>
        </a:p>
      </dgm:t>
    </dgm:pt>
    <dgm:pt modelId="{8F8DC170-A270-4AC4-8A1A-5F937E21D357}" type="parTrans" cxnId="{982AA2E5-319E-4427-88ED-DB5B53CD1A57}">
      <dgm:prSet/>
      <dgm:spPr/>
      <dgm:t>
        <a:bodyPr/>
        <a:lstStyle/>
        <a:p>
          <a:endParaRPr lang="en-US"/>
        </a:p>
      </dgm:t>
    </dgm:pt>
    <dgm:pt modelId="{EE60FF8F-BAF7-4749-85A6-2BB2813C8757}" type="sibTrans" cxnId="{982AA2E5-319E-4427-88ED-DB5B53CD1A57}">
      <dgm:prSet/>
      <dgm:spPr/>
      <dgm:t>
        <a:bodyPr/>
        <a:lstStyle/>
        <a:p>
          <a:endParaRPr lang="en-US"/>
        </a:p>
      </dgm:t>
    </dgm:pt>
    <dgm:pt modelId="{4DE0192F-0419-4BFB-A2FC-5BAA3ABF11C3}">
      <dgm:prSet/>
      <dgm:spPr/>
      <dgm:t>
        <a:bodyPr/>
        <a:lstStyle/>
        <a:p>
          <a:r>
            <a:rPr lang="en-GB"/>
            <a:t>HOLISTIC DEVELOPMENT | KOTAHITANGA</a:t>
          </a:r>
          <a:endParaRPr lang="en-US"/>
        </a:p>
      </dgm:t>
    </dgm:pt>
    <dgm:pt modelId="{B8DEC752-2469-454A-8718-1B880B6A01AF}" type="parTrans" cxnId="{EDEAE3C0-5143-4250-8D60-25455B592ECE}">
      <dgm:prSet/>
      <dgm:spPr/>
      <dgm:t>
        <a:bodyPr/>
        <a:lstStyle/>
        <a:p>
          <a:endParaRPr lang="en-US"/>
        </a:p>
      </dgm:t>
    </dgm:pt>
    <dgm:pt modelId="{345F1257-0DA1-4191-8C62-29D3213C4640}" type="sibTrans" cxnId="{EDEAE3C0-5143-4250-8D60-25455B592ECE}">
      <dgm:prSet/>
      <dgm:spPr/>
      <dgm:t>
        <a:bodyPr/>
        <a:lstStyle/>
        <a:p>
          <a:endParaRPr lang="en-US"/>
        </a:p>
      </dgm:t>
    </dgm:pt>
    <dgm:pt modelId="{378BEC83-3D94-46CA-A7C8-103145A78AB2}">
      <dgm:prSet/>
      <dgm:spPr/>
      <dgm:t>
        <a:bodyPr/>
        <a:lstStyle/>
        <a:p>
          <a:r>
            <a:rPr lang="en-GB"/>
            <a:t>FAMILY AND COMMUNITY | WHĀNAU TANGATA</a:t>
          </a:r>
          <a:endParaRPr lang="en-US"/>
        </a:p>
      </dgm:t>
    </dgm:pt>
    <dgm:pt modelId="{9F1AC670-FD1D-4236-9199-C934102433B8}" type="parTrans" cxnId="{A36073A5-25F7-4A11-8FED-CE4BC216CBD6}">
      <dgm:prSet/>
      <dgm:spPr/>
      <dgm:t>
        <a:bodyPr/>
        <a:lstStyle/>
        <a:p>
          <a:endParaRPr lang="en-US"/>
        </a:p>
      </dgm:t>
    </dgm:pt>
    <dgm:pt modelId="{8ADF46BE-8052-4AD0-9218-EEC23E911485}" type="sibTrans" cxnId="{A36073A5-25F7-4A11-8FED-CE4BC216CBD6}">
      <dgm:prSet/>
      <dgm:spPr/>
      <dgm:t>
        <a:bodyPr/>
        <a:lstStyle/>
        <a:p>
          <a:endParaRPr lang="en-US"/>
        </a:p>
      </dgm:t>
    </dgm:pt>
    <dgm:pt modelId="{A4C962AB-4617-41C1-9B11-C76457F749CF}">
      <dgm:prSet/>
      <dgm:spPr/>
      <dgm:t>
        <a:bodyPr/>
        <a:lstStyle/>
        <a:p>
          <a:r>
            <a:rPr lang="en-GB"/>
            <a:t>RELATIONSHIPS | NGĀ HONONGA</a:t>
          </a:r>
          <a:endParaRPr lang="en-US"/>
        </a:p>
      </dgm:t>
    </dgm:pt>
    <dgm:pt modelId="{F263679B-559A-4AAA-90CB-35979D8B2A39}" type="parTrans" cxnId="{4AD3C927-6F5A-4C0E-B591-3E9DE3EF4337}">
      <dgm:prSet/>
      <dgm:spPr/>
      <dgm:t>
        <a:bodyPr/>
        <a:lstStyle/>
        <a:p>
          <a:endParaRPr lang="en-US"/>
        </a:p>
      </dgm:t>
    </dgm:pt>
    <dgm:pt modelId="{D309E83D-A9F8-4026-B4C5-4660C2F5E19E}" type="sibTrans" cxnId="{4AD3C927-6F5A-4C0E-B591-3E9DE3EF4337}">
      <dgm:prSet/>
      <dgm:spPr/>
      <dgm:t>
        <a:bodyPr/>
        <a:lstStyle/>
        <a:p>
          <a:endParaRPr lang="en-US"/>
        </a:p>
      </dgm:t>
    </dgm:pt>
    <dgm:pt modelId="{E9DB0D98-1B81-4DB3-8824-AC4856EF74F9}">
      <dgm:prSet/>
      <dgm:spPr/>
      <dgm:t>
        <a:bodyPr/>
        <a:lstStyle/>
        <a:p>
          <a:r>
            <a:rPr lang="en-GB" b="1" dirty="0"/>
            <a:t>Strands</a:t>
          </a:r>
          <a:endParaRPr lang="en-US" dirty="0"/>
        </a:p>
      </dgm:t>
    </dgm:pt>
    <dgm:pt modelId="{555BE22F-8B34-4CC4-8931-3E0058597BC4}" type="parTrans" cxnId="{BB8410DA-80EC-4F9B-B161-9C124762C38B}">
      <dgm:prSet/>
      <dgm:spPr/>
      <dgm:t>
        <a:bodyPr/>
        <a:lstStyle/>
        <a:p>
          <a:endParaRPr lang="en-US"/>
        </a:p>
      </dgm:t>
    </dgm:pt>
    <dgm:pt modelId="{8858B149-5A3C-486A-A46F-155C02E7FB82}" type="sibTrans" cxnId="{BB8410DA-80EC-4F9B-B161-9C124762C38B}">
      <dgm:prSet/>
      <dgm:spPr/>
      <dgm:t>
        <a:bodyPr/>
        <a:lstStyle/>
        <a:p>
          <a:endParaRPr lang="en-US"/>
        </a:p>
      </dgm:t>
    </dgm:pt>
    <dgm:pt modelId="{3B7382BE-5731-4EF9-AD09-0E5FD17312BD}">
      <dgm:prSet/>
      <dgm:spPr/>
      <dgm:t>
        <a:bodyPr/>
        <a:lstStyle/>
        <a:p>
          <a:r>
            <a:rPr lang="en-GB"/>
            <a:t>WELLBEING | MANA ATUA</a:t>
          </a:r>
          <a:endParaRPr lang="en-US"/>
        </a:p>
      </dgm:t>
    </dgm:pt>
    <dgm:pt modelId="{7C9DA7EE-C461-4006-978A-8AFD0A36B41C}" type="parTrans" cxnId="{68C76C9A-9FB2-4EB6-8BFE-EB64A3716C88}">
      <dgm:prSet/>
      <dgm:spPr/>
      <dgm:t>
        <a:bodyPr/>
        <a:lstStyle/>
        <a:p>
          <a:endParaRPr lang="en-US"/>
        </a:p>
      </dgm:t>
    </dgm:pt>
    <dgm:pt modelId="{01A6D8FA-9D74-456B-8C2D-FC52A38489C5}" type="sibTrans" cxnId="{68C76C9A-9FB2-4EB6-8BFE-EB64A3716C88}">
      <dgm:prSet/>
      <dgm:spPr/>
      <dgm:t>
        <a:bodyPr/>
        <a:lstStyle/>
        <a:p>
          <a:endParaRPr lang="en-US"/>
        </a:p>
      </dgm:t>
    </dgm:pt>
    <dgm:pt modelId="{316D3FC0-F849-49D1-A328-AC0CAAA4B92A}">
      <dgm:prSet/>
      <dgm:spPr/>
      <dgm:t>
        <a:bodyPr/>
        <a:lstStyle/>
        <a:p>
          <a:r>
            <a:rPr lang="en-GB"/>
            <a:t>BELONGING | MANA WHENUA</a:t>
          </a:r>
          <a:endParaRPr lang="en-US"/>
        </a:p>
      </dgm:t>
    </dgm:pt>
    <dgm:pt modelId="{149A0942-03F0-4F52-A309-8BD887BD1077}" type="parTrans" cxnId="{7FC205E7-7439-4144-8262-C0B791130524}">
      <dgm:prSet/>
      <dgm:spPr/>
      <dgm:t>
        <a:bodyPr/>
        <a:lstStyle/>
        <a:p>
          <a:endParaRPr lang="en-US"/>
        </a:p>
      </dgm:t>
    </dgm:pt>
    <dgm:pt modelId="{D7308CD7-164D-41CC-A46C-7030F9095CDA}" type="sibTrans" cxnId="{7FC205E7-7439-4144-8262-C0B791130524}">
      <dgm:prSet/>
      <dgm:spPr/>
      <dgm:t>
        <a:bodyPr/>
        <a:lstStyle/>
        <a:p>
          <a:endParaRPr lang="en-US"/>
        </a:p>
      </dgm:t>
    </dgm:pt>
    <dgm:pt modelId="{9C91A5D9-2C3D-4CE0-9C5C-4CE665BBD2F8}">
      <dgm:prSet/>
      <dgm:spPr/>
      <dgm:t>
        <a:bodyPr/>
        <a:lstStyle/>
        <a:p>
          <a:r>
            <a:rPr lang="en-GB"/>
            <a:t>CONTRIBUTION | MANA TANGATA</a:t>
          </a:r>
          <a:endParaRPr lang="en-US"/>
        </a:p>
      </dgm:t>
    </dgm:pt>
    <dgm:pt modelId="{25C595E9-A636-41FB-A8A3-413119CA6B3F}" type="parTrans" cxnId="{5EBA2743-B65E-4EDD-BF9A-D411BF38CEF4}">
      <dgm:prSet/>
      <dgm:spPr/>
      <dgm:t>
        <a:bodyPr/>
        <a:lstStyle/>
        <a:p>
          <a:endParaRPr lang="en-US"/>
        </a:p>
      </dgm:t>
    </dgm:pt>
    <dgm:pt modelId="{0FF04346-B360-4AA6-B6CD-3F0339C9972E}" type="sibTrans" cxnId="{5EBA2743-B65E-4EDD-BF9A-D411BF38CEF4}">
      <dgm:prSet/>
      <dgm:spPr/>
      <dgm:t>
        <a:bodyPr/>
        <a:lstStyle/>
        <a:p>
          <a:endParaRPr lang="en-US"/>
        </a:p>
      </dgm:t>
    </dgm:pt>
    <dgm:pt modelId="{B8B4BF5D-C529-48CB-8D78-6BA3823554DD}">
      <dgm:prSet/>
      <dgm:spPr/>
      <dgm:t>
        <a:bodyPr/>
        <a:lstStyle/>
        <a:p>
          <a:r>
            <a:rPr lang="en-GB"/>
            <a:t>COMMUNICATION | MANA REO</a:t>
          </a:r>
          <a:endParaRPr lang="en-US"/>
        </a:p>
      </dgm:t>
    </dgm:pt>
    <dgm:pt modelId="{E1930E41-57A2-4A98-A923-21DDE95EC6DE}" type="parTrans" cxnId="{7616382F-2F0A-4E47-A8D1-76838A904038}">
      <dgm:prSet/>
      <dgm:spPr/>
      <dgm:t>
        <a:bodyPr/>
        <a:lstStyle/>
        <a:p>
          <a:endParaRPr lang="en-US"/>
        </a:p>
      </dgm:t>
    </dgm:pt>
    <dgm:pt modelId="{58BD6F05-0CC7-453A-B62E-C3931FF4531C}" type="sibTrans" cxnId="{7616382F-2F0A-4E47-A8D1-76838A904038}">
      <dgm:prSet/>
      <dgm:spPr/>
      <dgm:t>
        <a:bodyPr/>
        <a:lstStyle/>
        <a:p>
          <a:endParaRPr lang="en-US"/>
        </a:p>
      </dgm:t>
    </dgm:pt>
    <dgm:pt modelId="{4193F042-6B77-49D2-966E-41C05B58A17B}">
      <dgm:prSet/>
      <dgm:spPr/>
      <dgm:t>
        <a:bodyPr/>
        <a:lstStyle/>
        <a:p>
          <a:r>
            <a:rPr lang="en-GB"/>
            <a:t>EXPLORATION | MANA AOTŪROA</a:t>
          </a:r>
          <a:endParaRPr lang="en-US"/>
        </a:p>
      </dgm:t>
    </dgm:pt>
    <dgm:pt modelId="{85202B72-1DDA-4CC8-AEB4-60777DD20AEB}" type="parTrans" cxnId="{554C3877-7166-4D54-BA5E-E110DF4689E9}">
      <dgm:prSet/>
      <dgm:spPr/>
      <dgm:t>
        <a:bodyPr/>
        <a:lstStyle/>
        <a:p>
          <a:endParaRPr lang="en-US"/>
        </a:p>
      </dgm:t>
    </dgm:pt>
    <dgm:pt modelId="{35460F7F-4FBB-458D-838C-A94E849373BE}" type="sibTrans" cxnId="{554C3877-7166-4D54-BA5E-E110DF4689E9}">
      <dgm:prSet/>
      <dgm:spPr/>
      <dgm:t>
        <a:bodyPr/>
        <a:lstStyle/>
        <a:p>
          <a:endParaRPr lang="en-US"/>
        </a:p>
      </dgm:t>
    </dgm:pt>
    <dgm:pt modelId="{458CF2E9-1921-D547-BC02-7ABA65A8CB65}" type="pres">
      <dgm:prSet presAssocID="{547811D7-04C9-41BC-9FAE-0D63459AFA04}" presName="vert0" presStyleCnt="0">
        <dgm:presLayoutVars>
          <dgm:dir/>
          <dgm:animOne val="branch"/>
          <dgm:animLvl val="lvl"/>
        </dgm:presLayoutVars>
      </dgm:prSet>
      <dgm:spPr/>
    </dgm:pt>
    <dgm:pt modelId="{F1BD24A5-45BE-AB45-917E-8B3BCA0A315B}" type="pres">
      <dgm:prSet presAssocID="{8F1FE9D0-51BE-4B90-A88E-5161656E311D}" presName="thickLine" presStyleLbl="alignNode1" presStyleIdx="0" presStyleCnt="11"/>
      <dgm:spPr/>
    </dgm:pt>
    <dgm:pt modelId="{DF0D7970-A6B2-6849-BDAD-EB5598E361A8}" type="pres">
      <dgm:prSet presAssocID="{8F1FE9D0-51BE-4B90-A88E-5161656E311D}" presName="horz1" presStyleCnt="0"/>
      <dgm:spPr/>
    </dgm:pt>
    <dgm:pt modelId="{F4C96F8A-3682-2447-A1F6-EB5949F8786B}" type="pres">
      <dgm:prSet presAssocID="{8F1FE9D0-51BE-4B90-A88E-5161656E311D}" presName="tx1" presStyleLbl="revTx" presStyleIdx="0" presStyleCnt="11"/>
      <dgm:spPr/>
    </dgm:pt>
    <dgm:pt modelId="{EE8A7281-0A34-214B-84C3-9E017B539643}" type="pres">
      <dgm:prSet presAssocID="{8F1FE9D0-51BE-4B90-A88E-5161656E311D}" presName="vert1" presStyleCnt="0"/>
      <dgm:spPr/>
    </dgm:pt>
    <dgm:pt modelId="{4C63E616-3914-D341-9D59-513FBE763572}" type="pres">
      <dgm:prSet presAssocID="{01329E53-2A1F-49E0-8885-271D02DEF556}" presName="thickLine" presStyleLbl="alignNode1" presStyleIdx="1" presStyleCnt="11"/>
      <dgm:spPr/>
    </dgm:pt>
    <dgm:pt modelId="{3B18CD36-EC16-8743-AE7F-E657EE8659F1}" type="pres">
      <dgm:prSet presAssocID="{01329E53-2A1F-49E0-8885-271D02DEF556}" presName="horz1" presStyleCnt="0"/>
      <dgm:spPr/>
    </dgm:pt>
    <dgm:pt modelId="{3E94BF50-1FD1-6C44-966D-489A8A169198}" type="pres">
      <dgm:prSet presAssocID="{01329E53-2A1F-49E0-8885-271D02DEF556}" presName="tx1" presStyleLbl="revTx" presStyleIdx="1" presStyleCnt="11"/>
      <dgm:spPr/>
    </dgm:pt>
    <dgm:pt modelId="{44F41390-4E39-1141-AA1D-6BA45D5E6439}" type="pres">
      <dgm:prSet presAssocID="{01329E53-2A1F-49E0-8885-271D02DEF556}" presName="vert1" presStyleCnt="0"/>
      <dgm:spPr/>
    </dgm:pt>
    <dgm:pt modelId="{665E2511-8E07-5843-987D-0E59046CD98A}" type="pres">
      <dgm:prSet presAssocID="{4DE0192F-0419-4BFB-A2FC-5BAA3ABF11C3}" presName="thickLine" presStyleLbl="alignNode1" presStyleIdx="2" presStyleCnt="11"/>
      <dgm:spPr/>
    </dgm:pt>
    <dgm:pt modelId="{712EFB39-E646-2C41-8F3F-04C08E39172A}" type="pres">
      <dgm:prSet presAssocID="{4DE0192F-0419-4BFB-A2FC-5BAA3ABF11C3}" presName="horz1" presStyleCnt="0"/>
      <dgm:spPr/>
    </dgm:pt>
    <dgm:pt modelId="{D79D2FEC-150E-024C-88A5-F27118E277F4}" type="pres">
      <dgm:prSet presAssocID="{4DE0192F-0419-4BFB-A2FC-5BAA3ABF11C3}" presName="tx1" presStyleLbl="revTx" presStyleIdx="2" presStyleCnt="11"/>
      <dgm:spPr/>
    </dgm:pt>
    <dgm:pt modelId="{D228811B-3F22-2841-BD59-C3D8FDA452F4}" type="pres">
      <dgm:prSet presAssocID="{4DE0192F-0419-4BFB-A2FC-5BAA3ABF11C3}" presName="vert1" presStyleCnt="0"/>
      <dgm:spPr/>
    </dgm:pt>
    <dgm:pt modelId="{4D679A64-D37B-8042-889C-EEE0321EF899}" type="pres">
      <dgm:prSet presAssocID="{378BEC83-3D94-46CA-A7C8-103145A78AB2}" presName="thickLine" presStyleLbl="alignNode1" presStyleIdx="3" presStyleCnt="11"/>
      <dgm:spPr/>
    </dgm:pt>
    <dgm:pt modelId="{94DC14E4-82A6-C54A-AC51-AC6636746359}" type="pres">
      <dgm:prSet presAssocID="{378BEC83-3D94-46CA-A7C8-103145A78AB2}" presName="horz1" presStyleCnt="0"/>
      <dgm:spPr/>
    </dgm:pt>
    <dgm:pt modelId="{6C6AA0A3-8D13-6441-9FB5-3F506EE0D657}" type="pres">
      <dgm:prSet presAssocID="{378BEC83-3D94-46CA-A7C8-103145A78AB2}" presName="tx1" presStyleLbl="revTx" presStyleIdx="3" presStyleCnt="11"/>
      <dgm:spPr/>
    </dgm:pt>
    <dgm:pt modelId="{81AF4EC9-B3E8-B34A-BF8B-69D741E9ED64}" type="pres">
      <dgm:prSet presAssocID="{378BEC83-3D94-46CA-A7C8-103145A78AB2}" presName="vert1" presStyleCnt="0"/>
      <dgm:spPr/>
    </dgm:pt>
    <dgm:pt modelId="{FD4E0818-B991-8D4C-A18E-5102DCD33553}" type="pres">
      <dgm:prSet presAssocID="{A4C962AB-4617-41C1-9B11-C76457F749CF}" presName="thickLine" presStyleLbl="alignNode1" presStyleIdx="4" presStyleCnt="11"/>
      <dgm:spPr/>
    </dgm:pt>
    <dgm:pt modelId="{FBAE1E7C-F398-3B48-A1CA-2402EE37D031}" type="pres">
      <dgm:prSet presAssocID="{A4C962AB-4617-41C1-9B11-C76457F749CF}" presName="horz1" presStyleCnt="0"/>
      <dgm:spPr/>
    </dgm:pt>
    <dgm:pt modelId="{3FC69246-53EB-C948-B553-000A6FC352CF}" type="pres">
      <dgm:prSet presAssocID="{A4C962AB-4617-41C1-9B11-C76457F749CF}" presName="tx1" presStyleLbl="revTx" presStyleIdx="4" presStyleCnt="11"/>
      <dgm:spPr/>
    </dgm:pt>
    <dgm:pt modelId="{829F1417-4297-6847-B3E6-973AD38C6A08}" type="pres">
      <dgm:prSet presAssocID="{A4C962AB-4617-41C1-9B11-C76457F749CF}" presName="vert1" presStyleCnt="0"/>
      <dgm:spPr/>
    </dgm:pt>
    <dgm:pt modelId="{701A53EC-2E44-3A40-9D24-BD5439C091FF}" type="pres">
      <dgm:prSet presAssocID="{E9DB0D98-1B81-4DB3-8824-AC4856EF74F9}" presName="thickLine" presStyleLbl="alignNode1" presStyleIdx="5" presStyleCnt="11"/>
      <dgm:spPr/>
    </dgm:pt>
    <dgm:pt modelId="{2A3E7994-CD02-734D-AC62-19940B25911A}" type="pres">
      <dgm:prSet presAssocID="{E9DB0D98-1B81-4DB3-8824-AC4856EF74F9}" presName="horz1" presStyleCnt="0"/>
      <dgm:spPr/>
    </dgm:pt>
    <dgm:pt modelId="{196EE2EB-BE89-B84E-8BDD-FDBCB4DB0DB2}" type="pres">
      <dgm:prSet presAssocID="{E9DB0D98-1B81-4DB3-8824-AC4856EF74F9}" presName="tx1" presStyleLbl="revTx" presStyleIdx="5" presStyleCnt="11"/>
      <dgm:spPr/>
    </dgm:pt>
    <dgm:pt modelId="{61E60945-A75D-554F-9196-53735F3E7651}" type="pres">
      <dgm:prSet presAssocID="{E9DB0D98-1B81-4DB3-8824-AC4856EF74F9}" presName="vert1" presStyleCnt="0"/>
      <dgm:spPr/>
    </dgm:pt>
    <dgm:pt modelId="{2E71A46D-399C-7F4E-B8CF-0FC3E7616B06}" type="pres">
      <dgm:prSet presAssocID="{3B7382BE-5731-4EF9-AD09-0E5FD17312BD}" presName="thickLine" presStyleLbl="alignNode1" presStyleIdx="6" presStyleCnt="11"/>
      <dgm:spPr/>
    </dgm:pt>
    <dgm:pt modelId="{3BB2C0C8-27C2-1241-B257-CD8FB96F86F4}" type="pres">
      <dgm:prSet presAssocID="{3B7382BE-5731-4EF9-AD09-0E5FD17312BD}" presName="horz1" presStyleCnt="0"/>
      <dgm:spPr/>
    </dgm:pt>
    <dgm:pt modelId="{8EF76FFE-691E-3A4A-8DF1-9274BD9F379C}" type="pres">
      <dgm:prSet presAssocID="{3B7382BE-5731-4EF9-AD09-0E5FD17312BD}" presName="tx1" presStyleLbl="revTx" presStyleIdx="6" presStyleCnt="11"/>
      <dgm:spPr/>
    </dgm:pt>
    <dgm:pt modelId="{711B7CA0-6653-1545-89F8-7F140538FF69}" type="pres">
      <dgm:prSet presAssocID="{3B7382BE-5731-4EF9-AD09-0E5FD17312BD}" presName="vert1" presStyleCnt="0"/>
      <dgm:spPr/>
    </dgm:pt>
    <dgm:pt modelId="{9E7EC869-EE68-4547-8ECA-398A42C9D9A6}" type="pres">
      <dgm:prSet presAssocID="{316D3FC0-F849-49D1-A328-AC0CAAA4B92A}" presName="thickLine" presStyleLbl="alignNode1" presStyleIdx="7" presStyleCnt="11"/>
      <dgm:spPr/>
    </dgm:pt>
    <dgm:pt modelId="{2B455A41-5CED-CB43-B498-1993F5F820B3}" type="pres">
      <dgm:prSet presAssocID="{316D3FC0-F849-49D1-A328-AC0CAAA4B92A}" presName="horz1" presStyleCnt="0"/>
      <dgm:spPr/>
    </dgm:pt>
    <dgm:pt modelId="{70B7B181-77E7-B849-A672-F0BC1E9AEA26}" type="pres">
      <dgm:prSet presAssocID="{316D3FC0-F849-49D1-A328-AC0CAAA4B92A}" presName="tx1" presStyleLbl="revTx" presStyleIdx="7" presStyleCnt="11"/>
      <dgm:spPr/>
    </dgm:pt>
    <dgm:pt modelId="{C50DEDEA-4BC5-A141-8D60-2A949CBBC263}" type="pres">
      <dgm:prSet presAssocID="{316D3FC0-F849-49D1-A328-AC0CAAA4B92A}" presName="vert1" presStyleCnt="0"/>
      <dgm:spPr/>
    </dgm:pt>
    <dgm:pt modelId="{1AC84400-9DBB-C849-9221-ECD5E956BD30}" type="pres">
      <dgm:prSet presAssocID="{9C91A5D9-2C3D-4CE0-9C5C-4CE665BBD2F8}" presName="thickLine" presStyleLbl="alignNode1" presStyleIdx="8" presStyleCnt="11"/>
      <dgm:spPr/>
    </dgm:pt>
    <dgm:pt modelId="{263DF945-6384-B34A-95D5-C5237CB138A3}" type="pres">
      <dgm:prSet presAssocID="{9C91A5D9-2C3D-4CE0-9C5C-4CE665BBD2F8}" presName="horz1" presStyleCnt="0"/>
      <dgm:spPr/>
    </dgm:pt>
    <dgm:pt modelId="{6C9F89D7-61AB-AF4D-9303-BB00DD9FD2C4}" type="pres">
      <dgm:prSet presAssocID="{9C91A5D9-2C3D-4CE0-9C5C-4CE665BBD2F8}" presName="tx1" presStyleLbl="revTx" presStyleIdx="8" presStyleCnt="11"/>
      <dgm:spPr/>
    </dgm:pt>
    <dgm:pt modelId="{C9773965-21D0-884A-82B2-C66DC5E5F02F}" type="pres">
      <dgm:prSet presAssocID="{9C91A5D9-2C3D-4CE0-9C5C-4CE665BBD2F8}" presName="vert1" presStyleCnt="0"/>
      <dgm:spPr/>
    </dgm:pt>
    <dgm:pt modelId="{1D9C1CA1-44DA-A94F-AD40-44853B35DA93}" type="pres">
      <dgm:prSet presAssocID="{B8B4BF5D-C529-48CB-8D78-6BA3823554DD}" presName="thickLine" presStyleLbl="alignNode1" presStyleIdx="9" presStyleCnt="11"/>
      <dgm:spPr/>
    </dgm:pt>
    <dgm:pt modelId="{85E95912-6061-5745-B202-6243BE64A4CA}" type="pres">
      <dgm:prSet presAssocID="{B8B4BF5D-C529-48CB-8D78-6BA3823554DD}" presName="horz1" presStyleCnt="0"/>
      <dgm:spPr/>
    </dgm:pt>
    <dgm:pt modelId="{E67AA787-EB3A-1040-B3E1-D33BF82A056D}" type="pres">
      <dgm:prSet presAssocID="{B8B4BF5D-C529-48CB-8D78-6BA3823554DD}" presName="tx1" presStyleLbl="revTx" presStyleIdx="9" presStyleCnt="11"/>
      <dgm:spPr/>
    </dgm:pt>
    <dgm:pt modelId="{7F460973-2777-9243-8662-F3793CDA25DD}" type="pres">
      <dgm:prSet presAssocID="{B8B4BF5D-C529-48CB-8D78-6BA3823554DD}" presName="vert1" presStyleCnt="0"/>
      <dgm:spPr/>
    </dgm:pt>
    <dgm:pt modelId="{E5784882-BEC6-DD41-BE4F-978469C04AFA}" type="pres">
      <dgm:prSet presAssocID="{4193F042-6B77-49D2-966E-41C05B58A17B}" presName="thickLine" presStyleLbl="alignNode1" presStyleIdx="10" presStyleCnt="11"/>
      <dgm:spPr/>
    </dgm:pt>
    <dgm:pt modelId="{821D4271-28EE-3F43-BE54-39A9221E228D}" type="pres">
      <dgm:prSet presAssocID="{4193F042-6B77-49D2-966E-41C05B58A17B}" presName="horz1" presStyleCnt="0"/>
      <dgm:spPr/>
    </dgm:pt>
    <dgm:pt modelId="{97E30856-6D35-8543-90D4-0EFEAB11AC88}" type="pres">
      <dgm:prSet presAssocID="{4193F042-6B77-49D2-966E-41C05B58A17B}" presName="tx1" presStyleLbl="revTx" presStyleIdx="10" presStyleCnt="11"/>
      <dgm:spPr/>
    </dgm:pt>
    <dgm:pt modelId="{88723AF3-4BB7-2348-B05E-65EF6A1888AE}" type="pres">
      <dgm:prSet presAssocID="{4193F042-6B77-49D2-966E-41C05B58A17B}" presName="vert1" presStyleCnt="0"/>
      <dgm:spPr/>
    </dgm:pt>
  </dgm:ptLst>
  <dgm:cxnLst>
    <dgm:cxn modelId="{AB17E11A-9F5D-421C-BD53-DEC6DCD06BFE}" srcId="{547811D7-04C9-41BC-9FAE-0D63459AFA04}" destId="{8F1FE9D0-51BE-4B90-A88E-5161656E311D}" srcOrd="0" destOrd="0" parTransId="{E07A23FF-24A1-4C1F-8108-C724D2627A63}" sibTransId="{AC1E4B90-B7F7-49FE-ACB4-EE1E6294AC28}"/>
    <dgm:cxn modelId="{A11E841B-7FBB-D84E-AEFE-24EC7C751990}" type="presOf" srcId="{4193F042-6B77-49D2-966E-41C05B58A17B}" destId="{97E30856-6D35-8543-90D4-0EFEAB11AC88}" srcOrd="0" destOrd="0" presId="urn:microsoft.com/office/officeart/2008/layout/LinedList"/>
    <dgm:cxn modelId="{4AD3C927-6F5A-4C0E-B591-3E9DE3EF4337}" srcId="{547811D7-04C9-41BC-9FAE-0D63459AFA04}" destId="{A4C962AB-4617-41C1-9B11-C76457F749CF}" srcOrd="4" destOrd="0" parTransId="{F263679B-559A-4AAA-90CB-35979D8B2A39}" sibTransId="{D309E83D-A9F8-4026-B4C5-4660C2F5E19E}"/>
    <dgm:cxn modelId="{7616382F-2F0A-4E47-A8D1-76838A904038}" srcId="{547811D7-04C9-41BC-9FAE-0D63459AFA04}" destId="{B8B4BF5D-C529-48CB-8D78-6BA3823554DD}" srcOrd="9" destOrd="0" parTransId="{E1930E41-57A2-4A98-A923-21DDE95EC6DE}" sibTransId="{58BD6F05-0CC7-453A-B62E-C3931FF4531C}"/>
    <dgm:cxn modelId="{5F784B35-F485-184B-B9E1-6A4C99048616}" type="presOf" srcId="{547811D7-04C9-41BC-9FAE-0D63459AFA04}" destId="{458CF2E9-1921-D547-BC02-7ABA65A8CB65}" srcOrd="0" destOrd="0" presId="urn:microsoft.com/office/officeart/2008/layout/LinedList"/>
    <dgm:cxn modelId="{5EBA2743-B65E-4EDD-BF9A-D411BF38CEF4}" srcId="{547811D7-04C9-41BC-9FAE-0D63459AFA04}" destId="{9C91A5D9-2C3D-4CE0-9C5C-4CE665BBD2F8}" srcOrd="8" destOrd="0" parTransId="{25C595E9-A636-41FB-A8A3-413119CA6B3F}" sibTransId="{0FF04346-B360-4AA6-B6CD-3F0339C9972E}"/>
    <dgm:cxn modelId="{92AF4645-53EA-D745-86DA-34FE94B65064}" type="presOf" srcId="{9C91A5D9-2C3D-4CE0-9C5C-4CE665BBD2F8}" destId="{6C9F89D7-61AB-AF4D-9303-BB00DD9FD2C4}" srcOrd="0" destOrd="0" presId="urn:microsoft.com/office/officeart/2008/layout/LinedList"/>
    <dgm:cxn modelId="{2366714A-8F03-1143-9163-195CEA421395}" type="presOf" srcId="{8F1FE9D0-51BE-4B90-A88E-5161656E311D}" destId="{F4C96F8A-3682-2447-A1F6-EB5949F8786B}" srcOrd="0" destOrd="0" presId="urn:microsoft.com/office/officeart/2008/layout/LinedList"/>
    <dgm:cxn modelId="{554C3877-7166-4D54-BA5E-E110DF4689E9}" srcId="{547811D7-04C9-41BC-9FAE-0D63459AFA04}" destId="{4193F042-6B77-49D2-966E-41C05B58A17B}" srcOrd="10" destOrd="0" parTransId="{85202B72-1DDA-4CC8-AEB4-60777DD20AEB}" sibTransId="{35460F7F-4FBB-458D-838C-A94E849373BE}"/>
    <dgm:cxn modelId="{3BB6EE8A-8723-024D-B9BA-E812FDEC281F}" type="presOf" srcId="{A4C962AB-4617-41C1-9B11-C76457F749CF}" destId="{3FC69246-53EB-C948-B553-000A6FC352CF}" srcOrd="0" destOrd="0" presId="urn:microsoft.com/office/officeart/2008/layout/LinedList"/>
    <dgm:cxn modelId="{68C76C9A-9FB2-4EB6-8BFE-EB64A3716C88}" srcId="{547811D7-04C9-41BC-9FAE-0D63459AFA04}" destId="{3B7382BE-5731-4EF9-AD09-0E5FD17312BD}" srcOrd="6" destOrd="0" parTransId="{7C9DA7EE-C461-4006-978A-8AFD0A36B41C}" sibTransId="{01A6D8FA-9D74-456B-8C2D-FC52A38489C5}"/>
    <dgm:cxn modelId="{EED68DA2-A93A-EA4B-8336-212AB041C197}" type="presOf" srcId="{4DE0192F-0419-4BFB-A2FC-5BAA3ABF11C3}" destId="{D79D2FEC-150E-024C-88A5-F27118E277F4}" srcOrd="0" destOrd="0" presId="urn:microsoft.com/office/officeart/2008/layout/LinedList"/>
    <dgm:cxn modelId="{A36073A5-25F7-4A11-8FED-CE4BC216CBD6}" srcId="{547811D7-04C9-41BC-9FAE-0D63459AFA04}" destId="{378BEC83-3D94-46CA-A7C8-103145A78AB2}" srcOrd="3" destOrd="0" parTransId="{9F1AC670-FD1D-4236-9199-C934102433B8}" sibTransId="{8ADF46BE-8052-4AD0-9218-EEC23E911485}"/>
    <dgm:cxn modelId="{61F2BCC0-18B7-EB4C-BAAA-53785FDE77CF}" type="presOf" srcId="{01329E53-2A1F-49E0-8885-271D02DEF556}" destId="{3E94BF50-1FD1-6C44-966D-489A8A169198}" srcOrd="0" destOrd="0" presId="urn:microsoft.com/office/officeart/2008/layout/LinedList"/>
    <dgm:cxn modelId="{EDEAE3C0-5143-4250-8D60-25455B592ECE}" srcId="{547811D7-04C9-41BC-9FAE-0D63459AFA04}" destId="{4DE0192F-0419-4BFB-A2FC-5BAA3ABF11C3}" srcOrd="2" destOrd="0" parTransId="{B8DEC752-2469-454A-8718-1B880B6A01AF}" sibTransId="{345F1257-0DA1-4191-8C62-29D3213C4640}"/>
    <dgm:cxn modelId="{D49E60C2-BEF8-BE47-800F-57AE6516FF1D}" type="presOf" srcId="{3B7382BE-5731-4EF9-AD09-0E5FD17312BD}" destId="{8EF76FFE-691E-3A4A-8DF1-9274BD9F379C}" srcOrd="0" destOrd="0" presId="urn:microsoft.com/office/officeart/2008/layout/LinedList"/>
    <dgm:cxn modelId="{BB8410DA-80EC-4F9B-B161-9C124762C38B}" srcId="{547811D7-04C9-41BC-9FAE-0D63459AFA04}" destId="{E9DB0D98-1B81-4DB3-8824-AC4856EF74F9}" srcOrd="5" destOrd="0" parTransId="{555BE22F-8B34-4CC4-8931-3E0058597BC4}" sibTransId="{8858B149-5A3C-486A-A46F-155C02E7FB82}"/>
    <dgm:cxn modelId="{AFF0A0DF-C8FA-3A40-8EF2-6DC98D0B9B11}" type="presOf" srcId="{316D3FC0-F849-49D1-A328-AC0CAAA4B92A}" destId="{70B7B181-77E7-B849-A672-F0BC1E9AEA26}" srcOrd="0" destOrd="0" presId="urn:microsoft.com/office/officeart/2008/layout/LinedList"/>
    <dgm:cxn modelId="{A9F359E1-D3B0-9046-A5C0-F5B6F8380328}" type="presOf" srcId="{E9DB0D98-1B81-4DB3-8824-AC4856EF74F9}" destId="{196EE2EB-BE89-B84E-8BDD-FDBCB4DB0DB2}" srcOrd="0" destOrd="0" presId="urn:microsoft.com/office/officeart/2008/layout/LinedList"/>
    <dgm:cxn modelId="{982AA2E5-319E-4427-88ED-DB5B53CD1A57}" srcId="{547811D7-04C9-41BC-9FAE-0D63459AFA04}" destId="{01329E53-2A1F-49E0-8885-271D02DEF556}" srcOrd="1" destOrd="0" parTransId="{8F8DC170-A270-4AC4-8A1A-5F937E21D357}" sibTransId="{EE60FF8F-BAF7-4749-85A6-2BB2813C8757}"/>
    <dgm:cxn modelId="{7FC205E7-7439-4144-8262-C0B791130524}" srcId="{547811D7-04C9-41BC-9FAE-0D63459AFA04}" destId="{316D3FC0-F849-49D1-A328-AC0CAAA4B92A}" srcOrd="7" destOrd="0" parTransId="{149A0942-03F0-4F52-A309-8BD887BD1077}" sibTransId="{D7308CD7-164D-41CC-A46C-7030F9095CDA}"/>
    <dgm:cxn modelId="{187560F2-3664-FC47-8263-B9ED839B0E2D}" type="presOf" srcId="{B8B4BF5D-C529-48CB-8D78-6BA3823554DD}" destId="{E67AA787-EB3A-1040-B3E1-D33BF82A056D}" srcOrd="0" destOrd="0" presId="urn:microsoft.com/office/officeart/2008/layout/LinedList"/>
    <dgm:cxn modelId="{A8F2F3FD-185F-0E47-B74E-A35B45A147BE}" type="presOf" srcId="{378BEC83-3D94-46CA-A7C8-103145A78AB2}" destId="{6C6AA0A3-8D13-6441-9FB5-3F506EE0D657}" srcOrd="0" destOrd="0" presId="urn:microsoft.com/office/officeart/2008/layout/LinedList"/>
    <dgm:cxn modelId="{BD084D11-F650-3942-AEEB-3A5EB16B8C81}" type="presParOf" srcId="{458CF2E9-1921-D547-BC02-7ABA65A8CB65}" destId="{F1BD24A5-45BE-AB45-917E-8B3BCA0A315B}" srcOrd="0" destOrd="0" presId="urn:microsoft.com/office/officeart/2008/layout/LinedList"/>
    <dgm:cxn modelId="{7E0F5A90-4F3B-AF44-BC76-39BB031262B7}" type="presParOf" srcId="{458CF2E9-1921-D547-BC02-7ABA65A8CB65}" destId="{DF0D7970-A6B2-6849-BDAD-EB5598E361A8}" srcOrd="1" destOrd="0" presId="urn:microsoft.com/office/officeart/2008/layout/LinedList"/>
    <dgm:cxn modelId="{B4A92A85-DE08-BC47-8045-7AA1DC10BCD8}" type="presParOf" srcId="{DF0D7970-A6B2-6849-BDAD-EB5598E361A8}" destId="{F4C96F8A-3682-2447-A1F6-EB5949F8786B}" srcOrd="0" destOrd="0" presId="urn:microsoft.com/office/officeart/2008/layout/LinedList"/>
    <dgm:cxn modelId="{76ABF9A5-478B-DF4F-A342-E1658183FAAF}" type="presParOf" srcId="{DF0D7970-A6B2-6849-BDAD-EB5598E361A8}" destId="{EE8A7281-0A34-214B-84C3-9E017B539643}" srcOrd="1" destOrd="0" presId="urn:microsoft.com/office/officeart/2008/layout/LinedList"/>
    <dgm:cxn modelId="{F2EB02AD-C672-4C49-9B7B-F23FF741F759}" type="presParOf" srcId="{458CF2E9-1921-D547-BC02-7ABA65A8CB65}" destId="{4C63E616-3914-D341-9D59-513FBE763572}" srcOrd="2" destOrd="0" presId="urn:microsoft.com/office/officeart/2008/layout/LinedList"/>
    <dgm:cxn modelId="{1FB7FDF2-C76B-D54E-9DE0-978F137EFFDE}" type="presParOf" srcId="{458CF2E9-1921-D547-BC02-7ABA65A8CB65}" destId="{3B18CD36-EC16-8743-AE7F-E657EE8659F1}" srcOrd="3" destOrd="0" presId="urn:microsoft.com/office/officeart/2008/layout/LinedList"/>
    <dgm:cxn modelId="{7F0807F0-9A4B-6445-A302-34A349DF8C42}" type="presParOf" srcId="{3B18CD36-EC16-8743-AE7F-E657EE8659F1}" destId="{3E94BF50-1FD1-6C44-966D-489A8A169198}" srcOrd="0" destOrd="0" presId="urn:microsoft.com/office/officeart/2008/layout/LinedList"/>
    <dgm:cxn modelId="{D75692ED-4E24-7847-A939-4BEB57339573}" type="presParOf" srcId="{3B18CD36-EC16-8743-AE7F-E657EE8659F1}" destId="{44F41390-4E39-1141-AA1D-6BA45D5E6439}" srcOrd="1" destOrd="0" presId="urn:microsoft.com/office/officeart/2008/layout/LinedList"/>
    <dgm:cxn modelId="{5469DCD9-1A7C-6345-AE00-E90CFFF5B687}" type="presParOf" srcId="{458CF2E9-1921-D547-BC02-7ABA65A8CB65}" destId="{665E2511-8E07-5843-987D-0E59046CD98A}" srcOrd="4" destOrd="0" presId="urn:microsoft.com/office/officeart/2008/layout/LinedList"/>
    <dgm:cxn modelId="{5A90BFFC-9A45-1744-91F4-A607147709B3}" type="presParOf" srcId="{458CF2E9-1921-D547-BC02-7ABA65A8CB65}" destId="{712EFB39-E646-2C41-8F3F-04C08E39172A}" srcOrd="5" destOrd="0" presId="urn:microsoft.com/office/officeart/2008/layout/LinedList"/>
    <dgm:cxn modelId="{C2DB7D66-77A4-5D44-8647-49AD94FF1CD1}" type="presParOf" srcId="{712EFB39-E646-2C41-8F3F-04C08E39172A}" destId="{D79D2FEC-150E-024C-88A5-F27118E277F4}" srcOrd="0" destOrd="0" presId="urn:microsoft.com/office/officeart/2008/layout/LinedList"/>
    <dgm:cxn modelId="{54CF7977-1A60-174B-B282-770F49782E5E}" type="presParOf" srcId="{712EFB39-E646-2C41-8F3F-04C08E39172A}" destId="{D228811B-3F22-2841-BD59-C3D8FDA452F4}" srcOrd="1" destOrd="0" presId="urn:microsoft.com/office/officeart/2008/layout/LinedList"/>
    <dgm:cxn modelId="{3F57CEDF-080C-7943-B258-0F7CB4C8D25D}" type="presParOf" srcId="{458CF2E9-1921-D547-BC02-7ABA65A8CB65}" destId="{4D679A64-D37B-8042-889C-EEE0321EF899}" srcOrd="6" destOrd="0" presId="urn:microsoft.com/office/officeart/2008/layout/LinedList"/>
    <dgm:cxn modelId="{DB3EC193-0D08-624D-88E3-FE4D2016FCB9}" type="presParOf" srcId="{458CF2E9-1921-D547-BC02-7ABA65A8CB65}" destId="{94DC14E4-82A6-C54A-AC51-AC6636746359}" srcOrd="7" destOrd="0" presId="urn:microsoft.com/office/officeart/2008/layout/LinedList"/>
    <dgm:cxn modelId="{17206FF1-361D-2245-AE26-A0DFE39AA90C}" type="presParOf" srcId="{94DC14E4-82A6-C54A-AC51-AC6636746359}" destId="{6C6AA0A3-8D13-6441-9FB5-3F506EE0D657}" srcOrd="0" destOrd="0" presId="urn:microsoft.com/office/officeart/2008/layout/LinedList"/>
    <dgm:cxn modelId="{E766F4AA-5E84-6548-85CD-A9B1A2358926}" type="presParOf" srcId="{94DC14E4-82A6-C54A-AC51-AC6636746359}" destId="{81AF4EC9-B3E8-B34A-BF8B-69D741E9ED64}" srcOrd="1" destOrd="0" presId="urn:microsoft.com/office/officeart/2008/layout/LinedList"/>
    <dgm:cxn modelId="{349C8569-7400-4A40-A684-575CE0CED545}" type="presParOf" srcId="{458CF2E9-1921-D547-BC02-7ABA65A8CB65}" destId="{FD4E0818-B991-8D4C-A18E-5102DCD33553}" srcOrd="8" destOrd="0" presId="urn:microsoft.com/office/officeart/2008/layout/LinedList"/>
    <dgm:cxn modelId="{500D3472-1F73-6B43-9231-6781DDE2E45D}" type="presParOf" srcId="{458CF2E9-1921-D547-BC02-7ABA65A8CB65}" destId="{FBAE1E7C-F398-3B48-A1CA-2402EE37D031}" srcOrd="9" destOrd="0" presId="urn:microsoft.com/office/officeart/2008/layout/LinedList"/>
    <dgm:cxn modelId="{234DDA04-4263-4A4C-99F8-ABF06BE9CEA6}" type="presParOf" srcId="{FBAE1E7C-F398-3B48-A1CA-2402EE37D031}" destId="{3FC69246-53EB-C948-B553-000A6FC352CF}" srcOrd="0" destOrd="0" presId="urn:microsoft.com/office/officeart/2008/layout/LinedList"/>
    <dgm:cxn modelId="{109962A0-8EEE-0543-8A17-17114A566FEF}" type="presParOf" srcId="{FBAE1E7C-F398-3B48-A1CA-2402EE37D031}" destId="{829F1417-4297-6847-B3E6-973AD38C6A08}" srcOrd="1" destOrd="0" presId="urn:microsoft.com/office/officeart/2008/layout/LinedList"/>
    <dgm:cxn modelId="{A3D1FA85-9AF3-974F-8119-32706A8F9B3E}" type="presParOf" srcId="{458CF2E9-1921-D547-BC02-7ABA65A8CB65}" destId="{701A53EC-2E44-3A40-9D24-BD5439C091FF}" srcOrd="10" destOrd="0" presId="urn:microsoft.com/office/officeart/2008/layout/LinedList"/>
    <dgm:cxn modelId="{1F4CD07E-C8E0-2744-8F98-0EE724487A3F}" type="presParOf" srcId="{458CF2E9-1921-D547-BC02-7ABA65A8CB65}" destId="{2A3E7994-CD02-734D-AC62-19940B25911A}" srcOrd="11" destOrd="0" presId="urn:microsoft.com/office/officeart/2008/layout/LinedList"/>
    <dgm:cxn modelId="{5BD0923C-0F27-D44B-8F1E-190D1D618A9D}" type="presParOf" srcId="{2A3E7994-CD02-734D-AC62-19940B25911A}" destId="{196EE2EB-BE89-B84E-8BDD-FDBCB4DB0DB2}" srcOrd="0" destOrd="0" presId="urn:microsoft.com/office/officeart/2008/layout/LinedList"/>
    <dgm:cxn modelId="{07C9B7AD-217F-0E44-BB42-2485FCB42B1C}" type="presParOf" srcId="{2A3E7994-CD02-734D-AC62-19940B25911A}" destId="{61E60945-A75D-554F-9196-53735F3E7651}" srcOrd="1" destOrd="0" presId="urn:microsoft.com/office/officeart/2008/layout/LinedList"/>
    <dgm:cxn modelId="{3E6806CC-92DF-9B48-A0EC-561FDEB21B45}" type="presParOf" srcId="{458CF2E9-1921-D547-BC02-7ABA65A8CB65}" destId="{2E71A46D-399C-7F4E-B8CF-0FC3E7616B06}" srcOrd="12" destOrd="0" presId="urn:microsoft.com/office/officeart/2008/layout/LinedList"/>
    <dgm:cxn modelId="{1E0D75F9-4078-464C-897F-6ADAEADD3E5C}" type="presParOf" srcId="{458CF2E9-1921-D547-BC02-7ABA65A8CB65}" destId="{3BB2C0C8-27C2-1241-B257-CD8FB96F86F4}" srcOrd="13" destOrd="0" presId="urn:microsoft.com/office/officeart/2008/layout/LinedList"/>
    <dgm:cxn modelId="{34918BE3-D7CF-784B-938C-EA9BB9F06E87}" type="presParOf" srcId="{3BB2C0C8-27C2-1241-B257-CD8FB96F86F4}" destId="{8EF76FFE-691E-3A4A-8DF1-9274BD9F379C}" srcOrd="0" destOrd="0" presId="urn:microsoft.com/office/officeart/2008/layout/LinedList"/>
    <dgm:cxn modelId="{B33A68D2-F3BC-A446-8EEA-770D0598F436}" type="presParOf" srcId="{3BB2C0C8-27C2-1241-B257-CD8FB96F86F4}" destId="{711B7CA0-6653-1545-89F8-7F140538FF69}" srcOrd="1" destOrd="0" presId="urn:microsoft.com/office/officeart/2008/layout/LinedList"/>
    <dgm:cxn modelId="{E8C9F9AC-1F07-8749-855A-318C69B7DAA6}" type="presParOf" srcId="{458CF2E9-1921-D547-BC02-7ABA65A8CB65}" destId="{9E7EC869-EE68-4547-8ECA-398A42C9D9A6}" srcOrd="14" destOrd="0" presId="urn:microsoft.com/office/officeart/2008/layout/LinedList"/>
    <dgm:cxn modelId="{CB54A3F2-E966-AF48-BA65-D824E949DFA7}" type="presParOf" srcId="{458CF2E9-1921-D547-BC02-7ABA65A8CB65}" destId="{2B455A41-5CED-CB43-B498-1993F5F820B3}" srcOrd="15" destOrd="0" presId="urn:microsoft.com/office/officeart/2008/layout/LinedList"/>
    <dgm:cxn modelId="{66E0D311-BC30-0E4D-96E5-6E68F8F84A70}" type="presParOf" srcId="{2B455A41-5CED-CB43-B498-1993F5F820B3}" destId="{70B7B181-77E7-B849-A672-F0BC1E9AEA26}" srcOrd="0" destOrd="0" presId="urn:microsoft.com/office/officeart/2008/layout/LinedList"/>
    <dgm:cxn modelId="{129A3086-5A57-B941-8418-011DB6A23B16}" type="presParOf" srcId="{2B455A41-5CED-CB43-B498-1993F5F820B3}" destId="{C50DEDEA-4BC5-A141-8D60-2A949CBBC263}" srcOrd="1" destOrd="0" presId="urn:microsoft.com/office/officeart/2008/layout/LinedList"/>
    <dgm:cxn modelId="{8C1C6DCE-17DA-2E4A-8032-3C3C9F79FBBD}" type="presParOf" srcId="{458CF2E9-1921-D547-BC02-7ABA65A8CB65}" destId="{1AC84400-9DBB-C849-9221-ECD5E956BD30}" srcOrd="16" destOrd="0" presId="urn:microsoft.com/office/officeart/2008/layout/LinedList"/>
    <dgm:cxn modelId="{CAF58A3B-4692-6A41-B64F-D23C0A079922}" type="presParOf" srcId="{458CF2E9-1921-D547-BC02-7ABA65A8CB65}" destId="{263DF945-6384-B34A-95D5-C5237CB138A3}" srcOrd="17" destOrd="0" presId="urn:microsoft.com/office/officeart/2008/layout/LinedList"/>
    <dgm:cxn modelId="{D603CD6C-B401-8742-A2B2-3D8568B7F88A}" type="presParOf" srcId="{263DF945-6384-B34A-95D5-C5237CB138A3}" destId="{6C9F89D7-61AB-AF4D-9303-BB00DD9FD2C4}" srcOrd="0" destOrd="0" presId="urn:microsoft.com/office/officeart/2008/layout/LinedList"/>
    <dgm:cxn modelId="{5C437EF7-7661-1343-9A45-262D410F8137}" type="presParOf" srcId="{263DF945-6384-B34A-95D5-C5237CB138A3}" destId="{C9773965-21D0-884A-82B2-C66DC5E5F02F}" srcOrd="1" destOrd="0" presId="urn:microsoft.com/office/officeart/2008/layout/LinedList"/>
    <dgm:cxn modelId="{C1184E58-6668-DA49-8926-23C0AA215570}" type="presParOf" srcId="{458CF2E9-1921-D547-BC02-7ABA65A8CB65}" destId="{1D9C1CA1-44DA-A94F-AD40-44853B35DA93}" srcOrd="18" destOrd="0" presId="urn:microsoft.com/office/officeart/2008/layout/LinedList"/>
    <dgm:cxn modelId="{FD97A541-E9D2-CA45-9C23-B4A01F03FD6F}" type="presParOf" srcId="{458CF2E9-1921-D547-BC02-7ABA65A8CB65}" destId="{85E95912-6061-5745-B202-6243BE64A4CA}" srcOrd="19" destOrd="0" presId="urn:microsoft.com/office/officeart/2008/layout/LinedList"/>
    <dgm:cxn modelId="{1DE5382B-7FC2-5940-9687-71B2164BFBBD}" type="presParOf" srcId="{85E95912-6061-5745-B202-6243BE64A4CA}" destId="{E67AA787-EB3A-1040-B3E1-D33BF82A056D}" srcOrd="0" destOrd="0" presId="urn:microsoft.com/office/officeart/2008/layout/LinedList"/>
    <dgm:cxn modelId="{A63D1E80-D721-B14D-ADC8-C2F601918ED4}" type="presParOf" srcId="{85E95912-6061-5745-B202-6243BE64A4CA}" destId="{7F460973-2777-9243-8662-F3793CDA25DD}" srcOrd="1" destOrd="0" presId="urn:microsoft.com/office/officeart/2008/layout/LinedList"/>
    <dgm:cxn modelId="{8FC8B6DD-587E-A240-9080-F9B780B4E293}" type="presParOf" srcId="{458CF2E9-1921-D547-BC02-7ABA65A8CB65}" destId="{E5784882-BEC6-DD41-BE4F-978469C04AFA}" srcOrd="20" destOrd="0" presId="urn:microsoft.com/office/officeart/2008/layout/LinedList"/>
    <dgm:cxn modelId="{B3A3107E-87B9-764C-8A57-1FC14B09FFCA}" type="presParOf" srcId="{458CF2E9-1921-D547-BC02-7ABA65A8CB65}" destId="{821D4271-28EE-3F43-BE54-39A9221E228D}" srcOrd="21" destOrd="0" presId="urn:microsoft.com/office/officeart/2008/layout/LinedList"/>
    <dgm:cxn modelId="{847C89B0-849F-9F48-9FE6-E5494A294705}" type="presParOf" srcId="{821D4271-28EE-3F43-BE54-39A9221E228D}" destId="{97E30856-6D35-8543-90D4-0EFEAB11AC88}" srcOrd="0" destOrd="0" presId="urn:microsoft.com/office/officeart/2008/layout/LinedList"/>
    <dgm:cxn modelId="{1FEB4818-EF0C-0B46-A6F6-32FDA03FA5D5}" type="presParOf" srcId="{821D4271-28EE-3F43-BE54-39A9221E228D}" destId="{88723AF3-4BB7-2348-B05E-65EF6A1888A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D24A5-45BE-AB45-917E-8B3BCA0A315B}">
      <dsp:nvSpPr>
        <dsp:cNvPr id="0" name=""/>
        <dsp:cNvSpPr/>
      </dsp:nvSpPr>
      <dsp:spPr>
        <a:xfrm>
          <a:off x="0" y="1541"/>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C96F8A-3682-2447-A1F6-EB5949F8786B}">
      <dsp:nvSpPr>
        <dsp:cNvPr id="0" name=""/>
        <dsp:cNvSpPr/>
      </dsp:nvSpPr>
      <dsp:spPr>
        <a:xfrm>
          <a:off x="0" y="1541"/>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Principles</a:t>
          </a:r>
          <a:endParaRPr lang="en-US" sz="1300" kern="1200" dirty="0"/>
        </a:p>
      </dsp:txBody>
      <dsp:txXfrm>
        <a:off x="0" y="1541"/>
        <a:ext cx="3886200" cy="286626"/>
      </dsp:txXfrm>
    </dsp:sp>
    <dsp:sp modelId="{4C63E616-3914-D341-9D59-513FBE763572}">
      <dsp:nvSpPr>
        <dsp:cNvPr id="0" name=""/>
        <dsp:cNvSpPr/>
      </dsp:nvSpPr>
      <dsp:spPr>
        <a:xfrm>
          <a:off x="0" y="288167"/>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4BF50-1FD1-6C44-966D-489A8A169198}">
      <dsp:nvSpPr>
        <dsp:cNvPr id="0" name=""/>
        <dsp:cNvSpPr/>
      </dsp:nvSpPr>
      <dsp:spPr>
        <a:xfrm>
          <a:off x="0" y="288167"/>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EMPOWERMENT | WHAKAMANA</a:t>
          </a:r>
          <a:endParaRPr lang="en-US" sz="1300" kern="1200"/>
        </a:p>
      </dsp:txBody>
      <dsp:txXfrm>
        <a:off x="0" y="288167"/>
        <a:ext cx="3886200" cy="286626"/>
      </dsp:txXfrm>
    </dsp:sp>
    <dsp:sp modelId="{665E2511-8E07-5843-987D-0E59046CD98A}">
      <dsp:nvSpPr>
        <dsp:cNvPr id="0" name=""/>
        <dsp:cNvSpPr/>
      </dsp:nvSpPr>
      <dsp:spPr>
        <a:xfrm>
          <a:off x="0" y="574793"/>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9D2FEC-150E-024C-88A5-F27118E277F4}">
      <dsp:nvSpPr>
        <dsp:cNvPr id="0" name=""/>
        <dsp:cNvSpPr/>
      </dsp:nvSpPr>
      <dsp:spPr>
        <a:xfrm>
          <a:off x="0" y="574793"/>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HOLISTIC DEVELOPMENT | KOTAHITANGA</a:t>
          </a:r>
          <a:endParaRPr lang="en-US" sz="1300" kern="1200"/>
        </a:p>
      </dsp:txBody>
      <dsp:txXfrm>
        <a:off x="0" y="574793"/>
        <a:ext cx="3886200" cy="286626"/>
      </dsp:txXfrm>
    </dsp:sp>
    <dsp:sp modelId="{4D679A64-D37B-8042-889C-EEE0321EF899}">
      <dsp:nvSpPr>
        <dsp:cNvPr id="0" name=""/>
        <dsp:cNvSpPr/>
      </dsp:nvSpPr>
      <dsp:spPr>
        <a:xfrm>
          <a:off x="0" y="861419"/>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6AA0A3-8D13-6441-9FB5-3F506EE0D657}">
      <dsp:nvSpPr>
        <dsp:cNvPr id="0" name=""/>
        <dsp:cNvSpPr/>
      </dsp:nvSpPr>
      <dsp:spPr>
        <a:xfrm>
          <a:off x="0" y="861419"/>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FAMILY AND COMMUNITY | WHĀNAU TANGATA</a:t>
          </a:r>
          <a:endParaRPr lang="en-US" sz="1300" kern="1200"/>
        </a:p>
      </dsp:txBody>
      <dsp:txXfrm>
        <a:off x="0" y="861419"/>
        <a:ext cx="3886200" cy="286626"/>
      </dsp:txXfrm>
    </dsp:sp>
    <dsp:sp modelId="{FD4E0818-B991-8D4C-A18E-5102DCD33553}">
      <dsp:nvSpPr>
        <dsp:cNvPr id="0" name=""/>
        <dsp:cNvSpPr/>
      </dsp:nvSpPr>
      <dsp:spPr>
        <a:xfrm>
          <a:off x="0" y="1148045"/>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69246-53EB-C948-B553-000A6FC352CF}">
      <dsp:nvSpPr>
        <dsp:cNvPr id="0" name=""/>
        <dsp:cNvSpPr/>
      </dsp:nvSpPr>
      <dsp:spPr>
        <a:xfrm>
          <a:off x="0" y="1148045"/>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RELATIONSHIPS | NGĀ HONONGA</a:t>
          </a:r>
          <a:endParaRPr lang="en-US" sz="1300" kern="1200"/>
        </a:p>
      </dsp:txBody>
      <dsp:txXfrm>
        <a:off x="0" y="1148045"/>
        <a:ext cx="3886200" cy="286626"/>
      </dsp:txXfrm>
    </dsp:sp>
    <dsp:sp modelId="{701A53EC-2E44-3A40-9D24-BD5439C091FF}">
      <dsp:nvSpPr>
        <dsp:cNvPr id="0" name=""/>
        <dsp:cNvSpPr/>
      </dsp:nvSpPr>
      <dsp:spPr>
        <a:xfrm>
          <a:off x="0" y="1434671"/>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6EE2EB-BE89-B84E-8BDD-FDBCB4DB0DB2}">
      <dsp:nvSpPr>
        <dsp:cNvPr id="0" name=""/>
        <dsp:cNvSpPr/>
      </dsp:nvSpPr>
      <dsp:spPr>
        <a:xfrm>
          <a:off x="0" y="1434671"/>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Strands</a:t>
          </a:r>
          <a:endParaRPr lang="en-US" sz="1300" kern="1200" dirty="0"/>
        </a:p>
      </dsp:txBody>
      <dsp:txXfrm>
        <a:off x="0" y="1434671"/>
        <a:ext cx="3886200" cy="286626"/>
      </dsp:txXfrm>
    </dsp:sp>
    <dsp:sp modelId="{2E71A46D-399C-7F4E-B8CF-0FC3E7616B06}">
      <dsp:nvSpPr>
        <dsp:cNvPr id="0" name=""/>
        <dsp:cNvSpPr/>
      </dsp:nvSpPr>
      <dsp:spPr>
        <a:xfrm>
          <a:off x="0" y="1721298"/>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F76FFE-691E-3A4A-8DF1-9274BD9F379C}">
      <dsp:nvSpPr>
        <dsp:cNvPr id="0" name=""/>
        <dsp:cNvSpPr/>
      </dsp:nvSpPr>
      <dsp:spPr>
        <a:xfrm>
          <a:off x="0" y="1721298"/>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WELLBEING | MANA ATUA</a:t>
          </a:r>
          <a:endParaRPr lang="en-US" sz="1300" kern="1200"/>
        </a:p>
      </dsp:txBody>
      <dsp:txXfrm>
        <a:off x="0" y="1721298"/>
        <a:ext cx="3886200" cy="286626"/>
      </dsp:txXfrm>
    </dsp:sp>
    <dsp:sp modelId="{9E7EC869-EE68-4547-8ECA-398A42C9D9A6}">
      <dsp:nvSpPr>
        <dsp:cNvPr id="0" name=""/>
        <dsp:cNvSpPr/>
      </dsp:nvSpPr>
      <dsp:spPr>
        <a:xfrm>
          <a:off x="0" y="2007924"/>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7B181-77E7-B849-A672-F0BC1E9AEA26}">
      <dsp:nvSpPr>
        <dsp:cNvPr id="0" name=""/>
        <dsp:cNvSpPr/>
      </dsp:nvSpPr>
      <dsp:spPr>
        <a:xfrm>
          <a:off x="0" y="2007924"/>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BELONGING | MANA WHENUA</a:t>
          </a:r>
          <a:endParaRPr lang="en-US" sz="1300" kern="1200"/>
        </a:p>
      </dsp:txBody>
      <dsp:txXfrm>
        <a:off x="0" y="2007924"/>
        <a:ext cx="3886200" cy="286626"/>
      </dsp:txXfrm>
    </dsp:sp>
    <dsp:sp modelId="{1AC84400-9DBB-C849-9221-ECD5E956BD30}">
      <dsp:nvSpPr>
        <dsp:cNvPr id="0" name=""/>
        <dsp:cNvSpPr/>
      </dsp:nvSpPr>
      <dsp:spPr>
        <a:xfrm>
          <a:off x="0" y="2294550"/>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9F89D7-61AB-AF4D-9303-BB00DD9FD2C4}">
      <dsp:nvSpPr>
        <dsp:cNvPr id="0" name=""/>
        <dsp:cNvSpPr/>
      </dsp:nvSpPr>
      <dsp:spPr>
        <a:xfrm>
          <a:off x="0" y="2294550"/>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CONTRIBUTION | MANA TANGATA</a:t>
          </a:r>
          <a:endParaRPr lang="en-US" sz="1300" kern="1200"/>
        </a:p>
      </dsp:txBody>
      <dsp:txXfrm>
        <a:off x="0" y="2294550"/>
        <a:ext cx="3886200" cy="286626"/>
      </dsp:txXfrm>
    </dsp:sp>
    <dsp:sp modelId="{1D9C1CA1-44DA-A94F-AD40-44853B35DA93}">
      <dsp:nvSpPr>
        <dsp:cNvPr id="0" name=""/>
        <dsp:cNvSpPr/>
      </dsp:nvSpPr>
      <dsp:spPr>
        <a:xfrm>
          <a:off x="0" y="2581176"/>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7AA787-EB3A-1040-B3E1-D33BF82A056D}">
      <dsp:nvSpPr>
        <dsp:cNvPr id="0" name=""/>
        <dsp:cNvSpPr/>
      </dsp:nvSpPr>
      <dsp:spPr>
        <a:xfrm>
          <a:off x="0" y="2581176"/>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COMMUNICATION | MANA REO</a:t>
          </a:r>
          <a:endParaRPr lang="en-US" sz="1300" kern="1200"/>
        </a:p>
      </dsp:txBody>
      <dsp:txXfrm>
        <a:off x="0" y="2581176"/>
        <a:ext cx="3886200" cy="286626"/>
      </dsp:txXfrm>
    </dsp:sp>
    <dsp:sp modelId="{E5784882-BEC6-DD41-BE4F-978469C04AFA}">
      <dsp:nvSpPr>
        <dsp:cNvPr id="0" name=""/>
        <dsp:cNvSpPr/>
      </dsp:nvSpPr>
      <dsp:spPr>
        <a:xfrm>
          <a:off x="0" y="2867802"/>
          <a:ext cx="38862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30856-6D35-8543-90D4-0EFEAB11AC88}">
      <dsp:nvSpPr>
        <dsp:cNvPr id="0" name=""/>
        <dsp:cNvSpPr/>
      </dsp:nvSpPr>
      <dsp:spPr>
        <a:xfrm>
          <a:off x="0" y="2867802"/>
          <a:ext cx="3886200" cy="286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EXPLORATION | MANA AOTŪROA</a:t>
          </a:r>
          <a:endParaRPr lang="en-US" sz="1300" kern="1200"/>
        </a:p>
      </dsp:txBody>
      <dsp:txXfrm>
        <a:off x="0" y="2867802"/>
        <a:ext cx="3886200" cy="28662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C82A72-FD42-1164-A0E3-62D3C62418E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2410233   ECEY4005   Word count: 3163</a:t>
            </a:r>
          </a:p>
        </p:txBody>
      </p:sp>
      <p:sp>
        <p:nvSpPr>
          <p:cNvPr id="3" name="Date Placeholder 2">
            <a:extLst>
              <a:ext uri="{FF2B5EF4-FFF2-40B4-BE49-F238E27FC236}">
                <a16:creationId xmlns:a16="http://schemas.microsoft.com/office/drawing/2014/main" id="{1FC9353F-0D58-DB8C-5458-058C3C0853D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48924E6-BE50-2047-9773-5EA7E21C8FC4}" type="datetimeFigureOut">
              <a:rPr lang="en-US" smtClean="0"/>
              <a:t>1/19/25</a:t>
            </a:fld>
            <a:endParaRPr lang="en-US"/>
          </a:p>
        </p:txBody>
      </p:sp>
      <p:sp>
        <p:nvSpPr>
          <p:cNvPr id="4" name="Footer Placeholder 3">
            <a:extLst>
              <a:ext uri="{FF2B5EF4-FFF2-40B4-BE49-F238E27FC236}">
                <a16:creationId xmlns:a16="http://schemas.microsoft.com/office/drawing/2014/main" id="{69110B75-111B-9ADE-4CE6-399A7752027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45FDFF5-FE4C-09D1-3F5B-0C304A0D936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5F67F1E-C382-DA47-882E-B18FB717B858}" type="slidenum">
              <a:rPr lang="en-US" smtClean="0"/>
              <a:t>‹#›</a:t>
            </a:fld>
            <a:endParaRPr lang="en-US"/>
          </a:p>
        </p:txBody>
      </p:sp>
    </p:spTree>
    <p:extLst>
      <p:ext uri="{BB962C8B-B14F-4D97-AF65-F5344CB8AC3E}">
        <p14:creationId xmlns:p14="http://schemas.microsoft.com/office/powerpoint/2010/main" val="2663791850"/>
      </p:ext>
    </p:extLst>
  </p:cSld>
  <p:clrMap bg1="lt1" tx1="dk1" bg2="lt2" tx2="dk2" accent1="accent1" accent2="accent2" accent3="accent3" accent4="accent4" accent5="accent5" accent6="accent6" hlink="hlink" folHlink="folHlink"/>
  <p:hf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2410233   ECEY4005   Word count: 3163</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0D378C-389F-4144-BC81-FC002387C25C}" type="datetimeFigureOut">
              <a:rPr lang="en-US" smtClean="0"/>
              <a:t>1/19/25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10C583-7816-C041-B6AD-17C91DE1A02B}" type="slidenum">
              <a:rPr lang="en-US" smtClean="0"/>
              <a:t>‹#›</a:t>
            </a:fld>
            <a:endParaRPr lang="en-US"/>
          </a:p>
        </p:txBody>
      </p:sp>
    </p:spTree>
    <p:extLst>
      <p:ext uri="{BB962C8B-B14F-4D97-AF65-F5344CB8AC3E}">
        <p14:creationId xmlns:p14="http://schemas.microsoft.com/office/powerpoint/2010/main" val="654899985"/>
      </p:ext>
    </p:extLst>
  </p:cSld>
  <p:clrMap bg1="lt1" tx1="dk1" bg2="lt2" tx2="dk2" accent1="accent1" accent2="accent2" accent3="accent3" accent4="accent4" accent5="accent5" accent6="accent6" hlink="hlink" folHlink="folHlink"/>
  <p:hf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910C583-7816-C041-B6AD-17C91DE1A02B}" type="slidenum">
              <a:rPr lang="en-US" smtClean="0"/>
              <a:t>4</a:t>
            </a:fld>
            <a:endParaRPr lang="en-US"/>
          </a:p>
        </p:txBody>
      </p:sp>
      <p:sp>
        <p:nvSpPr>
          <p:cNvPr id="5" name="Header Placeholder 4">
            <a:extLst>
              <a:ext uri="{FF2B5EF4-FFF2-40B4-BE49-F238E27FC236}">
                <a16:creationId xmlns:a16="http://schemas.microsoft.com/office/drawing/2014/main" id="{DEB24B88-EC25-5767-47EE-8C6BE7384374}"/>
              </a:ext>
            </a:extLst>
          </p:cNvPr>
          <p:cNvSpPr>
            <a:spLocks noGrp="1"/>
          </p:cNvSpPr>
          <p:nvPr>
            <p:ph type="hdr" sz="quarter"/>
          </p:nvPr>
        </p:nvSpPr>
        <p:spPr/>
        <p:txBody>
          <a:bodyPr/>
          <a:lstStyle/>
          <a:p>
            <a:r>
              <a:rPr lang="en-US"/>
              <a:t>2410233   ECEY4005   Word count: 3163</a:t>
            </a:r>
          </a:p>
        </p:txBody>
      </p:sp>
      <p:sp>
        <p:nvSpPr>
          <p:cNvPr id="6" name="Footer Placeholder 5">
            <a:extLst>
              <a:ext uri="{FF2B5EF4-FFF2-40B4-BE49-F238E27FC236}">
                <a16:creationId xmlns:a16="http://schemas.microsoft.com/office/drawing/2014/main" id="{A18EF4A5-DBF3-8B49-C744-450CDA09088F}"/>
              </a:ext>
            </a:extLst>
          </p:cNvPr>
          <p:cNvSpPr>
            <a:spLocks noGrp="1"/>
          </p:cNvSpPr>
          <p:nvPr>
            <p:ph type="ftr" sz="quarter" idx="4"/>
          </p:nvPr>
        </p:nvSpPr>
        <p:spPr/>
        <p:txBody>
          <a:bodyPr/>
          <a:lstStyle/>
          <a:p>
            <a:endParaRPr lang="en-US"/>
          </a:p>
        </p:txBody>
      </p:sp>
    </p:spTree>
    <p:extLst>
      <p:ext uri="{BB962C8B-B14F-4D97-AF65-F5344CB8AC3E}">
        <p14:creationId xmlns:p14="http://schemas.microsoft.com/office/powerpoint/2010/main" val="25831298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B995E-EC6E-9246-B7D3-8995FB29BF7A}"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719382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931B18-D19D-1C4A-9D12-8148725609F7}"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4547515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93836CF-4FB9-2848-8D16-AC94D5DE7F57}"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966063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6FA20EC-416B-B64B-9979-EB726160E542}" type="datetime1">
              <a:rPr lang="en-GB" smtClean="0"/>
              <a:t>19/01/2025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770885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E6761D5-C718-E844-B222-BAF9A30EFFBD}" type="datetime1">
              <a:rPr lang="en-GB" smtClean="0"/>
              <a:t>19/01/2025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856762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834E2AF-B5C7-8641-9A24-ED4C3CB85A25}" type="datetime1">
              <a:rPr lang="en-GB" smtClean="0"/>
              <a:t>19/01/2025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237399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548F156-AEC6-DA47-BCA8-A5095B9191AF}" type="datetime1">
              <a:rPr lang="en-GB" smtClean="0"/>
              <a:t>19/01/2025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9401856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DE89C9B-986E-2D43-8AB8-71D6C77C8329}" type="datetime1">
              <a:rPr lang="en-GB" smtClean="0"/>
              <a:t>19/01/2025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3865316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44C30F0-BBD6-BC41-BB5D-BA69C1159B07}" type="datetime1">
              <a:rPr lang="en-GB" smtClean="0"/>
              <a:t>19/01/2025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2802619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B49EE3-492E-5846-872D-6CF0071145BD}"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653734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FF0198-3FFA-C543-97F2-7F89E9DF9C88}" type="datetime1">
              <a:rPr lang="en-GB" smtClean="0"/>
              <a:t>19/01/2025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563674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E025BAC-29A8-A24E-A23F-65F4F3F55E5B}" type="datetime1">
              <a:rPr lang="en-GB" smtClean="0"/>
              <a:t>19/01/2025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3060201-1C40-4B39-813D-5CD9493BAEED}" type="slidenum">
              <a:rPr lang="en-US" smtClean="0"/>
              <a:pPr/>
              <a:t>‹#›</a:t>
            </a:fld>
            <a:endParaRPr lang="en-US"/>
          </a:p>
        </p:txBody>
      </p:sp>
    </p:spTree>
    <p:extLst>
      <p:ext uri="{BB962C8B-B14F-4D97-AF65-F5344CB8AC3E}">
        <p14:creationId xmlns:p14="http://schemas.microsoft.com/office/powerpoint/2010/main" val="1844095414"/>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kokoplusfoundation.org/2023/09/27/good-nutrition-in-the-first-1000-days-of-life/"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ausnutria-nutrition-institute.com/knowledge-base/gentle-nutrition/"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mpyD19SIiaw?feature=oembed" TargetMode="External"/><Relationship Id="rId6" Type="http://schemas.openxmlformats.org/officeDocument/2006/relationships/hyperlink" Target="https://encrypted-tbn0.gstatic.com/images?q=tbn:ANd9GcTY9KXlbPBR1EFvFgrpnXz2FbUj10X-uV6Fu-ZwEVy4v3dw7KcOV6dBsWKm6xOffeynUUk&amp;usqp=CAU" TargetMode="External"/><Relationship Id="rId5" Type="http://schemas.openxmlformats.org/officeDocument/2006/relationships/image" Target="../media/image3.jpeg"/><Relationship Id="rId4" Type="http://schemas.openxmlformats.org/officeDocument/2006/relationships/hyperlink" Target="https://youtu.be/mpyD19SIiaw?si=Gf749DHz--rrMM1g"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notesSlide" Target="../notesSlides/notesSlide1.xml"/><Relationship Id="rId7"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K1slVo3BNtM?feature=oembed" TargetMode="External"/><Relationship Id="rId6" Type="http://schemas.openxmlformats.org/officeDocument/2006/relationships/hyperlink" Target="https://phw.nhs.wales/topics/the-first-1000-days-programme/" TargetMode="External"/><Relationship Id="rId5" Type="http://schemas.openxmlformats.org/officeDocument/2006/relationships/hyperlink" Target="https://encrypted-tbn0.gstatic.com/images?q=tbn:ANd9GcTY9KXlbPBR1EFvFgrpnXz2FbUj10X-uV6Fu-ZwEVy4v3dw7KcOV6dBsWKm6xOffeynUUk&amp;usqp=CAU" TargetMode="External"/><Relationship Id="rId10" Type="http://schemas.openxmlformats.org/officeDocument/2006/relationships/hyperlink" Target="https://www.bbbgeorgia.org/brain-development-timeline" TargetMode="External"/><Relationship Id="rId4" Type="http://schemas.openxmlformats.org/officeDocument/2006/relationships/image" Target="../media/image4.jpeg"/><Relationship Id="rId9" Type="http://schemas.openxmlformats.org/officeDocument/2006/relationships/hyperlink" Target="https://parentinfantfoundation.org.uk/why-we-do-it/building-babies-brain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ausnutria-nutrition-institute.com/knowledge-base/gentle-nutrition/"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vwN3TkQWXrU?feature=oembed" TargetMode="External"/><Relationship Id="rId4" Type="http://schemas.openxmlformats.org/officeDocument/2006/relationships/hyperlink" Target="https://youtu.be/vwN3TkQWXrU?si=rmYQxXIBomV0Xrer"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7.xml"/><Relationship Id="rId1" Type="http://schemas.openxmlformats.org/officeDocument/2006/relationships/video" Target="https://www.youtube.com/embed/S5gOThjX5i4?feature=oembed" TargetMode="External"/><Relationship Id="rId5" Type="http://schemas.openxmlformats.org/officeDocument/2006/relationships/hyperlink" Target="https://youtu.be/S5gOThjX5i4" TargetMode="Externa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mAogUBEqngo?feature=oembed" TargetMode="External"/><Relationship Id="rId6" Type="http://schemas.openxmlformats.org/officeDocument/2006/relationships/hyperlink" Target="https://www.google.com/search?q=bowlby+attachment+theory+diagram&amp;client=safari&amp;sca_esv=b6ecc046e893fc2f&amp;rls=en&amp;udm=2&amp;biw=709&amp;bih=713&amp;ei=wPuLZ-D1BpXPhbIP8ajkmQM&amp;oq=bowlby&amp;gs_lp=EgNpbWciBmJvd2xieSoCCAEyDRAAGIAEGLEDGEMYigUyChAAGIAEGEMYigUyChAAGIAEGEMYigUyCBAAGIAEGLEDMgUQABiABDIFEAAYgAQyChAAGIAEGEMYigUyBRAAGIAEMgUQABiABDIFEAAYgARIpCNQxgtYpRdwAXgAkAEAmAF_oAGmA6oBAzUuMbgBAcgBAPgBAZgCBqACxwOoAgDCAgsQABiABBixAxiDAZgDBpIHAzUuMaAHoCE&amp;sclient=img#vhid=6_R91EKrR36S9M&amp;vssid=mosaic" TargetMode="External"/><Relationship Id="rId5" Type="http://schemas.openxmlformats.org/officeDocument/2006/relationships/image" Target="../media/image13.jpeg"/><Relationship Id="rId4" Type="http://schemas.openxmlformats.org/officeDocument/2006/relationships/hyperlink" Target="https://youtu.be/mAogUBEqngo"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earlyyears.tv/urie-bronfenbrenner-ecological-systems-theory-bioecological-model/" TargetMode="External"/><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dai.ly/x9bzv24" TargetMode="External"/><Relationship Id="rId7" Type="http://schemas.openxmlformats.org/officeDocument/2006/relationships/hyperlink" Target="https://petitions.senedd.wales/petitions/245514#:~:text=The%20UK%20Government%20have%20announced,not%20expand%20to%20all%20areas." TargetMode="External"/><Relationship Id="rId2" Type="http://schemas.openxmlformats.org/officeDocument/2006/relationships/slideLayout" Target="../slideLayouts/slideLayout2.xml"/><Relationship Id="rId1" Type="http://schemas.openxmlformats.org/officeDocument/2006/relationships/video" Target="https://www.youtube.com/embed/CU692pk5wWI?feature=oembed" TargetMode="External"/><Relationship Id="rId6" Type="http://schemas.openxmlformats.org/officeDocument/2006/relationships/hyperlink" Target="https://www.earlyyears.wales/sites/default/files/paper_on_funding_rate_and_living_wage_increase.pdf" TargetMode="External"/><Relationship Id="rId5" Type="http://schemas.openxmlformats.org/officeDocument/2006/relationships/hyperlink" Target="https://youtu.be/CU692pk5wWI" TargetMode="External"/><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hyperlink" Target="https://research.senedd.wales/research-articles/the-biggest-issue-affecting-children-in-wales-tackling-child-poverty/" TargetMode="External"/><Relationship Id="rId7" Type="http://schemas.openxmlformats.org/officeDocument/2006/relationships/hyperlink" Target="https://phw.nhs.wales/topics/the-first-1000-days-programme/" TargetMode="External"/><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18.png"/><Relationship Id="rId5" Type="http://schemas.openxmlformats.org/officeDocument/2006/relationships/hyperlink" Target="https://phw.nhs.wales/topics/the-first-1000-days-programme/resources/a-public-health-approach-to-supporting-parents-summary-report/" TargetMode="Externa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3ciframe%20title=%22vimeo-player%22%20src=%22https:/player.vimeo.com/video/951127930?h=7feaa1e919%22%20width=%22640%22%20height=%22360%22%20frameborder=%220%22%20%20%20%20allowfullscreen%3e%3c/iframe%3e" TargetMode="External"/><Relationship Id="rId2" Type="http://schemas.openxmlformats.org/officeDocument/2006/relationships/video" Target="https://player.vimeo.com/video/951127930?app_id=122963" TargetMode="External"/><Relationship Id="rId1" Type="http://schemas.openxmlformats.org/officeDocument/2006/relationships/video" Target="https://www.youtube.com/embed/OngRqlhXS5A?feature=oembed" TargetMode="External"/><Relationship Id="rId6" Type="http://schemas.openxmlformats.org/officeDocument/2006/relationships/image" Target="../media/image20.jpeg"/><Relationship Id="rId5" Type="http://schemas.openxmlformats.org/officeDocument/2006/relationships/hyperlink" Target="https://youtu.be/OngRqlhXS5A" TargetMode="External"/><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8" Type="http://schemas.openxmlformats.org/officeDocument/2006/relationships/hyperlink" Target="https://journeyingintoinquiry.wordpress.com/2016/12/20/infant-treasure-baskets/" TargetMode="External"/><Relationship Id="rId3" Type="http://schemas.openxmlformats.org/officeDocument/2006/relationships/hyperlink" Target="https://www.bbc.co.uk/tiny-happy-people/articles/zkyyy9q" TargetMode="External"/><Relationship Id="rId7" Type="http://schemas.openxmlformats.org/officeDocument/2006/relationships/image" Target="../media/image22.png"/><Relationship Id="rId2" Type="http://schemas.openxmlformats.org/officeDocument/2006/relationships/slideLayout" Target="../slideLayouts/slideLayout7.xml"/><Relationship Id="rId1" Type="http://schemas.openxmlformats.org/officeDocument/2006/relationships/video" Target="https://www.youtube.com/embed/HZaep2fkAwQ?feature=oembed" TargetMode="External"/><Relationship Id="rId6" Type="http://schemas.openxmlformats.org/officeDocument/2006/relationships/hyperlink" Target="https://theimaginationtree.com/baby-treasure-basket-12-months/" TargetMode="External"/><Relationship Id="rId11" Type="http://schemas.openxmlformats.org/officeDocument/2006/relationships/hyperlink" Target="https://youtu.be/HZaep2fkAwQ" TargetMode="External"/><Relationship Id="rId5" Type="http://schemas.openxmlformats.org/officeDocument/2006/relationships/image" Target="../media/image21.jpeg"/><Relationship Id="rId10" Type="http://schemas.openxmlformats.org/officeDocument/2006/relationships/hyperlink" Target="https://www.bbc.co.uk/tiny-happy-people/activities" TargetMode="External"/><Relationship Id="rId4" Type="http://schemas.openxmlformats.org/officeDocument/2006/relationships/hyperlink" Target="https://www.guidedogs.org.uk/getting-support/information-and-advice/learning-through-play/activities-for-children-from-15-to-25-months/making-a-treasure-basket/" TargetMode="External"/><Relationship Id="rId9" Type="http://schemas.openxmlformats.org/officeDocument/2006/relationships/image" Target="../media/image23.jpe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27.jpeg"/><Relationship Id="rId3" Type="http://schemas.openxmlformats.org/officeDocument/2006/relationships/slideLayout" Target="../slideLayouts/slideLayout7.xml"/><Relationship Id="rId7" Type="http://schemas.openxmlformats.org/officeDocument/2006/relationships/diagramLayout" Target="../diagrams/layout1.xml"/><Relationship Id="rId12" Type="http://schemas.openxmlformats.org/officeDocument/2006/relationships/image" Target="../media/image26.jpeg"/><Relationship Id="rId2" Type="http://schemas.openxmlformats.org/officeDocument/2006/relationships/video" Target="https://www.youtube.com/embed/cQqXJPaPJdY?feature=oembed" TargetMode="External"/><Relationship Id="rId16" Type="http://schemas.openxmlformats.org/officeDocument/2006/relationships/hyperlink" Target="https://ndna.org.uk/wp-content/uploads/2023/05/Cwlwm-Curriculum-poster-Eng-Final-final-draft-05.05.-23.pdf" TargetMode="External"/><Relationship Id="rId1" Type="http://schemas.openxmlformats.org/officeDocument/2006/relationships/video" Target="https://www.youtube.com/embed/kLkzctGDeEs?feature=oembed" TargetMode="External"/><Relationship Id="rId6" Type="http://schemas.openxmlformats.org/officeDocument/2006/relationships/diagramData" Target="../diagrams/data1.xml"/><Relationship Id="rId11" Type="http://schemas.openxmlformats.org/officeDocument/2006/relationships/hyperlink" Target="https://youtu.be/cQqXJPaPJdY" TargetMode="External"/><Relationship Id="rId5" Type="http://schemas.openxmlformats.org/officeDocument/2006/relationships/image" Target="../media/image25.jpeg"/><Relationship Id="rId15" Type="http://schemas.openxmlformats.org/officeDocument/2006/relationships/hyperlink" Target="https://sightlines-initiative.com/resources-shop/recordings-online/te-whariki-a-woven-mat-which-empowers-the-child" TargetMode="External"/><Relationship Id="rId10" Type="http://schemas.microsoft.com/office/2007/relationships/diagramDrawing" Target="../diagrams/drawing1.xml"/><Relationship Id="rId4" Type="http://schemas.openxmlformats.org/officeDocument/2006/relationships/image" Target="../media/image24.jpeg"/><Relationship Id="rId9" Type="http://schemas.openxmlformats.org/officeDocument/2006/relationships/diagramColors" Target="../diagrams/colors1.xml"/><Relationship Id="rId14" Type="http://schemas.openxmlformats.org/officeDocument/2006/relationships/hyperlink" Target="https://assets.education.govt.nz/public/Documents/Early-Childhood/ELS-Te-Whariki-Early-Childhood-Curriculum-ENG-Web.pdf"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Good nutrition in the first 1000 days of life - KOKO Plus FoundationKOKO  Plus Foundation">
            <a:extLst>
              <a:ext uri="{FF2B5EF4-FFF2-40B4-BE49-F238E27FC236}">
                <a16:creationId xmlns:a16="http://schemas.microsoft.com/office/drawing/2014/main" id="{F452BDC8-C42B-A9A6-27E0-33C7A4A9CB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4700"/>
          <a:stretch/>
        </p:blipFill>
        <p:spPr bwMode="auto">
          <a:xfrm>
            <a:off x="683255" y="643467"/>
            <a:ext cx="10825489" cy="5571065"/>
          </a:xfrm>
          <a:prstGeom prst="rect">
            <a:avLst/>
          </a:prstGeom>
          <a:solidFill>
            <a:schemeClr val="accent4">
              <a:lumMod val="40000"/>
              <a:lumOff val="60000"/>
              <a:alpha val="0"/>
            </a:schemeClr>
          </a:solidFill>
          <a:ln w="38100">
            <a:solidFill>
              <a:schemeClr val="accent1"/>
            </a:solidFill>
          </a:ln>
        </p:spPr>
      </p:pic>
      <p:sp>
        <p:nvSpPr>
          <p:cNvPr id="10" name="TextBox 9">
            <a:extLst>
              <a:ext uri="{FF2B5EF4-FFF2-40B4-BE49-F238E27FC236}">
                <a16:creationId xmlns:a16="http://schemas.microsoft.com/office/drawing/2014/main" id="{E440E1CA-D34A-9F93-ABF4-BE02BD1AC009}"/>
              </a:ext>
            </a:extLst>
          </p:cNvPr>
          <p:cNvSpPr txBox="1"/>
          <p:nvPr/>
        </p:nvSpPr>
        <p:spPr>
          <a:xfrm>
            <a:off x="10115166" y="5937533"/>
            <a:ext cx="1611398" cy="276999"/>
          </a:xfrm>
          <a:prstGeom prst="rect">
            <a:avLst/>
          </a:prstGeom>
          <a:noFill/>
        </p:spPr>
        <p:txBody>
          <a:bodyPr wrap="square" rtlCol="0">
            <a:spAutoFit/>
          </a:bodyPr>
          <a:lstStyle/>
          <a:p>
            <a:r>
              <a:rPr lang="en-US" sz="1200" dirty="0">
                <a:hlinkClick r:id="rId3"/>
              </a:rPr>
              <a:t>Image from google</a:t>
            </a:r>
            <a:endParaRPr lang="en-US" sz="1200" dirty="0"/>
          </a:p>
        </p:txBody>
      </p:sp>
      <p:sp>
        <p:nvSpPr>
          <p:cNvPr id="2" name="TextBox 1">
            <a:extLst>
              <a:ext uri="{FF2B5EF4-FFF2-40B4-BE49-F238E27FC236}">
                <a16:creationId xmlns:a16="http://schemas.microsoft.com/office/drawing/2014/main" id="{BBD5050B-2411-3AF5-552E-E75AEC49EA07}"/>
              </a:ext>
            </a:extLst>
          </p:cNvPr>
          <p:cNvSpPr txBox="1"/>
          <p:nvPr/>
        </p:nvSpPr>
        <p:spPr>
          <a:xfrm>
            <a:off x="6745575" y="134911"/>
            <a:ext cx="4980990" cy="369332"/>
          </a:xfrm>
          <a:prstGeom prst="rect">
            <a:avLst/>
          </a:prstGeom>
          <a:noFill/>
        </p:spPr>
        <p:txBody>
          <a:bodyPr wrap="square" rtlCol="0">
            <a:spAutoFit/>
          </a:bodyPr>
          <a:lstStyle/>
          <a:p>
            <a:r>
              <a:rPr lang="en-US" dirty="0"/>
              <a:t>2410233		ECEY4005	Word Count:3163</a:t>
            </a:r>
          </a:p>
        </p:txBody>
      </p:sp>
    </p:spTree>
    <p:extLst>
      <p:ext uri="{BB962C8B-B14F-4D97-AF65-F5344CB8AC3E}">
        <p14:creationId xmlns:p14="http://schemas.microsoft.com/office/powerpoint/2010/main" val="3338943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5F915-8A72-B6CA-FEC7-80CAD88259F7}"/>
              </a:ext>
            </a:extLst>
          </p:cNvPr>
          <p:cNvSpPr>
            <a:spLocks noGrp="1"/>
          </p:cNvSpPr>
          <p:nvPr>
            <p:ph type="title"/>
          </p:nvPr>
        </p:nvSpPr>
        <p:spPr>
          <a:xfrm>
            <a:off x="838200" y="365125"/>
            <a:ext cx="10515600" cy="6121400"/>
          </a:xfrm>
        </p:spPr>
        <p:txBody>
          <a:bodyPr>
            <a:normAutofit/>
          </a:bodyPr>
          <a:lstStyle/>
          <a:p>
            <a:pPr algn="ctr"/>
            <a:r>
              <a:rPr lang="en-US" sz="2800" u="sng" dirty="0">
                <a:latin typeface="+mn-lt"/>
              </a:rPr>
              <a:t>Contents page</a:t>
            </a:r>
            <a:r>
              <a:rPr lang="en-US" sz="2800" dirty="0">
                <a:latin typeface="+mn-lt"/>
              </a:rPr>
              <a:t>.</a:t>
            </a:r>
            <a:br>
              <a:rPr lang="en-US" sz="2000" dirty="0">
                <a:latin typeface="+mn-lt"/>
              </a:rPr>
            </a:br>
            <a:br>
              <a:rPr lang="en-US" sz="2000" dirty="0">
                <a:latin typeface="+mn-lt"/>
              </a:rPr>
            </a:br>
            <a:r>
              <a:rPr lang="en-US" sz="2000" dirty="0">
                <a:latin typeface="+mn-lt"/>
              </a:rPr>
              <a:t>Page 3 &amp; 4 – The first 1000 days and it’s importance</a:t>
            </a:r>
            <a:br>
              <a:rPr lang="en-US" sz="2000" dirty="0">
                <a:latin typeface="+mn-lt"/>
              </a:rPr>
            </a:br>
            <a:br>
              <a:rPr lang="en-US" sz="2000" dirty="0">
                <a:latin typeface="+mn-lt"/>
              </a:rPr>
            </a:br>
            <a:r>
              <a:rPr lang="en-US" sz="2000" dirty="0">
                <a:latin typeface="+mn-lt"/>
              </a:rPr>
              <a:t>Page 5 – First 1000 days image </a:t>
            </a:r>
            <a:r>
              <a:rPr lang="en-US" sz="800" dirty="0">
                <a:solidFill>
                  <a:schemeClr val="accent1"/>
                </a:solidFill>
                <a:latin typeface="+mn-lt"/>
              </a:rPr>
              <a:t>(</a:t>
            </a:r>
            <a:r>
              <a:rPr lang="en-US" sz="800" dirty="0">
                <a:hlinkClick r:id="rId2"/>
              </a:rPr>
              <a:t>First 1000 days image</a:t>
            </a:r>
            <a:r>
              <a:rPr lang="en-US" sz="800" dirty="0"/>
              <a:t>)</a:t>
            </a:r>
            <a:br>
              <a:rPr lang="en-US" sz="800" dirty="0"/>
            </a:br>
            <a:br>
              <a:rPr lang="en-US" sz="2000" dirty="0">
                <a:latin typeface="+mn-lt"/>
              </a:rPr>
            </a:br>
            <a:r>
              <a:rPr lang="en-US" sz="2000" dirty="0">
                <a:latin typeface="+mn-lt"/>
              </a:rPr>
              <a:t>Page 6  – What is exceptional care?</a:t>
            </a:r>
            <a:br>
              <a:rPr lang="en-US" sz="2000" dirty="0">
                <a:latin typeface="+mn-lt"/>
              </a:rPr>
            </a:br>
            <a:br>
              <a:rPr lang="en-US" sz="2000" dirty="0">
                <a:latin typeface="+mn-lt"/>
              </a:rPr>
            </a:br>
            <a:r>
              <a:rPr lang="en-US" sz="2000" dirty="0">
                <a:latin typeface="+mn-lt"/>
              </a:rPr>
              <a:t>Page 7  – Enabling environment</a:t>
            </a:r>
            <a:br>
              <a:rPr lang="en-US" sz="2000" dirty="0">
                <a:latin typeface="+mn-lt"/>
              </a:rPr>
            </a:br>
            <a:br>
              <a:rPr lang="en-US" sz="2000" dirty="0">
                <a:latin typeface="+mn-lt"/>
              </a:rPr>
            </a:br>
            <a:r>
              <a:rPr lang="en-US" sz="2000" dirty="0">
                <a:latin typeface="+mn-lt"/>
              </a:rPr>
              <a:t>Page 8 – 10 – Professional partnerships</a:t>
            </a:r>
            <a:br>
              <a:rPr lang="en-US" sz="2000" dirty="0">
                <a:latin typeface="+mn-lt"/>
              </a:rPr>
            </a:br>
            <a:br>
              <a:rPr lang="en-US" sz="2000" dirty="0">
                <a:latin typeface="+mn-lt"/>
              </a:rPr>
            </a:br>
            <a:r>
              <a:rPr lang="en-US" sz="2000" dirty="0">
                <a:latin typeface="+mn-lt"/>
              </a:rPr>
              <a:t>Page 11 &amp; 12 – Challenges</a:t>
            </a:r>
            <a:br>
              <a:rPr lang="en-US" sz="2000" dirty="0">
                <a:latin typeface="+mn-lt"/>
              </a:rPr>
            </a:br>
            <a:br>
              <a:rPr lang="en-US" sz="2000" dirty="0">
                <a:latin typeface="+mn-lt"/>
              </a:rPr>
            </a:br>
            <a:r>
              <a:rPr lang="en-US" sz="2000" dirty="0">
                <a:latin typeface="+mn-lt"/>
              </a:rPr>
              <a:t>Page 13 - 15 - Activities</a:t>
            </a:r>
            <a:br>
              <a:rPr lang="en-US" sz="2000" dirty="0">
                <a:latin typeface="+mn-lt"/>
              </a:rPr>
            </a:br>
            <a:br>
              <a:rPr lang="en-US" sz="2000" dirty="0">
                <a:latin typeface="+mn-lt"/>
              </a:rPr>
            </a:br>
            <a:r>
              <a:rPr lang="en-US" sz="2000" dirty="0">
                <a:latin typeface="+mn-lt"/>
              </a:rPr>
              <a:t>Page 16 – Reference List</a:t>
            </a:r>
            <a:br>
              <a:rPr lang="en-US" sz="2000" dirty="0">
                <a:latin typeface="+mn-lt"/>
              </a:rPr>
            </a:br>
            <a:br>
              <a:rPr lang="en-US" sz="2000" dirty="0">
                <a:latin typeface="+mn-lt"/>
              </a:rPr>
            </a:br>
            <a:r>
              <a:rPr lang="en-US" sz="1600" u="sng" dirty="0"/>
              <a:t>AI Guidance.</a:t>
            </a:r>
            <a:br>
              <a:rPr lang="en-US" sz="1600" u="sng" dirty="0"/>
            </a:br>
            <a:r>
              <a:rPr lang="en-US" sz="1600" dirty="0"/>
              <a:t>I confirm that I have not presented any AI generated text as my own work.</a:t>
            </a:r>
            <a:br>
              <a:rPr lang="en-US" sz="1200" dirty="0"/>
            </a:br>
            <a:endParaRPr lang="en-US" sz="2000" dirty="0">
              <a:latin typeface="+mn-lt"/>
            </a:endParaRPr>
          </a:p>
        </p:txBody>
      </p:sp>
    </p:spTree>
    <p:extLst>
      <p:ext uri="{BB962C8B-B14F-4D97-AF65-F5344CB8AC3E}">
        <p14:creationId xmlns:p14="http://schemas.microsoft.com/office/powerpoint/2010/main" val="20763609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6698DB-0A0D-2D26-99E1-3BF370681657}"/>
              </a:ext>
            </a:extLst>
          </p:cNvPr>
          <p:cNvSpPr>
            <a:spLocks noGrp="1"/>
          </p:cNvSpPr>
          <p:nvPr>
            <p:ph idx="1"/>
          </p:nvPr>
        </p:nvSpPr>
        <p:spPr>
          <a:xfrm>
            <a:off x="2857698" y="121139"/>
            <a:ext cx="8335463" cy="658177"/>
          </a:xfrm>
        </p:spPr>
        <p:txBody>
          <a:bodyPr/>
          <a:lstStyle/>
          <a:p>
            <a:pPr marL="0" indent="0" algn="ctr">
              <a:buNone/>
            </a:pPr>
            <a:r>
              <a:rPr lang="en-US" u="sng" dirty="0"/>
              <a:t>Introduction.</a:t>
            </a:r>
          </a:p>
        </p:txBody>
      </p:sp>
      <p:pic>
        <p:nvPicPr>
          <p:cNvPr id="7" name="Online Media 6" descr="The First 1,000 Days of Life">
            <a:hlinkClick r:id="" action="ppaction://media"/>
            <a:extLst>
              <a:ext uri="{FF2B5EF4-FFF2-40B4-BE49-F238E27FC236}">
                <a16:creationId xmlns:a16="http://schemas.microsoft.com/office/drawing/2014/main" id="{F5D19952-4353-A4C0-9849-2E2F662EBFED}"/>
              </a:ext>
            </a:extLst>
          </p:cNvPr>
          <p:cNvPicPr>
            <a:picLocks noRot="1" noChangeAspect="1"/>
          </p:cNvPicPr>
          <p:nvPr>
            <a:videoFile r:link="rId1"/>
          </p:nvPr>
        </p:nvPicPr>
        <p:blipFill>
          <a:blip r:embed="rId3"/>
          <a:stretch>
            <a:fillRect/>
          </a:stretch>
        </p:blipFill>
        <p:spPr>
          <a:xfrm>
            <a:off x="141116" y="386429"/>
            <a:ext cx="3105002" cy="2243137"/>
          </a:xfrm>
          <a:prstGeom prst="rect">
            <a:avLst/>
          </a:prstGeom>
          <a:ln w="38100">
            <a:solidFill>
              <a:schemeClr val="accent1"/>
            </a:solidFill>
          </a:ln>
        </p:spPr>
      </p:pic>
      <p:sp>
        <p:nvSpPr>
          <p:cNvPr id="8" name="TextBox 7">
            <a:extLst>
              <a:ext uri="{FF2B5EF4-FFF2-40B4-BE49-F238E27FC236}">
                <a16:creationId xmlns:a16="http://schemas.microsoft.com/office/drawing/2014/main" id="{4CFC240D-1F3E-9E89-4407-D885D77B124F}"/>
              </a:ext>
            </a:extLst>
          </p:cNvPr>
          <p:cNvSpPr txBox="1"/>
          <p:nvPr/>
        </p:nvSpPr>
        <p:spPr>
          <a:xfrm>
            <a:off x="1824283" y="2372325"/>
            <a:ext cx="1421835" cy="276999"/>
          </a:xfrm>
          <a:prstGeom prst="rect">
            <a:avLst/>
          </a:prstGeom>
          <a:noFill/>
        </p:spPr>
        <p:txBody>
          <a:bodyPr wrap="square" rtlCol="0">
            <a:spAutoFit/>
          </a:bodyPr>
          <a:lstStyle/>
          <a:p>
            <a:r>
              <a:rPr lang="en-US" sz="1200" dirty="0">
                <a:hlinkClick r:id="rId4">
                  <a:extLst>
                    <a:ext uri="{A12FA001-AC4F-418D-AE19-62706E023703}">
                      <ahyp:hlinkClr xmlns:ahyp="http://schemas.microsoft.com/office/drawing/2018/hyperlinkcolor" val="tx"/>
                    </a:ext>
                  </a:extLst>
                </a:hlinkClick>
              </a:rPr>
              <a:t>The First 1000 days</a:t>
            </a:r>
            <a:endParaRPr lang="en-US" sz="1200" dirty="0"/>
          </a:p>
        </p:txBody>
      </p:sp>
      <p:sp>
        <p:nvSpPr>
          <p:cNvPr id="4" name="TextBox 3">
            <a:extLst>
              <a:ext uri="{FF2B5EF4-FFF2-40B4-BE49-F238E27FC236}">
                <a16:creationId xmlns:a16="http://schemas.microsoft.com/office/drawing/2014/main" id="{54E2DF93-874C-A064-A5C1-8996A8C7446C}"/>
              </a:ext>
            </a:extLst>
          </p:cNvPr>
          <p:cNvSpPr txBox="1"/>
          <p:nvPr/>
        </p:nvSpPr>
        <p:spPr>
          <a:xfrm>
            <a:off x="3332616" y="631049"/>
            <a:ext cx="8613581" cy="1754326"/>
          </a:xfrm>
          <a:prstGeom prst="rect">
            <a:avLst/>
          </a:prstGeom>
          <a:noFill/>
        </p:spPr>
        <p:txBody>
          <a:bodyPr wrap="square" rtlCol="0">
            <a:spAutoFit/>
          </a:bodyPr>
          <a:lstStyle/>
          <a:p>
            <a:pPr algn="ctr"/>
            <a:r>
              <a:rPr lang="en-US" b="1" dirty="0"/>
              <a:t>What is the first 1000 days?</a:t>
            </a:r>
          </a:p>
          <a:p>
            <a:r>
              <a:rPr lang="en-US" dirty="0"/>
              <a:t>According to </a:t>
            </a:r>
            <a:r>
              <a:rPr lang="en-US" dirty="0" err="1"/>
              <a:t>Karaochuk</a:t>
            </a:r>
            <a:r>
              <a:rPr lang="en-US" dirty="0"/>
              <a:t> </a:t>
            </a:r>
            <a:r>
              <a:rPr lang="en-US" i="1" dirty="0"/>
              <a:t>et al</a:t>
            </a:r>
            <a:r>
              <a:rPr lang="en-US" dirty="0"/>
              <a:t>. (2018) The first 1000 days starts from conception to a child’s second birthday.</a:t>
            </a:r>
          </a:p>
          <a:p>
            <a:r>
              <a:rPr lang="en-US" dirty="0"/>
              <a:t>It is a critical period for the foundations of a child’s health and development. The ability of a child to develop, learn and thrive is impacted by how well or how poorly mothers and children are fed and cared for during this period.</a:t>
            </a:r>
          </a:p>
        </p:txBody>
      </p:sp>
      <p:sp>
        <p:nvSpPr>
          <p:cNvPr id="10" name="TextBox 9">
            <a:extLst>
              <a:ext uri="{FF2B5EF4-FFF2-40B4-BE49-F238E27FC236}">
                <a16:creationId xmlns:a16="http://schemas.microsoft.com/office/drawing/2014/main" id="{2197E015-8A09-E6FC-FC05-A11188B62DE7}"/>
              </a:ext>
            </a:extLst>
          </p:cNvPr>
          <p:cNvSpPr txBox="1"/>
          <p:nvPr/>
        </p:nvSpPr>
        <p:spPr>
          <a:xfrm>
            <a:off x="299990" y="2610683"/>
            <a:ext cx="5461406" cy="4247317"/>
          </a:xfrm>
          <a:prstGeom prst="rect">
            <a:avLst/>
          </a:prstGeom>
          <a:noFill/>
        </p:spPr>
        <p:txBody>
          <a:bodyPr wrap="square" rtlCol="0">
            <a:spAutoFit/>
          </a:bodyPr>
          <a:lstStyle/>
          <a:p>
            <a:pPr algn="ctr"/>
            <a:r>
              <a:rPr lang="en-US" b="1" dirty="0"/>
              <a:t>Pregnancy.</a:t>
            </a:r>
          </a:p>
          <a:p>
            <a:r>
              <a:rPr lang="en-US" dirty="0"/>
              <a:t>A pregnancy usually lasts 270 days or 9 months. It has three trimesters: First trimester, Second trimester and Third trimester. </a:t>
            </a:r>
          </a:p>
          <a:p>
            <a:r>
              <a:rPr lang="en-US" dirty="0"/>
              <a:t>The first trimester is the period from conception to 13 weeks and 6 days. During this time, it is important for the mother and father to have active roles. Although the mother to be will be developing and growing another human, the father’s role involves implementing a healthy lifestyle and appropriate </a:t>
            </a:r>
            <a:r>
              <a:rPr lang="en-US" dirty="0" err="1"/>
              <a:t>behaviours</a:t>
            </a:r>
            <a:r>
              <a:rPr lang="en-US" dirty="0"/>
              <a:t>, sharing anxieties and emotions with the mother to be.</a:t>
            </a:r>
          </a:p>
          <a:p>
            <a:r>
              <a:rPr lang="en-US" dirty="0"/>
              <a:t>The mother to be will undergo tests during the pregnancy and will receive advice to take supplements to assist the </a:t>
            </a:r>
            <a:r>
              <a:rPr lang="en-US" dirty="0" err="1"/>
              <a:t>foetal’s</a:t>
            </a:r>
            <a:r>
              <a:rPr lang="en-US" dirty="0"/>
              <a:t> development e.g. folic acid to prevent neural tube defects, such a spina bifida.</a:t>
            </a:r>
          </a:p>
        </p:txBody>
      </p:sp>
      <p:pic>
        <p:nvPicPr>
          <p:cNvPr id="1026" name="Picture 2">
            <a:extLst>
              <a:ext uri="{FF2B5EF4-FFF2-40B4-BE49-F238E27FC236}">
                <a16:creationId xmlns:a16="http://schemas.microsoft.com/office/drawing/2014/main" id="{AE877ED5-0B15-834E-4A60-53889A9F89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55075" y="2534281"/>
            <a:ext cx="6336935" cy="192880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44F1C678-AE65-7D12-E66C-A6933AE25343}"/>
              </a:ext>
            </a:extLst>
          </p:cNvPr>
          <p:cNvSpPr txBox="1"/>
          <p:nvPr/>
        </p:nvSpPr>
        <p:spPr>
          <a:xfrm>
            <a:off x="7877067" y="4186087"/>
            <a:ext cx="2127423" cy="276999"/>
          </a:xfrm>
          <a:prstGeom prst="rect">
            <a:avLst/>
          </a:prstGeom>
          <a:noFill/>
        </p:spPr>
        <p:txBody>
          <a:bodyPr wrap="square" rtlCol="0">
            <a:spAutoFit/>
          </a:bodyPr>
          <a:lstStyle/>
          <a:p>
            <a:r>
              <a:rPr lang="en-US" sz="1200" dirty="0">
                <a:hlinkClick r:id="rId6"/>
              </a:rPr>
              <a:t>The First 1000 days timeline</a:t>
            </a:r>
            <a:endParaRPr lang="en-US" sz="1200" dirty="0"/>
          </a:p>
        </p:txBody>
      </p:sp>
      <p:sp>
        <p:nvSpPr>
          <p:cNvPr id="11" name="TextBox 10">
            <a:extLst>
              <a:ext uri="{FF2B5EF4-FFF2-40B4-BE49-F238E27FC236}">
                <a16:creationId xmlns:a16="http://schemas.microsoft.com/office/drawing/2014/main" id="{8FCB9766-ACDB-EB70-BE6B-DC816E1B570B}"/>
              </a:ext>
            </a:extLst>
          </p:cNvPr>
          <p:cNvSpPr txBox="1"/>
          <p:nvPr/>
        </p:nvSpPr>
        <p:spPr>
          <a:xfrm>
            <a:off x="6096000" y="4705536"/>
            <a:ext cx="5605849" cy="2031325"/>
          </a:xfrm>
          <a:prstGeom prst="rect">
            <a:avLst/>
          </a:prstGeom>
          <a:noFill/>
        </p:spPr>
        <p:txBody>
          <a:bodyPr wrap="square" rtlCol="0">
            <a:spAutoFit/>
          </a:bodyPr>
          <a:lstStyle/>
          <a:p>
            <a:r>
              <a:rPr lang="en-US" dirty="0"/>
              <a:t>During the second and third trimesters, fetal development is completed. The importance is for the mother to be to develop and grow. It is important to maintain an adequate intake of macronutrients to promote smooth growth and development for the fetus.</a:t>
            </a:r>
          </a:p>
          <a:p>
            <a:r>
              <a:rPr lang="en-US" dirty="0"/>
              <a:t>Further information on pregnancy and the first 1000 days can be found in the video ‘The First 1000 days’.</a:t>
            </a:r>
          </a:p>
        </p:txBody>
      </p:sp>
    </p:spTree>
    <p:extLst>
      <p:ext uri="{BB962C8B-B14F-4D97-AF65-F5344CB8AC3E}">
        <p14:creationId xmlns:p14="http://schemas.microsoft.com/office/powerpoint/2010/main" val="386180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4" descr="The First 1000 Days | Johan Morreau | TEDxTauranga">
            <a:hlinkClick r:id="" action="ppaction://media"/>
            <a:extLst>
              <a:ext uri="{FF2B5EF4-FFF2-40B4-BE49-F238E27FC236}">
                <a16:creationId xmlns:a16="http://schemas.microsoft.com/office/drawing/2014/main" id="{6F0AA64A-0AB4-7477-5ADF-1C8AFFBBBF38}"/>
              </a:ext>
            </a:extLst>
          </p:cNvPr>
          <p:cNvPicPr>
            <a:picLocks noRot="1" noChangeAspect="1"/>
          </p:cNvPicPr>
          <p:nvPr>
            <a:videoFile r:link="rId1"/>
          </p:nvPr>
        </p:nvPicPr>
        <p:blipFill>
          <a:blip r:embed="rId4"/>
          <a:stretch>
            <a:fillRect/>
          </a:stretch>
        </p:blipFill>
        <p:spPr>
          <a:xfrm>
            <a:off x="4238368" y="183992"/>
            <a:ext cx="2990335" cy="1689540"/>
          </a:xfrm>
          <a:prstGeom prst="rect">
            <a:avLst/>
          </a:prstGeom>
          <a:ln w="38100">
            <a:solidFill>
              <a:schemeClr val="accent1"/>
            </a:solidFill>
          </a:ln>
        </p:spPr>
      </p:pic>
      <p:sp>
        <p:nvSpPr>
          <p:cNvPr id="3" name="TextBox 2">
            <a:extLst>
              <a:ext uri="{FF2B5EF4-FFF2-40B4-BE49-F238E27FC236}">
                <a16:creationId xmlns:a16="http://schemas.microsoft.com/office/drawing/2014/main" id="{2D143ADA-ADA4-DA65-B59E-70141AEA2018}"/>
              </a:ext>
            </a:extLst>
          </p:cNvPr>
          <p:cNvSpPr txBox="1"/>
          <p:nvPr/>
        </p:nvSpPr>
        <p:spPr>
          <a:xfrm>
            <a:off x="4372661" y="1902603"/>
            <a:ext cx="2613626" cy="276999"/>
          </a:xfrm>
          <a:prstGeom prst="rect">
            <a:avLst/>
          </a:prstGeom>
          <a:noFill/>
        </p:spPr>
        <p:txBody>
          <a:bodyPr wrap="square" rtlCol="0">
            <a:spAutoFit/>
          </a:bodyPr>
          <a:lstStyle/>
          <a:p>
            <a:r>
              <a:rPr lang="en-US" sz="1200" dirty="0">
                <a:hlinkClick r:id="rId5"/>
              </a:rPr>
              <a:t>How important is The First 1000 days?</a:t>
            </a:r>
            <a:endParaRPr lang="en-US" sz="1200" dirty="0"/>
          </a:p>
        </p:txBody>
      </p:sp>
      <p:sp>
        <p:nvSpPr>
          <p:cNvPr id="4" name="TextBox 3">
            <a:extLst>
              <a:ext uri="{FF2B5EF4-FFF2-40B4-BE49-F238E27FC236}">
                <a16:creationId xmlns:a16="http://schemas.microsoft.com/office/drawing/2014/main" id="{80FF2E2D-2709-5C6A-2F4A-936A612E1C49}"/>
              </a:ext>
            </a:extLst>
          </p:cNvPr>
          <p:cNvSpPr txBox="1"/>
          <p:nvPr/>
        </p:nvSpPr>
        <p:spPr>
          <a:xfrm>
            <a:off x="593124" y="117693"/>
            <a:ext cx="3645243" cy="6740307"/>
          </a:xfrm>
          <a:prstGeom prst="rect">
            <a:avLst/>
          </a:prstGeom>
          <a:noFill/>
        </p:spPr>
        <p:txBody>
          <a:bodyPr wrap="square" rtlCol="0">
            <a:spAutoFit/>
          </a:bodyPr>
          <a:lstStyle/>
          <a:p>
            <a:r>
              <a:rPr lang="en-US" dirty="0"/>
              <a:t>During pregnancy the mother to be requires adequate prenatal care to ensure they receive care that supports neurological development and helps prevent complications such as low birth weight and developmental delays.</a:t>
            </a:r>
          </a:p>
          <a:p>
            <a:r>
              <a:rPr lang="en-US" dirty="0"/>
              <a:t>According to NHS Wales, (2023) Prenatal care is vitally important within the first 1000 days as it allows for detecting and managing potential health issues as well as supporting the baby’s development and making sure that mum feels prepared. </a:t>
            </a:r>
          </a:p>
          <a:p>
            <a:r>
              <a:rPr lang="en-US" dirty="0"/>
              <a:t>This prenatal care includes ultrasounds, regular medical checks and support for lifestyle, nutrition, emotional and mental health. In some areas in Wales childbirth classes are offered.</a:t>
            </a:r>
          </a:p>
          <a:p>
            <a:r>
              <a:rPr lang="en-US" dirty="0"/>
              <a:t>(NHS Wales, 2023) Further information can be found on the link from Public Health Wales.</a:t>
            </a:r>
          </a:p>
          <a:p>
            <a:endParaRPr lang="en-US" dirty="0"/>
          </a:p>
        </p:txBody>
      </p:sp>
      <p:sp>
        <p:nvSpPr>
          <p:cNvPr id="8" name="TextBox 7">
            <a:extLst>
              <a:ext uri="{FF2B5EF4-FFF2-40B4-BE49-F238E27FC236}">
                <a16:creationId xmlns:a16="http://schemas.microsoft.com/office/drawing/2014/main" id="{B9AC1551-A8D7-D401-A11C-C9321CCB8A52}"/>
              </a:ext>
            </a:extLst>
          </p:cNvPr>
          <p:cNvSpPr txBox="1"/>
          <p:nvPr/>
        </p:nvSpPr>
        <p:spPr>
          <a:xfrm>
            <a:off x="484488" y="6490238"/>
            <a:ext cx="5835478" cy="341632"/>
          </a:xfrm>
          <a:prstGeom prst="rect">
            <a:avLst/>
          </a:prstGeom>
          <a:noFill/>
        </p:spPr>
        <p:txBody>
          <a:bodyPr wrap="square">
            <a:spAutoFit/>
          </a:bodyPr>
          <a:lstStyle/>
          <a:p>
            <a:pPr algn="l" rtl="0" eaLnBrk="1" latinLnBrk="0" hangingPunct="1">
              <a:lnSpc>
                <a:spcPct val="90000"/>
              </a:lnSpc>
              <a:spcBef>
                <a:spcPts val="1000"/>
              </a:spcBef>
              <a:buClrTx/>
              <a:buSzPts val="2800"/>
            </a:pPr>
            <a:r>
              <a:rPr lang="en-US" sz="1800" kern="1200" dirty="0">
                <a:solidFill>
                  <a:srgbClr val="000000"/>
                </a:solidFill>
                <a:effectLst/>
                <a:latin typeface="Arial" panose="020B0604020202020204" pitchFamily="34" charset="0"/>
                <a:ea typeface="+mn-ea"/>
                <a:cs typeface="+mn-cs"/>
                <a:hlinkClick r:id="rId6"/>
              </a:rPr>
              <a:t>The First 1000 Days programme - Public Health Wales</a:t>
            </a:r>
            <a:endParaRPr lang="en-GB" sz="1800" dirty="0">
              <a:effectLst/>
            </a:endParaRPr>
          </a:p>
        </p:txBody>
      </p:sp>
      <p:pic>
        <p:nvPicPr>
          <p:cNvPr id="2050" name="Picture 2" descr="Building Babies' Brains - Parent-Infant Foundation">
            <a:extLst>
              <a:ext uri="{FF2B5EF4-FFF2-40B4-BE49-F238E27FC236}">
                <a16:creationId xmlns:a16="http://schemas.microsoft.com/office/drawing/2014/main" id="{EC69D86D-74BD-2E77-89D8-3EDCCC1BC7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38367" y="2295856"/>
            <a:ext cx="2766185" cy="3888312"/>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B5D11A2-8D57-DD6A-B14E-3FCB58CDF3F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228703" y="5251622"/>
            <a:ext cx="4909090" cy="1488685"/>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D4C5B90-11FC-EBE2-3DF4-E37B2D91A77F}"/>
              </a:ext>
            </a:extLst>
          </p:cNvPr>
          <p:cNvSpPr txBox="1"/>
          <p:nvPr/>
        </p:nvSpPr>
        <p:spPr>
          <a:xfrm>
            <a:off x="7452853" y="187385"/>
            <a:ext cx="4460789" cy="5355312"/>
          </a:xfrm>
          <a:prstGeom prst="rect">
            <a:avLst/>
          </a:prstGeom>
          <a:noFill/>
        </p:spPr>
        <p:txBody>
          <a:bodyPr wrap="square" rtlCol="0">
            <a:spAutoFit/>
          </a:bodyPr>
          <a:lstStyle/>
          <a:p>
            <a:r>
              <a:rPr lang="en-US" dirty="0"/>
              <a:t>Watch the video ‘How important is The First 1000 days?’ for further information.</a:t>
            </a:r>
          </a:p>
          <a:p>
            <a:r>
              <a:rPr lang="en-US" dirty="0"/>
              <a:t>A newborn baby has most of their brain cells they’ll ever have. According to a survey they have a staggering 100 billion! (Stead, C 2024)</a:t>
            </a:r>
          </a:p>
          <a:p>
            <a:r>
              <a:rPr lang="en-US" dirty="0"/>
              <a:t>However, they are still developing their brain cell connections, this is through their experiences of life.</a:t>
            </a:r>
          </a:p>
          <a:p>
            <a:r>
              <a:rPr lang="en-US" dirty="0"/>
              <a:t>Neural pathways develop from every touch, rock or sounds. The more pathways’ interactions in the first 1000 days, the better prepared a child will be to engage in learning opportunities. Through establishing strong foundations during infancy, it promotes social-emotional development, cultivates self regulation skills, supports mental health and physical well-being, which are all crucial to ensure lifelong success in all areas of development.</a:t>
            </a:r>
          </a:p>
        </p:txBody>
      </p:sp>
      <p:sp>
        <p:nvSpPr>
          <p:cNvPr id="9" name="TextBox 8">
            <a:extLst>
              <a:ext uri="{FF2B5EF4-FFF2-40B4-BE49-F238E27FC236}">
                <a16:creationId xmlns:a16="http://schemas.microsoft.com/office/drawing/2014/main" id="{5BA821E4-FF39-DE8D-828E-D15AD06328A2}"/>
              </a:ext>
            </a:extLst>
          </p:cNvPr>
          <p:cNvSpPr txBox="1"/>
          <p:nvPr/>
        </p:nvSpPr>
        <p:spPr>
          <a:xfrm>
            <a:off x="4936696" y="6128967"/>
            <a:ext cx="1915298" cy="276999"/>
          </a:xfrm>
          <a:prstGeom prst="rect">
            <a:avLst/>
          </a:prstGeom>
          <a:noFill/>
        </p:spPr>
        <p:txBody>
          <a:bodyPr wrap="square" rtlCol="0">
            <a:spAutoFit/>
          </a:bodyPr>
          <a:lstStyle/>
          <a:p>
            <a:r>
              <a:rPr lang="en-US" sz="1200" dirty="0">
                <a:hlinkClick r:id="rId9"/>
              </a:rPr>
              <a:t>Baby Brain image</a:t>
            </a:r>
            <a:endParaRPr lang="en-US" sz="1200" dirty="0"/>
          </a:p>
        </p:txBody>
      </p:sp>
      <p:sp>
        <p:nvSpPr>
          <p:cNvPr id="12" name="TextBox 11">
            <a:extLst>
              <a:ext uri="{FF2B5EF4-FFF2-40B4-BE49-F238E27FC236}">
                <a16:creationId xmlns:a16="http://schemas.microsoft.com/office/drawing/2014/main" id="{D725C27A-9B85-C2F7-B749-1611B71D7936}"/>
              </a:ext>
            </a:extLst>
          </p:cNvPr>
          <p:cNvSpPr txBox="1"/>
          <p:nvPr/>
        </p:nvSpPr>
        <p:spPr>
          <a:xfrm>
            <a:off x="7142205" y="6490238"/>
            <a:ext cx="2360140" cy="276999"/>
          </a:xfrm>
          <a:prstGeom prst="rect">
            <a:avLst/>
          </a:prstGeom>
          <a:noFill/>
        </p:spPr>
        <p:txBody>
          <a:bodyPr wrap="square" rtlCol="0">
            <a:spAutoFit/>
          </a:bodyPr>
          <a:lstStyle/>
          <a:p>
            <a:r>
              <a:rPr lang="en-US" sz="1200" dirty="0">
                <a:hlinkClick r:id="rId10"/>
              </a:rPr>
              <a:t>Brain development timeline image</a:t>
            </a:r>
            <a:endParaRPr lang="en-US" sz="1200" dirty="0"/>
          </a:p>
        </p:txBody>
      </p:sp>
    </p:spTree>
    <p:extLst>
      <p:ext uri="{BB962C8B-B14F-4D97-AF65-F5344CB8AC3E}">
        <p14:creationId xmlns:p14="http://schemas.microsoft.com/office/powerpoint/2010/main" val="3901841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p:cTn id="12" fill="hold" display="0">
                  <p:stCondLst>
                    <p:cond delay="indefinite"/>
                  </p:stCondLst>
                </p:cTn>
                <p:tgtEl>
                  <p:spTgt spid="2"/>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66C45C4F-05B4-F811-B43E-57850DBF65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58852" y="643467"/>
            <a:ext cx="7874296"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843ED6B-288F-BEE2-E7FD-23BE8F6673C0}"/>
              </a:ext>
            </a:extLst>
          </p:cNvPr>
          <p:cNvSpPr txBox="1"/>
          <p:nvPr/>
        </p:nvSpPr>
        <p:spPr>
          <a:xfrm>
            <a:off x="9777046" y="6453143"/>
            <a:ext cx="2414954" cy="369332"/>
          </a:xfrm>
          <a:prstGeom prst="rect">
            <a:avLst/>
          </a:prstGeom>
          <a:noFill/>
        </p:spPr>
        <p:txBody>
          <a:bodyPr wrap="square" rtlCol="0">
            <a:spAutoFit/>
          </a:bodyPr>
          <a:lstStyle/>
          <a:p>
            <a:r>
              <a:rPr lang="en-US" dirty="0">
                <a:hlinkClick r:id="rId3"/>
              </a:rPr>
              <a:t>First 1000 days image</a:t>
            </a:r>
            <a:endParaRPr lang="en-US" dirty="0"/>
          </a:p>
        </p:txBody>
      </p:sp>
    </p:spTree>
    <p:extLst>
      <p:ext uri="{BB962C8B-B14F-4D97-AF65-F5344CB8AC3E}">
        <p14:creationId xmlns:p14="http://schemas.microsoft.com/office/powerpoint/2010/main" val="3782501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AA6B9B-39B5-5419-2C72-6E76BBB2CE35}"/>
              </a:ext>
            </a:extLst>
          </p:cNvPr>
          <p:cNvSpPr>
            <a:spLocks noGrp="1"/>
          </p:cNvSpPr>
          <p:nvPr>
            <p:ph idx="1"/>
          </p:nvPr>
        </p:nvSpPr>
        <p:spPr>
          <a:xfrm>
            <a:off x="3025126" y="139193"/>
            <a:ext cx="8365744" cy="583692"/>
          </a:xfrm>
        </p:spPr>
        <p:txBody>
          <a:bodyPr/>
          <a:lstStyle/>
          <a:p>
            <a:pPr marL="0" indent="0" algn="ctr">
              <a:buNone/>
            </a:pPr>
            <a:r>
              <a:rPr lang="en-US" u="sng" dirty="0"/>
              <a:t>What is exceptional care?</a:t>
            </a:r>
          </a:p>
        </p:txBody>
      </p:sp>
      <p:pic>
        <p:nvPicPr>
          <p:cNvPr id="2" name="Online Media 1" descr="What is &quot;High-Quality&quot; Early Years Education?">
            <a:hlinkClick r:id="" action="ppaction://media"/>
            <a:extLst>
              <a:ext uri="{FF2B5EF4-FFF2-40B4-BE49-F238E27FC236}">
                <a16:creationId xmlns:a16="http://schemas.microsoft.com/office/drawing/2014/main" id="{D37B9D4A-0F13-95E3-A636-41ADDD283A99}"/>
              </a:ext>
            </a:extLst>
          </p:cNvPr>
          <p:cNvPicPr>
            <a:picLocks noRot="1" noChangeAspect="1"/>
          </p:cNvPicPr>
          <p:nvPr>
            <a:videoFile r:link="rId1"/>
          </p:nvPr>
        </p:nvPicPr>
        <p:blipFill>
          <a:blip r:embed="rId3"/>
          <a:stretch>
            <a:fillRect/>
          </a:stretch>
        </p:blipFill>
        <p:spPr>
          <a:xfrm>
            <a:off x="121372" y="103384"/>
            <a:ext cx="3659796" cy="1722791"/>
          </a:xfrm>
          <a:prstGeom prst="rect">
            <a:avLst/>
          </a:prstGeom>
          <a:ln w="38100">
            <a:solidFill>
              <a:schemeClr val="accent1"/>
            </a:solidFill>
          </a:ln>
        </p:spPr>
      </p:pic>
      <p:sp>
        <p:nvSpPr>
          <p:cNvPr id="8" name="TextBox 7">
            <a:extLst>
              <a:ext uri="{FF2B5EF4-FFF2-40B4-BE49-F238E27FC236}">
                <a16:creationId xmlns:a16="http://schemas.microsoft.com/office/drawing/2014/main" id="{A3DCA3E8-389F-1CA3-6BAA-5DDB48B2D241}"/>
              </a:ext>
            </a:extLst>
          </p:cNvPr>
          <p:cNvSpPr txBox="1"/>
          <p:nvPr/>
        </p:nvSpPr>
        <p:spPr>
          <a:xfrm>
            <a:off x="121372" y="237776"/>
            <a:ext cx="1828800" cy="276999"/>
          </a:xfrm>
          <a:prstGeom prst="rect">
            <a:avLst/>
          </a:prstGeom>
          <a:noFill/>
        </p:spPr>
        <p:txBody>
          <a:bodyPr wrap="square" rtlCol="0">
            <a:spAutoFit/>
          </a:bodyPr>
          <a:lstStyle/>
          <a:p>
            <a:r>
              <a:rPr lang="en-US" sz="1200" dirty="0">
                <a:hlinkClick r:id="rId4"/>
              </a:rPr>
              <a:t>What is high quality care?</a:t>
            </a:r>
            <a:endParaRPr lang="en-US" sz="1200" dirty="0"/>
          </a:p>
        </p:txBody>
      </p:sp>
      <p:sp>
        <p:nvSpPr>
          <p:cNvPr id="9" name="TextBox 8">
            <a:extLst>
              <a:ext uri="{FF2B5EF4-FFF2-40B4-BE49-F238E27FC236}">
                <a16:creationId xmlns:a16="http://schemas.microsoft.com/office/drawing/2014/main" id="{0ED31858-B2B7-6B53-A8C1-A36C86CF33AB}"/>
              </a:ext>
            </a:extLst>
          </p:cNvPr>
          <p:cNvSpPr txBox="1"/>
          <p:nvPr/>
        </p:nvSpPr>
        <p:spPr>
          <a:xfrm>
            <a:off x="3879060" y="605317"/>
            <a:ext cx="8093676" cy="1477328"/>
          </a:xfrm>
          <a:prstGeom prst="rect">
            <a:avLst/>
          </a:prstGeom>
          <a:noFill/>
        </p:spPr>
        <p:txBody>
          <a:bodyPr wrap="square" rtlCol="0">
            <a:spAutoFit/>
          </a:bodyPr>
          <a:lstStyle/>
          <a:p>
            <a:r>
              <a:rPr lang="en-US" dirty="0">
                <a:solidFill>
                  <a:schemeClr val="accent1"/>
                </a:solidFill>
              </a:rPr>
              <a:t>'The period from pregnancy to age three is when children are most susceptible to environmental influences. Investing in this period is one of the most efficient and effective ways to help eliminate extreme poverty and inequality, boost shared prosperity, and create the human capital needed for economies to diversify and grow.’ (UNICEF, 2024)</a:t>
            </a:r>
          </a:p>
        </p:txBody>
      </p:sp>
      <p:sp>
        <p:nvSpPr>
          <p:cNvPr id="12" name="TextBox 11">
            <a:extLst>
              <a:ext uri="{FF2B5EF4-FFF2-40B4-BE49-F238E27FC236}">
                <a16:creationId xmlns:a16="http://schemas.microsoft.com/office/drawing/2014/main" id="{F9DD3B32-414B-65D6-E677-3024667BBC2C}"/>
              </a:ext>
            </a:extLst>
          </p:cNvPr>
          <p:cNvSpPr txBox="1"/>
          <p:nvPr/>
        </p:nvSpPr>
        <p:spPr>
          <a:xfrm>
            <a:off x="4334254" y="4542254"/>
            <a:ext cx="2483708" cy="1200329"/>
          </a:xfrm>
          <a:prstGeom prst="rect">
            <a:avLst/>
          </a:prstGeom>
          <a:noFill/>
          <a:ln w="38100">
            <a:solidFill>
              <a:srgbClr val="0070C0"/>
            </a:solidFill>
          </a:ln>
        </p:spPr>
        <p:txBody>
          <a:bodyPr wrap="square" rtlCol="0">
            <a:spAutoFit/>
          </a:bodyPr>
          <a:lstStyle/>
          <a:p>
            <a:pPr algn="ctr"/>
            <a:r>
              <a:rPr lang="en-US" sz="2400" dirty="0"/>
              <a:t>Understanding the concept of </a:t>
            </a:r>
          </a:p>
          <a:p>
            <a:pPr algn="ctr"/>
            <a:r>
              <a:rPr lang="en-US" sz="2400" dirty="0"/>
              <a:t>Caregiving</a:t>
            </a:r>
          </a:p>
        </p:txBody>
      </p:sp>
      <p:sp>
        <p:nvSpPr>
          <p:cNvPr id="13" name="TextBox 12">
            <a:extLst>
              <a:ext uri="{FF2B5EF4-FFF2-40B4-BE49-F238E27FC236}">
                <a16:creationId xmlns:a16="http://schemas.microsoft.com/office/drawing/2014/main" id="{97C4D0A5-1B9A-FE85-9962-48564F2DDF72}"/>
              </a:ext>
            </a:extLst>
          </p:cNvPr>
          <p:cNvSpPr txBox="1"/>
          <p:nvPr/>
        </p:nvSpPr>
        <p:spPr>
          <a:xfrm>
            <a:off x="7574692" y="1859339"/>
            <a:ext cx="4495936" cy="3139321"/>
          </a:xfrm>
          <a:prstGeom prst="rect">
            <a:avLst/>
          </a:prstGeom>
          <a:noFill/>
          <a:ln w="38100">
            <a:solidFill>
              <a:schemeClr val="accent1"/>
            </a:solidFill>
          </a:ln>
        </p:spPr>
        <p:txBody>
          <a:bodyPr wrap="square" rtlCol="0">
            <a:spAutoFit/>
          </a:bodyPr>
          <a:lstStyle/>
          <a:p>
            <a:pPr algn="ctr"/>
            <a:r>
              <a:rPr lang="en-US" b="1" dirty="0"/>
              <a:t>Good health:</a:t>
            </a:r>
          </a:p>
          <a:p>
            <a:pPr marL="285750" indent="-285750">
              <a:buFont typeface="Courier New" panose="02070309020205020404" pitchFamily="49" charset="0"/>
              <a:buChar char="o"/>
            </a:pPr>
            <a:r>
              <a:rPr lang="en-US" dirty="0"/>
              <a:t>Medicine - Being responsible for and managing accurately.</a:t>
            </a:r>
          </a:p>
          <a:p>
            <a:pPr marL="285750" indent="-285750">
              <a:buFont typeface="Courier New" panose="02070309020205020404" pitchFamily="49" charset="0"/>
              <a:buChar char="o"/>
            </a:pPr>
            <a:r>
              <a:rPr lang="en-US" dirty="0"/>
              <a:t>Maslow’s Hierarchy of Needs – ensuring basic needs are being met.</a:t>
            </a:r>
          </a:p>
          <a:p>
            <a:pPr marL="285750" indent="-285750">
              <a:buFont typeface="Courier New" panose="02070309020205020404" pitchFamily="49" charset="0"/>
              <a:buChar char="o"/>
            </a:pPr>
            <a:r>
              <a:rPr lang="en-US" dirty="0"/>
              <a:t>Health services – accessing services that are available to use.</a:t>
            </a:r>
          </a:p>
          <a:p>
            <a:pPr marL="285750" indent="-285750">
              <a:buFont typeface="Courier New" panose="02070309020205020404" pitchFamily="49" charset="0"/>
              <a:buChar char="o"/>
            </a:pPr>
            <a:r>
              <a:rPr lang="en-US" dirty="0"/>
              <a:t>Affection – ensuring appropriate responses</a:t>
            </a:r>
          </a:p>
          <a:p>
            <a:pPr marL="285750" indent="-285750">
              <a:buFont typeface="Courier New" panose="02070309020205020404" pitchFamily="49" charset="0"/>
              <a:buChar char="o"/>
            </a:pPr>
            <a:r>
              <a:rPr lang="en-US" dirty="0"/>
              <a:t>Physical and Emotional health – monitoring and managing to ensure healthy Mother and Baby.</a:t>
            </a:r>
          </a:p>
        </p:txBody>
      </p:sp>
      <p:sp>
        <p:nvSpPr>
          <p:cNvPr id="14" name="TextBox 13">
            <a:extLst>
              <a:ext uri="{FF2B5EF4-FFF2-40B4-BE49-F238E27FC236}">
                <a16:creationId xmlns:a16="http://schemas.microsoft.com/office/drawing/2014/main" id="{BA91A14C-3CDA-A0DA-597F-12E9898A64DF}"/>
              </a:ext>
            </a:extLst>
          </p:cNvPr>
          <p:cNvSpPr txBox="1"/>
          <p:nvPr/>
        </p:nvSpPr>
        <p:spPr>
          <a:xfrm>
            <a:off x="121372" y="1921993"/>
            <a:ext cx="3377068" cy="3693319"/>
          </a:xfrm>
          <a:prstGeom prst="rect">
            <a:avLst/>
          </a:prstGeom>
          <a:noFill/>
          <a:ln w="38100">
            <a:solidFill>
              <a:schemeClr val="accent1"/>
            </a:solidFill>
          </a:ln>
        </p:spPr>
        <p:txBody>
          <a:bodyPr wrap="square" rtlCol="0">
            <a:spAutoFit/>
          </a:bodyPr>
          <a:lstStyle/>
          <a:p>
            <a:pPr algn="ctr"/>
            <a:r>
              <a:rPr lang="en-US" b="1" dirty="0"/>
              <a:t>Opportunities for learning:</a:t>
            </a:r>
          </a:p>
          <a:p>
            <a:pPr marL="285750" indent="-285750">
              <a:buFont typeface="Courier New" panose="02070309020205020404" pitchFamily="49" charset="0"/>
              <a:buChar char="o"/>
            </a:pPr>
            <a:r>
              <a:rPr lang="en-US" dirty="0"/>
              <a:t>Use of effective body language</a:t>
            </a:r>
          </a:p>
          <a:p>
            <a:pPr marL="285750" indent="-285750">
              <a:buFont typeface="Courier New" panose="02070309020205020404" pitchFamily="49" charset="0"/>
              <a:buChar char="o"/>
            </a:pPr>
            <a:r>
              <a:rPr lang="en-US" dirty="0"/>
              <a:t>Talking to, sing songs and communicate with the child</a:t>
            </a:r>
          </a:p>
          <a:p>
            <a:pPr marL="285750" indent="-285750">
              <a:buFont typeface="Courier New" panose="02070309020205020404" pitchFamily="49" charset="0"/>
              <a:buChar char="o"/>
            </a:pPr>
            <a:r>
              <a:rPr lang="en-US" dirty="0"/>
              <a:t>Play, model play and imitate play with the child</a:t>
            </a:r>
          </a:p>
          <a:p>
            <a:pPr marL="285750" indent="-285750">
              <a:buFont typeface="Courier New" panose="02070309020205020404" pitchFamily="49" charset="0"/>
              <a:buChar char="o"/>
            </a:pPr>
            <a:r>
              <a:rPr lang="en-US" dirty="0"/>
              <a:t>Read books, posters and magazines to encourage language skills</a:t>
            </a:r>
          </a:p>
          <a:p>
            <a:pPr marL="285750" indent="-285750">
              <a:buFont typeface="Courier New" panose="02070309020205020404" pitchFamily="49" charset="0"/>
              <a:buChar char="o"/>
            </a:pPr>
            <a:r>
              <a:rPr lang="en-US" dirty="0"/>
              <a:t>Be inclusive to all children and provide an environment that is enabling by ensuring it is accessible to all children.</a:t>
            </a:r>
          </a:p>
        </p:txBody>
      </p:sp>
      <p:sp>
        <p:nvSpPr>
          <p:cNvPr id="15" name="TextBox 14">
            <a:extLst>
              <a:ext uri="{FF2B5EF4-FFF2-40B4-BE49-F238E27FC236}">
                <a16:creationId xmlns:a16="http://schemas.microsoft.com/office/drawing/2014/main" id="{5BDA0BBF-C5E5-A923-46DA-356161C05130}"/>
              </a:ext>
            </a:extLst>
          </p:cNvPr>
          <p:cNvSpPr txBox="1"/>
          <p:nvPr/>
        </p:nvSpPr>
        <p:spPr>
          <a:xfrm>
            <a:off x="3646206" y="2082645"/>
            <a:ext cx="3830594" cy="2308324"/>
          </a:xfrm>
          <a:prstGeom prst="rect">
            <a:avLst/>
          </a:prstGeom>
          <a:noFill/>
          <a:ln w="38100">
            <a:solidFill>
              <a:schemeClr val="accent1"/>
            </a:solidFill>
          </a:ln>
        </p:spPr>
        <p:txBody>
          <a:bodyPr wrap="square" rtlCol="0">
            <a:spAutoFit/>
          </a:bodyPr>
          <a:lstStyle/>
          <a:p>
            <a:pPr algn="ctr"/>
            <a:r>
              <a:rPr lang="en-US" b="1" dirty="0"/>
              <a:t>Being Responsive:</a:t>
            </a:r>
          </a:p>
          <a:p>
            <a:pPr marL="285750" indent="-285750">
              <a:buFont typeface="Courier New" panose="02070309020205020404" pitchFamily="49" charset="0"/>
              <a:buChar char="o"/>
            </a:pPr>
            <a:r>
              <a:rPr lang="en-US" dirty="0"/>
              <a:t>Schön’s reflection in action – observe and respond appropriately.</a:t>
            </a:r>
          </a:p>
          <a:p>
            <a:pPr marL="285750" indent="-285750">
              <a:buFont typeface="Courier New" panose="02070309020205020404" pitchFamily="49" charset="0"/>
              <a:buChar char="o"/>
            </a:pPr>
            <a:r>
              <a:rPr lang="en-US" dirty="0"/>
              <a:t>Identify the child’s needs and respond to build trust.</a:t>
            </a:r>
          </a:p>
          <a:p>
            <a:pPr marL="285750" indent="-285750">
              <a:buFont typeface="Courier New" panose="02070309020205020404" pitchFamily="49" charset="0"/>
              <a:buChar char="o"/>
            </a:pPr>
            <a:r>
              <a:rPr lang="en-US" dirty="0"/>
              <a:t>Comfort the child if needed.</a:t>
            </a:r>
          </a:p>
          <a:p>
            <a:pPr marL="285750" indent="-285750">
              <a:buFont typeface="Courier New" panose="02070309020205020404" pitchFamily="49" charset="0"/>
              <a:buChar char="o"/>
            </a:pPr>
            <a:r>
              <a:rPr lang="en-US" dirty="0"/>
              <a:t>Serve and Return - eye contact and reciprocal care.</a:t>
            </a:r>
          </a:p>
        </p:txBody>
      </p:sp>
      <p:sp>
        <p:nvSpPr>
          <p:cNvPr id="16" name="TextBox 15">
            <a:extLst>
              <a:ext uri="{FF2B5EF4-FFF2-40B4-BE49-F238E27FC236}">
                <a16:creationId xmlns:a16="http://schemas.microsoft.com/office/drawing/2014/main" id="{40EE1469-9146-D282-750B-51502440E2D6}"/>
              </a:ext>
            </a:extLst>
          </p:cNvPr>
          <p:cNvSpPr txBox="1"/>
          <p:nvPr/>
        </p:nvSpPr>
        <p:spPr>
          <a:xfrm>
            <a:off x="8114649" y="5200801"/>
            <a:ext cx="3775898" cy="1477328"/>
          </a:xfrm>
          <a:prstGeom prst="rect">
            <a:avLst/>
          </a:prstGeom>
          <a:noFill/>
          <a:ln w="38100">
            <a:solidFill>
              <a:schemeClr val="accent1"/>
            </a:solidFill>
          </a:ln>
        </p:spPr>
        <p:txBody>
          <a:bodyPr wrap="square" rtlCol="0">
            <a:spAutoFit/>
          </a:bodyPr>
          <a:lstStyle/>
          <a:p>
            <a:pPr algn="ctr"/>
            <a:r>
              <a:rPr lang="en-US" dirty="0"/>
              <a:t>Safety and Security:</a:t>
            </a:r>
          </a:p>
          <a:p>
            <a:pPr marL="285750" indent="-285750">
              <a:buFont typeface="Courier New" panose="02070309020205020404" pitchFamily="49" charset="0"/>
              <a:buChar char="o"/>
            </a:pPr>
            <a:r>
              <a:rPr lang="en-US" dirty="0"/>
              <a:t>Provide a safe and secure environment</a:t>
            </a:r>
          </a:p>
          <a:p>
            <a:pPr marL="285750" indent="-285750">
              <a:buFont typeface="Courier New" panose="02070309020205020404" pitchFamily="49" charset="0"/>
              <a:buChar char="o"/>
            </a:pPr>
            <a:r>
              <a:rPr lang="en-US" dirty="0"/>
              <a:t>Complete a daily checklist to assess the risks within the environment.</a:t>
            </a:r>
          </a:p>
        </p:txBody>
      </p:sp>
      <p:sp>
        <p:nvSpPr>
          <p:cNvPr id="17" name="TextBox 16">
            <a:extLst>
              <a:ext uri="{FF2B5EF4-FFF2-40B4-BE49-F238E27FC236}">
                <a16:creationId xmlns:a16="http://schemas.microsoft.com/office/drawing/2014/main" id="{FFC247FE-8A6B-83B4-260F-D60DFE6336CB}"/>
              </a:ext>
            </a:extLst>
          </p:cNvPr>
          <p:cNvSpPr txBox="1"/>
          <p:nvPr/>
        </p:nvSpPr>
        <p:spPr>
          <a:xfrm>
            <a:off x="75156" y="5831286"/>
            <a:ext cx="7883611" cy="923330"/>
          </a:xfrm>
          <a:prstGeom prst="rect">
            <a:avLst/>
          </a:prstGeom>
          <a:noFill/>
          <a:ln w="38100">
            <a:solidFill>
              <a:schemeClr val="accent1"/>
            </a:solidFill>
          </a:ln>
        </p:spPr>
        <p:txBody>
          <a:bodyPr wrap="square" rtlCol="0">
            <a:spAutoFit/>
          </a:bodyPr>
          <a:lstStyle/>
          <a:p>
            <a:pPr algn="ctr"/>
            <a:r>
              <a:rPr lang="en-US" b="1" dirty="0"/>
              <a:t>Adequate nutrition:</a:t>
            </a:r>
          </a:p>
          <a:p>
            <a:pPr marL="285750" indent="-285750">
              <a:buFont typeface="Courier New" panose="02070309020205020404" pitchFamily="49" charset="0"/>
              <a:buChar char="o"/>
            </a:pPr>
            <a:r>
              <a:rPr lang="en-US" dirty="0"/>
              <a:t>Healthy diet provided for mother and baby</a:t>
            </a:r>
          </a:p>
          <a:p>
            <a:pPr marL="285750" indent="-285750">
              <a:buFont typeface="Courier New" panose="02070309020205020404" pitchFamily="49" charset="0"/>
              <a:buChar char="o"/>
            </a:pPr>
            <a:r>
              <a:rPr lang="en-US" dirty="0"/>
              <a:t>Advice provided for breast feeding and vitamins required for mother and baby.</a:t>
            </a:r>
          </a:p>
        </p:txBody>
      </p:sp>
      <p:cxnSp>
        <p:nvCxnSpPr>
          <p:cNvPr id="19" name="Straight Connector 18">
            <a:extLst>
              <a:ext uri="{FF2B5EF4-FFF2-40B4-BE49-F238E27FC236}">
                <a16:creationId xmlns:a16="http://schemas.microsoft.com/office/drawing/2014/main" id="{9B5E69A4-C27B-AA61-6C45-37B025A7875E}"/>
              </a:ext>
            </a:extLst>
          </p:cNvPr>
          <p:cNvCxnSpPr/>
          <p:nvPr/>
        </p:nvCxnSpPr>
        <p:spPr>
          <a:xfrm flipH="1">
            <a:off x="3498440" y="4794422"/>
            <a:ext cx="835814"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8121062-40E8-E891-EE21-BA3B9AD21441}"/>
              </a:ext>
            </a:extLst>
          </p:cNvPr>
          <p:cNvCxnSpPr/>
          <p:nvPr/>
        </p:nvCxnSpPr>
        <p:spPr>
          <a:xfrm flipV="1">
            <a:off x="5214551" y="4390969"/>
            <a:ext cx="0" cy="151285"/>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91B3CEC-7402-92CC-1B4E-71893C72253E}"/>
              </a:ext>
            </a:extLst>
          </p:cNvPr>
          <p:cNvCxnSpPr>
            <a:cxnSpLocks/>
          </p:cNvCxnSpPr>
          <p:nvPr/>
        </p:nvCxnSpPr>
        <p:spPr>
          <a:xfrm>
            <a:off x="6817962" y="4794422"/>
            <a:ext cx="756730"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C921793F-A884-2301-FDC1-7C7E63F1E073}"/>
              </a:ext>
            </a:extLst>
          </p:cNvPr>
          <p:cNvCxnSpPr/>
          <p:nvPr/>
        </p:nvCxnSpPr>
        <p:spPr>
          <a:xfrm>
            <a:off x="6817962" y="5523470"/>
            <a:ext cx="1296687"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8376B4B-1E08-37AD-9BBE-A0336002D92F}"/>
              </a:ext>
            </a:extLst>
          </p:cNvPr>
          <p:cNvCxnSpPr/>
          <p:nvPr/>
        </p:nvCxnSpPr>
        <p:spPr>
          <a:xfrm>
            <a:off x="4880919" y="5742583"/>
            <a:ext cx="0" cy="88703"/>
          </a:xfrm>
          <a:prstGeom prst="line">
            <a:avLst/>
          </a:prstGeom>
          <a:ln w="28575"/>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3788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2700000" scaled="1"/>
          <a:tileRect/>
        </a:gradFill>
        <a:effectLst/>
      </p:bgPr>
    </p:bg>
    <p:spTree>
      <p:nvGrpSpPr>
        <p:cNvPr id="1" name=""/>
        <p:cNvGrpSpPr/>
        <p:nvPr/>
      </p:nvGrpSpPr>
      <p:grpSpPr>
        <a:xfrm>
          <a:off x="0" y="0"/>
          <a:ext cx="0" cy="0"/>
          <a:chOff x="0" y="0"/>
          <a:chExt cx="0" cy="0"/>
        </a:xfrm>
      </p:grpSpPr>
      <p:pic>
        <p:nvPicPr>
          <p:cNvPr id="3074" name="Picture 2">
            <a:extLst>
              <a:ext uri="{FF2B5EF4-FFF2-40B4-BE49-F238E27FC236}">
                <a16:creationId xmlns:a16="http://schemas.microsoft.com/office/drawing/2014/main" id="{CAB33AC1-38A3-F189-691B-9AD337FDF560}"/>
              </a:ext>
            </a:extLst>
          </p:cNvPr>
          <p:cNvPicPr>
            <a:picLocks noChangeAspect="1" noChangeArrowheads="1"/>
          </p:cNvPicPr>
          <p:nvPr/>
        </p:nvPicPr>
        <p:blipFill>
          <a:blip r:embed="rId3">
            <a:alphaModFix/>
            <a:extLst>
              <a:ext uri="{28A0092B-C50C-407E-A947-70E740481C1C}">
                <a14:useLocalDpi xmlns:a14="http://schemas.microsoft.com/office/drawing/2010/main" val="0"/>
              </a:ext>
            </a:extLst>
          </a:blip>
          <a:srcRect/>
          <a:stretch>
            <a:fillRect/>
          </a:stretch>
        </p:blipFill>
        <p:spPr bwMode="auto">
          <a:xfrm rot="20300750">
            <a:off x="277000" y="474414"/>
            <a:ext cx="2906135" cy="2057151"/>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B822095-7892-931E-0A4C-628F8B744803}"/>
              </a:ext>
            </a:extLst>
          </p:cNvPr>
          <p:cNvSpPr txBox="1"/>
          <p:nvPr/>
        </p:nvSpPr>
        <p:spPr>
          <a:xfrm rot="20296374">
            <a:off x="234777" y="511390"/>
            <a:ext cx="2026508" cy="276999"/>
          </a:xfrm>
          <a:prstGeom prst="rect">
            <a:avLst/>
          </a:prstGeom>
          <a:noFill/>
        </p:spPr>
        <p:txBody>
          <a:bodyPr wrap="square" rtlCol="0">
            <a:spAutoFit/>
          </a:bodyPr>
          <a:lstStyle/>
          <a:p>
            <a:r>
              <a:rPr lang="en-US" sz="1200" dirty="0">
                <a:hlinkClick r:id="" action="ppaction://noaction"/>
              </a:rPr>
              <a:t>Maslow's Hierachy of Needs</a:t>
            </a:r>
            <a:endParaRPr lang="en-US" sz="1200" dirty="0"/>
          </a:p>
        </p:txBody>
      </p:sp>
      <p:sp>
        <p:nvSpPr>
          <p:cNvPr id="3" name="TextBox 2">
            <a:extLst>
              <a:ext uri="{FF2B5EF4-FFF2-40B4-BE49-F238E27FC236}">
                <a16:creationId xmlns:a16="http://schemas.microsoft.com/office/drawing/2014/main" id="{47947B00-F1BE-DAFB-FD68-AB931C54EC5D}"/>
              </a:ext>
            </a:extLst>
          </p:cNvPr>
          <p:cNvSpPr txBox="1"/>
          <p:nvPr/>
        </p:nvSpPr>
        <p:spPr>
          <a:xfrm>
            <a:off x="3234860" y="326725"/>
            <a:ext cx="8565725" cy="2031325"/>
          </a:xfrm>
          <a:prstGeom prst="rect">
            <a:avLst/>
          </a:prstGeom>
          <a:noFill/>
        </p:spPr>
        <p:txBody>
          <a:bodyPr wrap="square" rtlCol="0">
            <a:spAutoFit/>
          </a:bodyPr>
          <a:lstStyle/>
          <a:p>
            <a:r>
              <a:rPr lang="en-US" dirty="0"/>
              <a:t>Enabling environments</a:t>
            </a:r>
          </a:p>
          <a:p>
            <a:r>
              <a:rPr lang="en-US" dirty="0"/>
              <a:t>An enabling environment should be warm, welcoming and nurturing. It should offer a range of resources, which are familiar and that facilitates a sense of belonging. Activities should be offered indoor and outdoors with sufficient space for children to explore, move and collaborate and take measured risks. (Pre-School Learning Alliance, 2019).</a:t>
            </a:r>
          </a:p>
          <a:p>
            <a:r>
              <a:rPr lang="en-US" dirty="0"/>
              <a:t>The video ‘What does a good Early Years environment look like?’ explains in more detail the importance of an enabling environment for children and Early Years Practitioners.</a:t>
            </a:r>
          </a:p>
        </p:txBody>
      </p:sp>
      <p:pic>
        <p:nvPicPr>
          <p:cNvPr id="6" name="Online Media 5" descr="What does a good early years environment look like? - with Dr Alison Borthwick">
            <a:hlinkClick r:id="" action="ppaction://media"/>
            <a:extLst>
              <a:ext uri="{FF2B5EF4-FFF2-40B4-BE49-F238E27FC236}">
                <a16:creationId xmlns:a16="http://schemas.microsoft.com/office/drawing/2014/main" id="{881BD021-6BB2-0C0F-1F76-BE2B73DFFA2A}"/>
              </a:ext>
            </a:extLst>
          </p:cNvPr>
          <p:cNvPicPr>
            <a:picLocks noRot="1" noChangeAspect="1"/>
          </p:cNvPicPr>
          <p:nvPr>
            <a:videoFile r:link="rId1"/>
          </p:nvPr>
        </p:nvPicPr>
        <p:blipFill>
          <a:blip r:embed="rId4"/>
          <a:stretch>
            <a:fillRect/>
          </a:stretch>
        </p:blipFill>
        <p:spPr>
          <a:xfrm>
            <a:off x="6734432" y="4896812"/>
            <a:ext cx="2892854" cy="1634463"/>
          </a:xfrm>
          <a:prstGeom prst="rect">
            <a:avLst/>
          </a:prstGeom>
          <a:ln w="38100">
            <a:solidFill>
              <a:schemeClr val="accent1"/>
            </a:solidFill>
          </a:ln>
        </p:spPr>
      </p:pic>
      <p:sp>
        <p:nvSpPr>
          <p:cNvPr id="7" name="TextBox 6">
            <a:extLst>
              <a:ext uri="{FF2B5EF4-FFF2-40B4-BE49-F238E27FC236}">
                <a16:creationId xmlns:a16="http://schemas.microsoft.com/office/drawing/2014/main" id="{82664497-2C8B-E644-524C-FBB24EE223C5}"/>
              </a:ext>
            </a:extLst>
          </p:cNvPr>
          <p:cNvSpPr txBox="1"/>
          <p:nvPr/>
        </p:nvSpPr>
        <p:spPr>
          <a:xfrm>
            <a:off x="6503772" y="6531275"/>
            <a:ext cx="3562865" cy="276999"/>
          </a:xfrm>
          <a:prstGeom prst="rect">
            <a:avLst/>
          </a:prstGeom>
          <a:noFill/>
        </p:spPr>
        <p:txBody>
          <a:bodyPr wrap="square" rtlCol="0">
            <a:spAutoFit/>
          </a:bodyPr>
          <a:lstStyle/>
          <a:p>
            <a:r>
              <a:rPr lang="en-US" sz="1200" dirty="0">
                <a:solidFill>
                  <a:schemeClr val="accent1"/>
                </a:solidFill>
                <a:hlinkClick r:id="rId5">
                  <a:extLst>
                    <a:ext uri="{A12FA001-AC4F-418D-AE19-62706E023703}">
                      <ahyp:hlinkClr xmlns:ahyp="http://schemas.microsoft.com/office/drawing/2018/hyperlinkcolor" val="tx"/>
                    </a:ext>
                  </a:extLst>
                </a:hlinkClick>
              </a:rPr>
              <a:t>What does a good Early Years environment look like?</a:t>
            </a:r>
            <a:endParaRPr lang="en-US" sz="1200" dirty="0">
              <a:solidFill>
                <a:schemeClr val="accent1"/>
              </a:solidFill>
            </a:endParaRPr>
          </a:p>
        </p:txBody>
      </p:sp>
      <p:sp>
        <p:nvSpPr>
          <p:cNvPr id="8" name="TextBox 7">
            <a:extLst>
              <a:ext uri="{FF2B5EF4-FFF2-40B4-BE49-F238E27FC236}">
                <a16:creationId xmlns:a16="http://schemas.microsoft.com/office/drawing/2014/main" id="{82A6669F-EB5A-87E4-4799-6ADDF16B8489}"/>
              </a:ext>
            </a:extLst>
          </p:cNvPr>
          <p:cNvSpPr txBox="1"/>
          <p:nvPr/>
        </p:nvSpPr>
        <p:spPr>
          <a:xfrm>
            <a:off x="4931032" y="2358050"/>
            <a:ext cx="7055021" cy="2585323"/>
          </a:xfrm>
          <a:prstGeom prst="rect">
            <a:avLst/>
          </a:prstGeom>
          <a:noFill/>
        </p:spPr>
        <p:txBody>
          <a:bodyPr wrap="square" rtlCol="0">
            <a:spAutoFit/>
          </a:bodyPr>
          <a:lstStyle/>
          <a:p>
            <a:r>
              <a:rPr lang="en-US" dirty="0"/>
              <a:t>An environment that is enabling is important to ensure a child’s needs are met in line with Maslow’s Hierarchy of needs. It should be hygienic, which is free from infection and disease, visually stimulating to develop cognitive function, open and safe for children to be able to crawl around, inclusive for all children and caregivers to access; including an area for breast feeding, safe to prevent injures and reduce the risk of harm and have a quiet space to allow children to rest or sleep.</a:t>
            </a:r>
          </a:p>
          <a:p>
            <a:r>
              <a:rPr lang="en-US" dirty="0"/>
              <a:t>‘Inclusion is defined to be the process of accepting all and includes dealing with differences through adapting.’ (Knowles,2018).</a:t>
            </a:r>
          </a:p>
        </p:txBody>
      </p:sp>
      <p:sp>
        <p:nvSpPr>
          <p:cNvPr id="9" name="TextBox 8">
            <a:extLst>
              <a:ext uri="{FF2B5EF4-FFF2-40B4-BE49-F238E27FC236}">
                <a16:creationId xmlns:a16="http://schemas.microsoft.com/office/drawing/2014/main" id="{EED15CBA-34AF-0BFB-F847-E7C4157302A8}"/>
              </a:ext>
            </a:extLst>
          </p:cNvPr>
          <p:cNvSpPr txBox="1"/>
          <p:nvPr/>
        </p:nvSpPr>
        <p:spPr>
          <a:xfrm>
            <a:off x="432486" y="3002692"/>
            <a:ext cx="4374292" cy="3477875"/>
          </a:xfrm>
          <a:prstGeom prst="rect">
            <a:avLst/>
          </a:prstGeom>
          <a:noFill/>
        </p:spPr>
        <p:txBody>
          <a:bodyPr wrap="square" rtlCol="0">
            <a:spAutoFit/>
          </a:bodyPr>
          <a:lstStyle/>
          <a:p>
            <a:r>
              <a:rPr lang="en-US" sz="2000" dirty="0">
                <a:solidFill>
                  <a:schemeClr val="accent1"/>
                </a:solidFill>
              </a:rPr>
              <a:t>According to Welsh Government, (2024) ‘We know that children are influenced by their environment and the adults around them and that they learn from everything they see, hear and do. We have a responsibility to influence children’s development positively through creating an accessible and inclusive environment in our setting, one that values and celebrates everyone.’</a:t>
            </a:r>
          </a:p>
        </p:txBody>
      </p:sp>
    </p:spTree>
    <p:extLst>
      <p:ext uri="{BB962C8B-B14F-4D97-AF65-F5344CB8AC3E}">
        <p14:creationId xmlns:p14="http://schemas.microsoft.com/office/powerpoint/2010/main" val="3466679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playroomstories Emmi Pikler's 7 key principles Oskar's Wooden Ark Blogpost">
            <a:extLst>
              <a:ext uri="{FF2B5EF4-FFF2-40B4-BE49-F238E27FC236}">
                <a16:creationId xmlns:a16="http://schemas.microsoft.com/office/drawing/2014/main" id="{EB3631F0-4185-8DEE-6479-B836851BD4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303"/>
          <a:stretch/>
        </p:blipFill>
        <p:spPr bwMode="auto">
          <a:xfrm>
            <a:off x="5313225" y="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3CE5C09-FCE2-0A19-9DB1-859E24EB95A6}"/>
              </a:ext>
            </a:extLst>
          </p:cNvPr>
          <p:cNvSpPr>
            <a:spLocks noGrp="1"/>
          </p:cNvSpPr>
          <p:nvPr>
            <p:ph idx="1"/>
          </p:nvPr>
        </p:nvSpPr>
        <p:spPr>
          <a:xfrm>
            <a:off x="392944" y="253266"/>
            <a:ext cx="5476515" cy="6271102"/>
          </a:xfrm>
        </p:spPr>
        <p:txBody>
          <a:bodyPr>
            <a:normAutofit/>
          </a:bodyPr>
          <a:lstStyle/>
          <a:p>
            <a:pPr marL="0" indent="0">
              <a:buNone/>
            </a:pPr>
            <a:r>
              <a:rPr lang="en-US" sz="1800" u="sng" dirty="0"/>
              <a:t>Professional partnerships.</a:t>
            </a:r>
          </a:p>
          <a:p>
            <a:pPr marL="0" indent="0">
              <a:lnSpc>
                <a:spcPct val="100000"/>
              </a:lnSpc>
              <a:spcBef>
                <a:spcPts val="0"/>
              </a:spcBef>
              <a:buNone/>
            </a:pPr>
            <a:r>
              <a:rPr lang="en-US" sz="1800" dirty="0">
                <a:solidFill>
                  <a:schemeClr val="accent1"/>
                </a:solidFill>
              </a:rPr>
              <a:t>Partnership working refers to a broad range of actions and can be described as people/</a:t>
            </a:r>
            <a:r>
              <a:rPr lang="en-US" sz="1800" dirty="0" err="1">
                <a:solidFill>
                  <a:schemeClr val="accent1"/>
                </a:solidFill>
              </a:rPr>
              <a:t>organisations</a:t>
            </a:r>
            <a:r>
              <a:rPr lang="en-US" sz="1800" dirty="0">
                <a:solidFill>
                  <a:schemeClr val="accent1"/>
                </a:solidFill>
              </a:rPr>
              <a:t> coming together to achieve a common purpose. </a:t>
            </a:r>
          </a:p>
          <a:p>
            <a:pPr marL="0" indent="0">
              <a:lnSpc>
                <a:spcPct val="100000"/>
              </a:lnSpc>
              <a:spcBef>
                <a:spcPts val="0"/>
              </a:spcBef>
              <a:buNone/>
            </a:pPr>
            <a:r>
              <a:rPr lang="en-US" sz="1800" dirty="0">
                <a:solidFill>
                  <a:schemeClr val="accent1"/>
                </a:solidFill>
              </a:rPr>
              <a:t>(Community Change, 2010)</a:t>
            </a:r>
          </a:p>
          <a:p>
            <a:pPr marL="0" indent="0">
              <a:buNone/>
            </a:pPr>
            <a:r>
              <a:rPr lang="en-US" sz="1800" dirty="0"/>
              <a:t>As an Early Years Practitioner working in partnership with parents/carers allows for each individuals knowledge and understanding to be shared. Practitioners rely on information from parents/carers from care routines to food choices and a baby’s soothing techniques. Effective communication is vital to ensure practitioners and parents/carers are well informed about the child in the practitioners’ care. </a:t>
            </a:r>
          </a:p>
          <a:p>
            <a:pPr marL="0" indent="0">
              <a:buNone/>
            </a:pPr>
            <a:r>
              <a:rPr lang="en-US" sz="1800" dirty="0"/>
              <a:t>Emmi </a:t>
            </a:r>
            <a:r>
              <a:rPr lang="en-US" sz="1800" dirty="0" err="1"/>
              <a:t>Pikler</a:t>
            </a:r>
            <a:r>
              <a:rPr lang="en-US" sz="1800" dirty="0"/>
              <a:t> emphasizes the importance of positive relationships, believing that children deserve respect. One of </a:t>
            </a:r>
            <a:r>
              <a:rPr lang="en-US" sz="1800" dirty="0" err="1"/>
              <a:t>Pikler’s</a:t>
            </a:r>
            <a:r>
              <a:rPr lang="en-US" sz="1800" dirty="0"/>
              <a:t> key principles is to build trust;</a:t>
            </a:r>
          </a:p>
          <a:p>
            <a:pPr marL="0" indent="0">
              <a:buNone/>
            </a:pPr>
            <a:r>
              <a:rPr lang="en-US" sz="1800" dirty="0">
                <a:solidFill>
                  <a:schemeClr val="accent1"/>
                </a:solidFill>
              </a:rPr>
              <a:t>‘Build Trust, and your relationship, during the caring activity times: </a:t>
            </a:r>
            <a:r>
              <a:rPr lang="en-US" sz="1800" dirty="0" err="1">
                <a:solidFill>
                  <a:schemeClr val="accent1"/>
                </a:solidFill>
              </a:rPr>
              <a:t>Pikler</a:t>
            </a:r>
            <a:r>
              <a:rPr lang="en-US" sz="1800" dirty="0">
                <a:solidFill>
                  <a:schemeClr val="accent1"/>
                </a:solidFill>
              </a:rPr>
              <a:t> believed that parents and caregivers need to take time to make nappy changing, feeding, bathing and dressing, an unhurried and pleasant quality time – with the baby being an active partner.’</a:t>
            </a:r>
          </a:p>
          <a:p>
            <a:pPr marL="0" indent="0">
              <a:buNone/>
            </a:pPr>
            <a:r>
              <a:rPr lang="en-US" sz="1800" dirty="0"/>
              <a:t>(Aspiring beginning, no date)</a:t>
            </a:r>
          </a:p>
        </p:txBody>
      </p:sp>
    </p:spTree>
    <p:extLst>
      <p:ext uri="{BB962C8B-B14F-4D97-AF65-F5344CB8AC3E}">
        <p14:creationId xmlns:p14="http://schemas.microsoft.com/office/powerpoint/2010/main" val="2729312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735940-39EE-78E9-C87F-99A9FCA679D5}"/>
              </a:ext>
            </a:extLst>
          </p:cNvPr>
          <p:cNvSpPr txBox="1"/>
          <p:nvPr/>
        </p:nvSpPr>
        <p:spPr>
          <a:xfrm>
            <a:off x="482600" y="234779"/>
            <a:ext cx="6944497" cy="2970044"/>
          </a:xfrm>
          <a:prstGeom prst="rect">
            <a:avLst/>
          </a:prstGeom>
          <a:noFill/>
        </p:spPr>
        <p:txBody>
          <a:bodyPr wrap="square" rtlCol="0">
            <a:spAutoFit/>
          </a:bodyPr>
          <a:lstStyle/>
          <a:p>
            <a:pPr algn="l">
              <a:spcAft>
                <a:spcPts val="1500"/>
              </a:spcAft>
            </a:pPr>
            <a:r>
              <a:rPr lang="en-GB" b="0" i="0" u="none" strike="noStrike" dirty="0">
                <a:solidFill>
                  <a:srgbClr val="000000"/>
                </a:solidFill>
                <a:effectLst/>
                <a:latin typeface="NSPCC-Regular"/>
              </a:rPr>
              <a:t>According to John Bowlby, (1997) ‘attachment is a clinical term used to describe a lasting psychological connectedness between human beings. </a:t>
            </a:r>
          </a:p>
          <a:p>
            <a:pPr algn="l">
              <a:spcAft>
                <a:spcPts val="1500"/>
              </a:spcAft>
            </a:pPr>
            <a:r>
              <a:rPr lang="en-GB" dirty="0">
                <a:solidFill>
                  <a:srgbClr val="000000"/>
                </a:solidFill>
                <a:latin typeface="NSPCC-Regular"/>
              </a:rPr>
              <a:t>A disruption or loss of a child’s emotional bond can affect them emotionally and psychologically into adulthood and impact their future relationships.</a:t>
            </a:r>
          </a:p>
          <a:p>
            <a:pPr algn="l">
              <a:spcAft>
                <a:spcPts val="1500"/>
              </a:spcAft>
            </a:pPr>
            <a:r>
              <a:rPr lang="en-GB" dirty="0">
                <a:solidFill>
                  <a:srgbClr val="000000"/>
                </a:solidFill>
                <a:latin typeface="NSPCC-Regular"/>
              </a:rPr>
              <a:t>Through Bowlby’s experiments and investigations, he identified that children are able to form an attachment with more than one caregiver. The most powerful attachments were the ones with whom care was provided by in early infancy.</a:t>
            </a:r>
          </a:p>
        </p:txBody>
      </p:sp>
      <p:pic>
        <p:nvPicPr>
          <p:cNvPr id="3" name="Online Media 2" descr="Partnership Working">
            <a:hlinkClick r:id="" action="ppaction://media"/>
            <a:extLst>
              <a:ext uri="{FF2B5EF4-FFF2-40B4-BE49-F238E27FC236}">
                <a16:creationId xmlns:a16="http://schemas.microsoft.com/office/drawing/2014/main" id="{1FD897C2-2E4A-60AB-B745-510B13367716}"/>
              </a:ext>
            </a:extLst>
          </p:cNvPr>
          <p:cNvPicPr>
            <a:picLocks noRot="1" noChangeAspect="1"/>
          </p:cNvPicPr>
          <p:nvPr>
            <a:videoFile r:link="rId1"/>
          </p:nvPr>
        </p:nvPicPr>
        <p:blipFill>
          <a:blip r:embed="rId3"/>
          <a:stretch>
            <a:fillRect/>
          </a:stretch>
        </p:blipFill>
        <p:spPr>
          <a:xfrm>
            <a:off x="7895968" y="425450"/>
            <a:ext cx="3813432" cy="2154589"/>
          </a:xfrm>
          <a:prstGeom prst="rect">
            <a:avLst/>
          </a:prstGeom>
          <a:ln w="38100">
            <a:solidFill>
              <a:schemeClr val="accent1"/>
            </a:solidFill>
          </a:ln>
        </p:spPr>
      </p:pic>
      <p:sp>
        <p:nvSpPr>
          <p:cNvPr id="4" name="TextBox 3">
            <a:extLst>
              <a:ext uri="{FF2B5EF4-FFF2-40B4-BE49-F238E27FC236}">
                <a16:creationId xmlns:a16="http://schemas.microsoft.com/office/drawing/2014/main" id="{5E126599-CA7B-E94A-C2AC-8D631CC79C3F}"/>
              </a:ext>
            </a:extLst>
          </p:cNvPr>
          <p:cNvSpPr txBox="1"/>
          <p:nvPr/>
        </p:nvSpPr>
        <p:spPr>
          <a:xfrm>
            <a:off x="9280611" y="2580039"/>
            <a:ext cx="1593335" cy="276999"/>
          </a:xfrm>
          <a:prstGeom prst="rect">
            <a:avLst/>
          </a:prstGeom>
          <a:noFill/>
        </p:spPr>
        <p:txBody>
          <a:bodyPr wrap="square" rtlCol="0">
            <a:spAutoFit/>
          </a:bodyPr>
          <a:lstStyle/>
          <a:p>
            <a:r>
              <a:rPr lang="en-US" sz="1200" dirty="0">
                <a:hlinkClick r:id="rId4"/>
              </a:rPr>
              <a:t>Partnership working</a:t>
            </a:r>
            <a:endParaRPr lang="en-US" sz="1200" dirty="0"/>
          </a:p>
        </p:txBody>
      </p:sp>
      <p:sp>
        <p:nvSpPr>
          <p:cNvPr id="5" name="TextBox 4">
            <a:extLst>
              <a:ext uri="{FF2B5EF4-FFF2-40B4-BE49-F238E27FC236}">
                <a16:creationId xmlns:a16="http://schemas.microsoft.com/office/drawing/2014/main" id="{2B442A41-D2ED-E864-064B-1BFCF74C6069}"/>
              </a:ext>
            </a:extLst>
          </p:cNvPr>
          <p:cNvSpPr txBox="1"/>
          <p:nvPr/>
        </p:nvSpPr>
        <p:spPr>
          <a:xfrm>
            <a:off x="6051378" y="3056289"/>
            <a:ext cx="6128952" cy="3608680"/>
          </a:xfrm>
          <a:prstGeom prst="rect">
            <a:avLst/>
          </a:prstGeom>
          <a:noFill/>
        </p:spPr>
        <p:txBody>
          <a:bodyPr wrap="square" rtlCol="0">
            <a:spAutoFit/>
          </a:bodyPr>
          <a:lstStyle/>
          <a:p>
            <a:pPr algn="l">
              <a:spcAft>
                <a:spcPts val="1500"/>
              </a:spcAft>
            </a:pPr>
            <a:r>
              <a:rPr lang="en-GB" dirty="0">
                <a:solidFill>
                  <a:srgbClr val="000000"/>
                </a:solidFill>
                <a:latin typeface="NSPCC-Regular"/>
              </a:rPr>
              <a:t>Howe, (2011) agreed with Bowlby’s theory and the importance that parents/carers and practitioners should be attuned and responsive to a child’s needs and provide appropriate care. This includes recognising hunger, illness or a need for closeness and affection.</a:t>
            </a:r>
          </a:p>
          <a:p>
            <a:pPr algn="l">
              <a:spcAft>
                <a:spcPts val="1500"/>
              </a:spcAft>
            </a:pPr>
            <a:r>
              <a:rPr lang="en-GB" dirty="0">
                <a:solidFill>
                  <a:srgbClr val="000000"/>
                </a:solidFill>
                <a:latin typeface="NSPCC-Regular"/>
              </a:rPr>
              <a:t>The are occasions when a parent/carer develops their emotional bond before the baby is born. For a child their attachment is formed and developed over time. However, sometimes a parent/carer may have difficulty forming a bond, for example if they are experiencing mental health issues or do not have an effective support network.</a:t>
            </a:r>
            <a:br>
              <a:rPr lang="en-GB" dirty="0"/>
            </a:br>
            <a:endParaRPr lang="en-US" dirty="0"/>
          </a:p>
        </p:txBody>
      </p:sp>
      <p:pic>
        <p:nvPicPr>
          <p:cNvPr id="4100" name="Picture 4" descr="What is Bowlby's Attachment Theory? Structural Learning">
            <a:extLst>
              <a:ext uri="{FF2B5EF4-FFF2-40B4-BE49-F238E27FC236}">
                <a16:creationId xmlns:a16="http://schemas.microsoft.com/office/drawing/2014/main" id="{1BC51178-0FA7-F79F-312A-7150C89131A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4908" y="3172521"/>
            <a:ext cx="4927599" cy="3608680"/>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C37AC4E-DADA-03E4-D410-848E04601CBC}"/>
              </a:ext>
            </a:extLst>
          </p:cNvPr>
          <p:cNvSpPr txBox="1"/>
          <p:nvPr/>
        </p:nvSpPr>
        <p:spPr>
          <a:xfrm>
            <a:off x="654908" y="6513393"/>
            <a:ext cx="1186249" cy="276999"/>
          </a:xfrm>
          <a:prstGeom prst="rect">
            <a:avLst/>
          </a:prstGeom>
          <a:noFill/>
        </p:spPr>
        <p:txBody>
          <a:bodyPr wrap="square" rtlCol="0">
            <a:spAutoFit/>
          </a:bodyPr>
          <a:lstStyle/>
          <a:p>
            <a:r>
              <a:rPr lang="en-US" sz="1200" dirty="0">
                <a:hlinkClick r:id="rId6"/>
              </a:rPr>
              <a:t>google image</a:t>
            </a:r>
            <a:endParaRPr lang="en-US" sz="1200" dirty="0"/>
          </a:p>
        </p:txBody>
      </p:sp>
    </p:spTree>
    <p:extLst>
      <p:ext uri="{BB962C8B-B14F-4D97-AF65-F5344CB8AC3E}">
        <p14:creationId xmlns:p14="http://schemas.microsoft.com/office/powerpoint/2010/main" val="981265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520ED-36C6-3623-902D-F4F24539499F}"/>
              </a:ext>
            </a:extLst>
          </p:cNvPr>
          <p:cNvSpPr txBox="1"/>
          <p:nvPr/>
        </p:nvSpPr>
        <p:spPr>
          <a:xfrm>
            <a:off x="284205" y="148282"/>
            <a:ext cx="12072551" cy="4488408"/>
          </a:xfrm>
          <a:prstGeom prst="rect">
            <a:avLst/>
          </a:prstGeom>
          <a:noFill/>
        </p:spPr>
        <p:txBody>
          <a:bodyPr wrap="square" rtlCol="0">
            <a:spAutoFit/>
          </a:bodyPr>
          <a:lstStyle/>
          <a:p>
            <a:pPr algn="l">
              <a:spcAft>
                <a:spcPts val="1875"/>
              </a:spcAft>
            </a:pPr>
            <a:r>
              <a:rPr lang="en-GB" b="0" i="0" u="none" strike="noStrike" dirty="0">
                <a:solidFill>
                  <a:srgbClr val="111111"/>
                </a:solidFill>
                <a:effectLst/>
                <a:latin typeface="Mulish"/>
              </a:rPr>
              <a:t>From the image below, you can see that Urie Bronfenbrenner has a theory of ecological systems. This theory has significant implications for early years practice. It suggests creating supportive environments to foster positive relationships and a sense of belonging. Engage families as partnerships to strengthen home-school connections and ensure societal influences are developed and advocated for in policies that support children and their families.</a:t>
            </a:r>
          </a:p>
          <a:p>
            <a:pPr algn="l">
              <a:spcAft>
                <a:spcPts val="1875"/>
              </a:spcAft>
            </a:pPr>
            <a:r>
              <a:rPr lang="en-GB" b="0" i="0" u="none" strike="noStrike" dirty="0">
                <a:solidFill>
                  <a:srgbClr val="111111"/>
                </a:solidFill>
                <a:effectLst/>
                <a:latin typeface="Mulish"/>
              </a:rPr>
              <a:t>‘Bronfenbrenner argued that the quality and stability of a child’s relationships, particularly within the microsystem, are essential for healthy development (Bronfenbrenner, 1979).’ These relationships include:</a:t>
            </a:r>
          </a:p>
          <a:p>
            <a:pPr algn="l">
              <a:spcBef>
                <a:spcPts val="750"/>
              </a:spcBef>
              <a:buFont typeface="Arial" panose="020B0604020202020204" pitchFamily="34" charset="0"/>
              <a:buChar char="•"/>
            </a:pPr>
            <a:r>
              <a:rPr lang="en-GB" b="1" i="0" u="none" strike="noStrike" dirty="0">
                <a:solidFill>
                  <a:srgbClr val="111111"/>
                </a:solidFill>
                <a:effectLst/>
                <a:latin typeface="Mulish"/>
              </a:rPr>
              <a:t>Parent-child relationships</a:t>
            </a:r>
            <a:r>
              <a:rPr lang="en-GB" b="0" i="0" u="none" strike="noStrike" dirty="0">
                <a:solidFill>
                  <a:srgbClr val="111111"/>
                </a:solidFill>
                <a:effectLst/>
                <a:latin typeface="Mulish"/>
              </a:rPr>
              <a:t>: A relationship that is nurturing, responsive, and supportive. This type of parenting is crucial for a child’s cognitive, social, and emotional development.</a:t>
            </a:r>
          </a:p>
          <a:p>
            <a:pPr algn="l">
              <a:spcBef>
                <a:spcPts val="750"/>
              </a:spcBef>
              <a:buFont typeface="Arial" panose="020B0604020202020204" pitchFamily="34" charset="0"/>
              <a:buChar char="•"/>
            </a:pPr>
            <a:r>
              <a:rPr lang="en-GB" b="1" i="0" u="none" strike="noStrike" dirty="0">
                <a:solidFill>
                  <a:srgbClr val="111111"/>
                </a:solidFill>
                <a:effectLst/>
                <a:latin typeface="Mulish"/>
              </a:rPr>
              <a:t>Teacher-child relationships</a:t>
            </a:r>
            <a:r>
              <a:rPr lang="en-GB" b="0" i="0" u="none" strike="noStrike" dirty="0">
                <a:solidFill>
                  <a:srgbClr val="111111"/>
                </a:solidFill>
                <a:effectLst/>
                <a:latin typeface="Mulish"/>
              </a:rPr>
              <a:t>: A positive, caring relationships with practitioners. Where practitioners can foster a child’s learning, motivation, and well-being.</a:t>
            </a:r>
          </a:p>
          <a:p>
            <a:pPr algn="l">
              <a:spcBef>
                <a:spcPts val="750"/>
              </a:spcBef>
              <a:buFont typeface="Arial" panose="020B0604020202020204" pitchFamily="34" charset="0"/>
              <a:buChar char="•"/>
            </a:pPr>
            <a:r>
              <a:rPr lang="en-GB" b="1" i="0" u="none" strike="noStrike" dirty="0">
                <a:solidFill>
                  <a:srgbClr val="111111"/>
                </a:solidFill>
                <a:effectLst/>
                <a:latin typeface="Mulish"/>
              </a:rPr>
              <a:t>Peer relationships</a:t>
            </a:r>
            <a:r>
              <a:rPr lang="en-GB" b="0" i="0" u="none" strike="noStrike" dirty="0">
                <a:solidFill>
                  <a:srgbClr val="111111"/>
                </a:solidFill>
                <a:effectLst/>
                <a:latin typeface="Mulish"/>
              </a:rPr>
              <a:t>: Interactions with peers. </a:t>
            </a:r>
            <a:r>
              <a:rPr lang="en-GB" dirty="0">
                <a:solidFill>
                  <a:srgbClr val="111111"/>
                </a:solidFill>
                <a:latin typeface="Mulish"/>
              </a:rPr>
              <a:t>O</a:t>
            </a:r>
            <a:r>
              <a:rPr lang="en-GB" b="0" i="0" u="none" strike="noStrike" dirty="0">
                <a:solidFill>
                  <a:srgbClr val="111111"/>
                </a:solidFill>
                <a:effectLst/>
                <a:latin typeface="Mulish"/>
              </a:rPr>
              <a:t>pportunities for that provide social learning, cooperation, and the development of social skills.</a:t>
            </a:r>
          </a:p>
          <a:p>
            <a:pPr algn="l">
              <a:spcAft>
                <a:spcPts val="1875"/>
              </a:spcAft>
            </a:pPr>
            <a:endParaRPr lang="en-GB" b="0" i="0" u="none" strike="noStrike" dirty="0">
              <a:solidFill>
                <a:srgbClr val="111111"/>
              </a:solidFill>
              <a:effectLst/>
              <a:latin typeface="Mulish"/>
            </a:endParaRPr>
          </a:p>
        </p:txBody>
      </p:sp>
      <p:pic>
        <p:nvPicPr>
          <p:cNvPr id="3" name="Picture 2">
            <a:extLst>
              <a:ext uri="{FF2B5EF4-FFF2-40B4-BE49-F238E27FC236}">
                <a16:creationId xmlns:a16="http://schemas.microsoft.com/office/drawing/2014/main" id="{A73FD379-D8E4-BFCA-747F-3FB57206B5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0390" y="4164227"/>
            <a:ext cx="7371318" cy="2545491"/>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4ADB6C-DF7C-FD80-6024-DC3595BD2B15}"/>
              </a:ext>
            </a:extLst>
          </p:cNvPr>
          <p:cNvSpPr txBox="1"/>
          <p:nvPr/>
        </p:nvSpPr>
        <p:spPr>
          <a:xfrm>
            <a:off x="4897394" y="6478885"/>
            <a:ext cx="2875006" cy="276999"/>
          </a:xfrm>
          <a:prstGeom prst="rect">
            <a:avLst/>
          </a:prstGeom>
          <a:noFill/>
        </p:spPr>
        <p:txBody>
          <a:bodyPr wrap="square" rtlCol="0">
            <a:spAutoFit/>
          </a:bodyPr>
          <a:lstStyle/>
          <a:p>
            <a:r>
              <a:rPr lang="en-US" sz="1200" dirty="0">
                <a:hlinkClick r:id="rId3"/>
              </a:rPr>
              <a:t>Bronfenbrenner's ecological theory image</a:t>
            </a:r>
            <a:endParaRPr lang="en-US" sz="1200" dirty="0"/>
          </a:p>
        </p:txBody>
      </p:sp>
    </p:spTree>
    <p:extLst>
      <p:ext uri="{BB962C8B-B14F-4D97-AF65-F5344CB8AC3E}">
        <p14:creationId xmlns:p14="http://schemas.microsoft.com/office/powerpoint/2010/main" val="1095607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F5D281-EE66-0234-B12C-72270EB72CC3}"/>
              </a:ext>
            </a:extLst>
          </p:cNvPr>
          <p:cNvSpPr>
            <a:spLocks noGrp="1"/>
          </p:cNvSpPr>
          <p:nvPr>
            <p:ph idx="1"/>
          </p:nvPr>
        </p:nvSpPr>
        <p:spPr>
          <a:xfrm>
            <a:off x="2565400" y="96839"/>
            <a:ext cx="5816600" cy="614362"/>
          </a:xfrm>
        </p:spPr>
        <p:txBody>
          <a:bodyPr/>
          <a:lstStyle/>
          <a:p>
            <a:pPr marL="0" indent="0" algn="ctr">
              <a:buNone/>
            </a:pPr>
            <a:r>
              <a:rPr lang="en-US" u="sng" dirty="0"/>
              <a:t>Challenges.</a:t>
            </a:r>
          </a:p>
        </p:txBody>
      </p:sp>
      <p:sp>
        <p:nvSpPr>
          <p:cNvPr id="4" name="TextBox 3">
            <a:extLst>
              <a:ext uri="{FF2B5EF4-FFF2-40B4-BE49-F238E27FC236}">
                <a16:creationId xmlns:a16="http://schemas.microsoft.com/office/drawing/2014/main" id="{39FAEE86-69CB-4EE8-D2C6-48CEB7DEBC4A}"/>
              </a:ext>
            </a:extLst>
          </p:cNvPr>
          <p:cNvSpPr txBox="1"/>
          <p:nvPr/>
        </p:nvSpPr>
        <p:spPr>
          <a:xfrm>
            <a:off x="266700" y="609600"/>
            <a:ext cx="11760200" cy="2585323"/>
          </a:xfrm>
          <a:prstGeom prst="rect">
            <a:avLst/>
          </a:prstGeom>
          <a:noFill/>
        </p:spPr>
        <p:txBody>
          <a:bodyPr wrap="square" rtlCol="0">
            <a:spAutoFit/>
          </a:bodyPr>
          <a:lstStyle/>
          <a:p>
            <a:r>
              <a:rPr lang="en-US" dirty="0"/>
              <a:t>Within the First 1000 days and further into a human’s life, there are many challenges people and childcare settings face. Some of which may have a solution but ultimately any challenge causes an impact. In recent years it has been highlighted that the cost-of-living crisis including poverty, COVID, limited funding to support children with ALN, recruitment and retention of staff, availability of sufficient staff training and a ‘postcode lottery’ of access to services within Wales have had an impact and caused challenges for parents/carers and childcare settings.</a:t>
            </a:r>
          </a:p>
          <a:p>
            <a:r>
              <a:rPr lang="en-US" dirty="0"/>
              <a:t>Working within the childcare sector in Wales funding is one of the main issues. The Welsh Government have begun to recognize the challenges and have been made aware of the impact this had had on families in Wales. Within the Senedd there have been discussions around the lack of funding. More information can be viewed here: </a:t>
            </a:r>
            <a:r>
              <a:rPr lang="en-GB" b="0" i="0" u="none" strike="noStrike" dirty="0">
                <a:solidFill>
                  <a:srgbClr val="000000"/>
                </a:solidFill>
                <a:effectLst/>
                <a:latin typeface="ABCFavorit"/>
                <a:hlinkClick r:id="rId3"/>
              </a:rPr>
              <a:t>Welsh Government funding discussion</a:t>
            </a:r>
            <a:r>
              <a:rPr lang="en-GB" b="0" i="0" u="none" strike="noStrike" dirty="0">
                <a:solidFill>
                  <a:srgbClr val="000000"/>
                </a:solidFill>
                <a:effectLst/>
                <a:latin typeface="ABCFavorit"/>
              </a:rPr>
              <a:t>. </a:t>
            </a:r>
            <a:endParaRPr lang="en-US" dirty="0"/>
          </a:p>
        </p:txBody>
      </p:sp>
      <p:pic>
        <p:nvPicPr>
          <p:cNvPr id="5" name="Online Media 4" descr="ITV Wales interviews NDNA Cymru: Nursery business rates in Wales">
            <a:hlinkClick r:id="" action="ppaction://media"/>
            <a:extLst>
              <a:ext uri="{FF2B5EF4-FFF2-40B4-BE49-F238E27FC236}">
                <a16:creationId xmlns:a16="http://schemas.microsoft.com/office/drawing/2014/main" id="{BA8F99CC-6EE3-0ED8-605A-FD15074542F0}"/>
              </a:ext>
            </a:extLst>
          </p:cNvPr>
          <p:cNvPicPr>
            <a:picLocks noRot="1" noChangeAspect="1"/>
          </p:cNvPicPr>
          <p:nvPr>
            <a:videoFile r:link="rId1"/>
          </p:nvPr>
        </p:nvPicPr>
        <p:blipFill>
          <a:blip r:embed="rId4"/>
          <a:stretch>
            <a:fillRect/>
          </a:stretch>
        </p:blipFill>
        <p:spPr>
          <a:xfrm>
            <a:off x="165100" y="3467100"/>
            <a:ext cx="5483333" cy="3294061"/>
          </a:xfrm>
          <a:prstGeom prst="rect">
            <a:avLst/>
          </a:prstGeom>
          <a:ln w="38100">
            <a:solidFill>
              <a:schemeClr val="accent1"/>
            </a:solidFill>
          </a:ln>
        </p:spPr>
      </p:pic>
      <p:sp>
        <p:nvSpPr>
          <p:cNvPr id="6" name="TextBox 5">
            <a:extLst>
              <a:ext uri="{FF2B5EF4-FFF2-40B4-BE49-F238E27FC236}">
                <a16:creationId xmlns:a16="http://schemas.microsoft.com/office/drawing/2014/main" id="{5819A8BC-4F3F-2421-FBD1-6EBA83F18E78}"/>
              </a:ext>
            </a:extLst>
          </p:cNvPr>
          <p:cNvSpPr txBox="1"/>
          <p:nvPr/>
        </p:nvSpPr>
        <p:spPr>
          <a:xfrm>
            <a:off x="317500" y="3190101"/>
            <a:ext cx="1803400" cy="276999"/>
          </a:xfrm>
          <a:prstGeom prst="rect">
            <a:avLst/>
          </a:prstGeom>
          <a:noFill/>
        </p:spPr>
        <p:txBody>
          <a:bodyPr wrap="square" rtlCol="0">
            <a:spAutoFit/>
          </a:bodyPr>
          <a:lstStyle/>
          <a:p>
            <a:r>
              <a:rPr lang="en-US" sz="1200" dirty="0">
                <a:hlinkClick r:id="rId5"/>
              </a:rPr>
              <a:t>ITV Wales news report</a:t>
            </a:r>
            <a:endParaRPr lang="en-US" sz="1200" dirty="0"/>
          </a:p>
        </p:txBody>
      </p:sp>
      <p:sp>
        <p:nvSpPr>
          <p:cNvPr id="7" name="TextBox 6">
            <a:extLst>
              <a:ext uri="{FF2B5EF4-FFF2-40B4-BE49-F238E27FC236}">
                <a16:creationId xmlns:a16="http://schemas.microsoft.com/office/drawing/2014/main" id="{593578D8-4E4C-17E0-762B-D9A8D3D6ECA3}"/>
              </a:ext>
            </a:extLst>
          </p:cNvPr>
          <p:cNvSpPr txBox="1"/>
          <p:nvPr/>
        </p:nvSpPr>
        <p:spPr>
          <a:xfrm>
            <a:off x="5778500" y="2928879"/>
            <a:ext cx="6248400" cy="4001095"/>
          </a:xfrm>
          <a:prstGeom prst="rect">
            <a:avLst/>
          </a:prstGeom>
          <a:noFill/>
        </p:spPr>
        <p:txBody>
          <a:bodyPr wrap="square" rtlCol="0">
            <a:spAutoFit/>
          </a:bodyPr>
          <a:lstStyle/>
          <a:p>
            <a:r>
              <a:rPr lang="en-US" dirty="0">
                <a:hlinkClick r:id="rId6"/>
              </a:rPr>
              <a:t>Early Years Wales funding survey results</a:t>
            </a:r>
            <a:r>
              <a:rPr lang="en-US" dirty="0"/>
              <a:t> identify and offer a solution to funding issues within Wales. </a:t>
            </a:r>
          </a:p>
          <a:p>
            <a:r>
              <a:rPr lang="en-US" dirty="0"/>
              <a:t>The challenges have caused such an impacted that ITV Wales News </a:t>
            </a:r>
            <a:r>
              <a:rPr lang="en-US" dirty="0" err="1"/>
              <a:t>programme</a:t>
            </a:r>
            <a:r>
              <a:rPr lang="en-US" dirty="0"/>
              <a:t> have included a section on these challenges within their news report. The video is opposite.</a:t>
            </a:r>
          </a:p>
          <a:p>
            <a:r>
              <a:rPr lang="en-US" dirty="0"/>
              <a:t>In January 2024, there was a petition open on </a:t>
            </a:r>
            <a:r>
              <a:rPr lang="en-US" dirty="0" err="1"/>
              <a:t>Wales’</a:t>
            </a:r>
            <a:r>
              <a:rPr lang="en-US" dirty="0"/>
              <a:t> Senedd website with regards to funding.</a:t>
            </a:r>
          </a:p>
          <a:p>
            <a:r>
              <a:rPr lang="en-GB" sz="1600" b="0" i="0" u="none" strike="noStrike" dirty="0">
                <a:solidFill>
                  <a:srgbClr val="3C3C3B"/>
                </a:solidFill>
                <a:effectLst/>
              </a:rPr>
              <a:t>‘The UK Government have announced that from April 2024 all working parents of two-year-olds will be able to access 15 hours of free childcare. </a:t>
            </a:r>
            <a:br>
              <a:rPr lang="en-GB" sz="1600" dirty="0"/>
            </a:br>
            <a:r>
              <a:rPr lang="en-GB" sz="1600" b="0" i="0" u="none" strike="noStrike" dirty="0">
                <a:solidFill>
                  <a:srgbClr val="3C3C3B"/>
                </a:solidFill>
                <a:effectLst/>
              </a:rPr>
              <a:t>However, this benefit will not apply to all working families in Wales, as the equivalent "flying start" program will not expand to all areas. This leaves Welsh families thousands of pounds worse off than English counterparts, despite claims from the first minister that the </a:t>
            </a:r>
            <a:r>
              <a:rPr lang="en-GB" sz="1600" dirty="0">
                <a:solidFill>
                  <a:srgbClr val="3C3C3B"/>
                </a:solidFill>
              </a:rPr>
              <a:t>W</a:t>
            </a:r>
            <a:r>
              <a:rPr lang="en-GB" sz="1600" b="0" i="0" u="none" strike="noStrike" dirty="0">
                <a:solidFill>
                  <a:srgbClr val="3C3C3B"/>
                </a:solidFill>
                <a:effectLst/>
              </a:rPr>
              <a:t>elsh offer is "better" as its 48 weeks instead of 38 for 3 and 4 year olds.’</a:t>
            </a:r>
          </a:p>
          <a:p>
            <a:r>
              <a:rPr lang="en-US" dirty="0">
                <a:hlinkClick r:id="rId7"/>
              </a:rPr>
              <a:t>Senedd website</a:t>
            </a:r>
            <a:endParaRPr lang="en-US" dirty="0"/>
          </a:p>
        </p:txBody>
      </p:sp>
    </p:spTree>
    <p:extLst>
      <p:ext uri="{BB962C8B-B14F-4D97-AF65-F5344CB8AC3E}">
        <p14:creationId xmlns:p14="http://schemas.microsoft.com/office/powerpoint/2010/main" val="3574580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2F9AB93-571C-0954-8B97-49CE0992E998}"/>
              </a:ext>
            </a:extLst>
          </p:cNvPr>
          <p:cNvSpPr txBox="1"/>
          <p:nvPr/>
        </p:nvSpPr>
        <p:spPr>
          <a:xfrm>
            <a:off x="88559" y="3826669"/>
            <a:ext cx="12103441" cy="1477328"/>
          </a:xfrm>
          <a:prstGeom prst="rect">
            <a:avLst/>
          </a:prstGeom>
          <a:noFill/>
        </p:spPr>
        <p:txBody>
          <a:bodyPr wrap="square" rtlCol="0">
            <a:spAutoFit/>
          </a:bodyPr>
          <a:lstStyle/>
          <a:p>
            <a:pPr algn="l">
              <a:spcAft>
                <a:spcPts val="1875"/>
              </a:spcAft>
            </a:pPr>
            <a:r>
              <a:rPr lang="en-GB" b="0" i="0" u="none" strike="noStrike" dirty="0">
                <a:solidFill>
                  <a:srgbClr val="111111"/>
                </a:solidFill>
                <a:effectLst/>
                <a:latin typeface="Mulish"/>
              </a:rPr>
              <a:t>Urie Bronfenbrenner’s emphasises the interconnectedness of the ecological systems and its implications for addressing contemporary challenges. These challenges in education can been seen as the impact of poverty and inequality on children’s learning and well-being. Swick and Williams (2006), recognised that the broader societal and political factors shape children developmental. They also recognise that educators can advocate for policies and practices to support the needs of children and families.</a:t>
            </a:r>
          </a:p>
        </p:txBody>
      </p:sp>
      <p:pic>
        <p:nvPicPr>
          <p:cNvPr id="1026" name="Picture 2" descr="The biggest issue affecting children in Wales” – tackling child poverty">
            <a:extLst>
              <a:ext uri="{FF2B5EF4-FFF2-40B4-BE49-F238E27FC236}">
                <a16:creationId xmlns:a16="http://schemas.microsoft.com/office/drawing/2014/main" id="{B2DA99CA-C5D2-9822-CDCB-FB8792350E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2641" y="133350"/>
            <a:ext cx="2590800" cy="3295650"/>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5FFFF1B-171A-155D-3157-2B37CDD94535}"/>
              </a:ext>
            </a:extLst>
          </p:cNvPr>
          <p:cNvSpPr txBox="1"/>
          <p:nvPr/>
        </p:nvSpPr>
        <p:spPr>
          <a:xfrm>
            <a:off x="9512641" y="3167390"/>
            <a:ext cx="1581150" cy="261610"/>
          </a:xfrm>
          <a:prstGeom prst="rect">
            <a:avLst/>
          </a:prstGeom>
          <a:noFill/>
        </p:spPr>
        <p:txBody>
          <a:bodyPr wrap="square" rtlCol="0">
            <a:spAutoFit/>
          </a:bodyPr>
          <a:lstStyle/>
          <a:p>
            <a:r>
              <a:rPr lang="en-US" sz="1100" dirty="0">
                <a:hlinkClick r:id="rId3"/>
              </a:rPr>
              <a:t>Map of Poverty in Wales</a:t>
            </a:r>
            <a:endParaRPr lang="en-US" sz="1100" dirty="0"/>
          </a:p>
        </p:txBody>
      </p:sp>
      <p:sp>
        <p:nvSpPr>
          <p:cNvPr id="5" name="TextBox 4">
            <a:extLst>
              <a:ext uri="{FF2B5EF4-FFF2-40B4-BE49-F238E27FC236}">
                <a16:creationId xmlns:a16="http://schemas.microsoft.com/office/drawing/2014/main" id="{7E6B108F-4652-C6D1-374C-1812A72857B0}"/>
              </a:ext>
            </a:extLst>
          </p:cNvPr>
          <p:cNvSpPr txBox="1"/>
          <p:nvPr/>
        </p:nvSpPr>
        <p:spPr>
          <a:xfrm>
            <a:off x="3886541" y="133350"/>
            <a:ext cx="5626100" cy="3693319"/>
          </a:xfrm>
          <a:prstGeom prst="rect">
            <a:avLst/>
          </a:prstGeom>
          <a:noFill/>
        </p:spPr>
        <p:txBody>
          <a:bodyPr wrap="square" rtlCol="0">
            <a:spAutoFit/>
          </a:bodyPr>
          <a:lstStyle/>
          <a:p>
            <a:r>
              <a:rPr lang="en-US" dirty="0"/>
              <a:t>Children who grow up in poverty experience many disadvantages. Poverty impacts a parent’s ability to provide goods and activities that could inhibit a child’s learning.</a:t>
            </a:r>
          </a:p>
          <a:p>
            <a:r>
              <a:rPr lang="en-US" dirty="0">
                <a:solidFill>
                  <a:schemeClr val="accent1"/>
                </a:solidFill>
              </a:rPr>
              <a:t>‘Poorer children systematically do worse on both cognitive and </a:t>
            </a:r>
            <a:r>
              <a:rPr lang="en-US" dirty="0" err="1">
                <a:solidFill>
                  <a:schemeClr val="accent1"/>
                </a:solidFill>
              </a:rPr>
              <a:t>behavioural</a:t>
            </a:r>
            <a:r>
              <a:rPr lang="en-US" dirty="0">
                <a:solidFill>
                  <a:schemeClr val="accent1"/>
                </a:solidFill>
              </a:rPr>
              <a:t> outcomes at both age three and age five.’ (Field, 2010: 38) This results in children from poorer backgrounds being less ready for school and less ready to access resources invested in the universal education system. Similarly, </a:t>
            </a:r>
            <a:r>
              <a:rPr lang="en-US" dirty="0" err="1">
                <a:solidFill>
                  <a:schemeClr val="accent1"/>
                </a:solidFill>
              </a:rPr>
              <a:t>Hobcraft</a:t>
            </a:r>
            <a:r>
              <a:rPr lang="en-US" dirty="0">
                <a:solidFill>
                  <a:schemeClr val="accent1"/>
                </a:solidFill>
              </a:rPr>
              <a:t> and Kiernan (2010: 25) researched and found that children at the age of five in poor households exhibit what could be regarded as ‘cognitive delay’. (Brodie,2018)</a:t>
            </a:r>
          </a:p>
        </p:txBody>
      </p:sp>
      <p:pic>
        <p:nvPicPr>
          <p:cNvPr id="1028" name="Picture 4" descr="A diagram illustrating Bronfenbrenner's ecological systems theory. concentric circles outlining the different system from chronosystem to the individual in the middle, and labels of what encompasses each system.">
            <a:extLst>
              <a:ext uri="{FF2B5EF4-FFF2-40B4-BE49-F238E27FC236}">
                <a16:creationId xmlns:a16="http://schemas.microsoft.com/office/drawing/2014/main" id="{6C4CC373-D5BC-FEA9-FE9C-9D31BEEBC2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959" y="133350"/>
            <a:ext cx="3543641" cy="3543641"/>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64ED11D-02A4-2776-4E09-0F21B4C952B2}"/>
              </a:ext>
            </a:extLst>
          </p:cNvPr>
          <p:cNvSpPr txBox="1"/>
          <p:nvPr/>
        </p:nvSpPr>
        <p:spPr>
          <a:xfrm>
            <a:off x="3137241" y="4970324"/>
            <a:ext cx="8966200" cy="1754326"/>
          </a:xfrm>
          <a:prstGeom prst="rect">
            <a:avLst/>
          </a:prstGeom>
          <a:noFill/>
        </p:spPr>
        <p:txBody>
          <a:bodyPr wrap="square" rtlCol="0">
            <a:spAutoFit/>
          </a:bodyPr>
          <a:lstStyle/>
          <a:p>
            <a:r>
              <a:rPr lang="en-US" dirty="0"/>
              <a:t>In Wales, Public Health Wales have developed a document </a:t>
            </a:r>
            <a:r>
              <a:rPr lang="en-US" dirty="0">
                <a:hlinkClick r:id="rId5"/>
              </a:rPr>
              <a:t>The First 1000 days. A Public Health Approach to Supporting Parenting</a:t>
            </a:r>
            <a:r>
              <a:rPr lang="en-US" dirty="0"/>
              <a:t> which explains the development of local and national policy to provide opportunities to give children the best possible start in life. However, there are implications for policy and practice and according to Public Health Wales reducing inequalities has been a ‘longstanding policy objective’ in Wales for years. </a:t>
            </a:r>
          </a:p>
          <a:p>
            <a:r>
              <a:rPr lang="en-US" dirty="0"/>
              <a:t>The video opposite </a:t>
            </a:r>
            <a:r>
              <a:rPr lang="en-US" dirty="0" err="1"/>
              <a:t>summarises</a:t>
            </a:r>
            <a:r>
              <a:rPr lang="en-US" dirty="0"/>
              <a:t> the approach by Public Health Wales.</a:t>
            </a:r>
          </a:p>
        </p:txBody>
      </p:sp>
      <p:pic>
        <p:nvPicPr>
          <p:cNvPr id="8" name="Picture 7">
            <a:extLst>
              <a:ext uri="{FF2B5EF4-FFF2-40B4-BE49-F238E27FC236}">
                <a16:creationId xmlns:a16="http://schemas.microsoft.com/office/drawing/2014/main" id="{3C560B90-BA90-21FF-47C2-AC55A003D2E8}"/>
              </a:ext>
            </a:extLst>
          </p:cNvPr>
          <p:cNvPicPr>
            <a:picLocks noChangeAspect="1"/>
          </p:cNvPicPr>
          <p:nvPr/>
        </p:nvPicPr>
        <p:blipFill>
          <a:blip r:embed="rId6"/>
          <a:stretch>
            <a:fillRect/>
          </a:stretch>
        </p:blipFill>
        <p:spPr>
          <a:xfrm>
            <a:off x="299705" y="5303997"/>
            <a:ext cx="2633995" cy="1539320"/>
          </a:xfrm>
          <a:prstGeom prst="rect">
            <a:avLst/>
          </a:prstGeom>
          <a:ln w="38100">
            <a:solidFill>
              <a:schemeClr val="accent1"/>
            </a:solidFill>
          </a:ln>
        </p:spPr>
      </p:pic>
      <p:sp>
        <p:nvSpPr>
          <p:cNvPr id="9" name="TextBox 8">
            <a:extLst>
              <a:ext uri="{FF2B5EF4-FFF2-40B4-BE49-F238E27FC236}">
                <a16:creationId xmlns:a16="http://schemas.microsoft.com/office/drawing/2014/main" id="{EEC7D8A7-482C-2867-836E-C793E57F09DC}"/>
              </a:ext>
            </a:extLst>
          </p:cNvPr>
          <p:cNvSpPr txBox="1"/>
          <p:nvPr/>
        </p:nvSpPr>
        <p:spPr>
          <a:xfrm>
            <a:off x="240959" y="6586149"/>
            <a:ext cx="2692741" cy="276999"/>
          </a:xfrm>
          <a:prstGeom prst="rect">
            <a:avLst/>
          </a:prstGeom>
          <a:noFill/>
        </p:spPr>
        <p:txBody>
          <a:bodyPr wrap="square" rtlCol="0">
            <a:spAutoFit/>
          </a:bodyPr>
          <a:lstStyle/>
          <a:p>
            <a:r>
              <a:rPr lang="en-US" sz="1200" dirty="0">
                <a:hlinkClick r:id="rId7"/>
              </a:rPr>
              <a:t>Public Health Wales: The First 1000 Days</a:t>
            </a:r>
            <a:endParaRPr lang="en-US" sz="1200" dirty="0"/>
          </a:p>
        </p:txBody>
      </p:sp>
    </p:spTree>
    <p:extLst>
      <p:ext uri="{BB962C8B-B14F-4D97-AF65-F5344CB8AC3E}">
        <p14:creationId xmlns:p14="http://schemas.microsoft.com/office/powerpoint/2010/main" val="3217993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EC64D3-83F8-876C-9278-79282A84A694}"/>
              </a:ext>
            </a:extLst>
          </p:cNvPr>
          <p:cNvSpPr>
            <a:spLocks noGrp="1"/>
          </p:cNvSpPr>
          <p:nvPr>
            <p:ph idx="1"/>
          </p:nvPr>
        </p:nvSpPr>
        <p:spPr>
          <a:xfrm>
            <a:off x="2533651" y="25398"/>
            <a:ext cx="5930900" cy="566737"/>
          </a:xfrm>
        </p:spPr>
        <p:txBody>
          <a:bodyPr/>
          <a:lstStyle/>
          <a:p>
            <a:pPr marL="0" indent="0" algn="ctr">
              <a:buNone/>
            </a:pPr>
            <a:r>
              <a:rPr lang="en-US" u="sng" dirty="0"/>
              <a:t>Activities.</a:t>
            </a:r>
          </a:p>
        </p:txBody>
      </p:sp>
      <p:sp>
        <p:nvSpPr>
          <p:cNvPr id="2" name="TextBox 1">
            <a:extLst>
              <a:ext uri="{FF2B5EF4-FFF2-40B4-BE49-F238E27FC236}">
                <a16:creationId xmlns:a16="http://schemas.microsoft.com/office/drawing/2014/main" id="{83F9C4DB-0AA5-D168-91CB-FA1CD4A7B2EE}"/>
              </a:ext>
            </a:extLst>
          </p:cNvPr>
          <p:cNvSpPr txBox="1"/>
          <p:nvPr/>
        </p:nvSpPr>
        <p:spPr>
          <a:xfrm>
            <a:off x="158750" y="412914"/>
            <a:ext cx="6775450" cy="2308324"/>
          </a:xfrm>
          <a:prstGeom prst="rect">
            <a:avLst/>
          </a:prstGeom>
          <a:noFill/>
        </p:spPr>
        <p:txBody>
          <a:bodyPr wrap="square" rtlCol="0">
            <a:spAutoFit/>
          </a:bodyPr>
          <a:lstStyle/>
          <a:p>
            <a:r>
              <a:rPr lang="en-US" dirty="0"/>
              <a:t>According to PLASP, (2024) Children learn best when they are deeply engaged in what they are doing or experiencing. Stimulating activities and interactions ensure development in different areas. Experiences actively involve participants and activities and interactions stimulate multiple senses. There are many activities for children to engage in. Sensory play to stimulate senses, treasure baskets to encourage exploration, singing to boost language skills, tummy time to strengthen muscles, and storytelling to enhance early literacy and bonding skills.</a:t>
            </a:r>
          </a:p>
        </p:txBody>
      </p:sp>
      <p:sp>
        <p:nvSpPr>
          <p:cNvPr id="4" name="TextBox 3">
            <a:extLst>
              <a:ext uri="{FF2B5EF4-FFF2-40B4-BE49-F238E27FC236}">
                <a16:creationId xmlns:a16="http://schemas.microsoft.com/office/drawing/2014/main" id="{B6B17EB0-3FE7-8F46-B491-C7ABA294ACE9}"/>
              </a:ext>
            </a:extLst>
          </p:cNvPr>
          <p:cNvSpPr txBox="1"/>
          <p:nvPr/>
        </p:nvSpPr>
        <p:spPr>
          <a:xfrm>
            <a:off x="6934200" y="236063"/>
            <a:ext cx="5257800" cy="1477328"/>
          </a:xfrm>
          <a:prstGeom prst="rect">
            <a:avLst/>
          </a:prstGeom>
          <a:noFill/>
          <a:ln w="38100">
            <a:solidFill>
              <a:schemeClr val="accent1"/>
            </a:solidFill>
          </a:ln>
        </p:spPr>
        <p:txBody>
          <a:bodyPr wrap="square" rtlCol="0">
            <a:spAutoFit/>
          </a:bodyPr>
          <a:lstStyle/>
          <a:p>
            <a:r>
              <a:rPr lang="en-US" dirty="0"/>
              <a:t>‘A growing body of research suggests that students learn more deeply and perform better on complex tasks if they have the opportunity to engage in more ‘authentic’ learning activities. (Barrell and Darling-Hammond, 2008)</a:t>
            </a:r>
          </a:p>
        </p:txBody>
      </p:sp>
      <p:sp>
        <p:nvSpPr>
          <p:cNvPr id="5" name="TextBox 4">
            <a:extLst>
              <a:ext uri="{FF2B5EF4-FFF2-40B4-BE49-F238E27FC236}">
                <a16:creationId xmlns:a16="http://schemas.microsoft.com/office/drawing/2014/main" id="{DB98BBF8-5737-1026-6F1B-92F02B6D2379}"/>
              </a:ext>
            </a:extLst>
          </p:cNvPr>
          <p:cNvSpPr txBox="1"/>
          <p:nvPr/>
        </p:nvSpPr>
        <p:spPr>
          <a:xfrm>
            <a:off x="4495800" y="4114974"/>
            <a:ext cx="7696200" cy="2585323"/>
          </a:xfrm>
          <a:prstGeom prst="rect">
            <a:avLst/>
          </a:prstGeom>
          <a:noFill/>
        </p:spPr>
        <p:txBody>
          <a:bodyPr wrap="square" rtlCol="0">
            <a:spAutoFit/>
          </a:bodyPr>
          <a:lstStyle/>
          <a:p>
            <a:pPr algn="l" fontAlgn="base">
              <a:spcAft>
                <a:spcPts val="750"/>
              </a:spcAft>
            </a:pPr>
            <a:r>
              <a:rPr lang="en-GB" b="0" i="0" u="none" strike="noStrike" dirty="0">
                <a:effectLst/>
                <a:latin typeface="Lato" panose="020F0502020204030203" pitchFamily="34" charset="0"/>
              </a:rPr>
              <a:t>Natural objects and authentic items possess a wide variety of sensory properties and should be included in a treasure basket. As a baby notices a seashell or lemon, then picks it up to explore with gums and tongue, </a:t>
            </a:r>
            <a:r>
              <a:rPr lang="en-GB" dirty="0">
                <a:latin typeface="Lato" panose="020F0502020204030203" pitchFamily="34" charset="0"/>
              </a:rPr>
              <a:t>they </a:t>
            </a:r>
            <a:r>
              <a:rPr lang="en-GB" b="0" i="0" u="none" strike="noStrike" dirty="0">
                <a:effectLst/>
                <a:latin typeface="Lato" panose="020F0502020204030203" pitchFamily="34" charset="0"/>
              </a:rPr>
              <a:t>simultaneously catches </a:t>
            </a:r>
            <a:r>
              <a:rPr lang="en-GB" dirty="0">
                <a:latin typeface="Lato" panose="020F0502020204030203" pitchFamily="34" charset="0"/>
              </a:rPr>
              <a:t>the </a:t>
            </a:r>
            <a:r>
              <a:rPr lang="en-GB" b="0" i="0" u="none" strike="noStrike" dirty="0">
                <a:effectLst/>
                <a:latin typeface="Lato" panose="020F0502020204030203" pitchFamily="34" charset="0"/>
              </a:rPr>
              <a:t>texture, colour, scent and flavour. Many everyday household </a:t>
            </a:r>
            <a:r>
              <a:rPr lang="en-GB" dirty="0">
                <a:latin typeface="Lato" panose="020F0502020204030203" pitchFamily="34" charset="0"/>
              </a:rPr>
              <a:t>objects </a:t>
            </a:r>
            <a:r>
              <a:rPr lang="en-GB" b="0" i="0" u="none" strike="noStrike" dirty="0">
                <a:effectLst/>
                <a:latin typeface="Lato" panose="020F0502020204030203" pitchFamily="34" charset="0"/>
              </a:rPr>
              <a:t>also offer a variety of sensory experiences and can be popped into the Treasure Basket as well. As a baby shakes a bunch of keys or bangs a metal whisk, they notice the sounds </a:t>
            </a:r>
            <a:r>
              <a:rPr lang="en-GB" dirty="0">
                <a:latin typeface="Lato" panose="020F0502020204030203" pitchFamily="34" charset="0"/>
              </a:rPr>
              <a:t>the object</a:t>
            </a:r>
            <a:r>
              <a:rPr lang="en-GB" b="0" i="0" u="none" strike="noStrike" dirty="0">
                <a:effectLst/>
                <a:latin typeface="Lato" panose="020F0502020204030203" pitchFamily="34" charset="0"/>
              </a:rPr>
              <a:t> has produced as well as the sensations in their arm and hand. These actions strengthen cognitive development and motor control.</a:t>
            </a:r>
          </a:p>
        </p:txBody>
      </p:sp>
      <p:pic>
        <p:nvPicPr>
          <p:cNvPr id="6" name="Online Media 5" descr="Treasure Baskets">
            <a:hlinkClick r:id="" action="ppaction://media"/>
            <a:extLst>
              <a:ext uri="{FF2B5EF4-FFF2-40B4-BE49-F238E27FC236}">
                <a16:creationId xmlns:a16="http://schemas.microsoft.com/office/drawing/2014/main" id="{704F8DC4-D941-E856-F61B-0586F0BF7AAC}"/>
              </a:ext>
            </a:extLst>
          </p:cNvPr>
          <p:cNvPicPr>
            <a:picLocks noRot="1" noChangeAspect="1"/>
          </p:cNvPicPr>
          <p:nvPr>
            <a:videoFile r:link="rId1"/>
          </p:nvPr>
        </p:nvPicPr>
        <p:blipFill>
          <a:blip r:embed="rId4"/>
          <a:stretch>
            <a:fillRect/>
          </a:stretch>
        </p:blipFill>
        <p:spPr>
          <a:xfrm>
            <a:off x="9472112" y="1987690"/>
            <a:ext cx="2548438" cy="1860410"/>
          </a:xfrm>
          <a:prstGeom prst="rect">
            <a:avLst/>
          </a:prstGeom>
          <a:ln w="38100">
            <a:solidFill>
              <a:schemeClr val="accent1"/>
            </a:solidFill>
          </a:ln>
        </p:spPr>
      </p:pic>
      <p:sp>
        <p:nvSpPr>
          <p:cNvPr id="7" name="TextBox 6">
            <a:extLst>
              <a:ext uri="{FF2B5EF4-FFF2-40B4-BE49-F238E27FC236}">
                <a16:creationId xmlns:a16="http://schemas.microsoft.com/office/drawing/2014/main" id="{72E9895A-DF30-A14F-E0F9-D19DB20DC392}"/>
              </a:ext>
            </a:extLst>
          </p:cNvPr>
          <p:cNvSpPr txBox="1"/>
          <p:nvPr/>
        </p:nvSpPr>
        <p:spPr>
          <a:xfrm>
            <a:off x="10128250" y="3860210"/>
            <a:ext cx="1892300" cy="276999"/>
          </a:xfrm>
          <a:prstGeom prst="rect">
            <a:avLst/>
          </a:prstGeom>
          <a:noFill/>
        </p:spPr>
        <p:txBody>
          <a:bodyPr wrap="square" rtlCol="0">
            <a:spAutoFit/>
          </a:bodyPr>
          <a:lstStyle/>
          <a:p>
            <a:r>
              <a:rPr lang="en-US" sz="1200" dirty="0">
                <a:hlinkClick r:id="rId5"/>
              </a:rPr>
              <a:t>What are Treasure Basket?</a:t>
            </a:r>
            <a:endParaRPr lang="en-US" sz="1200" dirty="0"/>
          </a:p>
        </p:txBody>
      </p:sp>
      <p:pic>
        <p:nvPicPr>
          <p:cNvPr id="8" name="Online Media 7" descr="The pioneering work of Elinor Goldschmied">
            <a:hlinkClick r:id="" action="ppaction://media"/>
            <a:extLst>
              <a:ext uri="{FF2B5EF4-FFF2-40B4-BE49-F238E27FC236}">
                <a16:creationId xmlns:a16="http://schemas.microsoft.com/office/drawing/2014/main" id="{673DB87A-DE2E-9CAE-91A5-A1997523BB0A}"/>
              </a:ext>
            </a:extLst>
          </p:cNvPr>
          <p:cNvPicPr>
            <a:picLocks noRot="1" noChangeAspect="1"/>
          </p:cNvPicPr>
          <p:nvPr>
            <a:videoFile r:link="rId2"/>
          </p:nvPr>
        </p:nvPicPr>
        <p:blipFill>
          <a:blip r:embed="rId6"/>
          <a:stretch>
            <a:fillRect/>
          </a:stretch>
        </p:blipFill>
        <p:spPr>
          <a:xfrm>
            <a:off x="203200" y="4683988"/>
            <a:ext cx="3810000" cy="1828552"/>
          </a:xfrm>
          <a:prstGeom prst="rect">
            <a:avLst/>
          </a:prstGeom>
          <a:ln w="38100">
            <a:solidFill>
              <a:schemeClr val="accent1"/>
            </a:solidFill>
          </a:ln>
        </p:spPr>
      </p:pic>
      <p:sp>
        <p:nvSpPr>
          <p:cNvPr id="9" name="TextBox 8">
            <a:extLst>
              <a:ext uri="{FF2B5EF4-FFF2-40B4-BE49-F238E27FC236}">
                <a16:creationId xmlns:a16="http://schemas.microsoft.com/office/drawing/2014/main" id="{A04F03E0-0196-530D-0B22-19D154B7B18D}"/>
              </a:ext>
            </a:extLst>
          </p:cNvPr>
          <p:cNvSpPr txBox="1"/>
          <p:nvPr/>
        </p:nvSpPr>
        <p:spPr>
          <a:xfrm>
            <a:off x="203200" y="6486137"/>
            <a:ext cx="4140200" cy="276999"/>
          </a:xfrm>
          <a:prstGeom prst="rect">
            <a:avLst/>
          </a:prstGeom>
          <a:noFill/>
        </p:spPr>
        <p:txBody>
          <a:bodyPr wrap="square" rtlCol="0">
            <a:spAutoFit/>
          </a:bodyPr>
          <a:lstStyle/>
          <a:p>
            <a:r>
              <a:rPr lang="en-US" sz="1200" dirty="0">
                <a:hlinkClick r:id="rId7"/>
              </a:rPr>
              <a:t>Podcast excerpt about Elinor Goldschmeid and Treasure Baskets</a:t>
            </a:r>
            <a:endParaRPr lang="en-US" sz="1200" dirty="0"/>
          </a:p>
        </p:txBody>
      </p:sp>
      <p:sp>
        <p:nvSpPr>
          <p:cNvPr id="10" name="TextBox 9">
            <a:extLst>
              <a:ext uri="{FF2B5EF4-FFF2-40B4-BE49-F238E27FC236}">
                <a16:creationId xmlns:a16="http://schemas.microsoft.com/office/drawing/2014/main" id="{49147ED4-255C-C87B-EBFF-A396B9281749}"/>
              </a:ext>
            </a:extLst>
          </p:cNvPr>
          <p:cNvSpPr txBox="1"/>
          <p:nvPr/>
        </p:nvSpPr>
        <p:spPr>
          <a:xfrm>
            <a:off x="73025" y="2628146"/>
            <a:ext cx="9712325" cy="1856919"/>
          </a:xfrm>
          <a:prstGeom prst="rect">
            <a:avLst/>
          </a:prstGeom>
          <a:noFill/>
        </p:spPr>
        <p:txBody>
          <a:bodyPr wrap="square" rtlCol="0">
            <a:spAutoFit/>
          </a:bodyPr>
          <a:lstStyle/>
          <a:p>
            <a:pPr algn="l" fontAlgn="base"/>
            <a:r>
              <a:rPr lang="en-GB" b="1" i="0" u="none" strike="noStrike" dirty="0">
                <a:effectLst/>
                <a:latin typeface="Frutiger LT W01_77 Black Cond"/>
              </a:rPr>
              <a:t>What are treasure baskets?</a:t>
            </a:r>
          </a:p>
          <a:p>
            <a:pPr algn="l" fontAlgn="base">
              <a:spcAft>
                <a:spcPts val="750"/>
              </a:spcAft>
            </a:pPr>
            <a:r>
              <a:rPr lang="en-GB" b="0" i="0" u="none" strike="noStrike" dirty="0">
                <a:effectLst/>
                <a:latin typeface="Lato" panose="020F0502020204030203" pitchFamily="34" charset="0"/>
              </a:rPr>
              <a:t>Treasure Baskets </a:t>
            </a:r>
            <a:r>
              <a:rPr lang="en-GB" dirty="0">
                <a:latin typeface="Lato" panose="020F0502020204030203" pitchFamily="34" charset="0"/>
              </a:rPr>
              <a:t>are </a:t>
            </a:r>
            <a:r>
              <a:rPr lang="en-GB" b="0" i="0" u="none" strike="noStrike" dirty="0">
                <a:effectLst/>
                <a:latin typeface="Lato" panose="020F0502020204030203" pitchFamily="34" charset="0"/>
              </a:rPr>
              <a:t>made from a sturdy wicker basket to a spare cardboard box! It is filled with a variety of tactile objects for babies and children to explore.</a:t>
            </a:r>
          </a:p>
          <a:p>
            <a:pPr algn="l" fontAlgn="base">
              <a:spcAft>
                <a:spcPts val="750"/>
              </a:spcAft>
            </a:pPr>
            <a:r>
              <a:rPr lang="en-GB" b="0" i="0" u="none" strike="noStrike" dirty="0">
                <a:effectLst/>
                <a:latin typeface="Lato" panose="020F0502020204030203" pitchFamily="34" charset="0"/>
              </a:rPr>
              <a:t>The Treasure Basket concept was inspired by Elinor </a:t>
            </a:r>
            <a:r>
              <a:rPr lang="en-GB" b="0" i="0" u="none" strike="noStrike" dirty="0" err="1">
                <a:effectLst/>
                <a:latin typeface="Lato" panose="020F0502020204030203" pitchFamily="34" charset="0"/>
              </a:rPr>
              <a:t>Goldschmied</a:t>
            </a:r>
            <a:r>
              <a:rPr lang="en-GB" dirty="0">
                <a:latin typeface="Lato" panose="020F0502020204030203" pitchFamily="34" charset="0"/>
              </a:rPr>
              <a:t>. I</a:t>
            </a:r>
            <a:r>
              <a:rPr lang="en-GB" b="0" i="0" u="none" strike="noStrike" dirty="0">
                <a:effectLst/>
                <a:latin typeface="Lato" panose="020F0502020204030203" pitchFamily="34" charset="0"/>
              </a:rPr>
              <a:t>t is a simple yet profound idea, opposing the trend to give commercial plastic toys to babies by providing them instead with a richer authentic sensory experience.</a:t>
            </a:r>
          </a:p>
        </p:txBody>
      </p:sp>
    </p:spTree>
    <p:extLst>
      <p:ext uri="{BB962C8B-B14F-4D97-AF65-F5344CB8AC3E}">
        <p14:creationId xmlns:p14="http://schemas.microsoft.com/office/powerpoint/2010/main" val="36032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8"/>
                </p:tgtEl>
              </p:cMediaNode>
            </p:video>
            <p:seq concurrent="1" nextAc="seek">
              <p:cTn id="18" restart="whenNotActive" fill="hold" evtFilter="cancelBubble" nodeType="interactiveSeq">
                <p:stCondLst>
                  <p:cond evt="onClick" delay="0">
                    <p:tgtEl>
                      <p:spTgt spid="8"/>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A85CC9-AEF0-DE00-FEBB-0E99CD35BCF4}"/>
              </a:ext>
            </a:extLst>
          </p:cNvPr>
          <p:cNvSpPr txBox="1"/>
          <p:nvPr/>
        </p:nvSpPr>
        <p:spPr>
          <a:xfrm>
            <a:off x="212386" y="4267124"/>
            <a:ext cx="3467100" cy="2308324"/>
          </a:xfrm>
          <a:prstGeom prst="rect">
            <a:avLst/>
          </a:prstGeom>
          <a:noFill/>
        </p:spPr>
        <p:txBody>
          <a:bodyPr wrap="square" rtlCol="0">
            <a:spAutoFit/>
          </a:bodyPr>
          <a:lstStyle/>
          <a:p>
            <a:r>
              <a:rPr lang="en-US" dirty="0"/>
              <a:t>There are many websites and videos that parents/ carers and practitioners can use to develop Treasure Baskets. </a:t>
            </a:r>
            <a:r>
              <a:rPr lang="en-US" dirty="0">
                <a:hlinkClick r:id="rId3"/>
              </a:rPr>
              <a:t>BBC Tiny Happy People</a:t>
            </a:r>
            <a:r>
              <a:rPr lang="en-US" dirty="0"/>
              <a:t> have a variety of Treasure Basket opportunities and other enriching play activities available on their website.</a:t>
            </a:r>
          </a:p>
        </p:txBody>
      </p:sp>
      <p:sp>
        <p:nvSpPr>
          <p:cNvPr id="6" name="TextBox 5">
            <a:extLst>
              <a:ext uri="{FF2B5EF4-FFF2-40B4-BE49-F238E27FC236}">
                <a16:creationId xmlns:a16="http://schemas.microsoft.com/office/drawing/2014/main" id="{868B7F60-C500-FFF9-7FDA-BDE4AF336687}"/>
              </a:ext>
            </a:extLst>
          </p:cNvPr>
          <p:cNvSpPr txBox="1"/>
          <p:nvPr/>
        </p:nvSpPr>
        <p:spPr>
          <a:xfrm>
            <a:off x="444500" y="370870"/>
            <a:ext cx="11506200" cy="1018869"/>
          </a:xfrm>
          <a:prstGeom prst="rect">
            <a:avLst/>
          </a:prstGeom>
          <a:noFill/>
        </p:spPr>
        <p:txBody>
          <a:bodyPr wrap="square" rtlCol="0">
            <a:spAutoFit/>
          </a:bodyPr>
          <a:lstStyle/>
          <a:p>
            <a:pPr algn="l">
              <a:lnSpc>
                <a:spcPts val="1800"/>
              </a:lnSpc>
            </a:pPr>
            <a:r>
              <a:rPr lang="en-GB" b="0" i="0" u="none" strike="noStrike" dirty="0">
                <a:effectLst/>
                <a:latin typeface="MADETommySoft-Light"/>
              </a:rPr>
              <a:t>Elinor </a:t>
            </a:r>
            <a:r>
              <a:rPr lang="en-GB" b="0" i="0" u="none" strike="noStrike" dirty="0" err="1">
                <a:effectLst/>
                <a:latin typeface="MADETommySoft-Light"/>
              </a:rPr>
              <a:t>Goldschmied’s</a:t>
            </a:r>
            <a:r>
              <a:rPr lang="en-GB" b="0" i="0" u="none" strike="noStrike" dirty="0">
                <a:effectLst/>
                <a:latin typeface="MADETommySoft-Light"/>
              </a:rPr>
              <a:t> concept of the Treasure Basket was her most important contribution to parents/ carers and practitioners understanding of early child development. In her opinion Treasure Baskets ‘offer young babies a rich variety of material within reach - from which they can choose what to explore in their own way and at their own pace.’ (</a:t>
            </a:r>
            <a:r>
              <a:rPr lang="en-GB" b="0" i="0" u="none" strike="noStrike" dirty="0" err="1">
                <a:effectLst/>
                <a:latin typeface="MADETommySoft-Light"/>
              </a:rPr>
              <a:t>Froebel.org.uk</a:t>
            </a:r>
            <a:r>
              <a:rPr lang="en-GB" b="0" i="0" u="none" strike="noStrike" dirty="0">
                <a:effectLst/>
                <a:latin typeface="MADETommySoft-Light"/>
              </a:rPr>
              <a:t>)</a:t>
            </a:r>
          </a:p>
        </p:txBody>
      </p:sp>
      <p:sp>
        <p:nvSpPr>
          <p:cNvPr id="7" name="TextBox 6">
            <a:extLst>
              <a:ext uri="{FF2B5EF4-FFF2-40B4-BE49-F238E27FC236}">
                <a16:creationId xmlns:a16="http://schemas.microsoft.com/office/drawing/2014/main" id="{D71A87F4-3438-1DE1-67E6-B208071E8BB4}"/>
              </a:ext>
            </a:extLst>
          </p:cNvPr>
          <p:cNvSpPr txBox="1"/>
          <p:nvPr/>
        </p:nvSpPr>
        <p:spPr>
          <a:xfrm>
            <a:off x="342900" y="1542139"/>
            <a:ext cx="3467100" cy="2585323"/>
          </a:xfrm>
          <a:prstGeom prst="rect">
            <a:avLst/>
          </a:prstGeom>
          <a:noFill/>
        </p:spPr>
        <p:txBody>
          <a:bodyPr wrap="square" rtlCol="0">
            <a:spAutoFit/>
          </a:bodyPr>
          <a:lstStyle/>
          <a:p>
            <a:r>
              <a:rPr lang="en-US" dirty="0"/>
              <a:t>When selecting activities such as a Treasure Basket, it can be an inclusive activity for all children to enjoy. Guide Dogs association for the Blind have a section on their website which offers the option of providing a Treasure Basket to visually impaired children and adults. </a:t>
            </a:r>
            <a:r>
              <a:rPr lang="en-US" dirty="0">
                <a:hlinkClick r:id="rId4"/>
              </a:rPr>
              <a:t>Make a Treasure Basket</a:t>
            </a:r>
            <a:endParaRPr lang="en-US" dirty="0"/>
          </a:p>
        </p:txBody>
      </p:sp>
      <p:pic>
        <p:nvPicPr>
          <p:cNvPr id="2050" name="Picture 2" descr="Baby Treasure Basket- 12 months - The Imagination Tree">
            <a:extLst>
              <a:ext uri="{FF2B5EF4-FFF2-40B4-BE49-F238E27FC236}">
                <a16:creationId xmlns:a16="http://schemas.microsoft.com/office/drawing/2014/main" id="{375BF1D7-81A8-522F-3E8D-11E11D6FBC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5900" y="1389738"/>
            <a:ext cx="3937000" cy="2625477"/>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5583E03-5C92-4EE0-42FA-CF4765C25C6B}"/>
              </a:ext>
            </a:extLst>
          </p:cNvPr>
          <p:cNvSpPr txBox="1"/>
          <p:nvPr/>
        </p:nvSpPr>
        <p:spPr>
          <a:xfrm>
            <a:off x="4025900" y="3677874"/>
            <a:ext cx="2309813" cy="276999"/>
          </a:xfrm>
          <a:prstGeom prst="rect">
            <a:avLst/>
          </a:prstGeom>
          <a:noFill/>
        </p:spPr>
        <p:txBody>
          <a:bodyPr wrap="square" rtlCol="0">
            <a:spAutoFit/>
          </a:bodyPr>
          <a:lstStyle/>
          <a:p>
            <a:r>
              <a:rPr lang="en-US" sz="1200" dirty="0">
                <a:hlinkClick r:id="rId6">
                  <a:extLst>
                    <a:ext uri="{A12FA001-AC4F-418D-AE19-62706E023703}">
                      <ahyp:hlinkClr xmlns:ahyp="http://schemas.microsoft.com/office/drawing/2018/hyperlinkcolor" val="tx"/>
                    </a:ext>
                  </a:extLst>
                </a:hlinkClick>
              </a:rPr>
              <a:t>baby-treasure-basket-12-months</a:t>
            </a:r>
            <a:endParaRPr lang="en-US" sz="1200" dirty="0"/>
          </a:p>
        </p:txBody>
      </p:sp>
      <p:pic>
        <p:nvPicPr>
          <p:cNvPr id="2052" name="Picture 4" descr="Infant Treasure Baskets – A Journey Into Inquiry Based Early Learning">
            <a:extLst>
              <a:ext uri="{FF2B5EF4-FFF2-40B4-BE49-F238E27FC236}">
                <a16:creationId xmlns:a16="http://schemas.microsoft.com/office/drawing/2014/main" id="{0AC0B92D-A1E6-2B1C-BF74-2FDBE8BC9E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77213" y="1156761"/>
            <a:ext cx="3670300" cy="3436262"/>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CAC373B8-6A06-B4F9-28EA-8361F984A631}"/>
              </a:ext>
            </a:extLst>
          </p:cNvPr>
          <p:cNvSpPr txBox="1"/>
          <p:nvPr/>
        </p:nvSpPr>
        <p:spPr>
          <a:xfrm>
            <a:off x="8204200" y="4360044"/>
            <a:ext cx="1854200" cy="276999"/>
          </a:xfrm>
          <a:prstGeom prst="rect">
            <a:avLst/>
          </a:prstGeom>
          <a:noFill/>
        </p:spPr>
        <p:txBody>
          <a:bodyPr wrap="square" rtlCol="0">
            <a:spAutoFit/>
          </a:bodyPr>
          <a:lstStyle/>
          <a:p>
            <a:r>
              <a:rPr lang="en-US" sz="1200" dirty="0">
                <a:hlinkClick r:id="rId8">
                  <a:extLst>
                    <a:ext uri="{A12FA001-AC4F-418D-AE19-62706E023703}">
                      <ahyp:hlinkClr xmlns:ahyp="http://schemas.microsoft.com/office/drawing/2018/hyperlinkcolor" val="tx"/>
                    </a:ext>
                  </a:extLst>
                </a:hlinkClick>
              </a:rPr>
              <a:t>Natural Treasure Basket</a:t>
            </a:r>
            <a:endParaRPr lang="en-US" sz="1200" dirty="0"/>
          </a:p>
        </p:txBody>
      </p:sp>
      <p:pic>
        <p:nvPicPr>
          <p:cNvPr id="10" name="Online Media 9" descr="Treasure Baskets for Babies/Toddlers">
            <a:hlinkClick r:id="" action="ppaction://media"/>
            <a:extLst>
              <a:ext uri="{FF2B5EF4-FFF2-40B4-BE49-F238E27FC236}">
                <a16:creationId xmlns:a16="http://schemas.microsoft.com/office/drawing/2014/main" id="{CF071BC4-DF46-F5D2-9E13-F714894BB408}"/>
              </a:ext>
            </a:extLst>
          </p:cNvPr>
          <p:cNvPicPr>
            <a:picLocks noRot="1" noChangeAspect="1"/>
          </p:cNvPicPr>
          <p:nvPr>
            <a:videoFile r:link="rId1"/>
          </p:nvPr>
        </p:nvPicPr>
        <p:blipFill>
          <a:blip r:embed="rId9"/>
          <a:stretch>
            <a:fillRect/>
          </a:stretch>
        </p:blipFill>
        <p:spPr>
          <a:xfrm>
            <a:off x="3759201" y="4242693"/>
            <a:ext cx="4338297" cy="2451138"/>
          </a:xfrm>
          <a:prstGeom prst="rect">
            <a:avLst/>
          </a:prstGeom>
          <a:ln w="38100">
            <a:solidFill>
              <a:schemeClr val="accent1"/>
            </a:solidFill>
          </a:ln>
        </p:spPr>
      </p:pic>
      <p:sp>
        <p:nvSpPr>
          <p:cNvPr id="11" name="TextBox 10">
            <a:extLst>
              <a:ext uri="{FF2B5EF4-FFF2-40B4-BE49-F238E27FC236}">
                <a16:creationId xmlns:a16="http://schemas.microsoft.com/office/drawing/2014/main" id="{F5DB612A-FBCD-BCEA-653F-C911E4C23040}"/>
              </a:ext>
            </a:extLst>
          </p:cNvPr>
          <p:cNvSpPr txBox="1"/>
          <p:nvPr/>
        </p:nvSpPr>
        <p:spPr>
          <a:xfrm>
            <a:off x="8311811" y="4637043"/>
            <a:ext cx="3880189" cy="2308324"/>
          </a:xfrm>
          <a:prstGeom prst="rect">
            <a:avLst/>
          </a:prstGeom>
          <a:noFill/>
        </p:spPr>
        <p:txBody>
          <a:bodyPr wrap="square" rtlCol="0">
            <a:spAutoFit/>
          </a:bodyPr>
          <a:lstStyle/>
          <a:p>
            <a:r>
              <a:rPr lang="en-US" dirty="0"/>
              <a:t>The video opposite explains the benefits of Treasure Baskets and the variety of authentic objects that will enhance a child’s earning and development. Further activities to enhance a child’s learning can be found on the link below,</a:t>
            </a:r>
          </a:p>
          <a:p>
            <a:r>
              <a:rPr lang="en-US" dirty="0">
                <a:hlinkClick r:id="rId10"/>
              </a:rPr>
              <a:t>Activities for Babies and Children</a:t>
            </a:r>
            <a:r>
              <a:rPr lang="en-US" dirty="0"/>
              <a:t>.</a:t>
            </a:r>
          </a:p>
        </p:txBody>
      </p:sp>
      <p:sp>
        <p:nvSpPr>
          <p:cNvPr id="12" name="TextBox 11">
            <a:extLst>
              <a:ext uri="{FF2B5EF4-FFF2-40B4-BE49-F238E27FC236}">
                <a16:creationId xmlns:a16="http://schemas.microsoft.com/office/drawing/2014/main" id="{F1FE0664-AED4-E2EF-1441-F64C9A6BC67E}"/>
              </a:ext>
            </a:extLst>
          </p:cNvPr>
          <p:cNvSpPr txBox="1"/>
          <p:nvPr/>
        </p:nvSpPr>
        <p:spPr>
          <a:xfrm>
            <a:off x="6783387" y="6644232"/>
            <a:ext cx="1649413" cy="276999"/>
          </a:xfrm>
          <a:prstGeom prst="rect">
            <a:avLst/>
          </a:prstGeom>
          <a:noFill/>
        </p:spPr>
        <p:txBody>
          <a:bodyPr wrap="square" rtlCol="0">
            <a:spAutoFit/>
          </a:bodyPr>
          <a:lstStyle/>
          <a:p>
            <a:r>
              <a:rPr lang="en-US" sz="1200" dirty="0">
                <a:hlinkClick r:id="rId11">
                  <a:extLst>
                    <a:ext uri="{A12FA001-AC4F-418D-AE19-62706E023703}">
                      <ahyp:hlinkClr xmlns:ahyp="http://schemas.microsoft.com/office/drawing/2018/hyperlinkcolor" val="tx"/>
                    </a:ext>
                  </a:extLst>
                </a:hlinkClick>
              </a:rPr>
              <a:t>Treasure Basket play</a:t>
            </a:r>
            <a:endParaRPr lang="en-US" sz="1200" dirty="0"/>
          </a:p>
        </p:txBody>
      </p:sp>
    </p:spTree>
    <p:extLst>
      <p:ext uri="{BB962C8B-B14F-4D97-AF65-F5344CB8AC3E}">
        <p14:creationId xmlns:p14="http://schemas.microsoft.com/office/powerpoint/2010/main" val="2831418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Online Media 5" descr="Introduction to Te Whāriki video">
            <a:hlinkClick r:id="" action="ppaction://media"/>
            <a:extLst>
              <a:ext uri="{FF2B5EF4-FFF2-40B4-BE49-F238E27FC236}">
                <a16:creationId xmlns:a16="http://schemas.microsoft.com/office/drawing/2014/main" id="{07D85029-416B-E1B1-3408-67D22E43444D}"/>
              </a:ext>
            </a:extLst>
          </p:cNvPr>
          <p:cNvPicPr>
            <a:picLocks noRot="1" noChangeAspect="1"/>
          </p:cNvPicPr>
          <p:nvPr>
            <a:videoFile r:link="rId1"/>
          </p:nvPr>
        </p:nvPicPr>
        <p:blipFill>
          <a:blip r:embed="rId4"/>
          <a:stretch>
            <a:fillRect/>
          </a:stretch>
        </p:blipFill>
        <p:spPr>
          <a:xfrm>
            <a:off x="4667251" y="349766"/>
            <a:ext cx="2540000" cy="1435100"/>
          </a:xfrm>
          <a:prstGeom prst="rect">
            <a:avLst/>
          </a:prstGeom>
          <a:ln w="38100">
            <a:solidFill>
              <a:schemeClr val="accent1"/>
            </a:solidFill>
          </a:ln>
        </p:spPr>
      </p:pic>
      <p:pic>
        <p:nvPicPr>
          <p:cNvPr id="7" name="Online Media 6" descr="Foundation learning vlog on Cynefin and embedding Welsh culture">
            <a:hlinkClick r:id="" action="ppaction://media"/>
            <a:extLst>
              <a:ext uri="{FF2B5EF4-FFF2-40B4-BE49-F238E27FC236}">
                <a16:creationId xmlns:a16="http://schemas.microsoft.com/office/drawing/2014/main" id="{D254EDAC-920E-D237-6592-152A25C3B2A1}"/>
              </a:ext>
            </a:extLst>
          </p:cNvPr>
          <p:cNvPicPr>
            <a:picLocks noRot="1" noChangeAspect="1"/>
          </p:cNvPicPr>
          <p:nvPr>
            <a:videoFile r:link="rId2"/>
          </p:nvPr>
        </p:nvPicPr>
        <p:blipFill>
          <a:blip r:embed="rId5"/>
          <a:stretch>
            <a:fillRect/>
          </a:stretch>
        </p:blipFill>
        <p:spPr>
          <a:xfrm>
            <a:off x="4667251" y="2209749"/>
            <a:ext cx="2540000" cy="1435100"/>
          </a:xfrm>
          <a:prstGeom prst="rect">
            <a:avLst/>
          </a:prstGeom>
          <a:ln w="38100">
            <a:solidFill>
              <a:schemeClr val="accent1"/>
            </a:solidFill>
          </a:ln>
        </p:spPr>
      </p:pic>
      <p:graphicFrame>
        <p:nvGraphicFramePr>
          <p:cNvPr id="9" name="TextBox 2">
            <a:extLst>
              <a:ext uri="{FF2B5EF4-FFF2-40B4-BE49-F238E27FC236}">
                <a16:creationId xmlns:a16="http://schemas.microsoft.com/office/drawing/2014/main" id="{06D6A753-3E75-1D59-72D6-E288B64D0530}"/>
              </a:ext>
            </a:extLst>
          </p:cNvPr>
          <p:cNvGraphicFramePr/>
          <p:nvPr>
            <p:extLst>
              <p:ext uri="{D42A27DB-BD31-4B8C-83A1-F6EECF244321}">
                <p14:modId xmlns:p14="http://schemas.microsoft.com/office/powerpoint/2010/main" val="4259586306"/>
              </p:ext>
            </p:extLst>
          </p:nvPr>
        </p:nvGraphicFramePr>
        <p:xfrm>
          <a:off x="342900" y="650865"/>
          <a:ext cx="3886200" cy="315597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8" name="TextBox 7">
            <a:extLst>
              <a:ext uri="{FF2B5EF4-FFF2-40B4-BE49-F238E27FC236}">
                <a16:creationId xmlns:a16="http://schemas.microsoft.com/office/drawing/2014/main" id="{9E6A022F-321F-A735-35D3-C4945B04ADBF}"/>
              </a:ext>
            </a:extLst>
          </p:cNvPr>
          <p:cNvSpPr txBox="1"/>
          <p:nvPr/>
        </p:nvSpPr>
        <p:spPr>
          <a:xfrm>
            <a:off x="5270501" y="3662468"/>
            <a:ext cx="1333500" cy="276999"/>
          </a:xfrm>
          <a:prstGeom prst="rect">
            <a:avLst/>
          </a:prstGeom>
          <a:noFill/>
        </p:spPr>
        <p:txBody>
          <a:bodyPr wrap="square" rtlCol="0">
            <a:spAutoFit/>
          </a:bodyPr>
          <a:lstStyle/>
          <a:p>
            <a:r>
              <a:rPr lang="en-US" sz="1200" dirty="0">
                <a:hlinkClick r:id="rId11"/>
              </a:rPr>
              <a:t>Welsh Curriculum</a:t>
            </a:r>
            <a:endParaRPr lang="en-US" sz="1200" dirty="0"/>
          </a:p>
        </p:txBody>
      </p:sp>
      <p:sp>
        <p:nvSpPr>
          <p:cNvPr id="10" name="TextBox 9">
            <a:extLst>
              <a:ext uri="{FF2B5EF4-FFF2-40B4-BE49-F238E27FC236}">
                <a16:creationId xmlns:a16="http://schemas.microsoft.com/office/drawing/2014/main" id="{49A1A2FB-963F-FE7B-E68B-231A087A4614}"/>
              </a:ext>
            </a:extLst>
          </p:cNvPr>
          <p:cNvSpPr txBox="1"/>
          <p:nvPr/>
        </p:nvSpPr>
        <p:spPr>
          <a:xfrm>
            <a:off x="853530" y="188752"/>
            <a:ext cx="2304157" cy="369332"/>
          </a:xfrm>
          <a:prstGeom prst="rect">
            <a:avLst/>
          </a:prstGeom>
          <a:noFill/>
        </p:spPr>
        <p:txBody>
          <a:bodyPr wrap="none" rtlCol="0">
            <a:spAutoFit/>
          </a:bodyPr>
          <a:lstStyle/>
          <a:p>
            <a:r>
              <a:rPr lang="en-US" dirty="0" err="1"/>
              <a:t>Te</a:t>
            </a:r>
            <a:r>
              <a:rPr lang="en-US" dirty="0"/>
              <a:t> </a:t>
            </a:r>
            <a:r>
              <a:rPr lang="en-GB" dirty="0" err="1">
                <a:solidFill>
                  <a:srgbClr val="1A1818"/>
                </a:solidFill>
                <a:latin typeface="Helvetica" pitchFamily="2" charset="0"/>
              </a:rPr>
              <a:t>W</a:t>
            </a:r>
            <a:r>
              <a:rPr lang="en-GB" dirty="0" err="1">
                <a:solidFill>
                  <a:srgbClr val="1A1818"/>
                </a:solidFill>
                <a:effectLst/>
                <a:latin typeface="Helvetica" pitchFamily="2" charset="0"/>
              </a:rPr>
              <a:t>hāriki</a:t>
            </a:r>
            <a:r>
              <a:rPr lang="en-US" dirty="0"/>
              <a:t> Curriculum</a:t>
            </a:r>
          </a:p>
        </p:txBody>
      </p:sp>
      <p:pic>
        <p:nvPicPr>
          <p:cNvPr id="3074" name="Picture 2" descr="Curriculum for Wales - NDNA">
            <a:extLst>
              <a:ext uri="{FF2B5EF4-FFF2-40B4-BE49-F238E27FC236}">
                <a16:creationId xmlns:a16="http://schemas.microsoft.com/office/drawing/2014/main" id="{91B0DBD6-4F5C-A1E3-C3DD-A47FC4B54AD8}"/>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7791452" y="448429"/>
            <a:ext cx="3524248" cy="3442015"/>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9C2EC32-02B7-D975-AC3B-AA68B3F0210C}"/>
              </a:ext>
            </a:extLst>
          </p:cNvPr>
          <p:cNvSpPr txBox="1"/>
          <p:nvPr/>
        </p:nvSpPr>
        <p:spPr>
          <a:xfrm>
            <a:off x="7696200" y="79097"/>
            <a:ext cx="3975100" cy="369332"/>
          </a:xfrm>
          <a:prstGeom prst="rect">
            <a:avLst/>
          </a:prstGeom>
          <a:noFill/>
        </p:spPr>
        <p:txBody>
          <a:bodyPr wrap="square" rtlCol="0">
            <a:spAutoFit/>
          </a:bodyPr>
          <a:lstStyle/>
          <a:p>
            <a:r>
              <a:rPr lang="en-US" dirty="0"/>
              <a:t>Wales Non-Maintained Curriculum</a:t>
            </a:r>
          </a:p>
        </p:txBody>
      </p:sp>
      <p:sp>
        <p:nvSpPr>
          <p:cNvPr id="12" name="TextBox 11">
            <a:extLst>
              <a:ext uri="{FF2B5EF4-FFF2-40B4-BE49-F238E27FC236}">
                <a16:creationId xmlns:a16="http://schemas.microsoft.com/office/drawing/2014/main" id="{B1420611-9E50-A815-1E75-8EEF0750A5BC}"/>
              </a:ext>
            </a:extLst>
          </p:cNvPr>
          <p:cNvSpPr txBox="1"/>
          <p:nvPr/>
        </p:nvSpPr>
        <p:spPr>
          <a:xfrm>
            <a:off x="3232254" y="4094439"/>
            <a:ext cx="8594985" cy="1754326"/>
          </a:xfrm>
          <a:prstGeom prst="rect">
            <a:avLst/>
          </a:prstGeom>
          <a:noFill/>
        </p:spPr>
        <p:txBody>
          <a:bodyPr wrap="square" rtlCol="0">
            <a:spAutoFit/>
          </a:bodyPr>
          <a:lstStyle/>
          <a:p>
            <a:r>
              <a:rPr lang="en-US" dirty="0"/>
              <a:t>When looking at international approaches there are similarities between the curriculum in Wales and the curriculum in New Zealand (</a:t>
            </a:r>
            <a:r>
              <a:rPr lang="en-US" dirty="0" err="1"/>
              <a:t>Te</a:t>
            </a:r>
            <a:r>
              <a:rPr lang="en-US" dirty="0"/>
              <a:t> </a:t>
            </a:r>
            <a:r>
              <a:rPr lang="en-GB" dirty="0" err="1">
                <a:solidFill>
                  <a:srgbClr val="1A1818"/>
                </a:solidFill>
                <a:latin typeface="Helvetica" pitchFamily="2" charset="0"/>
              </a:rPr>
              <a:t>W</a:t>
            </a:r>
            <a:r>
              <a:rPr lang="en-GB" dirty="0" err="1">
                <a:solidFill>
                  <a:srgbClr val="1A1818"/>
                </a:solidFill>
                <a:effectLst/>
                <a:latin typeface="Helvetica" pitchFamily="2" charset="0"/>
              </a:rPr>
              <a:t>hāriki</a:t>
            </a:r>
            <a:r>
              <a:rPr lang="en-GB" dirty="0">
                <a:solidFill>
                  <a:srgbClr val="1A1818"/>
                </a:solidFill>
                <a:effectLst/>
                <a:latin typeface="Helvetica" pitchFamily="2" charset="0"/>
              </a:rPr>
              <a:t> </a:t>
            </a:r>
            <a:r>
              <a:rPr lang="en-US" dirty="0"/>
              <a:t>). From watching each video relating to the curriculum of each country and looking at the table of Principles and Strands for </a:t>
            </a:r>
            <a:r>
              <a:rPr lang="en-US" dirty="0" err="1"/>
              <a:t>Te</a:t>
            </a:r>
            <a:r>
              <a:rPr lang="en-US" dirty="0"/>
              <a:t> </a:t>
            </a:r>
            <a:r>
              <a:rPr lang="en-GB" dirty="0" err="1">
                <a:solidFill>
                  <a:srgbClr val="1A1818"/>
                </a:solidFill>
                <a:latin typeface="Helvetica" pitchFamily="2" charset="0"/>
              </a:rPr>
              <a:t>W</a:t>
            </a:r>
            <a:r>
              <a:rPr lang="en-GB" dirty="0" err="1">
                <a:solidFill>
                  <a:srgbClr val="1A1818"/>
                </a:solidFill>
                <a:effectLst/>
                <a:latin typeface="Helvetica" pitchFamily="2" charset="0"/>
              </a:rPr>
              <a:t>hāriki</a:t>
            </a:r>
            <a:r>
              <a:rPr lang="en-GB" dirty="0">
                <a:solidFill>
                  <a:srgbClr val="1A1818"/>
                </a:solidFill>
                <a:effectLst/>
                <a:latin typeface="Helvetica" pitchFamily="2" charset="0"/>
              </a:rPr>
              <a:t> </a:t>
            </a:r>
            <a:r>
              <a:rPr lang="en-US" dirty="0"/>
              <a:t>and the pathways of the Non-Maintained Curriculum in Wales there are many words that are repeated. Holistic development, communication, belonging and well being to name a few are key contributors to both curriculums. </a:t>
            </a:r>
          </a:p>
        </p:txBody>
      </p:sp>
      <p:pic>
        <p:nvPicPr>
          <p:cNvPr id="3076" name="Picture 4" descr="Te Whariki: A woven mat which empowers ...">
            <a:extLst>
              <a:ext uri="{FF2B5EF4-FFF2-40B4-BE49-F238E27FC236}">
                <a16:creationId xmlns:a16="http://schemas.microsoft.com/office/drawing/2014/main" id="{CB174527-B088-5CE3-3F5F-0201C5259998}"/>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16707" y="3800968"/>
            <a:ext cx="2740980" cy="2120148"/>
          </a:xfrm>
          <a:prstGeom prst="rect">
            <a:avLst/>
          </a:prstGeom>
          <a:noFill/>
          <a:ln w="38100">
            <a:solidFill>
              <a:schemeClr val="accent1"/>
            </a:solidFill>
          </a:ln>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034B5BCB-E38D-742B-9158-8DA0DC5F129D}"/>
              </a:ext>
            </a:extLst>
          </p:cNvPr>
          <p:cNvSpPr txBox="1"/>
          <p:nvPr/>
        </p:nvSpPr>
        <p:spPr>
          <a:xfrm>
            <a:off x="449705" y="5970038"/>
            <a:ext cx="11377534" cy="923330"/>
          </a:xfrm>
          <a:prstGeom prst="rect">
            <a:avLst/>
          </a:prstGeom>
          <a:noFill/>
        </p:spPr>
        <p:txBody>
          <a:bodyPr wrap="square" rtlCol="0">
            <a:spAutoFit/>
          </a:bodyPr>
          <a:lstStyle/>
          <a:p>
            <a:r>
              <a:rPr lang="en-GB" dirty="0">
                <a:solidFill>
                  <a:srgbClr val="1A1818"/>
                </a:solidFill>
                <a:effectLst/>
                <a:latin typeface="Helvetica" pitchFamily="2" charset="0"/>
              </a:rPr>
              <a:t>The cover represents part of the underside of a </a:t>
            </a:r>
            <a:r>
              <a:rPr lang="en-GB" dirty="0" err="1">
                <a:solidFill>
                  <a:srgbClr val="1A1818"/>
                </a:solidFill>
                <a:effectLst/>
                <a:latin typeface="Helvetica" pitchFamily="2" charset="0"/>
              </a:rPr>
              <a:t>whāriki</a:t>
            </a:r>
            <a:r>
              <a:rPr lang="en-GB" dirty="0">
                <a:solidFill>
                  <a:srgbClr val="1A1818"/>
                </a:solidFill>
                <a:effectLst/>
                <a:latin typeface="Helvetica" pitchFamily="2" charset="0"/>
              </a:rPr>
              <a:t> or woven mat. The green symbolises new life, growth and potential and references harakeke and pandanus, which are used throughout </a:t>
            </a:r>
            <a:r>
              <a:rPr lang="en-GB" dirty="0" err="1">
                <a:solidFill>
                  <a:srgbClr val="1A1818"/>
                </a:solidFill>
                <a:effectLst/>
                <a:latin typeface="Helvetica" pitchFamily="2" charset="0"/>
              </a:rPr>
              <a:t>Te</a:t>
            </a:r>
            <a:r>
              <a:rPr lang="en-GB" dirty="0">
                <a:solidFill>
                  <a:srgbClr val="1A1818"/>
                </a:solidFill>
                <a:effectLst/>
                <a:latin typeface="Helvetica" pitchFamily="2" charset="0"/>
              </a:rPr>
              <a:t> Moana-</a:t>
            </a:r>
            <a:r>
              <a:rPr lang="en-GB" dirty="0" err="1">
                <a:solidFill>
                  <a:srgbClr val="1A1818"/>
                </a:solidFill>
                <a:effectLst/>
                <a:latin typeface="Helvetica" pitchFamily="2" charset="0"/>
              </a:rPr>
              <a:t>nui</a:t>
            </a:r>
            <a:r>
              <a:rPr lang="en-GB" dirty="0">
                <a:solidFill>
                  <a:srgbClr val="1A1818"/>
                </a:solidFill>
                <a:effectLst/>
                <a:latin typeface="Helvetica" pitchFamily="2" charset="0"/>
              </a:rPr>
              <a:t>-a-</a:t>
            </a:r>
            <a:r>
              <a:rPr lang="en-GB" dirty="0" err="1">
                <a:solidFill>
                  <a:srgbClr val="1A1818"/>
                </a:solidFill>
                <a:effectLst/>
                <a:latin typeface="Helvetica" pitchFamily="2" charset="0"/>
              </a:rPr>
              <a:t>Kiwa</a:t>
            </a:r>
            <a:r>
              <a:rPr lang="en-GB" dirty="0">
                <a:solidFill>
                  <a:srgbClr val="1A1818"/>
                </a:solidFill>
                <a:effectLst/>
                <a:latin typeface="Helvetica" pitchFamily="2" charset="0"/>
              </a:rPr>
              <a:t> as materials for weaving.</a:t>
            </a:r>
          </a:p>
        </p:txBody>
      </p:sp>
      <p:sp>
        <p:nvSpPr>
          <p:cNvPr id="14" name="TextBox 13">
            <a:extLst>
              <a:ext uri="{FF2B5EF4-FFF2-40B4-BE49-F238E27FC236}">
                <a16:creationId xmlns:a16="http://schemas.microsoft.com/office/drawing/2014/main" id="{8244889D-31AC-25C4-8564-4CBA8A521134}"/>
              </a:ext>
            </a:extLst>
          </p:cNvPr>
          <p:cNvSpPr txBox="1"/>
          <p:nvPr/>
        </p:nvSpPr>
        <p:spPr>
          <a:xfrm>
            <a:off x="5465633" y="1801927"/>
            <a:ext cx="1089285" cy="276999"/>
          </a:xfrm>
          <a:prstGeom prst="rect">
            <a:avLst/>
          </a:prstGeom>
          <a:noFill/>
        </p:spPr>
        <p:txBody>
          <a:bodyPr wrap="square" rtlCol="0">
            <a:spAutoFit/>
          </a:bodyPr>
          <a:lstStyle/>
          <a:p>
            <a:r>
              <a:rPr lang="en-US" sz="1200" dirty="0">
                <a:hlinkClick r:id="rId14"/>
              </a:rPr>
              <a:t>Te Whāriki</a:t>
            </a:r>
            <a:endParaRPr lang="en-US" sz="1200" dirty="0"/>
          </a:p>
        </p:txBody>
      </p:sp>
      <p:sp>
        <p:nvSpPr>
          <p:cNvPr id="15" name="TextBox 14">
            <a:extLst>
              <a:ext uri="{FF2B5EF4-FFF2-40B4-BE49-F238E27FC236}">
                <a16:creationId xmlns:a16="http://schemas.microsoft.com/office/drawing/2014/main" id="{B93A1D3C-EB52-3981-5593-47DDC8CDEBED}"/>
              </a:ext>
            </a:extLst>
          </p:cNvPr>
          <p:cNvSpPr txBox="1"/>
          <p:nvPr/>
        </p:nvSpPr>
        <p:spPr>
          <a:xfrm>
            <a:off x="416707" y="5644117"/>
            <a:ext cx="1432185" cy="276999"/>
          </a:xfrm>
          <a:prstGeom prst="rect">
            <a:avLst/>
          </a:prstGeom>
          <a:noFill/>
        </p:spPr>
        <p:txBody>
          <a:bodyPr wrap="square" rtlCol="0">
            <a:spAutoFit/>
          </a:bodyPr>
          <a:lstStyle/>
          <a:p>
            <a:r>
              <a:rPr lang="en-US" sz="1200" dirty="0">
                <a:hlinkClick r:id="rId15"/>
              </a:rPr>
              <a:t>Curriculum image</a:t>
            </a:r>
            <a:endParaRPr lang="en-US" sz="1200" dirty="0"/>
          </a:p>
        </p:txBody>
      </p:sp>
      <p:sp>
        <p:nvSpPr>
          <p:cNvPr id="16" name="TextBox 15">
            <a:extLst>
              <a:ext uri="{FF2B5EF4-FFF2-40B4-BE49-F238E27FC236}">
                <a16:creationId xmlns:a16="http://schemas.microsoft.com/office/drawing/2014/main" id="{E824C6B2-2C2A-7C1B-0AAB-8D67C5A61506}"/>
              </a:ext>
            </a:extLst>
          </p:cNvPr>
          <p:cNvSpPr txBox="1"/>
          <p:nvPr/>
        </p:nvSpPr>
        <p:spPr>
          <a:xfrm>
            <a:off x="9984650" y="3592645"/>
            <a:ext cx="1569905" cy="276999"/>
          </a:xfrm>
          <a:prstGeom prst="rect">
            <a:avLst/>
          </a:prstGeom>
          <a:noFill/>
        </p:spPr>
        <p:txBody>
          <a:bodyPr wrap="square" rtlCol="0">
            <a:spAutoFit/>
          </a:bodyPr>
          <a:lstStyle/>
          <a:p>
            <a:r>
              <a:rPr lang="en-US" sz="1200" dirty="0">
                <a:hlinkClick r:id="rId16"/>
              </a:rPr>
              <a:t>Curriculum image</a:t>
            </a:r>
            <a:endParaRPr lang="en-US" sz="1200" dirty="0"/>
          </a:p>
        </p:txBody>
      </p:sp>
    </p:spTree>
    <p:extLst>
      <p:ext uri="{BB962C8B-B14F-4D97-AF65-F5344CB8AC3E}">
        <p14:creationId xmlns:p14="http://schemas.microsoft.com/office/powerpoint/2010/main" val="232326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video>
              <p:cMediaNode vol="80000">
                <p:cTn id="17" fill="hold" display="0">
                  <p:stCondLst>
                    <p:cond delay="indefinite"/>
                  </p:stCondLst>
                </p:cTn>
                <p:tgtEl>
                  <p:spTgt spid="7"/>
                </p:tgtEl>
              </p:cMediaNode>
            </p:video>
            <p:seq concurrent="1" nextAc="seek">
              <p:cTn id="18" restart="whenNotActive" fill="hold" evtFilter="cancelBubble" nodeType="interactiveSeq">
                <p:stCondLst>
                  <p:cond evt="onClick" delay="0">
                    <p:tgtEl>
                      <p:spTgt spid="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CE9E42E-E898-BFB5-3326-A926B3C2FAE4}"/>
              </a:ext>
            </a:extLst>
          </p:cNvPr>
          <p:cNvSpPr txBox="1"/>
          <p:nvPr/>
        </p:nvSpPr>
        <p:spPr>
          <a:xfrm>
            <a:off x="971550" y="700088"/>
            <a:ext cx="10744200" cy="369332"/>
          </a:xfrm>
          <a:prstGeom prst="rect">
            <a:avLst/>
          </a:prstGeom>
          <a:noFill/>
        </p:spPr>
        <p:txBody>
          <a:bodyPr wrap="square" rtlCol="0">
            <a:spAutoFit/>
          </a:bodyPr>
          <a:lstStyle/>
          <a:p>
            <a:r>
              <a:rPr lang="en-US" dirty="0"/>
              <a:t>Reference List</a:t>
            </a:r>
          </a:p>
        </p:txBody>
      </p:sp>
    </p:spTree>
    <p:extLst>
      <p:ext uri="{BB962C8B-B14F-4D97-AF65-F5344CB8AC3E}">
        <p14:creationId xmlns:p14="http://schemas.microsoft.com/office/powerpoint/2010/main" val="147008129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1124</TotalTime>
  <Words>3173</Words>
  <Application>Microsoft Macintosh PowerPoint</Application>
  <PresentationFormat>Widescreen</PresentationFormat>
  <Paragraphs>139</Paragraphs>
  <Slides>16</Slides>
  <Notes>1</Notes>
  <HiddenSlides>0</HiddenSlides>
  <MMClips>11</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16</vt:i4>
      </vt:variant>
    </vt:vector>
  </HeadingPairs>
  <TitlesOfParts>
    <vt:vector size="29" baseType="lpstr">
      <vt:lpstr>ABCFavorit</vt:lpstr>
      <vt:lpstr>Aptos</vt:lpstr>
      <vt:lpstr>Arial</vt:lpstr>
      <vt:lpstr>Calibri</vt:lpstr>
      <vt:lpstr>Calibri Light</vt:lpstr>
      <vt:lpstr>Courier New</vt:lpstr>
      <vt:lpstr>Frutiger LT W01_77 Black Cond</vt:lpstr>
      <vt:lpstr>Helvetica</vt:lpstr>
      <vt:lpstr>Lato</vt:lpstr>
      <vt:lpstr>MADETommySoft-Light</vt:lpstr>
      <vt:lpstr>Mulish</vt:lpstr>
      <vt:lpstr>NSPCC-Regular</vt:lpstr>
      <vt:lpstr>Office 2013 - 2022 Theme</vt:lpstr>
      <vt:lpstr>PowerPoint Presentation</vt:lpstr>
      <vt:lpstr>Contents page.  Page 3 &amp; 4 – The first 1000 days and it’s importance  Page 5 – First 1000 days image (First 1000 days image)  Page 6  – What is exceptional care?  Page 7  – Enabling environment  Page 8 – 10 – Professional partnerships  Page 11 &amp; 12 – Challenges  Page 13 - 15 - Activities  Page 16 – Reference List  AI Guidance. I confirm that I have not presented any AI generated text as my own work.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Mary Sharp</dc:creator>
  <cp:keywords/>
  <dc:description/>
  <cp:lastModifiedBy>Mary Sharp</cp:lastModifiedBy>
  <cp:revision>20</cp:revision>
  <dcterms:created xsi:type="dcterms:W3CDTF">2025-01-03T13:43:47Z</dcterms:created>
  <dcterms:modified xsi:type="dcterms:W3CDTF">2025-01-19T16:33:58Z</dcterms:modified>
  <cp:category/>
</cp:coreProperties>
</file>