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39"/>
  </p:notesMasterIdLst>
  <p:sldIdLst>
    <p:sldId id="256" r:id="rId2"/>
    <p:sldId id="288" r:id="rId3"/>
    <p:sldId id="257" r:id="rId4"/>
    <p:sldId id="258" r:id="rId5"/>
    <p:sldId id="259" r:id="rId6"/>
    <p:sldId id="260" r:id="rId7"/>
    <p:sldId id="261" r:id="rId8"/>
    <p:sldId id="263" r:id="rId9"/>
    <p:sldId id="262" r:id="rId10"/>
    <p:sldId id="264" r:id="rId11"/>
    <p:sldId id="265" r:id="rId12"/>
    <p:sldId id="266" r:id="rId13"/>
    <p:sldId id="267" r:id="rId14"/>
    <p:sldId id="268" r:id="rId15"/>
    <p:sldId id="269" r:id="rId16"/>
    <p:sldId id="293" r:id="rId17"/>
    <p:sldId id="270" r:id="rId18"/>
    <p:sldId id="271" r:id="rId19"/>
    <p:sldId id="272" r:id="rId20"/>
    <p:sldId id="273" r:id="rId21"/>
    <p:sldId id="274" r:id="rId22"/>
    <p:sldId id="275" r:id="rId23"/>
    <p:sldId id="276" r:id="rId24"/>
    <p:sldId id="277" r:id="rId25"/>
    <p:sldId id="289" r:id="rId26"/>
    <p:sldId id="291" r:id="rId27"/>
    <p:sldId id="279" r:id="rId28"/>
    <p:sldId id="280" r:id="rId29"/>
    <p:sldId id="281" r:id="rId30"/>
    <p:sldId id="282" r:id="rId31"/>
    <p:sldId id="283" r:id="rId32"/>
    <p:sldId id="284" r:id="rId33"/>
    <p:sldId id="285" r:id="rId34"/>
    <p:sldId id="292" r:id="rId35"/>
    <p:sldId id="286" r:id="rId36"/>
    <p:sldId id="294" r:id="rId37"/>
    <p:sldId id="287" r:id="rId3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66029B-1CCE-4BEA-ABF2-B75D94843433}" v="84" dt="2024-11-25T14:24:29.4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47190" autoAdjust="0"/>
  </p:normalViewPr>
  <p:slideViewPr>
    <p:cSldViewPr snapToGrid="0">
      <p:cViewPr varScale="1">
        <p:scale>
          <a:sx n="39" d="100"/>
          <a:sy n="39" d="100"/>
        </p:scale>
        <p:origin x="2155"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305DB4-68CC-43D5-A685-A9AB2FC9B196}"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354C68F-419F-49C2-A208-701F6727A839}">
      <dgm:prSet phldrT="[Text]" phldr="0"/>
      <dgm:spPr/>
      <dgm:t>
        <a:bodyPr/>
        <a:lstStyle/>
        <a:p>
          <a:pPr rtl="0"/>
          <a:r>
            <a:rPr lang="en-GB" dirty="0">
              <a:latin typeface="Elephant"/>
            </a:rPr>
            <a:t>Magistrates </a:t>
          </a:r>
          <a:endParaRPr lang="en-GB" dirty="0"/>
        </a:p>
      </dgm:t>
    </dgm:pt>
    <dgm:pt modelId="{3B18A929-FE80-4292-9D80-57821EE07D82}" type="parTrans" cxnId="{593621DE-5A9D-4CFA-9488-7213D7DCAB97}">
      <dgm:prSet/>
      <dgm:spPr/>
      <dgm:t>
        <a:bodyPr/>
        <a:lstStyle/>
        <a:p>
          <a:endParaRPr lang="en-GB"/>
        </a:p>
      </dgm:t>
    </dgm:pt>
    <dgm:pt modelId="{79078372-3471-487A-A724-26BA95E75B0B}" type="sibTrans" cxnId="{593621DE-5A9D-4CFA-9488-7213D7DCAB97}">
      <dgm:prSet/>
      <dgm:spPr/>
      <dgm:t>
        <a:bodyPr/>
        <a:lstStyle/>
        <a:p>
          <a:endParaRPr lang="en-GB"/>
        </a:p>
      </dgm:t>
    </dgm:pt>
    <dgm:pt modelId="{67404FDF-1547-46EF-99E2-63AB4734A2F4}">
      <dgm:prSet phldrT="[Text]" phldr="0"/>
      <dgm:spPr/>
      <dgm:t>
        <a:bodyPr/>
        <a:lstStyle/>
        <a:p>
          <a:pPr rtl="0"/>
          <a:r>
            <a:rPr lang="en-GB" dirty="0">
              <a:latin typeface="Elephant"/>
            </a:rPr>
            <a:t>Summary offences </a:t>
          </a:r>
          <a:endParaRPr lang="en-GB" dirty="0"/>
        </a:p>
      </dgm:t>
    </dgm:pt>
    <dgm:pt modelId="{326940FD-4630-40D7-BF77-3181AF22D4E5}" type="parTrans" cxnId="{8E4750DC-8B8C-4B09-82A3-FA5FCBDB2A9F}">
      <dgm:prSet/>
      <dgm:spPr/>
      <dgm:t>
        <a:bodyPr/>
        <a:lstStyle/>
        <a:p>
          <a:endParaRPr lang="en-GB"/>
        </a:p>
      </dgm:t>
    </dgm:pt>
    <dgm:pt modelId="{5F5C0506-8F11-4876-8AE4-08BF76C855EB}" type="sibTrans" cxnId="{8E4750DC-8B8C-4B09-82A3-FA5FCBDB2A9F}">
      <dgm:prSet/>
      <dgm:spPr/>
      <dgm:t>
        <a:bodyPr/>
        <a:lstStyle/>
        <a:p>
          <a:endParaRPr lang="en-GB"/>
        </a:p>
      </dgm:t>
    </dgm:pt>
    <dgm:pt modelId="{FFD72340-F3FB-48AB-9C86-5D089C4A5377}">
      <dgm:prSet phldrT="[Text]" phldr="0"/>
      <dgm:spPr/>
      <dgm:t>
        <a:bodyPr/>
        <a:lstStyle/>
        <a:p>
          <a:pPr rtl="0"/>
          <a:r>
            <a:rPr lang="en-GB" dirty="0">
              <a:latin typeface="Elephant"/>
            </a:rPr>
            <a:t>Not binding decisions.</a:t>
          </a:r>
          <a:endParaRPr lang="en-GB" dirty="0"/>
        </a:p>
      </dgm:t>
    </dgm:pt>
    <dgm:pt modelId="{6E3412EE-F56C-49B8-9EC8-CD19B8BF9069}" type="parTrans" cxnId="{4A22D762-F9CB-42CB-8902-2AC3DD3A11C6}">
      <dgm:prSet/>
      <dgm:spPr/>
      <dgm:t>
        <a:bodyPr/>
        <a:lstStyle/>
        <a:p>
          <a:endParaRPr lang="en-GB"/>
        </a:p>
      </dgm:t>
    </dgm:pt>
    <dgm:pt modelId="{85376772-5C53-4C9C-903B-26D46241C040}" type="sibTrans" cxnId="{4A22D762-F9CB-42CB-8902-2AC3DD3A11C6}">
      <dgm:prSet/>
      <dgm:spPr/>
      <dgm:t>
        <a:bodyPr/>
        <a:lstStyle/>
        <a:p>
          <a:endParaRPr lang="en-GB"/>
        </a:p>
      </dgm:t>
    </dgm:pt>
    <dgm:pt modelId="{3F6F2AD1-FD2A-4AA4-B0FD-27D90198BC80}">
      <dgm:prSet phldrT="[Text]" phldr="0"/>
      <dgm:spPr/>
      <dgm:t>
        <a:bodyPr/>
        <a:lstStyle/>
        <a:p>
          <a:pPr rtl="0"/>
          <a:r>
            <a:rPr lang="en-GB" dirty="0">
              <a:latin typeface="Elephant"/>
            </a:rPr>
            <a:t>County court </a:t>
          </a:r>
          <a:endParaRPr lang="en-GB" dirty="0"/>
        </a:p>
      </dgm:t>
    </dgm:pt>
    <dgm:pt modelId="{53DC598C-4EFC-48C6-94C7-012CB702DBAC}" type="parTrans" cxnId="{5EBFCA39-6FA3-4992-935C-B9CE09DF6922}">
      <dgm:prSet/>
      <dgm:spPr/>
      <dgm:t>
        <a:bodyPr/>
        <a:lstStyle/>
        <a:p>
          <a:endParaRPr lang="en-GB"/>
        </a:p>
      </dgm:t>
    </dgm:pt>
    <dgm:pt modelId="{8198FB14-369E-4D19-A177-26103787EBA5}" type="sibTrans" cxnId="{5EBFCA39-6FA3-4992-935C-B9CE09DF6922}">
      <dgm:prSet/>
      <dgm:spPr/>
      <dgm:t>
        <a:bodyPr/>
        <a:lstStyle/>
        <a:p>
          <a:endParaRPr lang="en-GB"/>
        </a:p>
      </dgm:t>
    </dgm:pt>
    <dgm:pt modelId="{5B1DFDB6-E10F-4591-833D-E88ED628A0B6}">
      <dgm:prSet phldrT="[Text]" phldr="0"/>
      <dgm:spPr/>
      <dgm:t>
        <a:bodyPr/>
        <a:lstStyle/>
        <a:p>
          <a:pPr rtl="0"/>
          <a:r>
            <a:rPr lang="en-GB" dirty="0">
              <a:latin typeface="Elephant"/>
            </a:rPr>
            <a:t>Civil cases </a:t>
          </a:r>
          <a:endParaRPr lang="en-GB" dirty="0"/>
        </a:p>
      </dgm:t>
    </dgm:pt>
    <dgm:pt modelId="{AFFE9774-AB1E-4003-A643-67E0D007F147}" type="parTrans" cxnId="{692B393E-AC92-4D9E-9533-340CCFCFFE5A}">
      <dgm:prSet/>
      <dgm:spPr/>
      <dgm:t>
        <a:bodyPr/>
        <a:lstStyle/>
        <a:p>
          <a:endParaRPr lang="en-GB"/>
        </a:p>
      </dgm:t>
    </dgm:pt>
    <dgm:pt modelId="{2F9A5EC0-92BB-4DF7-B631-5A81C2F3CF3D}" type="sibTrans" cxnId="{692B393E-AC92-4D9E-9533-340CCFCFFE5A}">
      <dgm:prSet/>
      <dgm:spPr/>
      <dgm:t>
        <a:bodyPr/>
        <a:lstStyle/>
        <a:p>
          <a:endParaRPr lang="en-GB"/>
        </a:p>
      </dgm:t>
    </dgm:pt>
    <dgm:pt modelId="{DDBE6E85-8A59-4111-B964-C05B6064F0F9}">
      <dgm:prSet phldrT="[Text]" phldr="0"/>
      <dgm:spPr/>
      <dgm:t>
        <a:bodyPr/>
        <a:lstStyle/>
        <a:p>
          <a:pPr rtl="0"/>
          <a:r>
            <a:rPr lang="en-GB" dirty="0">
              <a:latin typeface="Elephant"/>
            </a:rPr>
            <a:t>No binding decisions </a:t>
          </a:r>
          <a:endParaRPr lang="en-GB" dirty="0"/>
        </a:p>
      </dgm:t>
    </dgm:pt>
    <dgm:pt modelId="{6600C22F-BEFE-4C3A-941F-5ECBE3686547}" type="parTrans" cxnId="{E7DA65EB-0AE7-408B-8DE5-F8B4FA1B8DA0}">
      <dgm:prSet/>
      <dgm:spPr/>
      <dgm:t>
        <a:bodyPr/>
        <a:lstStyle/>
        <a:p>
          <a:endParaRPr lang="en-GB"/>
        </a:p>
      </dgm:t>
    </dgm:pt>
    <dgm:pt modelId="{5D3E03FE-5046-49EC-B187-467DDCD20F8A}" type="sibTrans" cxnId="{E7DA65EB-0AE7-408B-8DE5-F8B4FA1B8DA0}">
      <dgm:prSet/>
      <dgm:spPr/>
      <dgm:t>
        <a:bodyPr/>
        <a:lstStyle/>
        <a:p>
          <a:endParaRPr lang="en-GB"/>
        </a:p>
      </dgm:t>
    </dgm:pt>
    <dgm:pt modelId="{23399740-C648-4E09-B555-294C23C11CA1}">
      <dgm:prSet phldrT="[Text]" phldr="0"/>
      <dgm:spPr/>
      <dgm:t>
        <a:bodyPr/>
        <a:lstStyle/>
        <a:p>
          <a:pPr rtl="0"/>
          <a:r>
            <a:rPr lang="en-GB" dirty="0">
              <a:latin typeface="Elephant"/>
            </a:rPr>
            <a:t>Crown court </a:t>
          </a:r>
          <a:endParaRPr lang="en-GB" dirty="0"/>
        </a:p>
      </dgm:t>
    </dgm:pt>
    <dgm:pt modelId="{CCFFBD41-DAFC-4863-9EC3-AE3013673C76}" type="parTrans" cxnId="{D7EB75B7-A1B0-43F7-94B6-AB03B37BCA09}">
      <dgm:prSet/>
      <dgm:spPr/>
      <dgm:t>
        <a:bodyPr/>
        <a:lstStyle/>
        <a:p>
          <a:endParaRPr lang="en-GB"/>
        </a:p>
      </dgm:t>
    </dgm:pt>
    <dgm:pt modelId="{25A9BE33-40DC-4AF2-A9FE-87120C055048}" type="sibTrans" cxnId="{D7EB75B7-A1B0-43F7-94B6-AB03B37BCA09}">
      <dgm:prSet/>
      <dgm:spPr/>
      <dgm:t>
        <a:bodyPr/>
        <a:lstStyle/>
        <a:p>
          <a:endParaRPr lang="en-GB"/>
        </a:p>
      </dgm:t>
    </dgm:pt>
    <dgm:pt modelId="{08EBE820-ADF7-431F-B905-07A185443E4F}">
      <dgm:prSet phldrT="[Text]" phldr="0"/>
      <dgm:spPr/>
      <dgm:t>
        <a:bodyPr/>
        <a:lstStyle/>
        <a:p>
          <a:pPr rtl="0"/>
          <a:r>
            <a:rPr lang="en-GB" dirty="0">
              <a:latin typeface="Elephant"/>
            </a:rPr>
            <a:t>Magistrates (Appeal)</a:t>
          </a:r>
          <a:endParaRPr lang="en-GB" dirty="0"/>
        </a:p>
      </dgm:t>
    </dgm:pt>
    <dgm:pt modelId="{7558B5A8-B71B-452E-859C-3CEC8856E250}" type="parTrans" cxnId="{1BF675DE-BC5C-4DBF-AB2C-E05DB77CB30D}">
      <dgm:prSet/>
      <dgm:spPr/>
      <dgm:t>
        <a:bodyPr/>
        <a:lstStyle/>
        <a:p>
          <a:endParaRPr lang="en-GB"/>
        </a:p>
      </dgm:t>
    </dgm:pt>
    <dgm:pt modelId="{E0EFF2ED-8A42-40AE-9344-30C6F860E78C}" type="sibTrans" cxnId="{1BF675DE-BC5C-4DBF-AB2C-E05DB77CB30D}">
      <dgm:prSet/>
      <dgm:spPr/>
      <dgm:t>
        <a:bodyPr/>
        <a:lstStyle/>
        <a:p>
          <a:endParaRPr lang="en-GB"/>
        </a:p>
      </dgm:t>
    </dgm:pt>
    <dgm:pt modelId="{D84334CB-53BF-4B86-965E-A02E80D0B88A}">
      <dgm:prSet phldrT="[Text]" phldr="0"/>
      <dgm:spPr/>
      <dgm:t>
        <a:bodyPr/>
        <a:lstStyle/>
        <a:p>
          <a:pPr rtl="0"/>
          <a:r>
            <a:rPr lang="en-GB" dirty="0">
              <a:latin typeface="Elephant"/>
            </a:rPr>
            <a:t>Not binding persuasive</a:t>
          </a:r>
          <a:endParaRPr lang="en-GB" dirty="0"/>
        </a:p>
      </dgm:t>
    </dgm:pt>
    <dgm:pt modelId="{97C5E7A7-2471-44FB-A22C-029A12C8E135}" type="parTrans" cxnId="{7EB90532-E3D3-415E-B645-58C07F97D4D0}">
      <dgm:prSet/>
      <dgm:spPr/>
      <dgm:t>
        <a:bodyPr/>
        <a:lstStyle/>
        <a:p>
          <a:endParaRPr lang="en-GB"/>
        </a:p>
      </dgm:t>
    </dgm:pt>
    <dgm:pt modelId="{DC609A4D-CA2A-4122-B700-12075FB06730}" type="sibTrans" cxnId="{7EB90532-E3D3-415E-B645-58C07F97D4D0}">
      <dgm:prSet/>
      <dgm:spPr/>
      <dgm:t>
        <a:bodyPr/>
        <a:lstStyle/>
        <a:p>
          <a:endParaRPr lang="en-GB"/>
        </a:p>
      </dgm:t>
    </dgm:pt>
    <dgm:pt modelId="{7E42BA28-A3ED-4F12-8FE0-1120D03C0BA1}" type="pres">
      <dgm:prSet presAssocID="{C4305DB4-68CC-43D5-A685-A9AB2FC9B196}" presName="linearFlow" presStyleCnt="0">
        <dgm:presLayoutVars>
          <dgm:dir/>
          <dgm:animLvl val="lvl"/>
          <dgm:resizeHandles val="exact"/>
        </dgm:presLayoutVars>
      </dgm:prSet>
      <dgm:spPr/>
    </dgm:pt>
    <dgm:pt modelId="{04FBC135-15ED-4E6B-ACCC-00EF4D3A579E}" type="pres">
      <dgm:prSet presAssocID="{B354C68F-419F-49C2-A208-701F6727A839}" presName="composite" presStyleCnt="0"/>
      <dgm:spPr/>
    </dgm:pt>
    <dgm:pt modelId="{7DEE2728-1F30-4F5D-85C1-4B7F39F22C5B}" type="pres">
      <dgm:prSet presAssocID="{B354C68F-419F-49C2-A208-701F6727A839}" presName="parentText" presStyleLbl="alignNode1" presStyleIdx="0" presStyleCnt="3">
        <dgm:presLayoutVars>
          <dgm:chMax val="1"/>
          <dgm:bulletEnabled val="1"/>
        </dgm:presLayoutVars>
      </dgm:prSet>
      <dgm:spPr/>
    </dgm:pt>
    <dgm:pt modelId="{607A1F30-FB02-4435-A185-936F809FC595}" type="pres">
      <dgm:prSet presAssocID="{B354C68F-419F-49C2-A208-701F6727A839}" presName="descendantText" presStyleLbl="alignAcc1" presStyleIdx="0" presStyleCnt="3">
        <dgm:presLayoutVars>
          <dgm:bulletEnabled val="1"/>
        </dgm:presLayoutVars>
      </dgm:prSet>
      <dgm:spPr/>
    </dgm:pt>
    <dgm:pt modelId="{2A8E9D1D-5C92-4500-8E82-C87C50712E10}" type="pres">
      <dgm:prSet presAssocID="{79078372-3471-487A-A724-26BA95E75B0B}" presName="sp" presStyleCnt="0"/>
      <dgm:spPr/>
    </dgm:pt>
    <dgm:pt modelId="{7D1C8634-3A04-4D06-ADD1-9886CEBE6021}" type="pres">
      <dgm:prSet presAssocID="{3F6F2AD1-FD2A-4AA4-B0FD-27D90198BC80}" presName="composite" presStyleCnt="0"/>
      <dgm:spPr/>
    </dgm:pt>
    <dgm:pt modelId="{D8F62D6E-CF7A-465B-8C5A-4DE56A639635}" type="pres">
      <dgm:prSet presAssocID="{3F6F2AD1-FD2A-4AA4-B0FD-27D90198BC80}" presName="parentText" presStyleLbl="alignNode1" presStyleIdx="1" presStyleCnt="3">
        <dgm:presLayoutVars>
          <dgm:chMax val="1"/>
          <dgm:bulletEnabled val="1"/>
        </dgm:presLayoutVars>
      </dgm:prSet>
      <dgm:spPr/>
    </dgm:pt>
    <dgm:pt modelId="{F47AB509-E0EE-4A0B-8C01-CE383ED47460}" type="pres">
      <dgm:prSet presAssocID="{3F6F2AD1-FD2A-4AA4-B0FD-27D90198BC80}" presName="descendantText" presStyleLbl="alignAcc1" presStyleIdx="1" presStyleCnt="3">
        <dgm:presLayoutVars>
          <dgm:bulletEnabled val="1"/>
        </dgm:presLayoutVars>
      </dgm:prSet>
      <dgm:spPr/>
    </dgm:pt>
    <dgm:pt modelId="{124401B6-A99D-4AEF-9334-843BA1558A6B}" type="pres">
      <dgm:prSet presAssocID="{8198FB14-369E-4D19-A177-26103787EBA5}" presName="sp" presStyleCnt="0"/>
      <dgm:spPr/>
    </dgm:pt>
    <dgm:pt modelId="{0BB65508-E7A9-4B7C-AB14-95DF2DFE4681}" type="pres">
      <dgm:prSet presAssocID="{23399740-C648-4E09-B555-294C23C11CA1}" presName="composite" presStyleCnt="0"/>
      <dgm:spPr/>
    </dgm:pt>
    <dgm:pt modelId="{6903A067-0F7E-4013-9B14-B99DB22BEF06}" type="pres">
      <dgm:prSet presAssocID="{23399740-C648-4E09-B555-294C23C11CA1}" presName="parentText" presStyleLbl="alignNode1" presStyleIdx="2" presStyleCnt="3">
        <dgm:presLayoutVars>
          <dgm:chMax val="1"/>
          <dgm:bulletEnabled val="1"/>
        </dgm:presLayoutVars>
      </dgm:prSet>
      <dgm:spPr/>
    </dgm:pt>
    <dgm:pt modelId="{F0F5EFD4-AE60-4C2C-97CC-97F85B1E348E}" type="pres">
      <dgm:prSet presAssocID="{23399740-C648-4E09-B555-294C23C11CA1}" presName="descendantText" presStyleLbl="alignAcc1" presStyleIdx="2" presStyleCnt="3">
        <dgm:presLayoutVars>
          <dgm:bulletEnabled val="1"/>
        </dgm:presLayoutVars>
      </dgm:prSet>
      <dgm:spPr/>
    </dgm:pt>
  </dgm:ptLst>
  <dgm:cxnLst>
    <dgm:cxn modelId="{CC8DCF0B-20E0-4E26-9C23-8C0F410FBCDD}" type="presOf" srcId="{5B1DFDB6-E10F-4591-833D-E88ED628A0B6}" destId="{F47AB509-E0EE-4A0B-8C01-CE383ED47460}" srcOrd="0" destOrd="0" presId="urn:microsoft.com/office/officeart/2005/8/layout/chevron2"/>
    <dgm:cxn modelId="{76F01D16-ACBA-41FC-8E57-128EEB6D1838}" type="presOf" srcId="{23399740-C648-4E09-B555-294C23C11CA1}" destId="{6903A067-0F7E-4013-9B14-B99DB22BEF06}" srcOrd="0" destOrd="0" presId="urn:microsoft.com/office/officeart/2005/8/layout/chevron2"/>
    <dgm:cxn modelId="{BF562F20-0AE3-4F68-88FB-46C14F9AFB40}" type="presOf" srcId="{C4305DB4-68CC-43D5-A685-A9AB2FC9B196}" destId="{7E42BA28-A3ED-4F12-8FE0-1120D03C0BA1}" srcOrd="0" destOrd="0" presId="urn:microsoft.com/office/officeart/2005/8/layout/chevron2"/>
    <dgm:cxn modelId="{ACF13B20-EB4B-4E89-9B03-9E0EC3237BE6}" type="presOf" srcId="{FFD72340-F3FB-48AB-9C86-5D089C4A5377}" destId="{607A1F30-FB02-4435-A185-936F809FC595}" srcOrd="0" destOrd="1" presId="urn:microsoft.com/office/officeart/2005/8/layout/chevron2"/>
    <dgm:cxn modelId="{7EB90532-E3D3-415E-B645-58C07F97D4D0}" srcId="{23399740-C648-4E09-B555-294C23C11CA1}" destId="{D84334CB-53BF-4B86-965E-A02E80D0B88A}" srcOrd="1" destOrd="0" parTransId="{97C5E7A7-2471-44FB-A22C-029A12C8E135}" sibTransId="{DC609A4D-CA2A-4122-B700-12075FB06730}"/>
    <dgm:cxn modelId="{5EBFCA39-6FA3-4992-935C-B9CE09DF6922}" srcId="{C4305DB4-68CC-43D5-A685-A9AB2FC9B196}" destId="{3F6F2AD1-FD2A-4AA4-B0FD-27D90198BC80}" srcOrd="1" destOrd="0" parTransId="{53DC598C-4EFC-48C6-94C7-012CB702DBAC}" sibTransId="{8198FB14-369E-4D19-A177-26103787EBA5}"/>
    <dgm:cxn modelId="{692B393E-AC92-4D9E-9533-340CCFCFFE5A}" srcId="{3F6F2AD1-FD2A-4AA4-B0FD-27D90198BC80}" destId="{5B1DFDB6-E10F-4591-833D-E88ED628A0B6}" srcOrd="0" destOrd="0" parTransId="{AFFE9774-AB1E-4003-A643-67E0D007F147}" sibTransId="{2F9A5EC0-92BB-4DF7-B631-5A81C2F3CF3D}"/>
    <dgm:cxn modelId="{077FFC40-7758-4D35-997D-107523D1DD45}" type="presOf" srcId="{3F6F2AD1-FD2A-4AA4-B0FD-27D90198BC80}" destId="{D8F62D6E-CF7A-465B-8C5A-4DE56A639635}" srcOrd="0" destOrd="0" presId="urn:microsoft.com/office/officeart/2005/8/layout/chevron2"/>
    <dgm:cxn modelId="{4A22D762-F9CB-42CB-8902-2AC3DD3A11C6}" srcId="{B354C68F-419F-49C2-A208-701F6727A839}" destId="{FFD72340-F3FB-48AB-9C86-5D089C4A5377}" srcOrd="1" destOrd="0" parTransId="{6E3412EE-F56C-49B8-9EC8-CD19B8BF9069}" sibTransId="{85376772-5C53-4C9C-903B-26D46241C040}"/>
    <dgm:cxn modelId="{1CC8F34C-2E7E-4337-A39C-6784AAAFFDBE}" type="presOf" srcId="{DDBE6E85-8A59-4111-B964-C05B6064F0F9}" destId="{F47AB509-E0EE-4A0B-8C01-CE383ED47460}" srcOrd="0" destOrd="1" presId="urn:microsoft.com/office/officeart/2005/8/layout/chevron2"/>
    <dgm:cxn modelId="{385B8787-40C1-40B7-AB8E-7B0D68A65875}" type="presOf" srcId="{D84334CB-53BF-4B86-965E-A02E80D0B88A}" destId="{F0F5EFD4-AE60-4C2C-97CC-97F85B1E348E}" srcOrd="0" destOrd="1" presId="urn:microsoft.com/office/officeart/2005/8/layout/chevron2"/>
    <dgm:cxn modelId="{E78FA28A-5646-4294-AE5F-FACBF28EA02D}" type="presOf" srcId="{67404FDF-1547-46EF-99E2-63AB4734A2F4}" destId="{607A1F30-FB02-4435-A185-936F809FC595}" srcOrd="0" destOrd="0" presId="urn:microsoft.com/office/officeart/2005/8/layout/chevron2"/>
    <dgm:cxn modelId="{D7EB75B7-A1B0-43F7-94B6-AB03B37BCA09}" srcId="{C4305DB4-68CC-43D5-A685-A9AB2FC9B196}" destId="{23399740-C648-4E09-B555-294C23C11CA1}" srcOrd="2" destOrd="0" parTransId="{CCFFBD41-DAFC-4863-9EC3-AE3013673C76}" sibTransId="{25A9BE33-40DC-4AF2-A9FE-87120C055048}"/>
    <dgm:cxn modelId="{1AF57AB9-733A-4F58-ACF8-96C1E0FDAB37}" type="presOf" srcId="{08EBE820-ADF7-431F-B905-07A185443E4F}" destId="{F0F5EFD4-AE60-4C2C-97CC-97F85B1E348E}" srcOrd="0" destOrd="0" presId="urn:microsoft.com/office/officeart/2005/8/layout/chevron2"/>
    <dgm:cxn modelId="{8E4750DC-8B8C-4B09-82A3-FA5FCBDB2A9F}" srcId="{B354C68F-419F-49C2-A208-701F6727A839}" destId="{67404FDF-1547-46EF-99E2-63AB4734A2F4}" srcOrd="0" destOrd="0" parTransId="{326940FD-4630-40D7-BF77-3181AF22D4E5}" sibTransId="{5F5C0506-8F11-4876-8AE4-08BF76C855EB}"/>
    <dgm:cxn modelId="{593621DE-5A9D-4CFA-9488-7213D7DCAB97}" srcId="{C4305DB4-68CC-43D5-A685-A9AB2FC9B196}" destId="{B354C68F-419F-49C2-A208-701F6727A839}" srcOrd="0" destOrd="0" parTransId="{3B18A929-FE80-4292-9D80-57821EE07D82}" sibTransId="{79078372-3471-487A-A724-26BA95E75B0B}"/>
    <dgm:cxn modelId="{1BF675DE-BC5C-4DBF-AB2C-E05DB77CB30D}" srcId="{23399740-C648-4E09-B555-294C23C11CA1}" destId="{08EBE820-ADF7-431F-B905-07A185443E4F}" srcOrd="0" destOrd="0" parTransId="{7558B5A8-B71B-452E-859C-3CEC8856E250}" sibTransId="{E0EFF2ED-8A42-40AE-9344-30C6F860E78C}"/>
    <dgm:cxn modelId="{E7DA65EB-0AE7-408B-8DE5-F8B4FA1B8DA0}" srcId="{3F6F2AD1-FD2A-4AA4-B0FD-27D90198BC80}" destId="{DDBE6E85-8A59-4111-B964-C05B6064F0F9}" srcOrd="1" destOrd="0" parTransId="{6600C22F-BEFE-4C3A-941F-5ECBE3686547}" sibTransId="{5D3E03FE-5046-49EC-B187-467DDCD20F8A}"/>
    <dgm:cxn modelId="{8B37FAF2-E942-4E46-AC63-59CD7BC5FE57}" type="presOf" srcId="{B354C68F-419F-49C2-A208-701F6727A839}" destId="{7DEE2728-1F30-4F5D-85C1-4B7F39F22C5B}" srcOrd="0" destOrd="0" presId="urn:microsoft.com/office/officeart/2005/8/layout/chevron2"/>
    <dgm:cxn modelId="{C91EF480-C3DE-4DCF-84C6-0FF05D55314E}" type="presParOf" srcId="{7E42BA28-A3ED-4F12-8FE0-1120D03C0BA1}" destId="{04FBC135-15ED-4E6B-ACCC-00EF4D3A579E}" srcOrd="0" destOrd="0" presId="urn:microsoft.com/office/officeart/2005/8/layout/chevron2"/>
    <dgm:cxn modelId="{1B8C1888-9B2A-4C2F-96E1-FB7A23146060}" type="presParOf" srcId="{04FBC135-15ED-4E6B-ACCC-00EF4D3A579E}" destId="{7DEE2728-1F30-4F5D-85C1-4B7F39F22C5B}" srcOrd="0" destOrd="0" presId="urn:microsoft.com/office/officeart/2005/8/layout/chevron2"/>
    <dgm:cxn modelId="{D60AE0D2-8808-499B-9E71-32A628980FFB}" type="presParOf" srcId="{04FBC135-15ED-4E6B-ACCC-00EF4D3A579E}" destId="{607A1F30-FB02-4435-A185-936F809FC595}" srcOrd="1" destOrd="0" presId="urn:microsoft.com/office/officeart/2005/8/layout/chevron2"/>
    <dgm:cxn modelId="{B069B654-3442-42C4-873A-9480B753134C}" type="presParOf" srcId="{7E42BA28-A3ED-4F12-8FE0-1120D03C0BA1}" destId="{2A8E9D1D-5C92-4500-8E82-C87C50712E10}" srcOrd="1" destOrd="0" presId="urn:microsoft.com/office/officeart/2005/8/layout/chevron2"/>
    <dgm:cxn modelId="{413A6F0A-A42D-4901-97EA-A5A12279C077}" type="presParOf" srcId="{7E42BA28-A3ED-4F12-8FE0-1120D03C0BA1}" destId="{7D1C8634-3A04-4D06-ADD1-9886CEBE6021}" srcOrd="2" destOrd="0" presId="urn:microsoft.com/office/officeart/2005/8/layout/chevron2"/>
    <dgm:cxn modelId="{83749396-0F99-458C-B5C7-670757E60AE6}" type="presParOf" srcId="{7D1C8634-3A04-4D06-ADD1-9886CEBE6021}" destId="{D8F62D6E-CF7A-465B-8C5A-4DE56A639635}" srcOrd="0" destOrd="0" presId="urn:microsoft.com/office/officeart/2005/8/layout/chevron2"/>
    <dgm:cxn modelId="{B44F4DE7-CFED-426C-866A-A7FACE278C08}" type="presParOf" srcId="{7D1C8634-3A04-4D06-ADD1-9886CEBE6021}" destId="{F47AB509-E0EE-4A0B-8C01-CE383ED47460}" srcOrd="1" destOrd="0" presId="urn:microsoft.com/office/officeart/2005/8/layout/chevron2"/>
    <dgm:cxn modelId="{F8A8668C-0FAC-4525-B8C3-AC65EC72E9EB}" type="presParOf" srcId="{7E42BA28-A3ED-4F12-8FE0-1120D03C0BA1}" destId="{124401B6-A99D-4AEF-9334-843BA1558A6B}" srcOrd="3" destOrd="0" presId="urn:microsoft.com/office/officeart/2005/8/layout/chevron2"/>
    <dgm:cxn modelId="{E1F253FB-7A09-480C-9C83-521120DBDD63}" type="presParOf" srcId="{7E42BA28-A3ED-4F12-8FE0-1120D03C0BA1}" destId="{0BB65508-E7A9-4B7C-AB14-95DF2DFE4681}" srcOrd="4" destOrd="0" presId="urn:microsoft.com/office/officeart/2005/8/layout/chevron2"/>
    <dgm:cxn modelId="{CB56C44C-BC8D-410D-8B45-59D294918C0A}" type="presParOf" srcId="{0BB65508-E7A9-4B7C-AB14-95DF2DFE4681}" destId="{6903A067-0F7E-4013-9B14-B99DB22BEF06}" srcOrd="0" destOrd="0" presId="urn:microsoft.com/office/officeart/2005/8/layout/chevron2"/>
    <dgm:cxn modelId="{28DB748E-947E-4542-B755-DC412C22F5B7}" type="presParOf" srcId="{0BB65508-E7A9-4B7C-AB14-95DF2DFE4681}" destId="{F0F5EFD4-AE60-4C2C-97CC-97F85B1E348E}"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5B9125-3091-4EC6-9560-6D51A3F4B962}"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D1EE99F4-F2DE-4C0A-B699-D6482FF9B71B}">
      <dgm:prSet phldrT="[Text]" phldr="0"/>
      <dgm:spPr/>
      <dgm:t>
        <a:bodyPr/>
        <a:lstStyle/>
        <a:p>
          <a:pPr rtl="0"/>
          <a:r>
            <a:rPr lang="en-GB" dirty="0">
              <a:latin typeface="Elephant"/>
            </a:rPr>
            <a:t>Divisional court of the high court </a:t>
          </a:r>
          <a:endParaRPr lang="en-GB" dirty="0"/>
        </a:p>
      </dgm:t>
    </dgm:pt>
    <dgm:pt modelId="{2C29AE54-8516-46C9-8955-16CAB0815042}" type="parTrans" cxnId="{7BFB7FFE-8376-4BFD-9415-DE71C6457160}">
      <dgm:prSet/>
      <dgm:spPr/>
      <dgm:t>
        <a:bodyPr/>
        <a:lstStyle/>
        <a:p>
          <a:endParaRPr lang="en-GB"/>
        </a:p>
      </dgm:t>
    </dgm:pt>
    <dgm:pt modelId="{ABABD200-EB95-4A0C-9884-1442EDF9744A}" type="sibTrans" cxnId="{7BFB7FFE-8376-4BFD-9415-DE71C6457160}">
      <dgm:prSet/>
      <dgm:spPr/>
      <dgm:t>
        <a:bodyPr/>
        <a:lstStyle/>
        <a:p>
          <a:endParaRPr lang="en-GB"/>
        </a:p>
      </dgm:t>
    </dgm:pt>
    <dgm:pt modelId="{C01C7063-51D6-4B05-9DD8-D9B918A42C18}">
      <dgm:prSet phldrT="[Text]" phldr="0"/>
      <dgm:spPr/>
      <dgm:t>
        <a:bodyPr/>
        <a:lstStyle/>
        <a:p>
          <a:pPr rtl="0"/>
          <a:r>
            <a:rPr lang="en-GB" dirty="0">
              <a:latin typeface="Elephant"/>
            </a:rPr>
            <a:t>Bound by higher courts and past decisions.</a:t>
          </a:r>
          <a:endParaRPr lang="en-GB" dirty="0"/>
        </a:p>
      </dgm:t>
    </dgm:pt>
    <dgm:pt modelId="{34DCC965-03BE-415C-AE21-4C692AF9ABB7}" type="parTrans" cxnId="{97E76886-E0A4-42AF-B94A-6F1DF588E082}">
      <dgm:prSet/>
      <dgm:spPr/>
      <dgm:t>
        <a:bodyPr/>
        <a:lstStyle/>
        <a:p>
          <a:endParaRPr lang="en-GB"/>
        </a:p>
      </dgm:t>
    </dgm:pt>
    <dgm:pt modelId="{2A0D7C44-6296-4CD8-9349-EA9CE14C9731}" type="sibTrans" cxnId="{97E76886-E0A4-42AF-B94A-6F1DF588E082}">
      <dgm:prSet/>
      <dgm:spPr/>
      <dgm:t>
        <a:bodyPr/>
        <a:lstStyle/>
        <a:p>
          <a:endParaRPr lang="en-GB"/>
        </a:p>
      </dgm:t>
    </dgm:pt>
    <dgm:pt modelId="{48FB07D6-2353-4993-A831-F6851ACF2B10}">
      <dgm:prSet phldrT="[Text]" phldr="0"/>
      <dgm:spPr/>
      <dgm:t>
        <a:bodyPr/>
        <a:lstStyle/>
        <a:p>
          <a:pPr rtl="0"/>
          <a:r>
            <a:rPr lang="en-GB" dirty="0">
              <a:latin typeface="Elephant"/>
            </a:rPr>
            <a:t>Binds the lower courts</a:t>
          </a:r>
          <a:endParaRPr lang="en-GB" dirty="0"/>
        </a:p>
      </dgm:t>
    </dgm:pt>
    <dgm:pt modelId="{C6903478-7A08-4894-AC04-9D74A91E4F29}" type="parTrans" cxnId="{5DC919F0-F74C-4FF1-8E06-C82E0F36AE2D}">
      <dgm:prSet/>
      <dgm:spPr/>
      <dgm:t>
        <a:bodyPr/>
        <a:lstStyle/>
        <a:p>
          <a:endParaRPr lang="en-GB"/>
        </a:p>
      </dgm:t>
    </dgm:pt>
    <dgm:pt modelId="{F1013DDE-7765-4986-9840-DC69E3308B6A}" type="sibTrans" cxnId="{5DC919F0-F74C-4FF1-8E06-C82E0F36AE2D}">
      <dgm:prSet/>
      <dgm:spPr/>
      <dgm:t>
        <a:bodyPr/>
        <a:lstStyle/>
        <a:p>
          <a:endParaRPr lang="en-GB"/>
        </a:p>
      </dgm:t>
    </dgm:pt>
    <dgm:pt modelId="{7835B666-B590-4652-AC37-79FE156DBC66}" type="pres">
      <dgm:prSet presAssocID="{455B9125-3091-4EC6-9560-6D51A3F4B962}" presName="linearFlow" presStyleCnt="0">
        <dgm:presLayoutVars>
          <dgm:dir/>
          <dgm:animLvl val="lvl"/>
          <dgm:resizeHandles val="exact"/>
        </dgm:presLayoutVars>
      </dgm:prSet>
      <dgm:spPr/>
    </dgm:pt>
    <dgm:pt modelId="{A0A781BC-2B1D-463B-98C9-3CA2B05ECB55}" type="pres">
      <dgm:prSet presAssocID="{D1EE99F4-F2DE-4C0A-B699-D6482FF9B71B}" presName="composite" presStyleCnt="0"/>
      <dgm:spPr/>
    </dgm:pt>
    <dgm:pt modelId="{BC1A09A1-ED1C-436B-B7E5-F7D6C60D7CD9}" type="pres">
      <dgm:prSet presAssocID="{D1EE99F4-F2DE-4C0A-B699-D6482FF9B71B}" presName="parentText" presStyleLbl="alignNode1" presStyleIdx="0" presStyleCnt="1">
        <dgm:presLayoutVars>
          <dgm:chMax val="1"/>
          <dgm:bulletEnabled val="1"/>
        </dgm:presLayoutVars>
      </dgm:prSet>
      <dgm:spPr/>
    </dgm:pt>
    <dgm:pt modelId="{3B884098-EC3E-4D2B-9C6B-E4EB9B5DDC8D}" type="pres">
      <dgm:prSet presAssocID="{D1EE99F4-F2DE-4C0A-B699-D6482FF9B71B}" presName="descendantText" presStyleLbl="alignAcc1" presStyleIdx="0" presStyleCnt="1">
        <dgm:presLayoutVars>
          <dgm:bulletEnabled val="1"/>
        </dgm:presLayoutVars>
      </dgm:prSet>
      <dgm:spPr/>
    </dgm:pt>
  </dgm:ptLst>
  <dgm:cxnLst>
    <dgm:cxn modelId="{116ABE20-EB7A-4B46-BE1F-69535BA9FD00}" type="presOf" srcId="{455B9125-3091-4EC6-9560-6D51A3F4B962}" destId="{7835B666-B590-4652-AC37-79FE156DBC66}" srcOrd="0" destOrd="0" presId="urn:microsoft.com/office/officeart/2005/8/layout/chevron2"/>
    <dgm:cxn modelId="{9B44AA5E-586A-4579-A5A0-256B2A9359E8}" type="presOf" srcId="{C01C7063-51D6-4B05-9DD8-D9B918A42C18}" destId="{3B884098-EC3E-4D2B-9C6B-E4EB9B5DDC8D}" srcOrd="0" destOrd="0" presId="urn:microsoft.com/office/officeart/2005/8/layout/chevron2"/>
    <dgm:cxn modelId="{4991D27E-A9FD-4928-B268-01A09335D899}" type="presOf" srcId="{D1EE99F4-F2DE-4C0A-B699-D6482FF9B71B}" destId="{BC1A09A1-ED1C-436B-B7E5-F7D6C60D7CD9}" srcOrd="0" destOrd="0" presId="urn:microsoft.com/office/officeart/2005/8/layout/chevron2"/>
    <dgm:cxn modelId="{97E76886-E0A4-42AF-B94A-6F1DF588E082}" srcId="{D1EE99F4-F2DE-4C0A-B699-D6482FF9B71B}" destId="{C01C7063-51D6-4B05-9DD8-D9B918A42C18}" srcOrd="0" destOrd="0" parTransId="{34DCC965-03BE-415C-AE21-4C692AF9ABB7}" sibTransId="{2A0D7C44-6296-4CD8-9349-EA9CE14C9731}"/>
    <dgm:cxn modelId="{5DC919F0-F74C-4FF1-8E06-C82E0F36AE2D}" srcId="{D1EE99F4-F2DE-4C0A-B699-D6482FF9B71B}" destId="{48FB07D6-2353-4993-A831-F6851ACF2B10}" srcOrd="1" destOrd="0" parTransId="{C6903478-7A08-4894-AC04-9D74A91E4F29}" sibTransId="{F1013DDE-7765-4986-9840-DC69E3308B6A}"/>
    <dgm:cxn modelId="{70AC07FE-BA48-414D-800F-8968D18C996C}" type="presOf" srcId="{48FB07D6-2353-4993-A831-F6851ACF2B10}" destId="{3B884098-EC3E-4D2B-9C6B-E4EB9B5DDC8D}" srcOrd="0" destOrd="1" presId="urn:microsoft.com/office/officeart/2005/8/layout/chevron2"/>
    <dgm:cxn modelId="{7BFB7FFE-8376-4BFD-9415-DE71C6457160}" srcId="{455B9125-3091-4EC6-9560-6D51A3F4B962}" destId="{D1EE99F4-F2DE-4C0A-B699-D6482FF9B71B}" srcOrd="0" destOrd="0" parTransId="{2C29AE54-8516-46C9-8955-16CAB0815042}" sibTransId="{ABABD200-EB95-4A0C-9884-1442EDF9744A}"/>
    <dgm:cxn modelId="{092606DE-6283-4940-BF16-66EB1C39ADF5}" type="presParOf" srcId="{7835B666-B590-4652-AC37-79FE156DBC66}" destId="{A0A781BC-2B1D-463B-98C9-3CA2B05ECB55}" srcOrd="0" destOrd="0" presId="urn:microsoft.com/office/officeart/2005/8/layout/chevron2"/>
    <dgm:cxn modelId="{1B87CE1A-33A8-4731-8986-63AFB290695C}" type="presParOf" srcId="{A0A781BC-2B1D-463B-98C9-3CA2B05ECB55}" destId="{BC1A09A1-ED1C-436B-B7E5-F7D6C60D7CD9}" srcOrd="0" destOrd="0" presId="urn:microsoft.com/office/officeart/2005/8/layout/chevron2"/>
    <dgm:cxn modelId="{DC37F3D8-21C9-462D-A02F-BE6A582638A6}" type="presParOf" srcId="{A0A781BC-2B1D-463B-98C9-3CA2B05ECB55}" destId="{3B884098-EC3E-4D2B-9C6B-E4EB9B5DDC8D}"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EE2728-1F30-4F5D-85C1-4B7F39F22C5B}">
      <dsp:nvSpPr>
        <dsp:cNvPr id="0" name=""/>
        <dsp:cNvSpPr/>
      </dsp:nvSpPr>
      <dsp:spPr>
        <a:xfrm rot="5400000">
          <a:off x="-247927" y="249395"/>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Magistrates </a:t>
          </a:r>
          <a:endParaRPr lang="en-GB" sz="1400" kern="1200" dirty="0"/>
        </a:p>
      </dsp:txBody>
      <dsp:txXfrm rot="-5400000">
        <a:off x="1" y="579967"/>
        <a:ext cx="1156997" cy="495855"/>
      </dsp:txXfrm>
    </dsp:sp>
    <dsp:sp modelId="{607A1F30-FB02-4435-A185-936F809FC595}">
      <dsp:nvSpPr>
        <dsp:cNvPr id="0" name=""/>
        <dsp:cNvSpPr/>
      </dsp:nvSpPr>
      <dsp:spPr>
        <a:xfrm rot="5400000">
          <a:off x="4607367" y="-3448902"/>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Summary offences </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Not binding decisions.</a:t>
          </a:r>
          <a:endParaRPr lang="en-GB" sz="2800" kern="1200" dirty="0"/>
        </a:p>
      </dsp:txBody>
      <dsp:txXfrm rot="-5400000">
        <a:off x="1156997" y="53914"/>
        <a:ext cx="7922648" cy="969462"/>
      </dsp:txXfrm>
    </dsp:sp>
    <dsp:sp modelId="{D8F62D6E-CF7A-465B-8C5A-4DE56A639635}">
      <dsp:nvSpPr>
        <dsp:cNvPr id="0" name=""/>
        <dsp:cNvSpPr/>
      </dsp:nvSpPr>
      <dsp:spPr>
        <a:xfrm rot="5400000">
          <a:off x="-247927" y="1708692"/>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County court </a:t>
          </a:r>
          <a:endParaRPr lang="en-GB" sz="1400" kern="1200" dirty="0"/>
        </a:p>
      </dsp:txBody>
      <dsp:txXfrm rot="-5400000">
        <a:off x="1" y="2039264"/>
        <a:ext cx="1156997" cy="495855"/>
      </dsp:txXfrm>
    </dsp:sp>
    <dsp:sp modelId="{F47AB509-E0EE-4A0B-8C01-CE383ED47460}">
      <dsp:nvSpPr>
        <dsp:cNvPr id="0" name=""/>
        <dsp:cNvSpPr/>
      </dsp:nvSpPr>
      <dsp:spPr>
        <a:xfrm rot="5400000">
          <a:off x="4607367" y="-1989605"/>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Civil cases </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 binding decisions </a:t>
          </a:r>
          <a:endParaRPr lang="en-GB" sz="2800" kern="1200" dirty="0"/>
        </a:p>
      </dsp:txBody>
      <dsp:txXfrm rot="-5400000">
        <a:off x="1156997" y="1513211"/>
        <a:ext cx="7922648" cy="969462"/>
      </dsp:txXfrm>
    </dsp:sp>
    <dsp:sp modelId="{6903A067-0F7E-4013-9B14-B99DB22BEF06}">
      <dsp:nvSpPr>
        <dsp:cNvPr id="0" name=""/>
        <dsp:cNvSpPr/>
      </dsp:nvSpPr>
      <dsp:spPr>
        <a:xfrm rot="5400000">
          <a:off x="-247927" y="3167989"/>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Crown court </a:t>
          </a:r>
          <a:endParaRPr lang="en-GB" sz="1400" kern="1200" dirty="0"/>
        </a:p>
      </dsp:txBody>
      <dsp:txXfrm rot="-5400000">
        <a:off x="1" y="3498561"/>
        <a:ext cx="1156997" cy="495855"/>
      </dsp:txXfrm>
    </dsp:sp>
    <dsp:sp modelId="{F0F5EFD4-AE60-4C2C-97CC-97F85B1E348E}">
      <dsp:nvSpPr>
        <dsp:cNvPr id="0" name=""/>
        <dsp:cNvSpPr/>
      </dsp:nvSpPr>
      <dsp:spPr>
        <a:xfrm rot="5400000">
          <a:off x="4607367" y="-530309"/>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Magistrates (Appeal)</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Not binding persuasive</a:t>
          </a:r>
          <a:endParaRPr lang="en-GB" sz="2800" kern="1200" dirty="0"/>
        </a:p>
      </dsp:txBody>
      <dsp:txXfrm rot="-5400000">
        <a:off x="1156997" y="2972507"/>
        <a:ext cx="7922648" cy="9694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1A09A1-ED1C-436B-B7E5-F7D6C60D7CD9}">
      <dsp:nvSpPr>
        <dsp:cNvPr id="0" name=""/>
        <dsp:cNvSpPr/>
      </dsp:nvSpPr>
      <dsp:spPr>
        <a:xfrm rot="5400000">
          <a:off x="-237887" y="237887"/>
          <a:ext cx="1585915" cy="111014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rtl="0">
            <a:lnSpc>
              <a:spcPct val="90000"/>
            </a:lnSpc>
            <a:spcBef>
              <a:spcPct val="0"/>
            </a:spcBef>
            <a:spcAft>
              <a:spcPct val="35000"/>
            </a:spcAft>
            <a:buNone/>
          </a:pPr>
          <a:r>
            <a:rPr lang="en-GB" sz="1000" kern="1200" dirty="0">
              <a:latin typeface="Elephant"/>
            </a:rPr>
            <a:t>Divisional court of the high court </a:t>
          </a:r>
          <a:endParaRPr lang="en-GB" sz="1000" kern="1200" dirty="0"/>
        </a:p>
      </dsp:txBody>
      <dsp:txXfrm rot="-5400000">
        <a:off x="1" y="555069"/>
        <a:ext cx="1110140" cy="475775"/>
      </dsp:txXfrm>
    </dsp:sp>
    <dsp:sp modelId="{3B884098-EC3E-4D2B-9C6B-E4EB9B5DDC8D}">
      <dsp:nvSpPr>
        <dsp:cNvPr id="0" name=""/>
        <dsp:cNvSpPr/>
      </dsp:nvSpPr>
      <dsp:spPr>
        <a:xfrm rot="5400000">
          <a:off x="4608671" y="-3498530"/>
          <a:ext cx="1030844" cy="802790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rtl="0">
            <a:lnSpc>
              <a:spcPct val="90000"/>
            </a:lnSpc>
            <a:spcBef>
              <a:spcPct val="0"/>
            </a:spcBef>
            <a:spcAft>
              <a:spcPct val="15000"/>
            </a:spcAft>
            <a:buChar char="•"/>
          </a:pPr>
          <a:r>
            <a:rPr lang="en-GB" sz="2700" kern="1200" dirty="0">
              <a:latin typeface="Elephant"/>
            </a:rPr>
            <a:t>Bound by higher courts and past decisions.</a:t>
          </a:r>
          <a:endParaRPr lang="en-GB" sz="2700" kern="1200" dirty="0"/>
        </a:p>
        <a:p>
          <a:pPr marL="228600" lvl="1" indent="-228600" algn="l" defTabSz="1200150" rtl="0">
            <a:lnSpc>
              <a:spcPct val="90000"/>
            </a:lnSpc>
            <a:spcBef>
              <a:spcPct val="0"/>
            </a:spcBef>
            <a:spcAft>
              <a:spcPct val="15000"/>
            </a:spcAft>
            <a:buChar char="•"/>
          </a:pPr>
          <a:r>
            <a:rPr lang="en-GB" sz="2700" kern="1200" dirty="0">
              <a:latin typeface="Elephant"/>
            </a:rPr>
            <a:t>Binds the lower courts</a:t>
          </a:r>
          <a:endParaRPr lang="en-GB" sz="2700" kern="1200" dirty="0"/>
        </a:p>
      </dsp:txBody>
      <dsp:txXfrm rot="-5400000">
        <a:off x="1110140" y="50323"/>
        <a:ext cx="7977584" cy="930200"/>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5ECD86-7EBB-4BAC-A6DE-0151C977A629}" type="datetimeFigureOut">
              <a:t>11/25/2024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ECFDD1-119C-40DF-9F77-F0E4EB9C2D87}" type="slidenum">
              <a:t>‹#›</a:t>
            </a:fld>
            <a:endParaRPr lang="en-GB"/>
          </a:p>
        </p:txBody>
      </p:sp>
    </p:spTree>
    <p:extLst>
      <p:ext uri="{BB962C8B-B14F-4D97-AF65-F5344CB8AC3E}">
        <p14:creationId xmlns:p14="http://schemas.microsoft.com/office/powerpoint/2010/main" val="15999291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y4RYN81j3g8"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nIHj4auDaUA"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_5aR-f6btO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moodle.uwtsd.ac.uk/mod/scorm/player.php?a=6678&amp;currentorg=B0&amp;scoid=14359&amp;sesskey=8oNwHJh5cS&amp;display=popup&amp;mode=normal"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We turn our focus to one particular aspect of that legal system, the common law, or case law. As well as introducing the terminology of cases, we will see how the interlocking body of past court decisions is used by judges in subsequent cases. The importance of individual case decisions in </a:t>
            </a:r>
            <a:r>
              <a:rPr lang="en-GB" b="1" i="0" dirty="0">
                <a:solidFill>
                  <a:srgbClr val="313537"/>
                </a:solidFill>
                <a:effectLst/>
                <a:latin typeface="var(--font-family-body)"/>
              </a:rPr>
              <a:t>subsequent</a:t>
            </a:r>
            <a:r>
              <a:rPr lang="en-GB" b="0" i="0" dirty="0">
                <a:solidFill>
                  <a:srgbClr val="313537"/>
                </a:solidFill>
                <a:effectLst/>
                <a:latin typeface="Inter"/>
              </a:rPr>
              <a:t> court cases is linked to the hierarchy of courts, so we shall also review this.</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We will also review the role of judges in exercising judicial power, including the importance of an independent judiciary, the need for diversity in the judiciary and the system of judicial appointments.</a:t>
            </a:r>
          </a:p>
          <a:p>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1</a:t>
            </a:fld>
            <a:endParaRPr lang="en-GB"/>
          </a:p>
        </p:txBody>
      </p:sp>
    </p:spTree>
    <p:extLst>
      <p:ext uri="{BB962C8B-B14F-4D97-AF65-F5344CB8AC3E}">
        <p14:creationId xmlns:p14="http://schemas.microsoft.com/office/powerpoint/2010/main" val="3486925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The role of a judge in a court case is to make a decision as to which of the parties wins (an exception to this is a criminal trial in the Crown Court where the jury decides whether or not the defendant is guilty, and the judge decides on the sentence. In a civil trial, the unsuccessful party may be ordered to pay the winner damages.</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judge (or judges in some courts) will write judgments giving the legal reasoning which led them to make their decisions. The judgments will form part of the </a:t>
            </a:r>
            <a:r>
              <a:rPr lang="en-GB" b="1" i="0" dirty="0">
                <a:solidFill>
                  <a:srgbClr val="313537"/>
                </a:solidFill>
                <a:effectLst/>
                <a:latin typeface="var(--font-family-body)"/>
              </a:rPr>
              <a:t>body of legal reasoning</a:t>
            </a:r>
            <a:r>
              <a:rPr lang="en-GB" b="0" i="0" dirty="0">
                <a:solidFill>
                  <a:srgbClr val="313537"/>
                </a:solidFill>
                <a:effectLst/>
                <a:latin typeface="Inter"/>
              </a:rPr>
              <a:t> – this is known as </a:t>
            </a:r>
            <a:r>
              <a:rPr lang="en-GB" b="1" i="0" dirty="0">
                <a:solidFill>
                  <a:srgbClr val="313537"/>
                </a:solidFill>
                <a:effectLst/>
                <a:latin typeface="var(--font-family-body)"/>
              </a:rPr>
              <a:t>case law</a:t>
            </a:r>
            <a:r>
              <a:rPr lang="en-GB" b="0" i="0" dirty="0">
                <a:solidFill>
                  <a:srgbClr val="313537"/>
                </a:solidFill>
                <a:effectLst/>
                <a:latin typeface="Inter"/>
              </a:rPr>
              <a:t> – which is available to be used by judges in </a:t>
            </a:r>
            <a:r>
              <a:rPr lang="en-GB" b="1" i="0" dirty="0">
                <a:solidFill>
                  <a:srgbClr val="313537"/>
                </a:solidFill>
                <a:effectLst/>
                <a:latin typeface="var(--font-family-body)"/>
              </a:rPr>
              <a:t>later cases</a:t>
            </a:r>
            <a:r>
              <a:rPr lang="en-GB" b="0" i="0" dirty="0">
                <a:solidFill>
                  <a:srgbClr val="313537"/>
                </a:solidFill>
                <a:effectLst/>
                <a:latin typeface="Inter"/>
              </a:rPr>
              <a:t> with similar facts. The wider legal significance of a judgment in a particular case may not become apparent until some time afterwards, when a similar set of facts is considered by another court and judge.</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role of a judge is to </a:t>
            </a:r>
            <a:r>
              <a:rPr lang="en-GB" b="1" i="0" dirty="0">
                <a:solidFill>
                  <a:srgbClr val="313537"/>
                </a:solidFill>
                <a:effectLst/>
                <a:latin typeface="var(--font-family-body)"/>
              </a:rPr>
              <a:t>apply </a:t>
            </a:r>
            <a:r>
              <a:rPr lang="en-GB" b="0" i="0" dirty="0">
                <a:solidFill>
                  <a:srgbClr val="313537"/>
                </a:solidFill>
                <a:effectLst/>
                <a:latin typeface="Inter"/>
              </a:rPr>
              <a:t>the law – to state how the law affects a particular case. In most cases, the existing law is very clear and the judge will simply </a:t>
            </a:r>
            <a:r>
              <a:rPr lang="en-GB" b="1" i="0" dirty="0">
                <a:solidFill>
                  <a:srgbClr val="313537"/>
                </a:solidFill>
                <a:effectLst/>
                <a:latin typeface="var(--font-family-body)"/>
              </a:rPr>
              <a:t>apply</a:t>
            </a:r>
            <a:r>
              <a:rPr lang="en-GB" b="0" i="0" dirty="0">
                <a:solidFill>
                  <a:srgbClr val="313537"/>
                </a:solidFill>
                <a:effectLst/>
                <a:latin typeface="Inter"/>
              </a:rPr>
              <a:t> the statutes and earlier case law to the facts to produce a predictable outcome. Sometimes, however, a court is faced with a completely new situation which is not covered by a statute or earlier cases.</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 An example is </a:t>
            </a:r>
            <a:r>
              <a:rPr lang="en-GB" b="1" i="0" dirty="0">
                <a:solidFill>
                  <a:srgbClr val="313537"/>
                </a:solidFill>
                <a:effectLst/>
                <a:latin typeface="var(--font-family-body)"/>
              </a:rPr>
              <a:t>Airedale NHS Trust v Bland [1993]</a:t>
            </a:r>
            <a:r>
              <a:rPr lang="en-GB" b="0" i="0" dirty="0">
                <a:solidFill>
                  <a:srgbClr val="313537"/>
                </a:solidFill>
                <a:effectLst/>
                <a:latin typeface="Inter"/>
              </a:rPr>
              <a:t> where the House of Lords (the senior court in the legal system at the time) had to decide whether or not the artificial feeding of Tony Bland should be stopped. Tony Bland was a victim of the Hillsborough football stadium disaster and was on a life-support machine. He was diagnosed as being in a “persistent vegetative state” (brain-dead) but technical advances had meant that his body could be kept alive for a very long period. Faced with this new situation, the House of Lords decided to end the artificial feeding – a decision which led to his death. The judgments in this case created new law for future cases with similar facts.</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Judges will also conduct</a:t>
            </a:r>
            <a:r>
              <a:rPr lang="en-GB" b="1" i="0" dirty="0">
                <a:solidFill>
                  <a:srgbClr val="313537"/>
                </a:solidFill>
                <a:effectLst/>
                <a:latin typeface="var(--font-family-body)"/>
              </a:rPr>
              <a:t> judicial review</a:t>
            </a:r>
            <a:r>
              <a:rPr lang="en-GB" b="0" i="0" dirty="0">
                <a:solidFill>
                  <a:srgbClr val="313537"/>
                </a:solidFill>
                <a:effectLst/>
                <a:latin typeface="Inter"/>
              </a:rPr>
              <a:t> of government action to check that the government has acted lawfully.</a:t>
            </a:r>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5</a:t>
            </a:fld>
            <a:endParaRPr lang="en-GB"/>
          </a:p>
        </p:txBody>
      </p:sp>
    </p:spTree>
    <p:extLst>
      <p:ext uri="{BB962C8B-B14F-4D97-AF65-F5344CB8AC3E}">
        <p14:creationId xmlns:p14="http://schemas.microsoft.com/office/powerpoint/2010/main" val="6985564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Judges will also conduct</a:t>
            </a:r>
            <a:r>
              <a:rPr lang="en-GB" b="1" i="0" dirty="0">
                <a:solidFill>
                  <a:srgbClr val="313537"/>
                </a:solidFill>
                <a:effectLst/>
                <a:latin typeface="var(--font-family-body)"/>
              </a:rPr>
              <a:t> judicial review</a:t>
            </a:r>
            <a:r>
              <a:rPr lang="en-GB" b="0" i="0" dirty="0">
                <a:solidFill>
                  <a:srgbClr val="313537"/>
                </a:solidFill>
                <a:effectLst/>
                <a:latin typeface="Inter"/>
              </a:rPr>
              <a:t> of government action to check that the government has acted lawfully.</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96ECFDD1-119C-40DF-9F77-F0E4EB9C2D87}" type="slidenum">
              <a:t>6</a:t>
            </a:fld>
            <a:endParaRPr lang="en-GB"/>
          </a:p>
        </p:txBody>
      </p:sp>
    </p:spTree>
    <p:extLst>
      <p:ext uri="{BB962C8B-B14F-4D97-AF65-F5344CB8AC3E}">
        <p14:creationId xmlns:p14="http://schemas.microsoft.com/office/powerpoint/2010/main" val="6626300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Charlie Gard has died - YouTube</a:t>
            </a:r>
            <a:endParaRPr lang="en-US"/>
          </a:p>
        </p:txBody>
      </p:sp>
      <p:sp>
        <p:nvSpPr>
          <p:cNvPr id="4" name="Slide Number Placeholder 3"/>
          <p:cNvSpPr>
            <a:spLocks noGrp="1"/>
          </p:cNvSpPr>
          <p:nvPr>
            <p:ph type="sldNum" sz="quarter" idx="5"/>
          </p:nvPr>
        </p:nvSpPr>
        <p:spPr/>
        <p:txBody>
          <a:bodyPr/>
          <a:lstStyle/>
          <a:p>
            <a:fld id="{96ECFDD1-119C-40DF-9F77-F0E4EB9C2D87}" type="slidenum">
              <a:t>7</a:t>
            </a:fld>
            <a:endParaRPr lang="en-GB"/>
          </a:p>
        </p:txBody>
      </p:sp>
    </p:spTree>
    <p:extLst>
      <p:ext uri="{BB962C8B-B14F-4D97-AF65-F5344CB8AC3E}">
        <p14:creationId xmlns:p14="http://schemas.microsoft.com/office/powerpoint/2010/main" val="26414616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Archie Battersbee: A timeline of the 12-year-old's case - YouTube</a:t>
            </a:r>
            <a:endParaRPr lang="en-US"/>
          </a:p>
        </p:txBody>
      </p:sp>
      <p:sp>
        <p:nvSpPr>
          <p:cNvPr id="4" name="Slide Number Placeholder 3"/>
          <p:cNvSpPr>
            <a:spLocks noGrp="1"/>
          </p:cNvSpPr>
          <p:nvPr>
            <p:ph type="sldNum" sz="quarter" idx="5"/>
          </p:nvPr>
        </p:nvSpPr>
        <p:spPr/>
        <p:txBody>
          <a:bodyPr/>
          <a:lstStyle/>
          <a:p>
            <a:fld id="{96ECFDD1-119C-40DF-9F77-F0E4EB9C2D87}" type="slidenum">
              <a:t>8</a:t>
            </a:fld>
            <a:endParaRPr lang="en-GB"/>
          </a:p>
        </p:txBody>
      </p:sp>
    </p:spTree>
    <p:extLst>
      <p:ext uri="{BB962C8B-B14F-4D97-AF65-F5344CB8AC3E}">
        <p14:creationId xmlns:p14="http://schemas.microsoft.com/office/powerpoint/2010/main" val="17175957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British man wins chance to challenge UK's right-to-die laws - YouTube</a:t>
            </a:r>
            <a:endParaRPr lang="en-US"/>
          </a:p>
        </p:txBody>
      </p:sp>
      <p:sp>
        <p:nvSpPr>
          <p:cNvPr id="4" name="Slide Number Placeholder 3"/>
          <p:cNvSpPr>
            <a:spLocks noGrp="1"/>
          </p:cNvSpPr>
          <p:nvPr>
            <p:ph type="sldNum" sz="quarter" idx="5"/>
          </p:nvPr>
        </p:nvSpPr>
        <p:spPr/>
        <p:txBody>
          <a:bodyPr/>
          <a:lstStyle/>
          <a:p>
            <a:fld id="{96ECFDD1-119C-40DF-9F77-F0E4EB9C2D87}" type="slidenum">
              <a:t>9</a:t>
            </a:fld>
            <a:endParaRPr lang="en-GB"/>
          </a:p>
        </p:txBody>
      </p:sp>
    </p:spTree>
    <p:extLst>
      <p:ext uri="{BB962C8B-B14F-4D97-AF65-F5344CB8AC3E}">
        <p14:creationId xmlns:p14="http://schemas.microsoft.com/office/powerpoint/2010/main" val="6103011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You will encounter a number of different types of case names during your studies. It is important to understand how the names of cases work and what the different parts of a case name represent.</a:t>
            </a:r>
          </a:p>
          <a:p>
            <a:endParaRPr lang="en-US" dirty="0">
              <a:cs typeface="Calibri"/>
            </a:endParaRPr>
          </a:p>
          <a:p>
            <a:r>
              <a:rPr lang="en-GB" b="0" i="0" dirty="0">
                <a:solidFill>
                  <a:srgbClr val="313537"/>
                </a:solidFill>
                <a:effectLst/>
                <a:latin typeface="Inter"/>
              </a:rPr>
              <a:t>In cases where children are involved, particularly in Family Law, their names are abbreviated to the initial letter, for example,</a:t>
            </a:r>
            <a:r>
              <a:rPr lang="en-GB" b="1" i="0" dirty="0">
                <a:solidFill>
                  <a:srgbClr val="313537"/>
                </a:solidFill>
                <a:effectLst/>
                <a:latin typeface="Inter"/>
              </a:rPr>
              <a:t> </a:t>
            </a:r>
            <a:r>
              <a:rPr lang="en-GB" b="1" i="1" dirty="0">
                <a:solidFill>
                  <a:srgbClr val="313537"/>
                </a:solidFill>
                <a:effectLst/>
                <a:latin typeface="var(--font-family-body)"/>
              </a:rPr>
              <a:t>Re S (Transfer of Residence) [2010]</a:t>
            </a:r>
            <a:r>
              <a:rPr lang="en-GB" b="0" i="0" dirty="0">
                <a:solidFill>
                  <a:srgbClr val="313537"/>
                </a:solidFill>
                <a:effectLst/>
                <a:latin typeface="Inter"/>
              </a:rPr>
              <a:t>, in order to protect their privacy. </a:t>
            </a:r>
            <a:endParaRPr lang="en-US" dirty="0">
              <a:cs typeface="Calibri"/>
            </a:endParaRPr>
          </a:p>
        </p:txBody>
      </p:sp>
      <p:sp>
        <p:nvSpPr>
          <p:cNvPr id="4" name="Slide Number Placeholder 3"/>
          <p:cNvSpPr>
            <a:spLocks noGrp="1"/>
          </p:cNvSpPr>
          <p:nvPr>
            <p:ph type="sldNum" sz="quarter" idx="5"/>
          </p:nvPr>
        </p:nvSpPr>
        <p:spPr/>
        <p:txBody>
          <a:bodyPr/>
          <a:lstStyle/>
          <a:p>
            <a:fld id="{96ECFDD1-119C-40DF-9F77-F0E4EB9C2D87}" type="slidenum">
              <a:t>10</a:t>
            </a:fld>
            <a:endParaRPr lang="en-GB"/>
          </a:p>
        </p:txBody>
      </p:sp>
    </p:spTree>
    <p:extLst>
      <p:ext uri="{BB962C8B-B14F-4D97-AF65-F5344CB8AC3E}">
        <p14:creationId xmlns:p14="http://schemas.microsoft.com/office/powerpoint/2010/main" val="15556115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Changes when going to a higher court. </a:t>
            </a:r>
            <a:r>
              <a:rPr lang="en-GB" b="0" i="0" dirty="0">
                <a:solidFill>
                  <a:srgbClr val="313537"/>
                </a:solidFill>
                <a:effectLst/>
                <a:latin typeface="Inter"/>
              </a:rPr>
              <a:t>If the case is an appeal which was heard in one of the courts which are higher in the court hierarchy, the party who is appealing against the decision in the lower court (referred to as the “appellant”) will be named first. The other party, known as the “respondent”, will be named second. So, in </a:t>
            </a:r>
            <a:r>
              <a:rPr lang="en-GB" b="1" i="1" dirty="0" err="1">
                <a:solidFill>
                  <a:srgbClr val="313537"/>
                </a:solidFill>
                <a:effectLst/>
                <a:latin typeface="var(--font-family-body)"/>
              </a:rPr>
              <a:t>Gisda</a:t>
            </a:r>
            <a:r>
              <a:rPr lang="en-GB" b="1" i="1" dirty="0">
                <a:solidFill>
                  <a:srgbClr val="313537"/>
                </a:solidFill>
                <a:effectLst/>
                <a:latin typeface="var(--font-family-body)"/>
              </a:rPr>
              <a:t> </a:t>
            </a:r>
            <a:r>
              <a:rPr lang="en-GB" b="1" i="1" dirty="0" err="1">
                <a:solidFill>
                  <a:srgbClr val="313537"/>
                </a:solidFill>
                <a:effectLst/>
                <a:latin typeface="var(--font-family-body)"/>
              </a:rPr>
              <a:t>Cyf</a:t>
            </a:r>
            <a:r>
              <a:rPr lang="en-GB" b="1" i="1" dirty="0">
                <a:solidFill>
                  <a:srgbClr val="313537"/>
                </a:solidFill>
                <a:effectLst/>
                <a:latin typeface="var(--font-family-body)"/>
              </a:rPr>
              <a:t> v Barratt [2010]</a:t>
            </a:r>
            <a:r>
              <a:rPr lang="en-GB" b="0" i="0" dirty="0">
                <a:solidFill>
                  <a:srgbClr val="313537"/>
                </a:solidFill>
                <a:effectLst/>
                <a:latin typeface="Inter"/>
              </a:rPr>
              <a:t>, which was an appeal heard in the Supreme Court, the case had originally been started by Lauren Barratt who claimed unfair dismissal against her employer, </a:t>
            </a:r>
            <a:r>
              <a:rPr lang="en-GB" b="0" i="0" dirty="0" err="1">
                <a:solidFill>
                  <a:srgbClr val="313537"/>
                </a:solidFill>
                <a:effectLst/>
                <a:latin typeface="Inter"/>
              </a:rPr>
              <a:t>Gisda</a:t>
            </a:r>
            <a:r>
              <a:rPr lang="en-GB" b="0" i="0" dirty="0">
                <a:solidFill>
                  <a:srgbClr val="313537"/>
                </a:solidFill>
                <a:effectLst/>
                <a:latin typeface="Inter"/>
              </a:rPr>
              <a:t> </a:t>
            </a:r>
            <a:r>
              <a:rPr lang="en-GB" b="0" i="0" dirty="0" err="1">
                <a:solidFill>
                  <a:srgbClr val="313537"/>
                </a:solidFill>
                <a:effectLst/>
                <a:latin typeface="Inter"/>
              </a:rPr>
              <a:t>Cyf</a:t>
            </a:r>
            <a:r>
              <a:rPr lang="en-GB" b="0" i="0" dirty="0">
                <a:solidFill>
                  <a:srgbClr val="313537"/>
                </a:solidFill>
                <a:effectLst/>
                <a:latin typeface="Inter"/>
              </a:rPr>
              <a:t>. Lauren Barratt had been successful in the Court of Appeal but </a:t>
            </a:r>
            <a:r>
              <a:rPr lang="en-GB" b="0" i="0" dirty="0" err="1">
                <a:solidFill>
                  <a:srgbClr val="313537"/>
                </a:solidFill>
                <a:effectLst/>
                <a:latin typeface="Inter"/>
              </a:rPr>
              <a:t>Gisda</a:t>
            </a:r>
            <a:r>
              <a:rPr lang="en-GB" b="0" i="0" dirty="0">
                <a:solidFill>
                  <a:srgbClr val="313537"/>
                </a:solidFill>
                <a:effectLst/>
                <a:latin typeface="Inter"/>
              </a:rPr>
              <a:t> </a:t>
            </a:r>
            <a:r>
              <a:rPr lang="en-GB" b="0" i="0" dirty="0" err="1">
                <a:solidFill>
                  <a:srgbClr val="313537"/>
                </a:solidFill>
                <a:effectLst/>
                <a:latin typeface="Inter"/>
              </a:rPr>
              <a:t>Cyf</a:t>
            </a:r>
            <a:r>
              <a:rPr lang="en-GB" b="0" i="0" dirty="0">
                <a:solidFill>
                  <a:srgbClr val="313537"/>
                </a:solidFill>
                <a:effectLst/>
                <a:latin typeface="Inter"/>
              </a:rPr>
              <a:t> decided to appeal to the Supreme Court as the appellant. Lauren Barratt was the respondent in the Supreme Court case.</a:t>
            </a:r>
            <a:endParaRPr lang="en-US" dirty="0">
              <a:cs typeface="Calibri"/>
            </a:endParaRPr>
          </a:p>
          <a:p>
            <a:endParaRPr lang="en-GB" dirty="0"/>
          </a:p>
          <a:p>
            <a:pPr algn="l" fontAlgn="base"/>
            <a:r>
              <a:rPr lang="en-GB" b="0" i="0" dirty="0">
                <a:solidFill>
                  <a:srgbClr val="313537"/>
                </a:solidFill>
                <a:effectLst/>
                <a:latin typeface="Inter"/>
              </a:rPr>
              <a:t>You may encounter, particularly in the Court of Appeal, House of Lords or Supreme Court, case names which combine (“conjoin”) two separate case names. This often arises when the court is considering appeals from two separate cases where the point(s) of law in dispute are the same or similar and it is a better use of court time for both cases to be considered at the same time.</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House of Lords case </a:t>
            </a:r>
            <a:r>
              <a:rPr lang="en-GB" b="1" i="1" dirty="0">
                <a:solidFill>
                  <a:srgbClr val="313537"/>
                </a:solidFill>
                <a:effectLst/>
                <a:latin typeface="var(--font-family-body)"/>
              </a:rPr>
              <a:t>Miller v Miller; McFarlane v McFarlane [2006]</a:t>
            </a:r>
            <a:r>
              <a:rPr lang="en-GB" b="0" i="0" dirty="0">
                <a:solidFill>
                  <a:srgbClr val="313537"/>
                </a:solidFill>
                <a:effectLst/>
                <a:latin typeface="Inter"/>
              </a:rPr>
              <a:t> dealt with the issue of fairness in divorce settlements under the </a:t>
            </a:r>
            <a:r>
              <a:rPr lang="en-GB" b="1" i="0" dirty="0">
                <a:solidFill>
                  <a:srgbClr val="313537"/>
                </a:solidFill>
                <a:effectLst/>
                <a:latin typeface="var(--font-family-body)"/>
              </a:rPr>
              <a:t>Matrimonial Causes Act 1973</a:t>
            </a:r>
            <a:r>
              <a:rPr lang="en-GB" b="0" i="0" dirty="0">
                <a:solidFill>
                  <a:srgbClr val="313537"/>
                </a:solidFill>
                <a:effectLst/>
                <a:latin typeface="Inter"/>
              </a:rPr>
              <a:t> in relation to two separate appeals from two Court of Appeal cases.</a:t>
            </a:r>
          </a:p>
          <a:p>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11</a:t>
            </a:fld>
            <a:endParaRPr lang="en-GB"/>
          </a:p>
        </p:txBody>
      </p:sp>
    </p:spTree>
    <p:extLst>
      <p:ext uri="{BB962C8B-B14F-4D97-AF65-F5344CB8AC3E}">
        <p14:creationId xmlns:p14="http://schemas.microsoft.com/office/powerpoint/2010/main" val="23194849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Where the actions (including approving delegated legislation) of a government minister or another public body are challenged in a judicial review case, the title of the case will often take the form </a:t>
            </a:r>
            <a:r>
              <a:rPr lang="en-GB" b="1" i="1" dirty="0">
                <a:solidFill>
                  <a:srgbClr val="313537"/>
                </a:solidFill>
                <a:effectLst/>
                <a:latin typeface="var(--font-family-body)"/>
              </a:rPr>
              <a:t>“R(Miller) v Secretary of State for Exiting the European Union [2017]</a:t>
            </a:r>
            <a:r>
              <a:rPr lang="en-GB" b="0" i="0" dirty="0">
                <a:solidFill>
                  <a:srgbClr val="313537"/>
                </a:solidFill>
                <a:effectLst/>
                <a:latin typeface="Inter"/>
              </a:rPr>
              <a:t>”. </a:t>
            </a:r>
            <a:r>
              <a:rPr lang="en-GB" b="0" i="1" dirty="0">
                <a:solidFill>
                  <a:srgbClr val="313537"/>
                </a:solidFill>
                <a:effectLst/>
                <a:latin typeface="var(--font-family-body)"/>
              </a:rPr>
              <a:t>Miller is the person who began the judicial review case, and the Secretary of State for Exiting the European Union is the person being challenged.</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Older judicial review cases (pre-2001) often have a slightly different form, for example,</a:t>
            </a:r>
            <a:r>
              <a:rPr lang="en-GB" b="0" i="1" dirty="0">
                <a:solidFill>
                  <a:srgbClr val="313537"/>
                </a:solidFill>
                <a:effectLst/>
                <a:latin typeface="var(--font-family-body)"/>
              </a:rPr>
              <a:t> </a:t>
            </a:r>
            <a:r>
              <a:rPr lang="en-GB" b="1" i="1" dirty="0">
                <a:solidFill>
                  <a:srgbClr val="313537"/>
                </a:solidFill>
                <a:effectLst/>
                <a:latin typeface="var(--font-family-body)"/>
              </a:rPr>
              <a:t>“R v Secretary of State for the Home Department ex p Brind”. </a:t>
            </a:r>
            <a:r>
              <a:rPr lang="en-GB" b="0" i="1" dirty="0">
                <a:solidFill>
                  <a:srgbClr val="313537"/>
                </a:solidFill>
                <a:effectLst/>
                <a:latin typeface="var(--font-family-body)"/>
              </a:rPr>
              <a:t>“Ex p” is an abbreviation for “ex </a:t>
            </a:r>
            <a:r>
              <a:rPr lang="en-GB" b="0" i="1" dirty="0" err="1">
                <a:solidFill>
                  <a:srgbClr val="313537"/>
                </a:solidFill>
                <a:effectLst/>
                <a:latin typeface="var(--font-family-body)"/>
              </a:rPr>
              <a:t>parte</a:t>
            </a:r>
            <a:r>
              <a:rPr lang="en-GB" b="0" i="1" dirty="0">
                <a:solidFill>
                  <a:srgbClr val="313537"/>
                </a:solidFill>
                <a:effectLst/>
                <a:latin typeface="var(--font-family-body)"/>
              </a:rPr>
              <a:t>” (pronounced “ex par-</a:t>
            </a:r>
            <a:r>
              <a:rPr lang="en-GB" b="0" i="1" dirty="0" err="1">
                <a:solidFill>
                  <a:srgbClr val="313537"/>
                </a:solidFill>
                <a:effectLst/>
                <a:latin typeface="var(--font-family-body)"/>
              </a:rPr>
              <a:t>tay</a:t>
            </a:r>
            <a:r>
              <a:rPr lang="en-GB" b="0" i="1" dirty="0">
                <a:solidFill>
                  <a:srgbClr val="313537"/>
                </a:solidFill>
                <a:effectLst/>
                <a:latin typeface="var(--font-family-body)"/>
              </a:rPr>
              <a:t>”), which is Latin meaning “on the part of”. “Ex </a:t>
            </a:r>
            <a:r>
              <a:rPr lang="en-GB" b="0" i="1" dirty="0" err="1">
                <a:solidFill>
                  <a:srgbClr val="313537"/>
                </a:solidFill>
                <a:effectLst/>
                <a:latin typeface="var(--font-family-body)"/>
              </a:rPr>
              <a:t>parte</a:t>
            </a:r>
            <a:r>
              <a:rPr lang="en-GB" b="0" i="1" dirty="0">
                <a:solidFill>
                  <a:srgbClr val="313537"/>
                </a:solidFill>
                <a:effectLst/>
                <a:latin typeface="var(--font-family-body)"/>
              </a:rPr>
              <a:t> Brind” indicates that Brind is the person bringing the judicial review.</a:t>
            </a:r>
            <a:endParaRPr lang="en-GB" b="0" i="0" dirty="0">
              <a:solidFill>
                <a:srgbClr val="313537"/>
              </a:solidFill>
              <a:effectLst/>
              <a:latin typeface="Inter"/>
            </a:endParaRPr>
          </a:p>
          <a:p>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13</a:t>
            </a:fld>
            <a:endParaRPr lang="en-GB"/>
          </a:p>
        </p:txBody>
      </p:sp>
    </p:spTree>
    <p:extLst>
      <p:ext uri="{BB962C8B-B14F-4D97-AF65-F5344CB8AC3E}">
        <p14:creationId xmlns:p14="http://schemas.microsoft.com/office/powerpoint/2010/main" val="28380782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latinLnBrk="0"/>
            <a:r>
              <a:rPr lang="en-GB" b="0" i="0" dirty="0">
                <a:solidFill>
                  <a:srgbClr val="313537"/>
                </a:solidFill>
                <a:effectLst/>
                <a:latin typeface="merriweather" panose="00000500000000000000" pitchFamily="2" charset="0"/>
              </a:rPr>
              <a:t>It is very important for all lawyers and judges to be able to distinguish between cases. In a Criminal Law textbook, for example, there is unlikely to be more than one </a:t>
            </a:r>
            <a:r>
              <a:rPr lang="en-GB" b="1" i="0" dirty="0">
                <a:solidFill>
                  <a:srgbClr val="313537"/>
                </a:solidFill>
                <a:effectLst/>
                <a:latin typeface="var(--font-family-body)"/>
              </a:rPr>
              <a:t>“R v Adomako”</a:t>
            </a:r>
            <a:r>
              <a:rPr lang="en-GB" b="0" i="0" dirty="0">
                <a:solidFill>
                  <a:srgbClr val="313537"/>
                </a:solidFill>
                <a:effectLst/>
                <a:latin typeface="merriweather" panose="00000500000000000000" pitchFamily="2" charset="0"/>
              </a:rPr>
              <a:t> but there might be eight “R v </a:t>
            </a:r>
            <a:r>
              <a:rPr lang="en-GB" b="0" i="0" dirty="0" err="1">
                <a:solidFill>
                  <a:srgbClr val="313537"/>
                </a:solidFill>
                <a:effectLst/>
                <a:latin typeface="merriweather" panose="00000500000000000000" pitchFamily="2" charset="0"/>
              </a:rPr>
              <a:t>Smith”s</a:t>
            </a:r>
            <a:r>
              <a:rPr lang="en-GB" b="0" i="0" dirty="0">
                <a:solidFill>
                  <a:srgbClr val="313537"/>
                </a:solidFill>
                <a:effectLst/>
                <a:latin typeface="merriweather" panose="00000500000000000000" pitchFamily="2" charset="0"/>
              </a:rPr>
              <a:t>. In order to distinguish between cases, as well as to find the case reports, it is necessary to look at the </a:t>
            </a:r>
            <a:r>
              <a:rPr lang="en-GB" b="1" i="0" dirty="0">
                <a:solidFill>
                  <a:srgbClr val="313537"/>
                </a:solidFill>
                <a:effectLst/>
                <a:latin typeface="var(--font-family-body)"/>
              </a:rPr>
              <a:t>citation</a:t>
            </a:r>
            <a:r>
              <a:rPr lang="en-GB" b="0" i="0" dirty="0">
                <a:solidFill>
                  <a:srgbClr val="313537"/>
                </a:solidFill>
                <a:effectLst/>
                <a:latin typeface="merriweather" panose="00000500000000000000" pitchFamily="2" charset="0"/>
              </a:rPr>
              <a:t> of the case.</a:t>
            </a:r>
          </a:p>
          <a:p>
            <a:pPr algn="l" fontAlgn="base" latinLnBrk="0"/>
            <a:endParaRPr lang="en-GB" b="0" i="0" dirty="0">
              <a:solidFill>
                <a:srgbClr val="313537"/>
              </a:solidFill>
              <a:effectLst/>
              <a:latin typeface="merriweather" panose="00000500000000000000" pitchFamily="2" charset="0"/>
            </a:endParaRPr>
          </a:p>
          <a:p>
            <a:pPr algn="l" fontAlgn="base" latinLnBrk="0"/>
            <a:r>
              <a:rPr lang="en-GB" b="0" i="0" dirty="0">
                <a:solidFill>
                  <a:srgbClr val="313537"/>
                </a:solidFill>
                <a:effectLst/>
                <a:latin typeface="merriweather" panose="00000500000000000000" pitchFamily="2" charset="0"/>
              </a:rPr>
              <a:t>Traditionally, lawyers have used citations referring to official series of law reports in bound paper volumes. The citation begins with the year in which the case was reported, for example, </a:t>
            </a:r>
            <a:r>
              <a:rPr lang="en-GB" b="1" i="0" dirty="0">
                <a:solidFill>
                  <a:srgbClr val="313537"/>
                </a:solidFill>
                <a:effectLst/>
                <a:latin typeface="var(--font-family-body)"/>
              </a:rPr>
              <a:t>[2004]</a:t>
            </a:r>
            <a:r>
              <a:rPr lang="en-GB" b="0" i="0" dirty="0">
                <a:solidFill>
                  <a:srgbClr val="313537"/>
                </a:solidFill>
                <a:effectLst/>
                <a:latin typeface="merriweather" panose="00000500000000000000" pitchFamily="2" charset="0"/>
              </a:rPr>
              <a:t>. This is followed by the abbreviation for the series of law reports containing the case and the volume number – for example,</a:t>
            </a:r>
            <a:r>
              <a:rPr lang="en-GB" b="1" i="0" dirty="0">
                <a:solidFill>
                  <a:srgbClr val="313537"/>
                </a:solidFill>
                <a:effectLst/>
                <a:latin typeface="var(--font-family-body)"/>
              </a:rPr>
              <a:t> 3 All ER </a:t>
            </a:r>
            <a:r>
              <a:rPr lang="en-GB" b="0" i="0" dirty="0">
                <a:solidFill>
                  <a:srgbClr val="313537"/>
                </a:solidFill>
                <a:effectLst/>
                <a:latin typeface="merriweather" panose="00000500000000000000" pitchFamily="2" charset="0"/>
              </a:rPr>
              <a:t>means Volume 3 of the All England Law Reports (in any particular year, there may have been so many cases that the law reports were divided into more than one volume). Finally, the page on which the case report starts is given, for example, </a:t>
            </a:r>
            <a:r>
              <a:rPr lang="en-GB" b="1" i="0" dirty="0">
                <a:solidFill>
                  <a:srgbClr val="313537"/>
                </a:solidFill>
                <a:effectLst/>
                <a:latin typeface="var(--font-family-body)"/>
              </a:rPr>
              <a:t>411</a:t>
            </a:r>
            <a:r>
              <a:rPr lang="en-GB" b="0" i="0" dirty="0">
                <a:solidFill>
                  <a:srgbClr val="313537"/>
                </a:solidFill>
                <a:effectLst/>
                <a:latin typeface="merriweather" panose="00000500000000000000" pitchFamily="2" charset="0"/>
              </a:rPr>
              <a:t>. The full citation would read </a:t>
            </a:r>
            <a:r>
              <a:rPr lang="en-GB" b="1" i="1" dirty="0" err="1">
                <a:solidFill>
                  <a:srgbClr val="313537"/>
                </a:solidFill>
                <a:effectLst/>
                <a:latin typeface="var(--font-family-body)"/>
              </a:rPr>
              <a:t>Ghaidan</a:t>
            </a:r>
            <a:r>
              <a:rPr lang="en-GB" b="1" i="1" dirty="0">
                <a:solidFill>
                  <a:srgbClr val="313537"/>
                </a:solidFill>
                <a:effectLst/>
                <a:latin typeface="var(--font-family-body)"/>
              </a:rPr>
              <a:t> v Godin-Mendoza</a:t>
            </a:r>
            <a:r>
              <a:rPr lang="en-GB" b="1" i="0" dirty="0">
                <a:solidFill>
                  <a:srgbClr val="313537"/>
                </a:solidFill>
                <a:effectLst/>
                <a:latin typeface="var(--font-family-body)"/>
              </a:rPr>
              <a:t> [2004] 3 All ER 411.</a:t>
            </a:r>
          </a:p>
          <a:p>
            <a:pPr algn="l" fontAlgn="base" latinLnBrk="0"/>
            <a:endParaRPr lang="en-GB" b="0" i="0" dirty="0">
              <a:solidFill>
                <a:srgbClr val="313537"/>
              </a:solidFill>
              <a:effectLst/>
              <a:latin typeface="merriweather" panose="00000500000000000000" pitchFamily="2" charset="0"/>
            </a:endParaRPr>
          </a:p>
          <a:p>
            <a:pPr algn="l" fontAlgn="base" latinLnBrk="0"/>
            <a:r>
              <a:rPr lang="en-GB" b="0" i="0" dirty="0">
                <a:solidFill>
                  <a:srgbClr val="313537"/>
                </a:solidFill>
                <a:effectLst/>
                <a:latin typeface="merriweather" panose="00000500000000000000" pitchFamily="2" charset="0"/>
              </a:rPr>
              <a:t>Increasingly, of course, lawyers are using internet databases to check cases, rather than paper law reports. In response to this, a system of neutral citations has been introduced, although citations using law reports are also used on the internet. </a:t>
            </a:r>
          </a:p>
          <a:p>
            <a:pPr algn="l" fontAlgn="base" latinLnBrk="0"/>
            <a:endParaRPr lang="en-GB" b="0" i="0" dirty="0">
              <a:solidFill>
                <a:srgbClr val="313537"/>
              </a:solidFill>
              <a:effectLst/>
              <a:latin typeface="merriweather" panose="00000500000000000000" pitchFamily="2" charset="0"/>
            </a:endParaRPr>
          </a:p>
          <a:p>
            <a:pPr algn="l" fontAlgn="base" latinLnBrk="0"/>
            <a:r>
              <a:rPr lang="en-GB" b="0" i="0" dirty="0">
                <a:solidFill>
                  <a:srgbClr val="313537"/>
                </a:solidFill>
                <a:effectLst/>
                <a:latin typeface="merriweather" panose="00000500000000000000" pitchFamily="2" charset="0"/>
              </a:rPr>
              <a:t>The neutral citation system consists of:</a:t>
            </a:r>
          </a:p>
          <a:p>
            <a:pPr algn="l" fontAlgn="base" latinLnBrk="0">
              <a:buFont typeface="Arial" panose="020B0604020202020204" pitchFamily="34" charset="0"/>
              <a:buChar char="•"/>
            </a:pPr>
            <a:r>
              <a:rPr lang="en-GB" b="0" i="0" dirty="0">
                <a:solidFill>
                  <a:srgbClr val="313537"/>
                </a:solidFill>
                <a:effectLst/>
                <a:latin typeface="var(--font-family-body)"/>
              </a:rPr>
              <a:t>The year - for example [2004].</a:t>
            </a:r>
          </a:p>
          <a:p>
            <a:pPr algn="l" fontAlgn="base" latinLnBrk="0">
              <a:buFont typeface="Arial" panose="020B0604020202020204" pitchFamily="34" charset="0"/>
              <a:buChar char="•"/>
            </a:pPr>
            <a:r>
              <a:rPr lang="en-GB" b="0" i="0" dirty="0">
                <a:solidFill>
                  <a:srgbClr val="313537"/>
                </a:solidFill>
                <a:effectLst/>
                <a:latin typeface="var(--font-family-body)"/>
              </a:rPr>
              <a:t>An abbreviation for the court - For example UKSC (Supreme Court), UKHL (House of Lords) or EWCA (England and Wales Court of Appeal).</a:t>
            </a:r>
          </a:p>
          <a:p>
            <a:pPr algn="l" fontAlgn="base" latinLnBrk="0">
              <a:buFont typeface="Arial" panose="020B0604020202020204" pitchFamily="34" charset="0"/>
              <a:buChar char="•"/>
            </a:pPr>
            <a:r>
              <a:rPr lang="en-GB" b="0" i="0" dirty="0">
                <a:solidFill>
                  <a:srgbClr val="313537"/>
                </a:solidFill>
                <a:effectLst/>
                <a:latin typeface="var(--font-family-body)"/>
              </a:rPr>
              <a:t>The case number. </a:t>
            </a:r>
          </a:p>
          <a:p>
            <a:pPr algn="l" fontAlgn="base" latinLnBrk="0">
              <a:buFont typeface="Arial" panose="020B0604020202020204" pitchFamily="34" charset="0"/>
              <a:buChar char="•"/>
            </a:pPr>
            <a:endParaRPr lang="en-GB" b="0" i="0" dirty="0">
              <a:solidFill>
                <a:srgbClr val="313537"/>
              </a:solidFill>
              <a:effectLst/>
              <a:latin typeface="var(--font-family-body)"/>
            </a:endParaRPr>
          </a:p>
          <a:p>
            <a:pPr algn="l" fontAlgn="base" latinLnBrk="0"/>
            <a:r>
              <a:rPr lang="en-GB" b="0" i="0" dirty="0">
                <a:solidFill>
                  <a:srgbClr val="313537"/>
                </a:solidFill>
                <a:effectLst/>
                <a:latin typeface="merriweather" panose="00000500000000000000" pitchFamily="2" charset="0"/>
              </a:rPr>
              <a:t>An example of a full neutral citation would read </a:t>
            </a:r>
            <a:r>
              <a:rPr lang="en-GB" b="1" i="1" dirty="0" err="1">
                <a:solidFill>
                  <a:srgbClr val="313537"/>
                </a:solidFill>
                <a:effectLst/>
                <a:latin typeface="var(--font-family-body)"/>
              </a:rPr>
              <a:t>Ghaidan</a:t>
            </a:r>
            <a:r>
              <a:rPr lang="en-GB" b="1" i="1" dirty="0">
                <a:solidFill>
                  <a:srgbClr val="313537"/>
                </a:solidFill>
                <a:effectLst/>
                <a:latin typeface="var(--font-family-body)"/>
              </a:rPr>
              <a:t> v Godin-­Mendoza</a:t>
            </a:r>
            <a:r>
              <a:rPr lang="en-GB" b="1" i="0" dirty="0">
                <a:solidFill>
                  <a:srgbClr val="313537"/>
                </a:solidFill>
                <a:effectLst/>
                <a:latin typeface="var(--font-family-body)"/>
              </a:rPr>
              <a:t> [2004] UKHL 30.</a:t>
            </a:r>
          </a:p>
          <a:p>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14</a:t>
            </a:fld>
            <a:endParaRPr lang="en-GB"/>
          </a:p>
        </p:txBody>
      </p:sp>
    </p:spTree>
    <p:extLst>
      <p:ext uri="{BB962C8B-B14F-4D97-AF65-F5344CB8AC3E}">
        <p14:creationId xmlns:p14="http://schemas.microsoft.com/office/powerpoint/2010/main" val="29790635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15</a:t>
            </a:fld>
            <a:endParaRPr lang="en-GB"/>
          </a:p>
        </p:txBody>
      </p:sp>
    </p:spTree>
    <p:extLst>
      <p:ext uri="{BB962C8B-B14F-4D97-AF65-F5344CB8AC3E}">
        <p14:creationId xmlns:p14="http://schemas.microsoft.com/office/powerpoint/2010/main" val="37572349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In relation to the relative legal importance of the judgment(s) in a particular case, the system of case law, known as the </a:t>
            </a:r>
            <a:r>
              <a:rPr lang="en-GB" b="1" i="0" dirty="0">
                <a:solidFill>
                  <a:srgbClr val="313537"/>
                </a:solidFill>
                <a:effectLst/>
                <a:latin typeface="Inter"/>
              </a:rPr>
              <a:t>doctrine of judicial precedent</a:t>
            </a:r>
            <a:r>
              <a:rPr lang="en-GB" b="0" i="0" dirty="0">
                <a:solidFill>
                  <a:srgbClr val="313537"/>
                </a:solidFill>
                <a:effectLst/>
                <a:latin typeface="Inter"/>
              </a:rPr>
              <a:t>, adopts the approach that </a:t>
            </a:r>
            <a:r>
              <a:rPr lang="en-GB" b="1" i="0" dirty="0">
                <a:solidFill>
                  <a:srgbClr val="313537"/>
                </a:solidFill>
                <a:effectLst/>
                <a:latin typeface="Inter"/>
              </a:rPr>
              <a:t>higher</a:t>
            </a:r>
            <a:r>
              <a:rPr lang="en-GB" b="0" i="0" dirty="0">
                <a:solidFill>
                  <a:srgbClr val="313537"/>
                </a:solidFill>
                <a:effectLst/>
                <a:latin typeface="Inter"/>
              </a:rPr>
              <a:t> courts, which deal with appeals from lower courts, are more important. Under the </a:t>
            </a:r>
            <a:r>
              <a:rPr lang="en-GB" b="1" i="0" dirty="0">
                <a:solidFill>
                  <a:srgbClr val="313537"/>
                </a:solidFill>
                <a:effectLst/>
                <a:latin typeface="Inter"/>
              </a:rPr>
              <a:t>doctrine of stare decisis</a:t>
            </a:r>
            <a:r>
              <a:rPr lang="en-GB" b="0" i="0" dirty="0">
                <a:solidFill>
                  <a:srgbClr val="313537"/>
                </a:solidFill>
                <a:effectLst/>
                <a:latin typeface="Inter"/>
              </a:rPr>
              <a:t>, judgments of higher courts will “bind” lower courts in subsequent cases where the facts are similar. The earlier case is described as a precedent. Where a lower court is required to “follow” (take the same approach as) a decision of a higher court, it is described as being </a:t>
            </a:r>
            <a:r>
              <a:rPr lang="en-GB" b="1" i="0" dirty="0">
                <a:solidFill>
                  <a:srgbClr val="313537"/>
                </a:solidFill>
                <a:effectLst/>
                <a:latin typeface="Inter"/>
              </a:rPr>
              <a:t>bound</a:t>
            </a:r>
            <a:r>
              <a:rPr lang="en-GB" b="0" i="0" dirty="0">
                <a:solidFill>
                  <a:srgbClr val="313537"/>
                </a:solidFill>
                <a:effectLst/>
                <a:latin typeface="Inter"/>
              </a:rPr>
              <a:t> by the earlier case.</a:t>
            </a:r>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17</a:t>
            </a:fld>
            <a:endParaRPr lang="en-GB"/>
          </a:p>
        </p:txBody>
      </p:sp>
    </p:spTree>
    <p:extLst>
      <p:ext uri="{BB962C8B-B14F-4D97-AF65-F5344CB8AC3E}">
        <p14:creationId xmlns:p14="http://schemas.microsoft.com/office/powerpoint/2010/main" val="41735221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Consider the hierarchy of the courts. The arrows signify the lines of appeal from one court to another.</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“Courts of first instance” make the initial decisions when the parties’ cases are tried in court for the first time. Different types of cases will be dealt with by different courts of first instance.</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Courts which hear appeals from lower courts may also be courts of first instance.</a:t>
            </a:r>
          </a:p>
          <a:p>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18</a:t>
            </a:fld>
            <a:endParaRPr lang="en-GB"/>
          </a:p>
        </p:txBody>
      </p:sp>
    </p:spTree>
    <p:extLst>
      <p:ext uri="{BB962C8B-B14F-4D97-AF65-F5344CB8AC3E}">
        <p14:creationId xmlns:p14="http://schemas.microsoft.com/office/powerpoint/2010/main" val="25294566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dirty="0">
                <a:effectLst/>
                <a:latin typeface="var(--font-family-body)"/>
              </a:rPr>
              <a:t>In October 2009, the Supreme Court was created in place of the House of Lords. Its judges are called “Justices of the Supreme Court” or “Supreme Court Justices”. As with the House of Lords, it deals with civil appeals from England and Wales, Scotland and Northern Ireland and criminal appeals from England and Wales, and Northern Ireland (not Scotland); and it will grant permission to appeal in cases which raise points of</a:t>
            </a:r>
            <a:r>
              <a:rPr lang="en-GB" b="1" dirty="0">
                <a:effectLst/>
                <a:latin typeface="var(--font-family-body)"/>
              </a:rPr>
              <a:t> general public importance.</a:t>
            </a:r>
            <a:endParaRPr lang="en-GB" dirty="0">
              <a:effectLst/>
              <a:latin typeface="var(--font-family-body)"/>
            </a:endParaRPr>
          </a:p>
          <a:p>
            <a:pPr fontAlgn="base"/>
            <a:br>
              <a:rPr lang="en-GB" dirty="0">
                <a:effectLst/>
                <a:latin typeface="var(--font-family-body)"/>
              </a:rPr>
            </a:br>
            <a:endParaRPr lang="en-GB" dirty="0">
              <a:effectLst/>
              <a:latin typeface="var(--font-family-body)"/>
            </a:endParaRPr>
          </a:p>
          <a:p>
            <a:pPr fontAlgn="base"/>
            <a:r>
              <a:rPr lang="en-GB" dirty="0">
                <a:effectLst/>
                <a:latin typeface="var(--font-family-body)"/>
              </a:rPr>
              <a:t>In the same way as the House of Lords, its decisions are binding on all the courts below it in the UK court system.</a:t>
            </a:r>
          </a:p>
          <a:p>
            <a:pPr fontAlgn="base"/>
            <a:br>
              <a:rPr lang="en-GB" dirty="0">
                <a:effectLst/>
                <a:latin typeface="var(--font-family-body)"/>
              </a:rPr>
            </a:br>
            <a:endParaRPr lang="en-GB" dirty="0">
              <a:effectLst/>
              <a:latin typeface="var(--font-family-body)"/>
            </a:endParaRPr>
          </a:p>
          <a:p>
            <a:pPr fontAlgn="base"/>
            <a:r>
              <a:rPr lang="en-GB" dirty="0">
                <a:effectLst/>
                <a:latin typeface="var(--font-family-body)"/>
              </a:rPr>
              <a:t>It is not bound to follow its own previous decisions (and those of the House of Lords), although they will be strongly persuasive. It considered the </a:t>
            </a:r>
            <a:r>
              <a:rPr lang="en-GB" b="1" dirty="0">
                <a:effectLst/>
                <a:latin typeface="var(--font-family-body)"/>
              </a:rPr>
              <a:t>Practice Statement (Judicial Decision as Authority: House of Lords) [1966] in Austin v London Borough of Southwark [2010]</a:t>
            </a:r>
            <a:r>
              <a:rPr lang="en-GB" dirty="0">
                <a:effectLst/>
                <a:latin typeface="var(--font-family-body)"/>
              </a:rPr>
              <a:t> and stated “The Supreme Court has not thought it necessary to re-issue the Practice Statement as a fresh statement of practice in the Court’s own name.” In effect, it has decided to carry on following the Practice Statement and will decide not to follow its own (and the House of Lords’) decisions only where “it is right to do so”.</a:t>
            </a:r>
          </a:p>
          <a:p>
            <a:br>
              <a:rPr lang="en-GB" dirty="0">
                <a:effectLst/>
                <a:latin typeface="var(--font-family-body)"/>
              </a:rPr>
            </a:br>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20</a:t>
            </a:fld>
            <a:endParaRPr lang="en-GB"/>
          </a:p>
        </p:txBody>
      </p:sp>
    </p:spTree>
    <p:extLst>
      <p:ext uri="{BB962C8B-B14F-4D97-AF65-F5344CB8AC3E}">
        <p14:creationId xmlns:p14="http://schemas.microsoft.com/office/powerpoint/2010/main" val="39663455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21</a:t>
            </a:fld>
            <a:endParaRPr lang="en-GB"/>
          </a:p>
        </p:txBody>
      </p:sp>
    </p:spTree>
    <p:extLst>
      <p:ext uri="{BB962C8B-B14F-4D97-AF65-F5344CB8AC3E}">
        <p14:creationId xmlns:p14="http://schemas.microsoft.com/office/powerpoint/2010/main" val="41170556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Commonly referred to as the “Privy Council”, it hears appeals from some small Commonwealth countries, particularly in the Caribbean, and the UK’s remaining overseas territories, as well as appeals against the decisions of some professional bodies.</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Its decisions are not binding on UK courts but they are strongly persuasive, primarily because its judges are also Supreme Court Justices (and previously were Law Lords).</a:t>
            </a:r>
          </a:p>
          <a:p>
            <a:pPr algn="l" fontAlgn="base"/>
            <a:r>
              <a:rPr lang="en-GB" b="0" i="0" dirty="0">
                <a:solidFill>
                  <a:srgbClr val="313537"/>
                </a:solidFill>
                <a:effectLst/>
                <a:latin typeface="Inter"/>
              </a:rPr>
              <a:t>An example of an important Privy Council decision which has been followed by the courts in England and Wales is </a:t>
            </a:r>
            <a:r>
              <a:rPr lang="en-GB" b="1" i="0" dirty="0">
                <a:solidFill>
                  <a:srgbClr val="313537"/>
                </a:solidFill>
                <a:effectLst/>
                <a:latin typeface="var(--font-family-body)"/>
              </a:rPr>
              <a:t>Overseas Tankship (UK) Ltd v </a:t>
            </a:r>
            <a:r>
              <a:rPr lang="en-GB" b="1" i="0" dirty="0" err="1">
                <a:solidFill>
                  <a:srgbClr val="313537"/>
                </a:solidFill>
                <a:effectLst/>
                <a:latin typeface="var(--font-family-body)"/>
              </a:rPr>
              <a:t>Morts</a:t>
            </a:r>
            <a:r>
              <a:rPr lang="en-GB" b="1" i="0" dirty="0">
                <a:solidFill>
                  <a:srgbClr val="313537"/>
                </a:solidFill>
                <a:effectLst/>
                <a:latin typeface="var(--font-family-body)"/>
              </a:rPr>
              <a:t> Dock and Engineering Co (The “Wagon Mound”) [1961]</a:t>
            </a:r>
            <a:r>
              <a:rPr lang="en-GB" b="0" i="0" dirty="0">
                <a:solidFill>
                  <a:srgbClr val="313537"/>
                </a:solidFill>
                <a:effectLst/>
                <a:latin typeface="Inter"/>
              </a:rPr>
              <a:t>. This Australian case concerned a fire resulting from an oil spillage in Sydney Harbour and set out important principles covering causation in the law of negligence.</a:t>
            </a:r>
          </a:p>
          <a:p>
            <a:pPr algn="l" fontAlgn="base"/>
            <a:endParaRPr lang="en-GB" b="0" i="0" dirty="0">
              <a:solidFill>
                <a:srgbClr val="313537"/>
              </a:solidFill>
              <a:effectLst/>
              <a:latin typeface="Inter"/>
            </a:endParaRPr>
          </a:p>
          <a:p>
            <a:pPr algn="l" fontAlgn="base"/>
            <a:r>
              <a:rPr lang="en-GB" b="1" i="0" dirty="0">
                <a:solidFill>
                  <a:srgbClr val="313537"/>
                </a:solidFill>
                <a:effectLst/>
                <a:latin typeface="var(--font-family-body)"/>
              </a:rPr>
              <a:t>NB</a:t>
            </a:r>
            <a:r>
              <a:rPr lang="en-GB" b="0" i="0" dirty="0">
                <a:solidFill>
                  <a:srgbClr val="313537"/>
                </a:solidFill>
                <a:effectLst/>
                <a:latin typeface="Inter"/>
              </a:rPr>
              <a:t> Australian appeals were still being heard by the Privy Council in 1961, although its appeal system is now entirely separate from the UK.</a:t>
            </a:r>
          </a:p>
          <a:p>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22</a:t>
            </a:fld>
            <a:endParaRPr lang="en-GB"/>
          </a:p>
        </p:txBody>
      </p:sp>
    </p:spTree>
    <p:extLst>
      <p:ext uri="{BB962C8B-B14F-4D97-AF65-F5344CB8AC3E}">
        <p14:creationId xmlns:p14="http://schemas.microsoft.com/office/powerpoint/2010/main" val="3410648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23</a:t>
            </a:fld>
            <a:endParaRPr lang="en-GB"/>
          </a:p>
        </p:txBody>
      </p:sp>
    </p:spTree>
    <p:extLst>
      <p:ext uri="{BB962C8B-B14F-4D97-AF65-F5344CB8AC3E}">
        <p14:creationId xmlns:p14="http://schemas.microsoft.com/office/powerpoint/2010/main" val="21555614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24</a:t>
            </a:fld>
            <a:endParaRPr lang="en-GB"/>
          </a:p>
        </p:txBody>
      </p:sp>
    </p:spTree>
    <p:extLst>
      <p:ext uri="{BB962C8B-B14F-4D97-AF65-F5344CB8AC3E}">
        <p14:creationId xmlns:p14="http://schemas.microsoft.com/office/powerpoint/2010/main" val="13383033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Literal Rule - In the absence of any ambiguity, words in a statute should be given their literal meaning. Judges favouring this approach frequently make use of dictionaries in an attempt to construe (interpret) words according to their natural meaning. </a:t>
            </a:r>
            <a:r>
              <a:rPr lang="en-GB" b="1" i="0" dirty="0">
                <a:solidFill>
                  <a:srgbClr val="313537"/>
                </a:solidFill>
                <a:effectLst/>
                <a:latin typeface="Inter"/>
              </a:rPr>
              <a:t>Fisher v Bell.</a:t>
            </a:r>
          </a:p>
          <a:p>
            <a:pPr algn="l" fontAlgn="base"/>
            <a:endParaRPr lang="en-GB" b="1" i="0" dirty="0">
              <a:solidFill>
                <a:srgbClr val="313537"/>
              </a:solidFill>
              <a:effectLst/>
              <a:latin typeface="Inter"/>
            </a:endParaRPr>
          </a:p>
          <a:p>
            <a:pPr algn="l" fontAlgn="base"/>
            <a:r>
              <a:rPr lang="en-GB" b="0" i="0" dirty="0">
                <a:solidFill>
                  <a:srgbClr val="313537"/>
                </a:solidFill>
                <a:effectLst/>
                <a:latin typeface="Inter"/>
              </a:rPr>
              <a:t>Golden Rule - Where the ordinary sense of words leads to an apparent absurdity, the natural meaning of the word may be modified, or an alternative definition selected in order to avoid that absurdity. In one sense, the golden rule is a common-sense approach if judges are seeking to give effect to Parliament’s intention, since surely Parliament cannot be assumed to have intended an absurd result.</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Mischief Rule -  Judges to consider what Parliament was trying to achieve by enacting the legislation. Any ambiguity within the Act would be interpreted in such a way as to ensure that the intentions of Parliament were achieved.</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Purposive Approach - The purposive approach (sometimes referred to as the </a:t>
            </a:r>
            <a:r>
              <a:rPr lang="en-GB" b="1" i="0" dirty="0">
                <a:solidFill>
                  <a:srgbClr val="313537"/>
                </a:solidFill>
                <a:effectLst/>
                <a:latin typeface="Inter"/>
              </a:rPr>
              <a:t>contextual approach</a:t>
            </a:r>
            <a:r>
              <a:rPr lang="en-GB" b="0" i="0" dirty="0">
                <a:solidFill>
                  <a:srgbClr val="313537"/>
                </a:solidFill>
                <a:effectLst/>
                <a:latin typeface="Inter"/>
              </a:rPr>
              <a:t>) requires judges to consider the nature and purpose of the legislation – is it intended to effect social change, is it designed to protect or benefit a particular group, does it affect the environment or does it create a criminal offence or impose a tax?</a:t>
            </a:r>
            <a:endParaRPr lang="en-GB" b="0" dirty="0"/>
          </a:p>
        </p:txBody>
      </p:sp>
      <p:sp>
        <p:nvSpPr>
          <p:cNvPr id="4" name="Slide Number Placeholder 3"/>
          <p:cNvSpPr>
            <a:spLocks noGrp="1"/>
          </p:cNvSpPr>
          <p:nvPr>
            <p:ph type="sldNum" sz="quarter" idx="5"/>
          </p:nvPr>
        </p:nvSpPr>
        <p:spPr/>
        <p:txBody>
          <a:bodyPr/>
          <a:lstStyle/>
          <a:p>
            <a:fld id="{96ECFDD1-119C-40DF-9F77-F0E4EB9C2D87}" type="slidenum">
              <a:rPr lang="en-GB" smtClean="0"/>
              <a:t>25</a:t>
            </a:fld>
            <a:endParaRPr lang="en-GB"/>
          </a:p>
        </p:txBody>
      </p:sp>
    </p:spTree>
    <p:extLst>
      <p:ext uri="{BB962C8B-B14F-4D97-AF65-F5344CB8AC3E}">
        <p14:creationId xmlns:p14="http://schemas.microsoft.com/office/powerpoint/2010/main" val="21161346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Before the </a:t>
            </a:r>
            <a:r>
              <a:rPr lang="en-GB" b="1" i="0" dirty="0">
                <a:solidFill>
                  <a:srgbClr val="313537"/>
                </a:solidFill>
                <a:effectLst/>
                <a:latin typeface="var(--font-family-body)"/>
              </a:rPr>
              <a:t>Constitutional Reform Act 2005</a:t>
            </a:r>
            <a:r>
              <a:rPr lang="en-GB" b="0" i="0" dirty="0">
                <a:solidFill>
                  <a:srgbClr val="313537"/>
                </a:solidFill>
                <a:effectLst/>
                <a:latin typeface="Inter"/>
              </a:rPr>
              <a:t>, the separation of powers and judicial independence were in some respects limited. The UK’s top court was the appellate committee of the House of Lords, and though the committee was staffed by professional judges (only the “Law Lords” could sit on cases), it could not be said there was true separation of legislature and judiciary. Moreover, the Lord Chancellor occupied the unusual position of being at once the head of the judiciary, a member of the executive and the chair of the House of Lords in its legislative capacity.</a:t>
            </a:r>
          </a:p>
          <a:p>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26</a:t>
            </a:fld>
            <a:endParaRPr lang="en-GB"/>
          </a:p>
        </p:txBody>
      </p:sp>
    </p:spTree>
    <p:extLst>
      <p:ext uri="{BB962C8B-B14F-4D97-AF65-F5344CB8AC3E}">
        <p14:creationId xmlns:p14="http://schemas.microsoft.com/office/powerpoint/2010/main" val="32523217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The </a:t>
            </a:r>
            <a:r>
              <a:rPr lang="en-GB" b="1" i="0" dirty="0">
                <a:solidFill>
                  <a:srgbClr val="313537"/>
                </a:solidFill>
                <a:effectLst/>
                <a:latin typeface="Inter"/>
              </a:rPr>
              <a:t>Constitutional Reform Act 2005 </a:t>
            </a:r>
            <a:r>
              <a:rPr lang="en-GB" b="0" i="0" dirty="0">
                <a:solidFill>
                  <a:srgbClr val="313537"/>
                </a:solidFill>
                <a:effectLst/>
                <a:latin typeface="Inter"/>
              </a:rPr>
              <a:t>created the UK Supreme Court, separating the UK’s highest court from Parliament. The role of the Lord Chancellor was also reformed. The Lord Chancellor is no longer a judge or head of the judiciary, and is no longer speaker of the House of Lords, and the Lord Chancellor’s role in judicial appointments has been much reduced. Nevertheless, the Lord Chancellor continues to have an important political role: they are also the Secretary of State for Justice, responsible for courts and prisons, and a member of the Cabinet.</a:t>
            </a:r>
          </a:p>
          <a:p>
            <a:endParaRPr lang="en-GB" b="0" i="0" dirty="0">
              <a:solidFill>
                <a:srgbClr val="313537"/>
              </a:solidFill>
              <a:effectLst/>
              <a:latin typeface="Inter"/>
            </a:endParaRPr>
          </a:p>
          <a:p>
            <a:r>
              <a:rPr lang="en-GB" b="1" i="0" dirty="0">
                <a:solidFill>
                  <a:srgbClr val="313537"/>
                </a:solidFill>
                <a:effectLst/>
                <a:latin typeface="Inter"/>
              </a:rPr>
              <a:t>s3 </a:t>
            </a:r>
            <a:r>
              <a:rPr lang="en-GB" b="0" i="0" dirty="0">
                <a:solidFill>
                  <a:srgbClr val="313537"/>
                </a:solidFill>
                <a:effectLst/>
                <a:latin typeface="Inter"/>
              </a:rPr>
              <a:t>of the </a:t>
            </a:r>
            <a:r>
              <a:rPr lang="en-GB" b="1" i="0" dirty="0">
                <a:solidFill>
                  <a:srgbClr val="313537"/>
                </a:solidFill>
                <a:effectLst/>
                <a:latin typeface="Inter"/>
              </a:rPr>
              <a:t>CRA</a:t>
            </a:r>
            <a:r>
              <a:rPr lang="en-GB" b="0" i="0" dirty="0">
                <a:solidFill>
                  <a:srgbClr val="313537"/>
                </a:solidFill>
                <a:effectLst/>
                <a:latin typeface="Inter"/>
              </a:rPr>
              <a:t> imposes particular responsibilities on the Lord Chancellor to uphold the independence of the judiciary and requires the Lord Chancellor, in particular, to have regard to the need to “defend” that independence.</a:t>
            </a:r>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27</a:t>
            </a:fld>
            <a:endParaRPr lang="en-GB"/>
          </a:p>
        </p:txBody>
      </p:sp>
    </p:spTree>
    <p:extLst>
      <p:ext uri="{BB962C8B-B14F-4D97-AF65-F5344CB8AC3E}">
        <p14:creationId xmlns:p14="http://schemas.microsoft.com/office/powerpoint/2010/main" val="41883887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An important aspect of judicial independence is that judges cannot be removed from their role by a politically motivated government. </a:t>
            </a:r>
          </a:p>
          <a:p>
            <a:endParaRPr lang="en-GB" b="0" i="0" dirty="0">
              <a:solidFill>
                <a:srgbClr val="313537"/>
              </a:solidFill>
              <a:effectLst/>
              <a:latin typeface="Inter"/>
            </a:endParaRPr>
          </a:p>
          <a:p>
            <a:r>
              <a:rPr lang="en-GB" b="0" i="0" dirty="0">
                <a:solidFill>
                  <a:srgbClr val="313537"/>
                </a:solidFill>
                <a:effectLst/>
                <a:latin typeface="Inter"/>
              </a:rPr>
              <a:t>In consequence it is (rightly) very difficult to remove a judge from office. Under </a:t>
            </a:r>
            <a:r>
              <a:rPr lang="en-GB" b="1" i="0" dirty="0">
                <a:solidFill>
                  <a:srgbClr val="313537"/>
                </a:solidFill>
                <a:effectLst/>
                <a:latin typeface="Inter"/>
              </a:rPr>
              <a:t>s11(2) Senior Courts Act 1981,</a:t>
            </a:r>
            <a:r>
              <a:rPr lang="en-GB" b="0" i="0" dirty="0">
                <a:solidFill>
                  <a:srgbClr val="313537"/>
                </a:solidFill>
                <a:effectLst/>
                <a:latin typeface="Inter"/>
              </a:rPr>
              <a:t> judges hold office during “good behaviour” and can only be removed by an address to the Crown presented by both Houses of Parliament. The Lord Chancellor also has powers to remove judges who are permanently incapacitated. These (extremely rarely used) provisions aside, most judges must retire at 70.</a:t>
            </a:r>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29</a:t>
            </a:fld>
            <a:endParaRPr lang="en-GB"/>
          </a:p>
        </p:txBody>
      </p:sp>
    </p:spTree>
    <p:extLst>
      <p:ext uri="{BB962C8B-B14F-4D97-AF65-F5344CB8AC3E}">
        <p14:creationId xmlns:p14="http://schemas.microsoft.com/office/powerpoint/2010/main" val="7595701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The judiciary in England and Wales has, like many areas of public life, historically been dominated by white, upper middle class men. While there have been some small improvements in recent years, the lack of diversity in the judiciary of England and Wales remains stark. Only two of the 12 justices of the Supreme Court are women (though at one point there were three) and all are white. Among High Court judges 26 per cent are women and only 4 per cent are from BAME backgrounds.</a:t>
            </a:r>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31</a:t>
            </a:fld>
            <a:endParaRPr lang="en-GB"/>
          </a:p>
        </p:txBody>
      </p:sp>
    </p:spTree>
    <p:extLst>
      <p:ext uri="{BB962C8B-B14F-4D97-AF65-F5344CB8AC3E}">
        <p14:creationId xmlns:p14="http://schemas.microsoft.com/office/powerpoint/2010/main" val="33902923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Judges are selected by the Judicial Appointments Commission of England and Wales (JAC), which was established by the</a:t>
            </a:r>
            <a:r>
              <a:rPr lang="en-GB" b="1" i="0" dirty="0">
                <a:solidFill>
                  <a:srgbClr val="313537"/>
                </a:solidFill>
                <a:effectLst/>
                <a:latin typeface="Inter"/>
              </a:rPr>
              <a:t> CRA 2005</a:t>
            </a:r>
            <a:r>
              <a:rPr lang="en-GB" b="0" i="0" dirty="0">
                <a:solidFill>
                  <a:srgbClr val="313537"/>
                </a:solidFill>
                <a:effectLst/>
                <a:latin typeface="Inter"/>
              </a:rPr>
              <a:t>. The JAC is independent of government. There are 15 commissioners, including a lay chair and five further lay members. The commission is responsible for selecting (through an advertised appointments process) judges up to High Court level. </a:t>
            </a:r>
          </a:p>
          <a:p>
            <a:endParaRPr lang="en-GB" b="0" i="0" dirty="0">
              <a:solidFill>
                <a:srgbClr val="313537"/>
              </a:solidFill>
              <a:effectLst/>
              <a:latin typeface="Inter"/>
            </a:endParaRPr>
          </a:p>
          <a:p>
            <a:r>
              <a:rPr lang="en-GB" b="0" i="0" dirty="0">
                <a:solidFill>
                  <a:srgbClr val="313537"/>
                </a:solidFill>
                <a:effectLst/>
                <a:latin typeface="Inter"/>
              </a:rPr>
              <a:t>Together with the Lord Chief Justice, the JAC also participates in the selection of Court of Appeal justices and other senior roles. Formal appointment is made by the current Monarch. Appointments made by the JAC are to be made solely on merit, according to </a:t>
            </a:r>
            <a:r>
              <a:rPr lang="en-GB" b="1" i="0" dirty="0">
                <a:solidFill>
                  <a:srgbClr val="313537"/>
                </a:solidFill>
                <a:effectLst/>
                <a:latin typeface="Inter"/>
              </a:rPr>
              <a:t>s63 CRA 2005</a:t>
            </a:r>
            <a:r>
              <a:rPr lang="en-GB" b="0" i="0" dirty="0">
                <a:solidFill>
                  <a:srgbClr val="313537"/>
                </a:solidFill>
                <a:effectLst/>
                <a:latin typeface="Inter"/>
              </a:rPr>
              <a:t>. </a:t>
            </a:r>
          </a:p>
          <a:p>
            <a:endParaRPr lang="en-GB" b="0" i="0" dirty="0">
              <a:solidFill>
                <a:srgbClr val="313537"/>
              </a:solidFill>
              <a:effectLst/>
              <a:latin typeface="Inter"/>
            </a:endParaRPr>
          </a:p>
          <a:p>
            <a:r>
              <a:rPr lang="en-GB" b="0" i="0" dirty="0">
                <a:solidFill>
                  <a:srgbClr val="313537"/>
                </a:solidFill>
                <a:effectLst/>
                <a:latin typeface="Inter"/>
              </a:rPr>
              <a:t>Separate selection process for Supreme Court Justices, which is set out in </a:t>
            </a:r>
            <a:r>
              <a:rPr lang="en-GB" b="1" i="0" dirty="0">
                <a:solidFill>
                  <a:srgbClr val="313537"/>
                </a:solidFill>
                <a:effectLst/>
                <a:latin typeface="Inter"/>
              </a:rPr>
              <a:t>s27 CRA 2005.</a:t>
            </a:r>
            <a:r>
              <a:rPr lang="en-GB" b="0" i="0" dirty="0">
                <a:solidFill>
                  <a:srgbClr val="313537"/>
                </a:solidFill>
                <a:effectLst/>
                <a:latin typeface="Inter"/>
              </a:rPr>
              <a:t> Formally, the decision is made by the current Monarch</a:t>
            </a:r>
            <a:r>
              <a:rPr lang="en-GB" b="0" i="0" dirty="0">
                <a:solidFill>
                  <a:srgbClr val="D3473C"/>
                </a:solidFill>
                <a:effectLst/>
                <a:latin typeface="Inter"/>
              </a:rPr>
              <a:t> </a:t>
            </a:r>
            <a:r>
              <a:rPr lang="en-GB" b="0" i="0" dirty="0">
                <a:solidFill>
                  <a:srgbClr val="313537"/>
                </a:solidFill>
                <a:effectLst/>
                <a:latin typeface="Inter"/>
              </a:rPr>
              <a:t>on the recommendation of the Prime Minister, but in practice the decision is made by the Supreme Court Selection Commission and the Lord Chancellor. A Selection Commission is appointed whenever there is a vacancy in the Supreme Court. It must always have an odd number of members not less than five and will always include: a lay member; a Supreme Court Justice; a member of the JAC (usually the chair); a member of the Judicial Appointments Board for Scotland; and a member of the Northern Ireland Judicial Appointments Commission.</a:t>
            </a:r>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33</a:t>
            </a:fld>
            <a:endParaRPr lang="en-GB"/>
          </a:p>
        </p:txBody>
      </p:sp>
    </p:spTree>
    <p:extLst>
      <p:ext uri="{BB962C8B-B14F-4D97-AF65-F5344CB8AC3E}">
        <p14:creationId xmlns:p14="http://schemas.microsoft.com/office/powerpoint/2010/main" val="42688656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ECFDD1-119C-40DF-9F77-F0E4EB9C2D87}" type="slidenum">
              <a:rPr lang="en-GB" smtClean="0"/>
              <a:t>35</a:t>
            </a:fld>
            <a:endParaRPr lang="en-GB"/>
          </a:p>
        </p:txBody>
      </p:sp>
    </p:spTree>
    <p:extLst>
      <p:ext uri="{BB962C8B-B14F-4D97-AF65-F5344CB8AC3E}">
        <p14:creationId xmlns:p14="http://schemas.microsoft.com/office/powerpoint/2010/main" val="42427251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Knowledge Check - </a:t>
            </a:r>
            <a:r>
              <a:rPr lang="en-GB" dirty="0">
                <a:hlinkClick r:id="rId3"/>
              </a:rPr>
              <a:t>moodle.uwtsd.ac.uk/mod/</a:t>
            </a:r>
            <a:r>
              <a:rPr lang="en-GB" dirty="0" err="1">
                <a:hlinkClick r:id="rId3"/>
              </a:rPr>
              <a:t>scorm</a:t>
            </a:r>
            <a:r>
              <a:rPr lang="en-GB" dirty="0">
                <a:hlinkClick r:id="rId3"/>
              </a:rPr>
              <a:t>/</a:t>
            </a:r>
            <a:r>
              <a:rPr lang="en-GB" dirty="0" err="1">
                <a:hlinkClick r:id="rId3"/>
              </a:rPr>
              <a:t>player.php?a</a:t>
            </a:r>
            <a:r>
              <a:rPr lang="en-GB" dirty="0">
                <a:hlinkClick r:id="rId3"/>
              </a:rPr>
              <a:t>=6678&amp;currentorg=B0&amp;scoid=14359&amp;sesskey=8oNwHJh5cS&amp;display=</a:t>
            </a:r>
            <a:r>
              <a:rPr lang="en-GB" dirty="0" err="1">
                <a:hlinkClick r:id="rId3"/>
              </a:rPr>
              <a:t>popup&amp;mode</a:t>
            </a:r>
            <a:r>
              <a:rPr lang="en-GB">
                <a:hlinkClick r:id="rId3"/>
              </a:rPr>
              <a:t>=normal</a:t>
            </a:r>
            <a:r>
              <a:rPr lang="en-GB"/>
              <a:t> </a:t>
            </a:r>
          </a:p>
        </p:txBody>
      </p:sp>
      <p:sp>
        <p:nvSpPr>
          <p:cNvPr id="4" name="Slide Number Placeholder 3"/>
          <p:cNvSpPr>
            <a:spLocks noGrp="1"/>
          </p:cNvSpPr>
          <p:nvPr>
            <p:ph type="sldNum" sz="quarter" idx="5"/>
          </p:nvPr>
        </p:nvSpPr>
        <p:spPr/>
        <p:txBody>
          <a:bodyPr/>
          <a:lstStyle/>
          <a:p>
            <a:fld id="{96ECFDD1-119C-40DF-9F77-F0E4EB9C2D87}" type="slidenum">
              <a:rPr lang="en-GB" smtClean="0"/>
              <a:t>36</a:t>
            </a:fld>
            <a:endParaRPr lang="en-GB"/>
          </a:p>
        </p:txBody>
      </p:sp>
    </p:spTree>
    <p:extLst>
      <p:ext uri="{BB962C8B-B14F-4D97-AF65-F5344CB8AC3E}">
        <p14:creationId xmlns:p14="http://schemas.microsoft.com/office/powerpoint/2010/main" val="12201436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11/25/2024</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3892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11/25/2024</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48809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11/25/2024</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72422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11/25/2024</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95822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11/25/2024</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37416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11/25/2024</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32406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11/25/2024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31289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11/25/2024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53997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11/25/2024</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40712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11/25/2024</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11220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11/25/2024</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2149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11/25/2024</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99904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11/25/2024</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4163000499"/>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7" r:id="rId7"/>
    <p:sldLayoutId id="2147483688" r:id="rId8"/>
    <p:sldLayoutId id="2147483689" r:id="rId9"/>
    <p:sldLayoutId id="2147483690" r:id="rId10"/>
    <p:sldLayoutId id="2147483691" r:id="rId11"/>
    <p:sldLayoutId id="2147483693"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3" Type="http://schemas.openxmlformats.org/officeDocument/2006/relationships/hyperlink" Target="https://www.bbc.co.uk/news/health-40554462"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dignityindying.org.uk/assisted-dying/the-law/diane-pretty/" TargetMode="External"/><Relationship Id="rId4" Type="http://schemas.openxmlformats.org/officeDocument/2006/relationships/hyperlink" Target="https://www.bbc.co.uk/news/uk-england-essex-64568698" TargetMode="Externa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y4RYN81j3g8?feature=oembed" TargetMode="Externa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nIHj4auDaUA?feature=oembed" TargetMode="Externa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_5aR-f6btOs?feature=oembed" TargetMode="Externa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blogs.lse.ac.uk/politicsandpolicy/lady-hale-interview/"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publiclawforeveryone.com/2017/03/22/she-is-constitutionally-absolutely-wrong-the-lord-chief-justice-on-the-lord-chancellor/"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30.xml.rels><?xml version="1.0" encoding="UTF-8" standalone="yes"?>
<Relationships xmlns="http://schemas.openxmlformats.org/package/2006/relationships"><Relationship Id="rId2" Type="http://schemas.openxmlformats.org/officeDocument/2006/relationships/hyperlink" Target="https://www.theguardian.com/world/2019/jun/24/eu-court-rules-polands-lowering-of-judges-retirement-age-unlawful"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3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Subtitle 5">
            <a:extLst>
              <a:ext uri="{FF2B5EF4-FFF2-40B4-BE49-F238E27FC236}">
                <a16:creationId xmlns:a16="http://schemas.microsoft.com/office/drawing/2014/main" id="{0849D6C1-D82F-E3F6-2653-45A5B7CA3914}"/>
              </a:ext>
            </a:extLst>
          </p:cNvPr>
          <p:cNvSpPr>
            <a:spLocks noGrp="1"/>
          </p:cNvSpPr>
          <p:nvPr>
            <p:ph type="subTitle" idx="1"/>
          </p:nvPr>
        </p:nvSpPr>
        <p:spPr>
          <a:xfrm>
            <a:off x="643467" y="5277684"/>
            <a:ext cx="4620584" cy="775494"/>
          </a:xfrm>
        </p:spPr>
        <p:txBody>
          <a:bodyPr>
            <a:normAutofit/>
          </a:bodyPr>
          <a:lstStyle/>
          <a:p>
            <a:r>
              <a:rPr lang="en-GB" dirty="0"/>
              <a:t>WEEK 8</a:t>
            </a:r>
          </a:p>
        </p:txBody>
      </p:sp>
      <p:sp>
        <p:nvSpPr>
          <p:cNvPr id="2" name="Title 1"/>
          <p:cNvSpPr>
            <a:spLocks noGrp="1"/>
          </p:cNvSpPr>
          <p:nvPr>
            <p:ph type="ctrTitle"/>
          </p:nvPr>
        </p:nvSpPr>
        <p:spPr>
          <a:xfrm>
            <a:off x="643468" y="643467"/>
            <a:ext cx="4620584" cy="4567137"/>
          </a:xfrm>
        </p:spPr>
        <p:txBody>
          <a:bodyPr>
            <a:normAutofit/>
          </a:bodyPr>
          <a:lstStyle/>
          <a:p>
            <a:r>
              <a:rPr lang="en-GB" sz="4400" b="1" i="0" u="sng" dirty="0">
                <a:cs typeface="Calibri Light"/>
              </a:rPr>
              <a:t>Judicial Power and Case Law</a:t>
            </a:r>
            <a:endParaRPr lang="en-GB" sz="4400" i="0" dirty="0"/>
          </a:p>
        </p:txBody>
      </p:sp>
      <p:pic>
        <p:nvPicPr>
          <p:cNvPr id="15" name="Graphic 14" descr="Scales of Justice">
            <a:extLst>
              <a:ext uri="{FF2B5EF4-FFF2-40B4-BE49-F238E27FC236}">
                <a16:creationId xmlns:a16="http://schemas.microsoft.com/office/drawing/2014/main" id="{45A7C985-A491-1CAB-6DF6-13937A0D297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06253" y="957860"/>
            <a:ext cx="4942280" cy="494228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4D613-AB72-B919-7147-F51A852A2841}"/>
              </a:ext>
            </a:extLst>
          </p:cNvPr>
          <p:cNvSpPr>
            <a:spLocks noGrp="1"/>
          </p:cNvSpPr>
          <p:nvPr>
            <p:ph type="title"/>
          </p:nvPr>
        </p:nvSpPr>
        <p:spPr/>
        <p:txBody>
          <a:bodyPr/>
          <a:lstStyle/>
          <a:p>
            <a:pPr algn="ctr"/>
            <a:r>
              <a:rPr lang="en-GB" sz="6000" b="1" u="sng" dirty="0"/>
              <a:t>Trigger warning</a:t>
            </a:r>
            <a:r>
              <a:rPr lang="en-GB" dirty="0"/>
              <a:t> </a:t>
            </a:r>
            <a:endParaRPr lang="en-US"/>
          </a:p>
        </p:txBody>
      </p:sp>
      <p:sp>
        <p:nvSpPr>
          <p:cNvPr id="3" name="Content Placeholder 2">
            <a:extLst>
              <a:ext uri="{FF2B5EF4-FFF2-40B4-BE49-F238E27FC236}">
                <a16:creationId xmlns:a16="http://schemas.microsoft.com/office/drawing/2014/main" id="{05BA2263-BE56-4ECB-214E-2739416EECE5}"/>
              </a:ext>
            </a:extLst>
          </p:cNvPr>
          <p:cNvSpPr>
            <a:spLocks noGrp="1"/>
          </p:cNvSpPr>
          <p:nvPr>
            <p:ph idx="1"/>
          </p:nvPr>
        </p:nvSpPr>
        <p:spPr/>
        <p:txBody>
          <a:bodyPr vert="horz" lIns="91440" tIns="45720" rIns="91440" bIns="45720" rtlCol="0" anchor="t">
            <a:normAutofit fontScale="92500" lnSpcReduction="20000"/>
          </a:bodyPr>
          <a:lstStyle/>
          <a:p>
            <a:r>
              <a:rPr lang="en-GB" dirty="0"/>
              <a:t>This workshop includes discussions surrounding; </a:t>
            </a:r>
          </a:p>
          <a:p>
            <a:r>
              <a:rPr lang="en-GB" dirty="0"/>
              <a:t>Child illness. </a:t>
            </a:r>
          </a:p>
          <a:p>
            <a:r>
              <a:rPr lang="en-GB" dirty="0"/>
              <a:t>Child Death. </a:t>
            </a:r>
          </a:p>
          <a:p>
            <a:r>
              <a:rPr lang="en-GB" dirty="0"/>
              <a:t>Euthanasia. </a:t>
            </a:r>
          </a:p>
          <a:p>
            <a:r>
              <a:rPr lang="en-GB" dirty="0"/>
              <a:t>Locked in Syndrome</a:t>
            </a:r>
          </a:p>
          <a:p>
            <a:r>
              <a:rPr lang="en-GB" dirty="0"/>
              <a:t>Death.</a:t>
            </a:r>
          </a:p>
          <a:p>
            <a:pPr marL="0" indent="0">
              <a:buNone/>
            </a:pPr>
            <a:endParaRPr lang="en-GB" dirty="0"/>
          </a:p>
          <a:p>
            <a:pPr marL="0" indent="0">
              <a:buNone/>
            </a:pPr>
            <a:r>
              <a:rPr lang="en-GB" dirty="0"/>
              <a:t>If at any point you feel you need to leave the room. Please feel free to do so. </a:t>
            </a:r>
          </a:p>
        </p:txBody>
      </p:sp>
    </p:spTree>
    <p:extLst>
      <p:ext uri="{BB962C8B-B14F-4D97-AF65-F5344CB8AC3E}">
        <p14:creationId xmlns:p14="http://schemas.microsoft.com/office/powerpoint/2010/main" val="1707989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C696AD"/>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B68324D-E752-6ABF-EC0F-D0677E8C8FD0}"/>
              </a:ext>
            </a:extLst>
          </p:cNvPr>
          <p:cNvSpPr>
            <a:spLocks noGrp="1"/>
          </p:cNvSpPr>
          <p:nvPr>
            <p:ph type="title"/>
          </p:nvPr>
        </p:nvSpPr>
        <p:spPr>
          <a:xfrm>
            <a:off x="945355" y="845484"/>
            <a:ext cx="4702629" cy="4726502"/>
          </a:xfrm>
        </p:spPr>
        <p:txBody>
          <a:bodyPr>
            <a:normAutofit/>
          </a:bodyPr>
          <a:lstStyle/>
          <a:p>
            <a:r>
              <a:rPr lang="en-GB" sz="6000" b="1" u="sng" dirty="0">
                <a:solidFill>
                  <a:srgbClr val="FFFFFF"/>
                </a:solidFill>
              </a:rPr>
              <a:t>Content </a:t>
            </a:r>
            <a:endParaRPr lang="en-US" sz="4800" dirty="0">
              <a:solidFill>
                <a:srgbClr val="FFFFFF"/>
              </a:solidFill>
            </a:endParaRPr>
          </a:p>
        </p:txBody>
      </p:sp>
      <p:sp>
        <p:nvSpPr>
          <p:cNvPr id="3" name="Content Placeholder 2">
            <a:extLst>
              <a:ext uri="{FF2B5EF4-FFF2-40B4-BE49-F238E27FC236}">
                <a16:creationId xmlns:a16="http://schemas.microsoft.com/office/drawing/2014/main" id="{3854E378-AA48-1295-6623-365181A3BA98}"/>
              </a:ext>
            </a:extLst>
          </p:cNvPr>
          <p:cNvSpPr>
            <a:spLocks noGrp="1"/>
          </p:cNvSpPr>
          <p:nvPr>
            <p:ph idx="1"/>
          </p:nvPr>
        </p:nvSpPr>
        <p:spPr>
          <a:xfrm>
            <a:off x="7538022" y="713313"/>
            <a:ext cx="3815778" cy="5431376"/>
          </a:xfrm>
        </p:spPr>
        <p:txBody>
          <a:bodyPr vert="horz" lIns="91440" tIns="45720" rIns="91440" bIns="45720" rtlCol="0" anchor="ctr">
            <a:normAutofit/>
          </a:bodyPr>
          <a:lstStyle/>
          <a:p>
            <a:r>
              <a:rPr lang="en-GB" sz="2000" dirty="0"/>
              <a:t>Aims and Learning Objectives. </a:t>
            </a:r>
          </a:p>
          <a:p>
            <a:r>
              <a:rPr lang="en-GB" sz="2000" dirty="0"/>
              <a:t>Digital Content recap. </a:t>
            </a:r>
          </a:p>
          <a:p>
            <a:r>
              <a:rPr lang="en-GB" sz="2000" dirty="0"/>
              <a:t>Activities. </a:t>
            </a:r>
          </a:p>
          <a:p>
            <a:r>
              <a:rPr lang="en-GB" sz="2000" dirty="0"/>
              <a:t>Summary</a:t>
            </a:r>
          </a:p>
        </p:txBody>
      </p:sp>
    </p:spTree>
    <p:extLst>
      <p:ext uri="{BB962C8B-B14F-4D97-AF65-F5344CB8AC3E}">
        <p14:creationId xmlns:p14="http://schemas.microsoft.com/office/powerpoint/2010/main" val="72402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2965B4E-11FA-A0EF-85E2-8AB6496C33C4}"/>
              </a:ext>
            </a:extLst>
          </p:cNvPr>
          <p:cNvSpPr>
            <a:spLocks noGrp="1"/>
          </p:cNvSpPr>
          <p:nvPr>
            <p:ph type="title"/>
          </p:nvPr>
        </p:nvSpPr>
        <p:spPr>
          <a:xfrm>
            <a:off x="838201" y="643467"/>
            <a:ext cx="3888526" cy="1800526"/>
          </a:xfrm>
        </p:spPr>
        <p:txBody>
          <a:bodyPr>
            <a:normAutofit/>
          </a:bodyPr>
          <a:lstStyle/>
          <a:p>
            <a:pPr algn="ctr"/>
            <a:r>
              <a:rPr lang="en-GB" b="1" u="sng" dirty="0"/>
              <a:t>Aims and Learning Objectives </a:t>
            </a:r>
            <a:endParaRPr lang="en-US" dirty="0"/>
          </a:p>
        </p:txBody>
      </p:sp>
      <p:sp>
        <p:nvSpPr>
          <p:cNvPr id="3" name="Content Placeholder 2">
            <a:extLst>
              <a:ext uri="{FF2B5EF4-FFF2-40B4-BE49-F238E27FC236}">
                <a16:creationId xmlns:a16="http://schemas.microsoft.com/office/drawing/2014/main" id="{1BAC75BC-9BEA-D0F2-98EE-19E52334B939}"/>
              </a:ext>
            </a:extLst>
          </p:cNvPr>
          <p:cNvSpPr>
            <a:spLocks noGrp="1"/>
          </p:cNvSpPr>
          <p:nvPr>
            <p:ph idx="1"/>
          </p:nvPr>
        </p:nvSpPr>
        <p:spPr>
          <a:xfrm>
            <a:off x="838201" y="2623381"/>
            <a:ext cx="3888528" cy="3553581"/>
          </a:xfrm>
        </p:spPr>
        <p:txBody>
          <a:bodyPr vert="horz" lIns="91440" tIns="45720" rIns="91440" bIns="45720" rtlCol="0">
            <a:normAutofit/>
          </a:bodyPr>
          <a:lstStyle/>
          <a:p>
            <a:r>
              <a:rPr lang="en-GB" sz="2000"/>
              <a:t>The aim of today's session is to recap the digital content. </a:t>
            </a:r>
          </a:p>
          <a:p>
            <a:endParaRPr lang="en-GB" sz="2000"/>
          </a:p>
          <a:p>
            <a:r>
              <a:rPr lang="en-GB" sz="2000"/>
              <a:t>By the end of today's session students should be able to demonstrate that they understand what the judicial powers are and case law and its effects. </a:t>
            </a:r>
          </a:p>
        </p:txBody>
      </p:sp>
      <p:pic>
        <p:nvPicPr>
          <p:cNvPr id="7" name="Graphic 6" descr="Bullseye">
            <a:extLst>
              <a:ext uri="{FF2B5EF4-FFF2-40B4-BE49-F238E27FC236}">
                <a16:creationId xmlns:a16="http://schemas.microsoft.com/office/drawing/2014/main" id="{A2A2F046-9CE4-4D1E-D1B4-AB52CE654D0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0986" y="1069398"/>
            <a:ext cx="4747547" cy="4747547"/>
          </a:xfrm>
          <a:prstGeom prst="rect">
            <a:avLst/>
          </a:prstGeom>
        </p:spPr>
      </p:pic>
    </p:spTree>
    <p:extLst>
      <p:ext uri="{BB962C8B-B14F-4D97-AF65-F5344CB8AC3E}">
        <p14:creationId xmlns:p14="http://schemas.microsoft.com/office/powerpoint/2010/main" val="859941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BDE1F34-0866-D441-2726-03C97F87FBFF}"/>
              </a:ext>
            </a:extLst>
          </p:cNvPr>
          <p:cNvSpPr>
            <a:spLocks noGrp="1"/>
          </p:cNvSpPr>
          <p:nvPr>
            <p:ph type="title"/>
          </p:nvPr>
        </p:nvSpPr>
        <p:spPr>
          <a:xfrm>
            <a:off x="838201" y="643467"/>
            <a:ext cx="3888526" cy="1800526"/>
          </a:xfrm>
        </p:spPr>
        <p:txBody>
          <a:bodyPr>
            <a:normAutofit/>
          </a:bodyPr>
          <a:lstStyle/>
          <a:p>
            <a:r>
              <a:rPr lang="en-GB" b="1" u="sng"/>
              <a:t>What is case law?</a:t>
            </a:r>
            <a:endParaRPr lang="en-US"/>
          </a:p>
        </p:txBody>
      </p:sp>
      <p:sp>
        <p:nvSpPr>
          <p:cNvPr id="3" name="Content Placeholder 2">
            <a:extLst>
              <a:ext uri="{FF2B5EF4-FFF2-40B4-BE49-F238E27FC236}">
                <a16:creationId xmlns:a16="http://schemas.microsoft.com/office/drawing/2014/main" id="{C703A02D-1284-935A-CECF-05E189F5A6B2}"/>
              </a:ext>
            </a:extLst>
          </p:cNvPr>
          <p:cNvSpPr>
            <a:spLocks noGrp="1"/>
          </p:cNvSpPr>
          <p:nvPr>
            <p:ph idx="1"/>
          </p:nvPr>
        </p:nvSpPr>
        <p:spPr>
          <a:xfrm>
            <a:off x="838201" y="2623381"/>
            <a:ext cx="3888528" cy="3553581"/>
          </a:xfrm>
        </p:spPr>
        <p:txBody>
          <a:bodyPr vert="horz" lIns="91440" tIns="45720" rIns="91440" bIns="45720" rtlCol="0">
            <a:normAutofit/>
          </a:bodyPr>
          <a:lstStyle/>
          <a:p>
            <a:pPr>
              <a:lnSpc>
                <a:spcPct val="90000"/>
              </a:lnSpc>
            </a:pPr>
            <a:r>
              <a:rPr lang="en-GB" sz="1700"/>
              <a:t>Cases are decided by judges. </a:t>
            </a:r>
          </a:p>
          <a:p>
            <a:pPr>
              <a:lnSpc>
                <a:spcPct val="90000"/>
              </a:lnSpc>
            </a:pPr>
            <a:r>
              <a:rPr lang="en-GB" sz="1700"/>
              <a:t>They decide the successful party and the sentence. </a:t>
            </a:r>
          </a:p>
          <a:p>
            <a:pPr>
              <a:lnSpc>
                <a:spcPct val="90000"/>
              </a:lnSpc>
            </a:pPr>
            <a:r>
              <a:rPr lang="en-GB" sz="1700"/>
              <a:t>It is the judge's job to write the judgement. </a:t>
            </a:r>
          </a:p>
          <a:p>
            <a:pPr>
              <a:lnSpc>
                <a:spcPct val="90000"/>
              </a:lnSpc>
            </a:pPr>
            <a:r>
              <a:rPr lang="en-GB" sz="1700"/>
              <a:t>This forms part of the body of legal reasoning. </a:t>
            </a:r>
          </a:p>
          <a:p>
            <a:pPr>
              <a:lnSpc>
                <a:spcPct val="90000"/>
              </a:lnSpc>
            </a:pPr>
            <a:r>
              <a:rPr lang="en-GB" sz="1700"/>
              <a:t>Also known as case law. </a:t>
            </a:r>
          </a:p>
          <a:p>
            <a:pPr>
              <a:lnSpc>
                <a:spcPct val="90000"/>
              </a:lnSpc>
            </a:pPr>
            <a:r>
              <a:rPr lang="en-GB" sz="1700"/>
              <a:t>This means that if there is the same case later the same decision can be followed. </a:t>
            </a:r>
          </a:p>
        </p:txBody>
      </p:sp>
      <p:pic>
        <p:nvPicPr>
          <p:cNvPr id="7" name="Graphic 6" descr="Judge">
            <a:extLst>
              <a:ext uri="{FF2B5EF4-FFF2-40B4-BE49-F238E27FC236}">
                <a16:creationId xmlns:a16="http://schemas.microsoft.com/office/drawing/2014/main" id="{00095B64-D3B8-CA32-4C73-978C677E87A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00986" y="1069398"/>
            <a:ext cx="4747547" cy="4747547"/>
          </a:xfrm>
          <a:prstGeom prst="rect">
            <a:avLst/>
          </a:prstGeom>
        </p:spPr>
      </p:pic>
    </p:spTree>
    <p:extLst>
      <p:ext uri="{BB962C8B-B14F-4D97-AF65-F5344CB8AC3E}">
        <p14:creationId xmlns:p14="http://schemas.microsoft.com/office/powerpoint/2010/main" val="3596171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B7ED9-DD0F-13B6-C472-6B51E77A4BE4}"/>
              </a:ext>
            </a:extLst>
          </p:cNvPr>
          <p:cNvSpPr>
            <a:spLocks noGrp="1"/>
          </p:cNvSpPr>
          <p:nvPr>
            <p:ph type="title"/>
          </p:nvPr>
        </p:nvSpPr>
        <p:spPr/>
        <p:txBody>
          <a:bodyPr>
            <a:normAutofit/>
          </a:bodyPr>
          <a:lstStyle/>
          <a:p>
            <a:pPr algn="ctr"/>
            <a:r>
              <a:rPr lang="en-GB" sz="6000" b="1" u="sng" dirty="0"/>
              <a:t>Continued </a:t>
            </a:r>
            <a:endParaRPr lang="en-US"/>
          </a:p>
        </p:txBody>
      </p:sp>
      <p:sp>
        <p:nvSpPr>
          <p:cNvPr id="3" name="Content Placeholder 2">
            <a:extLst>
              <a:ext uri="{FF2B5EF4-FFF2-40B4-BE49-F238E27FC236}">
                <a16:creationId xmlns:a16="http://schemas.microsoft.com/office/drawing/2014/main" id="{9C9D6247-A167-7E7C-9D74-796AE6DBD365}"/>
              </a:ext>
            </a:extLst>
          </p:cNvPr>
          <p:cNvSpPr>
            <a:spLocks noGrp="1"/>
          </p:cNvSpPr>
          <p:nvPr>
            <p:ph idx="1"/>
          </p:nvPr>
        </p:nvSpPr>
        <p:spPr/>
        <p:txBody>
          <a:bodyPr vert="horz" lIns="91440" tIns="45720" rIns="91440" bIns="45720" rtlCol="0" anchor="t">
            <a:normAutofit fontScale="62500" lnSpcReduction="20000"/>
          </a:bodyPr>
          <a:lstStyle/>
          <a:p>
            <a:pPr>
              <a:lnSpc>
                <a:spcPct val="200000"/>
              </a:lnSpc>
            </a:pPr>
            <a:r>
              <a:rPr lang="en-GB" dirty="0"/>
              <a:t>Some cases will have similar facts to an old case. </a:t>
            </a:r>
            <a:endParaRPr lang="en-US" dirty="0"/>
          </a:p>
          <a:p>
            <a:pPr>
              <a:lnSpc>
                <a:spcPct val="200000"/>
              </a:lnSpc>
            </a:pPr>
            <a:r>
              <a:rPr lang="en-GB" dirty="0"/>
              <a:t>Case decisions may set precedent in the future. </a:t>
            </a:r>
          </a:p>
          <a:p>
            <a:pPr>
              <a:lnSpc>
                <a:spcPct val="200000"/>
              </a:lnSpc>
            </a:pPr>
            <a:r>
              <a:rPr lang="en-GB" dirty="0"/>
              <a:t>But there may also be new topics such as; </a:t>
            </a:r>
          </a:p>
          <a:p>
            <a:pPr>
              <a:lnSpc>
                <a:spcPct val="200000"/>
              </a:lnSpc>
            </a:pPr>
            <a:r>
              <a:rPr lang="en-GB" dirty="0"/>
              <a:t>Charlie Guard - </a:t>
            </a:r>
            <a:r>
              <a:rPr lang="en-GB" dirty="0">
                <a:hlinkClick r:id="rId3"/>
              </a:rPr>
              <a:t>Charlie Gard: The story of his parents' legal fight - BBC News</a:t>
            </a:r>
            <a:r>
              <a:rPr lang="en-GB" dirty="0"/>
              <a:t> </a:t>
            </a:r>
          </a:p>
          <a:p>
            <a:pPr>
              <a:lnSpc>
                <a:spcPct val="200000"/>
              </a:lnSpc>
            </a:pPr>
            <a:r>
              <a:rPr lang="en-GB" dirty="0"/>
              <a:t>Archie </a:t>
            </a:r>
            <a:r>
              <a:rPr lang="en-GB" dirty="0" err="1"/>
              <a:t>Battersbee</a:t>
            </a:r>
            <a:r>
              <a:rPr lang="en-GB" dirty="0"/>
              <a:t> - </a:t>
            </a:r>
            <a:r>
              <a:rPr lang="en-GB" dirty="0">
                <a:hlinkClick r:id="rId4"/>
              </a:rPr>
              <a:t>Archie </a:t>
            </a:r>
            <a:r>
              <a:rPr lang="en-GB" dirty="0" err="1">
                <a:hlinkClick r:id="rId4"/>
              </a:rPr>
              <a:t>Battersbee</a:t>
            </a:r>
            <a:r>
              <a:rPr lang="en-GB" dirty="0">
                <a:hlinkClick r:id="rId4"/>
              </a:rPr>
              <a:t> died in prank gone wrong - coroner - BBC News</a:t>
            </a:r>
            <a:endParaRPr lang="en-GB" dirty="0"/>
          </a:p>
          <a:p>
            <a:pPr>
              <a:lnSpc>
                <a:spcPct val="200000"/>
              </a:lnSpc>
            </a:pPr>
            <a:r>
              <a:rPr lang="en-GB" dirty="0"/>
              <a:t>Diane Pretty - </a:t>
            </a:r>
            <a:r>
              <a:rPr lang="en-GB" dirty="0">
                <a:hlinkClick r:id="rId5"/>
              </a:rPr>
              <a:t>Diane Pretty - Dignity in Dying</a:t>
            </a:r>
            <a:endParaRPr lang="en-GB" dirty="0"/>
          </a:p>
        </p:txBody>
      </p:sp>
    </p:spTree>
    <p:extLst>
      <p:ext uri="{BB962C8B-B14F-4D97-AF65-F5344CB8AC3E}">
        <p14:creationId xmlns:p14="http://schemas.microsoft.com/office/powerpoint/2010/main" val="5869597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Charlie Gard has died">
            <a:hlinkClick r:id="" action="ppaction://media"/>
            <a:extLst>
              <a:ext uri="{FF2B5EF4-FFF2-40B4-BE49-F238E27FC236}">
                <a16:creationId xmlns:a16="http://schemas.microsoft.com/office/drawing/2014/main" id="{94BCE015-16AC-1C32-4D5C-3D6CA56FBD25}"/>
              </a:ext>
            </a:extLst>
          </p:cNvPr>
          <p:cNvPicPr>
            <a:picLocks noRot="1" noChangeAspect="1"/>
          </p:cNvPicPr>
          <p:nvPr>
            <a:videoFile r:link="rId1"/>
          </p:nvPr>
        </p:nvPicPr>
        <p:blipFill>
          <a:blip r:embed="rId4"/>
          <a:stretch>
            <a:fillRect/>
          </a:stretch>
        </p:blipFill>
        <p:spPr>
          <a:xfrm>
            <a:off x="1361282" y="199232"/>
            <a:ext cx="9814718" cy="6400005"/>
          </a:xfrm>
          <a:prstGeom prst="rect">
            <a:avLst/>
          </a:prstGeom>
        </p:spPr>
      </p:pic>
    </p:spTree>
    <p:extLst>
      <p:ext uri="{BB962C8B-B14F-4D97-AF65-F5344CB8AC3E}">
        <p14:creationId xmlns:p14="http://schemas.microsoft.com/office/powerpoint/2010/main" val="482529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Archie Battersbee: A timeline of the 12-year-old's case">
            <a:hlinkClick r:id="" action="ppaction://media"/>
            <a:extLst>
              <a:ext uri="{FF2B5EF4-FFF2-40B4-BE49-F238E27FC236}">
                <a16:creationId xmlns:a16="http://schemas.microsoft.com/office/drawing/2014/main" id="{E8EDAB94-F3BB-B945-2D4D-FC748A4C800C}"/>
              </a:ext>
            </a:extLst>
          </p:cNvPr>
          <p:cNvPicPr>
            <a:picLocks noRot="1" noChangeAspect="1"/>
          </p:cNvPicPr>
          <p:nvPr>
            <a:videoFile r:link="rId1"/>
          </p:nvPr>
        </p:nvPicPr>
        <p:blipFill>
          <a:blip r:embed="rId4"/>
          <a:stretch>
            <a:fillRect/>
          </a:stretch>
        </p:blipFill>
        <p:spPr>
          <a:xfrm>
            <a:off x="490738" y="18557"/>
            <a:ext cx="11314096" cy="6761701"/>
          </a:xfrm>
          <a:prstGeom prst="rect">
            <a:avLst/>
          </a:prstGeom>
        </p:spPr>
      </p:pic>
    </p:spTree>
    <p:extLst>
      <p:ext uri="{BB962C8B-B14F-4D97-AF65-F5344CB8AC3E}">
        <p14:creationId xmlns:p14="http://schemas.microsoft.com/office/powerpoint/2010/main" val="107438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British man wins chance to challenge UK's right-to-die laws">
            <a:hlinkClick r:id="" action="ppaction://media"/>
            <a:extLst>
              <a:ext uri="{FF2B5EF4-FFF2-40B4-BE49-F238E27FC236}">
                <a16:creationId xmlns:a16="http://schemas.microsoft.com/office/drawing/2014/main" id="{72814E3D-BD29-59E4-8AA5-467AA927735C}"/>
              </a:ext>
            </a:extLst>
          </p:cNvPr>
          <p:cNvPicPr>
            <a:picLocks noRot="1" noChangeAspect="1"/>
          </p:cNvPicPr>
          <p:nvPr>
            <a:videoFile r:link="rId1"/>
          </p:nvPr>
        </p:nvPicPr>
        <p:blipFill>
          <a:blip r:embed="rId4"/>
          <a:stretch>
            <a:fillRect/>
          </a:stretch>
        </p:blipFill>
        <p:spPr>
          <a:xfrm>
            <a:off x="653495" y="-25832"/>
            <a:ext cx="11180930" cy="6865273"/>
          </a:xfrm>
          <a:prstGeom prst="rect">
            <a:avLst/>
          </a:prstGeom>
        </p:spPr>
      </p:pic>
    </p:spTree>
    <p:extLst>
      <p:ext uri="{BB962C8B-B14F-4D97-AF65-F5344CB8AC3E}">
        <p14:creationId xmlns:p14="http://schemas.microsoft.com/office/powerpoint/2010/main" val="20111922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CF94B-C20E-5821-8498-7A2F86DC8787}"/>
              </a:ext>
            </a:extLst>
          </p:cNvPr>
          <p:cNvSpPr>
            <a:spLocks noGrp="1"/>
          </p:cNvSpPr>
          <p:nvPr>
            <p:ph type="title"/>
          </p:nvPr>
        </p:nvSpPr>
        <p:spPr/>
        <p:txBody>
          <a:bodyPr>
            <a:normAutofit/>
          </a:bodyPr>
          <a:lstStyle/>
          <a:p>
            <a:pPr algn="ctr"/>
            <a:r>
              <a:rPr lang="en-GB" sz="6000" b="1" u="sng" dirty="0"/>
              <a:t>Case names </a:t>
            </a:r>
            <a:endParaRPr lang="en-US"/>
          </a:p>
        </p:txBody>
      </p:sp>
      <p:sp>
        <p:nvSpPr>
          <p:cNvPr id="3" name="Content Placeholder 2">
            <a:extLst>
              <a:ext uri="{FF2B5EF4-FFF2-40B4-BE49-F238E27FC236}">
                <a16:creationId xmlns:a16="http://schemas.microsoft.com/office/drawing/2014/main" id="{D162EEE5-B9BC-FB8B-A65A-86DD63B3241C}"/>
              </a:ext>
            </a:extLst>
          </p:cNvPr>
          <p:cNvSpPr>
            <a:spLocks noGrp="1"/>
          </p:cNvSpPr>
          <p:nvPr>
            <p:ph idx="1"/>
          </p:nvPr>
        </p:nvSpPr>
        <p:spPr/>
        <p:txBody>
          <a:bodyPr vert="horz" lIns="91440" tIns="45720" rIns="91440" bIns="45720" rtlCol="0" anchor="t">
            <a:normAutofit fontScale="92500" lnSpcReduction="20000"/>
          </a:bodyPr>
          <a:lstStyle/>
          <a:p>
            <a:r>
              <a:rPr lang="en-GB" dirty="0"/>
              <a:t>Civil cases; </a:t>
            </a:r>
          </a:p>
          <a:p>
            <a:pPr marL="0" indent="0">
              <a:buNone/>
            </a:pPr>
            <a:endParaRPr lang="en-GB" dirty="0"/>
          </a:p>
          <a:p>
            <a:r>
              <a:rPr lang="en-GB" dirty="0"/>
              <a:t>Lucas v Lewis [ 2005] </a:t>
            </a:r>
          </a:p>
          <a:p>
            <a:endParaRPr lang="en-GB" dirty="0"/>
          </a:p>
          <a:p>
            <a:r>
              <a:rPr lang="en-GB" dirty="0"/>
              <a:t>Lucas is the claimant. </a:t>
            </a:r>
          </a:p>
          <a:p>
            <a:endParaRPr lang="en-GB" dirty="0"/>
          </a:p>
          <a:p>
            <a:r>
              <a:rPr lang="en-GB" dirty="0"/>
              <a:t>Lewis is the defendant. </a:t>
            </a:r>
          </a:p>
          <a:p>
            <a:endParaRPr lang="en-GB" dirty="0"/>
          </a:p>
          <a:p>
            <a:r>
              <a:rPr lang="en-GB" dirty="0"/>
              <a:t>V is Versus. </a:t>
            </a:r>
          </a:p>
        </p:txBody>
      </p:sp>
      <p:pic>
        <p:nvPicPr>
          <p:cNvPr id="4" name="Graphic 4" descr="Gavel with solid fill">
            <a:extLst>
              <a:ext uri="{FF2B5EF4-FFF2-40B4-BE49-F238E27FC236}">
                <a16:creationId xmlns:a16="http://schemas.microsoft.com/office/drawing/2014/main" id="{1340FBD3-C1B7-808C-2668-378D39AE3D0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39849" y="2224597"/>
            <a:ext cx="3969798" cy="3947603"/>
          </a:xfrm>
          <a:prstGeom prst="rect">
            <a:avLst/>
          </a:prstGeom>
        </p:spPr>
      </p:pic>
    </p:spTree>
    <p:extLst>
      <p:ext uri="{BB962C8B-B14F-4D97-AF65-F5344CB8AC3E}">
        <p14:creationId xmlns:p14="http://schemas.microsoft.com/office/powerpoint/2010/main" val="18792684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34A9F-E6D5-8AE4-ED71-54AB90E7EA7F}"/>
              </a:ext>
            </a:extLst>
          </p:cNvPr>
          <p:cNvSpPr>
            <a:spLocks noGrp="1"/>
          </p:cNvSpPr>
          <p:nvPr>
            <p:ph type="title"/>
          </p:nvPr>
        </p:nvSpPr>
        <p:spPr/>
        <p:txBody>
          <a:bodyPr>
            <a:normAutofit/>
          </a:bodyPr>
          <a:lstStyle/>
          <a:p>
            <a:pPr algn="ctr"/>
            <a:r>
              <a:rPr lang="en-GB" sz="6000" b="1" u="sng" dirty="0"/>
              <a:t>Continued </a:t>
            </a:r>
            <a:endParaRPr lang="en-US"/>
          </a:p>
        </p:txBody>
      </p:sp>
      <p:sp>
        <p:nvSpPr>
          <p:cNvPr id="3" name="Content Placeholder 2">
            <a:extLst>
              <a:ext uri="{FF2B5EF4-FFF2-40B4-BE49-F238E27FC236}">
                <a16:creationId xmlns:a16="http://schemas.microsoft.com/office/drawing/2014/main" id="{82B108EF-F249-7587-6E04-50D824326F20}"/>
              </a:ext>
            </a:extLst>
          </p:cNvPr>
          <p:cNvSpPr>
            <a:spLocks noGrp="1"/>
          </p:cNvSpPr>
          <p:nvPr>
            <p:ph idx="1"/>
          </p:nvPr>
        </p:nvSpPr>
        <p:spPr/>
        <p:txBody>
          <a:bodyPr vert="horz" lIns="91440" tIns="45720" rIns="91440" bIns="45720" rtlCol="0" anchor="t">
            <a:normAutofit/>
          </a:bodyPr>
          <a:lstStyle/>
          <a:p>
            <a:pPr>
              <a:lnSpc>
                <a:spcPct val="200000"/>
              </a:lnSpc>
            </a:pPr>
            <a:r>
              <a:rPr lang="en-GB" dirty="0"/>
              <a:t>May have a conjoined case where the points of law are the same. </a:t>
            </a:r>
            <a:endParaRPr lang="en-US"/>
          </a:p>
          <a:p>
            <a:pPr>
              <a:lnSpc>
                <a:spcPct val="200000"/>
              </a:lnSpc>
            </a:pPr>
            <a:r>
              <a:rPr lang="en-GB" dirty="0"/>
              <a:t>When appealed to the supreme or higher court. </a:t>
            </a:r>
          </a:p>
        </p:txBody>
      </p:sp>
      <p:pic>
        <p:nvPicPr>
          <p:cNvPr id="4" name="Graphic 4" descr="Judge female with solid fill">
            <a:extLst>
              <a:ext uri="{FF2B5EF4-FFF2-40B4-BE49-F238E27FC236}">
                <a16:creationId xmlns:a16="http://schemas.microsoft.com/office/drawing/2014/main" id="{72351026-7746-6979-1387-ABB07C9B301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32144" y="4680347"/>
            <a:ext cx="2307431" cy="2307431"/>
          </a:xfrm>
          <a:prstGeom prst="rect">
            <a:avLst/>
          </a:prstGeom>
        </p:spPr>
      </p:pic>
    </p:spTree>
    <p:extLst>
      <p:ext uri="{BB962C8B-B14F-4D97-AF65-F5344CB8AC3E}">
        <p14:creationId xmlns:p14="http://schemas.microsoft.com/office/powerpoint/2010/main" val="37089904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B1E9D-C323-263A-8661-B28F59C9A43F}"/>
              </a:ext>
            </a:extLst>
          </p:cNvPr>
          <p:cNvSpPr>
            <a:spLocks noGrp="1"/>
          </p:cNvSpPr>
          <p:nvPr>
            <p:ph type="title"/>
          </p:nvPr>
        </p:nvSpPr>
        <p:spPr/>
        <p:txBody>
          <a:bodyPr>
            <a:normAutofit/>
          </a:bodyPr>
          <a:lstStyle/>
          <a:p>
            <a:pPr algn="ctr"/>
            <a:r>
              <a:rPr lang="en-GB" sz="5400" b="1" u="sng" dirty="0"/>
              <a:t>Criminal Cases</a:t>
            </a:r>
            <a:endParaRPr lang="en-US"/>
          </a:p>
        </p:txBody>
      </p:sp>
      <p:sp>
        <p:nvSpPr>
          <p:cNvPr id="3" name="Content Placeholder 2">
            <a:extLst>
              <a:ext uri="{FF2B5EF4-FFF2-40B4-BE49-F238E27FC236}">
                <a16:creationId xmlns:a16="http://schemas.microsoft.com/office/drawing/2014/main" id="{452E4B3C-F048-0924-5074-205D114F455A}"/>
              </a:ext>
            </a:extLst>
          </p:cNvPr>
          <p:cNvSpPr>
            <a:spLocks noGrp="1"/>
          </p:cNvSpPr>
          <p:nvPr>
            <p:ph idx="1"/>
          </p:nvPr>
        </p:nvSpPr>
        <p:spPr/>
        <p:txBody>
          <a:bodyPr vert="horz" lIns="91440" tIns="45720" rIns="91440" bIns="45720" rtlCol="0" anchor="t">
            <a:normAutofit lnSpcReduction="10000"/>
          </a:bodyPr>
          <a:lstStyle/>
          <a:p>
            <a:pPr>
              <a:lnSpc>
                <a:spcPct val="150000"/>
              </a:lnSpc>
            </a:pPr>
            <a:r>
              <a:rPr lang="en-GB" dirty="0"/>
              <a:t>R v </a:t>
            </a:r>
            <a:endParaRPr lang="en-US"/>
          </a:p>
          <a:p>
            <a:pPr>
              <a:lnSpc>
                <a:spcPct val="150000"/>
              </a:lnSpc>
            </a:pPr>
            <a:r>
              <a:rPr lang="en-GB" dirty="0"/>
              <a:t>Rex – King </a:t>
            </a:r>
          </a:p>
          <a:p>
            <a:pPr>
              <a:lnSpc>
                <a:spcPct val="150000"/>
              </a:lnSpc>
            </a:pPr>
            <a:r>
              <a:rPr lang="en-GB" dirty="0"/>
              <a:t>Regina – Queen </a:t>
            </a:r>
          </a:p>
          <a:p>
            <a:endParaRPr lang="en-GB" dirty="0"/>
          </a:p>
          <a:p>
            <a:r>
              <a:rPr lang="en-GB" dirty="0"/>
              <a:t>Case examples- R v Ahluwalia – important case in criminal law- which set a motion in the law to change the law for women who kill their husbands due to domestic abuse. </a:t>
            </a:r>
          </a:p>
          <a:p>
            <a:endParaRPr lang="en-GB" dirty="0"/>
          </a:p>
          <a:p>
            <a:pPr marL="0" indent="0">
              <a:buNone/>
            </a:pPr>
            <a:endParaRPr lang="en-GB" dirty="0"/>
          </a:p>
        </p:txBody>
      </p:sp>
    </p:spTree>
    <p:extLst>
      <p:ext uri="{BB962C8B-B14F-4D97-AF65-F5344CB8AC3E}">
        <p14:creationId xmlns:p14="http://schemas.microsoft.com/office/powerpoint/2010/main" val="28250779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63476-7D70-A5FD-BBD1-A61E430FD2D7}"/>
              </a:ext>
            </a:extLst>
          </p:cNvPr>
          <p:cNvSpPr>
            <a:spLocks noGrp="1"/>
          </p:cNvSpPr>
          <p:nvPr>
            <p:ph type="title"/>
          </p:nvPr>
        </p:nvSpPr>
        <p:spPr/>
        <p:txBody>
          <a:bodyPr>
            <a:normAutofit/>
          </a:bodyPr>
          <a:lstStyle/>
          <a:p>
            <a:pPr algn="ctr"/>
            <a:r>
              <a:rPr lang="en-GB" sz="6000" b="1" u="sng" dirty="0"/>
              <a:t>Other cases</a:t>
            </a:r>
            <a:endParaRPr lang="en-US"/>
          </a:p>
        </p:txBody>
      </p:sp>
      <p:sp>
        <p:nvSpPr>
          <p:cNvPr id="3" name="Content Placeholder 2">
            <a:extLst>
              <a:ext uri="{FF2B5EF4-FFF2-40B4-BE49-F238E27FC236}">
                <a16:creationId xmlns:a16="http://schemas.microsoft.com/office/drawing/2014/main" id="{4AB0C53C-8ACE-D712-B566-3325106F0CAB}"/>
              </a:ext>
            </a:extLst>
          </p:cNvPr>
          <p:cNvSpPr>
            <a:spLocks noGrp="1"/>
          </p:cNvSpPr>
          <p:nvPr>
            <p:ph idx="1"/>
          </p:nvPr>
        </p:nvSpPr>
        <p:spPr/>
        <p:txBody>
          <a:bodyPr vert="horz" lIns="91440" tIns="45720" rIns="91440" bIns="45720" rtlCol="0" anchor="t">
            <a:normAutofit/>
          </a:bodyPr>
          <a:lstStyle/>
          <a:p>
            <a:r>
              <a:rPr lang="en-GB" dirty="0"/>
              <a:t>Judicial review- R (name of the person) v the government. </a:t>
            </a:r>
          </a:p>
          <a:p>
            <a:endParaRPr lang="en-GB" dirty="0"/>
          </a:p>
          <a:p>
            <a:r>
              <a:rPr lang="en-GB" dirty="0"/>
              <a:t>Example; </a:t>
            </a:r>
            <a:r>
              <a:rPr lang="en-GB" dirty="0">
                <a:ea typeface="+mn-lt"/>
                <a:cs typeface="+mn-lt"/>
              </a:rPr>
              <a:t>“R(Miller) v Secretary of State for Exiting the European Union [2017]”</a:t>
            </a:r>
          </a:p>
          <a:p>
            <a:endParaRPr lang="en-GB" dirty="0"/>
          </a:p>
          <a:p>
            <a:r>
              <a:rPr lang="en-GB" dirty="0"/>
              <a:t>Before 2001 cases will look like this; '' </a:t>
            </a:r>
            <a:r>
              <a:rPr lang="en-GB" dirty="0">
                <a:ea typeface="+mn-lt"/>
                <a:cs typeface="+mn-lt"/>
              </a:rPr>
              <a:t>“R v Secretary of State for the Home Department ex p Brind” ''. </a:t>
            </a:r>
            <a:endParaRPr lang="en-GB" dirty="0"/>
          </a:p>
        </p:txBody>
      </p:sp>
    </p:spTree>
    <p:extLst>
      <p:ext uri="{BB962C8B-B14F-4D97-AF65-F5344CB8AC3E}">
        <p14:creationId xmlns:p14="http://schemas.microsoft.com/office/powerpoint/2010/main" val="31274842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9573F-E43D-8216-830E-42DCC538563B}"/>
              </a:ext>
            </a:extLst>
          </p:cNvPr>
          <p:cNvSpPr>
            <a:spLocks noGrp="1"/>
          </p:cNvSpPr>
          <p:nvPr>
            <p:ph type="title"/>
          </p:nvPr>
        </p:nvSpPr>
        <p:spPr/>
        <p:txBody>
          <a:bodyPr>
            <a:normAutofit/>
          </a:bodyPr>
          <a:lstStyle/>
          <a:p>
            <a:pPr algn="ctr"/>
            <a:r>
              <a:rPr lang="en-GB" sz="6600" b="1" u="sng" dirty="0"/>
              <a:t>Case citations </a:t>
            </a:r>
            <a:endParaRPr lang="en-US"/>
          </a:p>
        </p:txBody>
      </p:sp>
      <p:sp>
        <p:nvSpPr>
          <p:cNvPr id="3" name="Content Placeholder 2">
            <a:extLst>
              <a:ext uri="{FF2B5EF4-FFF2-40B4-BE49-F238E27FC236}">
                <a16:creationId xmlns:a16="http://schemas.microsoft.com/office/drawing/2014/main" id="{215B295B-22FB-E2D8-91BF-962304BAD9FB}"/>
              </a:ext>
            </a:extLst>
          </p:cNvPr>
          <p:cNvSpPr>
            <a:spLocks noGrp="1"/>
          </p:cNvSpPr>
          <p:nvPr>
            <p:ph idx="1"/>
          </p:nvPr>
        </p:nvSpPr>
        <p:spPr/>
        <p:txBody>
          <a:bodyPr vert="horz" lIns="91440" tIns="45720" rIns="91440" bIns="45720" rtlCol="0" anchor="t">
            <a:normAutofit/>
          </a:bodyPr>
          <a:lstStyle/>
          <a:p>
            <a:r>
              <a:rPr lang="en-GB" dirty="0"/>
              <a:t>Help distinguish between cases with the same name. </a:t>
            </a:r>
          </a:p>
          <a:p>
            <a:pPr marL="0" indent="0">
              <a:buNone/>
            </a:pPr>
            <a:endParaRPr lang="en-GB" dirty="0"/>
          </a:p>
          <a:p>
            <a:r>
              <a:rPr lang="en-GB" dirty="0"/>
              <a:t>Case name – year - How many reports in include the case - volume. </a:t>
            </a:r>
          </a:p>
          <a:p>
            <a:endParaRPr lang="en-GB" dirty="0"/>
          </a:p>
          <a:p>
            <a:r>
              <a:rPr lang="en-GB" dirty="0"/>
              <a:t>Example = ''</a:t>
            </a:r>
            <a:r>
              <a:rPr lang="en-GB" dirty="0" err="1">
                <a:ea typeface="+mn-lt"/>
                <a:cs typeface="+mn-lt"/>
              </a:rPr>
              <a:t>Ghaidan</a:t>
            </a:r>
            <a:r>
              <a:rPr lang="en-GB" dirty="0">
                <a:ea typeface="+mn-lt"/>
                <a:cs typeface="+mn-lt"/>
              </a:rPr>
              <a:t> v Godin-Mendoza [2004] 3 All ER 411''</a:t>
            </a:r>
            <a:endParaRPr lang="en-GB" dirty="0"/>
          </a:p>
        </p:txBody>
      </p:sp>
    </p:spTree>
    <p:extLst>
      <p:ext uri="{BB962C8B-B14F-4D97-AF65-F5344CB8AC3E}">
        <p14:creationId xmlns:p14="http://schemas.microsoft.com/office/powerpoint/2010/main" val="40302010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38EAF-35DB-88ED-8008-9839B47C2B42}"/>
              </a:ext>
            </a:extLst>
          </p:cNvPr>
          <p:cNvSpPr>
            <a:spLocks noGrp="1"/>
          </p:cNvSpPr>
          <p:nvPr>
            <p:ph type="title"/>
          </p:nvPr>
        </p:nvSpPr>
        <p:spPr/>
        <p:txBody>
          <a:bodyPr>
            <a:normAutofit/>
          </a:bodyPr>
          <a:lstStyle/>
          <a:p>
            <a:pPr algn="ctr"/>
            <a:r>
              <a:rPr lang="en-GB" sz="5400" b="1" u="sng" dirty="0"/>
              <a:t>Which are which?</a:t>
            </a:r>
            <a:endParaRPr lang="en-US"/>
          </a:p>
        </p:txBody>
      </p:sp>
      <p:sp>
        <p:nvSpPr>
          <p:cNvPr id="3" name="Content Placeholder 2">
            <a:extLst>
              <a:ext uri="{FF2B5EF4-FFF2-40B4-BE49-F238E27FC236}">
                <a16:creationId xmlns:a16="http://schemas.microsoft.com/office/drawing/2014/main" id="{1E32A242-AEC9-06EA-636A-5343C10C1CDF}"/>
              </a:ext>
            </a:extLst>
          </p:cNvPr>
          <p:cNvSpPr>
            <a:spLocks noGrp="1"/>
          </p:cNvSpPr>
          <p:nvPr>
            <p:ph idx="1"/>
          </p:nvPr>
        </p:nvSpPr>
        <p:spPr/>
        <p:txBody>
          <a:bodyPr vert="horz" lIns="91440" tIns="45720" rIns="91440" bIns="45720" rtlCol="0" anchor="t">
            <a:normAutofit/>
          </a:bodyPr>
          <a:lstStyle/>
          <a:p>
            <a:r>
              <a:rPr lang="en-GB" dirty="0"/>
              <a:t>Which case is which? ; </a:t>
            </a:r>
          </a:p>
          <a:p>
            <a:pPr algn="just"/>
            <a:r>
              <a:rPr lang="en-GB" dirty="0">
                <a:ea typeface="+mn-lt"/>
                <a:cs typeface="+mn-lt"/>
              </a:rPr>
              <a:t>Boston Deep See Fishing &amp; Ice Company v Ansell [1888]</a:t>
            </a:r>
            <a:endParaRPr lang="en-GB"/>
          </a:p>
          <a:p>
            <a:pPr algn="just"/>
            <a:r>
              <a:rPr lang="en-GB" dirty="0">
                <a:ea typeface="+mn-lt"/>
                <a:cs typeface="+mn-lt"/>
              </a:rPr>
              <a:t>R v Rafferty [1999]</a:t>
            </a:r>
            <a:endParaRPr lang="en-GB"/>
          </a:p>
          <a:p>
            <a:pPr algn="just"/>
            <a:r>
              <a:rPr lang="en-GB" dirty="0">
                <a:ea typeface="+mn-lt"/>
                <a:cs typeface="+mn-lt"/>
              </a:rPr>
              <a:t>Re Booth [1926]</a:t>
            </a:r>
            <a:endParaRPr lang="en-GB"/>
          </a:p>
          <a:p>
            <a:pPr algn="just"/>
            <a:r>
              <a:rPr lang="en-GB" dirty="0">
                <a:ea typeface="+mn-lt"/>
                <a:cs typeface="+mn-lt"/>
              </a:rPr>
              <a:t>S v R (Parental Responsibility) [1993]</a:t>
            </a:r>
            <a:endParaRPr lang="en-GB"/>
          </a:p>
          <a:p>
            <a:pPr algn="just"/>
            <a:r>
              <a:rPr lang="en-GB" dirty="0">
                <a:ea typeface="+mn-lt"/>
                <a:cs typeface="+mn-lt"/>
              </a:rPr>
              <a:t>Higher Education Funding Council, ex </a:t>
            </a:r>
            <a:r>
              <a:rPr lang="en-GB" err="1">
                <a:ea typeface="+mn-lt"/>
                <a:cs typeface="+mn-lt"/>
              </a:rPr>
              <a:t>parte</a:t>
            </a:r>
            <a:r>
              <a:rPr lang="en-GB" dirty="0">
                <a:ea typeface="+mn-lt"/>
                <a:cs typeface="+mn-lt"/>
              </a:rPr>
              <a:t> Institute of ­ Dental Surgery [1994]</a:t>
            </a:r>
            <a:endParaRPr lang="en-GB" dirty="0"/>
          </a:p>
          <a:p>
            <a:endParaRPr lang="en-GB" dirty="0"/>
          </a:p>
        </p:txBody>
      </p:sp>
    </p:spTree>
    <p:extLst>
      <p:ext uri="{BB962C8B-B14F-4D97-AF65-F5344CB8AC3E}">
        <p14:creationId xmlns:p14="http://schemas.microsoft.com/office/powerpoint/2010/main" val="31090803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screenshot of a phone&#10;&#10;Description automatically generated">
            <a:extLst>
              <a:ext uri="{FF2B5EF4-FFF2-40B4-BE49-F238E27FC236}">
                <a16:creationId xmlns:a16="http://schemas.microsoft.com/office/drawing/2014/main" id="{F3851AC3-D307-4E3E-8942-587EF0A70688}"/>
              </a:ext>
            </a:extLst>
          </p:cNvPr>
          <p:cNvPicPr>
            <a:picLocks noChangeAspect="1"/>
          </p:cNvPicPr>
          <p:nvPr/>
        </p:nvPicPr>
        <p:blipFill>
          <a:blip r:embed="rId2"/>
          <a:stretch>
            <a:fillRect/>
          </a:stretch>
        </p:blipFill>
        <p:spPr>
          <a:xfrm>
            <a:off x="3713186" y="643468"/>
            <a:ext cx="6496870" cy="5571066"/>
          </a:xfrm>
          <a:prstGeom prst="rect">
            <a:avLst/>
          </a:prstGeom>
        </p:spPr>
      </p:pic>
    </p:spTree>
    <p:extLst>
      <p:ext uri="{BB962C8B-B14F-4D97-AF65-F5344CB8AC3E}">
        <p14:creationId xmlns:p14="http://schemas.microsoft.com/office/powerpoint/2010/main" val="2740206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DF714-B4C0-7D42-7B89-DA27CF2AEA09}"/>
              </a:ext>
            </a:extLst>
          </p:cNvPr>
          <p:cNvSpPr>
            <a:spLocks noGrp="1"/>
          </p:cNvSpPr>
          <p:nvPr>
            <p:ph type="title"/>
          </p:nvPr>
        </p:nvSpPr>
        <p:spPr/>
        <p:txBody>
          <a:bodyPr>
            <a:normAutofit/>
          </a:bodyPr>
          <a:lstStyle/>
          <a:p>
            <a:pPr algn="ctr"/>
            <a:r>
              <a:rPr lang="en-GB" sz="6000" b="1" u="sng" dirty="0"/>
              <a:t>Precedent</a:t>
            </a:r>
            <a:endParaRPr lang="en-GB" sz="6000" u="sng" dirty="0"/>
          </a:p>
        </p:txBody>
      </p:sp>
      <p:sp>
        <p:nvSpPr>
          <p:cNvPr id="3" name="Content Placeholder 2">
            <a:extLst>
              <a:ext uri="{FF2B5EF4-FFF2-40B4-BE49-F238E27FC236}">
                <a16:creationId xmlns:a16="http://schemas.microsoft.com/office/drawing/2014/main" id="{50DD5567-EAEA-D928-FFAC-BC2196F357EF}"/>
              </a:ext>
            </a:extLst>
          </p:cNvPr>
          <p:cNvSpPr>
            <a:spLocks noGrp="1"/>
          </p:cNvSpPr>
          <p:nvPr>
            <p:ph idx="1"/>
          </p:nvPr>
        </p:nvSpPr>
        <p:spPr/>
        <p:txBody>
          <a:bodyPr vert="horz" lIns="91440" tIns="45720" rIns="91440" bIns="45720" rtlCol="0" anchor="t">
            <a:normAutofit/>
          </a:bodyPr>
          <a:lstStyle/>
          <a:p>
            <a:r>
              <a:rPr lang="en-GB" dirty="0"/>
              <a:t>Stare decisis – Higher court decisions bind lower court decisions. </a:t>
            </a:r>
          </a:p>
          <a:p>
            <a:endParaRPr lang="en-GB" dirty="0"/>
          </a:p>
          <a:p>
            <a:r>
              <a:rPr lang="en-GB" dirty="0"/>
              <a:t>Precedent. </a:t>
            </a:r>
          </a:p>
          <a:p>
            <a:endParaRPr lang="en-GB" dirty="0"/>
          </a:p>
          <a:p>
            <a:r>
              <a:rPr lang="en-GB" dirty="0"/>
              <a:t>Being bound by. </a:t>
            </a:r>
          </a:p>
        </p:txBody>
      </p:sp>
    </p:spTree>
    <p:extLst>
      <p:ext uri="{BB962C8B-B14F-4D97-AF65-F5344CB8AC3E}">
        <p14:creationId xmlns:p14="http://schemas.microsoft.com/office/powerpoint/2010/main" val="5812015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7207E0C2-0F77-11F7-B6C6-62C71601CB85}"/>
              </a:ext>
            </a:extLst>
          </p:cNvPr>
          <p:cNvGraphicFramePr/>
          <p:nvPr>
            <p:extLst>
              <p:ext uri="{D42A27DB-BD31-4B8C-83A1-F6EECF244321}">
                <p14:modId xmlns:p14="http://schemas.microsoft.com/office/powerpoint/2010/main" val="1189214072"/>
              </p:ext>
            </p:extLst>
          </p:nvPr>
        </p:nvGraphicFramePr>
        <p:xfrm>
          <a:off x="1988343" y="397669"/>
          <a:ext cx="9132092" cy="45743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48" name="Diagram 4">
            <a:extLst>
              <a:ext uri="{FF2B5EF4-FFF2-40B4-BE49-F238E27FC236}">
                <a16:creationId xmlns:a16="http://schemas.microsoft.com/office/drawing/2014/main" id="{682E77BB-6C97-3A9B-DF38-FD3A96115521}"/>
              </a:ext>
            </a:extLst>
          </p:cNvPr>
          <p:cNvGraphicFramePr/>
          <p:nvPr>
            <p:extLst>
              <p:ext uri="{D42A27DB-BD31-4B8C-83A1-F6EECF244321}">
                <p14:modId xmlns:p14="http://schemas.microsoft.com/office/powerpoint/2010/main" val="519412396"/>
              </p:ext>
            </p:extLst>
          </p:nvPr>
        </p:nvGraphicFramePr>
        <p:xfrm>
          <a:off x="2035969" y="4588668"/>
          <a:ext cx="9138047" cy="158591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5476427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2" name="Title 311">
            <a:extLst>
              <a:ext uri="{FF2B5EF4-FFF2-40B4-BE49-F238E27FC236}">
                <a16:creationId xmlns:a16="http://schemas.microsoft.com/office/drawing/2014/main" id="{C6B1B6A3-8C9D-AC61-7420-8FFC5C870BE4}"/>
              </a:ext>
            </a:extLst>
          </p:cNvPr>
          <p:cNvSpPr>
            <a:spLocks noGrp="1"/>
          </p:cNvSpPr>
          <p:nvPr>
            <p:ph type="title"/>
          </p:nvPr>
        </p:nvSpPr>
        <p:spPr/>
        <p:txBody>
          <a:bodyPr>
            <a:normAutofit/>
          </a:bodyPr>
          <a:lstStyle/>
          <a:p>
            <a:pPr algn="ctr"/>
            <a:r>
              <a:rPr lang="en-GB" sz="7200" b="1" u="sng" dirty="0"/>
              <a:t>Others </a:t>
            </a:r>
            <a:endParaRPr lang="en-US"/>
          </a:p>
        </p:txBody>
      </p:sp>
      <p:sp>
        <p:nvSpPr>
          <p:cNvPr id="313" name="Content Placeholder 312">
            <a:extLst>
              <a:ext uri="{FF2B5EF4-FFF2-40B4-BE49-F238E27FC236}">
                <a16:creationId xmlns:a16="http://schemas.microsoft.com/office/drawing/2014/main" id="{83DC2C1D-78C8-8E80-FC2F-A1FB83D1CC88}"/>
              </a:ext>
            </a:extLst>
          </p:cNvPr>
          <p:cNvSpPr>
            <a:spLocks noGrp="1"/>
          </p:cNvSpPr>
          <p:nvPr>
            <p:ph idx="1"/>
          </p:nvPr>
        </p:nvSpPr>
        <p:spPr/>
        <p:txBody>
          <a:bodyPr vert="horz" lIns="91440" tIns="45720" rIns="91440" bIns="45720" rtlCol="0" anchor="t">
            <a:normAutofit/>
          </a:bodyPr>
          <a:lstStyle/>
          <a:p>
            <a:pPr>
              <a:lnSpc>
                <a:spcPct val="200000"/>
              </a:lnSpc>
            </a:pPr>
            <a:r>
              <a:rPr lang="en-GB" dirty="0"/>
              <a:t>HOL – Criminal (excluding Scotland) and Civil appeals. </a:t>
            </a:r>
            <a:endParaRPr lang="en-US" dirty="0"/>
          </a:p>
          <a:p>
            <a:pPr>
              <a:lnSpc>
                <a:spcPct val="200000"/>
              </a:lnSpc>
            </a:pPr>
            <a:r>
              <a:rPr lang="en-GB" dirty="0"/>
              <a:t>Not bound by past decisions. </a:t>
            </a:r>
          </a:p>
          <a:p>
            <a:pPr>
              <a:lnSpc>
                <a:spcPct val="200000"/>
              </a:lnSpc>
            </a:pPr>
            <a:r>
              <a:rPr lang="en-GB" dirty="0"/>
              <a:t>Bound by the courts above it. </a:t>
            </a:r>
          </a:p>
          <a:p>
            <a:pPr>
              <a:lnSpc>
                <a:spcPct val="200000"/>
              </a:lnSpc>
            </a:pPr>
            <a:r>
              <a:rPr lang="en-GB" dirty="0"/>
              <a:t>Decisions of the court are binding. </a:t>
            </a:r>
          </a:p>
        </p:txBody>
      </p:sp>
      <p:pic>
        <p:nvPicPr>
          <p:cNvPr id="314" name="Graphic 314" descr="Scales of justice with solid fill">
            <a:extLst>
              <a:ext uri="{FF2B5EF4-FFF2-40B4-BE49-F238E27FC236}">
                <a16:creationId xmlns:a16="http://schemas.microsoft.com/office/drawing/2014/main" id="{10AF94C2-BED8-9CBE-A95D-436C7DDE6F2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520112" y="3971926"/>
            <a:ext cx="3152774" cy="3152774"/>
          </a:xfrm>
          <a:prstGeom prst="rect">
            <a:avLst/>
          </a:prstGeom>
        </p:spPr>
      </p:pic>
    </p:spTree>
    <p:extLst>
      <p:ext uri="{BB962C8B-B14F-4D97-AF65-F5344CB8AC3E}">
        <p14:creationId xmlns:p14="http://schemas.microsoft.com/office/powerpoint/2010/main" val="33805612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C696AD">
              <a:alpha val="20000"/>
            </a:srgbClr>
          </a:solidFill>
          <a:ln w="32707" cap="flat">
            <a:noFill/>
            <a:prstDash val="solid"/>
            <a:miter/>
          </a:ln>
        </p:spPr>
        <p:txBody>
          <a:bodyPr wrap="square" rtlCol="0" anchor="ctr">
            <a:noAutofit/>
          </a:bodyPr>
          <a:lstStyle/>
          <a:p>
            <a:endParaRPr lang="en-US"/>
          </a:p>
        </p:txBody>
      </p:sp>
      <p:sp>
        <p:nvSpPr>
          <p:cNvPr id="4" name="Title 3">
            <a:extLst>
              <a:ext uri="{FF2B5EF4-FFF2-40B4-BE49-F238E27FC236}">
                <a16:creationId xmlns:a16="http://schemas.microsoft.com/office/drawing/2014/main" id="{868E5D04-6D60-32C1-B442-EB8C7B54B0E6}"/>
              </a:ext>
            </a:extLst>
          </p:cNvPr>
          <p:cNvSpPr>
            <a:spLocks noGrp="1"/>
          </p:cNvSpPr>
          <p:nvPr>
            <p:ph type="title"/>
          </p:nvPr>
        </p:nvSpPr>
        <p:spPr>
          <a:xfrm>
            <a:off x="5526156" y="365125"/>
            <a:ext cx="5827643" cy="1433433"/>
          </a:xfrm>
        </p:spPr>
        <p:txBody>
          <a:bodyPr anchor="b">
            <a:normAutofit/>
          </a:bodyPr>
          <a:lstStyle/>
          <a:p>
            <a:r>
              <a:rPr lang="en-GB" b="1" u="sng"/>
              <a:t>Supreme court </a:t>
            </a:r>
            <a:endParaRPr lang="en-US"/>
          </a:p>
        </p:txBody>
      </p:sp>
      <p:pic>
        <p:nvPicPr>
          <p:cNvPr id="8" name="Picture 8" descr="A picture containing person, indoor&#10;&#10;Description automatically generated">
            <a:extLst>
              <a:ext uri="{FF2B5EF4-FFF2-40B4-BE49-F238E27FC236}">
                <a16:creationId xmlns:a16="http://schemas.microsoft.com/office/drawing/2014/main" id="{395FEA3B-C645-D423-0827-3BD4F93BF18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55853" y="1085774"/>
            <a:ext cx="5146211" cy="5146211"/>
          </a:xfrm>
          <a:prstGeom prst="rect">
            <a:avLst/>
          </a:prstGeom>
        </p:spPr>
      </p:pic>
      <p:sp>
        <p:nvSpPr>
          <p:cNvPr id="5" name="Content Placeholder 4">
            <a:extLst>
              <a:ext uri="{FF2B5EF4-FFF2-40B4-BE49-F238E27FC236}">
                <a16:creationId xmlns:a16="http://schemas.microsoft.com/office/drawing/2014/main" id="{95AC33BC-6457-E40E-BD9B-5C05E8BE8812}"/>
              </a:ext>
            </a:extLst>
          </p:cNvPr>
          <p:cNvSpPr>
            <a:spLocks noGrp="1"/>
          </p:cNvSpPr>
          <p:nvPr>
            <p:ph idx="1"/>
          </p:nvPr>
        </p:nvSpPr>
        <p:spPr>
          <a:xfrm>
            <a:off x="5526156" y="2055813"/>
            <a:ext cx="5827644" cy="4121149"/>
          </a:xfrm>
        </p:spPr>
        <p:txBody>
          <a:bodyPr vert="horz" lIns="91440" tIns="45720" rIns="91440" bIns="45720" rtlCol="0" anchor="t">
            <a:normAutofit/>
          </a:bodyPr>
          <a:lstStyle/>
          <a:p>
            <a:r>
              <a:rPr lang="en-GB" sz="2400"/>
              <a:t>Cases- Civil – from all countries with the Uk. </a:t>
            </a:r>
            <a:endParaRPr lang="en-US" sz="2400"/>
          </a:p>
          <a:p>
            <a:r>
              <a:rPr lang="en-GB" sz="2400"/>
              <a:t>Criminal – All except Scotland.</a:t>
            </a:r>
          </a:p>
          <a:p>
            <a:r>
              <a:rPr lang="en-GB" sz="2400"/>
              <a:t>Not bound by past decisions. </a:t>
            </a:r>
          </a:p>
          <a:p>
            <a:r>
              <a:rPr lang="en-GB" sz="2400"/>
              <a:t>Decisions are binding on the lower courts. </a:t>
            </a:r>
          </a:p>
          <a:p>
            <a:r>
              <a:rPr lang="en-GB" sz="2400"/>
              <a:t>Replaced the House of Lords. </a:t>
            </a:r>
          </a:p>
        </p:txBody>
      </p:sp>
    </p:spTree>
    <p:extLst>
      <p:ext uri="{BB962C8B-B14F-4D97-AF65-F5344CB8AC3E}">
        <p14:creationId xmlns:p14="http://schemas.microsoft.com/office/powerpoint/2010/main" val="6072426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F71FD-E6D3-FBF4-7A39-8BF2DA4A228D}"/>
              </a:ext>
            </a:extLst>
          </p:cNvPr>
          <p:cNvSpPr>
            <a:spLocks noGrp="1"/>
          </p:cNvSpPr>
          <p:nvPr>
            <p:ph type="title"/>
          </p:nvPr>
        </p:nvSpPr>
        <p:spPr/>
        <p:txBody>
          <a:bodyPr>
            <a:normAutofit/>
          </a:bodyPr>
          <a:lstStyle/>
          <a:p>
            <a:pPr algn="ctr"/>
            <a:r>
              <a:rPr lang="en-GB" sz="6600" b="1" u="sng" dirty="0"/>
              <a:t>Others </a:t>
            </a:r>
            <a:endParaRPr lang="en-US"/>
          </a:p>
        </p:txBody>
      </p:sp>
      <p:sp>
        <p:nvSpPr>
          <p:cNvPr id="3" name="Content Placeholder 2">
            <a:extLst>
              <a:ext uri="{FF2B5EF4-FFF2-40B4-BE49-F238E27FC236}">
                <a16:creationId xmlns:a16="http://schemas.microsoft.com/office/drawing/2014/main" id="{371D79C2-E222-6F23-8C61-C6280F085602}"/>
              </a:ext>
            </a:extLst>
          </p:cNvPr>
          <p:cNvSpPr>
            <a:spLocks noGrp="1"/>
          </p:cNvSpPr>
          <p:nvPr>
            <p:ph idx="1"/>
          </p:nvPr>
        </p:nvSpPr>
        <p:spPr/>
        <p:txBody>
          <a:bodyPr vert="horz" lIns="91440" tIns="45720" rIns="91440" bIns="45720" rtlCol="0" anchor="t">
            <a:normAutofit/>
          </a:bodyPr>
          <a:lstStyle/>
          <a:p>
            <a:r>
              <a:rPr lang="en-GB" dirty="0"/>
              <a:t>European Court of Human Rights – Not binding persuasive. </a:t>
            </a:r>
          </a:p>
          <a:p>
            <a:r>
              <a:rPr lang="en-GB" dirty="0"/>
              <a:t>Court of Justice of the European Union- not binding on Uk courts- Uk has left the EU. </a:t>
            </a:r>
          </a:p>
          <a:p>
            <a:r>
              <a:rPr lang="en-GB" dirty="0"/>
              <a:t>Case law before withdrawal has stayed and has to be followed by all courts expect the supreme court and the court of appeal. </a:t>
            </a:r>
          </a:p>
          <a:p>
            <a:r>
              <a:rPr lang="en-GB" dirty="0"/>
              <a:t>Exceptions.</a:t>
            </a:r>
          </a:p>
        </p:txBody>
      </p:sp>
    </p:spTree>
    <p:extLst>
      <p:ext uri="{BB962C8B-B14F-4D97-AF65-F5344CB8AC3E}">
        <p14:creationId xmlns:p14="http://schemas.microsoft.com/office/powerpoint/2010/main" val="39922872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615C1-60E4-7319-FD78-6839BA310FE6}"/>
              </a:ext>
            </a:extLst>
          </p:cNvPr>
          <p:cNvSpPr>
            <a:spLocks noGrp="1"/>
          </p:cNvSpPr>
          <p:nvPr>
            <p:ph type="title"/>
          </p:nvPr>
        </p:nvSpPr>
        <p:spPr/>
        <p:txBody>
          <a:bodyPr/>
          <a:lstStyle/>
          <a:p>
            <a:pPr algn="ctr"/>
            <a:r>
              <a:rPr lang="en-GB" b="1" u="sng" dirty="0"/>
              <a:t>''Judicial committee for the privy council''</a:t>
            </a:r>
            <a:endParaRPr lang="en-US"/>
          </a:p>
        </p:txBody>
      </p:sp>
      <p:sp>
        <p:nvSpPr>
          <p:cNvPr id="3" name="Content Placeholder 2">
            <a:extLst>
              <a:ext uri="{FF2B5EF4-FFF2-40B4-BE49-F238E27FC236}">
                <a16:creationId xmlns:a16="http://schemas.microsoft.com/office/drawing/2014/main" id="{2BAA5DC4-3E81-8ED6-ABCC-72495C3DC137}"/>
              </a:ext>
            </a:extLst>
          </p:cNvPr>
          <p:cNvSpPr>
            <a:spLocks noGrp="1"/>
          </p:cNvSpPr>
          <p:nvPr>
            <p:ph idx="1"/>
          </p:nvPr>
        </p:nvSpPr>
        <p:spPr/>
        <p:txBody>
          <a:bodyPr vert="horz" lIns="91440" tIns="45720" rIns="91440" bIns="45720" rtlCol="0" anchor="t">
            <a:normAutofit/>
          </a:bodyPr>
          <a:lstStyle/>
          <a:p>
            <a:pPr>
              <a:lnSpc>
                <a:spcPct val="200000"/>
              </a:lnSpc>
            </a:pPr>
            <a:r>
              <a:rPr lang="en-GB" dirty="0"/>
              <a:t>Professionals. </a:t>
            </a:r>
            <a:endParaRPr lang="en-US" dirty="0"/>
          </a:p>
          <a:p>
            <a:pPr>
              <a:lnSpc>
                <a:spcPct val="200000"/>
              </a:lnSpc>
            </a:pPr>
            <a:r>
              <a:rPr lang="en-GB" dirty="0"/>
              <a:t>Commonwealth countries.</a:t>
            </a:r>
          </a:p>
          <a:p>
            <a:pPr>
              <a:lnSpc>
                <a:spcPct val="200000"/>
              </a:lnSpc>
            </a:pPr>
            <a:r>
              <a:rPr lang="en-GB" dirty="0"/>
              <a:t>Supreme court judges. </a:t>
            </a:r>
          </a:p>
          <a:p>
            <a:pPr>
              <a:lnSpc>
                <a:spcPct val="200000"/>
              </a:lnSpc>
            </a:pPr>
            <a:r>
              <a:rPr lang="en-GB" dirty="0"/>
              <a:t>Not binding but persuasive. </a:t>
            </a:r>
          </a:p>
        </p:txBody>
      </p:sp>
    </p:spTree>
    <p:extLst>
      <p:ext uri="{BB962C8B-B14F-4D97-AF65-F5344CB8AC3E}">
        <p14:creationId xmlns:p14="http://schemas.microsoft.com/office/powerpoint/2010/main" val="6797650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0B1A2-F063-B90F-B38F-EFC2832E7D9D}"/>
              </a:ext>
            </a:extLst>
          </p:cNvPr>
          <p:cNvSpPr>
            <a:spLocks noGrp="1"/>
          </p:cNvSpPr>
          <p:nvPr>
            <p:ph type="title"/>
          </p:nvPr>
        </p:nvSpPr>
        <p:spPr/>
        <p:txBody>
          <a:bodyPr>
            <a:normAutofit/>
          </a:bodyPr>
          <a:lstStyle/>
          <a:p>
            <a:pPr algn="ctr"/>
            <a:r>
              <a:rPr lang="en-GB" sz="5400" b="1" u="sng" dirty="0"/>
              <a:t>Judgement in cases </a:t>
            </a:r>
            <a:endParaRPr lang="en-US"/>
          </a:p>
        </p:txBody>
      </p:sp>
      <p:sp>
        <p:nvSpPr>
          <p:cNvPr id="3" name="Content Placeholder 2">
            <a:extLst>
              <a:ext uri="{FF2B5EF4-FFF2-40B4-BE49-F238E27FC236}">
                <a16:creationId xmlns:a16="http://schemas.microsoft.com/office/drawing/2014/main" id="{6C9A34A8-69E4-3349-B1F5-754BC0DCD157}"/>
              </a:ext>
            </a:extLst>
          </p:cNvPr>
          <p:cNvSpPr>
            <a:spLocks noGrp="1"/>
          </p:cNvSpPr>
          <p:nvPr>
            <p:ph idx="1"/>
          </p:nvPr>
        </p:nvSpPr>
        <p:spPr/>
        <p:txBody>
          <a:bodyPr vert="horz" lIns="91440" tIns="45720" rIns="91440" bIns="45720" rtlCol="0" anchor="t">
            <a:normAutofit/>
          </a:bodyPr>
          <a:lstStyle/>
          <a:p>
            <a:r>
              <a:rPr lang="en-GB" dirty="0"/>
              <a:t>Obiter dicta- Persuasive- </a:t>
            </a:r>
            <a:r>
              <a:rPr lang="en-GB" b="0" i="0" dirty="0">
                <a:solidFill>
                  <a:srgbClr val="313537"/>
                </a:solidFill>
                <a:effectLst/>
              </a:rPr>
              <a:t>words said by the way - </a:t>
            </a:r>
            <a:r>
              <a:rPr lang="en-GB" dirty="0"/>
              <a:t>not needed legal discussion. </a:t>
            </a:r>
          </a:p>
          <a:p>
            <a:endParaRPr lang="en-GB" dirty="0"/>
          </a:p>
          <a:p>
            <a:r>
              <a:rPr lang="en-GB" dirty="0"/>
              <a:t>Ratio decidendi- Reason for the decision - Binding. </a:t>
            </a:r>
          </a:p>
          <a:p>
            <a:endParaRPr lang="en-GB" dirty="0"/>
          </a:p>
          <a:p>
            <a:r>
              <a:rPr lang="en-GB" dirty="0"/>
              <a:t>Case example – Donoghue v Stephenson in your material.</a:t>
            </a:r>
          </a:p>
        </p:txBody>
      </p:sp>
    </p:spTree>
    <p:extLst>
      <p:ext uri="{BB962C8B-B14F-4D97-AF65-F5344CB8AC3E}">
        <p14:creationId xmlns:p14="http://schemas.microsoft.com/office/powerpoint/2010/main" val="21610307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65AE6-2CE8-8606-7290-A85DB15153F6}"/>
              </a:ext>
            </a:extLst>
          </p:cNvPr>
          <p:cNvSpPr>
            <a:spLocks noGrp="1"/>
          </p:cNvSpPr>
          <p:nvPr>
            <p:ph type="title"/>
          </p:nvPr>
        </p:nvSpPr>
        <p:spPr/>
        <p:txBody>
          <a:bodyPr/>
          <a:lstStyle/>
          <a:p>
            <a:pPr algn="ctr"/>
            <a:r>
              <a:rPr lang="en-GB" sz="6000" b="1" u="sng" dirty="0"/>
              <a:t>Terminology </a:t>
            </a:r>
            <a:endParaRPr lang="en-US" dirty="0"/>
          </a:p>
        </p:txBody>
      </p:sp>
      <p:sp>
        <p:nvSpPr>
          <p:cNvPr id="3" name="Content Placeholder 2">
            <a:extLst>
              <a:ext uri="{FF2B5EF4-FFF2-40B4-BE49-F238E27FC236}">
                <a16:creationId xmlns:a16="http://schemas.microsoft.com/office/drawing/2014/main" id="{D3CF5E2B-7925-B5A9-6E9A-7ADA8039232C}"/>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b="1" u="sng" dirty="0"/>
              <a:t>ACTIVITY – EXPLAIN THE FOLLOWING:</a:t>
            </a:r>
          </a:p>
          <a:p>
            <a:pPr marL="0" indent="0">
              <a:buNone/>
            </a:pPr>
            <a:endParaRPr lang="en-GB" dirty="0"/>
          </a:p>
          <a:p>
            <a:r>
              <a:rPr lang="en-GB" dirty="0"/>
              <a:t>Distinguishing. </a:t>
            </a:r>
          </a:p>
          <a:p>
            <a:endParaRPr lang="en-GB" dirty="0"/>
          </a:p>
          <a:p>
            <a:r>
              <a:rPr lang="en-GB" dirty="0"/>
              <a:t>Overruling. </a:t>
            </a:r>
          </a:p>
          <a:p>
            <a:endParaRPr lang="en-GB" dirty="0"/>
          </a:p>
          <a:p>
            <a:r>
              <a:rPr lang="en-GB" dirty="0"/>
              <a:t>Disapproval. </a:t>
            </a:r>
          </a:p>
          <a:p>
            <a:endParaRPr lang="en-GB" dirty="0"/>
          </a:p>
          <a:p>
            <a:r>
              <a:rPr lang="en-GB" dirty="0"/>
              <a:t>Reversing and upholding. </a:t>
            </a:r>
          </a:p>
          <a:p>
            <a:endParaRPr lang="en-GB" dirty="0"/>
          </a:p>
          <a:p>
            <a:endParaRPr lang="en-GB" dirty="0"/>
          </a:p>
        </p:txBody>
      </p:sp>
    </p:spTree>
    <p:extLst>
      <p:ext uri="{BB962C8B-B14F-4D97-AF65-F5344CB8AC3E}">
        <p14:creationId xmlns:p14="http://schemas.microsoft.com/office/powerpoint/2010/main" val="14777161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DAD22-FE69-53B5-2B1C-C545C2F5C16C}"/>
              </a:ext>
            </a:extLst>
          </p:cNvPr>
          <p:cNvSpPr>
            <a:spLocks noGrp="1"/>
          </p:cNvSpPr>
          <p:nvPr>
            <p:ph type="title"/>
          </p:nvPr>
        </p:nvSpPr>
        <p:spPr/>
        <p:txBody>
          <a:bodyPr>
            <a:normAutofit/>
          </a:bodyPr>
          <a:lstStyle/>
          <a:p>
            <a:pPr algn="ctr"/>
            <a:r>
              <a:rPr lang="en-GB" sz="5400" b="1" u="sng" dirty="0"/>
              <a:t>Statutory interpretation</a:t>
            </a:r>
            <a:endParaRPr lang="en-US"/>
          </a:p>
        </p:txBody>
      </p:sp>
      <p:sp>
        <p:nvSpPr>
          <p:cNvPr id="3" name="Content Placeholder 2">
            <a:extLst>
              <a:ext uri="{FF2B5EF4-FFF2-40B4-BE49-F238E27FC236}">
                <a16:creationId xmlns:a16="http://schemas.microsoft.com/office/drawing/2014/main" id="{BE24EE3E-F9ED-E1E0-40FD-B0F41693576F}"/>
              </a:ext>
            </a:extLst>
          </p:cNvPr>
          <p:cNvSpPr>
            <a:spLocks noGrp="1"/>
          </p:cNvSpPr>
          <p:nvPr>
            <p:ph idx="1"/>
          </p:nvPr>
        </p:nvSpPr>
        <p:spPr/>
        <p:txBody>
          <a:bodyPr vert="horz" lIns="91440" tIns="45720" rIns="91440" bIns="45720" rtlCol="0" anchor="t">
            <a:normAutofit/>
          </a:bodyPr>
          <a:lstStyle/>
          <a:p>
            <a:r>
              <a:rPr lang="en-GB" dirty="0"/>
              <a:t>If law or regulations are not clear the courts can use statutory interpretation to decipher the meaning of the law. </a:t>
            </a:r>
          </a:p>
          <a:p>
            <a:r>
              <a:rPr lang="en-GB" dirty="0"/>
              <a:t>Includes; </a:t>
            </a:r>
          </a:p>
          <a:p>
            <a:r>
              <a:rPr lang="en-GB" dirty="0"/>
              <a:t>1. Literal rule. </a:t>
            </a:r>
          </a:p>
          <a:p>
            <a:r>
              <a:rPr lang="en-GB" dirty="0"/>
              <a:t>2. Golden Rule. </a:t>
            </a:r>
          </a:p>
          <a:p>
            <a:r>
              <a:rPr lang="en-GB" dirty="0"/>
              <a:t>3. Mischief Rule. </a:t>
            </a:r>
          </a:p>
          <a:p>
            <a:r>
              <a:rPr lang="en-GB" dirty="0"/>
              <a:t>4. Purposive approach.</a:t>
            </a:r>
          </a:p>
        </p:txBody>
      </p:sp>
    </p:spTree>
    <p:extLst>
      <p:ext uri="{BB962C8B-B14F-4D97-AF65-F5344CB8AC3E}">
        <p14:creationId xmlns:p14="http://schemas.microsoft.com/office/powerpoint/2010/main" val="9692368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9D8A9-47F9-0512-3B72-0E4DC11E3761}"/>
              </a:ext>
            </a:extLst>
          </p:cNvPr>
          <p:cNvSpPr>
            <a:spLocks noGrp="1"/>
          </p:cNvSpPr>
          <p:nvPr>
            <p:ph type="title"/>
          </p:nvPr>
        </p:nvSpPr>
        <p:spPr/>
        <p:txBody>
          <a:bodyPr>
            <a:normAutofit/>
          </a:bodyPr>
          <a:lstStyle/>
          <a:p>
            <a:pPr algn="ctr"/>
            <a:r>
              <a:rPr lang="en-GB" sz="6600" b="1" u="sng" dirty="0"/>
              <a:t>Judges </a:t>
            </a:r>
            <a:endParaRPr lang="en-US"/>
          </a:p>
        </p:txBody>
      </p:sp>
      <p:sp>
        <p:nvSpPr>
          <p:cNvPr id="3" name="Content Placeholder 2">
            <a:extLst>
              <a:ext uri="{FF2B5EF4-FFF2-40B4-BE49-F238E27FC236}">
                <a16:creationId xmlns:a16="http://schemas.microsoft.com/office/drawing/2014/main" id="{21E41647-24A0-2CF2-48B1-61E1DB373AA0}"/>
              </a:ext>
            </a:extLst>
          </p:cNvPr>
          <p:cNvSpPr>
            <a:spLocks noGrp="1"/>
          </p:cNvSpPr>
          <p:nvPr>
            <p:ph idx="1"/>
          </p:nvPr>
        </p:nvSpPr>
        <p:spPr/>
        <p:txBody>
          <a:bodyPr vert="horz" lIns="91440" tIns="45720" rIns="91440" bIns="45720" rtlCol="0" anchor="t">
            <a:normAutofit lnSpcReduction="10000"/>
          </a:bodyPr>
          <a:lstStyle/>
          <a:p>
            <a:r>
              <a:rPr lang="en-GB" dirty="0"/>
              <a:t>Independent. </a:t>
            </a:r>
            <a:endParaRPr lang="en-US" dirty="0"/>
          </a:p>
          <a:p>
            <a:endParaRPr lang="en-GB" dirty="0"/>
          </a:p>
          <a:p>
            <a:r>
              <a:rPr lang="en-GB" dirty="0"/>
              <a:t>Must not be bias and has to give fair decisions, </a:t>
            </a:r>
          </a:p>
          <a:p>
            <a:endParaRPr lang="en-GB" dirty="0"/>
          </a:p>
          <a:p>
            <a:r>
              <a:rPr lang="en-GB" dirty="0"/>
              <a:t>Independence improved because of the Constitutional Reform Act 2005. </a:t>
            </a:r>
          </a:p>
          <a:p>
            <a:endParaRPr lang="en-GB" dirty="0"/>
          </a:p>
          <a:p>
            <a:r>
              <a:rPr lang="en-GB" dirty="0"/>
              <a:t>Lord Chancellor – role changed.</a:t>
            </a:r>
          </a:p>
        </p:txBody>
      </p:sp>
    </p:spTree>
    <p:extLst>
      <p:ext uri="{BB962C8B-B14F-4D97-AF65-F5344CB8AC3E}">
        <p14:creationId xmlns:p14="http://schemas.microsoft.com/office/powerpoint/2010/main" val="12825264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3FD7F-A7F4-7CEE-D6A4-B499107FA79F}"/>
              </a:ext>
            </a:extLst>
          </p:cNvPr>
          <p:cNvSpPr>
            <a:spLocks noGrp="1"/>
          </p:cNvSpPr>
          <p:nvPr>
            <p:ph type="title"/>
          </p:nvPr>
        </p:nvSpPr>
        <p:spPr/>
        <p:txBody>
          <a:bodyPr>
            <a:normAutofit/>
          </a:bodyPr>
          <a:lstStyle/>
          <a:p>
            <a:pPr algn="ctr"/>
            <a:r>
              <a:rPr lang="en-GB" sz="6600" b="1" u="sng" dirty="0"/>
              <a:t>Continued </a:t>
            </a:r>
            <a:endParaRPr lang="en-US"/>
          </a:p>
        </p:txBody>
      </p:sp>
      <p:sp>
        <p:nvSpPr>
          <p:cNvPr id="3" name="Content Placeholder 2">
            <a:extLst>
              <a:ext uri="{FF2B5EF4-FFF2-40B4-BE49-F238E27FC236}">
                <a16:creationId xmlns:a16="http://schemas.microsoft.com/office/drawing/2014/main" id="{32A515E0-BC9E-E2D7-3EA6-7D0878812526}"/>
              </a:ext>
            </a:extLst>
          </p:cNvPr>
          <p:cNvSpPr>
            <a:spLocks noGrp="1"/>
          </p:cNvSpPr>
          <p:nvPr>
            <p:ph idx="1"/>
          </p:nvPr>
        </p:nvSpPr>
        <p:spPr/>
        <p:txBody>
          <a:bodyPr vert="horz" lIns="91440" tIns="45720" rIns="91440" bIns="45720" rtlCol="0" anchor="t">
            <a:normAutofit/>
          </a:bodyPr>
          <a:lstStyle/>
          <a:p>
            <a:r>
              <a:rPr lang="en-GB" dirty="0"/>
              <a:t>Constitutional Reform Act 2005. </a:t>
            </a:r>
          </a:p>
          <a:p>
            <a:endParaRPr lang="en-GB" dirty="0"/>
          </a:p>
          <a:p>
            <a:r>
              <a:rPr lang="en-GB" dirty="0"/>
              <a:t>Separate parliament and judiciary. </a:t>
            </a:r>
          </a:p>
          <a:p>
            <a:endParaRPr lang="en-GB" dirty="0"/>
          </a:p>
          <a:p>
            <a:r>
              <a:rPr lang="en-GB" dirty="0"/>
              <a:t>Create Supreme court. </a:t>
            </a:r>
          </a:p>
          <a:p>
            <a:endParaRPr lang="en-GB" dirty="0"/>
          </a:p>
          <a:p>
            <a:r>
              <a:rPr lang="en-GB" dirty="0"/>
              <a:t>S.3 of the Constitutional Reform Act 2005 – important. </a:t>
            </a:r>
          </a:p>
        </p:txBody>
      </p:sp>
    </p:spTree>
    <p:extLst>
      <p:ext uri="{BB962C8B-B14F-4D97-AF65-F5344CB8AC3E}">
        <p14:creationId xmlns:p14="http://schemas.microsoft.com/office/powerpoint/2010/main" val="16345699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357F1-77B0-D61F-EBAE-E67B4ACBC61F}"/>
              </a:ext>
            </a:extLst>
          </p:cNvPr>
          <p:cNvSpPr>
            <a:spLocks noGrp="1"/>
          </p:cNvSpPr>
          <p:nvPr>
            <p:ph type="title"/>
          </p:nvPr>
        </p:nvSpPr>
        <p:spPr/>
        <p:txBody>
          <a:bodyPr>
            <a:normAutofit/>
          </a:bodyPr>
          <a:lstStyle/>
          <a:p>
            <a:pPr algn="ctr"/>
            <a:r>
              <a:rPr lang="en-GB" sz="6600" b="1" u="sng" dirty="0"/>
              <a:t>Activity </a:t>
            </a:r>
            <a:endParaRPr lang="en-US"/>
          </a:p>
        </p:txBody>
      </p:sp>
      <p:sp>
        <p:nvSpPr>
          <p:cNvPr id="3" name="Content Placeholder 2">
            <a:extLst>
              <a:ext uri="{FF2B5EF4-FFF2-40B4-BE49-F238E27FC236}">
                <a16:creationId xmlns:a16="http://schemas.microsoft.com/office/drawing/2014/main" id="{FA9C9425-D04E-6688-087D-9ACC50EF43D6}"/>
              </a:ext>
            </a:extLst>
          </p:cNvPr>
          <p:cNvSpPr>
            <a:spLocks noGrp="1"/>
          </p:cNvSpPr>
          <p:nvPr>
            <p:ph idx="1"/>
          </p:nvPr>
        </p:nvSpPr>
        <p:spPr/>
        <p:txBody>
          <a:bodyPr vert="horz" lIns="91440" tIns="45720" rIns="91440" bIns="45720" rtlCol="0" anchor="t">
            <a:normAutofit/>
          </a:bodyPr>
          <a:lstStyle/>
          <a:p>
            <a:pPr algn="just"/>
            <a:r>
              <a:rPr lang="en-GB" dirty="0">
                <a:ea typeface="+mn-lt"/>
                <a:cs typeface="+mn-lt"/>
              </a:rPr>
              <a:t>Read the following blogpost by Mark Elliott in 2017 at</a:t>
            </a:r>
            <a:endParaRPr lang="en-GB" dirty="0"/>
          </a:p>
          <a:p>
            <a:pPr algn="just"/>
            <a:r>
              <a:rPr lang="en-GB" dirty="0">
                <a:ea typeface="+mn-lt"/>
                <a:cs typeface="+mn-lt"/>
                <a:hlinkClick r:id="rId2"/>
              </a:rPr>
              <a:t>https://publiclawforeveryone.com/2017/03/22/she-is-constitutionally-absolutely-wrong-the-lord-chief-justice-on-the-lord-chancellor/</a:t>
            </a:r>
            <a:r>
              <a:rPr lang="en-GB" dirty="0">
                <a:ea typeface="+mn-lt"/>
                <a:cs typeface="+mn-lt"/>
              </a:rPr>
              <a:t>.</a:t>
            </a:r>
            <a:endParaRPr lang="en-GB" dirty="0"/>
          </a:p>
          <a:p>
            <a:pPr algn="just"/>
            <a:r>
              <a:rPr lang="en-GB" dirty="0">
                <a:ea typeface="+mn-lt"/>
                <a:cs typeface="+mn-lt"/>
              </a:rPr>
              <a:t>Do you agree with his criticisms of the reactions of the Lord Chancellor to the comments of the </a:t>
            </a:r>
            <a:r>
              <a:rPr lang="en-GB" i="1" dirty="0">
                <a:ea typeface="+mn-lt"/>
                <a:cs typeface="+mn-lt"/>
              </a:rPr>
              <a:t>Daily Mail</a:t>
            </a:r>
            <a:r>
              <a:rPr lang="en-GB" dirty="0">
                <a:ea typeface="+mn-lt"/>
                <a:cs typeface="+mn-lt"/>
              </a:rPr>
              <a:t> and other newspapers?</a:t>
            </a:r>
            <a:endParaRPr lang="en-GB" dirty="0"/>
          </a:p>
          <a:p>
            <a:pPr marL="0" indent="0">
              <a:buNone/>
            </a:pPr>
            <a:endParaRPr lang="en-GB" dirty="0"/>
          </a:p>
        </p:txBody>
      </p:sp>
    </p:spTree>
    <p:extLst>
      <p:ext uri="{BB962C8B-B14F-4D97-AF65-F5344CB8AC3E}">
        <p14:creationId xmlns:p14="http://schemas.microsoft.com/office/powerpoint/2010/main" val="35236491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1CF0E-DC8E-0A2B-9FC0-10C618EBFD9E}"/>
              </a:ext>
            </a:extLst>
          </p:cNvPr>
          <p:cNvSpPr>
            <a:spLocks noGrp="1"/>
          </p:cNvSpPr>
          <p:nvPr>
            <p:ph type="title"/>
          </p:nvPr>
        </p:nvSpPr>
        <p:spPr/>
        <p:txBody>
          <a:bodyPr>
            <a:normAutofit/>
          </a:bodyPr>
          <a:lstStyle/>
          <a:p>
            <a:pPr algn="ctr"/>
            <a:r>
              <a:rPr lang="en-GB" sz="6000" b="1" u="sng" dirty="0"/>
              <a:t>Removing judges </a:t>
            </a:r>
            <a:endParaRPr lang="en-US"/>
          </a:p>
        </p:txBody>
      </p:sp>
      <p:sp>
        <p:nvSpPr>
          <p:cNvPr id="3" name="Content Placeholder 2">
            <a:extLst>
              <a:ext uri="{FF2B5EF4-FFF2-40B4-BE49-F238E27FC236}">
                <a16:creationId xmlns:a16="http://schemas.microsoft.com/office/drawing/2014/main" id="{922A5C2F-5F73-55A3-9ED2-F576315AE25B}"/>
              </a:ext>
            </a:extLst>
          </p:cNvPr>
          <p:cNvSpPr>
            <a:spLocks noGrp="1"/>
          </p:cNvSpPr>
          <p:nvPr>
            <p:ph idx="1"/>
          </p:nvPr>
        </p:nvSpPr>
        <p:spPr/>
        <p:txBody>
          <a:bodyPr vert="horz" lIns="91440" tIns="45720" rIns="91440" bIns="45720" rtlCol="0" anchor="t">
            <a:normAutofit fontScale="85000" lnSpcReduction="10000"/>
          </a:bodyPr>
          <a:lstStyle/>
          <a:p>
            <a:pPr>
              <a:lnSpc>
                <a:spcPct val="210000"/>
              </a:lnSpc>
            </a:pPr>
            <a:r>
              <a:rPr lang="en-GB" dirty="0"/>
              <a:t>Cannot be removed by political government. </a:t>
            </a:r>
            <a:endParaRPr lang="en-US" dirty="0"/>
          </a:p>
          <a:p>
            <a:pPr>
              <a:lnSpc>
                <a:spcPct val="210000"/>
              </a:lnSpc>
            </a:pPr>
            <a:r>
              <a:rPr lang="en-GB" dirty="0"/>
              <a:t>S.11(2) Senior Courts Act 1981. </a:t>
            </a:r>
          </a:p>
          <a:p>
            <a:pPr>
              <a:lnSpc>
                <a:spcPct val="210000"/>
              </a:lnSpc>
            </a:pPr>
            <a:r>
              <a:rPr lang="en-GB" dirty="0"/>
              <a:t>House of parliament must ask the crown to remove. </a:t>
            </a:r>
          </a:p>
          <a:p>
            <a:pPr>
              <a:lnSpc>
                <a:spcPct val="210000"/>
              </a:lnSpc>
            </a:pPr>
            <a:r>
              <a:rPr lang="en-GB" dirty="0"/>
              <a:t>If incapacitated can be removed by the Lord chancellor. </a:t>
            </a:r>
          </a:p>
          <a:p>
            <a:pPr>
              <a:lnSpc>
                <a:spcPct val="210000"/>
              </a:lnSpc>
            </a:pPr>
            <a:r>
              <a:rPr lang="en-GB" dirty="0"/>
              <a:t>Retirement age is 70 cannot carry on after this age. </a:t>
            </a:r>
          </a:p>
        </p:txBody>
      </p:sp>
      <p:pic>
        <p:nvPicPr>
          <p:cNvPr id="4" name="Graphic 4" descr="Judge male with solid fill">
            <a:extLst>
              <a:ext uri="{FF2B5EF4-FFF2-40B4-BE49-F238E27FC236}">
                <a16:creationId xmlns:a16="http://schemas.microsoft.com/office/drawing/2014/main" id="{F3A25FCE-C986-FA03-A4D9-829713EA011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32143" y="4388645"/>
            <a:ext cx="2658665" cy="2652712"/>
          </a:xfrm>
          <a:prstGeom prst="rect">
            <a:avLst/>
          </a:prstGeom>
        </p:spPr>
      </p:pic>
    </p:spTree>
    <p:extLst>
      <p:ext uri="{BB962C8B-B14F-4D97-AF65-F5344CB8AC3E}">
        <p14:creationId xmlns:p14="http://schemas.microsoft.com/office/powerpoint/2010/main" val="34967356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60D3D-5040-6D94-EE3F-7A16208C4873}"/>
              </a:ext>
            </a:extLst>
          </p:cNvPr>
          <p:cNvSpPr>
            <a:spLocks noGrp="1"/>
          </p:cNvSpPr>
          <p:nvPr>
            <p:ph type="title"/>
          </p:nvPr>
        </p:nvSpPr>
        <p:spPr/>
        <p:txBody>
          <a:bodyPr>
            <a:normAutofit/>
          </a:bodyPr>
          <a:lstStyle/>
          <a:p>
            <a:pPr algn="ctr"/>
            <a:r>
              <a:rPr lang="en-GB" sz="6000" b="1" u="sng" dirty="0"/>
              <a:t>Activity </a:t>
            </a:r>
            <a:endParaRPr lang="en-US"/>
          </a:p>
        </p:txBody>
      </p:sp>
      <p:sp>
        <p:nvSpPr>
          <p:cNvPr id="3" name="Content Placeholder 2">
            <a:extLst>
              <a:ext uri="{FF2B5EF4-FFF2-40B4-BE49-F238E27FC236}">
                <a16:creationId xmlns:a16="http://schemas.microsoft.com/office/drawing/2014/main" id="{E007CB8B-2FF6-335E-0AF1-50AC3184C5CE}"/>
              </a:ext>
            </a:extLst>
          </p:cNvPr>
          <p:cNvSpPr>
            <a:spLocks noGrp="1"/>
          </p:cNvSpPr>
          <p:nvPr>
            <p:ph idx="1"/>
          </p:nvPr>
        </p:nvSpPr>
        <p:spPr/>
        <p:txBody>
          <a:bodyPr vert="horz" lIns="91440" tIns="45720" rIns="91440" bIns="45720" rtlCol="0" anchor="t">
            <a:normAutofit/>
          </a:bodyPr>
          <a:lstStyle/>
          <a:p>
            <a:pPr algn="just"/>
            <a:r>
              <a:rPr lang="en-GB" dirty="0">
                <a:ea typeface="+mn-lt"/>
                <a:cs typeface="+mn-lt"/>
              </a:rPr>
              <a:t>Read the following article about a decision of the Court of Justice of the EU in relation to Polish judges at </a:t>
            </a:r>
            <a:r>
              <a:rPr lang="en-GB" dirty="0">
                <a:ea typeface="+mn-lt"/>
                <a:cs typeface="+mn-lt"/>
                <a:hlinkClick r:id="rId2"/>
              </a:rPr>
              <a:t>https://www.theguardian.com/world/2019/jun/24/eu-court-rules-polands-lowering-of-judges-retirement-age-unlawful</a:t>
            </a:r>
            <a:r>
              <a:rPr lang="en-GB" dirty="0">
                <a:ea typeface="+mn-lt"/>
                <a:cs typeface="+mn-lt"/>
              </a:rPr>
              <a:t>.</a:t>
            </a:r>
            <a:endParaRPr lang="en-GB" dirty="0"/>
          </a:p>
          <a:p>
            <a:pPr algn="just"/>
            <a:r>
              <a:rPr lang="en-GB" dirty="0">
                <a:ea typeface="+mn-lt"/>
                <a:cs typeface="+mn-lt"/>
              </a:rPr>
              <a:t>Why did the court refuse to permit the lowering of the retirement age for Polish Supreme Court judges?</a:t>
            </a:r>
            <a:endParaRPr lang="en-GB" dirty="0"/>
          </a:p>
          <a:p>
            <a:pPr marL="0" indent="0">
              <a:buNone/>
            </a:pPr>
            <a:endParaRPr lang="en-GB" dirty="0"/>
          </a:p>
        </p:txBody>
      </p:sp>
    </p:spTree>
    <p:extLst>
      <p:ext uri="{BB962C8B-B14F-4D97-AF65-F5344CB8AC3E}">
        <p14:creationId xmlns:p14="http://schemas.microsoft.com/office/powerpoint/2010/main" val="109214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34796-CF74-EAEA-D2A6-A5AB8523439C}"/>
              </a:ext>
            </a:extLst>
          </p:cNvPr>
          <p:cNvSpPr>
            <a:spLocks noGrp="1"/>
          </p:cNvSpPr>
          <p:nvPr>
            <p:ph type="title"/>
          </p:nvPr>
        </p:nvSpPr>
        <p:spPr/>
        <p:txBody>
          <a:bodyPr>
            <a:normAutofit/>
          </a:bodyPr>
          <a:lstStyle/>
          <a:p>
            <a:pPr algn="ctr"/>
            <a:r>
              <a:rPr lang="en-GB" sz="4800" b="1" u="sng" dirty="0"/>
              <a:t>Diversity within the Judiciary</a:t>
            </a:r>
            <a:endParaRPr lang="en-US"/>
          </a:p>
        </p:txBody>
      </p:sp>
      <p:sp>
        <p:nvSpPr>
          <p:cNvPr id="3" name="Content Placeholder 2">
            <a:extLst>
              <a:ext uri="{FF2B5EF4-FFF2-40B4-BE49-F238E27FC236}">
                <a16:creationId xmlns:a16="http://schemas.microsoft.com/office/drawing/2014/main" id="{458F375D-B8A0-D90B-3051-53F62056C03B}"/>
              </a:ext>
            </a:extLst>
          </p:cNvPr>
          <p:cNvSpPr>
            <a:spLocks noGrp="1"/>
          </p:cNvSpPr>
          <p:nvPr>
            <p:ph idx="1"/>
          </p:nvPr>
        </p:nvSpPr>
        <p:spPr/>
        <p:txBody>
          <a:bodyPr vert="horz" lIns="91440" tIns="45720" rIns="91440" bIns="45720" rtlCol="0" anchor="t">
            <a:normAutofit/>
          </a:bodyPr>
          <a:lstStyle/>
          <a:p>
            <a:r>
              <a:rPr lang="en-GB" dirty="0"/>
              <a:t>Lack of diversity. </a:t>
            </a:r>
          </a:p>
          <a:p>
            <a:endParaRPr lang="en-GB" dirty="0"/>
          </a:p>
          <a:p>
            <a:r>
              <a:rPr lang="en-GB" dirty="0"/>
              <a:t>Out of 12 only 2 are Women. (Supreme court). </a:t>
            </a:r>
          </a:p>
          <a:p>
            <a:endParaRPr lang="en-GB" dirty="0"/>
          </a:p>
          <a:p>
            <a:r>
              <a:rPr lang="en-GB" dirty="0"/>
              <a:t>High court – 4 % are BAME. </a:t>
            </a:r>
            <a:br>
              <a:rPr lang="en-GB" dirty="0"/>
            </a:br>
            <a:endParaRPr lang="en-GB" dirty="0"/>
          </a:p>
          <a:p>
            <a:r>
              <a:rPr lang="en-GB" dirty="0"/>
              <a:t>Do we need more diversity with judges?</a:t>
            </a:r>
          </a:p>
          <a:p>
            <a:endParaRPr lang="en-GB" dirty="0"/>
          </a:p>
          <a:p>
            <a:endParaRPr lang="en-GB" dirty="0"/>
          </a:p>
        </p:txBody>
      </p:sp>
    </p:spTree>
    <p:extLst>
      <p:ext uri="{BB962C8B-B14F-4D97-AF65-F5344CB8AC3E}">
        <p14:creationId xmlns:p14="http://schemas.microsoft.com/office/powerpoint/2010/main" val="27307131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26A4B-F21A-EDB1-C10F-516BF898B763}"/>
              </a:ext>
            </a:extLst>
          </p:cNvPr>
          <p:cNvSpPr>
            <a:spLocks noGrp="1"/>
          </p:cNvSpPr>
          <p:nvPr>
            <p:ph type="title"/>
          </p:nvPr>
        </p:nvSpPr>
        <p:spPr/>
        <p:txBody>
          <a:bodyPr/>
          <a:lstStyle/>
          <a:p>
            <a:pPr algn="ctr"/>
            <a:r>
              <a:rPr lang="en-GB" sz="6600" b="1" u="sng" dirty="0"/>
              <a:t>Activity</a:t>
            </a:r>
            <a:r>
              <a:rPr lang="en-GB" dirty="0"/>
              <a:t> </a:t>
            </a:r>
            <a:endParaRPr lang="en-US"/>
          </a:p>
        </p:txBody>
      </p:sp>
      <p:sp>
        <p:nvSpPr>
          <p:cNvPr id="3" name="Content Placeholder 2">
            <a:extLst>
              <a:ext uri="{FF2B5EF4-FFF2-40B4-BE49-F238E27FC236}">
                <a16:creationId xmlns:a16="http://schemas.microsoft.com/office/drawing/2014/main" id="{9A2EFA6E-9C95-93C1-6134-04FB3C856AB7}"/>
              </a:ext>
            </a:extLst>
          </p:cNvPr>
          <p:cNvSpPr>
            <a:spLocks noGrp="1"/>
          </p:cNvSpPr>
          <p:nvPr>
            <p:ph idx="1"/>
          </p:nvPr>
        </p:nvSpPr>
        <p:spPr/>
        <p:txBody>
          <a:bodyPr vert="horz" lIns="91440" tIns="45720" rIns="91440" bIns="45720" rtlCol="0" anchor="t">
            <a:normAutofit fontScale="62500" lnSpcReduction="20000"/>
          </a:bodyPr>
          <a:lstStyle/>
          <a:p>
            <a:pPr algn="just"/>
            <a:r>
              <a:rPr lang="en-GB" dirty="0">
                <a:ea typeface="+mn-lt"/>
                <a:cs typeface="+mn-lt"/>
              </a:rPr>
              <a:t>How quickly should the gender balance in the Supreme Court change?</a:t>
            </a:r>
            <a:endParaRPr lang="en-GB" dirty="0"/>
          </a:p>
          <a:p>
            <a:pPr algn="just"/>
            <a:r>
              <a:rPr lang="en-GB" dirty="0">
                <a:ea typeface="+mn-lt"/>
                <a:cs typeface="+mn-lt"/>
              </a:rPr>
              <a:t>Lord Sumption stated in 2015:</a:t>
            </a:r>
            <a:endParaRPr lang="en-GB" dirty="0"/>
          </a:p>
          <a:p>
            <a:pPr algn="just"/>
            <a:r>
              <a:rPr lang="en-GB" dirty="0">
                <a:ea typeface="+mn-lt"/>
                <a:cs typeface="+mn-lt"/>
              </a:rPr>
              <a:t>“One has to look at the totality of these problems and not simply at one of them. The lack of diversity is a significant problem, but it isn’t the only one. It takes time. You’ve got to be patient. The change in the status and achievements of women in our society, not just in the law but generally, is an enormous cultural change that has happened over the last 50 years or so. It has to happen naturally. It will happen naturally. But in the history of a society like ours, 50 years is a very short time.”</a:t>
            </a:r>
            <a:endParaRPr lang="en-GB" dirty="0"/>
          </a:p>
          <a:p>
            <a:pPr algn="just"/>
            <a:r>
              <a:rPr lang="en-GB" dirty="0">
                <a:ea typeface="+mn-lt"/>
                <a:cs typeface="+mn-lt"/>
              </a:rPr>
              <a:t>British justice was “a terribly delicate organism”, Sumption said. “We have got to be very careful not to do things at a speed which will make male candidates feel that the cards are stacked against them. If we do that we will find that male candidates don’t apply in the right numbers. Eighty-five per cent of newly appointed judges in France are women because the men stay away. Eighty-five per cent women is just as bad as 85 per cent men.”</a:t>
            </a:r>
            <a:endParaRPr lang="en-GB" dirty="0"/>
          </a:p>
          <a:p>
            <a:pPr algn="just"/>
            <a:r>
              <a:rPr lang="en-GB" dirty="0">
                <a:ea typeface="+mn-lt"/>
                <a:cs typeface="+mn-lt"/>
              </a:rPr>
              <a:t>Do you agree?</a:t>
            </a:r>
            <a:endParaRPr lang="en-GB" dirty="0"/>
          </a:p>
          <a:p>
            <a:pPr marL="0" indent="0">
              <a:buNone/>
            </a:pPr>
            <a:endParaRPr lang="en-GB" dirty="0"/>
          </a:p>
        </p:txBody>
      </p:sp>
    </p:spTree>
    <p:extLst>
      <p:ext uri="{BB962C8B-B14F-4D97-AF65-F5344CB8AC3E}">
        <p14:creationId xmlns:p14="http://schemas.microsoft.com/office/powerpoint/2010/main" val="24131168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EFFB8-19A3-A6B3-CF9A-4625BC6E23FD}"/>
              </a:ext>
            </a:extLst>
          </p:cNvPr>
          <p:cNvSpPr>
            <a:spLocks noGrp="1"/>
          </p:cNvSpPr>
          <p:nvPr>
            <p:ph type="title"/>
          </p:nvPr>
        </p:nvSpPr>
        <p:spPr/>
        <p:txBody>
          <a:bodyPr>
            <a:normAutofit/>
          </a:bodyPr>
          <a:lstStyle/>
          <a:p>
            <a:pPr algn="ctr"/>
            <a:r>
              <a:rPr lang="en-GB" sz="6000" b="1" u="sng" dirty="0"/>
              <a:t>Who appoints judges?</a:t>
            </a:r>
            <a:endParaRPr lang="en-US"/>
          </a:p>
        </p:txBody>
      </p:sp>
      <p:sp>
        <p:nvSpPr>
          <p:cNvPr id="3" name="Content Placeholder 2">
            <a:extLst>
              <a:ext uri="{FF2B5EF4-FFF2-40B4-BE49-F238E27FC236}">
                <a16:creationId xmlns:a16="http://schemas.microsoft.com/office/drawing/2014/main" id="{E649FA65-2423-54D7-2E62-597F784BCCBA}"/>
              </a:ext>
            </a:extLst>
          </p:cNvPr>
          <p:cNvSpPr>
            <a:spLocks noGrp="1"/>
          </p:cNvSpPr>
          <p:nvPr>
            <p:ph idx="1"/>
          </p:nvPr>
        </p:nvSpPr>
        <p:spPr/>
        <p:txBody>
          <a:bodyPr vert="horz" lIns="91440" tIns="45720" rIns="91440" bIns="45720" rtlCol="0" anchor="t">
            <a:normAutofit fontScale="92500"/>
          </a:bodyPr>
          <a:lstStyle/>
          <a:p>
            <a:pPr>
              <a:lnSpc>
                <a:spcPct val="150000"/>
              </a:lnSpc>
            </a:pPr>
            <a:r>
              <a:rPr lang="en-GB" dirty="0"/>
              <a:t>Judicial appointments commission (JAC).</a:t>
            </a:r>
            <a:endParaRPr lang="en-US" dirty="0"/>
          </a:p>
          <a:p>
            <a:pPr>
              <a:lnSpc>
                <a:spcPct val="150000"/>
              </a:lnSpc>
            </a:pPr>
            <a:r>
              <a:rPr lang="en-GB" dirty="0"/>
              <a:t>Created by the Constitutional Reform Act 2005. </a:t>
            </a:r>
          </a:p>
          <a:p>
            <a:pPr>
              <a:lnSpc>
                <a:spcPct val="150000"/>
              </a:lnSpc>
            </a:pPr>
            <a:r>
              <a:rPr lang="en-GB" dirty="0"/>
              <a:t>Not part of the government. </a:t>
            </a:r>
          </a:p>
          <a:p>
            <a:pPr>
              <a:lnSpc>
                <a:spcPct val="150000"/>
              </a:lnSpc>
            </a:pPr>
            <a:r>
              <a:rPr lang="en-GB" dirty="0"/>
              <a:t>Includes a number of people. </a:t>
            </a:r>
          </a:p>
          <a:p>
            <a:pPr>
              <a:lnSpc>
                <a:spcPct val="150000"/>
              </a:lnSpc>
            </a:pPr>
            <a:r>
              <a:rPr lang="en-GB" dirty="0"/>
              <a:t>Supreme court different – S.27 Constitutional Reform Act 2005. </a:t>
            </a:r>
          </a:p>
          <a:p>
            <a:endParaRPr lang="en-GB" dirty="0"/>
          </a:p>
          <a:p>
            <a:endParaRPr lang="en-GB" dirty="0"/>
          </a:p>
        </p:txBody>
      </p:sp>
    </p:spTree>
    <p:extLst>
      <p:ext uri="{BB962C8B-B14F-4D97-AF65-F5344CB8AC3E}">
        <p14:creationId xmlns:p14="http://schemas.microsoft.com/office/powerpoint/2010/main" val="6902982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87FCF-06EB-FDEF-E7CD-7BFA9F611169}"/>
              </a:ext>
            </a:extLst>
          </p:cNvPr>
          <p:cNvSpPr>
            <a:spLocks noGrp="1"/>
          </p:cNvSpPr>
          <p:nvPr>
            <p:ph type="title"/>
          </p:nvPr>
        </p:nvSpPr>
        <p:spPr/>
        <p:txBody>
          <a:bodyPr/>
          <a:lstStyle/>
          <a:p>
            <a:pPr algn="ctr"/>
            <a:r>
              <a:rPr lang="en-GB" sz="6000" b="1" u="sng" dirty="0"/>
              <a:t>Activity </a:t>
            </a:r>
            <a:endParaRPr lang="en-US"/>
          </a:p>
        </p:txBody>
      </p:sp>
      <p:sp>
        <p:nvSpPr>
          <p:cNvPr id="3" name="Content Placeholder 2">
            <a:extLst>
              <a:ext uri="{FF2B5EF4-FFF2-40B4-BE49-F238E27FC236}">
                <a16:creationId xmlns:a16="http://schemas.microsoft.com/office/drawing/2014/main" id="{D0E2C3CD-8A3A-1141-8DBD-58A50FFBDDDA}"/>
              </a:ext>
            </a:extLst>
          </p:cNvPr>
          <p:cNvSpPr>
            <a:spLocks noGrp="1"/>
          </p:cNvSpPr>
          <p:nvPr>
            <p:ph idx="1"/>
          </p:nvPr>
        </p:nvSpPr>
        <p:spPr/>
        <p:txBody>
          <a:bodyPr vert="horz" lIns="91440" tIns="45720" rIns="91440" bIns="45720" rtlCol="0" anchor="t">
            <a:normAutofit/>
          </a:bodyPr>
          <a:lstStyle/>
          <a:p>
            <a:r>
              <a:rPr lang="en-GB" dirty="0"/>
              <a:t>Are Judges representative of Society?. </a:t>
            </a:r>
          </a:p>
          <a:p>
            <a:endParaRPr lang="en-GB" dirty="0"/>
          </a:p>
          <a:p>
            <a:r>
              <a:rPr lang="en-GB" dirty="0"/>
              <a:t>Arguments for and against.</a:t>
            </a:r>
          </a:p>
        </p:txBody>
      </p:sp>
    </p:spTree>
    <p:extLst>
      <p:ext uri="{BB962C8B-B14F-4D97-AF65-F5344CB8AC3E}">
        <p14:creationId xmlns:p14="http://schemas.microsoft.com/office/powerpoint/2010/main" val="18049628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BFE030E-2DCB-27CD-046A-C7D672DEDA7E}"/>
              </a:ext>
            </a:extLst>
          </p:cNvPr>
          <p:cNvSpPr>
            <a:spLocks noGrp="1"/>
          </p:cNvSpPr>
          <p:nvPr>
            <p:ph type="title"/>
          </p:nvPr>
        </p:nvSpPr>
        <p:spPr>
          <a:xfrm>
            <a:off x="838201" y="643467"/>
            <a:ext cx="3888526" cy="1800526"/>
          </a:xfrm>
        </p:spPr>
        <p:txBody>
          <a:bodyPr>
            <a:normAutofit/>
          </a:bodyPr>
          <a:lstStyle/>
          <a:p>
            <a:r>
              <a:rPr lang="en-GB" b="1" u="sng"/>
              <a:t>Summary</a:t>
            </a:r>
            <a:r>
              <a:rPr lang="en-GB" dirty="0"/>
              <a:t> </a:t>
            </a:r>
            <a:endParaRPr lang="en-US"/>
          </a:p>
        </p:txBody>
      </p:sp>
      <p:sp>
        <p:nvSpPr>
          <p:cNvPr id="3" name="Content Placeholder 2">
            <a:extLst>
              <a:ext uri="{FF2B5EF4-FFF2-40B4-BE49-F238E27FC236}">
                <a16:creationId xmlns:a16="http://schemas.microsoft.com/office/drawing/2014/main" id="{9BC099F9-06AE-6BF9-E121-931D46C578D7}"/>
              </a:ext>
            </a:extLst>
          </p:cNvPr>
          <p:cNvSpPr>
            <a:spLocks noGrp="1"/>
          </p:cNvSpPr>
          <p:nvPr>
            <p:ph idx="1"/>
          </p:nvPr>
        </p:nvSpPr>
        <p:spPr>
          <a:xfrm>
            <a:off x="838201" y="2623381"/>
            <a:ext cx="3888528" cy="3553581"/>
          </a:xfrm>
        </p:spPr>
        <p:txBody>
          <a:bodyPr vert="horz" lIns="91440" tIns="45720" rIns="91440" bIns="45720" rtlCol="0">
            <a:normAutofit/>
          </a:bodyPr>
          <a:lstStyle/>
          <a:p>
            <a:r>
              <a:rPr lang="en-GB" sz="2000"/>
              <a:t>Cases </a:t>
            </a:r>
          </a:p>
          <a:p>
            <a:endParaRPr lang="en-GB" sz="2000"/>
          </a:p>
          <a:p>
            <a:r>
              <a:rPr lang="en-GB" sz="2000"/>
              <a:t>Precedent. </a:t>
            </a:r>
          </a:p>
          <a:p>
            <a:endParaRPr lang="en-GB" sz="2000"/>
          </a:p>
          <a:p>
            <a:r>
              <a:rPr lang="en-GB" sz="2000"/>
              <a:t>Different courts. </a:t>
            </a:r>
          </a:p>
          <a:p>
            <a:endParaRPr lang="en-GB" sz="2000"/>
          </a:p>
          <a:p>
            <a:r>
              <a:rPr lang="en-GB" sz="2000"/>
              <a:t>Judges</a:t>
            </a:r>
          </a:p>
        </p:txBody>
      </p:sp>
      <p:pic>
        <p:nvPicPr>
          <p:cNvPr id="4" name="Graphic 4" descr="Desk with solid fill">
            <a:extLst>
              <a:ext uri="{FF2B5EF4-FFF2-40B4-BE49-F238E27FC236}">
                <a16:creationId xmlns:a16="http://schemas.microsoft.com/office/drawing/2014/main" id="{7F55A7E1-9034-254F-9C93-C0C6594119D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800986" y="1069398"/>
            <a:ext cx="4747547" cy="4747547"/>
          </a:xfrm>
          <a:prstGeom prst="rect">
            <a:avLst/>
          </a:prstGeom>
        </p:spPr>
      </p:pic>
    </p:spTree>
    <p:extLst>
      <p:ext uri="{BB962C8B-B14F-4D97-AF65-F5344CB8AC3E}">
        <p14:creationId xmlns:p14="http://schemas.microsoft.com/office/powerpoint/2010/main" val="17388626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pic>
        <p:nvPicPr>
          <p:cNvPr id="16" name="Picture 15" descr="Yellow question mark">
            <a:extLst>
              <a:ext uri="{FF2B5EF4-FFF2-40B4-BE49-F238E27FC236}">
                <a16:creationId xmlns:a16="http://schemas.microsoft.com/office/drawing/2014/main" id="{77445667-CC65-77DA-71A4-F22273B23E57}"/>
              </a:ext>
            </a:extLst>
          </p:cNvPr>
          <p:cNvPicPr>
            <a:picLocks noChangeAspect="1"/>
          </p:cNvPicPr>
          <p:nvPr/>
        </p:nvPicPr>
        <p:blipFill>
          <a:blip r:embed="rId3"/>
          <a:srcRect b="6250"/>
          <a:stretch/>
        </p:blipFill>
        <p:spPr>
          <a:xfrm>
            <a:off x="-3047" y="10"/>
            <a:ext cx="12191999" cy="6857990"/>
          </a:xfrm>
          <a:prstGeom prst="rect">
            <a:avLst/>
          </a:prstGeom>
        </p:spPr>
      </p:pic>
      <p:sp>
        <p:nvSpPr>
          <p:cNvPr id="17" name="Rectangle 16">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2DA799-5E72-DB76-FA79-3D2D343C2B71}"/>
              </a:ext>
            </a:extLst>
          </p:cNvPr>
          <p:cNvSpPr>
            <a:spLocks noGrp="1"/>
          </p:cNvSpPr>
          <p:nvPr>
            <p:ph type="title"/>
          </p:nvPr>
        </p:nvSpPr>
        <p:spPr>
          <a:xfrm>
            <a:off x="643466" y="643467"/>
            <a:ext cx="10905059" cy="3330353"/>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3600" dirty="0">
                <a:solidFill>
                  <a:schemeClr val="bg1"/>
                </a:solidFill>
              </a:rPr>
              <a:t>QUIZ</a:t>
            </a:r>
          </a:p>
        </p:txBody>
      </p:sp>
      <p:cxnSp>
        <p:nvCxnSpPr>
          <p:cNvPr id="18" name="Straight Connector 17">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11009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21" name="Rectangle 20">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FCCCC7E-F0DC-4FFB-294B-C454C36B6573}"/>
              </a:ext>
            </a:extLst>
          </p:cNvPr>
          <p:cNvSpPr>
            <a:spLocks noGrp="1"/>
          </p:cNvSpPr>
          <p:nvPr>
            <p:ph type="title"/>
          </p:nvPr>
        </p:nvSpPr>
        <p:spPr>
          <a:xfrm>
            <a:off x="643468" y="643467"/>
            <a:ext cx="4620584" cy="4567137"/>
          </a:xfrm>
        </p:spPr>
        <p:txBody>
          <a:bodyPr vert="horz" lIns="91440" tIns="45720" rIns="91440" bIns="45720" rtlCol="0" anchor="b">
            <a:normAutofit/>
          </a:bodyPr>
          <a:lstStyle/>
          <a:p>
            <a:pPr algn="l"/>
            <a:r>
              <a:rPr lang="en-US" sz="4800" i="0" dirty="0"/>
              <a:t>THANK YOU</a:t>
            </a:r>
          </a:p>
        </p:txBody>
      </p:sp>
      <p:pic>
        <p:nvPicPr>
          <p:cNvPr id="16" name="Graphic 15" descr="Handshake">
            <a:extLst>
              <a:ext uri="{FF2B5EF4-FFF2-40B4-BE49-F238E27FC236}">
                <a16:creationId xmlns:a16="http://schemas.microsoft.com/office/drawing/2014/main" id="{777114A2-3C80-6486-02F9-A1FE618BE86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6253" y="957860"/>
            <a:ext cx="4942280" cy="4942280"/>
          </a:xfrm>
          <a:prstGeom prst="rect">
            <a:avLst/>
          </a:prstGeom>
        </p:spPr>
      </p:pic>
    </p:spTree>
    <p:extLst>
      <p:ext uri="{BB962C8B-B14F-4D97-AF65-F5344CB8AC3E}">
        <p14:creationId xmlns:p14="http://schemas.microsoft.com/office/powerpoint/2010/main" val="1877700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BrushVTI">
  <a:themeElements>
    <a:clrScheme name="AnalogousFromLightSeedLeftStep">
      <a:dk1>
        <a:srgbClr val="000000"/>
      </a:dk1>
      <a:lt1>
        <a:srgbClr val="FFFFFF"/>
      </a:lt1>
      <a:dk2>
        <a:srgbClr val="41243E"/>
      </a:dk2>
      <a:lt2>
        <a:srgbClr val="E2E8E5"/>
      </a:lt2>
      <a:accent1>
        <a:srgbClr val="C696AD"/>
      </a:accent1>
      <a:accent2>
        <a:srgbClr val="BA7FB4"/>
      </a:accent2>
      <a:accent3>
        <a:srgbClr val="B796C6"/>
      </a:accent3>
      <a:accent4>
        <a:srgbClr val="8F7FBA"/>
      </a:accent4>
      <a:accent5>
        <a:srgbClr val="969DC6"/>
      </a:accent5>
      <a:accent6>
        <a:srgbClr val="7FA0BA"/>
      </a:accent6>
      <a:hlink>
        <a:srgbClr val="579074"/>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4275</Words>
  <Application>Microsoft Office PowerPoint</Application>
  <PresentationFormat>Widescreen</PresentationFormat>
  <Paragraphs>300</Paragraphs>
  <Slides>37</Slides>
  <Notes>26</Notes>
  <HiddenSlides>0</HiddenSlides>
  <MMClips>3</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37</vt:i4>
      </vt:variant>
    </vt:vector>
  </HeadingPairs>
  <TitlesOfParts>
    <vt:vector size="46" baseType="lpstr">
      <vt:lpstr>Arial</vt:lpstr>
      <vt:lpstr>Calibri</vt:lpstr>
      <vt:lpstr>Calibri Light</vt:lpstr>
      <vt:lpstr>Century Gothic</vt:lpstr>
      <vt:lpstr>Elephant</vt:lpstr>
      <vt:lpstr>Inter</vt:lpstr>
      <vt:lpstr>merriweather</vt:lpstr>
      <vt:lpstr>var(--font-family-body)</vt:lpstr>
      <vt:lpstr>BrushVTI</vt:lpstr>
      <vt:lpstr>Judicial Power and Case Law</vt:lpstr>
      <vt:lpstr>Trigger warning </vt:lpstr>
      <vt:lpstr>Content </vt:lpstr>
      <vt:lpstr>Aims and Learning Objectives </vt:lpstr>
      <vt:lpstr>What is case law?</vt:lpstr>
      <vt:lpstr>Continued </vt:lpstr>
      <vt:lpstr>PowerPoint Presentation</vt:lpstr>
      <vt:lpstr>PowerPoint Presentation</vt:lpstr>
      <vt:lpstr>PowerPoint Presentation</vt:lpstr>
      <vt:lpstr>Case names </vt:lpstr>
      <vt:lpstr>Continued </vt:lpstr>
      <vt:lpstr>Criminal Cases</vt:lpstr>
      <vt:lpstr>Other cases</vt:lpstr>
      <vt:lpstr>Case citations </vt:lpstr>
      <vt:lpstr>Which are which?</vt:lpstr>
      <vt:lpstr>PowerPoint Presentation</vt:lpstr>
      <vt:lpstr>Precedent</vt:lpstr>
      <vt:lpstr>PowerPoint Presentation</vt:lpstr>
      <vt:lpstr>Others </vt:lpstr>
      <vt:lpstr>Supreme court </vt:lpstr>
      <vt:lpstr>Others </vt:lpstr>
      <vt:lpstr>''Judicial committee for the privy council''</vt:lpstr>
      <vt:lpstr>Judgement in cases </vt:lpstr>
      <vt:lpstr>Terminology </vt:lpstr>
      <vt:lpstr>Statutory interpretation</vt:lpstr>
      <vt:lpstr>Judges </vt:lpstr>
      <vt:lpstr>Continued </vt:lpstr>
      <vt:lpstr>Activity </vt:lpstr>
      <vt:lpstr>Removing judges </vt:lpstr>
      <vt:lpstr>Activity </vt:lpstr>
      <vt:lpstr>Diversity within the Judiciary</vt:lpstr>
      <vt:lpstr>Activity </vt:lpstr>
      <vt:lpstr>Who appoints judges?</vt:lpstr>
      <vt:lpstr>Activity </vt:lpstr>
      <vt:lpstr>Summary </vt:lpstr>
      <vt:lpstr>QUIZ</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Ellie Brown</dc:creator>
  <cp:lastModifiedBy>Ellie Brown</cp:lastModifiedBy>
  <cp:revision>547</cp:revision>
  <dcterms:created xsi:type="dcterms:W3CDTF">2022-11-07T13:20:24Z</dcterms:created>
  <dcterms:modified xsi:type="dcterms:W3CDTF">2024-11-25T14:52:44Z</dcterms:modified>
</cp:coreProperties>
</file>