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2" r:id="rId1"/>
  </p:sldMasterIdLst>
  <p:sldIdLst>
    <p:sldId id="256" r:id="rId2"/>
    <p:sldId id="257" r:id="rId3"/>
    <p:sldId id="258" r:id="rId4"/>
    <p:sldId id="259" r:id="rId5"/>
    <p:sldId id="260" r:id="rId6"/>
    <p:sldId id="261" r:id="rId7"/>
    <p:sldId id="269" r:id="rId8"/>
    <p:sldId id="262" r:id="rId9"/>
    <p:sldId id="271" r:id="rId10"/>
    <p:sldId id="270" r:id="rId11"/>
    <p:sldId id="263" r:id="rId12"/>
    <p:sldId id="273" r:id="rId13"/>
    <p:sldId id="264" r:id="rId14"/>
    <p:sldId id="265" r:id="rId15"/>
    <p:sldId id="266" r:id="rId16"/>
    <p:sldId id="275" r:id="rId17"/>
    <p:sldId id="267" r:id="rId18"/>
    <p:sldId id="268" r:id="rId19"/>
    <p:sldId id="276" r:id="rId20"/>
    <p:sldId id="280" r:id="rId21"/>
    <p:sldId id="281"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45" d="100"/>
          <a:sy n="45" d="100"/>
        </p:scale>
        <p:origin x="43" y="9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6B1B214B-AB31-4CF1-9167-2EA0A8B74FF3}" type="datetimeFigureOut">
              <a:rPr lang="en-GB" smtClean="0"/>
              <a:t>17/05/2020</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62D25852-688F-41FD-8299-C95F2101D08D}" type="slidenum">
              <a:rPr lang="en-GB" smtClean="0"/>
              <a:t>‹#›</a:t>
            </a:fld>
            <a:endParaRPr lang="en-GB"/>
          </a:p>
        </p:txBody>
      </p:sp>
    </p:spTree>
    <p:extLst>
      <p:ext uri="{BB962C8B-B14F-4D97-AF65-F5344CB8AC3E}">
        <p14:creationId xmlns:p14="http://schemas.microsoft.com/office/powerpoint/2010/main" val="77087854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1B214B-AB31-4CF1-9167-2EA0A8B74FF3}"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3523308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6B1B214B-AB31-4CF1-9167-2EA0A8B74FF3}" type="datetimeFigureOut">
              <a:rPr lang="en-GB" smtClean="0"/>
              <a:t>17/05/2020</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62D25852-688F-41FD-8299-C95F2101D08D}" type="slidenum">
              <a:rPr lang="en-GB" smtClean="0"/>
              <a:t>‹#›</a:t>
            </a:fld>
            <a:endParaRPr lang="en-GB"/>
          </a:p>
        </p:txBody>
      </p:sp>
    </p:spTree>
    <p:extLst>
      <p:ext uri="{BB962C8B-B14F-4D97-AF65-F5344CB8AC3E}">
        <p14:creationId xmlns:p14="http://schemas.microsoft.com/office/powerpoint/2010/main" val="390325031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1B214B-AB31-4CF1-9167-2EA0A8B74FF3}"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1571534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1B214B-AB31-4CF1-9167-2EA0A8B74FF3}" type="datetimeFigureOut">
              <a:rPr lang="en-GB" smtClean="0"/>
              <a:t>17/05/2020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2572323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1B214B-AB31-4CF1-9167-2EA0A8B74FF3}"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79018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1B214B-AB31-4CF1-9167-2EA0A8B74FF3}" type="datetimeFigureOut">
              <a:rPr lang="en-GB" smtClean="0"/>
              <a:t>17/05/2020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260049023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6B1B214B-AB31-4CF1-9167-2EA0A8B74FF3}"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2D25852-688F-41FD-8299-C95F2101D08D}" type="slidenum">
              <a:rPr lang="en-GB" smtClean="0"/>
              <a:t>‹#›</a:t>
            </a:fld>
            <a:endParaRPr lang="en-GB"/>
          </a:p>
        </p:txBody>
      </p:sp>
    </p:spTree>
    <p:extLst>
      <p:ext uri="{BB962C8B-B14F-4D97-AF65-F5344CB8AC3E}">
        <p14:creationId xmlns:p14="http://schemas.microsoft.com/office/powerpoint/2010/main" val="2726950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6B1B214B-AB31-4CF1-9167-2EA0A8B74FF3}" type="datetimeFigureOut">
              <a:rPr lang="en-GB" smtClean="0"/>
              <a:t>17/05/2020</a:t>
            </a:fld>
            <a:endParaRPr lang="en-GB"/>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dirty="0"/>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62D25852-688F-41FD-8299-C95F2101D08D}" type="slidenum">
              <a:rPr lang="en-GB" smtClean="0"/>
              <a:t>‹#›</a:t>
            </a:fld>
            <a:endParaRPr lang="en-GB"/>
          </a:p>
        </p:txBody>
      </p:sp>
    </p:spTree>
    <p:extLst>
      <p:ext uri="{BB962C8B-B14F-4D97-AF65-F5344CB8AC3E}">
        <p14:creationId xmlns:p14="http://schemas.microsoft.com/office/powerpoint/2010/main" val="3091241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1B214B-AB31-4CF1-9167-2EA0A8B74FF3}"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151706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1B214B-AB31-4CF1-9167-2EA0A8B74FF3}"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25852-688F-41FD-8299-C95F2101D08D}" type="slidenum">
              <a:rPr lang="en-GB" smtClean="0"/>
              <a:t>‹#›</a:t>
            </a:fld>
            <a:endParaRPr lang="en-GB"/>
          </a:p>
        </p:txBody>
      </p:sp>
    </p:spTree>
    <p:extLst>
      <p:ext uri="{BB962C8B-B14F-4D97-AF65-F5344CB8AC3E}">
        <p14:creationId xmlns:p14="http://schemas.microsoft.com/office/powerpoint/2010/main" val="1187277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B1B214B-AB31-4CF1-9167-2EA0A8B74FF3}" type="datetimeFigureOut">
              <a:rPr lang="en-GB" smtClean="0"/>
              <a:t>17/05/2020</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2D25852-688F-41FD-8299-C95F2101D08D}"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821047398"/>
      </p:ext>
    </p:extLst>
  </p:cSld>
  <p:clrMap bg1="dk1" tx1="lt1" bg2="dk2" tx2="lt2" accent1="accent1" accent2="accent2" accent3="accent3" accent4="accent4" accent5="accent5" accent6="accent6" hlink="hlink" folHlink="folHlink"/>
  <p:sldLayoutIdLst>
    <p:sldLayoutId id="2147484243" r:id="rId1"/>
    <p:sldLayoutId id="2147484244" r:id="rId2"/>
    <p:sldLayoutId id="2147484245" r:id="rId3"/>
    <p:sldLayoutId id="2147484246" r:id="rId4"/>
    <p:sldLayoutId id="2147484247" r:id="rId5"/>
    <p:sldLayoutId id="2147484248" r:id="rId6"/>
    <p:sldLayoutId id="2147484249" r:id="rId7"/>
    <p:sldLayoutId id="2147484250" r:id="rId8"/>
    <p:sldLayoutId id="2147484251" r:id="rId9"/>
    <p:sldLayoutId id="2147484252" r:id="rId10"/>
    <p:sldLayoutId id="214748425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47" name="Rectangle 46">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4" name="TextBox 3">
            <a:extLst>
              <a:ext uri="{FF2B5EF4-FFF2-40B4-BE49-F238E27FC236}">
                <a16:creationId xmlns:a16="http://schemas.microsoft.com/office/drawing/2014/main" id="{778179E5-306A-42B7-AA6C-905BB3BC6A61}"/>
              </a:ext>
            </a:extLst>
          </p:cNvPr>
          <p:cNvSpPr txBox="1"/>
          <p:nvPr/>
        </p:nvSpPr>
        <p:spPr>
          <a:xfrm>
            <a:off x="1263520" y="1272800"/>
            <a:ext cx="6544620" cy="4312402"/>
          </a:xfrm>
          <a:prstGeom prst="rect">
            <a:avLst/>
          </a:prstGeom>
        </p:spPr>
        <p:txBody>
          <a:bodyPr vert="horz" lIns="91440" tIns="45720" rIns="91440" bIns="45720" rtlCol="0" anchor="ctr">
            <a:normAutofit/>
          </a:bodyPr>
          <a:lstStyle/>
          <a:p>
            <a:pPr algn="r" defTabSz="914400">
              <a:lnSpc>
                <a:spcPct val="83000"/>
              </a:lnSpc>
              <a:spcBef>
                <a:spcPct val="0"/>
              </a:spcBef>
              <a:spcAft>
                <a:spcPts val="600"/>
              </a:spcAft>
            </a:pPr>
            <a:r>
              <a:rPr lang="en-US" sz="4800" i="0" u="none" strike="noStrike" cap="all" spc="-100">
                <a:solidFill>
                  <a:schemeClr val="tx2"/>
                </a:solidFill>
                <a:latin typeface="+mj-lt"/>
              </a:rPr>
              <a:t>An online study exploring barriers to help seeking for men in rural and urban areas of Wales </a:t>
            </a:r>
            <a:endParaRPr lang="en-US" sz="4800" cap="all" spc="-100">
              <a:solidFill>
                <a:schemeClr val="tx2"/>
              </a:solidFill>
              <a:latin typeface="+mj-lt"/>
            </a:endParaRPr>
          </a:p>
        </p:txBody>
      </p:sp>
      <p:cxnSp>
        <p:nvCxnSpPr>
          <p:cNvPr id="49" name="Straight Connector 48">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Picture 9" descr="A close up of a sign&#10;&#10;Description automatically generated">
            <a:extLst>
              <a:ext uri="{FF2B5EF4-FFF2-40B4-BE49-F238E27FC236}">
                <a16:creationId xmlns:a16="http://schemas.microsoft.com/office/drawing/2014/main" id="{149217C2-5AF6-45E0-8909-9475080674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4817" y="4742296"/>
            <a:ext cx="2856881" cy="947532"/>
          </a:xfrm>
          <a:prstGeom prst="rect">
            <a:avLst/>
          </a:prstGeom>
        </p:spPr>
      </p:pic>
      <p:sp>
        <p:nvSpPr>
          <p:cNvPr id="12" name="TextBox 11">
            <a:extLst>
              <a:ext uri="{FF2B5EF4-FFF2-40B4-BE49-F238E27FC236}">
                <a16:creationId xmlns:a16="http://schemas.microsoft.com/office/drawing/2014/main" id="{6EFBF500-728D-49A0-8E12-F8AEC35F402C}"/>
              </a:ext>
            </a:extLst>
          </p:cNvPr>
          <p:cNvSpPr txBox="1"/>
          <p:nvPr/>
        </p:nvSpPr>
        <p:spPr>
          <a:xfrm>
            <a:off x="8368753" y="2412372"/>
            <a:ext cx="2782937" cy="1938992"/>
          </a:xfrm>
          <a:prstGeom prst="rect">
            <a:avLst/>
          </a:prstGeom>
          <a:noFill/>
        </p:spPr>
        <p:txBody>
          <a:bodyPr wrap="square" rtlCol="0">
            <a:spAutoFit/>
          </a:bodyPr>
          <a:lstStyle/>
          <a:p>
            <a:pPr algn="ctr"/>
            <a:r>
              <a:rPr lang="en-GB" sz="2400" dirty="0"/>
              <a:t>Louisa Smith</a:t>
            </a:r>
          </a:p>
          <a:p>
            <a:pPr algn="ctr"/>
            <a:endParaRPr lang="en-GB" sz="2400" dirty="0"/>
          </a:p>
          <a:p>
            <a:pPr algn="ctr"/>
            <a:r>
              <a:rPr lang="en-GB" sz="2400" dirty="0"/>
              <a:t>1703005</a:t>
            </a:r>
          </a:p>
          <a:p>
            <a:pPr algn="ctr"/>
            <a:endParaRPr lang="en-GB" sz="2400" dirty="0"/>
          </a:p>
          <a:p>
            <a:pPr algn="ctr"/>
            <a:r>
              <a:rPr lang="en-GB" sz="2400" dirty="0"/>
              <a:t>BSc Psychology</a:t>
            </a:r>
          </a:p>
        </p:txBody>
      </p:sp>
    </p:spTree>
    <p:extLst>
      <p:ext uri="{BB962C8B-B14F-4D97-AF65-F5344CB8AC3E}">
        <p14:creationId xmlns:p14="http://schemas.microsoft.com/office/powerpoint/2010/main" val="147323997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8564903B-183E-429C-9FD3-8C108212A3CB}"/>
              </a:ext>
            </a:extLst>
          </p:cNvPr>
          <p:cNvSpPr>
            <a:spLocks noGrp="1"/>
          </p:cNvSpPr>
          <p:nvPr>
            <p:ph type="title"/>
          </p:nvPr>
        </p:nvSpPr>
        <p:spPr>
          <a:xfrm>
            <a:off x="1066800" y="642594"/>
            <a:ext cx="10058400" cy="500406"/>
          </a:xfrm>
        </p:spPr>
        <p:txBody>
          <a:bodyPr vert="horz" lIns="91440" tIns="45720" rIns="91440" bIns="45720" rtlCol="0" anchor="ctr">
            <a:normAutofit fontScale="90000"/>
          </a:bodyPr>
          <a:lstStyle/>
          <a:p>
            <a:r>
              <a:rPr lang="en-US" sz="3200" dirty="0"/>
              <a:t>Background</a:t>
            </a:r>
          </a:p>
        </p:txBody>
      </p:sp>
      <p:sp>
        <p:nvSpPr>
          <p:cNvPr id="4" name="TextBox 3">
            <a:extLst>
              <a:ext uri="{FF2B5EF4-FFF2-40B4-BE49-F238E27FC236}">
                <a16:creationId xmlns:a16="http://schemas.microsoft.com/office/drawing/2014/main" id="{469B5094-35C0-48DA-87F8-3862FAF89297}"/>
              </a:ext>
            </a:extLst>
          </p:cNvPr>
          <p:cNvSpPr txBox="1"/>
          <p:nvPr/>
        </p:nvSpPr>
        <p:spPr>
          <a:xfrm>
            <a:off x="1066800" y="1463039"/>
            <a:ext cx="10058400" cy="5031129"/>
          </a:xfrm>
          <a:prstGeom prst="rect">
            <a:avLst/>
          </a:prstGeom>
        </p:spPr>
        <p:txBody>
          <a:bodyPr vert="horz" lIns="91440" tIns="45720" rIns="91440" bIns="45720" rtlCol="0">
            <a:noAutofit/>
          </a:bodyPr>
          <a:lstStyle/>
          <a:p>
            <a:pPr marL="285750" indent="-182880" defTabSz="914400">
              <a:lnSpc>
                <a:spcPct val="90000"/>
              </a:lnSpc>
              <a:spcAft>
                <a:spcPts val="200"/>
              </a:spcAft>
              <a:buClr>
                <a:schemeClr val="tx2"/>
              </a:buClr>
              <a:buFont typeface="Arial" pitchFamily="34" charset="0"/>
              <a:buChar char="•"/>
            </a:pPr>
            <a:r>
              <a:rPr lang="en-US" dirty="0"/>
              <a:t>Men are less likely than women to seek help from a healthcare professional for any health-relates issue (Addis &amp; </a:t>
            </a:r>
            <a:r>
              <a:rPr lang="en-US" dirty="0" err="1"/>
              <a:t>Mahalik</a:t>
            </a:r>
            <a:r>
              <a:rPr lang="en-US" dirty="0"/>
              <a:t>, 2003; Oliver, Pearson and Gunnell, 2005; Judd, </a:t>
            </a:r>
            <a:r>
              <a:rPr lang="en-US" dirty="0" err="1"/>
              <a:t>Komiti</a:t>
            </a:r>
            <a:r>
              <a:rPr lang="en-US" dirty="0"/>
              <a:t> and Jackson, 2008)</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In 2018 6,507 suicides were recorded in the UK. 4.903 of those who died were male. (ONS, 2019)</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Since the mid-1990s, men have been three times more likely to commit suicide than women in the UK. (ONS, 2019)</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Men in the UK have a 50% risk of developing cancer within their lifetime (45% for women). (Cancer research UK, 2019)</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Cancer-related deaths are higher for males than females in the UK (ONS, 2019)</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GB" dirty="0">
                <a:solidFill>
                  <a:srgbClr val="000000"/>
                </a:solidFill>
              </a:rPr>
              <a:t>M</a:t>
            </a:r>
            <a:r>
              <a:rPr lang="en-GB" sz="1800" b="0" i="0" u="none" strike="noStrike" baseline="0" dirty="0">
                <a:solidFill>
                  <a:srgbClr val="000000"/>
                </a:solidFill>
              </a:rPr>
              <a:t>en are more reluctant to seek help for early cancer symptoms (Fish, Prichard, </a:t>
            </a:r>
            <a:r>
              <a:rPr lang="en-GB" sz="1800" b="0" i="0" u="none" strike="noStrike" baseline="0" dirty="0" err="1">
                <a:solidFill>
                  <a:srgbClr val="000000"/>
                </a:solidFill>
              </a:rPr>
              <a:t>Ettridge</a:t>
            </a:r>
            <a:r>
              <a:rPr lang="en-GB" sz="1800" b="0" i="0" u="none" strike="noStrike" baseline="0" dirty="0">
                <a:solidFill>
                  <a:srgbClr val="000000"/>
                </a:solidFill>
              </a:rPr>
              <a:t>, Grunfeld, &amp; Wilson, 2015). </a:t>
            </a:r>
            <a:endParaRPr lang="en-US" dirty="0"/>
          </a:p>
        </p:txBody>
      </p:sp>
      <p:cxnSp>
        <p:nvCxnSpPr>
          <p:cNvPr id="8" name="Straight Connector 7">
            <a:extLst>
              <a:ext uri="{FF2B5EF4-FFF2-40B4-BE49-F238E27FC236}">
                <a16:creationId xmlns:a16="http://schemas.microsoft.com/office/drawing/2014/main" id="{D38766AA-7E0F-4B9E-94B0-5873338A9A09}"/>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91903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AD0161BA-F39B-4336-A1D6-5B762631A9BD}"/>
              </a:ext>
            </a:extLst>
          </p:cNvPr>
          <p:cNvSpPr>
            <a:spLocks noGrp="1"/>
          </p:cNvSpPr>
          <p:nvPr>
            <p:ph type="title"/>
          </p:nvPr>
        </p:nvSpPr>
        <p:spPr>
          <a:xfrm>
            <a:off x="1066800" y="642594"/>
            <a:ext cx="10058400" cy="433171"/>
          </a:xfrm>
        </p:spPr>
        <p:txBody>
          <a:bodyPr vert="horz" lIns="91440" tIns="45720" rIns="91440" bIns="45720" rtlCol="0" anchor="ctr">
            <a:normAutofit fontScale="90000"/>
          </a:bodyPr>
          <a:lstStyle/>
          <a:p>
            <a:r>
              <a:rPr lang="en-US" sz="2900" dirty="0"/>
              <a:t>Background</a:t>
            </a:r>
          </a:p>
        </p:txBody>
      </p:sp>
      <p:sp>
        <p:nvSpPr>
          <p:cNvPr id="4" name="TextBox 3">
            <a:extLst>
              <a:ext uri="{FF2B5EF4-FFF2-40B4-BE49-F238E27FC236}">
                <a16:creationId xmlns:a16="http://schemas.microsoft.com/office/drawing/2014/main" id="{6F56F0D7-4DA9-449A-A95F-B3B552FF2C90}"/>
              </a:ext>
            </a:extLst>
          </p:cNvPr>
          <p:cNvSpPr txBox="1"/>
          <p:nvPr/>
        </p:nvSpPr>
        <p:spPr>
          <a:xfrm>
            <a:off x="1066800" y="1451961"/>
            <a:ext cx="10058400" cy="3931920"/>
          </a:xfrm>
          <a:prstGeom prst="rect">
            <a:avLst/>
          </a:prstGeom>
        </p:spPr>
        <p:txBody>
          <a:bodyPr vert="horz" lIns="91440" tIns="45720" rIns="91440" bIns="45720" rtlCol="0">
            <a:noAutofit/>
          </a:bodyPr>
          <a:lstStyle/>
          <a:p>
            <a:pPr marL="285750" indent="-182880" defTabSz="914400">
              <a:lnSpc>
                <a:spcPct val="90000"/>
              </a:lnSpc>
              <a:spcAft>
                <a:spcPts val="600"/>
              </a:spcAft>
              <a:buClr>
                <a:schemeClr val="tx2"/>
              </a:buClr>
              <a:buFont typeface="Arial" pitchFamily="34" charset="0"/>
              <a:buChar char="•"/>
            </a:pPr>
            <a:r>
              <a:rPr lang="en-US" dirty="0"/>
              <a:t>This difference in help seeking attitudes and behaviours between men and women is largely thought to be due to perceptions of masculinity (</a:t>
            </a:r>
            <a:r>
              <a:rPr lang="en-US" dirty="0" err="1">
                <a:effectLst/>
              </a:rPr>
              <a:t>Flurey</a:t>
            </a:r>
            <a:r>
              <a:rPr lang="en-US" dirty="0">
                <a:effectLst/>
              </a:rPr>
              <a:t>, White, Rodham, Kirwan, </a:t>
            </a:r>
            <a:r>
              <a:rPr lang="en-US" dirty="0" err="1">
                <a:effectLst/>
              </a:rPr>
              <a:t>Noddings</a:t>
            </a:r>
            <a:r>
              <a:rPr lang="en-US" dirty="0">
                <a:effectLst/>
              </a:rPr>
              <a:t> </a:t>
            </a:r>
            <a:r>
              <a:rPr lang="en-US" dirty="0"/>
              <a:t>&amp; </a:t>
            </a:r>
            <a:r>
              <a:rPr lang="en-US" dirty="0">
                <a:effectLst/>
              </a:rPr>
              <a:t>Hewlett, 2018) </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Social norms surrounding masculinity are thought to be one of the biggest factors preventing help seeking (</a:t>
            </a:r>
            <a:r>
              <a:rPr lang="en-US" dirty="0">
                <a:effectLst/>
              </a:rPr>
              <a:t>Addis &amp; </a:t>
            </a:r>
            <a:r>
              <a:rPr lang="en-US" dirty="0" err="1">
                <a:effectLst/>
              </a:rPr>
              <a:t>Mahalik</a:t>
            </a:r>
            <a:r>
              <a:rPr lang="en-US" dirty="0"/>
              <a:t>, 2</a:t>
            </a:r>
            <a:r>
              <a:rPr lang="en-US" dirty="0">
                <a:effectLst/>
              </a:rPr>
              <a:t>003; </a:t>
            </a:r>
            <a:r>
              <a:rPr lang="en-US" dirty="0" err="1">
                <a:effectLst/>
              </a:rPr>
              <a:t>Galdas</a:t>
            </a:r>
            <a:r>
              <a:rPr lang="en-US" dirty="0">
                <a:effectLst/>
              </a:rPr>
              <a:t>, Cheater &amp; Marshall, 2005) </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Links between typically ‘masculine’ behaviours and negative health outcomes (</a:t>
            </a:r>
            <a:r>
              <a:rPr lang="en-US" dirty="0" err="1"/>
              <a:t>Heise</a:t>
            </a:r>
            <a:r>
              <a:rPr lang="en-US" dirty="0"/>
              <a:t> et al., 2019)</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Men in rural areas may hold on to masculine ideals more tightly than men in urban areas (</a:t>
            </a:r>
            <a:r>
              <a:rPr lang="en-US" dirty="0">
                <a:effectLst/>
              </a:rPr>
              <a:t>NRHA, 2010; Roy, Tremblay, and Robertson, 2014; Alston &amp; Kent, 2008) </a:t>
            </a:r>
            <a:endParaRPr lang="en-US" dirty="0"/>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In 2017, almost half of the Welsh population were living in only 14% of Wales’ total land area (Statistics for Wales, 2019), leaving much of Wales rural and sparsely populated.</a:t>
            </a:r>
          </a:p>
        </p:txBody>
      </p:sp>
      <p:cxnSp>
        <p:nvCxnSpPr>
          <p:cNvPr id="14" name="Straight Connector 13">
            <a:extLst>
              <a:ext uri="{FF2B5EF4-FFF2-40B4-BE49-F238E27FC236}">
                <a16:creationId xmlns:a16="http://schemas.microsoft.com/office/drawing/2014/main" id="{A079F77C-A991-408A-B4C5-DD0D5CE1F40F}"/>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93849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204EDF27-29FE-45E8-BB78-7B7B100D1989}"/>
              </a:ext>
            </a:extLst>
          </p:cNvPr>
          <p:cNvSpPr>
            <a:spLocks noGrp="1"/>
          </p:cNvSpPr>
          <p:nvPr>
            <p:ph type="title"/>
          </p:nvPr>
        </p:nvSpPr>
        <p:spPr>
          <a:xfrm>
            <a:off x="1066800" y="642595"/>
            <a:ext cx="10058400" cy="560040"/>
          </a:xfrm>
        </p:spPr>
        <p:txBody>
          <a:bodyPr vert="horz" lIns="91440" tIns="45720" rIns="91440" bIns="45720" rtlCol="0" anchor="ctr">
            <a:normAutofit/>
          </a:bodyPr>
          <a:lstStyle/>
          <a:p>
            <a:r>
              <a:rPr lang="en-US" sz="2800" dirty="0"/>
              <a:t>Background</a:t>
            </a:r>
          </a:p>
        </p:txBody>
      </p:sp>
      <p:sp>
        <p:nvSpPr>
          <p:cNvPr id="4" name="TextBox 3">
            <a:extLst>
              <a:ext uri="{FF2B5EF4-FFF2-40B4-BE49-F238E27FC236}">
                <a16:creationId xmlns:a16="http://schemas.microsoft.com/office/drawing/2014/main" id="{4348F3D2-08AF-40C9-AB35-5266489C992E}"/>
              </a:ext>
            </a:extLst>
          </p:cNvPr>
          <p:cNvSpPr txBox="1"/>
          <p:nvPr/>
        </p:nvSpPr>
        <p:spPr>
          <a:xfrm>
            <a:off x="1066800" y="1451960"/>
            <a:ext cx="10058400" cy="4491639"/>
          </a:xfrm>
          <a:prstGeom prst="rect">
            <a:avLst/>
          </a:prstGeom>
        </p:spPr>
        <p:txBody>
          <a:bodyPr vert="horz" lIns="91440" tIns="45720" rIns="91440" bIns="45720" rtlCol="0">
            <a:noAutofit/>
          </a:bodyPr>
          <a:lstStyle/>
          <a:p>
            <a:pPr marL="285750" indent="-182880" defTabSz="914400">
              <a:lnSpc>
                <a:spcPct val="90000"/>
              </a:lnSpc>
              <a:spcAft>
                <a:spcPts val="600"/>
              </a:spcAft>
              <a:buClr>
                <a:schemeClr val="tx2"/>
              </a:buClr>
              <a:buFont typeface="Arial" pitchFamily="34" charset="0"/>
              <a:buChar char="•"/>
            </a:pPr>
            <a:r>
              <a:rPr lang="en-US" dirty="0"/>
              <a:t>Understanding the different barriers that men face when seeking help could lead to more effective health interventions (</a:t>
            </a:r>
            <a:r>
              <a:rPr lang="en-US" dirty="0" err="1">
                <a:effectLst/>
              </a:rPr>
              <a:t>Zare</a:t>
            </a:r>
            <a:r>
              <a:rPr lang="en-US" dirty="0">
                <a:effectLst/>
              </a:rPr>
              <a:t>, </a:t>
            </a:r>
            <a:r>
              <a:rPr lang="en-US" dirty="0" err="1">
                <a:effectLst/>
              </a:rPr>
              <a:t>Ghodsbin</a:t>
            </a:r>
            <a:r>
              <a:rPr lang="en-US" dirty="0">
                <a:effectLst/>
              </a:rPr>
              <a:t>, </a:t>
            </a:r>
            <a:r>
              <a:rPr lang="en-US" dirty="0" err="1">
                <a:effectLst/>
              </a:rPr>
              <a:t>Jahanbin</a:t>
            </a:r>
            <a:r>
              <a:rPr lang="en-US" dirty="0">
                <a:effectLst/>
              </a:rPr>
              <a:t>, </a:t>
            </a:r>
            <a:r>
              <a:rPr lang="en-US" dirty="0" err="1">
                <a:effectLst/>
              </a:rPr>
              <a:t>Ariafar</a:t>
            </a:r>
            <a:r>
              <a:rPr lang="en-US" dirty="0">
                <a:effectLst/>
              </a:rPr>
              <a:t>, </a:t>
            </a:r>
            <a:r>
              <a:rPr lang="en-US" dirty="0" err="1">
                <a:effectLst/>
              </a:rPr>
              <a:t>Keshavarzi</a:t>
            </a:r>
            <a:r>
              <a:rPr lang="en-US" dirty="0">
                <a:effectLst/>
              </a:rPr>
              <a:t>, &amp; Izadi, 2016; </a:t>
            </a:r>
            <a:r>
              <a:rPr lang="en-US" dirty="0" err="1">
                <a:effectLst/>
              </a:rPr>
              <a:t>Avci</a:t>
            </a:r>
            <a:r>
              <a:rPr lang="en-US" dirty="0">
                <a:effectLst/>
              </a:rPr>
              <a:t> &amp; </a:t>
            </a:r>
            <a:r>
              <a:rPr lang="en-US" dirty="0" err="1">
                <a:effectLst/>
              </a:rPr>
              <a:t>Altinel</a:t>
            </a:r>
            <a:r>
              <a:rPr lang="en-US" dirty="0">
                <a:effectLst/>
              </a:rPr>
              <a:t>, 2018) </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effectLst/>
              </a:rPr>
              <a:t>Evans, Frank, Oliffe and Gregory (2011) suggest that in order to develop effective interventions to encourage male help-seeking, they must be targeted at specific sub-groups. </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However, to develop interventions we need to first identify these barriers and groups.</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Investigating the barriers that men in Wales face when seeking help for both physical and mental health may help to improve interventions for men’s health in Wales.</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A study investigating rurality and health in a smaller country would add to existing literature which mainly focuses on large, sparsely populated regions.  </a:t>
            </a:r>
          </a:p>
        </p:txBody>
      </p:sp>
      <p:cxnSp>
        <p:nvCxnSpPr>
          <p:cNvPr id="14" name="Straight Connector 13">
            <a:extLst>
              <a:ext uri="{FF2B5EF4-FFF2-40B4-BE49-F238E27FC236}">
                <a16:creationId xmlns:a16="http://schemas.microsoft.com/office/drawing/2014/main" id="{9ADC8A89-9A04-44C3-AAB9-B0937D8EF9BA}"/>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173342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3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68" name="Rectangle 3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69" name="Rectangle 4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0" name="Rectangle 4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71881F26-3B01-4DCC-9A35-6A61D368486F}"/>
              </a:ext>
            </a:extLst>
          </p:cNvPr>
          <p:cNvSpPr>
            <a:spLocks noGrp="1"/>
          </p:cNvSpPr>
          <p:nvPr>
            <p:ph type="title"/>
          </p:nvPr>
        </p:nvSpPr>
        <p:spPr>
          <a:xfrm>
            <a:off x="1066800" y="642594"/>
            <a:ext cx="10058400" cy="612464"/>
          </a:xfrm>
        </p:spPr>
        <p:txBody>
          <a:bodyPr vert="horz" lIns="91440" tIns="45720" rIns="91440" bIns="45720" rtlCol="0" anchor="ctr">
            <a:normAutofit/>
          </a:bodyPr>
          <a:lstStyle/>
          <a:p>
            <a:r>
              <a:rPr lang="en-US" sz="2800" dirty="0"/>
              <a:t>Research Questions</a:t>
            </a:r>
          </a:p>
        </p:txBody>
      </p:sp>
      <p:sp>
        <p:nvSpPr>
          <p:cNvPr id="71" name="TextBox 2">
            <a:extLst>
              <a:ext uri="{FF2B5EF4-FFF2-40B4-BE49-F238E27FC236}">
                <a16:creationId xmlns:a16="http://schemas.microsoft.com/office/drawing/2014/main" id="{F5C1C70C-928C-4655-85F8-26A7A8D12CE0}"/>
              </a:ext>
            </a:extLst>
          </p:cNvPr>
          <p:cNvSpPr txBox="1"/>
          <p:nvPr/>
        </p:nvSpPr>
        <p:spPr>
          <a:xfrm>
            <a:off x="1066800" y="1721224"/>
            <a:ext cx="10058400" cy="3931920"/>
          </a:xfrm>
          <a:prstGeom prst="rect">
            <a:avLst/>
          </a:prstGeom>
        </p:spPr>
        <p:txBody>
          <a:bodyPr vert="horz" lIns="91440" tIns="45720" rIns="91440" bIns="45720" rtlCol="0">
            <a:normAutofit/>
          </a:bodyPr>
          <a:lstStyle/>
          <a:p>
            <a:pPr defTabSz="914400">
              <a:spcAft>
                <a:spcPts val="600"/>
              </a:spcAft>
              <a:buClr>
                <a:schemeClr val="tx2"/>
              </a:buClr>
            </a:pPr>
            <a:r>
              <a:rPr lang="en-US" dirty="0"/>
              <a:t>The study sought to investigate the following hypotheses:</a:t>
            </a:r>
          </a:p>
          <a:p>
            <a:pPr indent="-182880" defTabSz="914400">
              <a:spcAft>
                <a:spcPts val="600"/>
              </a:spcAft>
              <a:buClr>
                <a:schemeClr val="tx2"/>
              </a:buClr>
              <a:buFont typeface="Arial" pitchFamily="34" charset="0"/>
              <a:buChar char="•"/>
            </a:pPr>
            <a:endParaRPr lang="en-US" dirty="0"/>
          </a:p>
          <a:p>
            <a:pPr defTabSz="914400">
              <a:spcAft>
                <a:spcPts val="600"/>
              </a:spcAft>
              <a:buClr>
                <a:schemeClr val="tx2"/>
              </a:buClr>
            </a:pPr>
            <a:r>
              <a:rPr lang="en-US" dirty="0">
                <a:effectLst/>
              </a:rPr>
              <a:t>H</a:t>
            </a:r>
            <a:r>
              <a:rPr lang="en-US" baseline="-25000" dirty="0">
                <a:effectLst/>
              </a:rPr>
              <a:t>1</a:t>
            </a:r>
            <a:r>
              <a:rPr lang="en-US" dirty="0">
                <a:effectLst/>
              </a:rPr>
              <a:t> : Males living in rural areas will report higher scores in a barriers to help seeking questionnaire for a mental health condition than males living in urban areas. </a:t>
            </a:r>
          </a:p>
          <a:p>
            <a:pPr indent="-182880" defTabSz="914400">
              <a:spcAft>
                <a:spcPts val="600"/>
              </a:spcAft>
              <a:buClr>
                <a:schemeClr val="tx2"/>
              </a:buClr>
              <a:buFont typeface="Arial" pitchFamily="34" charset="0"/>
              <a:buChar char="•"/>
            </a:pPr>
            <a:endParaRPr lang="en-US" dirty="0">
              <a:effectLst/>
            </a:endParaRPr>
          </a:p>
          <a:p>
            <a:pPr defTabSz="914400">
              <a:spcAft>
                <a:spcPts val="600"/>
              </a:spcAft>
              <a:buClr>
                <a:schemeClr val="tx2"/>
              </a:buClr>
            </a:pPr>
            <a:r>
              <a:rPr lang="en-US" dirty="0">
                <a:effectLst/>
              </a:rPr>
              <a:t>H</a:t>
            </a:r>
            <a:r>
              <a:rPr lang="en-US" baseline="-25000" dirty="0">
                <a:effectLst/>
              </a:rPr>
              <a:t>2</a:t>
            </a:r>
            <a:r>
              <a:rPr lang="en-US" dirty="0">
                <a:effectLst/>
              </a:rPr>
              <a:t> : Participants from both rural and urban areas will score higher in barriers to help seeking questionnaire for a mental health condition than a physical health condition.</a:t>
            </a:r>
          </a:p>
          <a:p>
            <a:pPr indent="-182880" defTabSz="914400">
              <a:spcAft>
                <a:spcPts val="600"/>
              </a:spcAft>
              <a:buClr>
                <a:schemeClr val="tx2"/>
              </a:buClr>
              <a:buFont typeface="Arial" pitchFamily="34" charset="0"/>
              <a:buChar char="•"/>
            </a:pPr>
            <a:endParaRPr lang="en-US" dirty="0"/>
          </a:p>
        </p:txBody>
      </p:sp>
      <p:sp>
        <p:nvSpPr>
          <p:cNvPr id="4" name="Rectangle 3">
            <a:extLst>
              <a:ext uri="{FF2B5EF4-FFF2-40B4-BE49-F238E27FC236}">
                <a16:creationId xmlns:a16="http://schemas.microsoft.com/office/drawing/2014/main" id="{97BEC71E-AE39-4DBD-B735-6A4EAD67157A}"/>
              </a:ext>
            </a:extLst>
          </p:cNvPr>
          <p:cNvSpPr/>
          <p:nvPr/>
        </p:nvSpPr>
        <p:spPr>
          <a:xfrm>
            <a:off x="1066800" y="2410599"/>
            <a:ext cx="9699812" cy="715617"/>
          </a:xfrm>
          <a:prstGeom prst="rect">
            <a:avLst/>
          </a:prstGeom>
          <a:no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0A63358E-A6EE-46AE-BD44-F3B9B6511C95}"/>
              </a:ext>
            </a:extLst>
          </p:cNvPr>
          <p:cNvSpPr/>
          <p:nvPr/>
        </p:nvSpPr>
        <p:spPr>
          <a:xfrm>
            <a:off x="1066800" y="3397248"/>
            <a:ext cx="9699812" cy="715617"/>
          </a:xfrm>
          <a:prstGeom prst="rect">
            <a:avLst/>
          </a:prstGeom>
          <a:no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7" name="Straight Connector 56">
            <a:extLst>
              <a:ext uri="{FF2B5EF4-FFF2-40B4-BE49-F238E27FC236}">
                <a16:creationId xmlns:a16="http://schemas.microsoft.com/office/drawing/2014/main" id="{26BFC2DB-BEB7-4CDD-BA82-232B5B72FA50}"/>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536299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32" name="Rectangle 31">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27" name="Rectangle 3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6" name="Rectangle 3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7" name="Title 6">
            <a:extLst>
              <a:ext uri="{FF2B5EF4-FFF2-40B4-BE49-F238E27FC236}">
                <a16:creationId xmlns:a16="http://schemas.microsoft.com/office/drawing/2014/main" id="{D23D98F0-5003-4E31-8E31-DE75BA5FA9F8}"/>
              </a:ext>
            </a:extLst>
          </p:cNvPr>
          <p:cNvSpPr>
            <a:spLocks noGrp="1"/>
          </p:cNvSpPr>
          <p:nvPr>
            <p:ph type="title"/>
          </p:nvPr>
        </p:nvSpPr>
        <p:spPr>
          <a:xfrm>
            <a:off x="1066800" y="642594"/>
            <a:ext cx="10058400" cy="579919"/>
          </a:xfrm>
        </p:spPr>
        <p:txBody>
          <a:bodyPr vert="horz" lIns="91440" tIns="45720" rIns="91440" bIns="45720" rtlCol="0" anchor="ctr">
            <a:normAutofit/>
          </a:bodyPr>
          <a:lstStyle/>
          <a:p>
            <a:r>
              <a:rPr lang="en-US" sz="2800" dirty="0"/>
              <a:t>Participants</a:t>
            </a:r>
          </a:p>
        </p:txBody>
      </p:sp>
      <p:sp>
        <p:nvSpPr>
          <p:cNvPr id="25" name="TextBox 24">
            <a:extLst>
              <a:ext uri="{FF2B5EF4-FFF2-40B4-BE49-F238E27FC236}">
                <a16:creationId xmlns:a16="http://schemas.microsoft.com/office/drawing/2014/main" id="{0C5C4DF8-38CA-485C-8D75-89B3F7DECB25}"/>
              </a:ext>
            </a:extLst>
          </p:cNvPr>
          <p:cNvSpPr txBox="1"/>
          <p:nvPr/>
        </p:nvSpPr>
        <p:spPr>
          <a:xfrm>
            <a:off x="1066800" y="1490203"/>
            <a:ext cx="10058400" cy="3931920"/>
          </a:xfrm>
          <a:prstGeom prst="rect">
            <a:avLst/>
          </a:prstGeom>
        </p:spPr>
        <p:txBody>
          <a:bodyPr vert="horz" lIns="91440" tIns="45720" rIns="91440" bIns="45720" rtlCol="0">
            <a:normAutofit/>
          </a:bodyPr>
          <a:lstStyle/>
          <a:p>
            <a:pPr marL="285750" indent="-182880" defTabSz="914400">
              <a:spcAft>
                <a:spcPts val="600"/>
              </a:spcAft>
              <a:buClr>
                <a:schemeClr val="tx2"/>
              </a:buClr>
              <a:buFont typeface="Arial" pitchFamily="34" charset="0"/>
              <a:buChar char="•"/>
            </a:pPr>
            <a:r>
              <a:rPr lang="en-US" dirty="0"/>
              <a:t>Exclusion criteria were that participants were over the age of 18, identified as male and were currently living in Wales. </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Participants were recruited online both via the Experiment Management System (EMS) and through social media via a shareable link to the study.</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Participants were not offered any financial incentive to take part in the study, however participants taking part via EMS would be awarded credits towards their course of study.</a:t>
            </a:r>
          </a:p>
          <a:p>
            <a:pPr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The study was accessed via the link by 527 people, 210 people completed consent however 54 of these left the study after only 50% completion</a:t>
            </a:r>
          </a:p>
        </p:txBody>
      </p:sp>
      <p:cxnSp>
        <p:nvCxnSpPr>
          <p:cNvPr id="42" name="Straight Connector 41">
            <a:extLst>
              <a:ext uri="{FF2B5EF4-FFF2-40B4-BE49-F238E27FC236}">
                <a16:creationId xmlns:a16="http://schemas.microsoft.com/office/drawing/2014/main" id="{3FB377D5-4BEA-4BD4-A2D5-9E6A36462BD1}"/>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30970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A3637295-EB7E-4F62-8964-349052CBA02F}"/>
              </a:ext>
            </a:extLst>
          </p:cNvPr>
          <p:cNvSpPr>
            <a:spLocks noGrp="1"/>
          </p:cNvSpPr>
          <p:nvPr>
            <p:ph type="title"/>
          </p:nvPr>
        </p:nvSpPr>
        <p:spPr>
          <a:xfrm>
            <a:off x="1066800" y="642594"/>
            <a:ext cx="10058400" cy="579919"/>
          </a:xfrm>
        </p:spPr>
        <p:txBody>
          <a:bodyPr vert="horz" lIns="91440" tIns="45720" rIns="91440" bIns="45720" rtlCol="0" anchor="ctr">
            <a:normAutofit/>
          </a:bodyPr>
          <a:lstStyle/>
          <a:p>
            <a:r>
              <a:rPr lang="en-US" sz="2800" dirty="0"/>
              <a:t>Participants</a:t>
            </a:r>
          </a:p>
        </p:txBody>
      </p:sp>
      <p:sp>
        <p:nvSpPr>
          <p:cNvPr id="4" name="TextBox 3">
            <a:extLst>
              <a:ext uri="{FF2B5EF4-FFF2-40B4-BE49-F238E27FC236}">
                <a16:creationId xmlns:a16="http://schemas.microsoft.com/office/drawing/2014/main" id="{3AB9CC3F-646D-401C-9B34-2704CB6E9E50}"/>
              </a:ext>
            </a:extLst>
          </p:cNvPr>
          <p:cNvSpPr txBox="1"/>
          <p:nvPr/>
        </p:nvSpPr>
        <p:spPr>
          <a:xfrm>
            <a:off x="1066800" y="1446074"/>
            <a:ext cx="6974541" cy="4725203"/>
          </a:xfrm>
          <a:prstGeom prst="rect">
            <a:avLst/>
          </a:prstGeom>
        </p:spPr>
        <p:txBody>
          <a:bodyPr vert="horz" lIns="91440" tIns="45720" rIns="91440" bIns="45720" rtlCol="0">
            <a:normAutofit/>
          </a:bodyPr>
          <a:lstStyle/>
          <a:p>
            <a:pPr marL="285750" indent="-182880" defTabSz="914400">
              <a:spcAft>
                <a:spcPts val="600"/>
              </a:spcAft>
              <a:buClr>
                <a:schemeClr val="tx2"/>
              </a:buClr>
              <a:buFont typeface="Arial" pitchFamily="34" charset="0"/>
              <a:buChar char="•"/>
            </a:pPr>
            <a:r>
              <a:rPr lang="en-US" dirty="0"/>
              <a:t>156 Participants who confirmed that they were male, over the age of 18 and living in Wales at the time of the study and who completed the study in full.</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Participant’s ages ranged between 18 and 78 (</a:t>
            </a:r>
            <a:r>
              <a:rPr lang="en-US" i="1" dirty="0"/>
              <a:t>M</a:t>
            </a:r>
            <a:r>
              <a:rPr lang="en-US" dirty="0"/>
              <a:t>= 33.76, </a:t>
            </a:r>
            <a:r>
              <a:rPr lang="en-US" i="1" dirty="0"/>
              <a:t>SD</a:t>
            </a:r>
            <a:r>
              <a:rPr lang="en-US" dirty="0"/>
              <a:t>= 13.49)</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91 Participants stated that they were living in rural areas on the population map, 65 were living in urban areas. </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As the study was online the participants were able to complete the study at a time and in a location of their choice. The study took approximately 15 minutes to complete. </a:t>
            </a:r>
          </a:p>
          <a:p>
            <a:pPr marL="285750" indent="-182880" defTabSz="914400">
              <a:spcAft>
                <a:spcPts val="600"/>
              </a:spcAft>
              <a:buClr>
                <a:schemeClr val="tx2"/>
              </a:buClr>
              <a:buFont typeface="Arial" pitchFamily="34" charset="0"/>
              <a:buChar char="•"/>
            </a:pPr>
            <a:endParaRPr lang="en-US" dirty="0"/>
          </a:p>
          <a:p>
            <a:pPr indent="-182880" defTabSz="914400">
              <a:spcAft>
                <a:spcPts val="600"/>
              </a:spcAft>
              <a:buClr>
                <a:schemeClr val="tx2"/>
              </a:buClr>
              <a:buFont typeface="Arial" pitchFamily="34" charset="0"/>
              <a:buChar char="•"/>
            </a:pPr>
            <a:endParaRPr lang="en-US" dirty="0"/>
          </a:p>
        </p:txBody>
      </p:sp>
      <p:pic>
        <p:nvPicPr>
          <p:cNvPr id="12" name="Picture 11" descr="A picture containing text&#10;&#10;Description automatically generated">
            <a:extLst>
              <a:ext uri="{FF2B5EF4-FFF2-40B4-BE49-F238E27FC236}">
                <a16:creationId xmlns:a16="http://schemas.microsoft.com/office/drawing/2014/main" id="{53120F22-43C3-4843-9D41-91469413EE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58328" y="1423068"/>
            <a:ext cx="3886200" cy="4632960"/>
          </a:xfrm>
          <a:prstGeom prst="rect">
            <a:avLst/>
          </a:prstGeom>
        </p:spPr>
      </p:pic>
      <p:cxnSp>
        <p:nvCxnSpPr>
          <p:cNvPr id="16" name="Straight Connector 15">
            <a:extLst>
              <a:ext uri="{FF2B5EF4-FFF2-40B4-BE49-F238E27FC236}">
                <a16:creationId xmlns:a16="http://schemas.microsoft.com/office/drawing/2014/main" id="{C8DFD02B-A3AB-4266-8388-26A32F01F672}"/>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254640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84FD86FA-CC2D-4C60-BB69-4E7CD489AF52}"/>
              </a:ext>
            </a:extLst>
          </p:cNvPr>
          <p:cNvSpPr>
            <a:spLocks noGrp="1"/>
          </p:cNvSpPr>
          <p:nvPr>
            <p:ph type="title"/>
          </p:nvPr>
        </p:nvSpPr>
        <p:spPr>
          <a:xfrm>
            <a:off x="1066800" y="642594"/>
            <a:ext cx="10058400" cy="609736"/>
          </a:xfrm>
        </p:spPr>
        <p:txBody>
          <a:bodyPr vert="horz" lIns="91440" tIns="45720" rIns="91440" bIns="45720" rtlCol="0" anchor="ctr">
            <a:normAutofit/>
          </a:bodyPr>
          <a:lstStyle/>
          <a:p>
            <a:r>
              <a:rPr lang="en-US" sz="2800" dirty="0"/>
              <a:t>Design</a:t>
            </a:r>
          </a:p>
        </p:txBody>
      </p:sp>
      <p:sp>
        <p:nvSpPr>
          <p:cNvPr id="3" name="TextBox 2">
            <a:extLst>
              <a:ext uri="{FF2B5EF4-FFF2-40B4-BE49-F238E27FC236}">
                <a16:creationId xmlns:a16="http://schemas.microsoft.com/office/drawing/2014/main" id="{818C0F21-8631-4F30-8836-CAA25BBF5C26}"/>
              </a:ext>
            </a:extLst>
          </p:cNvPr>
          <p:cNvSpPr txBox="1"/>
          <p:nvPr/>
        </p:nvSpPr>
        <p:spPr>
          <a:xfrm>
            <a:off x="1042416" y="1463040"/>
            <a:ext cx="10058400" cy="3931920"/>
          </a:xfrm>
          <a:prstGeom prst="rect">
            <a:avLst/>
          </a:prstGeom>
        </p:spPr>
        <p:txBody>
          <a:bodyPr vert="horz" lIns="91440" tIns="45720" rIns="91440" bIns="45720" rtlCol="0">
            <a:normAutofit/>
          </a:bodyPr>
          <a:lstStyle/>
          <a:p>
            <a:pPr marL="285750" indent="-182880" defTabSz="914400">
              <a:lnSpc>
                <a:spcPct val="90000"/>
              </a:lnSpc>
              <a:spcAft>
                <a:spcPts val="600"/>
              </a:spcAft>
              <a:buClr>
                <a:schemeClr val="tx2"/>
              </a:buClr>
              <a:buFont typeface="Arial" pitchFamily="34" charset="0"/>
              <a:buChar char="•"/>
            </a:pPr>
            <a:r>
              <a:rPr lang="en-US" dirty="0"/>
              <a:t>An online, cross-sectional questionnaire study.</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Non-Experimental.</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Making the study available online was the most efficient way to distribute that study to potential participants across Wales.</a:t>
            </a:r>
          </a:p>
          <a:p>
            <a:pPr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 The anonymity of using an online platform can increase participant’s willingness to share health information (Frost, Vermeulen &amp; </a:t>
            </a:r>
            <a:r>
              <a:rPr lang="en-US" dirty="0" err="1"/>
              <a:t>Beekers</a:t>
            </a:r>
            <a:r>
              <a:rPr lang="en-US" dirty="0"/>
              <a:t>, 2014; Weitzman, Kaci &amp; Mandl, 2010)</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Idler, Hudson and Leventhal (1999): Employing both quantitative and qualitative approaches can give a deeper understanding of people’s assessment of their health.</a:t>
            </a:r>
          </a:p>
        </p:txBody>
      </p:sp>
      <p:cxnSp>
        <p:nvCxnSpPr>
          <p:cNvPr id="9" name="Straight Connector 8">
            <a:extLst>
              <a:ext uri="{FF2B5EF4-FFF2-40B4-BE49-F238E27FC236}">
                <a16:creationId xmlns:a16="http://schemas.microsoft.com/office/drawing/2014/main" id="{CF85BD4A-ED59-4B9A-A75C-845B323A8354}"/>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42595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EF1760DA-8CF2-4BB7-8401-C13CA13F1877}"/>
              </a:ext>
            </a:extLst>
          </p:cNvPr>
          <p:cNvSpPr>
            <a:spLocks noGrp="1"/>
          </p:cNvSpPr>
          <p:nvPr>
            <p:ph type="title"/>
          </p:nvPr>
        </p:nvSpPr>
        <p:spPr>
          <a:xfrm>
            <a:off x="1066800" y="642594"/>
            <a:ext cx="10058400" cy="576606"/>
          </a:xfrm>
        </p:spPr>
        <p:txBody>
          <a:bodyPr vert="horz" lIns="91440" tIns="45720" rIns="91440" bIns="45720" rtlCol="0" anchor="ctr">
            <a:normAutofit/>
          </a:bodyPr>
          <a:lstStyle/>
          <a:p>
            <a:r>
              <a:rPr lang="en-US" sz="2800" dirty="0"/>
              <a:t>Design</a:t>
            </a:r>
          </a:p>
        </p:txBody>
      </p:sp>
      <p:sp>
        <p:nvSpPr>
          <p:cNvPr id="3" name="TextBox 2">
            <a:extLst>
              <a:ext uri="{FF2B5EF4-FFF2-40B4-BE49-F238E27FC236}">
                <a16:creationId xmlns:a16="http://schemas.microsoft.com/office/drawing/2014/main" id="{6C8803F7-87DD-4C36-8F9D-432799ECCF93}"/>
              </a:ext>
            </a:extLst>
          </p:cNvPr>
          <p:cNvSpPr txBox="1"/>
          <p:nvPr/>
        </p:nvSpPr>
        <p:spPr>
          <a:xfrm>
            <a:off x="1066800" y="1445865"/>
            <a:ext cx="10058400" cy="3931920"/>
          </a:xfrm>
          <a:prstGeom prst="rect">
            <a:avLst/>
          </a:prstGeom>
        </p:spPr>
        <p:txBody>
          <a:bodyPr vert="horz" lIns="91440" tIns="45720" rIns="91440" bIns="45720" rtlCol="0">
            <a:normAutofit lnSpcReduction="10000"/>
          </a:bodyPr>
          <a:lstStyle/>
          <a:p>
            <a:pPr marL="285750" indent="-182880" defTabSz="914400">
              <a:spcAft>
                <a:spcPts val="600"/>
              </a:spcAft>
              <a:buClr>
                <a:schemeClr val="tx2"/>
              </a:buClr>
              <a:buFont typeface="Arial" pitchFamily="34" charset="0"/>
              <a:buChar char="•"/>
            </a:pPr>
            <a:r>
              <a:rPr lang="en-US" dirty="0"/>
              <a:t>A 2x2 mixed ANOVA was used to analyse that qualitative data that was collected via the questionnaire.</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 The dependent variable of questionnaire scores had two levels:</a:t>
            </a:r>
          </a:p>
          <a:p>
            <a:pPr marL="2114550" lvl="4" indent="-182880" defTabSz="914400">
              <a:spcAft>
                <a:spcPts val="600"/>
              </a:spcAft>
              <a:buClr>
                <a:schemeClr val="tx2"/>
              </a:buClr>
              <a:buFont typeface="Arial" pitchFamily="34" charset="0"/>
              <a:buChar char="•"/>
            </a:pPr>
            <a:r>
              <a:rPr lang="en-US" dirty="0"/>
              <a:t>Help seeking for Physical health</a:t>
            </a:r>
          </a:p>
          <a:p>
            <a:pPr marL="2114550" lvl="4" indent="-182880" defTabSz="914400">
              <a:spcAft>
                <a:spcPts val="600"/>
              </a:spcAft>
              <a:buClr>
                <a:schemeClr val="tx2"/>
              </a:buClr>
              <a:buFont typeface="Arial" pitchFamily="34" charset="0"/>
              <a:buChar char="•"/>
            </a:pPr>
            <a:r>
              <a:rPr lang="en-US" dirty="0"/>
              <a:t>Help seeking for Mental health</a:t>
            </a:r>
          </a:p>
          <a:p>
            <a:pPr marL="2114550" lvl="4" indent="-182880" defTabSz="914400">
              <a:spcAft>
                <a:spcPts val="600"/>
              </a:spcAft>
              <a:buClr>
                <a:schemeClr val="tx2"/>
              </a:buClr>
              <a:buFont typeface="Arial" pitchFamily="34" charset="0"/>
              <a:buChar char="•"/>
            </a:pPr>
            <a:endParaRPr lang="en-US" dirty="0"/>
          </a:p>
          <a:p>
            <a:pPr marL="285750" indent="-285750">
              <a:spcAft>
                <a:spcPts val="600"/>
              </a:spcAft>
              <a:buFont typeface="Arial" panose="020B0604020202020204" pitchFamily="34" charset="0"/>
              <a:buChar char="•"/>
            </a:pPr>
            <a:r>
              <a:rPr lang="en-GB" dirty="0"/>
              <a:t>The independent variable of rurality was divided into Urban and Rural-dwelling participants. </a:t>
            </a:r>
          </a:p>
          <a:p>
            <a:pPr marL="285750" indent="-285750">
              <a:spcAft>
                <a:spcPts val="600"/>
              </a:spcAft>
              <a:buFont typeface="Arial" panose="020B0604020202020204" pitchFamily="34" charset="0"/>
              <a:buChar char="•"/>
            </a:pPr>
            <a:endParaRPr lang="en-GB" dirty="0"/>
          </a:p>
          <a:p>
            <a:pPr marL="285750" indent="-285750">
              <a:spcAft>
                <a:spcPts val="600"/>
              </a:spcAft>
              <a:buFont typeface="Arial" panose="020B0604020202020204" pitchFamily="34" charset="0"/>
              <a:buChar char="•"/>
            </a:pPr>
            <a:r>
              <a:rPr lang="en-GB" dirty="0"/>
              <a:t>Additional MANOVAs were carried out to investigate the effect of rurality on the individual subscales of the questionnaire. </a:t>
            </a:r>
          </a:p>
          <a:p>
            <a:pPr marL="2114550" lvl="4" indent="-182880" defTabSz="914400">
              <a:spcAft>
                <a:spcPts val="600"/>
              </a:spcAft>
              <a:buClr>
                <a:schemeClr val="tx2"/>
              </a:buClr>
              <a:buFont typeface="Arial" pitchFamily="34" charset="0"/>
              <a:buChar char="•"/>
            </a:pPr>
            <a:endParaRPr lang="en-US" dirty="0"/>
          </a:p>
        </p:txBody>
      </p:sp>
      <p:cxnSp>
        <p:nvCxnSpPr>
          <p:cNvPr id="10" name="Straight Connector 9">
            <a:extLst>
              <a:ext uri="{FF2B5EF4-FFF2-40B4-BE49-F238E27FC236}">
                <a16:creationId xmlns:a16="http://schemas.microsoft.com/office/drawing/2014/main" id="{722DD611-D4D7-4E6E-856D-AEA687A6713A}"/>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931589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53E24E82-A1B9-49F1-A8E3-9BB84D68E409}"/>
              </a:ext>
            </a:extLst>
          </p:cNvPr>
          <p:cNvSpPr>
            <a:spLocks noGrp="1"/>
          </p:cNvSpPr>
          <p:nvPr>
            <p:ph type="title"/>
          </p:nvPr>
        </p:nvSpPr>
        <p:spPr>
          <a:xfrm>
            <a:off x="1066800" y="642594"/>
            <a:ext cx="10058400" cy="612465"/>
          </a:xfrm>
        </p:spPr>
        <p:txBody>
          <a:bodyPr vert="horz" lIns="91440" tIns="45720" rIns="91440" bIns="45720" rtlCol="0" anchor="ctr">
            <a:normAutofit/>
          </a:bodyPr>
          <a:lstStyle/>
          <a:p>
            <a:r>
              <a:rPr lang="en-US" sz="2800" dirty="0"/>
              <a:t>Design</a:t>
            </a:r>
          </a:p>
        </p:txBody>
      </p:sp>
      <p:sp>
        <p:nvSpPr>
          <p:cNvPr id="3" name="TextBox 2">
            <a:extLst>
              <a:ext uri="{FF2B5EF4-FFF2-40B4-BE49-F238E27FC236}">
                <a16:creationId xmlns:a16="http://schemas.microsoft.com/office/drawing/2014/main" id="{3ABF543D-0837-48A2-A581-03103BC98286}"/>
              </a:ext>
            </a:extLst>
          </p:cNvPr>
          <p:cNvSpPr txBox="1"/>
          <p:nvPr/>
        </p:nvSpPr>
        <p:spPr>
          <a:xfrm>
            <a:off x="1042416" y="1451961"/>
            <a:ext cx="10058400" cy="3931920"/>
          </a:xfrm>
          <a:prstGeom prst="rect">
            <a:avLst/>
          </a:prstGeom>
        </p:spPr>
        <p:txBody>
          <a:bodyPr vert="horz" lIns="91440" tIns="45720" rIns="91440" bIns="45720" rtlCol="0">
            <a:normAutofit/>
          </a:bodyPr>
          <a:lstStyle/>
          <a:p>
            <a:pPr marL="285750" indent="-182880" defTabSz="914400">
              <a:spcAft>
                <a:spcPts val="600"/>
              </a:spcAft>
              <a:buClr>
                <a:schemeClr val="tx2"/>
              </a:buClr>
              <a:buFont typeface="Arial" pitchFamily="34" charset="0"/>
              <a:buChar char="•"/>
            </a:pPr>
            <a:r>
              <a:rPr lang="en-US" dirty="0"/>
              <a:t>A mixed methods approach was used by also including qualitative data collected via questions with a free text box for answers.</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This data was collected to determine which barriers men felt were most significant in preventing them from seeking help.</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Responses were divided into Physical and Mental health help seeking conditions.</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Thematic analysis was used to analyse the qualitative data as this offered a flexible approach to identifying themes (Braun &amp; Clarke, 2016)</a:t>
            </a:r>
          </a:p>
          <a:p>
            <a:pPr marL="285750" indent="-182880" defTabSz="914400">
              <a:spcAft>
                <a:spcPts val="600"/>
              </a:spcAft>
              <a:buClr>
                <a:schemeClr val="tx2"/>
              </a:buClr>
              <a:buFont typeface="Arial" pitchFamily="34" charset="0"/>
              <a:buChar char="•"/>
            </a:pPr>
            <a:endParaRPr lang="en-US" dirty="0"/>
          </a:p>
          <a:p>
            <a:pPr indent="-182880" defTabSz="914400">
              <a:spcAft>
                <a:spcPts val="600"/>
              </a:spcAft>
              <a:buClr>
                <a:schemeClr val="tx2"/>
              </a:buClr>
              <a:buFont typeface="Arial" pitchFamily="34" charset="0"/>
              <a:buChar char="•"/>
            </a:pPr>
            <a:endParaRPr lang="en-US" b="1" dirty="0"/>
          </a:p>
        </p:txBody>
      </p:sp>
      <p:cxnSp>
        <p:nvCxnSpPr>
          <p:cNvPr id="20" name="Straight Connector 19">
            <a:extLst>
              <a:ext uri="{FF2B5EF4-FFF2-40B4-BE49-F238E27FC236}">
                <a16:creationId xmlns:a16="http://schemas.microsoft.com/office/drawing/2014/main" id="{E65B3624-725E-45CA-9460-0E049EBB5FDA}"/>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32411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FB06238-8E91-449A-B367-957DE42DBAA4}"/>
              </a:ext>
            </a:extLst>
          </p:cNvPr>
          <p:cNvSpPr>
            <a:spLocks noGrp="1"/>
          </p:cNvSpPr>
          <p:nvPr>
            <p:ph type="title"/>
          </p:nvPr>
        </p:nvSpPr>
        <p:spPr>
          <a:xfrm>
            <a:off x="1066800" y="642594"/>
            <a:ext cx="10058400" cy="664460"/>
          </a:xfrm>
        </p:spPr>
        <p:txBody>
          <a:bodyPr vert="horz" lIns="91440" tIns="45720" rIns="91440" bIns="45720" rtlCol="0" anchor="ctr">
            <a:normAutofit/>
          </a:bodyPr>
          <a:lstStyle/>
          <a:p>
            <a:r>
              <a:rPr lang="en-US" sz="2800" dirty="0"/>
              <a:t>Materials</a:t>
            </a:r>
          </a:p>
        </p:txBody>
      </p:sp>
      <p:sp>
        <p:nvSpPr>
          <p:cNvPr id="3" name="TextBox 2">
            <a:extLst>
              <a:ext uri="{FF2B5EF4-FFF2-40B4-BE49-F238E27FC236}">
                <a16:creationId xmlns:a16="http://schemas.microsoft.com/office/drawing/2014/main" id="{E9DAD4ED-13D5-4E15-B7FC-0019797241BE}"/>
              </a:ext>
            </a:extLst>
          </p:cNvPr>
          <p:cNvSpPr txBox="1"/>
          <p:nvPr/>
        </p:nvSpPr>
        <p:spPr>
          <a:xfrm>
            <a:off x="1066800" y="1463040"/>
            <a:ext cx="10058400" cy="3931920"/>
          </a:xfrm>
          <a:prstGeom prst="rect">
            <a:avLst/>
          </a:prstGeom>
        </p:spPr>
        <p:txBody>
          <a:bodyPr vert="horz" lIns="91440" tIns="45720" rIns="91440" bIns="45720" rtlCol="0">
            <a:normAutofit lnSpcReduction="10000"/>
          </a:bodyPr>
          <a:lstStyle/>
          <a:p>
            <a:pPr marL="285750" indent="-182880" defTabSz="914400">
              <a:lnSpc>
                <a:spcPct val="90000"/>
              </a:lnSpc>
              <a:spcAft>
                <a:spcPts val="600"/>
              </a:spcAft>
              <a:buClr>
                <a:schemeClr val="tx2"/>
              </a:buClr>
              <a:buFont typeface="Arial" pitchFamily="34" charset="0"/>
              <a:buChar char="•"/>
            </a:pPr>
            <a:r>
              <a:rPr lang="en-US" dirty="0" err="1"/>
              <a:t>Quanitative</a:t>
            </a:r>
            <a:r>
              <a:rPr lang="en-US" dirty="0"/>
              <a:t> data was collected using a modified version of the Barriers to Help Seeking Scale (BHSS: Fennell Hull, Jones &amp; Dollman, 2018)</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This scales was used twice in the questionnaire. Once for physical health help seeking and once for mental health help seeking.</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 The presentation of the first scenario was counterbalanced to </a:t>
            </a:r>
            <a:r>
              <a:rPr lang="en-US" dirty="0" err="1"/>
              <a:t>minimise</a:t>
            </a:r>
            <a:r>
              <a:rPr lang="en-US" dirty="0"/>
              <a:t> order effects.</a:t>
            </a:r>
          </a:p>
          <a:p>
            <a:pPr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The modified BHSS asks participants to rate 40 item based on how statements such as </a:t>
            </a:r>
            <a:r>
              <a:rPr lang="en-US" dirty="0">
                <a:effectLst/>
              </a:rPr>
              <a:t>“</a:t>
            </a:r>
            <a:r>
              <a:rPr lang="en-US" i="1" dirty="0">
                <a:effectLst/>
              </a:rPr>
              <a:t>I would think less of myself for needing help” </a:t>
            </a:r>
            <a:r>
              <a:rPr lang="en-US" dirty="0"/>
              <a:t>related to their feelings about seeking help.</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The modified BHSS uses a five-point Likert scale to record responses ranging from 1 = </a:t>
            </a:r>
            <a:r>
              <a:rPr lang="en-US" i="1" dirty="0"/>
              <a:t>Strongly Disagree </a:t>
            </a:r>
            <a:r>
              <a:rPr lang="en-US" dirty="0"/>
              <a:t>to 5 = </a:t>
            </a:r>
            <a:r>
              <a:rPr lang="en-US" i="1" dirty="0"/>
              <a:t>Strongly Agree.</a:t>
            </a:r>
            <a:endParaRPr lang="en-US" dirty="0"/>
          </a:p>
          <a:p>
            <a:pPr indent="-182880" defTabSz="914400">
              <a:lnSpc>
                <a:spcPct val="90000"/>
              </a:lnSpc>
              <a:spcAft>
                <a:spcPts val="600"/>
              </a:spcAft>
              <a:buClr>
                <a:schemeClr val="tx2"/>
              </a:buClr>
              <a:buFont typeface="Arial" pitchFamily="34" charset="0"/>
              <a:buChar char="•"/>
            </a:pPr>
            <a:endParaRPr lang="en-US" sz="1700" i="1" dirty="0"/>
          </a:p>
        </p:txBody>
      </p:sp>
      <p:cxnSp>
        <p:nvCxnSpPr>
          <p:cNvPr id="9" name="Straight Connector 8">
            <a:extLst>
              <a:ext uri="{FF2B5EF4-FFF2-40B4-BE49-F238E27FC236}">
                <a16:creationId xmlns:a16="http://schemas.microsoft.com/office/drawing/2014/main" id="{7322957D-FCFA-4113-9C25-126D13D87AA1}"/>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35922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1" name="Rectangle 2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23" name="Rectangle 2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8B0BC1A9-469D-4A41-8F5A-DEF122AC291F}"/>
              </a:ext>
            </a:extLst>
          </p:cNvPr>
          <p:cNvSpPr>
            <a:spLocks noGrp="1"/>
          </p:cNvSpPr>
          <p:nvPr>
            <p:ph type="title"/>
          </p:nvPr>
        </p:nvSpPr>
        <p:spPr>
          <a:xfrm>
            <a:off x="1066800" y="642594"/>
            <a:ext cx="10058400" cy="549712"/>
          </a:xfrm>
        </p:spPr>
        <p:txBody>
          <a:bodyPr vert="horz" lIns="91440" tIns="45720" rIns="91440" bIns="45720" rtlCol="0" anchor="ctr">
            <a:normAutofit/>
          </a:bodyPr>
          <a:lstStyle/>
          <a:p>
            <a:r>
              <a:rPr lang="en-US" sz="2800" dirty="0"/>
              <a:t>Materials</a:t>
            </a:r>
          </a:p>
        </p:txBody>
      </p:sp>
      <p:sp>
        <p:nvSpPr>
          <p:cNvPr id="3" name="TextBox 2">
            <a:extLst>
              <a:ext uri="{FF2B5EF4-FFF2-40B4-BE49-F238E27FC236}">
                <a16:creationId xmlns:a16="http://schemas.microsoft.com/office/drawing/2014/main" id="{78633259-387C-40D8-AA01-B7C14A479D15}"/>
              </a:ext>
            </a:extLst>
          </p:cNvPr>
          <p:cNvSpPr txBox="1"/>
          <p:nvPr/>
        </p:nvSpPr>
        <p:spPr>
          <a:xfrm>
            <a:off x="1042416" y="1463040"/>
            <a:ext cx="10058400" cy="3931920"/>
          </a:xfrm>
          <a:prstGeom prst="rect">
            <a:avLst/>
          </a:prstGeom>
        </p:spPr>
        <p:txBody>
          <a:bodyPr vert="horz" lIns="91440" tIns="45720" rIns="91440" bIns="45720" rtlCol="0">
            <a:normAutofit/>
          </a:bodyPr>
          <a:lstStyle/>
          <a:p>
            <a:pPr marL="285750" indent="-182880" defTabSz="914400">
              <a:buClr>
                <a:schemeClr val="tx2"/>
              </a:buClr>
              <a:buFont typeface="Arial" pitchFamily="34" charset="0"/>
              <a:buChar char="•"/>
            </a:pPr>
            <a:r>
              <a:rPr lang="en-US" dirty="0"/>
              <a:t>Qualitative questions were included in the questionnaire to gain an understanding of which barriers were most significant to participants. </a:t>
            </a:r>
          </a:p>
          <a:p>
            <a:pPr marL="285750" indent="-182880" defTabSz="914400">
              <a:buClr>
                <a:schemeClr val="tx2"/>
              </a:buClr>
              <a:buFont typeface="Arial" pitchFamily="34" charset="0"/>
              <a:buChar char="•"/>
            </a:pPr>
            <a:endParaRPr lang="en-US" dirty="0"/>
          </a:p>
          <a:p>
            <a:pPr marL="285750" indent="-182880" defTabSz="914400">
              <a:buClr>
                <a:schemeClr val="tx2"/>
              </a:buClr>
              <a:buFont typeface="Arial" pitchFamily="34" charset="0"/>
              <a:buChar char="•"/>
            </a:pPr>
            <a:endParaRPr lang="en-US" dirty="0"/>
          </a:p>
          <a:p>
            <a:pPr marL="285750" indent="-182880" defTabSz="914400">
              <a:buClr>
                <a:schemeClr val="tx2"/>
              </a:buClr>
              <a:buFont typeface="Arial" pitchFamily="34" charset="0"/>
              <a:buChar char="•"/>
            </a:pPr>
            <a:r>
              <a:rPr lang="en-US" dirty="0"/>
              <a:t>Participants were given free text boxes to record their answers.</a:t>
            </a:r>
          </a:p>
          <a:p>
            <a:pPr marL="285750" indent="-182880" defTabSz="914400">
              <a:buClr>
                <a:schemeClr val="tx2"/>
              </a:buClr>
              <a:buFont typeface="Arial" pitchFamily="34" charset="0"/>
              <a:buChar char="•"/>
            </a:pPr>
            <a:endParaRPr lang="en-US" dirty="0"/>
          </a:p>
          <a:p>
            <a:pPr indent="-182880" defTabSz="914400">
              <a:buClr>
                <a:schemeClr val="tx2"/>
              </a:buClr>
              <a:buFont typeface="Arial" pitchFamily="34" charset="0"/>
              <a:buChar char="•"/>
            </a:pPr>
            <a:endParaRPr lang="en-US" dirty="0"/>
          </a:p>
          <a:p>
            <a:pPr marL="285750" indent="-182880" defTabSz="914400">
              <a:buClr>
                <a:schemeClr val="tx2"/>
              </a:buClr>
              <a:buFont typeface="Arial" pitchFamily="34" charset="0"/>
              <a:buChar char="•"/>
            </a:pPr>
            <a:r>
              <a:rPr lang="en-US" dirty="0"/>
              <a:t>The two optional questions were presented at the end of each section of the questionnaire:</a:t>
            </a:r>
          </a:p>
          <a:p>
            <a:pPr defTabSz="914400">
              <a:spcAft>
                <a:spcPts val="800"/>
              </a:spcAft>
              <a:buClr>
                <a:schemeClr val="tx2"/>
              </a:buClr>
            </a:pPr>
            <a:r>
              <a:rPr lang="en-US" i="1" dirty="0">
                <a:effectLst/>
              </a:rPr>
              <a:t>		Please state in the box below what you feel is the biggest reason why 		you may be reluctant to seek help for your [Physical/Mental] Health?</a:t>
            </a:r>
            <a:endParaRPr lang="en-US" dirty="0">
              <a:effectLst/>
            </a:endParaRPr>
          </a:p>
          <a:p>
            <a:pPr defTabSz="914400">
              <a:spcAft>
                <a:spcPts val="800"/>
              </a:spcAft>
              <a:buClr>
                <a:schemeClr val="tx2"/>
              </a:buClr>
            </a:pPr>
            <a:r>
              <a:rPr lang="en-US" i="1" dirty="0">
                <a:effectLst/>
              </a:rPr>
              <a:t>		What action do you feel could be put in place to help overcome this?</a:t>
            </a:r>
            <a:endParaRPr lang="en-US" dirty="0">
              <a:effectLst/>
            </a:endParaRPr>
          </a:p>
        </p:txBody>
      </p:sp>
      <p:cxnSp>
        <p:nvCxnSpPr>
          <p:cNvPr id="13" name="Straight Connector 12">
            <a:extLst>
              <a:ext uri="{FF2B5EF4-FFF2-40B4-BE49-F238E27FC236}">
                <a16:creationId xmlns:a16="http://schemas.microsoft.com/office/drawing/2014/main" id="{34C07C0D-1307-4F0E-A318-4BFE3D6B9930}"/>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54609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9D18E1-9AAA-49F4-8C86-15C5D0CE82CA}"/>
              </a:ext>
            </a:extLst>
          </p:cNvPr>
          <p:cNvSpPr>
            <a:spLocks noGrp="1"/>
          </p:cNvSpPr>
          <p:nvPr>
            <p:ph type="title"/>
          </p:nvPr>
        </p:nvSpPr>
        <p:spPr>
          <a:xfrm>
            <a:off x="1066800" y="642594"/>
            <a:ext cx="10058400" cy="495924"/>
          </a:xfrm>
        </p:spPr>
        <p:txBody>
          <a:bodyPr vert="horz" lIns="91440" tIns="45720" rIns="91440" bIns="45720" rtlCol="0" anchor="ctr">
            <a:normAutofit/>
          </a:bodyPr>
          <a:lstStyle/>
          <a:p>
            <a:r>
              <a:rPr lang="en-US" sz="2800" dirty="0"/>
              <a:t>Procedure</a:t>
            </a:r>
          </a:p>
        </p:txBody>
      </p:sp>
      <p:sp>
        <p:nvSpPr>
          <p:cNvPr id="3" name="TextBox 2">
            <a:extLst>
              <a:ext uri="{FF2B5EF4-FFF2-40B4-BE49-F238E27FC236}">
                <a16:creationId xmlns:a16="http://schemas.microsoft.com/office/drawing/2014/main" id="{39A82D68-7642-45E2-B90F-0D6247AD7C4E}"/>
              </a:ext>
            </a:extLst>
          </p:cNvPr>
          <p:cNvSpPr txBox="1"/>
          <p:nvPr/>
        </p:nvSpPr>
        <p:spPr>
          <a:xfrm>
            <a:off x="1042416" y="1275678"/>
            <a:ext cx="10058400" cy="4883650"/>
          </a:xfrm>
          <a:prstGeom prst="rect">
            <a:avLst/>
          </a:prstGeom>
        </p:spPr>
        <p:txBody>
          <a:bodyPr vert="horz" lIns="91440" tIns="45720" rIns="91440" bIns="45720" rtlCol="0">
            <a:noAutofit/>
          </a:bodyPr>
          <a:lstStyle/>
          <a:p>
            <a:pPr marL="285750" indent="-182880" defTabSz="914400">
              <a:lnSpc>
                <a:spcPct val="90000"/>
              </a:lnSpc>
              <a:spcAft>
                <a:spcPts val="200"/>
              </a:spcAft>
              <a:buClr>
                <a:schemeClr val="tx2"/>
              </a:buClr>
              <a:buFont typeface="Arial" pitchFamily="34" charset="0"/>
              <a:buChar char="•"/>
            </a:pPr>
            <a:r>
              <a:rPr lang="en-US" dirty="0"/>
              <a:t>Participants accessed the study either via a shareable weblink to the Qualtrics page on social media or via EMS</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Participants were first presented with the information page followed by the consent page. </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After consenting to take part in the study, participants would be shown the health scenario for either the physical or mental health section of the study, followed by the modified BHSS. </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At the end of each section participants would be given the option to respond to the qualitative questions.</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After completing the first section, participants were advised that they were halfway through the study, they could then click to proceed to the second scenario.</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Following completion of both sections of the study, participants were presented with a debrief page. </a:t>
            </a:r>
          </a:p>
        </p:txBody>
      </p:sp>
      <p:cxnSp>
        <p:nvCxnSpPr>
          <p:cNvPr id="9" name="Straight Connector 8">
            <a:extLst>
              <a:ext uri="{FF2B5EF4-FFF2-40B4-BE49-F238E27FC236}">
                <a16:creationId xmlns:a16="http://schemas.microsoft.com/office/drawing/2014/main" id="{990F870F-D670-4A56-9D9D-792DEE088633}"/>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3706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D7FC8E6A-F7C1-4686-BD39-3F6971640A05}"/>
              </a:ext>
            </a:extLst>
          </p:cNvPr>
          <p:cNvSpPr>
            <a:spLocks noGrp="1"/>
          </p:cNvSpPr>
          <p:nvPr>
            <p:ph type="title"/>
          </p:nvPr>
        </p:nvSpPr>
        <p:spPr>
          <a:xfrm>
            <a:off x="1066800" y="642594"/>
            <a:ext cx="10058400" cy="522818"/>
          </a:xfrm>
        </p:spPr>
        <p:txBody>
          <a:bodyPr vert="horz" lIns="91440" tIns="45720" rIns="91440" bIns="45720" rtlCol="0" anchor="ctr">
            <a:normAutofit/>
          </a:bodyPr>
          <a:lstStyle/>
          <a:p>
            <a:r>
              <a:rPr lang="en-US" sz="2800" dirty="0"/>
              <a:t>Results</a:t>
            </a:r>
          </a:p>
        </p:txBody>
      </p:sp>
      <p:sp>
        <p:nvSpPr>
          <p:cNvPr id="3" name="TextBox 2">
            <a:extLst>
              <a:ext uri="{FF2B5EF4-FFF2-40B4-BE49-F238E27FC236}">
                <a16:creationId xmlns:a16="http://schemas.microsoft.com/office/drawing/2014/main" id="{0015D5FE-6974-4078-975B-86C3DA08AC58}"/>
              </a:ext>
            </a:extLst>
          </p:cNvPr>
          <p:cNvSpPr txBox="1"/>
          <p:nvPr/>
        </p:nvSpPr>
        <p:spPr>
          <a:xfrm>
            <a:off x="1066800" y="1463040"/>
            <a:ext cx="10058400" cy="3931920"/>
          </a:xfrm>
          <a:prstGeom prst="rect">
            <a:avLst/>
          </a:prstGeom>
        </p:spPr>
        <p:txBody>
          <a:bodyPr vert="horz" lIns="91440" tIns="45720" rIns="91440" bIns="45720" rtlCol="0">
            <a:normAutofit lnSpcReduction="10000"/>
          </a:bodyPr>
          <a:lstStyle/>
          <a:p>
            <a:pPr marL="285750" indent="-182880" defTabSz="914400">
              <a:lnSpc>
                <a:spcPct val="90000"/>
              </a:lnSpc>
              <a:spcAft>
                <a:spcPts val="600"/>
              </a:spcAft>
              <a:buClr>
                <a:schemeClr val="tx2"/>
              </a:buClr>
              <a:buFont typeface="Arial" pitchFamily="34" charset="0"/>
              <a:buChar char="•"/>
            </a:pPr>
            <a:r>
              <a:rPr lang="en-US" dirty="0"/>
              <a:t>Scores from each of the five subscales of the modified BHSS were added together to give a total help seeking score for both Physical and Mental health. (Range: min. 80 – max. 200)</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A 2x2 mixed ANOVA was carried out to investigate the hypotheses.</a:t>
            </a:r>
          </a:p>
          <a:p>
            <a:pPr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H</a:t>
            </a:r>
            <a:r>
              <a:rPr lang="en-US" baseline="-25000" dirty="0"/>
              <a:t>1</a:t>
            </a:r>
            <a:r>
              <a:rPr lang="en-US" dirty="0"/>
              <a:t> - No significant main effect of rurality on BHSS scores was found </a:t>
            </a:r>
            <a:r>
              <a:rPr lang="en-US" dirty="0">
                <a:effectLst/>
              </a:rPr>
              <a:t>(</a:t>
            </a:r>
            <a:r>
              <a:rPr lang="en-US" i="1" dirty="0">
                <a:effectLst/>
              </a:rPr>
              <a:t>F</a:t>
            </a:r>
            <a:r>
              <a:rPr lang="en-US" dirty="0">
                <a:effectLst/>
              </a:rPr>
              <a:t>(1,154) =.02, </a:t>
            </a:r>
            <a:r>
              <a:rPr lang="en-US" i="1" dirty="0">
                <a:effectLst/>
              </a:rPr>
              <a:t>p </a:t>
            </a:r>
            <a:r>
              <a:rPr lang="en-US" dirty="0">
                <a:effectLst/>
              </a:rPr>
              <a:t>=.89, partial η</a:t>
            </a:r>
            <a:r>
              <a:rPr lang="en-US" baseline="30000" dirty="0">
                <a:effectLst/>
              </a:rPr>
              <a:t>2 </a:t>
            </a:r>
            <a:r>
              <a:rPr lang="en-US" dirty="0">
                <a:effectLst/>
              </a:rPr>
              <a:t>=.00). </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H</a:t>
            </a:r>
            <a:r>
              <a:rPr lang="en-US" baseline="-25000" dirty="0"/>
              <a:t>2</a:t>
            </a:r>
            <a:r>
              <a:rPr lang="en-US" dirty="0"/>
              <a:t>: </a:t>
            </a:r>
            <a:r>
              <a:rPr lang="en-US" dirty="0">
                <a:effectLst/>
              </a:rPr>
              <a:t>A significant main effect of health condition on BHSS scores was found (</a:t>
            </a:r>
            <a:r>
              <a:rPr lang="en-US" i="1" dirty="0">
                <a:effectLst/>
              </a:rPr>
              <a:t>F = </a:t>
            </a:r>
            <a:r>
              <a:rPr lang="en-US" dirty="0">
                <a:effectLst/>
              </a:rPr>
              <a:t>55.58, </a:t>
            </a:r>
            <a:r>
              <a:rPr lang="en-US" i="1" dirty="0">
                <a:effectLst/>
              </a:rPr>
              <a:t>p </a:t>
            </a:r>
            <a:r>
              <a:rPr lang="en-US" dirty="0">
                <a:effectLst/>
              </a:rPr>
              <a:t>= .00, partial η</a:t>
            </a:r>
            <a:r>
              <a:rPr lang="en-US" baseline="30000" dirty="0">
                <a:effectLst/>
              </a:rPr>
              <a:t>2</a:t>
            </a:r>
            <a:r>
              <a:rPr lang="en-US" dirty="0">
                <a:effectLst/>
              </a:rPr>
              <a:t> =.26).  </a:t>
            </a:r>
            <a:endParaRPr lang="en-US" dirty="0"/>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However H2 was still not supported as the results show a higher mean score for physical health help seeking (</a:t>
            </a:r>
            <a:r>
              <a:rPr lang="en-US" i="1" dirty="0"/>
              <a:t>M= </a:t>
            </a:r>
            <a:r>
              <a:rPr lang="en-US" dirty="0"/>
              <a:t>122.13) </a:t>
            </a:r>
            <a:r>
              <a:rPr lang="en-US" dirty="0">
                <a:effectLst/>
              </a:rPr>
              <a:t>than mental health help seeking (</a:t>
            </a:r>
            <a:r>
              <a:rPr lang="en-US" i="1" dirty="0">
                <a:effectLst/>
              </a:rPr>
              <a:t>M=</a:t>
            </a:r>
            <a:r>
              <a:rPr lang="en-US" dirty="0">
                <a:effectLst/>
              </a:rPr>
              <a:t>112.28). </a:t>
            </a:r>
            <a:endParaRPr lang="en-US" dirty="0"/>
          </a:p>
          <a:p>
            <a:pPr marL="285750" indent="-182880" defTabSz="914400">
              <a:lnSpc>
                <a:spcPct val="90000"/>
              </a:lnSpc>
              <a:spcAft>
                <a:spcPts val="600"/>
              </a:spcAft>
              <a:buClr>
                <a:schemeClr val="tx2"/>
              </a:buClr>
              <a:buFont typeface="Arial" pitchFamily="34" charset="0"/>
              <a:buChar char="•"/>
            </a:pPr>
            <a:endParaRPr lang="en-US" sz="1700" dirty="0"/>
          </a:p>
        </p:txBody>
      </p:sp>
      <p:cxnSp>
        <p:nvCxnSpPr>
          <p:cNvPr id="9" name="Straight Connector 8">
            <a:extLst>
              <a:ext uri="{FF2B5EF4-FFF2-40B4-BE49-F238E27FC236}">
                <a16:creationId xmlns:a16="http://schemas.microsoft.com/office/drawing/2014/main" id="{0B1C2AC8-40EA-41D8-8CAA-0E2D6103B534}"/>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04718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5246CC1-0821-43B7-A2D2-D2618D24A523}"/>
              </a:ext>
            </a:extLst>
          </p:cNvPr>
          <p:cNvSpPr>
            <a:spLocks noGrp="1"/>
          </p:cNvSpPr>
          <p:nvPr>
            <p:ph type="title"/>
          </p:nvPr>
        </p:nvSpPr>
        <p:spPr>
          <a:xfrm>
            <a:off x="1066800" y="642594"/>
            <a:ext cx="10058400" cy="495924"/>
          </a:xfrm>
        </p:spPr>
        <p:txBody>
          <a:bodyPr vert="horz" lIns="91440" tIns="45720" rIns="91440" bIns="45720" rtlCol="0" anchor="ctr">
            <a:normAutofit/>
          </a:bodyPr>
          <a:lstStyle/>
          <a:p>
            <a:r>
              <a:rPr lang="en-US" sz="2800" dirty="0"/>
              <a:t>Results</a:t>
            </a:r>
          </a:p>
        </p:txBody>
      </p:sp>
      <p:sp>
        <p:nvSpPr>
          <p:cNvPr id="3" name="TextBox 2">
            <a:extLst>
              <a:ext uri="{FF2B5EF4-FFF2-40B4-BE49-F238E27FC236}">
                <a16:creationId xmlns:a16="http://schemas.microsoft.com/office/drawing/2014/main" id="{3AA7E8EA-FAFD-4220-97AA-BF8D2F8D00F8}"/>
              </a:ext>
            </a:extLst>
          </p:cNvPr>
          <p:cNvSpPr txBox="1"/>
          <p:nvPr/>
        </p:nvSpPr>
        <p:spPr>
          <a:xfrm>
            <a:off x="1042416" y="1463040"/>
            <a:ext cx="10058400" cy="3931920"/>
          </a:xfrm>
          <a:prstGeom prst="rect">
            <a:avLst/>
          </a:prstGeom>
        </p:spPr>
        <p:txBody>
          <a:bodyPr vert="horz" lIns="91440" tIns="45720" rIns="91440" bIns="45720" rtlCol="0">
            <a:normAutofit/>
          </a:bodyPr>
          <a:lstStyle/>
          <a:p>
            <a:pPr indent="-182880" defTabSz="914400">
              <a:spcAft>
                <a:spcPts val="600"/>
              </a:spcAft>
              <a:buClr>
                <a:schemeClr val="tx2"/>
              </a:buClr>
              <a:buFont typeface="Arial" pitchFamily="34" charset="0"/>
              <a:buChar char="•"/>
            </a:pPr>
            <a:r>
              <a:rPr lang="en-US" dirty="0"/>
              <a:t>Exploratory analysis was also carried out to investigate potential differences in subscale scores in rural and urban participants.</a:t>
            </a:r>
          </a:p>
          <a:p>
            <a:pPr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Two MANOVAs were carried out to investigate this</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effectLst/>
              </a:rPr>
              <a:t>No significant difference was found between rural and urban participants in the subscale scores for either Physical health help seeking (</a:t>
            </a:r>
            <a:r>
              <a:rPr lang="en-US" i="1" dirty="0">
                <a:effectLst/>
              </a:rPr>
              <a:t>F</a:t>
            </a:r>
            <a:r>
              <a:rPr lang="en-US" dirty="0">
                <a:effectLst/>
              </a:rPr>
              <a:t> (1, 154) = 0.44, </a:t>
            </a:r>
            <a:r>
              <a:rPr lang="en-US" i="1" dirty="0">
                <a:effectLst/>
              </a:rPr>
              <a:t>p </a:t>
            </a:r>
            <a:r>
              <a:rPr lang="en-US" dirty="0">
                <a:effectLst/>
              </a:rPr>
              <a:t>=0.82; Wilk's Λ = 0.985, partial η</a:t>
            </a:r>
            <a:r>
              <a:rPr lang="en-US" baseline="30000" dirty="0">
                <a:effectLst/>
              </a:rPr>
              <a:t>2</a:t>
            </a:r>
            <a:r>
              <a:rPr lang="en-US" dirty="0">
                <a:effectLst/>
              </a:rPr>
              <a:t> = 0.02) or Mental health help seeking (</a:t>
            </a:r>
            <a:r>
              <a:rPr lang="en-US" i="1" dirty="0">
                <a:effectLst/>
              </a:rPr>
              <a:t>F</a:t>
            </a:r>
            <a:r>
              <a:rPr lang="en-US" dirty="0">
                <a:effectLst/>
              </a:rPr>
              <a:t>=(1,154) = 0.25,</a:t>
            </a:r>
            <a:r>
              <a:rPr lang="en-US" i="1" dirty="0">
                <a:effectLst/>
              </a:rPr>
              <a:t> p=</a:t>
            </a:r>
            <a:r>
              <a:rPr lang="en-US" dirty="0">
                <a:effectLst/>
              </a:rPr>
              <a:t>.94, Wilk’s Λ = .992, partial η</a:t>
            </a:r>
            <a:r>
              <a:rPr lang="en-US" baseline="30000" dirty="0">
                <a:effectLst/>
              </a:rPr>
              <a:t>2 </a:t>
            </a:r>
            <a:r>
              <a:rPr lang="en-US" dirty="0">
                <a:effectLst/>
              </a:rPr>
              <a:t>= .00). </a:t>
            </a:r>
            <a:r>
              <a:rPr lang="en-US" dirty="0"/>
              <a:t> </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This finding would indicate that </a:t>
            </a:r>
            <a:r>
              <a:rPr lang="en-US" dirty="0">
                <a:effectLst/>
              </a:rPr>
              <a:t>men in both rural and urban areas face similar barriers to both physical and mental health help seeking.</a:t>
            </a:r>
            <a:endParaRPr lang="en-US" dirty="0"/>
          </a:p>
        </p:txBody>
      </p:sp>
      <p:cxnSp>
        <p:nvCxnSpPr>
          <p:cNvPr id="9" name="Straight Connector 8">
            <a:extLst>
              <a:ext uri="{FF2B5EF4-FFF2-40B4-BE49-F238E27FC236}">
                <a16:creationId xmlns:a16="http://schemas.microsoft.com/office/drawing/2014/main" id="{7D51BA27-1067-4930-B7D0-9D13F7FB4BA2}"/>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393211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6D698726-8E21-4AEF-A941-EB9BC08A6139}"/>
              </a:ext>
            </a:extLst>
          </p:cNvPr>
          <p:cNvSpPr>
            <a:spLocks noGrp="1"/>
          </p:cNvSpPr>
          <p:nvPr>
            <p:ph type="title"/>
          </p:nvPr>
        </p:nvSpPr>
        <p:spPr>
          <a:xfrm>
            <a:off x="1066800" y="642594"/>
            <a:ext cx="10058400" cy="576606"/>
          </a:xfrm>
        </p:spPr>
        <p:txBody>
          <a:bodyPr vert="horz" lIns="91440" tIns="45720" rIns="91440" bIns="45720" rtlCol="0" anchor="ctr">
            <a:normAutofit/>
          </a:bodyPr>
          <a:lstStyle/>
          <a:p>
            <a:r>
              <a:rPr lang="en-US" sz="2800" dirty="0"/>
              <a:t>Results</a:t>
            </a:r>
          </a:p>
        </p:txBody>
      </p:sp>
      <p:sp>
        <p:nvSpPr>
          <p:cNvPr id="3" name="TextBox 2">
            <a:extLst>
              <a:ext uri="{FF2B5EF4-FFF2-40B4-BE49-F238E27FC236}">
                <a16:creationId xmlns:a16="http://schemas.microsoft.com/office/drawing/2014/main" id="{F1B75EAE-B58A-4466-A009-CAE7640CB2BB}"/>
              </a:ext>
            </a:extLst>
          </p:cNvPr>
          <p:cNvSpPr txBox="1"/>
          <p:nvPr/>
        </p:nvSpPr>
        <p:spPr>
          <a:xfrm>
            <a:off x="1066800" y="1445865"/>
            <a:ext cx="10058400" cy="3931920"/>
          </a:xfrm>
          <a:prstGeom prst="rect">
            <a:avLst/>
          </a:prstGeom>
        </p:spPr>
        <p:txBody>
          <a:bodyPr vert="horz" lIns="91440" tIns="45720" rIns="91440" bIns="45720" rtlCol="0">
            <a:normAutofit/>
          </a:bodyPr>
          <a:lstStyle/>
          <a:p>
            <a:pPr marL="285750" indent="-182880" defTabSz="914400">
              <a:spcAft>
                <a:spcPts val="600"/>
              </a:spcAft>
              <a:buClr>
                <a:schemeClr val="tx2"/>
              </a:buClr>
              <a:buFont typeface="Arial" pitchFamily="34" charset="0"/>
              <a:buChar char="•"/>
            </a:pPr>
            <a:r>
              <a:rPr lang="en-US" dirty="0"/>
              <a:t>Thematic analysis was carried out on the qualitative data collected in order to understand which barriers were most significant to participants.</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Analysis of the data found themes largely consistent with those of the modified BHSS subscales, however additional subthemes were found.</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The subtheme of deservingness was found throughout responses for both physical and mental health help seeking.</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Participants felt that by seeking help they would be taking support away from others.</a:t>
            </a:r>
          </a:p>
        </p:txBody>
      </p:sp>
      <p:cxnSp>
        <p:nvCxnSpPr>
          <p:cNvPr id="9" name="Straight Connector 8">
            <a:extLst>
              <a:ext uri="{FF2B5EF4-FFF2-40B4-BE49-F238E27FC236}">
                <a16:creationId xmlns:a16="http://schemas.microsoft.com/office/drawing/2014/main" id="{B81F1D96-FBA1-4C47-A78A-8D8821E8231F}"/>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731972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979701B6-8E3B-464E-A396-84AF0815119E}"/>
              </a:ext>
            </a:extLst>
          </p:cNvPr>
          <p:cNvSpPr>
            <a:spLocks noGrp="1"/>
          </p:cNvSpPr>
          <p:nvPr>
            <p:ph type="title"/>
          </p:nvPr>
        </p:nvSpPr>
        <p:spPr>
          <a:xfrm>
            <a:off x="1066800" y="642594"/>
            <a:ext cx="10058400" cy="495924"/>
          </a:xfrm>
        </p:spPr>
        <p:txBody>
          <a:bodyPr vert="horz" lIns="91440" tIns="45720" rIns="91440" bIns="45720" rtlCol="0" anchor="ctr">
            <a:normAutofit/>
          </a:bodyPr>
          <a:lstStyle/>
          <a:p>
            <a:r>
              <a:rPr lang="en-US" sz="2800" dirty="0"/>
              <a:t>Discussion</a:t>
            </a:r>
          </a:p>
        </p:txBody>
      </p:sp>
      <p:sp>
        <p:nvSpPr>
          <p:cNvPr id="3" name="TextBox 2">
            <a:extLst>
              <a:ext uri="{FF2B5EF4-FFF2-40B4-BE49-F238E27FC236}">
                <a16:creationId xmlns:a16="http://schemas.microsoft.com/office/drawing/2014/main" id="{03BE25F1-AB73-4250-8D5D-3058EB31AB4B}"/>
              </a:ext>
            </a:extLst>
          </p:cNvPr>
          <p:cNvSpPr txBox="1"/>
          <p:nvPr/>
        </p:nvSpPr>
        <p:spPr>
          <a:xfrm>
            <a:off x="1066800" y="1463040"/>
            <a:ext cx="10058400" cy="3931920"/>
          </a:xfrm>
          <a:prstGeom prst="rect">
            <a:avLst/>
          </a:prstGeom>
        </p:spPr>
        <p:txBody>
          <a:bodyPr vert="horz" lIns="91440" tIns="45720" rIns="91440" bIns="45720" rtlCol="0">
            <a:normAutofit fontScale="92500" lnSpcReduction="10000"/>
          </a:bodyPr>
          <a:lstStyle/>
          <a:p>
            <a:pPr marL="285750" indent="-182880" defTabSz="914400">
              <a:lnSpc>
                <a:spcPct val="90000"/>
              </a:lnSpc>
              <a:spcAft>
                <a:spcPts val="600"/>
              </a:spcAft>
              <a:buClr>
                <a:schemeClr val="tx2"/>
              </a:buClr>
              <a:buFont typeface="Arial" pitchFamily="34" charset="0"/>
              <a:buChar char="•"/>
            </a:pPr>
            <a:r>
              <a:rPr lang="en-US" dirty="0"/>
              <a:t>The study sought to investigate the barriers to both physical and mental health help seeking faced by men in rural and urban areas of Wales. </a:t>
            </a:r>
          </a:p>
          <a:p>
            <a:pPr marL="285750" indent="-182880" defTabSz="914400">
              <a:lnSpc>
                <a:spcPct val="90000"/>
              </a:lnSpc>
              <a:spcAft>
                <a:spcPts val="600"/>
              </a:spcAft>
              <a:buClr>
                <a:schemeClr val="tx2"/>
              </a:buClr>
              <a:buFont typeface="Arial" pitchFamily="34" charset="0"/>
              <a:buChar char="•"/>
            </a:pPr>
            <a:endParaRPr lang="en-US" dirty="0"/>
          </a:p>
          <a:p>
            <a:pPr marL="285750" indent="-182880" defTabSz="914400">
              <a:lnSpc>
                <a:spcPct val="90000"/>
              </a:lnSpc>
              <a:spcAft>
                <a:spcPts val="600"/>
              </a:spcAft>
              <a:buClr>
                <a:schemeClr val="tx2"/>
              </a:buClr>
              <a:buFont typeface="Arial" pitchFamily="34" charset="0"/>
              <a:buChar char="•"/>
            </a:pPr>
            <a:r>
              <a:rPr lang="en-US" dirty="0"/>
              <a:t>The finding that there was no significant difference in help seeking scores between men in rural and urban areas is not consistent with previous research </a:t>
            </a:r>
            <a:r>
              <a:rPr lang="en-US" dirty="0">
                <a:effectLst/>
              </a:rPr>
              <a:t>(Roy, Tremblay &amp; Robertson, 2014; Fennell, Hull, Jones &amp; Dollman, 2018). However there are several reasons why this study may have found differen</a:t>
            </a:r>
            <a:r>
              <a:rPr lang="en-US" dirty="0"/>
              <a:t>t results:</a:t>
            </a:r>
          </a:p>
          <a:p>
            <a:pPr marL="285750" indent="-182880" defTabSz="914400">
              <a:lnSpc>
                <a:spcPct val="90000"/>
              </a:lnSpc>
              <a:spcAft>
                <a:spcPts val="600"/>
              </a:spcAft>
              <a:buClr>
                <a:schemeClr val="tx2"/>
              </a:buClr>
              <a:buFont typeface="Arial" pitchFamily="34" charset="0"/>
              <a:buChar char="•"/>
            </a:pPr>
            <a:endParaRPr lang="en-US" dirty="0"/>
          </a:p>
          <a:p>
            <a:pPr marL="1657350" lvl="3" indent="-182880" defTabSz="914400">
              <a:lnSpc>
                <a:spcPct val="90000"/>
              </a:lnSpc>
              <a:spcAft>
                <a:spcPts val="600"/>
              </a:spcAft>
              <a:buClr>
                <a:schemeClr val="tx2"/>
              </a:buClr>
              <a:buFont typeface="Arial" pitchFamily="34" charset="0"/>
              <a:buChar char="•"/>
            </a:pPr>
            <a:r>
              <a:rPr lang="en-US" dirty="0"/>
              <a:t>Previous research on rurality and men’s help seeking has mostly been carried out in countries with a large land mass and more remote communities.</a:t>
            </a:r>
          </a:p>
          <a:p>
            <a:pPr marL="1657350" lvl="3" indent="-182880" defTabSz="914400">
              <a:lnSpc>
                <a:spcPct val="90000"/>
              </a:lnSpc>
              <a:spcAft>
                <a:spcPts val="600"/>
              </a:spcAft>
              <a:buClr>
                <a:schemeClr val="tx2"/>
              </a:buClr>
              <a:buFont typeface="Arial" pitchFamily="34" charset="0"/>
              <a:buChar char="•"/>
            </a:pPr>
            <a:r>
              <a:rPr lang="en-US" dirty="0"/>
              <a:t>NHS health boards cover wide areas of Wales, so participants from both areas may still be accessing the same healthcare services.</a:t>
            </a:r>
          </a:p>
          <a:p>
            <a:pPr marL="1760220" lvl="3" indent="-182880" defTabSz="914400">
              <a:lnSpc>
                <a:spcPct val="90000"/>
              </a:lnSpc>
              <a:spcAft>
                <a:spcPts val="600"/>
              </a:spcAft>
              <a:buClr>
                <a:schemeClr val="tx2"/>
              </a:buClr>
              <a:buFont typeface="Arial" pitchFamily="34" charset="0"/>
              <a:buChar char="•"/>
            </a:pPr>
            <a:endParaRPr lang="en-US" dirty="0"/>
          </a:p>
          <a:p>
            <a:pPr marL="284400" lvl="3" indent="-182880" defTabSz="914400">
              <a:lnSpc>
                <a:spcPct val="90000"/>
              </a:lnSpc>
              <a:spcAft>
                <a:spcPts val="600"/>
              </a:spcAft>
              <a:buClr>
                <a:schemeClr val="tx2"/>
              </a:buClr>
              <a:buFont typeface="Arial" pitchFamily="34" charset="0"/>
              <a:buChar char="•"/>
            </a:pPr>
            <a:r>
              <a:rPr lang="en-US" dirty="0"/>
              <a:t>Having access to the same health services may also explain why the subscale scores indicate that men in rural and urban areas experience the same barriers to help seeking.  </a:t>
            </a:r>
          </a:p>
          <a:p>
            <a:pPr marL="216000" lvl="3" indent="-182880" defTabSz="914400">
              <a:lnSpc>
                <a:spcPct val="90000"/>
              </a:lnSpc>
              <a:spcAft>
                <a:spcPts val="600"/>
              </a:spcAft>
              <a:buClr>
                <a:schemeClr val="tx2"/>
              </a:buClr>
              <a:buFont typeface="Arial" pitchFamily="34" charset="0"/>
              <a:buChar char="•"/>
            </a:pPr>
            <a:endParaRPr lang="en-US" sz="1500" dirty="0"/>
          </a:p>
          <a:p>
            <a:pPr marL="1657350" lvl="3" indent="-182880" defTabSz="914400">
              <a:lnSpc>
                <a:spcPct val="90000"/>
              </a:lnSpc>
              <a:spcAft>
                <a:spcPts val="600"/>
              </a:spcAft>
              <a:buClr>
                <a:schemeClr val="tx2"/>
              </a:buClr>
              <a:buFont typeface="Arial" pitchFamily="34" charset="0"/>
              <a:buChar char="•"/>
            </a:pPr>
            <a:endParaRPr lang="en-US" sz="1500" dirty="0"/>
          </a:p>
          <a:p>
            <a:pPr marL="216000" lvl="3" indent="-182880" defTabSz="914400">
              <a:lnSpc>
                <a:spcPct val="90000"/>
              </a:lnSpc>
              <a:spcAft>
                <a:spcPts val="600"/>
              </a:spcAft>
              <a:buClr>
                <a:schemeClr val="tx2"/>
              </a:buClr>
              <a:buFont typeface="Arial" pitchFamily="34" charset="0"/>
              <a:buChar char="•"/>
            </a:pPr>
            <a:endParaRPr lang="en-US" sz="1500" dirty="0"/>
          </a:p>
        </p:txBody>
      </p:sp>
      <p:cxnSp>
        <p:nvCxnSpPr>
          <p:cNvPr id="16" name="Straight Connector 15">
            <a:extLst>
              <a:ext uri="{FF2B5EF4-FFF2-40B4-BE49-F238E27FC236}">
                <a16:creationId xmlns:a16="http://schemas.microsoft.com/office/drawing/2014/main" id="{1B3F7984-B636-492F-993F-A81A306F438C}"/>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216358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78" name="Rectangle 77">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80" name="Rectangle 7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2" name="Rectangle 8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353B5E7-6B0B-4770-9502-3076DF76080A}"/>
              </a:ext>
            </a:extLst>
          </p:cNvPr>
          <p:cNvSpPr>
            <a:spLocks noGrp="1"/>
          </p:cNvSpPr>
          <p:nvPr>
            <p:ph type="title"/>
          </p:nvPr>
        </p:nvSpPr>
        <p:spPr>
          <a:xfrm>
            <a:off x="1066800" y="642594"/>
            <a:ext cx="10058400" cy="558677"/>
          </a:xfrm>
        </p:spPr>
        <p:txBody>
          <a:bodyPr vert="horz" lIns="91440" tIns="45720" rIns="91440" bIns="45720" rtlCol="0" anchor="ctr">
            <a:normAutofit/>
          </a:bodyPr>
          <a:lstStyle/>
          <a:p>
            <a:r>
              <a:rPr lang="en-US" sz="2800" dirty="0"/>
              <a:t>Discussion</a:t>
            </a:r>
          </a:p>
        </p:txBody>
      </p:sp>
      <p:sp>
        <p:nvSpPr>
          <p:cNvPr id="71" name="TextBox 2">
            <a:extLst>
              <a:ext uri="{FF2B5EF4-FFF2-40B4-BE49-F238E27FC236}">
                <a16:creationId xmlns:a16="http://schemas.microsoft.com/office/drawing/2014/main" id="{AD98B98E-5E53-4570-B203-25C7B66D70ED}"/>
              </a:ext>
            </a:extLst>
          </p:cNvPr>
          <p:cNvSpPr txBox="1"/>
          <p:nvPr/>
        </p:nvSpPr>
        <p:spPr>
          <a:xfrm>
            <a:off x="1066800" y="1468961"/>
            <a:ext cx="10058400" cy="3931920"/>
          </a:xfrm>
          <a:prstGeom prst="rect">
            <a:avLst/>
          </a:prstGeom>
        </p:spPr>
        <p:txBody>
          <a:bodyPr vert="horz" lIns="91440" tIns="45720" rIns="91440" bIns="45720" rtlCol="0">
            <a:normAutofit/>
          </a:bodyPr>
          <a:lstStyle/>
          <a:p>
            <a:pPr marL="285750" indent="-182880" defTabSz="914400">
              <a:spcBef>
                <a:spcPct val="20000"/>
              </a:spcBef>
              <a:spcAft>
                <a:spcPts val="200"/>
              </a:spcAft>
              <a:buClr>
                <a:schemeClr val="tx2"/>
              </a:buClr>
              <a:buSzPct val="85000"/>
              <a:buFont typeface="Arial" pitchFamily="34" charset="0"/>
              <a:buChar char="•"/>
            </a:pPr>
            <a:r>
              <a:rPr lang="en-US" dirty="0"/>
              <a:t>The finding that participants in both urban and rural areas scored higher in barriers for physical health than mental health does support previous research that physical toughness is viewed as a positive trait within masculine norms (Addis &amp; </a:t>
            </a:r>
            <a:r>
              <a:rPr lang="en-US" dirty="0" err="1"/>
              <a:t>Mahalik</a:t>
            </a:r>
            <a:r>
              <a:rPr lang="en-US" dirty="0"/>
              <a:t>, 2003).</a:t>
            </a:r>
          </a:p>
          <a:p>
            <a:pPr marL="285750" indent="-182880" defTabSz="914400">
              <a:spcBef>
                <a:spcPct val="20000"/>
              </a:spcBef>
              <a:spcAft>
                <a:spcPts val="200"/>
              </a:spcAft>
              <a:buClr>
                <a:schemeClr val="tx2"/>
              </a:buClr>
              <a:buSzPct val="85000"/>
              <a:buFont typeface="Arial" pitchFamily="34" charset="0"/>
              <a:buChar char="•"/>
            </a:pPr>
            <a:endParaRPr lang="en-US" dirty="0"/>
          </a:p>
          <a:p>
            <a:pPr marL="285750" indent="-182880" defTabSz="914400">
              <a:spcBef>
                <a:spcPct val="20000"/>
              </a:spcBef>
              <a:spcAft>
                <a:spcPts val="200"/>
              </a:spcAft>
              <a:buClr>
                <a:schemeClr val="tx2"/>
              </a:buClr>
              <a:buSzPct val="85000"/>
              <a:buFont typeface="Arial" pitchFamily="34" charset="0"/>
              <a:buChar char="•"/>
            </a:pPr>
            <a:r>
              <a:rPr lang="en-US" dirty="0"/>
              <a:t>However, this contradicts Yousaf, Omar, Grunfeld and Hunter’s (2015) research that suggests adherence to masculine norms impacts mental health help seeking.</a:t>
            </a:r>
          </a:p>
          <a:p>
            <a:pPr marL="285750" indent="-182880" defTabSz="914400">
              <a:spcBef>
                <a:spcPct val="20000"/>
              </a:spcBef>
              <a:spcAft>
                <a:spcPts val="200"/>
              </a:spcAft>
              <a:buClr>
                <a:schemeClr val="tx2"/>
              </a:buClr>
              <a:buSzPct val="85000"/>
              <a:buFont typeface="Arial" pitchFamily="34" charset="0"/>
              <a:buChar char="•"/>
            </a:pPr>
            <a:endParaRPr lang="en-US" dirty="0"/>
          </a:p>
          <a:p>
            <a:pPr marL="285750" indent="-182880" defTabSz="914400">
              <a:spcBef>
                <a:spcPct val="20000"/>
              </a:spcBef>
              <a:spcAft>
                <a:spcPts val="200"/>
              </a:spcAft>
              <a:buClr>
                <a:schemeClr val="tx2"/>
              </a:buClr>
              <a:buSzPct val="85000"/>
              <a:buFont typeface="Arial" pitchFamily="34" charset="0"/>
              <a:buChar char="•"/>
            </a:pPr>
            <a:r>
              <a:rPr lang="en-US" dirty="0"/>
              <a:t>Do men in Wales subscribe to different masculine norms than other countries?</a:t>
            </a:r>
          </a:p>
          <a:p>
            <a:pPr marL="285750" indent="-182880" defTabSz="914400">
              <a:spcBef>
                <a:spcPct val="20000"/>
              </a:spcBef>
              <a:spcAft>
                <a:spcPts val="200"/>
              </a:spcAft>
              <a:buClr>
                <a:schemeClr val="tx2"/>
              </a:buClr>
              <a:buSzPct val="85000"/>
              <a:buFont typeface="Arial" pitchFamily="34" charset="0"/>
              <a:buChar char="•"/>
            </a:pPr>
            <a:endParaRPr lang="en-US" dirty="0"/>
          </a:p>
          <a:p>
            <a:pPr marL="285750" indent="-182880" defTabSz="914400">
              <a:spcBef>
                <a:spcPct val="20000"/>
              </a:spcBef>
              <a:spcAft>
                <a:spcPts val="200"/>
              </a:spcAft>
              <a:buClr>
                <a:schemeClr val="tx2"/>
              </a:buClr>
              <a:buSzPct val="85000"/>
              <a:buFont typeface="Arial" pitchFamily="34" charset="0"/>
              <a:buChar char="•"/>
            </a:pPr>
            <a:r>
              <a:rPr lang="en-US" dirty="0"/>
              <a:t>More research is needed on perceptions of masculinity on Wales in order to investigate this.</a:t>
            </a:r>
          </a:p>
          <a:p>
            <a:pPr marL="285750" indent="-182880" defTabSz="914400">
              <a:spcBef>
                <a:spcPct val="20000"/>
              </a:spcBef>
              <a:spcAft>
                <a:spcPts val="200"/>
              </a:spcAft>
              <a:buClr>
                <a:schemeClr val="tx2"/>
              </a:buClr>
              <a:buSzPct val="85000"/>
              <a:buFont typeface="Arial" pitchFamily="34" charset="0"/>
              <a:buChar char="•"/>
            </a:pPr>
            <a:endParaRPr lang="en-US" dirty="0"/>
          </a:p>
          <a:p>
            <a:pPr marL="285750" indent="-182880" defTabSz="914400">
              <a:spcBef>
                <a:spcPct val="20000"/>
              </a:spcBef>
              <a:spcAft>
                <a:spcPts val="200"/>
              </a:spcAft>
              <a:buClr>
                <a:schemeClr val="tx2"/>
              </a:buClr>
              <a:buSzPct val="85000"/>
              <a:buFont typeface="Arial" pitchFamily="34" charset="0"/>
              <a:buChar char="•"/>
            </a:pPr>
            <a:endParaRPr lang="en-US" dirty="0"/>
          </a:p>
        </p:txBody>
      </p:sp>
      <p:cxnSp>
        <p:nvCxnSpPr>
          <p:cNvPr id="115" name="Straight Connector 114">
            <a:extLst>
              <a:ext uri="{FF2B5EF4-FFF2-40B4-BE49-F238E27FC236}">
                <a16:creationId xmlns:a16="http://schemas.microsoft.com/office/drawing/2014/main" id="{77A471DF-C987-4A8F-BE9D-BF5BB5686C9C}"/>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062712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3399A266-FF3C-49FB-8FB8-19FAF232A7AE}"/>
              </a:ext>
            </a:extLst>
          </p:cNvPr>
          <p:cNvSpPr>
            <a:spLocks noGrp="1"/>
          </p:cNvSpPr>
          <p:nvPr>
            <p:ph type="title"/>
          </p:nvPr>
        </p:nvSpPr>
        <p:spPr>
          <a:xfrm>
            <a:off x="1066800" y="642594"/>
            <a:ext cx="10058400" cy="540747"/>
          </a:xfrm>
        </p:spPr>
        <p:txBody>
          <a:bodyPr vert="horz" lIns="91440" tIns="45720" rIns="91440" bIns="45720" rtlCol="0" anchor="ctr">
            <a:normAutofit/>
          </a:bodyPr>
          <a:lstStyle/>
          <a:p>
            <a:r>
              <a:rPr lang="en-US" sz="2800" dirty="0"/>
              <a:t>Discussion</a:t>
            </a:r>
          </a:p>
        </p:txBody>
      </p:sp>
      <p:sp>
        <p:nvSpPr>
          <p:cNvPr id="5" name="TextBox 4">
            <a:extLst>
              <a:ext uri="{FF2B5EF4-FFF2-40B4-BE49-F238E27FC236}">
                <a16:creationId xmlns:a16="http://schemas.microsoft.com/office/drawing/2014/main" id="{25EC9B65-826D-4ED9-ACAF-9A32255362EC}"/>
              </a:ext>
            </a:extLst>
          </p:cNvPr>
          <p:cNvSpPr txBox="1"/>
          <p:nvPr/>
        </p:nvSpPr>
        <p:spPr>
          <a:xfrm>
            <a:off x="1042416" y="1320501"/>
            <a:ext cx="10058400" cy="4894905"/>
          </a:xfrm>
          <a:prstGeom prst="rect">
            <a:avLst/>
          </a:prstGeom>
        </p:spPr>
        <p:txBody>
          <a:bodyPr vert="horz" lIns="91440" tIns="45720" rIns="91440" bIns="45720" rtlCol="0">
            <a:noAutofit/>
          </a:bodyPr>
          <a:lstStyle/>
          <a:p>
            <a:pPr marL="285750" indent="-182880" defTabSz="914400">
              <a:lnSpc>
                <a:spcPct val="90000"/>
              </a:lnSpc>
              <a:spcAft>
                <a:spcPts val="200"/>
              </a:spcAft>
              <a:buClr>
                <a:schemeClr val="tx2"/>
              </a:buClr>
              <a:buFont typeface="Arial" pitchFamily="34" charset="0"/>
              <a:buChar char="•"/>
            </a:pPr>
            <a:r>
              <a:rPr lang="en-US" dirty="0"/>
              <a:t>Thematic analysis of the data produced themes that were largely consistent with those in the subscales of the modified BHSS.</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The finding that stigma is more prevalent as a barrier to mental health more often than physical health is consistent with men’s help seeking literature (Vogel, Wade, Wester, Larson &amp; Hackler, 2007)</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The subtheme of Deservingness and participant’s responses suggest that healthcare is seen as a scarce resource and should be distributed based on who is more needful.</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This may be a result of a media and political focus of the issues that the NHS faces in Wales. Additionally, the current COVID-19 pandemic may exacerbate this.</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This more community-minded, self-sacrificing aspect of help seeking does not seem to be as widely researched.</a:t>
            </a:r>
          </a:p>
          <a:p>
            <a:pPr marL="285750" indent="-182880" defTabSz="914400">
              <a:lnSpc>
                <a:spcPct val="90000"/>
              </a:lnSpc>
              <a:spcAft>
                <a:spcPts val="200"/>
              </a:spcAft>
              <a:buClr>
                <a:schemeClr val="tx2"/>
              </a:buClr>
              <a:buFont typeface="Arial" pitchFamily="34" charset="0"/>
              <a:buChar char="•"/>
            </a:pPr>
            <a:endParaRPr lang="en-US" dirty="0"/>
          </a:p>
          <a:p>
            <a:pPr marL="285750" indent="-182880" defTabSz="914400">
              <a:lnSpc>
                <a:spcPct val="90000"/>
              </a:lnSpc>
              <a:spcAft>
                <a:spcPts val="200"/>
              </a:spcAft>
              <a:buClr>
                <a:schemeClr val="tx2"/>
              </a:buClr>
              <a:buFont typeface="Arial" pitchFamily="34" charset="0"/>
              <a:buChar char="•"/>
            </a:pPr>
            <a:r>
              <a:rPr lang="en-US" dirty="0"/>
              <a:t>More research is needed to determine whether this is different between men and women.</a:t>
            </a:r>
          </a:p>
        </p:txBody>
      </p:sp>
      <p:cxnSp>
        <p:nvCxnSpPr>
          <p:cNvPr id="105" name="Straight Connector 104">
            <a:extLst>
              <a:ext uri="{FF2B5EF4-FFF2-40B4-BE49-F238E27FC236}">
                <a16:creationId xmlns:a16="http://schemas.microsoft.com/office/drawing/2014/main" id="{52D35A63-DB48-4B20-A4AD-1A333163F3B5}"/>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203894"/>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0" name="Rectangle 9">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2"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25AED926-CE76-4C30-B617-DED4EE396CD8}"/>
              </a:ext>
            </a:extLst>
          </p:cNvPr>
          <p:cNvSpPr>
            <a:spLocks noGrp="1"/>
          </p:cNvSpPr>
          <p:nvPr>
            <p:ph type="title"/>
          </p:nvPr>
        </p:nvSpPr>
        <p:spPr>
          <a:xfrm>
            <a:off x="1066800" y="642594"/>
            <a:ext cx="10058400" cy="571621"/>
          </a:xfrm>
        </p:spPr>
        <p:txBody>
          <a:bodyPr vert="horz" lIns="91440" tIns="45720" rIns="91440" bIns="45720" rtlCol="0" anchor="ctr">
            <a:noAutofit/>
          </a:bodyPr>
          <a:lstStyle/>
          <a:p>
            <a:r>
              <a:rPr lang="en-US" sz="2800" dirty="0"/>
              <a:t>Limitations and Suggestions for future research</a:t>
            </a:r>
          </a:p>
        </p:txBody>
      </p:sp>
      <p:sp>
        <p:nvSpPr>
          <p:cNvPr id="3" name="TextBox 2">
            <a:extLst>
              <a:ext uri="{FF2B5EF4-FFF2-40B4-BE49-F238E27FC236}">
                <a16:creationId xmlns:a16="http://schemas.microsoft.com/office/drawing/2014/main" id="{56434C33-F298-4562-99DA-23041F2EE245}"/>
              </a:ext>
            </a:extLst>
          </p:cNvPr>
          <p:cNvSpPr txBox="1"/>
          <p:nvPr/>
        </p:nvSpPr>
        <p:spPr>
          <a:xfrm>
            <a:off x="1066800" y="1463040"/>
            <a:ext cx="10058400" cy="3931920"/>
          </a:xfrm>
          <a:prstGeom prst="rect">
            <a:avLst/>
          </a:prstGeom>
        </p:spPr>
        <p:txBody>
          <a:bodyPr vert="horz" lIns="91440" tIns="45720" rIns="91440" bIns="45720" rtlCol="0">
            <a:normAutofit/>
          </a:bodyPr>
          <a:lstStyle/>
          <a:p>
            <a:pPr marL="285750" indent="-182880" defTabSz="914400">
              <a:spcAft>
                <a:spcPts val="600"/>
              </a:spcAft>
              <a:buClr>
                <a:schemeClr val="tx2"/>
              </a:buClr>
              <a:buFont typeface="Arial" pitchFamily="34" charset="0"/>
              <a:buChar char="•"/>
            </a:pPr>
            <a:r>
              <a:rPr lang="en-US" dirty="0"/>
              <a:t>A high participant drop-out rate (~70%) may have been due to the study being too long.</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The development of a shorter scale may help future studies.</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The study was only available online.</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Future research should focus on the role of health boards rather than population distribution.</a:t>
            </a:r>
          </a:p>
          <a:p>
            <a:pPr marL="285750" indent="-182880" defTabSz="914400">
              <a:spcAft>
                <a:spcPts val="600"/>
              </a:spcAft>
              <a:buClr>
                <a:schemeClr val="tx2"/>
              </a:buClr>
              <a:buFont typeface="Arial" pitchFamily="34" charset="0"/>
              <a:buChar char="•"/>
            </a:pPr>
            <a:endParaRPr lang="en-US" dirty="0"/>
          </a:p>
          <a:p>
            <a:pPr marL="285750" indent="-182880" defTabSz="914400">
              <a:spcAft>
                <a:spcPts val="600"/>
              </a:spcAft>
              <a:buClr>
                <a:schemeClr val="tx2"/>
              </a:buClr>
              <a:buFont typeface="Arial" pitchFamily="34" charset="0"/>
              <a:buChar char="•"/>
            </a:pPr>
            <a:r>
              <a:rPr lang="en-US" dirty="0"/>
              <a:t>The role of deservingness should be investigated further. </a:t>
            </a:r>
          </a:p>
        </p:txBody>
      </p:sp>
      <p:cxnSp>
        <p:nvCxnSpPr>
          <p:cNvPr id="9" name="Straight Connector 8">
            <a:extLst>
              <a:ext uri="{FF2B5EF4-FFF2-40B4-BE49-F238E27FC236}">
                <a16:creationId xmlns:a16="http://schemas.microsoft.com/office/drawing/2014/main" id="{055B524B-EBEC-4EEC-B7BD-53077F40DA3D}"/>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3545598"/>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DDFF"/>
            </a:gs>
            <a:gs pos="100000">
              <a:srgbClr val="CDE9FF"/>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F8ECEED-6A9F-4DE3-8B74-1594A97A7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solidFill>
                  <a:prstClr val="white"/>
                </a:solidFill>
              </a:rPr>
              <a:t>C</a:t>
            </a:r>
          </a:p>
        </p:txBody>
      </p:sp>
      <p:sp>
        <p:nvSpPr>
          <p:cNvPr id="10" name="Rectangle 9">
            <a:extLst>
              <a:ext uri="{FF2B5EF4-FFF2-40B4-BE49-F238E27FC236}">
                <a16:creationId xmlns:a16="http://schemas.microsoft.com/office/drawing/2014/main" id="{78FA7ABE-8B4E-407C-86AB-D27D90AFF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6D2DDB82-327A-49CC-A215-501B2E17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4" name="Rectangle 13">
            <a:extLst>
              <a:ext uri="{FF2B5EF4-FFF2-40B4-BE49-F238E27FC236}">
                <a16:creationId xmlns:a16="http://schemas.microsoft.com/office/drawing/2014/main" id="{669B3B54-461C-45CC-8503-C31EAB749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C39EE66C-8FD1-4188-A3B3-3C83A81D3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5A510B29-09D0-4552-8271-8B2F72B581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CF64F3-B5A4-49E6-98AA-C8691924D5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7635E45-FB21-4625-95B4-114791B123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1" name="Rectangle 20">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95"/>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2"/>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23BFB51B-DA4F-4E4F-91C4-3C92F26A8911}"/>
              </a:ext>
            </a:extLst>
          </p:cNvPr>
          <p:cNvSpPr>
            <a:spLocks noGrp="1"/>
          </p:cNvSpPr>
          <p:nvPr>
            <p:ph type="title"/>
          </p:nvPr>
        </p:nvSpPr>
        <p:spPr>
          <a:xfrm>
            <a:off x="1259347" y="1349770"/>
            <a:ext cx="9673306" cy="2733106"/>
          </a:xfrm>
        </p:spPr>
        <p:txBody>
          <a:bodyPr vert="horz" lIns="91440" tIns="45720" rIns="91440" bIns="45720" rtlCol="0" anchor="ctr">
            <a:normAutofit/>
          </a:bodyPr>
          <a:lstStyle/>
          <a:p>
            <a:pPr algn="ctr">
              <a:lnSpc>
                <a:spcPct val="83000"/>
              </a:lnSpc>
            </a:pPr>
            <a:r>
              <a:rPr lang="en-US" sz="7200" cap="all" spc="-100" dirty="0">
                <a:solidFill>
                  <a:schemeClr val="tx1"/>
                </a:solidFill>
              </a:rPr>
              <a:t>Thank You</a:t>
            </a:r>
          </a:p>
        </p:txBody>
      </p:sp>
      <p:sp>
        <p:nvSpPr>
          <p:cNvPr id="29" name="Rectangle 28">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31" name="Straight Connector 30">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0A64F7C-7E71-4490-9100-823F6D06FF1C}"/>
              </a:ext>
            </a:extLst>
          </p:cNvPr>
          <p:cNvSpPr txBox="1"/>
          <p:nvPr/>
        </p:nvSpPr>
        <p:spPr>
          <a:xfrm>
            <a:off x="1475232" y="3503734"/>
            <a:ext cx="9363456" cy="1708160"/>
          </a:xfrm>
          <a:prstGeom prst="rect">
            <a:avLst/>
          </a:prstGeom>
          <a:noFill/>
        </p:spPr>
        <p:txBody>
          <a:bodyPr wrap="square" rtlCol="0">
            <a:spAutoFit/>
          </a:bodyPr>
          <a:lstStyle/>
          <a:p>
            <a:pPr algn="ctr">
              <a:spcAft>
                <a:spcPts val="600"/>
              </a:spcAft>
            </a:pPr>
            <a:r>
              <a:rPr lang="en-GB" sz="2400" dirty="0"/>
              <a:t>If you have any questions about this study, please email me:</a:t>
            </a:r>
          </a:p>
          <a:p>
            <a:pPr algn="ctr">
              <a:spcAft>
                <a:spcPts val="600"/>
              </a:spcAft>
            </a:pPr>
            <a:endParaRPr lang="en-GB" sz="2400" dirty="0"/>
          </a:p>
          <a:p>
            <a:pPr algn="ctr">
              <a:spcAft>
                <a:spcPts val="600"/>
              </a:spcAft>
            </a:pPr>
            <a:r>
              <a:rPr lang="en-GB" sz="2400" dirty="0"/>
              <a:t>1703005@student.uwtsd.ac.uk</a:t>
            </a:r>
          </a:p>
          <a:p>
            <a:pPr>
              <a:spcAft>
                <a:spcPts val="600"/>
              </a:spcAft>
            </a:pPr>
            <a:endParaRPr lang="en-GB" dirty="0"/>
          </a:p>
        </p:txBody>
      </p:sp>
    </p:spTree>
    <p:extLst>
      <p:ext uri="{BB962C8B-B14F-4D97-AF65-F5344CB8AC3E}">
        <p14:creationId xmlns:p14="http://schemas.microsoft.com/office/powerpoint/2010/main" val="3267575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89BBBC4-253D-473B-B056-6295C06BDD1C}"/>
              </a:ext>
            </a:extLst>
          </p:cNvPr>
          <p:cNvSpPr>
            <a:spLocks noGrp="1"/>
          </p:cNvSpPr>
          <p:nvPr>
            <p:ph type="title"/>
          </p:nvPr>
        </p:nvSpPr>
        <p:spPr>
          <a:xfrm>
            <a:off x="1066800" y="642594"/>
            <a:ext cx="10058400" cy="460065"/>
          </a:xfrm>
        </p:spPr>
        <p:txBody>
          <a:bodyPr vert="horz" lIns="91440" tIns="45720" rIns="91440" bIns="45720" rtlCol="0" anchor="ctr">
            <a:normAutofit fontScale="90000"/>
          </a:bodyPr>
          <a:lstStyle/>
          <a:p>
            <a:r>
              <a:rPr lang="en-US" sz="2800" dirty="0"/>
              <a:t>References</a:t>
            </a:r>
          </a:p>
        </p:txBody>
      </p:sp>
      <p:sp>
        <p:nvSpPr>
          <p:cNvPr id="4" name="TextBox 3">
            <a:extLst>
              <a:ext uri="{FF2B5EF4-FFF2-40B4-BE49-F238E27FC236}">
                <a16:creationId xmlns:a16="http://schemas.microsoft.com/office/drawing/2014/main" id="{6E61897E-137E-460E-915B-CDAB2F88730C}"/>
              </a:ext>
            </a:extLst>
          </p:cNvPr>
          <p:cNvSpPr txBox="1"/>
          <p:nvPr/>
        </p:nvSpPr>
        <p:spPr>
          <a:xfrm>
            <a:off x="1066800" y="1349368"/>
            <a:ext cx="10058400" cy="4752366"/>
          </a:xfrm>
          <a:prstGeom prst="rect">
            <a:avLst/>
          </a:prstGeom>
        </p:spPr>
        <p:txBody>
          <a:bodyPr vert="horz" lIns="91440" tIns="45720" rIns="91440" bIns="45720" rtlCol="0" anchor="t">
            <a:noAutofit/>
          </a:bodyPr>
          <a:lstStyle/>
          <a:p>
            <a:pPr marL="180340" indent="-182880" defTabSz="914400">
              <a:lnSpc>
                <a:spcPct val="90000"/>
              </a:lnSpc>
              <a:spcAft>
                <a:spcPts val="200"/>
              </a:spcAft>
              <a:buClr>
                <a:schemeClr val="tx2"/>
              </a:buClr>
              <a:buFont typeface="Arial" pitchFamily="34" charset="0"/>
              <a:buChar char="•"/>
            </a:pPr>
            <a:r>
              <a:rPr lang="en-US" sz="1400" dirty="0">
                <a:effectLst/>
              </a:rPr>
              <a:t>Addis, M. E., &amp; </a:t>
            </a:r>
            <a:r>
              <a:rPr lang="en-US" sz="1400" dirty="0" err="1">
                <a:effectLst/>
              </a:rPr>
              <a:t>Mahalik</a:t>
            </a:r>
            <a:r>
              <a:rPr lang="en-US" sz="1400" dirty="0">
                <a:effectLst/>
              </a:rPr>
              <a:t>, J. R. (2003). Men, masculinity, and the contexts of help seeking. </a:t>
            </a:r>
            <a:r>
              <a:rPr lang="en-US" sz="1400" i="1" dirty="0">
                <a:effectLst/>
              </a:rPr>
              <a:t>American psychologist</a:t>
            </a:r>
            <a:r>
              <a:rPr lang="en-US" sz="1400" dirty="0">
                <a:effectLst/>
              </a:rPr>
              <a:t>, </a:t>
            </a:r>
            <a:r>
              <a:rPr lang="en-US" sz="1400" i="1" dirty="0">
                <a:effectLst/>
              </a:rPr>
              <a:t>58</a:t>
            </a:r>
            <a:r>
              <a:rPr lang="en-US" sz="1400" dirty="0">
                <a:effectLst/>
              </a:rPr>
              <a:t>(1), 5.</a:t>
            </a:r>
            <a:endParaRPr lang="en-US" sz="1400" dirty="0"/>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Alston, M., &amp; Kent, J. (2008). The Big Dry: The link between rural masculinities and poor health outcomes for farming men. </a:t>
            </a:r>
            <a:r>
              <a:rPr lang="en-US" sz="1400" i="1" dirty="0">
                <a:effectLst/>
              </a:rPr>
              <a:t>Journal of Sociology</a:t>
            </a:r>
            <a:r>
              <a:rPr lang="en-US" sz="1400" dirty="0">
                <a:effectLst/>
              </a:rPr>
              <a:t>, </a:t>
            </a:r>
            <a:r>
              <a:rPr lang="en-US" sz="1400" i="1" dirty="0">
                <a:effectLst/>
              </a:rPr>
              <a:t>44</a:t>
            </a:r>
            <a:r>
              <a:rPr lang="en-US" sz="1400" dirty="0">
                <a:effectLst/>
              </a:rPr>
              <a:t>(2), 133-147.</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err="1">
                <a:effectLst/>
              </a:rPr>
              <a:t>Avci</a:t>
            </a:r>
            <a:r>
              <a:rPr lang="en-US" sz="1400" dirty="0">
                <a:effectLst/>
              </a:rPr>
              <a:t>, I. A., &amp; </a:t>
            </a:r>
            <a:r>
              <a:rPr lang="en-US" sz="1400" dirty="0" err="1">
                <a:effectLst/>
              </a:rPr>
              <a:t>Altinel</a:t>
            </a:r>
            <a:r>
              <a:rPr lang="en-US" sz="1400" dirty="0">
                <a:effectLst/>
              </a:rPr>
              <a:t>, B. (2018). The validity and reliability of health belief scale for testicular cancer self-examination. </a:t>
            </a:r>
            <a:r>
              <a:rPr lang="en-US" sz="1400" i="1" dirty="0">
                <a:effectLst/>
              </a:rPr>
              <a:t>American journal of men's health</a:t>
            </a:r>
            <a:r>
              <a:rPr lang="en-US" sz="1400" dirty="0">
                <a:effectLst/>
              </a:rPr>
              <a:t>, </a:t>
            </a:r>
            <a:r>
              <a:rPr lang="en-US" sz="1400" i="1" dirty="0">
                <a:effectLst/>
              </a:rPr>
              <a:t>12</a:t>
            </a:r>
            <a:r>
              <a:rPr lang="en-US" sz="1400" dirty="0">
                <a:effectLst/>
              </a:rPr>
              <a:t>(3), 531-538.</a:t>
            </a:r>
            <a:endParaRPr lang="en-US" sz="1400" dirty="0"/>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Braun, V., &amp; Clarke, V. (2006). Using thematic analysis in psychology. </a:t>
            </a:r>
            <a:r>
              <a:rPr lang="en-US" sz="1400" i="1" dirty="0">
                <a:effectLst/>
              </a:rPr>
              <a:t>Qualitative research in psychology</a:t>
            </a:r>
            <a:r>
              <a:rPr lang="en-US" sz="1400" dirty="0">
                <a:effectLst/>
              </a:rPr>
              <a:t>, </a:t>
            </a:r>
            <a:r>
              <a:rPr lang="en-US" sz="1400" i="1" dirty="0">
                <a:effectLst/>
              </a:rPr>
              <a:t>3</a:t>
            </a:r>
            <a:r>
              <a:rPr lang="en-US" sz="1400" dirty="0">
                <a:effectLst/>
              </a:rPr>
              <a:t>(2), 77-101.</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Evans, J., Frank, B., Oliffe, J. L., &amp; Gregory, D. (2011). Health, illness, men and masculinities (HIMM): a theoretical framework for understanding men and their health. </a:t>
            </a:r>
            <a:r>
              <a:rPr lang="en-US" sz="1400" i="1" dirty="0">
                <a:effectLst/>
              </a:rPr>
              <a:t>Journal of Men's Health</a:t>
            </a:r>
            <a:r>
              <a:rPr lang="en-US" sz="1400" dirty="0">
                <a:effectLst/>
              </a:rPr>
              <a:t>, </a:t>
            </a:r>
            <a:r>
              <a:rPr lang="en-US" sz="1400" i="1" dirty="0">
                <a:effectLst/>
              </a:rPr>
              <a:t>8</a:t>
            </a:r>
            <a:r>
              <a:rPr lang="en-US" sz="1400" dirty="0">
                <a:effectLst/>
              </a:rPr>
              <a:t>(1), 7-15.</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Fennell, K. M., Hull, M., Jones, M., &amp; Dollman, J. (2018). A comparison of barriers to accessing services for mental and physical health conditions in a sample of rural Australian adults.</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err="1">
                <a:effectLst/>
              </a:rPr>
              <a:t>Flurey</a:t>
            </a:r>
            <a:r>
              <a:rPr lang="en-US" sz="1400" dirty="0">
                <a:effectLst/>
              </a:rPr>
              <a:t>, C., White, A., Rodham, K., Kirwan, J., </a:t>
            </a:r>
            <a:r>
              <a:rPr lang="en-US" sz="1400" dirty="0" err="1">
                <a:effectLst/>
              </a:rPr>
              <a:t>Noddings</a:t>
            </a:r>
            <a:r>
              <a:rPr lang="en-US" sz="1400" dirty="0">
                <a:effectLst/>
              </a:rPr>
              <a:t>, R., &amp; Hewlett, S. (2018). ‘Everyone assumes a man to be quite strong’: Men, masculinity and rheumatoid arthritis: A case‐study approach. </a:t>
            </a:r>
            <a:r>
              <a:rPr lang="en-US" sz="1400" i="1" dirty="0">
                <a:effectLst/>
              </a:rPr>
              <a:t>Sociology of health &amp; illness</a:t>
            </a:r>
            <a:r>
              <a:rPr lang="en-US" sz="1400" dirty="0">
                <a:effectLst/>
              </a:rPr>
              <a:t>, </a:t>
            </a:r>
            <a:r>
              <a:rPr lang="en-US" sz="1400" i="1" dirty="0">
                <a:effectLst/>
              </a:rPr>
              <a:t>40</a:t>
            </a:r>
            <a:r>
              <a:rPr lang="en-US" sz="1400" dirty="0">
                <a:effectLst/>
              </a:rPr>
              <a:t>(1), 115-129.</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Frost, J., Vermeulen, I. E., &amp; </a:t>
            </a:r>
            <a:r>
              <a:rPr lang="en-US" sz="1400" dirty="0" err="1">
                <a:effectLst/>
              </a:rPr>
              <a:t>Beekers</a:t>
            </a:r>
            <a:r>
              <a:rPr lang="en-US" sz="1400" dirty="0">
                <a:effectLst/>
              </a:rPr>
              <a:t>, N. (2014). Anonymity versus privacy: selective information sharing in online cancer communities. </a:t>
            </a:r>
            <a:r>
              <a:rPr lang="en-US" sz="1400" i="1" dirty="0">
                <a:effectLst/>
              </a:rPr>
              <a:t>Journal of medical Internet research</a:t>
            </a:r>
            <a:r>
              <a:rPr lang="en-US" sz="1400" dirty="0">
                <a:effectLst/>
              </a:rPr>
              <a:t>, </a:t>
            </a:r>
            <a:r>
              <a:rPr lang="en-US" sz="1400" i="1" dirty="0">
                <a:effectLst/>
              </a:rPr>
              <a:t>16</a:t>
            </a:r>
            <a:r>
              <a:rPr lang="en-US" sz="1400" dirty="0">
                <a:effectLst/>
              </a:rPr>
              <a:t>(5), e126.</a:t>
            </a:r>
          </a:p>
        </p:txBody>
      </p:sp>
      <p:cxnSp>
        <p:nvCxnSpPr>
          <p:cNvPr id="10" name="Straight Connector 9">
            <a:extLst>
              <a:ext uri="{FF2B5EF4-FFF2-40B4-BE49-F238E27FC236}">
                <a16:creationId xmlns:a16="http://schemas.microsoft.com/office/drawing/2014/main" id="{D12E999B-B129-49CD-AA11-50A4880C954F}"/>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2610254"/>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 name="Title 1">
            <a:extLst>
              <a:ext uri="{FF2B5EF4-FFF2-40B4-BE49-F238E27FC236}">
                <a16:creationId xmlns:a16="http://schemas.microsoft.com/office/drawing/2014/main" id="{6365B79D-FE8C-449F-9DF6-F958C1680D3B}"/>
              </a:ext>
            </a:extLst>
          </p:cNvPr>
          <p:cNvSpPr>
            <a:spLocks noGrp="1"/>
          </p:cNvSpPr>
          <p:nvPr>
            <p:ph type="title"/>
          </p:nvPr>
        </p:nvSpPr>
        <p:spPr>
          <a:xfrm>
            <a:off x="1066800" y="642594"/>
            <a:ext cx="10058400" cy="486959"/>
          </a:xfrm>
        </p:spPr>
        <p:txBody>
          <a:bodyPr vert="horz" lIns="91440" tIns="45720" rIns="91440" bIns="45720" rtlCol="0" anchor="ctr">
            <a:normAutofit/>
          </a:bodyPr>
          <a:lstStyle/>
          <a:p>
            <a:r>
              <a:rPr lang="en-US" sz="2800" dirty="0"/>
              <a:t>References</a:t>
            </a:r>
          </a:p>
        </p:txBody>
      </p:sp>
      <p:sp>
        <p:nvSpPr>
          <p:cNvPr id="4" name="TextBox 3">
            <a:extLst>
              <a:ext uri="{FF2B5EF4-FFF2-40B4-BE49-F238E27FC236}">
                <a16:creationId xmlns:a16="http://schemas.microsoft.com/office/drawing/2014/main" id="{6AC6D47B-A01F-42C0-8B99-00AFA23D8233}"/>
              </a:ext>
            </a:extLst>
          </p:cNvPr>
          <p:cNvSpPr txBox="1"/>
          <p:nvPr/>
        </p:nvSpPr>
        <p:spPr>
          <a:xfrm>
            <a:off x="1042416" y="1397243"/>
            <a:ext cx="10058400" cy="4904945"/>
          </a:xfrm>
          <a:prstGeom prst="rect">
            <a:avLst/>
          </a:prstGeom>
        </p:spPr>
        <p:txBody>
          <a:bodyPr vert="horz" lIns="91440" tIns="45720" rIns="91440" bIns="45720" rtlCol="0">
            <a:noAutofit/>
          </a:bodyPr>
          <a:lstStyle/>
          <a:p>
            <a:pPr marL="180340" indent="-182880" defTabSz="914400">
              <a:lnSpc>
                <a:spcPct val="90000"/>
              </a:lnSpc>
              <a:spcAft>
                <a:spcPts val="200"/>
              </a:spcAft>
              <a:buClr>
                <a:schemeClr val="tx2"/>
              </a:buClr>
              <a:buFont typeface="Arial" pitchFamily="34" charset="0"/>
              <a:buChar char="•"/>
            </a:pPr>
            <a:r>
              <a:rPr lang="en-US" sz="1400" dirty="0" err="1">
                <a:effectLst/>
              </a:rPr>
              <a:t>Galdas</a:t>
            </a:r>
            <a:r>
              <a:rPr lang="en-US" sz="1400" dirty="0">
                <a:effectLst/>
              </a:rPr>
              <a:t>, P. M., Cheater, F., &amp; Marshall, P. (2005). Men and health help‐seeking </a:t>
            </a:r>
            <a:r>
              <a:rPr lang="en-US" sz="1400" dirty="0" err="1">
                <a:effectLst/>
              </a:rPr>
              <a:t>behaviour</a:t>
            </a:r>
            <a:r>
              <a:rPr lang="en-US" sz="1400" dirty="0">
                <a:effectLst/>
              </a:rPr>
              <a:t>: literature review. Journal of advanced nursing, 49(6), 616-623.</a:t>
            </a:r>
          </a:p>
          <a:p>
            <a:pPr marL="180340" indent="-182880" defTabSz="914400">
              <a:lnSpc>
                <a:spcPct val="90000"/>
              </a:lnSpc>
              <a:spcAft>
                <a:spcPts val="200"/>
              </a:spcAft>
              <a:buClr>
                <a:schemeClr val="tx2"/>
              </a:buClr>
              <a:buFont typeface="Arial" pitchFamily="34" charset="0"/>
              <a:buChar char="•"/>
            </a:pPr>
            <a:endParaRPr lang="en-US" sz="1400" dirty="0"/>
          </a:p>
          <a:p>
            <a:pPr marL="180340" indent="-182880" defTabSz="914400">
              <a:lnSpc>
                <a:spcPct val="90000"/>
              </a:lnSpc>
              <a:spcAft>
                <a:spcPts val="200"/>
              </a:spcAft>
              <a:buClr>
                <a:schemeClr val="tx2"/>
              </a:buClr>
              <a:buFont typeface="Arial" pitchFamily="34" charset="0"/>
              <a:buChar char="•"/>
            </a:pPr>
            <a:r>
              <a:rPr lang="en-GB" sz="1400" b="0" i="0" u="none" strike="noStrike" baseline="0" dirty="0" err="1">
                <a:solidFill>
                  <a:srgbClr val="000000"/>
                </a:solidFill>
              </a:rPr>
              <a:t>Heise</a:t>
            </a:r>
            <a:r>
              <a:rPr lang="en-GB" sz="1400" b="0" i="0" u="none" strike="noStrike" baseline="0" dirty="0">
                <a:solidFill>
                  <a:srgbClr val="000000"/>
                </a:solidFill>
              </a:rPr>
              <a:t>, L., Greene, M. E., </a:t>
            </a:r>
            <a:r>
              <a:rPr lang="en-GB" sz="1400" b="0" i="0" u="none" strike="noStrike" baseline="0" dirty="0" err="1">
                <a:solidFill>
                  <a:srgbClr val="000000"/>
                </a:solidFill>
              </a:rPr>
              <a:t>Opper</a:t>
            </a:r>
            <a:r>
              <a:rPr lang="en-GB" sz="1400" b="0" i="0" u="none" strike="noStrike" baseline="0" dirty="0">
                <a:solidFill>
                  <a:srgbClr val="000000"/>
                </a:solidFill>
              </a:rPr>
              <a:t>, N., </a:t>
            </a:r>
            <a:r>
              <a:rPr lang="en-GB" sz="1400" b="0" i="0" u="none" strike="noStrike" baseline="0" dirty="0" err="1">
                <a:solidFill>
                  <a:srgbClr val="000000"/>
                </a:solidFill>
              </a:rPr>
              <a:t>Stavropoulou</a:t>
            </a:r>
            <a:r>
              <a:rPr lang="en-GB" sz="1400" b="0" i="0" u="none" strike="noStrike" baseline="0" dirty="0">
                <a:solidFill>
                  <a:srgbClr val="000000"/>
                </a:solidFill>
              </a:rPr>
              <a:t>, M., Harper, C., Nascimento, M., ... &amp; Henry, S. (2019). Gender inequality and restrictive gender norms: framing the challenges to health. </a:t>
            </a:r>
            <a:r>
              <a:rPr lang="en-GB" sz="1400" b="0" i="1" u="none" strike="noStrike" baseline="0" dirty="0">
                <a:solidFill>
                  <a:srgbClr val="000000"/>
                </a:solidFill>
              </a:rPr>
              <a:t>The Lancet</a:t>
            </a:r>
            <a:r>
              <a:rPr lang="en-GB" sz="1400" b="0" i="0" u="none" strike="noStrike" baseline="0" dirty="0">
                <a:solidFill>
                  <a:srgbClr val="000000"/>
                </a:solidFill>
              </a:rPr>
              <a:t>. </a:t>
            </a:r>
            <a:endParaRPr lang="en-US" sz="1400" dirty="0">
              <a:effectLst/>
            </a:endParaRPr>
          </a:p>
          <a:p>
            <a:pPr defTabSz="914400">
              <a:lnSpc>
                <a:spcPct val="90000"/>
              </a:lnSpc>
              <a:spcAft>
                <a:spcPts val="200"/>
              </a:spcAft>
              <a:buClr>
                <a:schemeClr val="tx2"/>
              </a:buCl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Idler, E. L., Hudson, S. V., &amp; Leventhal, H. (1999). The meanings of self-ratings of health: A qualitative and quantitative approach. Research on aging, 21(3), 458-476.</a:t>
            </a:r>
          </a:p>
          <a:p>
            <a:pPr defTabSz="914400">
              <a:lnSpc>
                <a:spcPct val="90000"/>
              </a:lnSpc>
              <a:spcAft>
                <a:spcPts val="200"/>
              </a:spcAft>
              <a:buClr>
                <a:schemeClr val="tx2"/>
              </a:buCl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Lifetime risk of cancer. (2016). Retrieved 21 November 2019, from https://www.cancerresearchuk.org/health-professional/cancer-statistics/risk/lifetime-risk#heading-Zero</a:t>
            </a:r>
          </a:p>
          <a:p>
            <a:pPr defTabSz="914400">
              <a:lnSpc>
                <a:spcPct val="90000"/>
              </a:lnSpc>
              <a:spcAft>
                <a:spcPts val="200"/>
              </a:spcAft>
              <a:buClr>
                <a:schemeClr val="tx2"/>
              </a:buClr>
            </a:pPr>
            <a:r>
              <a:rPr lang="en-US" sz="1400" dirty="0"/>
              <a:t> </a:t>
            </a: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National Rural Health Alliance. (2010). Measuring the metropolitan-rural inequity [</a:t>
            </a:r>
            <a:r>
              <a:rPr lang="en-US" sz="1400" dirty="0" err="1">
                <a:effectLst/>
              </a:rPr>
              <a:t>Ebook</a:t>
            </a:r>
            <a:r>
              <a:rPr lang="en-US" sz="1400" dirty="0">
                <a:effectLst/>
              </a:rPr>
              <a:t>]. Retrieved from https://www.ruralhealth.org.au/factsheets/thumbs?page=1</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Roy, P., Tremblay, G., &amp; Robertson, S. (2014). Help‐seeking among male farmers: Connecting masculinities and mental health. </a:t>
            </a:r>
            <a:r>
              <a:rPr lang="en-US" sz="1400" dirty="0" err="1">
                <a:effectLst/>
              </a:rPr>
              <a:t>Sociologia</a:t>
            </a:r>
            <a:r>
              <a:rPr lang="en-US" sz="1400" dirty="0">
                <a:effectLst/>
              </a:rPr>
              <a:t> </a:t>
            </a:r>
            <a:r>
              <a:rPr lang="en-US" sz="1400" dirty="0" err="1">
                <a:effectLst/>
              </a:rPr>
              <a:t>Ruralis</a:t>
            </a:r>
            <a:r>
              <a:rPr lang="en-US" sz="1400" dirty="0">
                <a:effectLst/>
              </a:rPr>
              <a:t>, 54(4), 460-476.</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Statistics for Wales. (2019). Summary statistics for Welsh economic regions: Wales. Cardiff: Welsh Government.</a:t>
            </a:r>
          </a:p>
          <a:p>
            <a:pPr marL="180340" indent="-182880" defTabSz="914400">
              <a:lnSpc>
                <a:spcPct val="90000"/>
              </a:lnSpc>
              <a:spcAft>
                <a:spcPts val="200"/>
              </a:spcAft>
              <a:buClr>
                <a:schemeClr val="tx2"/>
              </a:buClr>
              <a:buFont typeface="Arial" pitchFamily="34" charset="0"/>
              <a:buChar char="•"/>
            </a:pPr>
            <a:endParaRPr lang="en-US" sz="1400" dirty="0">
              <a:effectLst/>
            </a:endParaRPr>
          </a:p>
          <a:p>
            <a:pPr marL="180340" indent="-182880" defTabSz="914400">
              <a:lnSpc>
                <a:spcPct val="90000"/>
              </a:lnSpc>
              <a:spcAft>
                <a:spcPts val="200"/>
              </a:spcAft>
              <a:buClr>
                <a:schemeClr val="tx2"/>
              </a:buClr>
              <a:buFont typeface="Arial" pitchFamily="34" charset="0"/>
              <a:buChar char="•"/>
            </a:pPr>
            <a:r>
              <a:rPr lang="en-US" sz="1400" dirty="0">
                <a:effectLst/>
              </a:rPr>
              <a:t>Suicides in the UK - Office for National Statistics. (2019). Retrieved 11 October 2019, from https://www.ons.gov.uk/peoplepopulationandcommunity/birthsdeathsandmarriages/deaths/bulletins/suicidesintheunitedkingdom/2018registrations</a:t>
            </a:r>
          </a:p>
          <a:p>
            <a:pPr defTabSz="914400">
              <a:lnSpc>
                <a:spcPct val="90000"/>
              </a:lnSpc>
              <a:spcAft>
                <a:spcPts val="200"/>
              </a:spcAft>
              <a:buClr>
                <a:schemeClr val="tx2"/>
              </a:buClr>
            </a:pPr>
            <a:endParaRPr lang="en-US" sz="1400" dirty="0">
              <a:effectLst/>
            </a:endParaRPr>
          </a:p>
        </p:txBody>
      </p:sp>
      <p:cxnSp>
        <p:nvCxnSpPr>
          <p:cNvPr id="10" name="Straight Connector 9">
            <a:extLst>
              <a:ext uri="{FF2B5EF4-FFF2-40B4-BE49-F238E27FC236}">
                <a16:creationId xmlns:a16="http://schemas.microsoft.com/office/drawing/2014/main" id="{DD68B74C-200D-42C1-8D99-5AC55C84D889}"/>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7783646"/>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088143D-9C94-4C26-ACEA-6D8D715B3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49A78F8C-7637-4307-ACFB-F54D04C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 name="Title 1">
            <a:extLst>
              <a:ext uri="{FF2B5EF4-FFF2-40B4-BE49-F238E27FC236}">
                <a16:creationId xmlns:a16="http://schemas.microsoft.com/office/drawing/2014/main" id="{2C3030B5-869C-447B-96A9-C2E0B32B3F54}"/>
              </a:ext>
            </a:extLst>
          </p:cNvPr>
          <p:cNvSpPr>
            <a:spLocks noGrp="1"/>
          </p:cNvSpPr>
          <p:nvPr>
            <p:ph type="title"/>
          </p:nvPr>
        </p:nvSpPr>
        <p:spPr>
          <a:xfrm>
            <a:off x="1066800" y="642594"/>
            <a:ext cx="10058400" cy="522818"/>
          </a:xfrm>
        </p:spPr>
        <p:txBody>
          <a:bodyPr vert="horz" lIns="91440" tIns="45720" rIns="91440" bIns="45720" rtlCol="0" anchor="ctr">
            <a:normAutofit/>
          </a:bodyPr>
          <a:lstStyle/>
          <a:p>
            <a:r>
              <a:rPr lang="en-US" sz="2800" dirty="0"/>
              <a:t>References</a:t>
            </a:r>
          </a:p>
        </p:txBody>
      </p:sp>
      <p:sp>
        <p:nvSpPr>
          <p:cNvPr id="4" name="TextBox 3">
            <a:extLst>
              <a:ext uri="{FF2B5EF4-FFF2-40B4-BE49-F238E27FC236}">
                <a16:creationId xmlns:a16="http://schemas.microsoft.com/office/drawing/2014/main" id="{846A93A5-372A-4D47-85E2-B36FEBD8BE81}"/>
              </a:ext>
            </a:extLst>
          </p:cNvPr>
          <p:cNvSpPr txBox="1"/>
          <p:nvPr/>
        </p:nvSpPr>
        <p:spPr>
          <a:xfrm>
            <a:off x="1066800" y="1463040"/>
            <a:ext cx="10058400" cy="3931920"/>
          </a:xfrm>
          <a:prstGeom prst="rect">
            <a:avLst/>
          </a:prstGeom>
        </p:spPr>
        <p:txBody>
          <a:bodyPr vert="horz" lIns="91440" tIns="45720" rIns="91440" bIns="45720" rtlCol="0">
            <a:normAutofit/>
          </a:bodyPr>
          <a:lstStyle/>
          <a:p>
            <a:pPr marL="180340" indent="-182880" defTabSz="914400">
              <a:spcAft>
                <a:spcPts val="200"/>
              </a:spcAft>
              <a:buClr>
                <a:schemeClr val="tx2"/>
              </a:buClr>
              <a:buFont typeface="Arial" pitchFamily="34" charset="0"/>
              <a:buChar char="•"/>
            </a:pPr>
            <a:r>
              <a:rPr lang="en-US" sz="1400" dirty="0">
                <a:effectLst/>
              </a:rPr>
              <a:t>Vogel, D. L., Wade, N. G., Wester, S. R., Larson, L., &amp; Hackler, A. H. (2007). Seeking help from a mental health professional: The influence of one's social network. Journal of clinical psychology, 63(3), 233-245</a:t>
            </a:r>
            <a:endParaRPr lang="en-US" sz="1400" dirty="0"/>
          </a:p>
          <a:p>
            <a:pPr marL="180340" indent="-182880" defTabSz="914400">
              <a:spcAft>
                <a:spcPts val="200"/>
              </a:spcAft>
              <a:buClr>
                <a:schemeClr val="tx2"/>
              </a:buClr>
              <a:buFont typeface="Arial" pitchFamily="34" charset="0"/>
              <a:buChar char="•"/>
            </a:pPr>
            <a:endParaRPr lang="en-US" sz="1400" dirty="0">
              <a:effectLst/>
            </a:endParaRPr>
          </a:p>
          <a:p>
            <a:pPr marL="180340" indent="-182880" defTabSz="914400">
              <a:spcAft>
                <a:spcPts val="200"/>
              </a:spcAft>
              <a:buClr>
                <a:schemeClr val="tx2"/>
              </a:buClr>
              <a:buFont typeface="Arial" pitchFamily="34" charset="0"/>
              <a:buChar char="•"/>
            </a:pPr>
            <a:r>
              <a:rPr lang="en-US" sz="1400" dirty="0">
                <a:effectLst/>
              </a:rPr>
              <a:t>Weitzman, E. R., Kaci, L., &amp; Mandl, K. D. (2010). Sharing medical data for health research: the early personal health record experience. </a:t>
            </a:r>
            <a:r>
              <a:rPr lang="en-US" sz="1400" i="1" dirty="0">
                <a:effectLst/>
              </a:rPr>
              <a:t>Journal of medical Internet research</a:t>
            </a:r>
            <a:r>
              <a:rPr lang="en-US" sz="1400" dirty="0">
                <a:effectLst/>
              </a:rPr>
              <a:t>, </a:t>
            </a:r>
            <a:r>
              <a:rPr lang="en-US" sz="1400" i="1" dirty="0">
                <a:effectLst/>
              </a:rPr>
              <a:t>12</a:t>
            </a:r>
            <a:r>
              <a:rPr lang="en-US" sz="1400" dirty="0">
                <a:effectLst/>
              </a:rPr>
              <a:t>(2), e14.</a:t>
            </a:r>
          </a:p>
          <a:p>
            <a:pPr defTabSz="914400">
              <a:spcAft>
                <a:spcPts val="200"/>
              </a:spcAft>
              <a:buClr>
                <a:schemeClr val="tx2"/>
              </a:buClr>
            </a:pPr>
            <a:endParaRPr lang="en-US" sz="1400" dirty="0">
              <a:effectLst/>
            </a:endParaRPr>
          </a:p>
          <a:p>
            <a:pPr marL="180340" indent="-182880" defTabSz="914400">
              <a:spcAft>
                <a:spcPts val="200"/>
              </a:spcAft>
              <a:buClr>
                <a:schemeClr val="tx2"/>
              </a:buClr>
              <a:buFont typeface="Arial" pitchFamily="34" charset="0"/>
              <a:buChar char="•"/>
            </a:pPr>
            <a:r>
              <a:rPr lang="en-US" sz="1400" dirty="0">
                <a:effectLst/>
              </a:rPr>
              <a:t>Yousaf, Omar, Elizabeth A. Grunfeld, and Myra S. Hunter. "A systematic review of the factors associated with delays in medical and psychological help-seeking among men." </a:t>
            </a:r>
            <a:r>
              <a:rPr lang="en-US" sz="1400" i="1" dirty="0">
                <a:effectLst/>
              </a:rPr>
              <a:t>Health psychology review</a:t>
            </a:r>
            <a:r>
              <a:rPr lang="en-US" sz="1400" dirty="0">
                <a:effectLst/>
              </a:rPr>
              <a:t> 9.2 (2015): 264-276.</a:t>
            </a:r>
          </a:p>
          <a:p>
            <a:pPr defTabSz="914400">
              <a:spcAft>
                <a:spcPts val="200"/>
              </a:spcAft>
              <a:buClr>
                <a:schemeClr val="tx2"/>
              </a:buClr>
            </a:pPr>
            <a:endParaRPr lang="en-US" sz="1400" dirty="0">
              <a:effectLst/>
            </a:endParaRPr>
          </a:p>
          <a:p>
            <a:pPr marL="180340" indent="-182880" defTabSz="914400">
              <a:spcAft>
                <a:spcPts val="200"/>
              </a:spcAft>
              <a:buClr>
                <a:schemeClr val="tx2"/>
              </a:buClr>
              <a:buFont typeface="Arial" pitchFamily="34" charset="0"/>
              <a:buChar char="•"/>
            </a:pPr>
            <a:r>
              <a:rPr lang="en-US" sz="1400" dirty="0" err="1">
                <a:effectLst/>
              </a:rPr>
              <a:t>Zare</a:t>
            </a:r>
            <a:r>
              <a:rPr lang="en-US" sz="1400" dirty="0">
                <a:effectLst/>
              </a:rPr>
              <a:t>, M., </a:t>
            </a:r>
            <a:r>
              <a:rPr lang="en-US" sz="1400" dirty="0" err="1">
                <a:effectLst/>
              </a:rPr>
              <a:t>Ghodsbin</a:t>
            </a:r>
            <a:r>
              <a:rPr lang="en-US" sz="1400" dirty="0">
                <a:effectLst/>
              </a:rPr>
              <a:t>, F., </a:t>
            </a:r>
            <a:r>
              <a:rPr lang="en-US" sz="1400" dirty="0" err="1">
                <a:effectLst/>
              </a:rPr>
              <a:t>Jahanbin</a:t>
            </a:r>
            <a:r>
              <a:rPr lang="en-US" sz="1400" dirty="0">
                <a:effectLst/>
              </a:rPr>
              <a:t>, I., </a:t>
            </a:r>
            <a:r>
              <a:rPr lang="en-US" sz="1400" dirty="0" err="1">
                <a:effectLst/>
              </a:rPr>
              <a:t>Ariafar</a:t>
            </a:r>
            <a:r>
              <a:rPr lang="en-US" sz="1400" dirty="0">
                <a:effectLst/>
              </a:rPr>
              <a:t>, A., </a:t>
            </a:r>
            <a:r>
              <a:rPr lang="en-US" sz="1400" dirty="0" err="1">
                <a:effectLst/>
              </a:rPr>
              <a:t>Keshavarzi</a:t>
            </a:r>
            <a:r>
              <a:rPr lang="en-US" sz="1400" dirty="0">
                <a:effectLst/>
              </a:rPr>
              <a:t>, S., &amp; Izadi, T. (2016). The effect of health belief model-based education on knowledge and prostate cancer screening behaviors: a randomized controlled trial. </a:t>
            </a:r>
            <a:r>
              <a:rPr lang="en-US" sz="1400" i="1" dirty="0">
                <a:effectLst/>
              </a:rPr>
              <a:t>International journal of community based nursing and midwifery</a:t>
            </a:r>
            <a:r>
              <a:rPr lang="en-US" sz="1400" dirty="0">
                <a:effectLst/>
              </a:rPr>
              <a:t>, </a:t>
            </a:r>
            <a:r>
              <a:rPr lang="en-US" sz="1400" i="1" dirty="0">
                <a:effectLst/>
              </a:rPr>
              <a:t>4</a:t>
            </a:r>
            <a:r>
              <a:rPr lang="en-US" sz="1400" dirty="0">
                <a:effectLst/>
              </a:rPr>
              <a:t>(1), 57.</a:t>
            </a:r>
          </a:p>
          <a:p>
            <a:pPr indent="-182880" defTabSz="914400">
              <a:spcBef>
                <a:spcPts val="1000"/>
              </a:spcBef>
              <a:buClr>
                <a:schemeClr val="tx2"/>
              </a:buClr>
              <a:buFont typeface="Arial" pitchFamily="34" charset="0"/>
              <a:buChar char="•"/>
            </a:pPr>
            <a:endParaRPr lang="en-US" dirty="0"/>
          </a:p>
        </p:txBody>
      </p:sp>
      <p:cxnSp>
        <p:nvCxnSpPr>
          <p:cNvPr id="10" name="Straight Connector 9">
            <a:extLst>
              <a:ext uri="{FF2B5EF4-FFF2-40B4-BE49-F238E27FC236}">
                <a16:creationId xmlns:a16="http://schemas.microsoft.com/office/drawing/2014/main" id="{0719FAF8-831A-4695-A801-4B14CF534F45}"/>
              </a:ext>
            </a:extLst>
          </p:cNvPr>
          <p:cNvCxnSpPr>
            <a:cxnSpLocks/>
          </p:cNvCxnSpPr>
          <p:nvPr/>
        </p:nvCxnSpPr>
        <p:spPr>
          <a:xfrm>
            <a:off x="210312" y="1255059"/>
            <a:ext cx="1172260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8245902"/>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otalTime>1</TotalTime>
  <Words>3034</Words>
  <Application>Microsoft Office PowerPoint</Application>
  <PresentationFormat>Widescreen</PresentationFormat>
  <Paragraphs>231</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Century Gothic</vt:lpstr>
      <vt:lpstr>Savon</vt:lpstr>
      <vt:lpstr>PowerPoint Presentation</vt:lpstr>
      <vt:lpstr>Background</vt:lpstr>
      <vt:lpstr>Background</vt:lpstr>
      <vt:lpstr>Background</vt:lpstr>
      <vt:lpstr>Research Questions</vt:lpstr>
      <vt:lpstr>Participants</vt:lpstr>
      <vt:lpstr>Participants</vt:lpstr>
      <vt:lpstr>Design</vt:lpstr>
      <vt:lpstr>Design</vt:lpstr>
      <vt:lpstr>Design</vt:lpstr>
      <vt:lpstr>Materials</vt:lpstr>
      <vt:lpstr>Materials</vt:lpstr>
      <vt:lpstr>Procedure</vt:lpstr>
      <vt:lpstr>Results</vt:lpstr>
      <vt:lpstr>Results</vt:lpstr>
      <vt:lpstr>Results</vt:lpstr>
      <vt:lpstr>Discussion</vt:lpstr>
      <vt:lpstr>Discussion</vt:lpstr>
      <vt:lpstr>Discussion</vt:lpstr>
      <vt:lpstr>Limitations and Suggestions for future research</vt:lpstr>
      <vt:lpstr>Thank You</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Louisa Smith (1703005)</dc:creator>
  <cp:lastModifiedBy>Louisa Smith (1703005)</cp:lastModifiedBy>
  <cp:revision>1</cp:revision>
  <dcterms:created xsi:type="dcterms:W3CDTF">2020-05-18T10:54:13Z</dcterms:created>
  <dcterms:modified xsi:type="dcterms:W3CDTF">2020-05-18T10:56:00Z</dcterms:modified>
</cp:coreProperties>
</file>