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66" r:id="rId3"/>
    <p:sldId id="257" r:id="rId4"/>
    <p:sldId id="258" r:id="rId5"/>
    <p:sldId id="259" r:id="rId6"/>
    <p:sldId id="261" r:id="rId7"/>
    <p:sldId id="271" r:id="rId8"/>
    <p:sldId id="272" r:id="rId9"/>
    <p:sldId id="262" r:id="rId10"/>
    <p:sldId id="263" r:id="rId11"/>
    <p:sldId id="264" r:id="rId12"/>
    <p:sldId id="273" r:id="rId13"/>
    <p:sldId id="265" r:id="rId14"/>
  </p:sldIdLst>
  <p:sldSz cx="18288000" cy="10287000"/>
  <p:notesSz cx="6858000" cy="9144000"/>
  <p:embeddedFontLst>
    <p:embeddedFont>
      <p:font typeface="Aileron" panose="020B0604020202020204" charset="0"/>
      <p:regular r:id="rId16"/>
    </p:embeddedFont>
    <p:embeddedFont>
      <p:font typeface="Archivo Black" panose="020B0604020202020204" charset="0"/>
      <p:regular r:id="rId17"/>
    </p:embeddedFont>
    <p:embeddedFont>
      <p:font typeface="Arial Black" panose="020B0A04020102020204" pitchFamily="34" charset="0"/>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7" autoAdjust="0"/>
    <p:restoredTop sz="26781" autoAdjust="0"/>
  </p:normalViewPr>
  <p:slideViewPr>
    <p:cSldViewPr>
      <p:cViewPr varScale="1">
        <p:scale>
          <a:sx n="46" d="100"/>
          <a:sy n="46" d="100"/>
        </p:scale>
        <p:origin x="440"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 Piminchumo" userId="651719ee4085e49a" providerId="LiveId" clId="{F87B43E9-2E8C-4B16-AF94-625A95C37505}"/>
    <pc:docChg chg="undo custSel addSld delSld modSld">
      <pc:chgData name="Rosa Piminchumo" userId="651719ee4085e49a" providerId="LiveId" clId="{F87B43E9-2E8C-4B16-AF94-625A95C37505}" dt="2026-04-09T19:42:47.981" v="7" actId="20577"/>
      <pc:docMkLst>
        <pc:docMk/>
      </pc:docMkLst>
      <pc:sldChg chg="add del">
        <pc:chgData name="Rosa Piminchumo" userId="651719ee4085e49a" providerId="LiveId" clId="{F87B43E9-2E8C-4B16-AF94-625A95C37505}" dt="2026-04-09T19:17:41.691" v="2" actId="47"/>
        <pc:sldMkLst>
          <pc:docMk/>
          <pc:sldMk cId="0" sldId="260"/>
        </pc:sldMkLst>
      </pc:sldChg>
      <pc:sldChg chg="modSp mod">
        <pc:chgData name="Rosa Piminchumo" userId="651719ee4085e49a" providerId="LiveId" clId="{F87B43E9-2E8C-4B16-AF94-625A95C37505}" dt="2026-04-09T19:42:47.981" v="7" actId="20577"/>
        <pc:sldMkLst>
          <pc:docMk/>
          <pc:sldMk cId="0" sldId="262"/>
        </pc:sldMkLst>
        <pc:spChg chg="mod">
          <ac:chgData name="Rosa Piminchumo" userId="651719ee4085e49a" providerId="LiveId" clId="{F87B43E9-2E8C-4B16-AF94-625A95C37505}" dt="2026-04-09T19:42:47.981" v="7" actId="20577"/>
          <ac:spMkLst>
            <pc:docMk/>
            <pc:sldMk cId="0" sldId="262"/>
            <ac:spMk id="25" creationId="{CE1DAF1C-A2D2-95FC-294A-51E454A3A67D}"/>
          </ac:spMkLst>
        </pc:spChg>
      </pc:sldChg>
      <pc:sldChg chg="add del">
        <pc:chgData name="Rosa Piminchumo" userId="651719ee4085e49a" providerId="LiveId" clId="{F87B43E9-2E8C-4B16-AF94-625A95C37505}" dt="2026-04-09T19:17:41.691" v="2" actId="47"/>
        <pc:sldMkLst>
          <pc:docMk/>
          <pc:sldMk cId="3562936612" sldId="268"/>
        </pc:sldMkLst>
      </pc:sldChg>
      <pc:sldChg chg="add del">
        <pc:chgData name="Rosa Piminchumo" userId="651719ee4085e49a" providerId="LiveId" clId="{F87B43E9-2E8C-4B16-AF94-625A95C37505}" dt="2026-04-09T19:17:41.691" v="2" actId="47"/>
        <pc:sldMkLst>
          <pc:docMk/>
          <pc:sldMk cId="817981410" sldId="269"/>
        </pc:sldMkLst>
      </pc:sldChg>
      <pc:sldChg chg="add del">
        <pc:chgData name="Rosa Piminchumo" userId="651719ee4085e49a" providerId="LiveId" clId="{F87B43E9-2E8C-4B16-AF94-625A95C37505}" dt="2026-04-09T19:17:41.691" v="2" actId="47"/>
        <pc:sldMkLst>
          <pc:docMk/>
          <pc:sldMk cId="3453889119"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7D618-EA91-42F4-9888-D37C8C7F8737}" type="datetimeFigureOut">
              <a:rPr lang="en-GB" smtClean="0"/>
              <a:t>09/04/2026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420BF-73FA-44D1-ADB8-C7D014FA6FF1}" type="slidenum">
              <a:rPr lang="en-GB" smtClean="0"/>
              <a:t>‹#›</a:t>
            </a:fld>
            <a:endParaRPr lang="en-GB"/>
          </a:p>
        </p:txBody>
      </p:sp>
    </p:spTree>
    <p:extLst>
      <p:ext uri="{BB962C8B-B14F-4D97-AF65-F5344CB8AC3E}">
        <p14:creationId xmlns:p14="http://schemas.microsoft.com/office/powerpoint/2010/main" val="2438039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2420BF-73FA-44D1-ADB8-C7D014FA6FF1}" type="slidenum">
              <a:rPr lang="en-GB" smtClean="0"/>
              <a:t>8</a:t>
            </a:fld>
            <a:endParaRPr lang="en-GB"/>
          </a:p>
        </p:txBody>
      </p:sp>
    </p:spTree>
    <p:extLst>
      <p:ext uri="{BB962C8B-B14F-4D97-AF65-F5344CB8AC3E}">
        <p14:creationId xmlns:p14="http://schemas.microsoft.com/office/powerpoint/2010/main" val="3621903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2420BF-73FA-44D1-ADB8-C7D014FA6FF1}" type="slidenum">
              <a:rPr lang="en-GB" smtClean="0"/>
              <a:t>9</a:t>
            </a:fld>
            <a:endParaRPr lang="en-GB"/>
          </a:p>
        </p:txBody>
      </p:sp>
    </p:spTree>
    <p:extLst>
      <p:ext uri="{BB962C8B-B14F-4D97-AF65-F5344CB8AC3E}">
        <p14:creationId xmlns:p14="http://schemas.microsoft.com/office/powerpoint/2010/main" val="2685407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2420BF-73FA-44D1-ADB8-C7D014FA6FF1}" type="slidenum">
              <a:rPr lang="en-GB" smtClean="0"/>
              <a:t>10</a:t>
            </a:fld>
            <a:endParaRPr lang="en-GB"/>
          </a:p>
        </p:txBody>
      </p:sp>
    </p:spTree>
    <p:extLst>
      <p:ext uri="{BB962C8B-B14F-4D97-AF65-F5344CB8AC3E}">
        <p14:creationId xmlns:p14="http://schemas.microsoft.com/office/powerpoint/2010/main" val="346863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maken.wikiwijs.nl/120542/Import_en_export" TargetMode="External"/><Relationship Id="rId2" Type="http://schemas.openxmlformats.org/officeDocument/2006/relationships/image" Target="../media/image10.jpg"/><Relationship Id="rId1" Type="http://schemas.openxmlformats.org/officeDocument/2006/relationships/slideLayout" Target="../slideLayouts/slideLayout7.xml"/><Relationship Id="rId5" Type="http://schemas.openxmlformats.org/officeDocument/2006/relationships/hyperlink" Target="https://courses.lumenlearning.com/wm-introductiontobusiness/chapter/global-business-strategies/"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loonylabs.org/2015/01/23/"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90174" y="0"/>
            <a:ext cx="7225652" cy="10287000"/>
            <a:chOff x="0" y="0"/>
            <a:chExt cx="9634203" cy="13716000"/>
          </a:xfrm>
        </p:grpSpPr>
        <p:pic>
          <p:nvPicPr>
            <p:cNvPr id="3" name="Picture 3"/>
            <p:cNvPicPr>
              <a:picLocks noChangeAspect="1"/>
            </p:cNvPicPr>
            <p:nvPr/>
          </p:nvPicPr>
          <p:blipFill>
            <a:blip r:embed="rId2"/>
            <a:srcRect t="2039" b="2039"/>
            <a:stretch>
              <a:fillRect/>
            </a:stretch>
          </p:blipFill>
          <p:spPr>
            <a:xfrm>
              <a:off x="0" y="0"/>
              <a:ext cx="9634203" cy="13716000"/>
            </a:xfrm>
            <a:prstGeom prst="rect">
              <a:avLst/>
            </a:prstGeom>
          </p:spPr>
        </p:pic>
      </p:grpSp>
      <p:grpSp>
        <p:nvGrpSpPr>
          <p:cNvPr id="4" name="Group 4"/>
          <p:cNvGrpSpPr/>
          <p:nvPr/>
        </p:nvGrpSpPr>
        <p:grpSpPr>
          <a:xfrm>
            <a:off x="0" y="-111841"/>
            <a:ext cx="1290174" cy="10529321"/>
            <a:chOff x="0" y="0"/>
            <a:chExt cx="121020" cy="987664"/>
          </a:xfrm>
        </p:grpSpPr>
        <p:sp>
          <p:nvSpPr>
            <p:cNvPr id="5" name="Freeform 5"/>
            <p:cNvSpPr/>
            <p:nvPr/>
          </p:nvSpPr>
          <p:spPr>
            <a:xfrm>
              <a:off x="0" y="0"/>
              <a:ext cx="121020" cy="987664"/>
            </a:xfrm>
            <a:custGeom>
              <a:avLst/>
              <a:gdLst/>
              <a:ahLst/>
              <a:cxnLst/>
              <a:rect l="l" t="t" r="r" b="b"/>
              <a:pathLst>
                <a:path w="121020" h="987664">
                  <a:moveTo>
                    <a:pt x="0" y="0"/>
                  </a:moveTo>
                  <a:lnTo>
                    <a:pt x="121020" y="0"/>
                  </a:lnTo>
                  <a:lnTo>
                    <a:pt x="121020" y="987664"/>
                  </a:lnTo>
                  <a:lnTo>
                    <a:pt x="0" y="987664"/>
                  </a:lnTo>
                  <a:close/>
                </a:path>
              </a:pathLst>
            </a:custGeom>
            <a:solidFill>
              <a:srgbClr val="FFCE08"/>
            </a:solidFill>
          </p:spPr>
          <p:txBody>
            <a:bodyPr/>
            <a:lstStyle/>
            <a:p>
              <a:endParaRPr lang="en-GB"/>
            </a:p>
          </p:txBody>
        </p:sp>
        <p:sp>
          <p:nvSpPr>
            <p:cNvPr id="6" name="TextBox 6"/>
            <p:cNvSpPr txBox="1"/>
            <p:nvPr/>
          </p:nvSpPr>
          <p:spPr>
            <a:xfrm>
              <a:off x="0" y="-38100"/>
              <a:ext cx="121020" cy="1025764"/>
            </a:xfrm>
            <a:prstGeom prst="rect">
              <a:avLst/>
            </a:prstGeom>
          </p:spPr>
          <p:txBody>
            <a:bodyPr lIns="50800" tIns="50800" rIns="50800" bIns="50800" rtlCol="0" anchor="ctr"/>
            <a:lstStyle/>
            <a:p>
              <a:pPr marL="0" lvl="0" indent="0" algn="ctr">
                <a:lnSpc>
                  <a:spcPts val="2659"/>
                </a:lnSpc>
              </a:pPr>
              <a:endParaRPr/>
            </a:p>
          </p:txBody>
        </p:sp>
      </p:grpSp>
      <p:grpSp>
        <p:nvGrpSpPr>
          <p:cNvPr id="14" name="Group 13">
            <a:extLst>
              <a:ext uri="{FF2B5EF4-FFF2-40B4-BE49-F238E27FC236}">
                <a16:creationId xmlns:a16="http://schemas.microsoft.com/office/drawing/2014/main" id="{620DFB89-E50F-E100-1E77-5DD29B9BB74B}"/>
              </a:ext>
            </a:extLst>
          </p:cNvPr>
          <p:cNvGrpSpPr/>
          <p:nvPr/>
        </p:nvGrpSpPr>
        <p:grpSpPr>
          <a:xfrm>
            <a:off x="3917705" y="1257300"/>
            <a:ext cx="9648437" cy="3411454"/>
            <a:chOff x="3917705" y="1257300"/>
            <a:chExt cx="9648437" cy="3411454"/>
          </a:xfrm>
        </p:grpSpPr>
        <p:grpSp>
          <p:nvGrpSpPr>
            <p:cNvPr id="20" name="Group 19">
              <a:extLst>
                <a:ext uri="{FF2B5EF4-FFF2-40B4-BE49-F238E27FC236}">
                  <a16:creationId xmlns:a16="http://schemas.microsoft.com/office/drawing/2014/main" id="{33586DF6-8497-D5DC-E061-848C34E37E73}"/>
                </a:ext>
              </a:extLst>
            </p:cNvPr>
            <p:cNvGrpSpPr/>
            <p:nvPr/>
          </p:nvGrpSpPr>
          <p:grpSpPr>
            <a:xfrm>
              <a:off x="3917705" y="1257300"/>
              <a:ext cx="9648437" cy="3411454"/>
              <a:chOff x="3917705" y="2383926"/>
              <a:chExt cx="9648437" cy="3411454"/>
            </a:xfrm>
          </p:grpSpPr>
          <p:grpSp>
            <p:nvGrpSpPr>
              <p:cNvPr id="7" name="Group 7"/>
              <p:cNvGrpSpPr/>
              <p:nvPr/>
            </p:nvGrpSpPr>
            <p:grpSpPr>
              <a:xfrm>
                <a:off x="3917705" y="2383926"/>
                <a:ext cx="4884708" cy="3411454"/>
                <a:chOff x="0" y="0"/>
                <a:chExt cx="458192" cy="319999"/>
              </a:xfrm>
            </p:grpSpPr>
            <p:sp>
              <p:nvSpPr>
                <p:cNvPr id="8" name="Freeform 8"/>
                <p:cNvSpPr/>
                <p:nvPr/>
              </p:nvSpPr>
              <p:spPr>
                <a:xfrm>
                  <a:off x="0" y="0"/>
                  <a:ext cx="458192" cy="319999"/>
                </a:xfrm>
                <a:custGeom>
                  <a:avLst/>
                  <a:gdLst/>
                  <a:ahLst/>
                  <a:cxnLst/>
                  <a:rect l="l" t="t" r="r" b="b"/>
                  <a:pathLst>
                    <a:path w="458192" h="319999">
                      <a:moveTo>
                        <a:pt x="0" y="0"/>
                      </a:moveTo>
                      <a:lnTo>
                        <a:pt x="458192" y="0"/>
                      </a:lnTo>
                      <a:lnTo>
                        <a:pt x="458192" y="319999"/>
                      </a:lnTo>
                      <a:lnTo>
                        <a:pt x="0" y="319999"/>
                      </a:lnTo>
                      <a:close/>
                    </a:path>
                  </a:pathLst>
                </a:custGeom>
                <a:solidFill>
                  <a:srgbClr val="FFFFFF"/>
                </a:solidFill>
              </p:spPr>
              <p:txBody>
                <a:bodyPr/>
                <a:lstStyle/>
                <a:p>
                  <a:pPr algn="ctr"/>
                  <a:endParaRPr lang="en-GB"/>
                </a:p>
              </p:txBody>
            </p:sp>
            <p:sp>
              <p:nvSpPr>
                <p:cNvPr id="9" name="TextBox 9"/>
                <p:cNvSpPr txBox="1"/>
                <p:nvPr/>
              </p:nvSpPr>
              <p:spPr>
                <a:xfrm>
                  <a:off x="0" y="-38100"/>
                  <a:ext cx="458192" cy="358099"/>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3917705" y="2803690"/>
                <a:ext cx="9161290" cy="2565896"/>
              </a:xfrm>
              <a:prstGeom prst="rect">
                <a:avLst/>
              </a:prstGeom>
            </p:spPr>
            <p:txBody>
              <a:bodyPr lIns="0" tIns="0" rIns="0" bIns="0" rtlCol="0" anchor="t">
                <a:spAutoFit/>
              </a:bodyPr>
              <a:lstStyle/>
              <a:p>
                <a:pPr marL="0" lvl="0" indent="0" algn="ctr">
                  <a:lnSpc>
                    <a:spcPts val="9894"/>
                  </a:lnSpc>
                </a:pPr>
                <a:r>
                  <a:rPr lang="en-US" sz="9800" dirty="0">
                    <a:solidFill>
                      <a:srgbClr val="000000"/>
                    </a:solidFill>
                    <a:latin typeface="Arial Black" panose="020B0A04020102020204" pitchFamily="34" charset="0"/>
                    <a:ea typeface="Archivo Black"/>
                    <a:cs typeface="Archivo Black"/>
                    <a:sym typeface="Archivo Black"/>
                  </a:rPr>
                  <a:t>HAPPY BABY</a:t>
                </a:r>
              </a:p>
              <a:p>
                <a:pPr marL="0" lvl="0" indent="0" algn="ctr">
                  <a:lnSpc>
                    <a:spcPts val="9894"/>
                  </a:lnSpc>
                </a:pPr>
                <a:r>
                  <a:rPr lang="en-US" sz="9800" dirty="0">
                    <a:solidFill>
                      <a:srgbClr val="000000"/>
                    </a:solidFill>
                    <a:latin typeface="Arial Black" panose="020B0A04020102020204" pitchFamily="34" charset="0"/>
                    <a:ea typeface="Archivo Black"/>
                    <a:cs typeface="Archivo Black"/>
                    <a:sym typeface="Archivo Black"/>
                  </a:rPr>
                  <a:t>BIBS</a:t>
                </a:r>
              </a:p>
            </p:txBody>
          </p:sp>
          <p:grpSp>
            <p:nvGrpSpPr>
              <p:cNvPr id="11" name="Group 11"/>
              <p:cNvGrpSpPr/>
              <p:nvPr/>
            </p:nvGrpSpPr>
            <p:grpSpPr>
              <a:xfrm>
                <a:off x="13078995" y="2622715"/>
                <a:ext cx="487147" cy="2933875"/>
                <a:chOff x="0" y="0"/>
                <a:chExt cx="45695" cy="275201"/>
              </a:xfrm>
            </p:grpSpPr>
            <p:sp>
              <p:nvSpPr>
                <p:cNvPr id="12" name="Freeform 12"/>
                <p:cNvSpPr/>
                <p:nvPr/>
              </p:nvSpPr>
              <p:spPr>
                <a:xfrm>
                  <a:off x="0" y="0"/>
                  <a:ext cx="45695" cy="275201"/>
                </a:xfrm>
                <a:custGeom>
                  <a:avLst/>
                  <a:gdLst/>
                  <a:ahLst/>
                  <a:cxnLst/>
                  <a:rect l="l" t="t" r="r" b="b"/>
                  <a:pathLst>
                    <a:path w="45695" h="275201">
                      <a:moveTo>
                        <a:pt x="0" y="0"/>
                      </a:moveTo>
                      <a:lnTo>
                        <a:pt x="45695" y="0"/>
                      </a:lnTo>
                      <a:lnTo>
                        <a:pt x="45695" y="275201"/>
                      </a:lnTo>
                      <a:lnTo>
                        <a:pt x="0" y="275201"/>
                      </a:lnTo>
                      <a:close/>
                    </a:path>
                  </a:pathLst>
                </a:custGeom>
                <a:solidFill>
                  <a:srgbClr val="FFCE08"/>
                </a:solidFill>
              </p:spPr>
              <p:txBody>
                <a:bodyPr/>
                <a:lstStyle/>
                <a:p>
                  <a:pPr algn="ctr"/>
                  <a:endParaRPr lang="en-GB"/>
                </a:p>
              </p:txBody>
            </p:sp>
            <p:sp>
              <p:nvSpPr>
                <p:cNvPr id="13" name="TextBox 13"/>
                <p:cNvSpPr txBox="1"/>
                <p:nvPr/>
              </p:nvSpPr>
              <p:spPr>
                <a:xfrm>
                  <a:off x="0" y="-38100"/>
                  <a:ext cx="45695" cy="313301"/>
                </a:xfrm>
                <a:prstGeom prst="rect">
                  <a:avLst/>
                </a:prstGeom>
              </p:spPr>
              <p:txBody>
                <a:bodyPr lIns="50800" tIns="50800" rIns="50800" bIns="50800" rtlCol="0" anchor="ctr"/>
                <a:lstStyle/>
                <a:p>
                  <a:pPr marL="0" lvl="0" indent="0" algn="ctr">
                    <a:lnSpc>
                      <a:spcPts val="2659"/>
                    </a:lnSpc>
                  </a:pPr>
                  <a:endParaRPr/>
                </a:p>
              </p:txBody>
            </p:sp>
          </p:grpSp>
        </p:grpSp>
        <p:sp>
          <p:nvSpPr>
            <p:cNvPr id="16" name="TextBox 16"/>
            <p:cNvSpPr txBox="1"/>
            <p:nvPr/>
          </p:nvSpPr>
          <p:spPr>
            <a:xfrm>
              <a:off x="4932193" y="4212555"/>
              <a:ext cx="6726407" cy="397545"/>
            </a:xfrm>
            <a:prstGeom prst="rect">
              <a:avLst/>
            </a:prstGeom>
          </p:spPr>
          <p:txBody>
            <a:bodyPr lIns="0" tIns="0" rIns="0" bIns="0" rtlCol="0" anchor="t">
              <a:spAutoFit/>
            </a:bodyPr>
            <a:lstStyle/>
            <a:p>
              <a:pPr marL="0" lvl="0" indent="0" algn="ctr">
                <a:lnSpc>
                  <a:spcPts val="3077"/>
                </a:lnSpc>
              </a:pPr>
              <a:r>
                <a:rPr lang="en-US" sz="3400" b="1">
                  <a:solidFill>
                    <a:srgbClr val="737373"/>
                  </a:solidFill>
                  <a:latin typeface="Arial" panose="020B0604020202020204" pitchFamily="34" charset="0"/>
                  <a:ea typeface="Blacker Sans Text"/>
                  <a:cs typeface="Arial" panose="020B0604020202020204" pitchFamily="34" charset="0"/>
                  <a:sym typeface="Blacker Sans Text"/>
                </a:rPr>
                <a:t>www.happybabybibs.com</a:t>
              </a:r>
            </a:p>
          </p:txBody>
        </p:sp>
      </p:grpSp>
      <p:sp>
        <p:nvSpPr>
          <p:cNvPr id="17" name="TextBox 17"/>
          <p:cNvSpPr txBox="1"/>
          <p:nvPr/>
        </p:nvSpPr>
        <p:spPr>
          <a:xfrm>
            <a:off x="9622333" y="783021"/>
            <a:ext cx="7595160" cy="257571"/>
          </a:xfrm>
          <a:prstGeom prst="rect">
            <a:avLst/>
          </a:prstGeom>
        </p:spPr>
        <p:txBody>
          <a:bodyPr lIns="0" tIns="0" rIns="0" bIns="0" rtlCol="0" anchor="t">
            <a:spAutoFit/>
          </a:bodyPr>
          <a:lstStyle/>
          <a:p>
            <a:pPr marL="0" lvl="0" indent="0" algn="r">
              <a:lnSpc>
                <a:spcPts val="1798"/>
              </a:lnSpc>
            </a:pPr>
            <a:r>
              <a:rPr lang="en-US" sz="2500" b="1" spc="359">
                <a:solidFill>
                  <a:srgbClr val="737373"/>
                </a:solidFill>
                <a:latin typeface="Arial Black" panose="020B0A04020102020204" pitchFamily="34" charset="0"/>
                <a:ea typeface="Blacker Sans Text"/>
                <a:cs typeface="Blacker Sans Text"/>
                <a:sym typeface="Blacker Sans Text"/>
              </a:rPr>
              <a:t>BUSINESS PLAN PRESENTATION</a:t>
            </a:r>
          </a:p>
        </p:txBody>
      </p:sp>
      <p:sp>
        <p:nvSpPr>
          <p:cNvPr id="18" name="TextBox 17">
            <a:extLst>
              <a:ext uri="{FF2B5EF4-FFF2-40B4-BE49-F238E27FC236}">
                <a16:creationId xmlns:a16="http://schemas.microsoft.com/office/drawing/2014/main" id="{9AE70780-3A85-6A23-E72F-E567AD9C8DCD}"/>
              </a:ext>
            </a:extLst>
          </p:cNvPr>
          <p:cNvSpPr txBox="1"/>
          <p:nvPr/>
        </p:nvSpPr>
        <p:spPr>
          <a:xfrm>
            <a:off x="9124507" y="5189721"/>
            <a:ext cx="7976782" cy="4704365"/>
          </a:xfrm>
          <a:prstGeom prst="rect">
            <a:avLst/>
          </a:prstGeom>
          <a:noFill/>
        </p:spPr>
        <p:txBody>
          <a:bodyPr wrap="square" rtlCol="0">
            <a:spAutoFit/>
          </a:bodyPr>
          <a:lstStyle/>
          <a:p>
            <a:pPr>
              <a:lnSpc>
                <a:spcPct val="150000"/>
              </a:lnSpc>
            </a:pPr>
            <a:r>
              <a:rPr lang="en-GB" sz="3400" b="1" dirty="0">
                <a:latin typeface="Arial" panose="020B0604020202020204" pitchFamily="34" charset="0"/>
                <a:cs typeface="Arial" panose="020B0604020202020204" pitchFamily="34" charset="0"/>
              </a:rPr>
              <a:t>Name: ROSA PIMINCHUMO</a:t>
            </a:r>
          </a:p>
          <a:p>
            <a:pPr>
              <a:lnSpc>
                <a:spcPct val="150000"/>
              </a:lnSpc>
            </a:pPr>
            <a:r>
              <a:rPr lang="en-GB" sz="3400" b="1" dirty="0">
                <a:latin typeface="Arial" panose="020B0604020202020204" pitchFamily="34" charset="0"/>
                <a:cs typeface="Arial" panose="020B0604020202020204" pitchFamily="34" charset="0"/>
              </a:rPr>
              <a:t>Student Number: 2024361251</a:t>
            </a:r>
          </a:p>
          <a:p>
            <a:pPr>
              <a:lnSpc>
                <a:spcPct val="150000"/>
              </a:lnSpc>
            </a:pPr>
            <a:r>
              <a:rPr lang="en-GB" sz="3400" b="1" dirty="0">
                <a:latin typeface="Arial" panose="020B0604020202020204" pitchFamily="34" charset="0"/>
                <a:cs typeface="Arial" panose="020B0604020202020204" pitchFamily="34" charset="0"/>
              </a:rPr>
              <a:t>Module title: ENTERPRISE AND ENTREPRENEURSHIP</a:t>
            </a:r>
          </a:p>
          <a:p>
            <a:pPr>
              <a:lnSpc>
                <a:spcPct val="150000"/>
              </a:lnSpc>
            </a:pPr>
            <a:r>
              <a:rPr lang="en-GB" sz="3400" b="1" dirty="0">
                <a:latin typeface="Arial" panose="020B0604020202020204" pitchFamily="34" charset="0"/>
                <a:cs typeface="Arial" panose="020B0604020202020204" pitchFamily="34" charset="0"/>
              </a:rPr>
              <a:t>Module code: LCLM4006</a:t>
            </a:r>
          </a:p>
          <a:p>
            <a:pPr>
              <a:lnSpc>
                <a:spcPct val="150000"/>
              </a:lnSpc>
            </a:pPr>
            <a:r>
              <a:rPr lang="en-GB" sz="3400" b="1" dirty="0">
                <a:latin typeface="Arial" panose="020B0604020202020204" pitchFamily="34" charset="0"/>
                <a:cs typeface="Arial" panose="020B0604020202020204" pitchFamily="34" charset="0"/>
              </a:rPr>
              <a:t>Lecturer name: </a:t>
            </a:r>
            <a:r>
              <a:rPr lang="en-GB" sz="3400" b="1" dirty="0" err="1">
                <a:latin typeface="Arial" panose="020B0604020202020204" pitchFamily="34" charset="0"/>
                <a:cs typeface="Arial" panose="020B0604020202020204" pitchFamily="34" charset="0"/>
              </a:rPr>
              <a:t>Shengfeng</a:t>
            </a:r>
            <a:r>
              <a:rPr lang="en-GB" sz="3400" b="1" dirty="0">
                <a:latin typeface="Arial" panose="020B0604020202020204" pitchFamily="34" charset="0"/>
                <a:cs typeface="Arial" panose="020B0604020202020204" pitchFamily="34" charset="0"/>
              </a:rPr>
              <a:t> Mei</a:t>
            </a:r>
            <a:endParaRPr lang="en-GB" sz="3400" b="1" kern="1200" dirty="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20000"/>
          </a:schemeClr>
        </a:solidFill>
        <a:effectLst/>
      </p:bgPr>
    </p:bg>
    <p:spTree>
      <p:nvGrpSpPr>
        <p:cNvPr id="1" name=""/>
        <p:cNvGrpSpPr/>
        <p:nvPr/>
      </p:nvGrpSpPr>
      <p:grpSpPr>
        <a:xfrm>
          <a:off x="0" y="0"/>
          <a:ext cx="0" cy="0"/>
          <a:chOff x="0" y="0"/>
          <a:chExt cx="0" cy="0"/>
        </a:xfrm>
      </p:grpSpPr>
      <p:pic>
        <p:nvPicPr>
          <p:cNvPr id="8" name="Picture 7" descr="Boy sleeping with teddy bear">
            <a:extLst>
              <a:ext uri="{FF2B5EF4-FFF2-40B4-BE49-F238E27FC236}">
                <a16:creationId xmlns:a16="http://schemas.microsoft.com/office/drawing/2014/main" id="{734CC2F5-FA12-8B09-1016-F7C36C8E337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526611" cy="6359244"/>
          </a:xfrm>
          <a:prstGeom prst="rect">
            <a:avLst/>
          </a:prstGeom>
        </p:spPr>
      </p:pic>
      <p:grpSp>
        <p:nvGrpSpPr>
          <p:cNvPr id="2" name="Group 8">
            <a:extLst>
              <a:ext uri="{FF2B5EF4-FFF2-40B4-BE49-F238E27FC236}">
                <a16:creationId xmlns:a16="http://schemas.microsoft.com/office/drawing/2014/main" id="{8702C768-57A0-3999-16A4-B7CF538F3A77}"/>
              </a:ext>
            </a:extLst>
          </p:cNvPr>
          <p:cNvGrpSpPr/>
          <p:nvPr/>
        </p:nvGrpSpPr>
        <p:grpSpPr>
          <a:xfrm>
            <a:off x="8763000" y="-114300"/>
            <a:ext cx="762000" cy="10439400"/>
            <a:chOff x="0" y="0"/>
            <a:chExt cx="5023136" cy="1107622"/>
          </a:xfrm>
        </p:grpSpPr>
        <p:sp>
          <p:nvSpPr>
            <p:cNvPr id="3" name="Freeform 9">
              <a:extLst>
                <a:ext uri="{FF2B5EF4-FFF2-40B4-BE49-F238E27FC236}">
                  <a16:creationId xmlns:a16="http://schemas.microsoft.com/office/drawing/2014/main" id="{59EFD4C6-3832-B26E-6F9C-76761134523A}"/>
                </a:ext>
              </a:extLst>
            </p:cNvPr>
            <p:cNvSpPr/>
            <p:nvPr/>
          </p:nvSpPr>
          <p:spPr>
            <a:xfrm>
              <a:off x="0" y="0"/>
              <a:ext cx="5023136" cy="1107622"/>
            </a:xfrm>
            <a:custGeom>
              <a:avLst/>
              <a:gdLst/>
              <a:ahLst/>
              <a:cxnLst/>
              <a:rect l="l" t="t" r="r" b="b"/>
              <a:pathLst>
                <a:path w="5023136" h="1107622">
                  <a:moveTo>
                    <a:pt x="0" y="0"/>
                  </a:moveTo>
                  <a:lnTo>
                    <a:pt x="5023136" y="0"/>
                  </a:lnTo>
                  <a:lnTo>
                    <a:pt x="5023136" y="1107622"/>
                  </a:lnTo>
                  <a:lnTo>
                    <a:pt x="0" y="1107622"/>
                  </a:lnTo>
                  <a:close/>
                </a:path>
              </a:pathLst>
            </a:custGeom>
            <a:solidFill>
              <a:srgbClr val="FFCE08">
                <a:alpha val="68627"/>
              </a:srgbClr>
            </a:solidFill>
          </p:spPr>
          <p:txBody>
            <a:bodyPr/>
            <a:lstStyle/>
            <a:p>
              <a:endParaRPr lang="en-GB"/>
            </a:p>
          </p:txBody>
        </p:sp>
        <p:sp>
          <p:nvSpPr>
            <p:cNvPr id="4" name="TextBox 10">
              <a:extLst>
                <a:ext uri="{FF2B5EF4-FFF2-40B4-BE49-F238E27FC236}">
                  <a16:creationId xmlns:a16="http://schemas.microsoft.com/office/drawing/2014/main" id="{27D8584B-6655-3D96-F591-09774DE31C63}"/>
                </a:ext>
              </a:extLst>
            </p:cNvPr>
            <p:cNvSpPr txBox="1"/>
            <p:nvPr/>
          </p:nvSpPr>
          <p:spPr>
            <a:xfrm>
              <a:off x="0" y="-38100"/>
              <a:ext cx="5023136" cy="1145722"/>
            </a:xfrm>
            <a:prstGeom prst="rect">
              <a:avLst/>
            </a:prstGeom>
          </p:spPr>
          <p:txBody>
            <a:bodyPr lIns="50800" tIns="50800" rIns="50800" bIns="50800" rtlCol="0" anchor="ctr"/>
            <a:lstStyle/>
            <a:p>
              <a:pPr marL="0" lvl="0" indent="0" algn="ctr">
                <a:lnSpc>
                  <a:spcPts val="2659"/>
                </a:lnSpc>
              </a:pPr>
              <a:endParaRPr/>
            </a:p>
          </p:txBody>
        </p:sp>
      </p:grpSp>
      <p:sp>
        <p:nvSpPr>
          <p:cNvPr id="9" name="TextBox 14">
            <a:extLst>
              <a:ext uri="{FF2B5EF4-FFF2-40B4-BE49-F238E27FC236}">
                <a16:creationId xmlns:a16="http://schemas.microsoft.com/office/drawing/2014/main" id="{C8641BCD-DD60-DF50-79BF-1E08AE0F0D02}"/>
              </a:ext>
            </a:extLst>
          </p:cNvPr>
          <p:cNvSpPr txBox="1"/>
          <p:nvPr/>
        </p:nvSpPr>
        <p:spPr>
          <a:xfrm>
            <a:off x="9298852" y="876300"/>
            <a:ext cx="8110396" cy="948978"/>
          </a:xfrm>
          <a:prstGeom prst="rect">
            <a:avLst/>
          </a:prstGeom>
        </p:spPr>
        <p:txBody>
          <a:bodyPr wrap="square" lIns="0" tIns="0" rIns="0" bIns="0" rtlCol="0" anchor="t">
            <a:spAutoFit/>
          </a:bodyPr>
          <a:lstStyle/>
          <a:p>
            <a:pPr marL="0" lvl="0" indent="0" algn="r">
              <a:lnSpc>
                <a:spcPts val="7394"/>
              </a:lnSpc>
            </a:pPr>
            <a:r>
              <a:rPr lang="en-US" sz="6500" b="1" dirty="0">
                <a:solidFill>
                  <a:srgbClr val="000000"/>
                </a:solidFill>
                <a:latin typeface="Arial" panose="020B0604020202020204" pitchFamily="34" charset="0"/>
                <a:ea typeface="Archivo Black"/>
                <a:cs typeface="Arial" panose="020B0604020202020204" pitchFamily="34" charset="0"/>
                <a:sym typeface="Archivo Black"/>
              </a:rPr>
              <a:t>Business concept</a:t>
            </a:r>
          </a:p>
        </p:txBody>
      </p:sp>
      <p:sp>
        <p:nvSpPr>
          <p:cNvPr id="10" name="TextBox 13">
            <a:extLst>
              <a:ext uri="{FF2B5EF4-FFF2-40B4-BE49-F238E27FC236}">
                <a16:creationId xmlns:a16="http://schemas.microsoft.com/office/drawing/2014/main" id="{2C92F938-2AA1-EBCB-7677-9431E9471936}"/>
              </a:ext>
            </a:extLst>
          </p:cNvPr>
          <p:cNvSpPr txBox="1"/>
          <p:nvPr/>
        </p:nvSpPr>
        <p:spPr>
          <a:xfrm>
            <a:off x="10782300" y="3086100"/>
            <a:ext cx="6896100" cy="1593513"/>
          </a:xfrm>
          <a:prstGeom prst="rect">
            <a:avLst/>
          </a:prstGeom>
        </p:spPr>
        <p:txBody>
          <a:bodyPr wrap="square" lIns="0" tIns="0" rIns="0" bIns="0" rtlCol="0" anchor="t">
            <a:spAutoFit/>
          </a:bodyPr>
          <a:lstStyle/>
          <a:p>
            <a:pPr marL="0" lvl="0" indent="0" algn="just">
              <a:lnSpc>
                <a:spcPct val="150000"/>
              </a:lnSpc>
            </a:pPr>
            <a:endParaRPr lang="en-US" sz="2400" dirty="0">
              <a:solidFill>
                <a:srgbClr val="000000"/>
              </a:solidFill>
              <a:latin typeface="Arial" panose="020B0604020202020204" pitchFamily="34" charset="0"/>
              <a:ea typeface="Aileron"/>
              <a:cs typeface="Arial" panose="020B0604020202020204" pitchFamily="34" charset="0"/>
              <a:sym typeface="Aileron"/>
            </a:endParaRPr>
          </a:p>
          <a:p>
            <a:pPr marL="0" lvl="0" indent="0" algn="just">
              <a:lnSpc>
                <a:spcPct val="150000"/>
              </a:lnSpc>
            </a:pPr>
            <a:endParaRPr lang="en-US" sz="2400" dirty="0">
              <a:solidFill>
                <a:srgbClr val="000000"/>
              </a:solidFill>
              <a:latin typeface="Arial" panose="020B0604020202020204" pitchFamily="34" charset="0"/>
              <a:ea typeface="Aileron"/>
              <a:cs typeface="Arial" panose="020B0604020202020204" pitchFamily="34" charset="0"/>
              <a:sym typeface="Aileron"/>
            </a:endParaRPr>
          </a:p>
          <a:p>
            <a:pPr marL="0" lvl="0" indent="0" algn="just">
              <a:lnSpc>
                <a:spcPct val="150000"/>
              </a:lnSpc>
            </a:pPr>
            <a:endParaRPr lang="en-US" sz="2400" dirty="0">
              <a:solidFill>
                <a:srgbClr val="000000"/>
              </a:solidFill>
              <a:latin typeface="Arial" panose="020B0604020202020204" pitchFamily="34" charset="0"/>
              <a:ea typeface="Aileron"/>
              <a:cs typeface="Arial" panose="020B0604020202020204" pitchFamily="34" charset="0"/>
              <a:sym typeface="Aileron"/>
            </a:endParaRPr>
          </a:p>
        </p:txBody>
      </p:sp>
      <p:sp>
        <p:nvSpPr>
          <p:cNvPr id="15" name="TextBox 13">
            <a:extLst>
              <a:ext uri="{FF2B5EF4-FFF2-40B4-BE49-F238E27FC236}">
                <a16:creationId xmlns:a16="http://schemas.microsoft.com/office/drawing/2014/main" id="{B82BA0ED-6D4F-5C07-364E-EA584B26BD36}"/>
              </a:ext>
            </a:extLst>
          </p:cNvPr>
          <p:cNvSpPr txBox="1"/>
          <p:nvPr/>
        </p:nvSpPr>
        <p:spPr>
          <a:xfrm>
            <a:off x="9753600" y="2552700"/>
            <a:ext cx="7772400" cy="8536183"/>
          </a:xfrm>
          <a:prstGeom prst="rect">
            <a:avLst/>
          </a:prstGeom>
        </p:spPr>
        <p:txBody>
          <a:bodyPr wrap="square" lIns="0" tIns="0" rIns="0" bIns="0" rtlCol="0" anchor="t">
            <a:spAutoFit/>
          </a:bodyPr>
          <a:lstStyle/>
          <a:p>
            <a:pPr marL="0" lvl="0" indent="0" algn="just">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Happy Baby Bibs is online boutique and was created to turn these everyday moments into a more enjoyable and stress-</a:t>
            </a:r>
            <a:r>
              <a:rPr lang="en-US" sz="3400" dirty="0" err="1">
                <a:solidFill>
                  <a:srgbClr val="000000"/>
                </a:solidFill>
                <a:latin typeface="Arial" panose="020B0604020202020204" pitchFamily="34" charset="0"/>
                <a:ea typeface="Aileron"/>
                <a:cs typeface="Arial" panose="020B0604020202020204" pitchFamily="34" charset="0"/>
                <a:sym typeface="Aileron"/>
              </a:rPr>
              <a:t>fress</a:t>
            </a:r>
            <a:r>
              <a:rPr lang="en-US" sz="3400" dirty="0">
                <a:solidFill>
                  <a:srgbClr val="000000"/>
                </a:solidFill>
                <a:latin typeface="Arial" panose="020B0604020202020204" pitchFamily="34" charset="0"/>
                <a:ea typeface="Aileron"/>
                <a:cs typeface="Arial" panose="020B0604020202020204" pitchFamily="34" charset="0"/>
                <a:sym typeface="Aileron"/>
              </a:rPr>
              <a:t> experience by offering stylish, practical, and easy-to-clean bibs designed for modern families.</a:t>
            </a:r>
          </a:p>
          <a:p>
            <a:pPr marL="0" lvl="0" indent="0" algn="just">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marL="0" lvl="0" indent="0" algn="just">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Happy Baby Bibs make feeding time easier.</a:t>
            </a:r>
          </a:p>
          <a:p>
            <a:pPr marL="0" lvl="0" indent="0" algn="just">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marL="0" lvl="0" indent="0" algn="just">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p:txBody>
      </p:sp>
      <p:grpSp>
        <p:nvGrpSpPr>
          <p:cNvPr id="6" name="Group 5">
            <a:extLst>
              <a:ext uri="{FF2B5EF4-FFF2-40B4-BE49-F238E27FC236}">
                <a16:creationId xmlns:a16="http://schemas.microsoft.com/office/drawing/2014/main" id="{E0B3513F-FD41-F947-3411-4E629D3AEE3D}"/>
              </a:ext>
            </a:extLst>
          </p:cNvPr>
          <p:cNvGrpSpPr/>
          <p:nvPr/>
        </p:nvGrpSpPr>
        <p:grpSpPr>
          <a:xfrm>
            <a:off x="1066800" y="7326751"/>
            <a:ext cx="6858000" cy="1259569"/>
            <a:chOff x="1066800" y="7326751"/>
            <a:chExt cx="6858000" cy="1259569"/>
          </a:xfrm>
        </p:grpSpPr>
        <p:sp>
          <p:nvSpPr>
            <p:cNvPr id="16" name="TextBox 15">
              <a:extLst>
                <a:ext uri="{FF2B5EF4-FFF2-40B4-BE49-F238E27FC236}">
                  <a16:creationId xmlns:a16="http://schemas.microsoft.com/office/drawing/2014/main" id="{4DA050F5-298E-B295-2B85-7EAD572D37FC}"/>
                </a:ext>
              </a:extLst>
            </p:cNvPr>
            <p:cNvSpPr txBox="1"/>
            <p:nvPr/>
          </p:nvSpPr>
          <p:spPr>
            <a:xfrm>
              <a:off x="1066800" y="7384081"/>
              <a:ext cx="6019800" cy="553998"/>
            </a:xfrm>
            <a:prstGeom prst="rect">
              <a:avLst/>
            </a:prstGeom>
            <a:noFill/>
          </p:spPr>
          <p:txBody>
            <a:bodyPr wrap="square" rtlCol="0">
              <a:spAutoFit/>
            </a:bodyPr>
            <a:lstStyle/>
            <a:p>
              <a:r>
                <a:rPr lang="en-US" sz="3000" dirty="0">
                  <a:latin typeface="Arial" panose="020B0604020202020204" pitchFamily="34" charset="0"/>
                  <a:cs typeface="Arial" panose="020B0604020202020204" pitchFamily="34" charset="0"/>
                </a:rPr>
                <a:t>e</a:t>
              </a:r>
              <a:r>
                <a:rPr lang="en-US" sz="3000" kern="1200" dirty="0">
                  <a:solidFill>
                    <a:schemeClr val="tx1"/>
                  </a:solidFill>
                  <a:latin typeface="Arial" panose="020B0604020202020204" pitchFamily="34" charset="0"/>
                  <a:cs typeface="Arial" panose="020B0604020202020204" pitchFamily="34" charset="0"/>
                </a:rPr>
                <a:t>veryday feeding moments</a:t>
              </a:r>
            </a:p>
          </p:txBody>
        </p:sp>
        <p:sp>
          <p:nvSpPr>
            <p:cNvPr id="18" name="TextBox 17">
              <a:extLst>
                <a:ext uri="{FF2B5EF4-FFF2-40B4-BE49-F238E27FC236}">
                  <a16:creationId xmlns:a16="http://schemas.microsoft.com/office/drawing/2014/main" id="{E02BBFEF-CEE7-761E-55A1-D60620B89FFD}"/>
                </a:ext>
              </a:extLst>
            </p:cNvPr>
            <p:cNvSpPr txBox="1"/>
            <p:nvPr/>
          </p:nvSpPr>
          <p:spPr>
            <a:xfrm>
              <a:off x="1905000" y="8032322"/>
              <a:ext cx="6019800" cy="553998"/>
            </a:xfrm>
            <a:prstGeom prst="rect">
              <a:avLst/>
            </a:prstGeom>
            <a:noFill/>
          </p:spPr>
          <p:txBody>
            <a:bodyPr wrap="square" rtlCol="0">
              <a:spAutoFit/>
            </a:bodyPr>
            <a:lstStyle/>
            <a:p>
              <a:r>
                <a:rPr lang="en-US" sz="3000" dirty="0">
                  <a:latin typeface="Arial" panose="020B0604020202020204" pitchFamily="34" charset="0"/>
                  <a:cs typeface="Arial" panose="020B0604020202020204" pitchFamily="34" charset="0"/>
                </a:rPr>
                <a:t>Comfort, dry and clean</a:t>
              </a:r>
              <a:endParaRPr lang="en-US" sz="3000" kern="1200" dirty="0">
                <a:solidFill>
                  <a:schemeClr val="tx1"/>
                </a:solidFill>
                <a:latin typeface="Arial" panose="020B0604020202020204" pitchFamily="34" charset="0"/>
                <a:cs typeface="Arial" panose="020B0604020202020204" pitchFamily="34" charset="0"/>
              </a:endParaRPr>
            </a:p>
          </p:txBody>
        </p:sp>
        <p:sp>
          <p:nvSpPr>
            <p:cNvPr id="19" name="Heart 18">
              <a:extLst>
                <a:ext uri="{FF2B5EF4-FFF2-40B4-BE49-F238E27FC236}">
                  <a16:creationId xmlns:a16="http://schemas.microsoft.com/office/drawing/2014/main" id="{C9B7738B-2075-D2EF-924F-6CF398C0B764}"/>
                </a:ext>
              </a:extLst>
            </p:cNvPr>
            <p:cNvSpPr/>
            <p:nvPr/>
          </p:nvSpPr>
          <p:spPr>
            <a:xfrm rot="2938870">
              <a:off x="5846957" y="7365524"/>
              <a:ext cx="736600" cy="659054"/>
            </a:xfrm>
            <a:prstGeom prst="hear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grpSp>
      <p:sp>
        <p:nvSpPr>
          <p:cNvPr id="5" name="AutoShape 15">
            <a:extLst>
              <a:ext uri="{FF2B5EF4-FFF2-40B4-BE49-F238E27FC236}">
                <a16:creationId xmlns:a16="http://schemas.microsoft.com/office/drawing/2014/main" id="{AEC8CEB5-45B8-55BD-65B2-5DDEF9A7933C}"/>
              </a:ext>
            </a:extLst>
          </p:cNvPr>
          <p:cNvSpPr/>
          <p:nvPr/>
        </p:nvSpPr>
        <p:spPr>
          <a:xfrm rot="-10800000">
            <a:off x="15087600" y="2019300"/>
            <a:ext cx="2312031" cy="0"/>
          </a:xfrm>
          <a:prstGeom prst="line">
            <a:avLst/>
          </a:prstGeom>
          <a:ln w="19050" cap="flat">
            <a:solidFill>
              <a:srgbClr val="000000"/>
            </a:solidFill>
            <a:prstDash val="solid"/>
            <a:headEnd type="none" w="sm" len="sm"/>
            <a:tailEnd type="none" w="sm" len="sm"/>
          </a:ln>
        </p:spPr>
        <p:txBody>
          <a:bodyPr/>
          <a:lstStyle/>
          <a:p>
            <a:pPr algn="r"/>
            <a:endParaRPr lang="en-GB"/>
          </a:p>
        </p:txBody>
      </p:sp>
    </p:spTree>
    <p:extLst>
      <p:ext uri="{BB962C8B-B14F-4D97-AF65-F5344CB8AC3E}">
        <p14:creationId xmlns:p14="http://schemas.microsoft.com/office/powerpoint/2010/main" val="144666522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4309127" y="5414027"/>
            <a:ext cx="4453873" cy="4453873"/>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E08"/>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848413" y="0"/>
            <a:ext cx="7064222" cy="10287000"/>
            <a:chOff x="0" y="0"/>
            <a:chExt cx="9418963" cy="13716000"/>
          </a:xfrm>
        </p:grpSpPr>
        <p:pic>
          <p:nvPicPr>
            <p:cNvPr id="8" name="Picture 8"/>
            <p:cNvPicPr>
              <a:picLocks noChangeAspect="1"/>
            </p:cNvPicPr>
            <p:nvPr/>
          </p:nvPicPr>
          <p:blipFill>
            <a:blip r:embed="rId2"/>
            <a:srcRect t="943" b="943"/>
            <a:stretch>
              <a:fillRect/>
            </a:stretch>
          </p:blipFill>
          <p:spPr>
            <a:xfrm>
              <a:off x="0" y="0"/>
              <a:ext cx="9418963" cy="13716000"/>
            </a:xfrm>
            <a:prstGeom prst="rect">
              <a:avLst/>
            </a:prstGeom>
          </p:spPr>
        </p:pic>
      </p:grpSp>
      <p:grpSp>
        <p:nvGrpSpPr>
          <p:cNvPr id="9" name="Group 9"/>
          <p:cNvGrpSpPr/>
          <p:nvPr/>
        </p:nvGrpSpPr>
        <p:grpSpPr>
          <a:xfrm>
            <a:off x="4491116" y="5596016"/>
            <a:ext cx="4089895" cy="408989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2" name="TextBox 12"/>
          <p:cNvSpPr txBox="1"/>
          <p:nvPr/>
        </p:nvSpPr>
        <p:spPr>
          <a:xfrm>
            <a:off x="4723251" y="6873885"/>
            <a:ext cx="3625626" cy="1657869"/>
          </a:xfrm>
          <a:prstGeom prst="rect">
            <a:avLst/>
          </a:prstGeom>
        </p:spPr>
        <p:txBody>
          <a:bodyPr lIns="0" tIns="0" rIns="0" bIns="0" rtlCol="0" anchor="t">
            <a:spAutoFit/>
          </a:bodyPr>
          <a:lstStyle/>
          <a:p>
            <a:pPr marL="0" lvl="0" indent="0" algn="ctr">
              <a:lnSpc>
                <a:spcPts val="6395"/>
              </a:lnSpc>
            </a:pPr>
            <a:r>
              <a:rPr lang="en-US" sz="6395">
                <a:solidFill>
                  <a:srgbClr val="000000"/>
                </a:solidFill>
                <a:latin typeface="Archivo Black"/>
                <a:ea typeface="Archivo Black"/>
                <a:cs typeface="Archivo Black"/>
                <a:sym typeface="Archivo Black"/>
              </a:rPr>
              <a:t>Our Values</a:t>
            </a:r>
          </a:p>
        </p:txBody>
      </p:sp>
      <p:sp>
        <p:nvSpPr>
          <p:cNvPr id="13" name="TextBox 13"/>
          <p:cNvSpPr txBox="1"/>
          <p:nvPr/>
        </p:nvSpPr>
        <p:spPr>
          <a:xfrm>
            <a:off x="8534400" y="1948729"/>
            <a:ext cx="9220200" cy="3042371"/>
          </a:xfrm>
          <a:prstGeom prst="rect">
            <a:avLst/>
          </a:prstGeom>
        </p:spPr>
        <p:txBody>
          <a:bodyPr wrap="square" lIns="0" tIns="0" rIns="0" bIns="0" rtlCol="0" anchor="t">
            <a:spAutoFit/>
          </a:bodyPr>
          <a:lstStyle/>
          <a:p>
            <a:pPr lvl="0" algn="r">
              <a:lnSpc>
                <a:spcPct val="150000"/>
              </a:lnSpc>
            </a:pPr>
            <a:r>
              <a:rPr lang="en-GB" sz="3300" dirty="0">
                <a:latin typeface="Arial" panose="020B0604020202020204" pitchFamily="34" charset="0"/>
                <a:cs typeface="Arial" panose="020B0604020202020204" pitchFamily="34" charset="0"/>
              </a:rPr>
              <a:t>The business will operate as a business-to-costumer (B2C) model, selling directly to parents and caregivers through an e-commerce website and social media platforms.</a:t>
            </a:r>
            <a:endParaRPr lang="en-US" sz="3300" dirty="0">
              <a:solidFill>
                <a:srgbClr val="000000"/>
              </a:solidFill>
              <a:latin typeface="Arial" panose="020B0604020202020204" pitchFamily="34" charset="0"/>
              <a:ea typeface="Aileron"/>
              <a:cs typeface="Arial" panose="020B0604020202020204" pitchFamily="34" charset="0"/>
              <a:sym typeface="Aileron"/>
            </a:endParaRPr>
          </a:p>
        </p:txBody>
      </p:sp>
      <p:sp>
        <p:nvSpPr>
          <p:cNvPr id="14" name="TextBox 14"/>
          <p:cNvSpPr txBox="1"/>
          <p:nvPr/>
        </p:nvSpPr>
        <p:spPr>
          <a:xfrm>
            <a:off x="7620000" y="647700"/>
            <a:ext cx="9982200" cy="948978"/>
          </a:xfrm>
          <a:prstGeom prst="rect">
            <a:avLst/>
          </a:prstGeom>
        </p:spPr>
        <p:txBody>
          <a:bodyPr wrap="square" lIns="0" tIns="0" rIns="0" bIns="0" rtlCol="0" anchor="t">
            <a:spAutoFit/>
          </a:bodyPr>
          <a:lstStyle/>
          <a:p>
            <a:pPr marL="0" lvl="0" indent="0" algn="r">
              <a:lnSpc>
                <a:spcPts val="7394"/>
              </a:lnSpc>
            </a:pPr>
            <a:r>
              <a:rPr lang="en-US" sz="6500" b="1" dirty="0">
                <a:solidFill>
                  <a:srgbClr val="000000"/>
                </a:solidFill>
                <a:latin typeface="Arial" panose="020B0604020202020204" pitchFamily="34" charset="0"/>
                <a:ea typeface="Archivo Black"/>
                <a:cs typeface="Arial" panose="020B0604020202020204" pitchFamily="34" charset="0"/>
                <a:sym typeface="Archivo Black"/>
              </a:rPr>
              <a:t>Business description</a:t>
            </a:r>
          </a:p>
        </p:txBody>
      </p:sp>
      <p:sp>
        <p:nvSpPr>
          <p:cNvPr id="15" name="AutoShape 15"/>
          <p:cNvSpPr/>
          <p:nvPr/>
        </p:nvSpPr>
        <p:spPr>
          <a:xfrm rot="-10800000">
            <a:off x="15252069" y="1714500"/>
            <a:ext cx="2312031" cy="0"/>
          </a:xfrm>
          <a:prstGeom prst="line">
            <a:avLst/>
          </a:prstGeom>
          <a:ln w="19050" cap="flat">
            <a:solidFill>
              <a:srgbClr val="000000"/>
            </a:solidFill>
            <a:prstDash val="solid"/>
            <a:headEnd type="none" w="sm" len="sm"/>
            <a:tailEnd type="none" w="sm" len="sm"/>
          </a:ln>
        </p:spPr>
        <p:txBody>
          <a:bodyPr/>
          <a:lstStyle/>
          <a:p>
            <a:pPr algn="r"/>
            <a:endParaRPr lang="en-GB"/>
          </a:p>
        </p:txBody>
      </p:sp>
      <p:grpSp>
        <p:nvGrpSpPr>
          <p:cNvPr id="19" name="Group 19"/>
          <p:cNvGrpSpPr/>
          <p:nvPr/>
        </p:nvGrpSpPr>
        <p:grpSpPr>
          <a:xfrm>
            <a:off x="0" y="4189195"/>
            <a:ext cx="848413" cy="1908610"/>
            <a:chOff x="0" y="0"/>
            <a:chExt cx="223450" cy="502679"/>
          </a:xfrm>
        </p:grpSpPr>
        <p:sp>
          <p:nvSpPr>
            <p:cNvPr id="20" name="Freeform 20"/>
            <p:cNvSpPr/>
            <p:nvPr/>
          </p:nvSpPr>
          <p:spPr>
            <a:xfrm>
              <a:off x="0" y="0"/>
              <a:ext cx="223450" cy="502679"/>
            </a:xfrm>
            <a:custGeom>
              <a:avLst/>
              <a:gdLst/>
              <a:ahLst/>
              <a:cxnLst/>
              <a:rect l="l" t="t" r="r" b="b"/>
              <a:pathLst>
                <a:path w="223450" h="502679">
                  <a:moveTo>
                    <a:pt x="0" y="0"/>
                  </a:moveTo>
                  <a:lnTo>
                    <a:pt x="223450" y="0"/>
                  </a:lnTo>
                  <a:lnTo>
                    <a:pt x="223450" y="502679"/>
                  </a:lnTo>
                  <a:lnTo>
                    <a:pt x="0" y="502679"/>
                  </a:lnTo>
                  <a:close/>
                </a:path>
              </a:pathLst>
            </a:custGeom>
            <a:solidFill>
              <a:srgbClr val="FFCE08"/>
            </a:solidFill>
          </p:spPr>
          <p:txBody>
            <a:bodyPr/>
            <a:lstStyle/>
            <a:p>
              <a:endParaRPr lang="en-GB"/>
            </a:p>
          </p:txBody>
        </p:sp>
        <p:sp>
          <p:nvSpPr>
            <p:cNvPr id="21" name="TextBox 21"/>
            <p:cNvSpPr txBox="1"/>
            <p:nvPr/>
          </p:nvSpPr>
          <p:spPr>
            <a:xfrm>
              <a:off x="0" y="-38100"/>
              <a:ext cx="223450" cy="540779"/>
            </a:xfrm>
            <a:prstGeom prst="rect">
              <a:avLst/>
            </a:prstGeom>
          </p:spPr>
          <p:txBody>
            <a:bodyPr lIns="50800" tIns="50800" rIns="50800" bIns="50800" rtlCol="0" anchor="ctr"/>
            <a:lstStyle/>
            <a:p>
              <a:pPr marL="0" lvl="0" indent="0" algn="ctr">
                <a:lnSpc>
                  <a:spcPts val="2659"/>
                </a:lnSpc>
              </a:pPr>
              <a:endParaRPr/>
            </a:p>
          </p:txBody>
        </p:sp>
      </p:grpSp>
      <p:sp>
        <p:nvSpPr>
          <p:cNvPr id="23" name="TextBox 13">
            <a:extLst>
              <a:ext uri="{FF2B5EF4-FFF2-40B4-BE49-F238E27FC236}">
                <a16:creationId xmlns:a16="http://schemas.microsoft.com/office/drawing/2014/main" id="{1833D2E6-8CC2-8A66-0606-143157CDC66D}"/>
              </a:ext>
            </a:extLst>
          </p:cNvPr>
          <p:cNvSpPr txBox="1"/>
          <p:nvPr/>
        </p:nvSpPr>
        <p:spPr>
          <a:xfrm>
            <a:off x="8534400" y="5332068"/>
            <a:ext cx="9220200" cy="4612032"/>
          </a:xfrm>
          <a:prstGeom prst="rect">
            <a:avLst/>
          </a:prstGeom>
        </p:spPr>
        <p:txBody>
          <a:bodyPr wrap="square" lIns="0" tIns="0" rIns="0" bIns="0" rtlCol="0" anchor="t">
            <a:spAutoFit/>
          </a:bodyPr>
          <a:lstStyle/>
          <a:p>
            <a:pPr lvl="0" algn="r">
              <a:lnSpc>
                <a:spcPct val="150000"/>
              </a:lnSpc>
            </a:pPr>
            <a:r>
              <a:rPr lang="en-GB" sz="3300" dirty="0">
                <a:latin typeface="Arial" panose="020B0604020202020204" pitchFamily="34" charset="0"/>
                <a:cs typeface="Arial" panose="020B0604020202020204" pitchFamily="34" charset="0"/>
              </a:rPr>
              <a:t>The business offers a curated range of baby bibs made from safe, baby-friendly materials, with a focus on quality, comfort, and attractive designs. Products are selected to meet the needs of modern parents who value convenience, reliability, and style.</a:t>
            </a:r>
            <a:endParaRPr lang="en-US" sz="3300" dirty="0">
              <a:solidFill>
                <a:srgbClr val="000000"/>
              </a:solidFill>
              <a:latin typeface="Arial" panose="020B0604020202020204" pitchFamily="34" charset="0"/>
              <a:ea typeface="Aileron"/>
              <a:cs typeface="Arial" panose="020B0604020202020204" pitchFamily="34" charset="0"/>
              <a:sym typeface="Ailero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190123" y="244706"/>
            <a:ext cx="3945854" cy="394585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7612042" y="666625"/>
            <a:ext cx="3102015" cy="3102015"/>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E08"/>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8" name="Group 8"/>
          <p:cNvGrpSpPr/>
          <p:nvPr/>
        </p:nvGrpSpPr>
        <p:grpSpPr>
          <a:xfrm>
            <a:off x="-392111" y="5729411"/>
            <a:ext cx="19072221" cy="5052886"/>
            <a:chOff x="0" y="0"/>
            <a:chExt cx="5023136" cy="1107622"/>
          </a:xfrm>
        </p:grpSpPr>
        <p:sp>
          <p:nvSpPr>
            <p:cNvPr id="9" name="Freeform 9"/>
            <p:cNvSpPr/>
            <p:nvPr/>
          </p:nvSpPr>
          <p:spPr>
            <a:xfrm>
              <a:off x="0" y="0"/>
              <a:ext cx="5023136" cy="1107622"/>
            </a:xfrm>
            <a:custGeom>
              <a:avLst/>
              <a:gdLst/>
              <a:ahLst/>
              <a:cxnLst/>
              <a:rect l="l" t="t" r="r" b="b"/>
              <a:pathLst>
                <a:path w="5023136" h="1107622">
                  <a:moveTo>
                    <a:pt x="0" y="0"/>
                  </a:moveTo>
                  <a:lnTo>
                    <a:pt x="5023136" y="0"/>
                  </a:lnTo>
                  <a:lnTo>
                    <a:pt x="5023136" y="1107622"/>
                  </a:lnTo>
                  <a:lnTo>
                    <a:pt x="0" y="1107622"/>
                  </a:lnTo>
                  <a:close/>
                </a:path>
              </a:pathLst>
            </a:custGeom>
            <a:solidFill>
              <a:srgbClr val="FFCE08">
                <a:alpha val="68627"/>
              </a:srgbClr>
            </a:solidFill>
          </p:spPr>
          <p:txBody>
            <a:bodyPr/>
            <a:lstStyle/>
            <a:p>
              <a:endParaRPr lang="en-GB" dirty="0"/>
            </a:p>
          </p:txBody>
        </p:sp>
        <p:sp>
          <p:nvSpPr>
            <p:cNvPr id="10" name="TextBox 10"/>
            <p:cNvSpPr txBox="1"/>
            <p:nvPr/>
          </p:nvSpPr>
          <p:spPr>
            <a:xfrm>
              <a:off x="0" y="-38100"/>
              <a:ext cx="5023136" cy="1145722"/>
            </a:xfrm>
            <a:prstGeom prst="rect">
              <a:avLst/>
            </a:prstGeom>
          </p:spPr>
          <p:txBody>
            <a:bodyPr lIns="50800" tIns="50800" rIns="50800" bIns="50800" rtlCol="0" anchor="ctr"/>
            <a:lstStyle/>
            <a:p>
              <a:pPr marL="0" lvl="0" indent="0" algn="ctr">
                <a:lnSpc>
                  <a:spcPts val="2659"/>
                </a:lnSpc>
              </a:pPr>
              <a:endParaRPr/>
            </a:p>
          </p:txBody>
        </p:sp>
      </p:grpSp>
      <p:sp>
        <p:nvSpPr>
          <p:cNvPr id="12" name="AutoShape 12"/>
          <p:cNvSpPr/>
          <p:nvPr/>
        </p:nvSpPr>
        <p:spPr>
          <a:xfrm>
            <a:off x="3151148" y="4357370"/>
            <a:ext cx="11985704" cy="0"/>
          </a:xfrm>
          <a:prstGeom prst="line">
            <a:avLst/>
          </a:prstGeom>
          <a:ln w="38100" cap="flat">
            <a:solidFill>
              <a:srgbClr val="737373"/>
            </a:solidFill>
            <a:prstDash val="solid"/>
            <a:headEnd type="none" w="sm" len="sm"/>
            <a:tailEnd type="none" w="sm" len="sm"/>
          </a:ln>
        </p:spPr>
        <p:txBody>
          <a:bodyPr/>
          <a:lstStyle/>
          <a:p>
            <a:endParaRPr lang="en-GB"/>
          </a:p>
        </p:txBody>
      </p:sp>
      <p:sp>
        <p:nvSpPr>
          <p:cNvPr id="13" name="AutoShape 13"/>
          <p:cNvSpPr/>
          <p:nvPr/>
        </p:nvSpPr>
        <p:spPr>
          <a:xfrm rot="5400000">
            <a:off x="2445034" y="5041172"/>
            <a:ext cx="1402137" cy="0"/>
          </a:xfrm>
          <a:prstGeom prst="line">
            <a:avLst/>
          </a:prstGeom>
          <a:ln w="38100" cap="flat">
            <a:solidFill>
              <a:srgbClr val="737373"/>
            </a:solidFill>
            <a:prstDash val="solid"/>
            <a:headEnd type="none" w="sm" len="sm"/>
            <a:tailEnd type="none" w="sm" len="sm"/>
          </a:ln>
        </p:spPr>
        <p:txBody>
          <a:bodyPr/>
          <a:lstStyle/>
          <a:p>
            <a:endParaRPr lang="en-GB"/>
          </a:p>
        </p:txBody>
      </p:sp>
      <p:sp>
        <p:nvSpPr>
          <p:cNvPr id="14" name="AutoShape 14"/>
          <p:cNvSpPr/>
          <p:nvPr/>
        </p:nvSpPr>
        <p:spPr>
          <a:xfrm rot="5400000">
            <a:off x="14430738" y="5041172"/>
            <a:ext cx="1402137" cy="0"/>
          </a:xfrm>
          <a:prstGeom prst="line">
            <a:avLst/>
          </a:prstGeom>
          <a:ln w="38100" cap="flat">
            <a:solidFill>
              <a:srgbClr val="737373"/>
            </a:solidFill>
            <a:prstDash val="solid"/>
            <a:headEnd type="none" w="sm" len="sm"/>
            <a:tailEnd type="none" w="sm" len="sm"/>
          </a:ln>
        </p:spPr>
        <p:txBody>
          <a:bodyPr/>
          <a:lstStyle/>
          <a:p>
            <a:endParaRPr lang="en-GB"/>
          </a:p>
        </p:txBody>
      </p:sp>
      <p:sp>
        <p:nvSpPr>
          <p:cNvPr id="15" name="AutoShape 15"/>
          <p:cNvSpPr/>
          <p:nvPr/>
        </p:nvSpPr>
        <p:spPr>
          <a:xfrm rot="5400000">
            <a:off x="6440269" y="5041172"/>
            <a:ext cx="1402137" cy="0"/>
          </a:xfrm>
          <a:prstGeom prst="line">
            <a:avLst/>
          </a:prstGeom>
          <a:ln w="38100" cap="flat">
            <a:solidFill>
              <a:srgbClr val="737373"/>
            </a:solidFill>
            <a:prstDash val="solid"/>
            <a:headEnd type="none" w="sm" len="sm"/>
            <a:tailEnd type="none" w="sm" len="sm"/>
          </a:ln>
        </p:spPr>
        <p:txBody>
          <a:bodyPr/>
          <a:lstStyle/>
          <a:p>
            <a:endParaRPr lang="en-GB"/>
          </a:p>
        </p:txBody>
      </p:sp>
      <p:sp>
        <p:nvSpPr>
          <p:cNvPr id="16" name="AutoShape 16"/>
          <p:cNvSpPr/>
          <p:nvPr/>
        </p:nvSpPr>
        <p:spPr>
          <a:xfrm rot="5400000">
            <a:off x="10435503" y="5041172"/>
            <a:ext cx="1402137" cy="0"/>
          </a:xfrm>
          <a:prstGeom prst="line">
            <a:avLst/>
          </a:prstGeom>
          <a:ln w="38100" cap="flat">
            <a:solidFill>
              <a:srgbClr val="737373"/>
            </a:solidFill>
            <a:prstDash val="solid"/>
            <a:headEnd type="none" w="sm" len="sm"/>
            <a:tailEnd type="none" w="sm" len="sm"/>
          </a:ln>
        </p:spPr>
        <p:txBody>
          <a:bodyPr/>
          <a:lstStyle/>
          <a:p>
            <a:endParaRPr lang="en-GB"/>
          </a:p>
        </p:txBody>
      </p:sp>
      <p:grpSp>
        <p:nvGrpSpPr>
          <p:cNvPr id="17" name="Group 17"/>
          <p:cNvGrpSpPr/>
          <p:nvPr/>
        </p:nvGrpSpPr>
        <p:grpSpPr>
          <a:xfrm>
            <a:off x="2760658" y="5740456"/>
            <a:ext cx="814963" cy="81496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5556" tIns="55556" rIns="55556" bIns="55556" rtlCol="0" anchor="ctr"/>
            <a:lstStyle/>
            <a:p>
              <a:pPr marL="0" lvl="0" indent="0" algn="ctr">
                <a:lnSpc>
                  <a:spcPts val="2659"/>
                </a:lnSpc>
              </a:pPr>
              <a:endParaRPr/>
            </a:p>
          </p:txBody>
        </p:sp>
      </p:grpSp>
      <p:grpSp>
        <p:nvGrpSpPr>
          <p:cNvPr id="20" name="Group 20"/>
          <p:cNvGrpSpPr/>
          <p:nvPr/>
        </p:nvGrpSpPr>
        <p:grpSpPr>
          <a:xfrm>
            <a:off x="6737010" y="5740456"/>
            <a:ext cx="814963" cy="814963"/>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22" name="TextBox 22"/>
            <p:cNvSpPr txBox="1"/>
            <p:nvPr/>
          </p:nvSpPr>
          <p:spPr>
            <a:xfrm>
              <a:off x="76200" y="38100"/>
              <a:ext cx="660400" cy="698500"/>
            </a:xfrm>
            <a:prstGeom prst="rect">
              <a:avLst/>
            </a:prstGeom>
          </p:spPr>
          <p:txBody>
            <a:bodyPr lIns="55556" tIns="55556" rIns="55556" bIns="55556" rtlCol="0" anchor="ctr"/>
            <a:lstStyle/>
            <a:p>
              <a:pPr marL="0" lvl="0" indent="0" algn="ctr">
                <a:lnSpc>
                  <a:spcPts val="2659"/>
                </a:lnSpc>
              </a:pPr>
              <a:endParaRPr/>
            </a:p>
          </p:txBody>
        </p:sp>
      </p:grpSp>
      <p:grpSp>
        <p:nvGrpSpPr>
          <p:cNvPr id="23" name="Group 23"/>
          <p:cNvGrpSpPr/>
          <p:nvPr/>
        </p:nvGrpSpPr>
        <p:grpSpPr>
          <a:xfrm>
            <a:off x="10729090" y="5740456"/>
            <a:ext cx="814963" cy="814963"/>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25" name="TextBox 25"/>
            <p:cNvSpPr txBox="1"/>
            <p:nvPr/>
          </p:nvSpPr>
          <p:spPr>
            <a:xfrm>
              <a:off x="76200" y="38100"/>
              <a:ext cx="660400" cy="698500"/>
            </a:xfrm>
            <a:prstGeom prst="rect">
              <a:avLst/>
            </a:prstGeom>
          </p:spPr>
          <p:txBody>
            <a:bodyPr lIns="55556" tIns="55556" rIns="55556" bIns="55556" rtlCol="0" anchor="ctr"/>
            <a:lstStyle/>
            <a:p>
              <a:pPr marL="0" lvl="0" indent="0" algn="ctr">
                <a:lnSpc>
                  <a:spcPts val="2659"/>
                </a:lnSpc>
              </a:pPr>
              <a:endParaRPr/>
            </a:p>
          </p:txBody>
        </p:sp>
      </p:grpSp>
      <p:grpSp>
        <p:nvGrpSpPr>
          <p:cNvPr id="26" name="Group 26"/>
          <p:cNvGrpSpPr/>
          <p:nvPr/>
        </p:nvGrpSpPr>
        <p:grpSpPr>
          <a:xfrm>
            <a:off x="14721170" y="5740456"/>
            <a:ext cx="814963" cy="814963"/>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28" name="TextBox 28"/>
            <p:cNvSpPr txBox="1"/>
            <p:nvPr/>
          </p:nvSpPr>
          <p:spPr>
            <a:xfrm>
              <a:off x="76200" y="38100"/>
              <a:ext cx="660400" cy="698500"/>
            </a:xfrm>
            <a:prstGeom prst="rect">
              <a:avLst/>
            </a:prstGeom>
          </p:spPr>
          <p:txBody>
            <a:bodyPr lIns="55556" tIns="55556" rIns="55556" bIns="55556" rtlCol="0" anchor="ctr"/>
            <a:lstStyle/>
            <a:p>
              <a:pPr marL="0" lvl="0" indent="0" algn="ctr">
                <a:lnSpc>
                  <a:spcPts val="2659"/>
                </a:lnSpc>
              </a:pPr>
              <a:endParaRPr/>
            </a:p>
          </p:txBody>
        </p:sp>
      </p:grpSp>
      <p:sp>
        <p:nvSpPr>
          <p:cNvPr id="29" name="Freeform 29"/>
          <p:cNvSpPr/>
          <p:nvPr/>
        </p:nvSpPr>
        <p:spPr>
          <a:xfrm>
            <a:off x="2861040" y="5743587"/>
            <a:ext cx="525058" cy="746978"/>
          </a:xfrm>
          <a:custGeom>
            <a:avLst/>
            <a:gdLst/>
            <a:ahLst/>
            <a:cxnLst/>
            <a:rect l="l" t="t" r="r" b="b"/>
            <a:pathLst>
              <a:path w="525058" h="746978">
                <a:moveTo>
                  <a:pt x="0" y="0"/>
                </a:moveTo>
                <a:lnTo>
                  <a:pt x="525058" y="0"/>
                </a:lnTo>
                <a:lnTo>
                  <a:pt x="525058" y="746978"/>
                </a:lnTo>
                <a:lnTo>
                  <a:pt x="0" y="746978"/>
                </a:lnTo>
                <a:lnTo>
                  <a:pt x="0" y="0"/>
                </a:lnTo>
                <a:close/>
              </a:path>
            </a:pathLst>
          </a:custGeom>
          <a:blipFill>
            <a:blip r:embed="rId2"/>
            <a:stretch>
              <a:fillRect/>
            </a:stretch>
          </a:blipFill>
        </p:spPr>
        <p:txBody>
          <a:bodyPr/>
          <a:lstStyle/>
          <a:p>
            <a:endParaRPr lang="en-GB"/>
          </a:p>
        </p:txBody>
      </p:sp>
      <p:sp>
        <p:nvSpPr>
          <p:cNvPr id="30" name="Freeform 30"/>
          <p:cNvSpPr/>
          <p:nvPr/>
        </p:nvSpPr>
        <p:spPr>
          <a:xfrm>
            <a:off x="6770597" y="5894268"/>
            <a:ext cx="747248" cy="413842"/>
          </a:xfrm>
          <a:custGeom>
            <a:avLst/>
            <a:gdLst/>
            <a:ahLst/>
            <a:cxnLst/>
            <a:rect l="l" t="t" r="r" b="b"/>
            <a:pathLst>
              <a:path w="747248" h="413842">
                <a:moveTo>
                  <a:pt x="0" y="0"/>
                </a:moveTo>
                <a:lnTo>
                  <a:pt x="747248" y="0"/>
                </a:lnTo>
                <a:lnTo>
                  <a:pt x="747248" y="413842"/>
                </a:lnTo>
                <a:lnTo>
                  <a:pt x="0" y="413842"/>
                </a:lnTo>
                <a:lnTo>
                  <a:pt x="0" y="0"/>
                </a:lnTo>
                <a:close/>
              </a:path>
            </a:pathLst>
          </a:custGeom>
          <a:blipFill>
            <a:blip r:embed="rId3"/>
            <a:stretch>
              <a:fillRect/>
            </a:stretch>
          </a:blipFill>
        </p:spPr>
        <p:txBody>
          <a:bodyPr/>
          <a:lstStyle/>
          <a:p>
            <a:endParaRPr lang="en-GB"/>
          </a:p>
        </p:txBody>
      </p:sp>
      <p:sp>
        <p:nvSpPr>
          <p:cNvPr id="31" name="Freeform 31"/>
          <p:cNvSpPr/>
          <p:nvPr/>
        </p:nvSpPr>
        <p:spPr>
          <a:xfrm>
            <a:off x="10750383" y="5822185"/>
            <a:ext cx="737079" cy="719301"/>
          </a:xfrm>
          <a:custGeom>
            <a:avLst/>
            <a:gdLst/>
            <a:ahLst/>
            <a:cxnLst/>
            <a:rect l="l" t="t" r="r" b="b"/>
            <a:pathLst>
              <a:path w="737079" h="719301">
                <a:moveTo>
                  <a:pt x="0" y="0"/>
                </a:moveTo>
                <a:lnTo>
                  <a:pt x="737079" y="0"/>
                </a:lnTo>
                <a:lnTo>
                  <a:pt x="737079" y="719301"/>
                </a:lnTo>
                <a:lnTo>
                  <a:pt x="0" y="719301"/>
                </a:lnTo>
                <a:lnTo>
                  <a:pt x="0" y="0"/>
                </a:lnTo>
                <a:close/>
              </a:path>
            </a:pathLst>
          </a:custGeom>
          <a:blipFill>
            <a:blip r:embed="rId4"/>
            <a:stretch>
              <a:fillRect/>
            </a:stretch>
          </a:blipFill>
        </p:spPr>
        <p:txBody>
          <a:bodyPr/>
          <a:lstStyle/>
          <a:p>
            <a:endParaRPr lang="en-GB"/>
          </a:p>
        </p:txBody>
      </p:sp>
      <p:sp>
        <p:nvSpPr>
          <p:cNvPr id="32" name="Freeform 32"/>
          <p:cNvSpPr/>
          <p:nvPr/>
        </p:nvSpPr>
        <p:spPr>
          <a:xfrm>
            <a:off x="14865347" y="5924857"/>
            <a:ext cx="498583" cy="497919"/>
          </a:xfrm>
          <a:custGeom>
            <a:avLst/>
            <a:gdLst/>
            <a:ahLst/>
            <a:cxnLst/>
            <a:rect l="l" t="t" r="r" b="b"/>
            <a:pathLst>
              <a:path w="498583" h="497919">
                <a:moveTo>
                  <a:pt x="0" y="0"/>
                </a:moveTo>
                <a:lnTo>
                  <a:pt x="498583" y="0"/>
                </a:lnTo>
                <a:lnTo>
                  <a:pt x="498583" y="497919"/>
                </a:lnTo>
                <a:lnTo>
                  <a:pt x="0" y="497919"/>
                </a:lnTo>
                <a:lnTo>
                  <a:pt x="0" y="0"/>
                </a:lnTo>
                <a:close/>
              </a:path>
            </a:pathLst>
          </a:custGeom>
          <a:blipFill>
            <a:blip r:embed="rId5"/>
            <a:stretch>
              <a:fillRect/>
            </a:stretch>
          </a:blipFill>
        </p:spPr>
        <p:txBody>
          <a:bodyPr/>
          <a:lstStyle/>
          <a:p>
            <a:endParaRPr lang="en-GB"/>
          </a:p>
        </p:txBody>
      </p:sp>
      <p:sp>
        <p:nvSpPr>
          <p:cNvPr id="33" name="TextBox 33"/>
          <p:cNvSpPr txBox="1"/>
          <p:nvPr/>
        </p:nvSpPr>
        <p:spPr>
          <a:xfrm>
            <a:off x="7725446" y="1697667"/>
            <a:ext cx="2875208" cy="1077218"/>
          </a:xfrm>
          <a:prstGeom prst="rect">
            <a:avLst/>
          </a:prstGeom>
        </p:spPr>
        <p:txBody>
          <a:bodyPr lIns="0" tIns="0" rIns="0" bIns="0" rtlCol="0" anchor="t">
            <a:spAutoFit/>
          </a:bodyPr>
          <a:lstStyle/>
          <a:p>
            <a:pPr marL="0" lvl="0" indent="0" algn="ctr">
              <a:lnSpc>
                <a:spcPts val="4197"/>
              </a:lnSpc>
            </a:pPr>
            <a:r>
              <a:rPr lang="en-US" sz="3600" b="1" dirty="0">
                <a:solidFill>
                  <a:srgbClr val="000000"/>
                </a:solidFill>
                <a:latin typeface="Arial" panose="020B0604020202020204" pitchFamily="34" charset="0"/>
                <a:ea typeface="Archivo Black"/>
                <a:cs typeface="Arial" panose="020B0604020202020204" pitchFamily="34" charset="0"/>
                <a:sym typeface="Archivo Black"/>
              </a:rPr>
              <a:t>MANAGING</a:t>
            </a:r>
          </a:p>
          <a:p>
            <a:pPr marL="0" lvl="0" indent="0" algn="ctr">
              <a:lnSpc>
                <a:spcPts val="4197"/>
              </a:lnSpc>
            </a:pPr>
            <a:r>
              <a:rPr lang="en-US" sz="3600" b="1" dirty="0">
                <a:solidFill>
                  <a:srgbClr val="000000"/>
                </a:solidFill>
                <a:latin typeface="Arial" panose="020B0604020202020204" pitchFamily="34" charset="0"/>
                <a:ea typeface="Archivo Black"/>
                <a:cs typeface="Arial" panose="020B0604020202020204" pitchFamily="34" charset="0"/>
                <a:sym typeface="Archivo Black"/>
              </a:rPr>
              <a:t>DIRECTOR</a:t>
            </a:r>
          </a:p>
        </p:txBody>
      </p:sp>
      <p:sp>
        <p:nvSpPr>
          <p:cNvPr id="34" name="TextBox 34"/>
          <p:cNvSpPr txBox="1"/>
          <p:nvPr/>
        </p:nvSpPr>
        <p:spPr>
          <a:xfrm>
            <a:off x="1258179" y="6762128"/>
            <a:ext cx="3775847" cy="1472711"/>
          </a:xfrm>
          <a:prstGeom prst="rect">
            <a:avLst/>
          </a:prstGeom>
        </p:spPr>
        <p:txBody>
          <a:bodyPr lIns="0" tIns="0" rIns="0" bIns="0" rtlCol="0" anchor="t">
            <a:spAutoFit/>
          </a:bodyPr>
          <a:lstStyle/>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OPERATIONS</a:t>
            </a:r>
          </a:p>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MANAGEMENT</a:t>
            </a:r>
          </a:p>
        </p:txBody>
      </p:sp>
      <p:sp>
        <p:nvSpPr>
          <p:cNvPr id="35" name="TextBox 35"/>
          <p:cNvSpPr txBox="1"/>
          <p:nvPr/>
        </p:nvSpPr>
        <p:spPr>
          <a:xfrm>
            <a:off x="5385893" y="6762128"/>
            <a:ext cx="3510887" cy="2723053"/>
          </a:xfrm>
          <a:prstGeom prst="rect">
            <a:avLst/>
          </a:prstGeom>
        </p:spPr>
        <p:txBody>
          <a:bodyPr lIns="0" tIns="0" rIns="0" bIns="0" rtlCol="0" anchor="t">
            <a:spAutoFit/>
          </a:bodyPr>
          <a:lstStyle/>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MARKETING &amp; SALES</a:t>
            </a:r>
          </a:p>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COORDINATION</a:t>
            </a:r>
          </a:p>
          <a:p>
            <a:pPr marL="0" lvl="0" indent="0" algn="ctr">
              <a:lnSpc>
                <a:spcPts val="2841"/>
              </a:lnSpc>
            </a:pPr>
            <a:endParaRPr lang="en-US" sz="3400" b="1" dirty="0">
              <a:solidFill>
                <a:srgbClr val="000000"/>
              </a:solidFill>
              <a:latin typeface="Arial" panose="020B0604020202020204" pitchFamily="34" charset="0"/>
              <a:ea typeface="Archivo Black"/>
              <a:cs typeface="Arial" panose="020B0604020202020204" pitchFamily="34" charset="0"/>
              <a:sym typeface="Archivo Black"/>
            </a:endParaRPr>
          </a:p>
        </p:txBody>
      </p:sp>
      <p:sp>
        <p:nvSpPr>
          <p:cNvPr id="36" name="TextBox 36"/>
          <p:cNvSpPr txBox="1"/>
          <p:nvPr/>
        </p:nvSpPr>
        <p:spPr>
          <a:xfrm>
            <a:off x="13577978" y="6762128"/>
            <a:ext cx="3107656" cy="1472711"/>
          </a:xfrm>
          <a:prstGeom prst="rect">
            <a:avLst/>
          </a:prstGeom>
        </p:spPr>
        <p:txBody>
          <a:bodyPr lIns="0" tIns="0" rIns="0" bIns="0" rtlCol="0" anchor="t">
            <a:spAutoFit/>
          </a:bodyPr>
          <a:lstStyle/>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EXTERNAL</a:t>
            </a:r>
          </a:p>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SUPPORT</a:t>
            </a:r>
          </a:p>
        </p:txBody>
      </p:sp>
      <p:sp>
        <p:nvSpPr>
          <p:cNvPr id="37" name="TextBox 37"/>
          <p:cNvSpPr txBox="1"/>
          <p:nvPr/>
        </p:nvSpPr>
        <p:spPr>
          <a:xfrm>
            <a:off x="9582744" y="6762128"/>
            <a:ext cx="3107656" cy="3042371"/>
          </a:xfrm>
          <a:prstGeom prst="rect">
            <a:avLst/>
          </a:prstGeom>
        </p:spPr>
        <p:txBody>
          <a:bodyPr lIns="0" tIns="0" rIns="0" bIns="0" rtlCol="0" anchor="t">
            <a:spAutoFit/>
          </a:bodyPr>
          <a:lstStyle/>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CUSTOMER</a:t>
            </a:r>
          </a:p>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SERVICE</a:t>
            </a:r>
          </a:p>
          <a:p>
            <a:pPr marL="0" lvl="0" indent="0" algn="ctr">
              <a:lnSpc>
                <a:spcPct val="150000"/>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AND SUPPORT</a:t>
            </a:r>
          </a:p>
        </p:txBody>
      </p:sp>
      <p:sp>
        <p:nvSpPr>
          <p:cNvPr id="38" name="TextBox 38"/>
          <p:cNvSpPr txBox="1"/>
          <p:nvPr/>
        </p:nvSpPr>
        <p:spPr>
          <a:xfrm>
            <a:off x="13278359" y="8333208"/>
            <a:ext cx="3672557" cy="1859163"/>
          </a:xfrm>
          <a:prstGeom prst="rect">
            <a:avLst/>
          </a:prstGeom>
        </p:spPr>
        <p:txBody>
          <a:bodyPr lIns="0" tIns="0" rIns="0" bIns="0" rtlCol="0" anchor="t">
            <a:spAutoFit/>
          </a:bodyPr>
          <a:lstStyle/>
          <a:p>
            <a:pPr marL="0" lvl="0" indent="0" algn="ctr">
              <a:lnSpc>
                <a:spcPct val="150000"/>
              </a:lnSpc>
            </a:pPr>
            <a:r>
              <a:rPr lang="en-US" sz="2800" i="1" dirty="0">
                <a:solidFill>
                  <a:srgbClr val="000000"/>
                </a:solidFill>
                <a:latin typeface="Arial" panose="020B0604020202020204" pitchFamily="34" charset="0"/>
                <a:ea typeface="Aileron"/>
                <a:cs typeface="Arial" panose="020B0604020202020204" pitchFamily="34" charset="0"/>
                <a:sym typeface="Aileron"/>
              </a:rPr>
              <a:t>ACCOUNTANT IT/ WEB SUPPORT / LEGAL ADVISOR</a:t>
            </a:r>
          </a:p>
        </p:txBody>
      </p:sp>
      <p:sp>
        <p:nvSpPr>
          <p:cNvPr id="42" name="TextBox 42"/>
          <p:cNvSpPr txBox="1"/>
          <p:nvPr/>
        </p:nvSpPr>
        <p:spPr>
          <a:xfrm>
            <a:off x="9664140" y="752875"/>
            <a:ext cx="7595160" cy="272382"/>
          </a:xfrm>
          <a:prstGeom prst="rect">
            <a:avLst/>
          </a:prstGeom>
        </p:spPr>
        <p:txBody>
          <a:bodyPr lIns="0" tIns="0" rIns="0" bIns="0" rtlCol="0" anchor="t">
            <a:spAutoFit/>
          </a:bodyPr>
          <a:lstStyle/>
          <a:p>
            <a:pPr marL="0" lvl="0" indent="0" algn="r">
              <a:lnSpc>
                <a:spcPts val="1798"/>
              </a:lnSpc>
            </a:pPr>
            <a:r>
              <a:rPr lang="en-US" sz="3400" spc="359" dirty="0">
                <a:solidFill>
                  <a:srgbClr val="737373"/>
                </a:solidFill>
                <a:latin typeface="Arial" panose="020B0604020202020204" pitchFamily="34" charset="0"/>
                <a:ea typeface="Blacker Sans Text"/>
                <a:cs typeface="Arial" panose="020B0604020202020204" pitchFamily="34" charset="0"/>
                <a:sym typeface="Blacker Sans Text"/>
              </a:rPr>
              <a:t>HAPPY BABY BIBS LTD</a:t>
            </a:r>
          </a:p>
        </p:txBody>
      </p:sp>
      <p:sp>
        <p:nvSpPr>
          <p:cNvPr id="43" name="TextBox 14">
            <a:extLst>
              <a:ext uri="{FF2B5EF4-FFF2-40B4-BE49-F238E27FC236}">
                <a16:creationId xmlns:a16="http://schemas.microsoft.com/office/drawing/2014/main" id="{F3A15A97-873A-601F-9370-8F2AC0F12AD1}"/>
              </a:ext>
            </a:extLst>
          </p:cNvPr>
          <p:cNvSpPr txBox="1"/>
          <p:nvPr/>
        </p:nvSpPr>
        <p:spPr>
          <a:xfrm>
            <a:off x="-1142998" y="752875"/>
            <a:ext cx="7162798" cy="1835887"/>
          </a:xfrm>
          <a:prstGeom prst="rect">
            <a:avLst/>
          </a:prstGeom>
        </p:spPr>
        <p:txBody>
          <a:bodyPr wrap="square" lIns="0" tIns="0" rIns="0" bIns="0" rtlCol="0" anchor="t">
            <a:spAutoFit/>
          </a:bodyPr>
          <a:lstStyle/>
          <a:p>
            <a:pPr marL="0" lvl="0" indent="0" algn="r">
              <a:lnSpc>
                <a:spcPts val="7394"/>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MANAGEMENT </a:t>
            </a:r>
          </a:p>
          <a:p>
            <a:pPr marL="0" lvl="0" indent="0" algn="r">
              <a:lnSpc>
                <a:spcPts val="7394"/>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STRUCTURE</a:t>
            </a:r>
          </a:p>
        </p:txBody>
      </p:sp>
      <p:sp>
        <p:nvSpPr>
          <p:cNvPr id="44" name="TextBox 38">
            <a:extLst>
              <a:ext uri="{FF2B5EF4-FFF2-40B4-BE49-F238E27FC236}">
                <a16:creationId xmlns:a16="http://schemas.microsoft.com/office/drawing/2014/main" id="{C53D2C1D-1939-79B6-8248-D2305CC4796E}"/>
              </a:ext>
            </a:extLst>
          </p:cNvPr>
          <p:cNvSpPr txBox="1"/>
          <p:nvPr/>
        </p:nvSpPr>
        <p:spPr>
          <a:xfrm>
            <a:off x="11267285" y="1555850"/>
            <a:ext cx="5364429" cy="368562"/>
          </a:xfrm>
          <a:prstGeom prst="rect">
            <a:avLst/>
          </a:prstGeom>
        </p:spPr>
        <p:txBody>
          <a:bodyPr wrap="square" lIns="0" tIns="0" rIns="0" bIns="0" rtlCol="0" anchor="t">
            <a:spAutoFit/>
          </a:bodyPr>
          <a:lstStyle/>
          <a:p>
            <a:pPr marL="0" lvl="0" indent="0" algn="ctr">
              <a:lnSpc>
                <a:spcPts val="2798"/>
              </a:lnSpc>
            </a:pPr>
            <a:r>
              <a:rPr lang="en-US" sz="3400" dirty="0">
                <a:solidFill>
                  <a:srgbClr val="000000"/>
                </a:solidFill>
                <a:latin typeface="Arial" panose="020B0604020202020204" pitchFamily="34" charset="0"/>
                <a:ea typeface="Aileron"/>
                <a:cs typeface="Arial" panose="020B0604020202020204" pitchFamily="34" charset="0"/>
                <a:sym typeface="Aileron"/>
              </a:rPr>
              <a:t>FOUNDERS</a:t>
            </a:r>
            <a:r>
              <a:rPr lang="en-US" sz="1998" dirty="0">
                <a:solidFill>
                  <a:srgbClr val="000000"/>
                </a:solidFill>
                <a:latin typeface="Aileron"/>
                <a:ea typeface="Aileron"/>
                <a:cs typeface="Aileron"/>
                <a:sym typeface="Aileron"/>
              </a:rPr>
              <a:t> </a:t>
            </a:r>
            <a:r>
              <a:rPr lang="en-US" sz="3400" dirty="0">
                <a:solidFill>
                  <a:srgbClr val="000000"/>
                </a:solidFill>
                <a:latin typeface="Arial" panose="020B0604020202020204" pitchFamily="34" charset="0"/>
                <a:ea typeface="Aileron"/>
                <a:cs typeface="Arial" panose="020B0604020202020204" pitchFamily="34" charset="0"/>
                <a:sym typeface="Aileron"/>
              </a:rPr>
              <a:t>OWNERS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A471DF47-366B-049B-6338-266934A3B07A}"/>
              </a:ext>
            </a:extLst>
          </p:cNvPr>
          <p:cNvGrpSpPr/>
          <p:nvPr/>
        </p:nvGrpSpPr>
        <p:grpSpPr>
          <a:xfrm>
            <a:off x="0" y="0"/>
            <a:ext cx="8290262" cy="10287000"/>
            <a:chOff x="0" y="0"/>
            <a:chExt cx="8290262" cy="10287000"/>
          </a:xfrm>
        </p:grpSpPr>
        <p:grpSp>
          <p:nvGrpSpPr>
            <p:cNvPr id="34" name="Group 2">
              <a:extLst>
                <a:ext uri="{FF2B5EF4-FFF2-40B4-BE49-F238E27FC236}">
                  <a16:creationId xmlns:a16="http://schemas.microsoft.com/office/drawing/2014/main" id="{C7473A40-C927-B305-559D-A1CD4CAD0DC4}"/>
                </a:ext>
              </a:extLst>
            </p:cNvPr>
            <p:cNvGrpSpPr/>
            <p:nvPr/>
          </p:nvGrpSpPr>
          <p:grpSpPr>
            <a:xfrm>
              <a:off x="0" y="0"/>
              <a:ext cx="4114800" cy="10287000"/>
              <a:chOff x="0" y="0"/>
              <a:chExt cx="1083733" cy="2709333"/>
            </a:xfrm>
          </p:grpSpPr>
          <p:sp>
            <p:nvSpPr>
              <p:cNvPr id="37" name="Freeform 3">
                <a:extLst>
                  <a:ext uri="{FF2B5EF4-FFF2-40B4-BE49-F238E27FC236}">
                    <a16:creationId xmlns:a16="http://schemas.microsoft.com/office/drawing/2014/main" id="{0DC7C32D-A0DE-D335-F664-AB22DA654E75}"/>
                  </a:ext>
                </a:extLst>
              </p:cNvPr>
              <p:cNvSpPr/>
              <p:nvPr/>
            </p:nvSpPr>
            <p:spPr>
              <a:xfrm>
                <a:off x="0" y="0"/>
                <a:ext cx="1083733" cy="2709333"/>
              </a:xfrm>
              <a:custGeom>
                <a:avLst/>
                <a:gdLst/>
                <a:ahLst/>
                <a:cxnLst/>
                <a:rect l="l" t="t" r="r" b="b"/>
                <a:pathLst>
                  <a:path w="1083733" h="2709333">
                    <a:moveTo>
                      <a:pt x="0" y="0"/>
                    </a:moveTo>
                    <a:lnTo>
                      <a:pt x="1083733" y="0"/>
                    </a:lnTo>
                    <a:lnTo>
                      <a:pt x="1083733" y="2709333"/>
                    </a:lnTo>
                    <a:lnTo>
                      <a:pt x="0" y="2709333"/>
                    </a:lnTo>
                    <a:close/>
                  </a:path>
                </a:pathLst>
              </a:custGeom>
              <a:solidFill>
                <a:srgbClr val="FFCE08"/>
              </a:solidFill>
            </p:spPr>
            <p:txBody>
              <a:bodyPr/>
              <a:lstStyle/>
              <a:p>
                <a:endParaRPr lang="en-GB"/>
              </a:p>
            </p:txBody>
          </p:sp>
          <p:sp>
            <p:nvSpPr>
              <p:cNvPr id="38" name="TextBox 4">
                <a:extLst>
                  <a:ext uri="{FF2B5EF4-FFF2-40B4-BE49-F238E27FC236}">
                    <a16:creationId xmlns:a16="http://schemas.microsoft.com/office/drawing/2014/main" id="{91AC9830-CBA9-DD92-A07C-A25B4816D791}"/>
                  </a:ext>
                </a:extLst>
              </p:cNvPr>
              <p:cNvSpPr txBox="1"/>
              <p:nvPr/>
            </p:nvSpPr>
            <p:spPr>
              <a:xfrm>
                <a:off x="0" y="-38100"/>
                <a:ext cx="1083733" cy="2747433"/>
              </a:xfrm>
              <a:prstGeom prst="rect">
                <a:avLst/>
              </a:prstGeom>
            </p:spPr>
            <p:txBody>
              <a:bodyPr lIns="50800" tIns="50800" rIns="50800" bIns="50800" rtlCol="0" anchor="ctr"/>
              <a:lstStyle/>
              <a:p>
                <a:pPr marL="0" lvl="0" indent="0" algn="ctr">
                  <a:lnSpc>
                    <a:spcPts val="2659"/>
                  </a:lnSpc>
                </a:pPr>
                <a:endParaRPr/>
              </a:p>
            </p:txBody>
          </p:sp>
        </p:grpSp>
        <p:grpSp>
          <p:nvGrpSpPr>
            <p:cNvPr id="35" name="Group 5">
              <a:extLst>
                <a:ext uri="{FF2B5EF4-FFF2-40B4-BE49-F238E27FC236}">
                  <a16:creationId xmlns:a16="http://schemas.microsoft.com/office/drawing/2014/main" id="{8F0E0377-5469-7B01-1B23-525BDF373BD1}"/>
                </a:ext>
              </a:extLst>
            </p:cNvPr>
            <p:cNvGrpSpPr/>
            <p:nvPr/>
          </p:nvGrpSpPr>
          <p:grpSpPr>
            <a:xfrm>
              <a:off x="1028700" y="1028700"/>
              <a:ext cx="7261562" cy="9258300"/>
              <a:chOff x="0" y="0"/>
              <a:chExt cx="9682083" cy="12344400"/>
            </a:xfrm>
          </p:grpSpPr>
          <p:pic>
            <p:nvPicPr>
              <p:cNvPr id="36" name="Picture 6">
                <a:extLst>
                  <a:ext uri="{FF2B5EF4-FFF2-40B4-BE49-F238E27FC236}">
                    <a16:creationId xmlns:a16="http://schemas.microsoft.com/office/drawing/2014/main" id="{85CE1760-6F5B-889D-E4DE-84B19C029E09}"/>
                  </a:ext>
                </a:extLst>
              </p:cNvPr>
              <p:cNvPicPr>
                <a:picLocks noChangeAspect="1"/>
              </p:cNvPicPr>
              <p:nvPr/>
            </p:nvPicPr>
            <p:blipFill>
              <a:blip r:embed="rId2"/>
              <a:srcRect l="1509" r="1509"/>
              <a:stretch>
                <a:fillRect/>
              </a:stretch>
            </p:blipFill>
            <p:spPr>
              <a:xfrm>
                <a:off x="0" y="0"/>
                <a:ext cx="9682083" cy="12344400"/>
              </a:xfrm>
              <a:prstGeom prst="rect">
                <a:avLst/>
              </a:prstGeom>
            </p:spPr>
          </p:pic>
        </p:grpSp>
      </p:grpSp>
      <p:sp>
        <p:nvSpPr>
          <p:cNvPr id="39" name="TextBox 10">
            <a:extLst>
              <a:ext uri="{FF2B5EF4-FFF2-40B4-BE49-F238E27FC236}">
                <a16:creationId xmlns:a16="http://schemas.microsoft.com/office/drawing/2014/main" id="{181FB627-FC73-6ADD-8CC9-6F9AE5D849DC}"/>
              </a:ext>
            </a:extLst>
          </p:cNvPr>
          <p:cNvSpPr txBox="1"/>
          <p:nvPr/>
        </p:nvSpPr>
        <p:spPr>
          <a:xfrm>
            <a:off x="8451081" y="800100"/>
            <a:ext cx="9074919" cy="944618"/>
          </a:xfrm>
          <a:prstGeom prst="rect">
            <a:avLst/>
          </a:prstGeom>
        </p:spPr>
        <p:txBody>
          <a:bodyPr lIns="0" tIns="0" rIns="0" bIns="0" rtlCol="0" anchor="t">
            <a:spAutoFit/>
          </a:bodyPr>
          <a:lstStyle/>
          <a:p>
            <a:pPr marL="0" lvl="0" indent="0" algn="ctr">
              <a:lnSpc>
                <a:spcPts val="7994"/>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LEGAL FORMATO</a:t>
            </a:r>
          </a:p>
        </p:txBody>
      </p:sp>
      <p:sp>
        <p:nvSpPr>
          <p:cNvPr id="40" name="TextBox 13">
            <a:extLst>
              <a:ext uri="{FF2B5EF4-FFF2-40B4-BE49-F238E27FC236}">
                <a16:creationId xmlns:a16="http://schemas.microsoft.com/office/drawing/2014/main" id="{BA8D9EE3-3E41-BB1F-CAB4-172C8919FF22}"/>
              </a:ext>
            </a:extLst>
          </p:cNvPr>
          <p:cNvSpPr txBox="1"/>
          <p:nvPr/>
        </p:nvSpPr>
        <p:spPr>
          <a:xfrm>
            <a:off x="8760980" y="2324100"/>
            <a:ext cx="8765020" cy="9321013"/>
          </a:xfrm>
          <a:prstGeom prst="rect">
            <a:avLst/>
          </a:prstGeom>
        </p:spPr>
        <p:txBody>
          <a:bodyPr wrap="square" lIns="0" tIns="0" rIns="0" bIns="0" rtlCol="0" anchor="t">
            <a:spAutoFit/>
          </a:bodyPr>
          <a:lstStyle/>
          <a:p>
            <a:pPr algn="just">
              <a:lnSpc>
                <a:spcPct val="150000"/>
              </a:lnSpc>
            </a:pPr>
            <a:r>
              <a:rPr lang="en-GB" sz="3400" dirty="0">
                <a:latin typeface="Arial" panose="020B0604020202020204" pitchFamily="34" charset="0"/>
                <a:cs typeface="Arial" panose="020B0604020202020204" pitchFamily="34" charset="0"/>
              </a:rPr>
              <a:t>Happy Baby Bibs, is a </a:t>
            </a:r>
            <a:r>
              <a:rPr lang="en-GB" sz="3400" b="1" dirty="0">
                <a:latin typeface="Arial" panose="020B0604020202020204" pitchFamily="34" charset="0"/>
                <a:cs typeface="Arial" panose="020B0604020202020204" pitchFamily="34" charset="0"/>
              </a:rPr>
              <a:t>Private Limited Company (Ltd) by Shares</a:t>
            </a:r>
            <a:r>
              <a:rPr lang="en-GB" sz="3400" dirty="0">
                <a:latin typeface="Arial" panose="020B0604020202020204" pitchFamily="34" charset="0"/>
                <a:cs typeface="Arial" panose="020B0604020202020204" pitchFamily="34" charset="0"/>
              </a:rPr>
              <a:t>, because this structure protects the owner's personal assets, meaning that in the event of debt or legal claims against the business, liability is limited to the amount invested in the company.</a:t>
            </a:r>
          </a:p>
          <a:p>
            <a:pPr algn="just">
              <a:lnSpc>
                <a:spcPct val="150000"/>
              </a:lnSpc>
            </a:pPr>
            <a:r>
              <a:rPr lang="en-GB" sz="3400" dirty="0">
                <a:latin typeface="Arial" panose="020B0604020202020204" pitchFamily="34" charset="0"/>
                <a:cs typeface="Arial" panose="020B0604020202020204" pitchFamily="34" charset="0"/>
              </a:rPr>
              <a:t>An Ltd structure allows the business to: Bring in investors, apply for grants, and secure business loans more easily.</a:t>
            </a:r>
          </a:p>
          <a:p>
            <a:pPr marL="0" lvl="0" indent="0" algn="just">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marL="0" lvl="0" indent="0" algn="just">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p:txBody>
      </p:sp>
      <p:sp>
        <p:nvSpPr>
          <p:cNvPr id="41" name="AutoShape 15">
            <a:extLst>
              <a:ext uri="{FF2B5EF4-FFF2-40B4-BE49-F238E27FC236}">
                <a16:creationId xmlns:a16="http://schemas.microsoft.com/office/drawing/2014/main" id="{A7923E55-3A05-457C-444D-8ED1A4A3D369}"/>
              </a:ext>
            </a:extLst>
          </p:cNvPr>
          <p:cNvSpPr/>
          <p:nvPr/>
        </p:nvSpPr>
        <p:spPr>
          <a:xfrm rot="-10800000">
            <a:off x="13868400" y="1866901"/>
            <a:ext cx="2312031" cy="0"/>
          </a:xfrm>
          <a:prstGeom prst="line">
            <a:avLst/>
          </a:prstGeom>
          <a:ln w="19050" cap="flat">
            <a:solidFill>
              <a:srgbClr val="000000"/>
            </a:solidFill>
            <a:prstDash val="solid"/>
            <a:headEnd type="none" w="sm" len="sm"/>
            <a:tailEnd type="none" w="sm" len="sm"/>
          </a:ln>
        </p:spPr>
        <p:txBody>
          <a:bodyPr/>
          <a:lstStyle/>
          <a:p>
            <a:pPr algn="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85032" y="0"/>
            <a:ext cx="943597" cy="10287000"/>
            <a:chOff x="0" y="0"/>
            <a:chExt cx="1378431" cy="15027519"/>
          </a:xfrm>
        </p:grpSpPr>
        <p:sp>
          <p:nvSpPr>
            <p:cNvPr id="3" name="Freeform 3"/>
            <p:cNvSpPr/>
            <p:nvPr/>
          </p:nvSpPr>
          <p:spPr>
            <a:xfrm>
              <a:off x="0" y="0"/>
              <a:ext cx="1378431" cy="15027520"/>
            </a:xfrm>
            <a:custGeom>
              <a:avLst/>
              <a:gdLst/>
              <a:ahLst/>
              <a:cxnLst/>
              <a:rect l="l" t="t" r="r" b="b"/>
              <a:pathLst>
                <a:path w="1378431" h="15027520">
                  <a:moveTo>
                    <a:pt x="0" y="0"/>
                  </a:moveTo>
                  <a:lnTo>
                    <a:pt x="1378431" y="0"/>
                  </a:lnTo>
                  <a:lnTo>
                    <a:pt x="1378431" y="15027520"/>
                  </a:lnTo>
                  <a:lnTo>
                    <a:pt x="0" y="15027520"/>
                  </a:lnTo>
                  <a:close/>
                </a:path>
              </a:pathLst>
            </a:custGeom>
            <a:solidFill>
              <a:srgbClr val="FFCE08"/>
            </a:solidFill>
          </p:spPr>
          <p:txBody>
            <a:bodyPr/>
            <a:lstStyle/>
            <a:p>
              <a:endParaRPr lang="en-GB"/>
            </a:p>
          </p:txBody>
        </p:sp>
        <p:sp>
          <p:nvSpPr>
            <p:cNvPr id="4" name="TextBox 4"/>
            <p:cNvSpPr txBox="1"/>
            <p:nvPr/>
          </p:nvSpPr>
          <p:spPr>
            <a:xfrm>
              <a:off x="0" y="-38100"/>
              <a:ext cx="1378431" cy="15065619"/>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0" y="0"/>
            <a:ext cx="7085032" cy="10287000"/>
            <a:chOff x="0" y="0"/>
            <a:chExt cx="9446709" cy="13716000"/>
          </a:xfrm>
        </p:grpSpPr>
        <p:pic>
          <p:nvPicPr>
            <p:cNvPr id="6" name="Picture 6"/>
            <p:cNvPicPr>
              <a:picLocks noChangeAspect="1"/>
            </p:cNvPicPr>
            <p:nvPr/>
          </p:nvPicPr>
          <p:blipFill>
            <a:blip r:embed="rId2"/>
            <a:srcRect t="1087" b="1087"/>
            <a:stretch>
              <a:fillRect/>
            </a:stretch>
          </p:blipFill>
          <p:spPr>
            <a:xfrm>
              <a:off x="0" y="0"/>
              <a:ext cx="9446709" cy="13716000"/>
            </a:xfrm>
            <a:prstGeom prst="rect">
              <a:avLst/>
            </a:prstGeom>
          </p:spPr>
        </p:pic>
      </p:grpSp>
      <p:sp>
        <p:nvSpPr>
          <p:cNvPr id="10" name="TextBox 10"/>
          <p:cNvSpPr txBox="1"/>
          <p:nvPr/>
        </p:nvSpPr>
        <p:spPr>
          <a:xfrm>
            <a:off x="8184381" y="571500"/>
            <a:ext cx="9074919" cy="1069833"/>
          </a:xfrm>
          <a:prstGeom prst="rect">
            <a:avLst/>
          </a:prstGeom>
        </p:spPr>
        <p:txBody>
          <a:bodyPr lIns="0" tIns="0" rIns="0" bIns="0" rtlCol="0" anchor="t">
            <a:spAutoFit/>
          </a:bodyPr>
          <a:lstStyle/>
          <a:p>
            <a:pPr marL="0" lvl="0" indent="0" algn="l">
              <a:lnSpc>
                <a:spcPts val="7994"/>
              </a:lnSpc>
            </a:pPr>
            <a:r>
              <a:rPr lang="en-US" sz="7994" dirty="0">
                <a:solidFill>
                  <a:srgbClr val="000000"/>
                </a:solidFill>
                <a:latin typeface="Archivo Black"/>
                <a:ea typeface="Archivo Black"/>
                <a:cs typeface="Archivo Black"/>
                <a:sym typeface="Archivo Black"/>
              </a:rPr>
              <a:t>Pestel analysis</a:t>
            </a:r>
          </a:p>
        </p:txBody>
      </p:sp>
      <p:sp>
        <p:nvSpPr>
          <p:cNvPr id="11" name="TextBox 11"/>
          <p:cNvSpPr txBox="1"/>
          <p:nvPr/>
        </p:nvSpPr>
        <p:spPr>
          <a:xfrm>
            <a:off x="8184381" y="2324100"/>
            <a:ext cx="5607819" cy="448136"/>
          </a:xfrm>
          <a:prstGeom prst="rect">
            <a:avLst/>
          </a:prstGeom>
        </p:spPr>
        <p:txBody>
          <a:bodyPr wrap="square" lIns="0" tIns="0" rIns="0" bIns="0" rtlCol="0" anchor="t">
            <a:spAutoFit/>
          </a:bodyPr>
          <a:lstStyle/>
          <a:p>
            <a:pPr marL="0" lvl="0" indent="0" algn="l">
              <a:lnSpc>
                <a:spcPts val="3397"/>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POLITICAL FACTOR</a:t>
            </a:r>
          </a:p>
        </p:txBody>
      </p:sp>
      <p:grpSp>
        <p:nvGrpSpPr>
          <p:cNvPr id="33" name="Group 32">
            <a:extLst>
              <a:ext uri="{FF2B5EF4-FFF2-40B4-BE49-F238E27FC236}">
                <a16:creationId xmlns:a16="http://schemas.microsoft.com/office/drawing/2014/main" id="{74E92F09-DE1E-A884-C2B5-3F4CD16D3A34}"/>
              </a:ext>
            </a:extLst>
          </p:cNvPr>
          <p:cNvGrpSpPr/>
          <p:nvPr/>
        </p:nvGrpSpPr>
        <p:grpSpPr>
          <a:xfrm>
            <a:off x="7157702" y="2171700"/>
            <a:ext cx="798256" cy="798256"/>
            <a:chOff x="7157702" y="2171700"/>
            <a:chExt cx="798256" cy="798256"/>
          </a:xfrm>
        </p:grpSpPr>
        <p:grpSp>
          <p:nvGrpSpPr>
            <p:cNvPr id="7" name="Group 7"/>
            <p:cNvGrpSpPr/>
            <p:nvPr/>
          </p:nvGrpSpPr>
          <p:grpSpPr>
            <a:xfrm>
              <a:off x="7157702" y="2171700"/>
              <a:ext cx="798256" cy="79825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7" name="TextBox 17"/>
            <p:cNvSpPr txBox="1"/>
            <p:nvPr/>
          </p:nvSpPr>
          <p:spPr>
            <a:xfrm>
              <a:off x="7231591" y="2423005"/>
              <a:ext cx="650477" cy="295646"/>
            </a:xfrm>
            <a:prstGeom prst="rect">
              <a:avLst/>
            </a:prstGeom>
          </p:spPr>
          <p:txBody>
            <a:bodyPr lIns="0" tIns="0" rIns="0" bIns="0" rtlCol="0" anchor="t">
              <a:spAutoFit/>
            </a:bodyPr>
            <a:lstStyle/>
            <a:p>
              <a:pPr marL="0" lvl="0" indent="0" algn="ctr">
                <a:lnSpc>
                  <a:spcPts val="2156"/>
                </a:lnSpc>
              </a:pPr>
              <a:r>
                <a:rPr lang="en-US" sz="2156">
                  <a:solidFill>
                    <a:srgbClr val="FFFFFF"/>
                  </a:solidFill>
                  <a:latin typeface="Archivo Black"/>
                  <a:ea typeface="Archivo Black"/>
                  <a:cs typeface="Archivo Black"/>
                  <a:sym typeface="Archivo Black"/>
                </a:rPr>
                <a:t>1</a:t>
              </a:r>
            </a:p>
          </p:txBody>
        </p:sp>
      </p:grpSp>
      <p:sp>
        <p:nvSpPr>
          <p:cNvPr id="26" name="AutoShape 26"/>
          <p:cNvSpPr/>
          <p:nvPr/>
        </p:nvSpPr>
        <p:spPr>
          <a:xfrm>
            <a:off x="8267133" y="1638300"/>
            <a:ext cx="3119402" cy="0"/>
          </a:xfrm>
          <a:prstGeom prst="line">
            <a:avLst/>
          </a:prstGeom>
          <a:ln w="19050" cap="flat">
            <a:solidFill>
              <a:srgbClr val="000000"/>
            </a:solidFill>
            <a:prstDash val="solid"/>
            <a:headEnd type="none" w="sm" len="sm"/>
            <a:tailEnd type="none" w="sm" len="sm"/>
          </a:ln>
        </p:spPr>
        <p:txBody>
          <a:bodyPr/>
          <a:lstStyle/>
          <a:p>
            <a:endParaRPr lang="en-GB"/>
          </a:p>
        </p:txBody>
      </p:sp>
      <p:sp>
        <p:nvSpPr>
          <p:cNvPr id="29" name="TextBox 13">
            <a:extLst>
              <a:ext uri="{FF2B5EF4-FFF2-40B4-BE49-F238E27FC236}">
                <a16:creationId xmlns:a16="http://schemas.microsoft.com/office/drawing/2014/main" id="{80A3206B-9689-9A48-CF4E-BEA658BDB6B7}"/>
              </a:ext>
            </a:extLst>
          </p:cNvPr>
          <p:cNvSpPr txBox="1"/>
          <p:nvPr/>
        </p:nvSpPr>
        <p:spPr>
          <a:xfrm>
            <a:off x="8184381" y="2895119"/>
            <a:ext cx="9220200" cy="6181692"/>
          </a:xfrm>
          <a:prstGeom prst="rect">
            <a:avLst/>
          </a:prstGeom>
        </p:spPr>
        <p:txBody>
          <a:bodyPr wrap="square" lIns="0" tIns="0" rIns="0" bIns="0" rtlCol="0" anchor="t">
            <a:spAutoFit/>
          </a:bodyPr>
          <a:lstStyle/>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Government regulations on baby products, textile safety, import and export rules.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Trade policies affecting materials like cotton, bamboo, waterproof layers</a:t>
            </a: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Opportunity: </a:t>
            </a:r>
            <a:r>
              <a:rPr lang="en-US" sz="3400" dirty="0">
                <a:solidFill>
                  <a:srgbClr val="000000"/>
                </a:solidFill>
                <a:latin typeface="Arial" panose="020B0604020202020204" pitchFamily="34" charset="0"/>
                <a:ea typeface="Aileron"/>
                <a:cs typeface="Arial" panose="020B0604020202020204" pitchFamily="34" charset="0"/>
                <a:sym typeface="Aileron"/>
              </a:rPr>
              <a:t>UK support small business, grants and startup incentives.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Trade Agreements that reduce import costs and materials.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1">
            <a:extLst>
              <a:ext uri="{FF2B5EF4-FFF2-40B4-BE49-F238E27FC236}">
                <a16:creationId xmlns:a16="http://schemas.microsoft.com/office/drawing/2014/main" id="{FE5C9DB6-B0B5-BE7F-A89C-75A17FEBD0B1}"/>
              </a:ext>
            </a:extLst>
          </p:cNvPr>
          <p:cNvSpPr txBox="1"/>
          <p:nvPr/>
        </p:nvSpPr>
        <p:spPr>
          <a:xfrm>
            <a:off x="1371600" y="1067281"/>
            <a:ext cx="5607819" cy="448136"/>
          </a:xfrm>
          <a:prstGeom prst="rect">
            <a:avLst/>
          </a:prstGeom>
        </p:spPr>
        <p:txBody>
          <a:bodyPr wrap="square" lIns="0" tIns="0" rIns="0" bIns="0" rtlCol="0" anchor="t">
            <a:spAutoFit/>
          </a:bodyPr>
          <a:lstStyle/>
          <a:p>
            <a:pPr marL="0" lvl="0" indent="0" algn="l">
              <a:lnSpc>
                <a:spcPts val="3397"/>
              </a:lnSpc>
            </a:pPr>
            <a:r>
              <a:rPr lang="en-US" sz="3400" b="1" dirty="0">
                <a:solidFill>
                  <a:srgbClr val="000000"/>
                </a:solidFill>
                <a:latin typeface="Arial" panose="020B0604020202020204" pitchFamily="34" charset="0"/>
                <a:ea typeface="Archivo Black"/>
                <a:cs typeface="Arial" panose="020B0604020202020204" pitchFamily="34" charset="0"/>
                <a:sym typeface="Archivo Black"/>
              </a:rPr>
              <a:t>ECONOMIC FACTOR</a:t>
            </a:r>
          </a:p>
        </p:txBody>
      </p:sp>
      <p:grpSp>
        <p:nvGrpSpPr>
          <p:cNvPr id="3" name="Group 2">
            <a:extLst>
              <a:ext uri="{FF2B5EF4-FFF2-40B4-BE49-F238E27FC236}">
                <a16:creationId xmlns:a16="http://schemas.microsoft.com/office/drawing/2014/main" id="{330A0FC2-6535-A61C-B728-4587E72147A4}"/>
              </a:ext>
            </a:extLst>
          </p:cNvPr>
          <p:cNvGrpSpPr/>
          <p:nvPr/>
        </p:nvGrpSpPr>
        <p:grpSpPr>
          <a:xfrm>
            <a:off x="344921" y="914881"/>
            <a:ext cx="798256" cy="798256"/>
            <a:chOff x="7157702" y="2171700"/>
            <a:chExt cx="798256" cy="798256"/>
          </a:xfrm>
        </p:grpSpPr>
        <p:grpSp>
          <p:nvGrpSpPr>
            <p:cNvPr id="4" name="Group 7">
              <a:extLst>
                <a:ext uri="{FF2B5EF4-FFF2-40B4-BE49-F238E27FC236}">
                  <a16:creationId xmlns:a16="http://schemas.microsoft.com/office/drawing/2014/main" id="{2E6F2268-61F4-DF86-BF0B-EFC4F12775BD}"/>
                </a:ext>
              </a:extLst>
            </p:cNvPr>
            <p:cNvGrpSpPr/>
            <p:nvPr/>
          </p:nvGrpSpPr>
          <p:grpSpPr>
            <a:xfrm>
              <a:off x="7157702" y="2171700"/>
              <a:ext cx="798256" cy="798256"/>
              <a:chOff x="0" y="0"/>
              <a:chExt cx="812800" cy="812800"/>
            </a:xfrm>
          </p:grpSpPr>
          <p:sp>
            <p:nvSpPr>
              <p:cNvPr id="6" name="Freeform 8">
                <a:extLst>
                  <a:ext uri="{FF2B5EF4-FFF2-40B4-BE49-F238E27FC236}">
                    <a16:creationId xmlns:a16="http://schemas.microsoft.com/office/drawing/2014/main" id="{3F346312-D1D5-5E85-182A-A87627E2C59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dirty="0"/>
              </a:p>
            </p:txBody>
          </p:sp>
          <p:sp>
            <p:nvSpPr>
              <p:cNvPr id="7" name="TextBox 9">
                <a:extLst>
                  <a:ext uri="{FF2B5EF4-FFF2-40B4-BE49-F238E27FC236}">
                    <a16:creationId xmlns:a16="http://schemas.microsoft.com/office/drawing/2014/main" id="{F6B6B4D9-3B2B-DDEE-F9F7-D7920A919FC1}"/>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5" name="TextBox 17">
              <a:extLst>
                <a:ext uri="{FF2B5EF4-FFF2-40B4-BE49-F238E27FC236}">
                  <a16:creationId xmlns:a16="http://schemas.microsoft.com/office/drawing/2014/main" id="{9971FAC4-CA5B-EE75-8028-F8CF3C25BBA3}"/>
                </a:ext>
              </a:extLst>
            </p:cNvPr>
            <p:cNvSpPr txBox="1"/>
            <p:nvPr/>
          </p:nvSpPr>
          <p:spPr>
            <a:xfrm>
              <a:off x="7231591" y="2423005"/>
              <a:ext cx="650477" cy="295646"/>
            </a:xfrm>
            <a:prstGeom prst="rect">
              <a:avLst/>
            </a:prstGeom>
          </p:spPr>
          <p:txBody>
            <a:bodyPr lIns="0" tIns="0" rIns="0" bIns="0" rtlCol="0" anchor="t">
              <a:spAutoFit/>
            </a:bodyPr>
            <a:lstStyle/>
            <a:p>
              <a:pPr marL="0" lvl="0" indent="0" algn="ctr">
                <a:lnSpc>
                  <a:spcPts val="2156"/>
                </a:lnSpc>
              </a:pPr>
              <a:r>
                <a:rPr lang="en-US" sz="2156" dirty="0">
                  <a:solidFill>
                    <a:srgbClr val="FFFFFF"/>
                  </a:solidFill>
                  <a:latin typeface="Archivo Black"/>
                  <a:ea typeface="Archivo Black"/>
                  <a:cs typeface="Archivo Black"/>
                  <a:sym typeface="Archivo Black"/>
                </a:rPr>
                <a:t>2</a:t>
              </a:r>
            </a:p>
          </p:txBody>
        </p:sp>
      </p:grpSp>
      <p:sp>
        <p:nvSpPr>
          <p:cNvPr id="8" name="TextBox 13">
            <a:extLst>
              <a:ext uri="{FF2B5EF4-FFF2-40B4-BE49-F238E27FC236}">
                <a16:creationId xmlns:a16="http://schemas.microsoft.com/office/drawing/2014/main" id="{B939CD86-56FC-0A02-5F48-30386B0B6A5A}"/>
              </a:ext>
            </a:extLst>
          </p:cNvPr>
          <p:cNvSpPr txBox="1"/>
          <p:nvPr/>
        </p:nvSpPr>
        <p:spPr>
          <a:xfrm>
            <a:off x="1371600" y="1638300"/>
            <a:ext cx="9220200" cy="6966522"/>
          </a:xfrm>
          <a:prstGeom prst="rect">
            <a:avLst/>
          </a:prstGeom>
        </p:spPr>
        <p:txBody>
          <a:bodyPr wrap="square" lIns="0" tIns="0" rIns="0" bIns="0" rtlCol="0" anchor="t">
            <a:spAutoFit/>
          </a:bodyPr>
          <a:lstStyle/>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Inflation affecting material and shipping costs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Exchange rates if sourcing materials internationally.</a:t>
            </a: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Opportunity: </a:t>
            </a:r>
            <a:r>
              <a:rPr lang="en-US" sz="3400" dirty="0">
                <a:solidFill>
                  <a:srgbClr val="000000"/>
                </a:solidFill>
                <a:latin typeface="Arial" panose="020B0604020202020204" pitchFamily="34" charset="0"/>
                <a:ea typeface="Aileron"/>
                <a:cs typeface="Arial" panose="020B0604020202020204" pitchFamily="34" charset="0"/>
                <a:sym typeface="Aileron"/>
              </a:rPr>
              <a:t>Growing demand for affordable, high quality baby essentials.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Online shopping continues to rise, reducing overhead costs.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Rising cost of cotton, bamboo or waterproof fabrics.</a:t>
            </a:r>
          </a:p>
        </p:txBody>
      </p:sp>
      <p:pic>
        <p:nvPicPr>
          <p:cNvPr id="21" name="Picture 20">
            <a:extLst>
              <a:ext uri="{FF2B5EF4-FFF2-40B4-BE49-F238E27FC236}">
                <a16:creationId xmlns:a16="http://schemas.microsoft.com/office/drawing/2014/main" id="{2B8D3EFE-1B06-4DFF-4AB1-7E90B589AF8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469761" y="315100"/>
            <a:ext cx="5791200" cy="4342043"/>
          </a:xfrm>
          <a:prstGeom prst="rect">
            <a:avLst/>
          </a:prstGeom>
        </p:spPr>
      </p:pic>
      <p:pic>
        <p:nvPicPr>
          <p:cNvPr id="24" name="Picture 23">
            <a:extLst>
              <a:ext uri="{FF2B5EF4-FFF2-40B4-BE49-F238E27FC236}">
                <a16:creationId xmlns:a16="http://schemas.microsoft.com/office/drawing/2014/main" id="{3BD6E49C-F52A-D5CC-704D-098EBF28F0E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194461" y="6213575"/>
            <a:ext cx="6066500" cy="4043346"/>
          </a:xfrm>
          <a:prstGeom prst="rect">
            <a:avLst/>
          </a:prstGeom>
        </p:spPr>
      </p:pic>
      <p:grpSp>
        <p:nvGrpSpPr>
          <p:cNvPr id="28" name="Group 27">
            <a:extLst>
              <a:ext uri="{FF2B5EF4-FFF2-40B4-BE49-F238E27FC236}">
                <a16:creationId xmlns:a16="http://schemas.microsoft.com/office/drawing/2014/main" id="{43156EF0-07FD-A981-2659-AA5683B783FE}"/>
              </a:ext>
            </a:extLst>
          </p:cNvPr>
          <p:cNvGrpSpPr/>
          <p:nvPr/>
        </p:nvGrpSpPr>
        <p:grpSpPr>
          <a:xfrm>
            <a:off x="13776450" y="4027716"/>
            <a:ext cx="2530350" cy="2182583"/>
            <a:chOff x="10335732" y="10027544"/>
            <a:chExt cx="5253662" cy="4833729"/>
          </a:xfrm>
        </p:grpSpPr>
        <p:sp>
          <p:nvSpPr>
            <p:cNvPr id="29" name="Oval 28">
              <a:extLst>
                <a:ext uri="{FF2B5EF4-FFF2-40B4-BE49-F238E27FC236}">
                  <a16:creationId xmlns:a16="http://schemas.microsoft.com/office/drawing/2014/main" id="{73E1F951-E4B0-BBEB-DD35-7C59ACC2DB2C}"/>
                </a:ext>
              </a:extLst>
            </p:cNvPr>
            <p:cNvSpPr/>
            <p:nvPr/>
          </p:nvSpPr>
          <p:spPr>
            <a:xfrm>
              <a:off x="10816953" y="10027544"/>
              <a:ext cx="4772441" cy="4772438"/>
            </a:xfrm>
            <a:prstGeom prst="ellipse">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Oval 29">
              <a:extLst>
                <a:ext uri="{FF2B5EF4-FFF2-40B4-BE49-F238E27FC236}">
                  <a16:creationId xmlns:a16="http://schemas.microsoft.com/office/drawing/2014/main" id="{82A92F74-A96A-8268-0003-A3CBD7036753}"/>
                </a:ext>
              </a:extLst>
            </p:cNvPr>
            <p:cNvSpPr/>
            <p:nvPr/>
          </p:nvSpPr>
          <p:spPr>
            <a:xfrm>
              <a:off x="10335732" y="10088835"/>
              <a:ext cx="4772439" cy="4772438"/>
            </a:xfrm>
            <a:prstGeom prst="ellipse">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12">
              <a:extLst>
                <a:ext uri="{FF2B5EF4-FFF2-40B4-BE49-F238E27FC236}">
                  <a16:creationId xmlns:a16="http://schemas.microsoft.com/office/drawing/2014/main" id="{EE05F219-0E03-7D93-9E76-4922CD580A85}"/>
                </a:ext>
              </a:extLst>
            </p:cNvPr>
            <p:cNvSpPr txBox="1"/>
            <p:nvPr/>
          </p:nvSpPr>
          <p:spPr>
            <a:xfrm>
              <a:off x="11440987" y="10935885"/>
              <a:ext cx="3733799" cy="3408138"/>
            </a:xfrm>
            <a:prstGeom prst="rect">
              <a:avLst/>
            </a:prstGeom>
          </p:spPr>
          <p:txBody>
            <a:bodyPr wrap="square" lIns="0" tIns="0" rIns="0" bIns="0" rtlCol="0" anchor="t">
              <a:spAutoFit/>
            </a:bodyPr>
            <a:lstStyle/>
            <a:p>
              <a:pPr marL="0" lvl="0" indent="0" algn="l"/>
              <a:r>
                <a:rPr lang="en-US" sz="4000" b="1" dirty="0">
                  <a:solidFill>
                    <a:srgbClr val="000000"/>
                  </a:solidFill>
                  <a:latin typeface="Arial" panose="020B0604020202020204" pitchFamily="34" charset="0"/>
                  <a:ea typeface="Archivo Black"/>
                  <a:cs typeface="Arial" panose="020B0604020202020204" pitchFamily="34" charset="0"/>
                  <a:sym typeface="Archivo Black"/>
                </a:rPr>
                <a:t>Trade</a:t>
              </a:r>
            </a:p>
            <a:p>
              <a:pPr marL="0" lvl="0" indent="0" algn="l"/>
              <a:r>
                <a:rPr lang="en-US" sz="4000" b="1" dirty="0">
                  <a:solidFill>
                    <a:srgbClr val="000000"/>
                  </a:solidFill>
                  <a:latin typeface="Arial" panose="020B0604020202020204" pitchFamily="34" charset="0"/>
                  <a:ea typeface="Archivo Black"/>
                  <a:cs typeface="Arial" panose="020B0604020202020204" pitchFamily="34" charset="0"/>
                  <a:sym typeface="Archivo Black"/>
                </a:rPr>
                <a:t>costs</a:t>
              </a:r>
              <a:r>
                <a:rPr lang="en-US" sz="6000" b="1" dirty="0">
                  <a:solidFill>
                    <a:srgbClr val="000000"/>
                  </a:solidFill>
                  <a:latin typeface="Arial" panose="020B0604020202020204" pitchFamily="34" charset="0"/>
                  <a:ea typeface="Archivo Black"/>
                  <a:cs typeface="Arial" panose="020B0604020202020204" pitchFamily="34" charset="0"/>
                  <a:sym typeface="Archivo Black"/>
                </a:rPr>
                <a:t> </a:t>
              </a:r>
            </a:p>
          </p:txBody>
        </p:sp>
      </p:grpSp>
    </p:spTree>
    <p:extLst>
      <p:ext uri="{BB962C8B-B14F-4D97-AF65-F5344CB8AC3E}">
        <p14:creationId xmlns:p14="http://schemas.microsoft.com/office/powerpoint/2010/main" val="460332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1">
            <a:extLst>
              <a:ext uri="{FF2B5EF4-FFF2-40B4-BE49-F238E27FC236}">
                <a16:creationId xmlns:a16="http://schemas.microsoft.com/office/drawing/2014/main" id="{DA5229D1-2AB4-FDDA-B0D6-859C6B1806CB}"/>
              </a:ext>
            </a:extLst>
          </p:cNvPr>
          <p:cNvSpPr txBox="1"/>
          <p:nvPr/>
        </p:nvSpPr>
        <p:spPr>
          <a:xfrm>
            <a:off x="1371600" y="1067281"/>
            <a:ext cx="5607819" cy="448136"/>
          </a:xfrm>
          <a:prstGeom prst="rect">
            <a:avLst/>
          </a:prstGeom>
        </p:spPr>
        <p:txBody>
          <a:bodyPr wrap="square" lIns="0" tIns="0" rIns="0" bIns="0" rtlCol="0" anchor="t">
            <a:spAutoFit/>
          </a:bodyPr>
          <a:lstStyle/>
          <a:p>
            <a:pPr marL="0" lvl="0" indent="0" algn="l">
              <a:lnSpc>
                <a:spcPts val="3397"/>
              </a:lnSpc>
            </a:pPr>
            <a:r>
              <a:rPr lang="en-US" sz="3400" b="1">
                <a:solidFill>
                  <a:srgbClr val="000000"/>
                </a:solidFill>
                <a:latin typeface="Arial" panose="020B0604020202020204" pitchFamily="34" charset="0"/>
                <a:ea typeface="Archivo Black"/>
                <a:cs typeface="Arial" panose="020B0604020202020204" pitchFamily="34" charset="0"/>
                <a:sym typeface="Archivo Black"/>
              </a:rPr>
              <a:t>SOCIAL FACTOR</a:t>
            </a:r>
            <a:endParaRPr lang="en-US" sz="3400" b="1" dirty="0">
              <a:solidFill>
                <a:srgbClr val="000000"/>
              </a:solidFill>
              <a:latin typeface="Arial" panose="020B0604020202020204" pitchFamily="34" charset="0"/>
              <a:ea typeface="Archivo Black"/>
              <a:cs typeface="Arial" panose="020B0604020202020204" pitchFamily="34" charset="0"/>
              <a:sym typeface="Archivo Black"/>
            </a:endParaRPr>
          </a:p>
        </p:txBody>
      </p:sp>
      <p:pic>
        <p:nvPicPr>
          <p:cNvPr id="17" name="Picture 16">
            <a:extLst>
              <a:ext uri="{FF2B5EF4-FFF2-40B4-BE49-F238E27FC236}">
                <a16:creationId xmlns:a16="http://schemas.microsoft.com/office/drawing/2014/main" id="{0A7218E6-DEF1-3542-6037-8EA6D051E71D}"/>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5362" y="14909"/>
            <a:ext cx="17412638" cy="10313081"/>
          </a:xfrm>
          <a:prstGeom prst="rect">
            <a:avLst/>
          </a:prstGeom>
        </p:spPr>
      </p:pic>
      <p:sp>
        <p:nvSpPr>
          <p:cNvPr id="8" name="TextBox 13">
            <a:extLst>
              <a:ext uri="{FF2B5EF4-FFF2-40B4-BE49-F238E27FC236}">
                <a16:creationId xmlns:a16="http://schemas.microsoft.com/office/drawing/2014/main" id="{EE90E8D6-8581-7BBE-F786-969B45EE513C}"/>
              </a:ext>
            </a:extLst>
          </p:cNvPr>
          <p:cNvSpPr txBox="1"/>
          <p:nvPr/>
        </p:nvSpPr>
        <p:spPr>
          <a:xfrm>
            <a:off x="1371600" y="1638300"/>
            <a:ext cx="12573000" cy="4612032"/>
          </a:xfrm>
          <a:prstGeom prst="rect">
            <a:avLst/>
          </a:prstGeom>
        </p:spPr>
        <p:txBody>
          <a:bodyPr wrap="square" lIns="0" tIns="0" rIns="0" bIns="0" rtlCol="0" anchor="t">
            <a:spAutoFit/>
          </a:bodyPr>
          <a:lstStyle/>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Increasing focus on baby comfort, safety and hygiene.</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Parents prefer eco-friendly, soft and non-toxic materials.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Social media influence on baby products trends.</a:t>
            </a: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Opportunity: </a:t>
            </a:r>
            <a:r>
              <a:rPr lang="en-US" sz="3400" dirty="0">
                <a:solidFill>
                  <a:srgbClr val="000000"/>
                </a:solidFill>
                <a:latin typeface="Arial" panose="020B0604020202020204" pitchFamily="34" charset="0"/>
                <a:ea typeface="Aileron"/>
                <a:cs typeface="Arial" panose="020B0604020202020204" pitchFamily="34" charset="0"/>
                <a:sym typeface="Aileron"/>
              </a:rPr>
              <a:t>Parents share baby products online </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Free-word-of-mouth marketing</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Growing market of new parents each year.</a:t>
            </a:r>
          </a:p>
        </p:txBody>
      </p:sp>
      <p:grpSp>
        <p:nvGrpSpPr>
          <p:cNvPr id="9" name="Group 2">
            <a:extLst>
              <a:ext uri="{FF2B5EF4-FFF2-40B4-BE49-F238E27FC236}">
                <a16:creationId xmlns:a16="http://schemas.microsoft.com/office/drawing/2014/main" id="{E7D6E520-44E9-06B1-BAA0-FA2063CB1AB2}"/>
              </a:ext>
            </a:extLst>
          </p:cNvPr>
          <p:cNvGrpSpPr/>
          <p:nvPr/>
        </p:nvGrpSpPr>
        <p:grpSpPr>
          <a:xfrm>
            <a:off x="-52989" y="-26081"/>
            <a:ext cx="943597" cy="10313082"/>
            <a:chOff x="0" y="-38100"/>
            <a:chExt cx="1378431" cy="15065620"/>
          </a:xfrm>
        </p:grpSpPr>
        <p:sp>
          <p:nvSpPr>
            <p:cNvPr id="10" name="Freeform 3">
              <a:extLst>
                <a:ext uri="{FF2B5EF4-FFF2-40B4-BE49-F238E27FC236}">
                  <a16:creationId xmlns:a16="http://schemas.microsoft.com/office/drawing/2014/main" id="{733DA899-40C5-ABB0-AD8B-44B0CB45B685}"/>
                </a:ext>
              </a:extLst>
            </p:cNvPr>
            <p:cNvSpPr/>
            <p:nvPr/>
          </p:nvSpPr>
          <p:spPr>
            <a:xfrm>
              <a:off x="0" y="0"/>
              <a:ext cx="1378431" cy="15027520"/>
            </a:xfrm>
            <a:custGeom>
              <a:avLst/>
              <a:gdLst/>
              <a:ahLst/>
              <a:cxnLst/>
              <a:rect l="l" t="t" r="r" b="b"/>
              <a:pathLst>
                <a:path w="1378431" h="15027520">
                  <a:moveTo>
                    <a:pt x="0" y="0"/>
                  </a:moveTo>
                  <a:lnTo>
                    <a:pt x="1378431" y="0"/>
                  </a:lnTo>
                  <a:lnTo>
                    <a:pt x="1378431" y="15027520"/>
                  </a:lnTo>
                  <a:lnTo>
                    <a:pt x="0" y="15027520"/>
                  </a:lnTo>
                  <a:close/>
                </a:path>
              </a:pathLst>
            </a:custGeom>
            <a:solidFill>
              <a:srgbClr val="FFCE08"/>
            </a:solidFill>
          </p:spPr>
          <p:txBody>
            <a:bodyPr/>
            <a:lstStyle/>
            <a:p>
              <a:endParaRPr lang="en-GB"/>
            </a:p>
          </p:txBody>
        </p:sp>
        <p:sp>
          <p:nvSpPr>
            <p:cNvPr id="11" name="TextBox 4">
              <a:extLst>
                <a:ext uri="{FF2B5EF4-FFF2-40B4-BE49-F238E27FC236}">
                  <a16:creationId xmlns:a16="http://schemas.microsoft.com/office/drawing/2014/main" id="{D452402B-7BD0-A6E9-373B-34823FAB7E4D}"/>
                </a:ext>
              </a:extLst>
            </p:cNvPr>
            <p:cNvSpPr txBox="1"/>
            <p:nvPr/>
          </p:nvSpPr>
          <p:spPr>
            <a:xfrm>
              <a:off x="0" y="-38100"/>
              <a:ext cx="1378431" cy="15065619"/>
            </a:xfrm>
            <a:prstGeom prst="rect">
              <a:avLst/>
            </a:prstGeom>
          </p:spPr>
          <p:txBody>
            <a:bodyPr lIns="50800" tIns="50800" rIns="50800" bIns="50800" rtlCol="0" anchor="ctr"/>
            <a:lstStyle/>
            <a:p>
              <a:pPr marL="0" lvl="0" indent="0" algn="ctr">
                <a:lnSpc>
                  <a:spcPts val="2659"/>
                </a:lnSpc>
              </a:pPr>
              <a:endParaRPr/>
            </a:p>
          </p:txBody>
        </p:sp>
      </p:grpSp>
      <p:grpSp>
        <p:nvGrpSpPr>
          <p:cNvPr id="3" name="Group 2">
            <a:extLst>
              <a:ext uri="{FF2B5EF4-FFF2-40B4-BE49-F238E27FC236}">
                <a16:creationId xmlns:a16="http://schemas.microsoft.com/office/drawing/2014/main" id="{5D6219FE-0222-42F6-986C-E859A0D35EE5}"/>
              </a:ext>
            </a:extLst>
          </p:cNvPr>
          <p:cNvGrpSpPr/>
          <p:nvPr/>
        </p:nvGrpSpPr>
        <p:grpSpPr>
          <a:xfrm>
            <a:off x="344921" y="916244"/>
            <a:ext cx="798256" cy="798256"/>
            <a:chOff x="7157702" y="2171700"/>
            <a:chExt cx="798256" cy="798256"/>
          </a:xfrm>
        </p:grpSpPr>
        <p:grpSp>
          <p:nvGrpSpPr>
            <p:cNvPr id="4" name="Group 7">
              <a:extLst>
                <a:ext uri="{FF2B5EF4-FFF2-40B4-BE49-F238E27FC236}">
                  <a16:creationId xmlns:a16="http://schemas.microsoft.com/office/drawing/2014/main" id="{EE61201C-84A2-0764-9E31-5933B965F598}"/>
                </a:ext>
              </a:extLst>
            </p:cNvPr>
            <p:cNvGrpSpPr/>
            <p:nvPr/>
          </p:nvGrpSpPr>
          <p:grpSpPr>
            <a:xfrm>
              <a:off x="7157702" y="2171700"/>
              <a:ext cx="798256" cy="798256"/>
              <a:chOff x="0" y="0"/>
              <a:chExt cx="812800" cy="812800"/>
            </a:xfrm>
          </p:grpSpPr>
          <p:sp>
            <p:nvSpPr>
              <p:cNvPr id="6" name="Freeform 8">
                <a:extLst>
                  <a:ext uri="{FF2B5EF4-FFF2-40B4-BE49-F238E27FC236}">
                    <a16:creationId xmlns:a16="http://schemas.microsoft.com/office/drawing/2014/main" id="{23A7B859-62EA-0861-030C-CAA21614D10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a:p>
            </p:txBody>
          </p:sp>
          <p:sp>
            <p:nvSpPr>
              <p:cNvPr id="7" name="TextBox 9">
                <a:extLst>
                  <a:ext uri="{FF2B5EF4-FFF2-40B4-BE49-F238E27FC236}">
                    <a16:creationId xmlns:a16="http://schemas.microsoft.com/office/drawing/2014/main" id="{69C11F82-C554-B005-BC8F-C984D2947A74}"/>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5" name="TextBox 17">
              <a:extLst>
                <a:ext uri="{FF2B5EF4-FFF2-40B4-BE49-F238E27FC236}">
                  <a16:creationId xmlns:a16="http://schemas.microsoft.com/office/drawing/2014/main" id="{6C8D7767-7037-8404-37A8-65F2C66E7C5E}"/>
                </a:ext>
              </a:extLst>
            </p:cNvPr>
            <p:cNvSpPr txBox="1"/>
            <p:nvPr/>
          </p:nvSpPr>
          <p:spPr>
            <a:xfrm>
              <a:off x="7231591" y="2423005"/>
              <a:ext cx="650477" cy="295646"/>
            </a:xfrm>
            <a:prstGeom prst="rect">
              <a:avLst/>
            </a:prstGeom>
          </p:spPr>
          <p:txBody>
            <a:bodyPr lIns="0" tIns="0" rIns="0" bIns="0" rtlCol="0" anchor="t">
              <a:spAutoFit/>
            </a:bodyPr>
            <a:lstStyle/>
            <a:p>
              <a:pPr marL="0" lvl="0" indent="0" algn="ctr">
                <a:lnSpc>
                  <a:spcPts val="2156"/>
                </a:lnSpc>
              </a:pPr>
              <a:r>
                <a:rPr lang="en-US" sz="2156" dirty="0">
                  <a:solidFill>
                    <a:srgbClr val="FFFFFF"/>
                  </a:solidFill>
                  <a:latin typeface="Archivo Black"/>
                  <a:ea typeface="Archivo Black"/>
                  <a:cs typeface="Archivo Black"/>
                  <a:sym typeface="Archivo Black"/>
                </a:rPr>
                <a:t>3</a:t>
              </a:r>
            </a:p>
          </p:txBody>
        </p:sp>
      </p:grpSp>
      <p:grpSp>
        <p:nvGrpSpPr>
          <p:cNvPr id="19" name="Group 18">
            <a:extLst>
              <a:ext uri="{FF2B5EF4-FFF2-40B4-BE49-F238E27FC236}">
                <a16:creationId xmlns:a16="http://schemas.microsoft.com/office/drawing/2014/main" id="{D6EE02B2-3E5A-0509-E1AD-F2D28965535D}"/>
              </a:ext>
            </a:extLst>
          </p:cNvPr>
          <p:cNvGrpSpPr/>
          <p:nvPr/>
        </p:nvGrpSpPr>
        <p:grpSpPr>
          <a:xfrm>
            <a:off x="9144000" y="7654406"/>
            <a:ext cx="6858000" cy="1259569"/>
            <a:chOff x="1066800" y="7326751"/>
            <a:chExt cx="6858000" cy="1259569"/>
          </a:xfrm>
        </p:grpSpPr>
        <p:sp>
          <p:nvSpPr>
            <p:cNvPr id="23" name="TextBox 22">
              <a:extLst>
                <a:ext uri="{FF2B5EF4-FFF2-40B4-BE49-F238E27FC236}">
                  <a16:creationId xmlns:a16="http://schemas.microsoft.com/office/drawing/2014/main" id="{532632A0-41D8-753B-93DA-391F05F0D82E}"/>
                </a:ext>
              </a:extLst>
            </p:cNvPr>
            <p:cNvSpPr txBox="1"/>
            <p:nvPr/>
          </p:nvSpPr>
          <p:spPr>
            <a:xfrm>
              <a:off x="1066800" y="7384081"/>
              <a:ext cx="6019800" cy="553998"/>
            </a:xfrm>
            <a:prstGeom prst="rect">
              <a:avLst/>
            </a:prstGeom>
            <a:noFill/>
          </p:spPr>
          <p:txBody>
            <a:bodyPr wrap="square" rtlCol="0">
              <a:spAutoFit/>
            </a:bodyPr>
            <a:lstStyle/>
            <a:p>
              <a:r>
                <a:rPr lang="en-US" sz="3000" dirty="0">
                  <a:latin typeface="Arial" panose="020B0604020202020204" pitchFamily="34" charset="0"/>
                  <a:cs typeface="Arial" panose="020B0604020202020204" pitchFamily="34" charset="0"/>
                </a:rPr>
                <a:t>e</a:t>
              </a:r>
              <a:r>
                <a:rPr lang="en-US" sz="3000" kern="1200" dirty="0">
                  <a:solidFill>
                    <a:schemeClr val="tx1"/>
                  </a:solidFill>
                  <a:latin typeface="Arial" panose="020B0604020202020204" pitchFamily="34" charset="0"/>
                  <a:cs typeface="Arial" panose="020B0604020202020204" pitchFamily="34" charset="0"/>
                </a:rPr>
                <a:t>veryday feeding moments</a:t>
              </a:r>
            </a:p>
          </p:txBody>
        </p:sp>
        <p:sp>
          <p:nvSpPr>
            <p:cNvPr id="24" name="TextBox 23">
              <a:extLst>
                <a:ext uri="{FF2B5EF4-FFF2-40B4-BE49-F238E27FC236}">
                  <a16:creationId xmlns:a16="http://schemas.microsoft.com/office/drawing/2014/main" id="{D305186F-8DA4-7B99-6539-07D35B234093}"/>
                </a:ext>
              </a:extLst>
            </p:cNvPr>
            <p:cNvSpPr txBox="1"/>
            <p:nvPr/>
          </p:nvSpPr>
          <p:spPr>
            <a:xfrm>
              <a:off x="1905000" y="8032322"/>
              <a:ext cx="6019800" cy="553998"/>
            </a:xfrm>
            <a:prstGeom prst="rect">
              <a:avLst/>
            </a:prstGeom>
            <a:noFill/>
          </p:spPr>
          <p:txBody>
            <a:bodyPr wrap="square" rtlCol="0">
              <a:spAutoFit/>
            </a:bodyPr>
            <a:lstStyle/>
            <a:p>
              <a:r>
                <a:rPr lang="en-US" sz="3000" dirty="0">
                  <a:latin typeface="Arial" panose="020B0604020202020204" pitchFamily="34" charset="0"/>
                  <a:cs typeface="Arial" panose="020B0604020202020204" pitchFamily="34" charset="0"/>
                </a:rPr>
                <a:t>Comfort, dry and clean</a:t>
              </a:r>
              <a:endParaRPr lang="en-US" sz="3000" kern="1200" dirty="0">
                <a:solidFill>
                  <a:schemeClr val="tx1"/>
                </a:solidFill>
                <a:latin typeface="Arial" panose="020B0604020202020204" pitchFamily="34" charset="0"/>
                <a:cs typeface="Arial" panose="020B0604020202020204" pitchFamily="34" charset="0"/>
              </a:endParaRPr>
            </a:p>
          </p:txBody>
        </p:sp>
        <p:sp>
          <p:nvSpPr>
            <p:cNvPr id="25" name="Heart 24">
              <a:extLst>
                <a:ext uri="{FF2B5EF4-FFF2-40B4-BE49-F238E27FC236}">
                  <a16:creationId xmlns:a16="http://schemas.microsoft.com/office/drawing/2014/main" id="{2E915D23-9EB1-2BF9-BABC-037076CAC6CB}"/>
                </a:ext>
              </a:extLst>
            </p:cNvPr>
            <p:cNvSpPr/>
            <p:nvPr/>
          </p:nvSpPr>
          <p:spPr>
            <a:xfrm rot="2938870">
              <a:off x="5846957" y="7365524"/>
              <a:ext cx="736600" cy="659054"/>
            </a:xfrm>
            <a:prstGeom prst="hear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grpSp>
      <p:grpSp>
        <p:nvGrpSpPr>
          <p:cNvPr id="26" name="Group 31">
            <a:extLst>
              <a:ext uri="{FF2B5EF4-FFF2-40B4-BE49-F238E27FC236}">
                <a16:creationId xmlns:a16="http://schemas.microsoft.com/office/drawing/2014/main" id="{2C2AF6A3-AF54-9E1A-644D-8803E1CF3504}"/>
              </a:ext>
            </a:extLst>
          </p:cNvPr>
          <p:cNvGrpSpPr/>
          <p:nvPr/>
        </p:nvGrpSpPr>
        <p:grpSpPr>
          <a:xfrm>
            <a:off x="15683404" y="912983"/>
            <a:ext cx="1984090" cy="1984090"/>
            <a:chOff x="0" y="0"/>
            <a:chExt cx="2645454" cy="2645454"/>
          </a:xfrm>
        </p:grpSpPr>
        <p:grpSp>
          <p:nvGrpSpPr>
            <p:cNvPr id="27" name="Group 32">
              <a:extLst>
                <a:ext uri="{FF2B5EF4-FFF2-40B4-BE49-F238E27FC236}">
                  <a16:creationId xmlns:a16="http://schemas.microsoft.com/office/drawing/2014/main" id="{6DD07D2A-0842-FA34-73A3-57B2588CEE6B}"/>
                </a:ext>
              </a:extLst>
            </p:cNvPr>
            <p:cNvGrpSpPr/>
            <p:nvPr/>
          </p:nvGrpSpPr>
          <p:grpSpPr>
            <a:xfrm>
              <a:off x="306266" y="306266"/>
              <a:ext cx="2032921" cy="2032921"/>
              <a:chOff x="0" y="0"/>
              <a:chExt cx="812800" cy="812800"/>
            </a:xfrm>
          </p:grpSpPr>
          <p:sp>
            <p:nvSpPr>
              <p:cNvPr id="35" name="Freeform 33">
                <a:extLst>
                  <a:ext uri="{FF2B5EF4-FFF2-40B4-BE49-F238E27FC236}">
                    <a16:creationId xmlns:a16="http://schemas.microsoft.com/office/drawing/2014/main" id="{E72FCF8C-5BEA-C1EA-BC3B-16AEB501B97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737373"/>
                </a:solidFill>
                <a:prstDash val="solid"/>
                <a:miter/>
              </a:ln>
            </p:spPr>
            <p:txBody>
              <a:bodyPr/>
              <a:lstStyle/>
              <a:p>
                <a:endParaRPr lang="en-GB" dirty="0"/>
              </a:p>
            </p:txBody>
          </p:sp>
          <p:sp>
            <p:nvSpPr>
              <p:cNvPr id="36" name="TextBox 34">
                <a:extLst>
                  <a:ext uri="{FF2B5EF4-FFF2-40B4-BE49-F238E27FC236}">
                    <a16:creationId xmlns:a16="http://schemas.microsoft.com/office/drawing/2014/main" id="{16B1CD68-7F6D-D384-100D-28B49306716C}"/>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28" name="Group 35">
              <a:extLst>
                <a:ext uri="{FF2B5EF4-FFF2-40B4-BE49-F238E27FC236}">
                  <a16:creationId xmlns:a16="http://schemas.microsoft.com/office/drawing/2014/main" id="{53D2D038-243F-0778-8293-6DCC1AD544D8}"/>
                </a:ext>
              </a:extLst>
            </p:cNvPr>
            <p:cNvGrpSpPr/>
            <p:nvPr/>
          </p:nvGrpSpPr>
          <p:grpSpPr>
            <a:xfrm>
              <a:off x="182625" y="182625"/>
              <a:ext cx="2280203" cy="2280202"/>
              <a:chOff x="0" y="0"/>
              <a:chExt cx="812800" cy="812800"/>
            </a:xfrm>
          </p:grpSpPr>
          <p:sp>
            <p:nvSpPr>
              <p:cNvPr id="33" name="Freeform 36">
                <a:extLst>
                  <a:ext uri="{FF2B5EF4-FFF2-40B4-BE49-F238E27FC236}">
                    <a16:creationId xmlns:a16="http://schemas.microsoft.com/office/drawing/2014/main" id="{F35F3AC7-5169-1AFD-9498-C58904D9B50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28575" cap="sq">
                <a:solidFill>
                  <a:srgbClr val="737373"/>
                </a:solidFill>
                <a:prstDash val="solid"/>
                <a:miter/>
              </a:ln>
            </p:spPr>
            <p:txBody>
              <a:bodyPr/>
              <a:lstStyle/>
              <a:p>
                <a:endParaRPr lang="en-GB"/>
              </a:p>
            </p:txBody>
          </p:sp>
          <p:sp>
            <p:nvSpPr>
              <p:cNvPr id="34" name="TextBox 37">
                <a:extLst>
                  <a:ext uri="{FF2B5EF4-FFF2-40B4-BE49-F238E27FC236}">
                    <a16:creationId xmlns:a16="http://schemas.microsoft.com/office/drawing/2014/main" id="{A3E7455A-281E-D1F4-5188-CCD085171547}"/>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29" name="Group 38">
              <a:extLst>
                <a:ext uri="{FF2B5EF4-FFF2-40B4-BE49-F238E27FC236}">
                  <a16:creationId xmlns:a16="http://schemas.microsoft.com/office/drawing/2014/main" id="{67DBA11E-3F38-0229-0706-E3E7D2339ED9}"/>
                </a:ext>
              </a:extLst>
            </p:cNvPr>
            <p:cNvGrpSpPr/>
            <p:nvPr/>
          </p:nvGrpSpPr>
          <p:grpSpPr>
            <a:xfrm>
              <a:off x="0" y="0"/>
              <a:ext cx="2645454" cy="2645454"/>
              <a:chOff x="0" y="0"/>
              <a:chExt cx="812800" cy="812800"/>
            </a:xfrm>
          </p:grpSpPr>
          <p:sp>
            <p:nvSpPr>
              <p:cNvPr id="31" name="Freeform 39">
                <a:extLst>
                  <a:ext uri="{FF2B5EF4-FFF2-40B4-BE49-F238E27FC236}">
                    <a16:creationId xmlns:a16="http://schemas.microsoft.com/office/drawing/2014/main" id="{F39D688F-A61D-AA22-9770-ACC038AEB1E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FFCE08"/>
                </a:solidFill>
                <a:prstDash val="solid"/>
                <a:miter/>
              </a:ln>
            </p:spPr>
            <p:txBody>
              <a:bodyPr/>
              <a:lstStyle/>
              <a:p>
                <a:endParaRPr lang="en-GB"/>
              </a:p>
            </p:txBody>
          </p:sp>
          <p:sp>
            <p:nvSpPr>
              <p:cNvPr id="32" name="TextBox 40">
                <a:extLst>
                  <a:ext uri="{FF2B5EF4-FFF2-40B4-BE49-F238E27FC236}">
                    <a16:creationId xmlns:a16="http://schemas.microsoft.com/office/drawing/2014/main" id="{F07EF891-678C-4824-5B2D-0FAB20EE69E9}"/>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sp>
          <p:nvSpPr>
            <p:cNvPr id="30" name="TextBox 41">
              <a:extLst>
                <a:ext uri="{FF2B5EF4-FFF2-40B4-BE49-F238E27FC236}">
                  <a16:creationId xmlns:a16="http://schemas.microsoft.com/office/drawing/2014/main" id="{A50FD9AD-9138-0241-205D-3A232A3810CF}"/>
                </a:ext>
              </a:extLst>
            </p:cNvPr>
            <p:cNvSpPr txBox="1"/>
            <p:nvPr/>
          </p:nvSpPr>
          <p:spPr>
            <a:xfrm>
              <a:off x="394145" y="1099946"/>
              <a:ext cx="1857162" cy="444567"/>
            </a:xfrm>
            <a:prstGeom prst="rect">
              <a:avLst/>
            </a:prstGeom>
          </p:spPr>
          <p:txBody>
            <a:bodyPr lIns="0" tIns="0" rIns="0" bIns="0" rtlCol="0" anchor="t">
              <a:spAutoFit/>
            </a:bodyPr>
            <a:lstStyle/>
            <a:p>
              <a:pPr marL="0" lvl="0" indent="0" algn="ctr">
                <a:lnSpc>
                  <a:spcPts val="2644"/>
                </a:lnSpc>
              </a:pPr>
              <a:r>
                <a:rPr lang="en-US" sz="2600" b="1" dirty="0">
                  <a:solidFill>
                    <a:srgbClr val="000000"/>
                  </a:solidFill>
                  <a:latin typeface="Arial" panose="020B0604020202020204" pitchFamily="34" charset="0"/>
                  <a:ea typeface="Archivo Black"/>
                  <a:cs typeface="Arial" panose="020B0604020202020204" pitchFamily="34" charset="0"/>
                  <a:sym typeface="Archivo Black"/>
                </a:rPr>
                <a:t>Comfort</a:t>
              </a:r>
            </a:p>
          </p:txBody>
        </p:sp>
      </p:grpSp>
      <p:grpSp>
        <p:nvGrpSpPr>
          <p:cNvPr id="48" name="Group 31">
            <a:extLst>
              <a:ext uri="{FF2B5EF4-FFF2-40B4-BE49-F238E27FC236}">
                <a16:creationId xmlns:a16="http://schemas.microsoft.com/office/drawing/2014/main" id="{ECB5EEC1-E156-E580-04D3-C4EFD189662F}"/>
              </a:ext>
            </a:extLst>
          </p:cNvPr>
          <p:cNvGrpSpPr/>
          <p:nvPr/>
        </p:nvGrpSpPr>
        <p:grpSpPr>
          <a:xfrm>
            <a:off x="15697200" y="4132405"/>
            <a:ext cx="1984090" cy="1984090"/>
            <a:chOff x="0" y="0"/>
            <a:chExt cx="2645454" cy="2645454"/>
          </a:xfrm>
        </p:grpSpPr>
        <p:grpSp>
          <p:nvGrpSpPr>
            <p:cNvPr id="49" name="Group 32">
              <a:extLst>
                <a:ext uri="{FF2B5EF4-FFF2-40B4-BE49-F238E27FC236}">
                  <a16:creationId xmlns:a16="http://schemas.microsoft.com/office/drawing/2014/main" id="{20D161B6-FA98-E4F7-468C-EF23CF0FE32C}"/>
                </a:ext>
              </a:extLst>
            </p:cNvPr>
            <p:cNvGrpSpPr/>
            <p:nvPr/>
          </p:nvGrpSpPr>
          <p:grpSpPr>
            <a:xfrm>
              <a:off x="306266" y="306266"/>
              <a:ext cx="2032921" cy="2032921"/>
              <a:chOff x="0" y="0"/>
              <a:chExt cx="812800" cy="812800"/>
            </a:xfrm>
          </p:grpSpPr>
          <p:sp>
            <p:nvSpPr>
              <p:cNvPr id="57" name="Freeform 33">
                <a:extLst>
                  <a:ext uri="{FF2B5EF4-FFF2-40B4-BE49-F238E27FC236}">
                    <a16:creationId xmlns:a16="http://schemas.microsoft.com/office/drawing/2014/main" id="{5BAB09FF-E7EA-629A-F9C3-793980CCEDE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737373"/>
                </a:solidFill>
                <a:prstDash val="solid"/>
                <a:miter/>
              </a:ln>
            </p:spPr>
            <p:txBody>
              <a:bodyPr/>
              <a:lstStyle/>
              <a:p>
                <a:endParaRPr lang="en-GB"/>
              </a:p>
            </p:txBody>
          </p:sp>
          <p:sp>
            <p:nvSpPr>
              <p:cNvPr id="58" name="TextBox 34">
                <a:extLst>
                  <a:ext uri="{FF2B5EF4-FFF2-40B4-BE49-F238E27FC236}">
                    <a16:creationId xmlns:a16="http://schemas.microsoft.com/office/drawing/2014/main" id="{C2D79A34-BAE7-C326-D2BE-2830FD8CBD3A}"/>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50" name="Group 35">
              <a:extLst>
                <a:ext uri="{FF2B5EF4-FFF2-40B4-BE49-F238E27FC236}">
                  <a16:creationId xmlns:a16="http://schemas.microsoft.com/office/drawing/2014/main" id="{51E12E75-EB83-CED8-2F08-306ECD0F679A}"/>
                </a:ext>
              </a:extLst>
            </p:cNvPr>
            <p:cNvGrpSpPr/>
            <p:nvPr/>
          </p:nvGrpSpPr>
          <p:grpSpPr>
            <a:xfrm>
              <a:off x="182625" y="182625"/>
              <a:ext cx="2280203" cy="2280203"/>
              <a:chOff x="0" y="0"/>
              <a:chExt cx="812800" cy="812800"/>
            </a:xfrm>
          </p:grpSpPr>
          <p:sp>
            <p:nvSpPr>
              <p:cNvPr id="55" name="Freeform 36">
                <a:extLst>
                  <a:ext uri="{FF2B5EF4-FFF2-40B4-BE49-F238E27FC236}">
                    <a16:creationId xmlns:a16="http://schemas.microsoft.com/office/drawing/2014/main" id="{D5927ADB-3657-46F6-0581-BA7F06679B7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28575" cap="sq">
                <a:solidFill>
                  <a:srgbClr val="737373"/>
                </a:solidFill>
                <a:prstDash val="solid"/>
                <a:miter/>
              </a:ln>
            </p:spPr>
            <p:txBody>
              <a:bodyPr/>
              <a:lstStyle/>
              <a:p>
                <a:endParaRPr lang="en-GB"/>
              </a:p>
            </p:txBody>
          </p:sp>
          <p:sp>
            <p:nvSpPr>
              <p:cNvPr id="56" name="TextBox 37">
                <a:extLst>
                  <a:ext uri="{FF2B5EF4-FFF2-40B4-BE49-F238E27FC236}">
                    <a16:creationId xmlns:a16="http://schemas.microsoft.com/office/drawing/2014/main" id="{D12BE934-7E48-34F8-B235-0D9FC64B16D9}"/>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51" name="Group 38">
              <a:extLst>
                <a:ext uri="{FF2B5EF4-FFF2-40B4-BE49-F238E27FC236}">
                  <a16:creationId xmlns:a16="http://schemas.microsoft.com/office/drawing/2014/main" id="{C8272632-2CB6-F9AE-A35B-AE73C6BAE54F}"/>
                </a:ext>
              </a:extLst>
            </p:cNvPr>
            <p:cNvGrpSpPr/>
            <p:nvPr/>
          </p:nvGrpSpPr>
          <p:grpSpPr>
            <a:xfrm>
              <a:off x="0" y="0"/>
              <a:ext cx="2645454" cy="2645454"/>
              <a:chOff x="0" y="0"/>
              <a:chExt cx="812800" cy="812800"/>
            </a:xfrm>
          </p:grpSpPr>
          <p:sp>
            <p:nvSpPr>
              <p:cNvPr id="53" name="Freeform 39">
                <a:extLst>
                  <a:ext uri="{FF2B5EF4-FFF2-40B4-BE49-F238E27FC236}">
                    <a16:creationId xmlns:a16="http://schemas.microsoft.com/office/drawing/2014/main" id="{EFF199E5-76A9-55E0-7DE0-2FBCC1FA1F0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FFCE08"/>
                </a:solidFill>
                <a:prstDash val="solid"/>
                <a:miter/>
              </a:ln>
            </p:spPr>
            <p:txBody>
              <a:bodyPr/>
              <a:lstStyle/>
              <a:p>
                <a:endParaRPr lang="en-GB"/>
              </a:p>
            </p:txBody>
          </p:sp>
          <p:sp>
            <p:nvSpPr>
              <p:cNvPr id="54" name="TextBox 40">
                <a:extLst>
                  <a:ext uri="{FF2B5EF4-FFF2-40B4-BE49-F238E27FC236}">
                    <a16:creationId xmlns:a16="http://schemas.microsoft.com/office/drawing/2014/main" id="{55D922E2-252E-AB5B-EFF0-4EBFCCF3A1AE}"/>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sp>
          <p:nvSpPr>
            <p:cNvPr id="52" name="TextBox 41">
              <a:extLst>
                <a:ext uri="{FF2B5EF4-FFF2-40B4-BE49-F238E27FC236}">
                  <a16:creationId xmlns:a16="http://schemas.microsoft.com/office/drawing/2014/main" id="{8F3B9B51-2C4C-7631-4FB4-BDE35A014BD3}"/>
                </a:ext>
              </a:extLst>
            </p:cNvPr>
            <p:cNvSpPr txBox="1"/>
            <p:nvPr/>
          </p:nvSpPr>
          <p:spPr>
            <a:xfrm>
              <a:off x="394145" y="1099946"/>
              <a:ext cx="1857162" cy="450124"/>
            </a:xfrm>
            <a:prstGeom prst="rect">
              <a:avLst/>
            </a:prstGeom>
          </p:spPr>
          <p:txBody>
            <a:bodyPr lIns="0" tIns="0" rIns="0" bIns="0" rtlCol="0" anchor="t">
              <a:spAutoFit/>
            </a:bodyPr>
            <a:lstStyle/>
            <a:p>
              <a:pPr marL="0" lvl="0" indent="0" algn="ctr">
                <a:lnSpc>
                  <a:spcPts val="2644"/>
                </a:lnSpc>
              </a:pPr>
              <a:r>
                <a:rPr lang="en-US" sz="3000" b="1" dirty="0">
                  <a:latin typeface="Arial" panose="020B0604020202020204" pitchFamily="34" charset="0"/>
                  <a:cs typeface="Arial" panose="020B0604020202020204" pitchFamily="34" charset="0"/>
                  <a:sym typeface="Archivo Black"/>
                </a:rPr>
                <a:t>Dry</a:t>
              </a:r>
            </a:p>
          </p:txBody>
        </p:sp>
      </p:grpSp>
      <p:grpSp>
        <p:nvGrpSpPr>
          <p:cNvPr id="59" name="Group 31">
            <a:extLst>
              <a:ext uri="{FF2B5EF4-FFF2-40B4-BE49-F238E27FC236}">
                <a16:creationId xmlns:a16="http://schemas.microsoft.com/office/drawing/2014/main" id="{0A732DAE-7443-BA4B-9901-200A90434F1E}"/>
              </a:ext>
            </a:extLst>
          </p:cNvPr>
          <p:cNvGrpSpPr/>
          <p:nvPr/>
        </p:nvGrpSpPr>
        <p:grpSpPr>
          <a:xfrm>
            <a:off x="15619404" y="7484859"/>
            <a:ext cx="1984090" cy="1984090"/>
            <a:chOff x="0" y="0"/>
            <a:chExt cx="2645454" cy="2645454"/>
          </a:xfrm>
        </p:grpSpPr>
        <p:grpSp>
          <p:nvGrpSpPr>
            <p:cNvPr id="60" name="Group 32">
              <a:extLst>
                <a:ext uri="{FF2B5EF4-FFF2-40B4-BE49-F238E27FC236}">
                  <a16:creationId xmlns:a16="http://schemas.microsoft.com/office/drawing/2014/main" id="{B52A2A82-51C2-754F-4ADD-AAB4E4482454}"/>
                </a:ext>
              </a:extLst>
            </p:cNvPr>
            <p:cNvGrpSpPr/>
            <p:nvPr/>
          </p:nvGrpSpPr>
          <p:grpSpPr>
            <a:xfrm>
              <a:off x="306266" y="306266"/>
              <a:ext cx="2032921" cy="2032921"/>
              <a:chOff x="0" y="0"/>
              <a:chExt cx="812800" cy="812800"/>
            </a:xfrm>
          </p:grpSpPr>
          <p:sp>
            <p:nvSpPr>
              <p:cNvPr id="68" name="Freeform 33">
                <a:extLst>
                  <a:ext uri="{FF2B5EF4-FFF2-40B4-BE49-F238E27FC236}">
                    <a16:creationId xmlns:a16="http://schemas.microsoft.com/office/drawing/2014/main" id="{7787344F-4C17-DFEB-05D6-BA978E6F219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737373"/>
                </a:solidFill>
                <a:prstDash val="solid"/>
                <a:miter/>
              </a:ln>
            </p:spPr>
            <p:txBody>
              <a:bodyPr/>
              <a:lstStyle/>
              <a:p>
                <a:endParaRPr lang="en-GB"/>
              </a:p>
            </p:txBody>
          </p:sp>
          <p:sp>
            <p:nvSpPr>
              <p:cNvPr id="69" name="TextBox 34">
                <a:extLst>
                  <a:ext uri="{FF2B5EF4-FFF2-40B4-BE49-F238E27FC236}">
                    <a16:creationId xmlns:a16="http://schemas.microsoft.com/office/drawing/2014/main" id="{38A38C44-635C-7B1A-9982-99793F8BD97C}"/>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61" name="Group 35">
              <a:extLst>
                <a:ext uri="{FF2B5EF4-FFF2-40B4-BE49-F238E27FC236}">
                  <a16:creationId xmlns:a16="http://schemas.microsoft.com/office/drawing/2014/main" id="{AA9F168C-6179-7B55-EF5E-940EFC0AC6FF}"/>
                </a:ext>
              </a:extLst>
            </p:cNvPr>
            <p:cNvGrpSpPr/>
            <p:nvPr/>
          </p:nvGrpSpPr>
          <p:grpSpPr>
            <a:xfrm>
              <a:off x="182625" y="182625"/>
              <a:ext cx="2280203" cy="2280203"/>
              <a:chOff x="0" y="0"/>
              <a:chExt cx="812800" cy="812800"/>
            </a:xfrm>
          </p:grpSpPr>
          <p:sp>
            <p:nvSpPr>
              <p:cNvPr id="66" name="Freeform 36">
                <a:extLst>
                  <a:ext uri="{FF2B5EF4-FFF2-40B4-BE49-F238E27FC236}">
                    <a16:creationId xmlns:a16="http://schemas.microsoft.com/office/drawing/2014/main" id="{8899A133-9DEE-B091-092B-717EAA49059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28575" cap="sq">
                <a:solidFill>
                  <a:srgbClr val="737373"/>
                </a:solidFill>
                <a:prstDash val="solid"/>
                <a:miter/>
              </a:ln>
            </p:spPr>
            <p:txBody>
              <a:bodyPr/>
              <a:lstStyle/>
              <a:p>
                <a:endParaRPr lang="en-GB"/>
              </a:p>
            </p:txBody>
          </p:sp>
          <p:sp>
            <p:nvSpPr>
              <p:cNvPr id="67" name="TextBox 37">
                <a:extLst>
                  <a:ext uri="{FF2B5EF4-FFF2-40B4-BE49-F238E27FC236}">
                    <a16:creationId xmlns:a16="http://schemas.microsoft.com/office/drawing/2014/main" id="{53135AF9-BAA3-265F-9ABE-1EF63AEBB8B9}"/>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grpSp>
          <p:nvGrpSpPr>
            <p:cNvPr id="62" name="Group 38">
              <a:extLst>
                <a:ext uri="{FF2B5EF4-FFF2-40B4-BE49-F238E27FC236}">
                  <a16:creationId xmlns:a16="http://schemas.microsoft.com/office/drawing/2014/main" id="{67FC2B8D-DFE0-9BE7-5530-2C05D814E295}"/>
                </a:ext>
              </a:extLst>
            </p:cNvPr>
            <p:cNvGrpSpPr/>
            <p:nvPr/>
          </p:nvGrpSpPr>
          <p:grpSpPr>
            <a:xfrm>
              <a:off x="0" y="0"/>
              <a:ext cx="2645454" cy="2645454"/>
              <a:chOff x="0" y="0"/>
              <a:chExt cx="812800" cy="812800"/>
            </a:xfrm>
          </p:grpSpPr>
          <p:sp>
            <p:nvSpPr>
              <p:cNvPr id="64" name="Freeform 39">
                <a:extLst>
                  <a:ext uri="{FF2B5EF4-FFF2-40B4-BE49-F238E27FC236}">
                    <a16:creationId xmlns:a16="http://schemas.microsoft.com/office/drawing/2014/main" id="{4249FAA0-73CC-7846-2094-25EDE8CCD77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FFCE08"/>
                </a:solidFill>
                <a:prstDash val="solid"/>
                <a:miter/>
              </a:ln>
            </p:spPr>
            <p:txBody>
              <a:bodyPr/>
              <a:lstStyle/>
              <a:p>
                <a:endParaRPr lang="en-GB"/>
              </a:p>
            </p:txBody>
          </p:sp>
          <p:sp>
            <p:nvSpPr>
              <p:cNvPr id="65" name="TextBox 40">
                <a:extLst>
                  <a:ext uri="{FF2B5EF4-FFF2-40B4-BE49-F238E27FC236}">
                    <a16:creationId xmlns:a16="http://schemas.microsoft.com/office/drawing/2014/main" id="{00BB8590-1F10-8A12-3493-1540CC1C29BC}"/>
                  </a:ext>
                </a:extLst>
              </p:cNvPr>
              <p:cNvSpPr txBox="1"/>
              <p:nvPr/>
            </p:nvSpPr>
            <p:spPr>
              <a:xfrm>
                <a:off x="76200" y="38100"/>
                <a:ext cx="660400" cy="698500"/>
              </a:xfrm>
              <a:prstGeom prst="rect">
                <a:avLst/>
              </a:prstGeom>
            </p:spPr>
            <p:txBody>
              <a:bodyPr lIns="64027" tIns="64027" rIns="64027" bIns="64027" rtlCol="0" anchor="ctr"/>
              <a:lstStyle/>
              <a:p>
                <a:pPr marL="0" lvl="0" indent="0" algn="ctr">
                  <a:lnSpc>
                    <a:spcPts val="2660"/>
                  </a:lnSpc>
                </a:pPr>
                <a:endParaRPr/>
              </a:p>
            </p:txBody>
          </p:sp>
        </p:grpSp>
        <p:sp>
          <p:nvSpPr>
            <p:cNvPr id="63" name="TextBox 41">
              <a:extLst>
                <a:ext uri="{FF2B5EF4-FFF2-40B4-BE49-F238E27FC236}">
                  <a16:creationId xmlns:a16="http://schemas.microsoft.com/office/drawing/2014/main" id="{7AB2FC7C-4434-FBFE-134C-870ADBD15ED5}"/>
                </a:ext>
              </a:extLst>
            </p:cNvPr>
            <p:cNvSpPr txBox="1"/>
            <p:nvPr/>
          </p:nvSpPr>
          <p:spPr>
            <a:xfrm>
              <a:off x="394145" y="1099946"/>
              <a:ext cx="1857162" cy="459100"/>
            </a:xfrm>
            <a:prstGeom prst="rect">
              <a:avLst/>
            </a:prstGeom>
          </p:spPr>
          <p:txBody>
            <a:bodyPr lIns="0" tIns="0" rIns="0" bIns="0" rtlCol="0" anchor="t">
              <a:spAutoFit/>
            </a:bodyPr>
            <a:lstStyle/>
            <a:p>
              <a:pPr marL="0" lvl="0" indent="0" algn="ctr">
                <a:lnSpc>
                  <a:spcPts val="2644"/>
                </a:lnSpc>
              </a:pPr>
              <a:r>
                <a:rPr lang="en-US" sz="2600" b="1" dirty="0">
                  <a:solidFill>
                    <a:srgbClr val="000000"/>
                  </a:solidFill>
                  <a:latin typeface="Arial" panose="020B0604020202020204" pitchFamily="34" charset="0"/>
                  <a:ea typeface="Archivo Black"/>
                  <a:cs typeface="Arial" panose="020B0604020202020204" pitchFamily="34" charset="0"/>
                  <a:sym typeface="Archivo Black"/>
                </a:rPr>
                <a:t>Clean</a:t>
              </a:r>
            </a:p>
          </p:txBody>
        </p:sp>
      </p:grpSp>
    </p:spTree>
    <p:extLst>
      <p:ext uri="{BB962C8B-B14F-4D97-AF65-F5344CB8AC3E}">
        <p14:creationId xmlns:p14="http://schemas.microsoft.com/office/powerpoint/2010/main" val="26960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
            <a:extLst>
              <a:ext uri="{FF2B5EF4-FFF2-40B4-BE49-F238E27FC236}">
                <a16:creationId xmlns:a16="http://schemas.microsoft.com/office/drawing/2014/main" id="{4877D0F9-65EE-8D9F-113B-A8B6C2C158C2}"/>
              </a:ext>
            </a:extLst>
          </p:cNvPr>
          <p:cNvGrpSpPr/>
          <p:nvPr/>
        </p:nvGrpSpPr>
        <p:grpSpPr>
          <a:xfrm rot="-5400000">
            <a:off x="8462141" y="-8462142"/>
            <a:ext cx="1363718" cy="18288000"/>
            <a:chOff x="0" y="0"/>
            <a:chExt cx="2709333" cy="477894"/>
          </a:xfrm>
        </p:grpSpPr>
        <p:sp>
          <p:nvSpPr>
            <p:cNvPr id="27" name="Freeform 3">
              <a:extLst>
                <a:ext uri="{FF2B5EF4-FFF2-40B4-BE49-F238E27FC236}">
                  <a16:creationId xmlns:a16="http://schemas.microsoft.com/office/drawing/2014/main" id="{1C23DCC5-2C7A-6D31-391C-0413C43303E1}"/>
                </a:ext>
              </a:extLst>
            </p:cNvPr>
            <p:cNvSpPr/>
            <p:nvPr/>
          </p:nvSpPr>
          <p:spPr>
            <a:xfrm>
              <a:off x="0" y="0"/>
              <a:ext cx="2709333" cy="477894"/>
            </a:xfrm>
            <a:custGeom>
              <a:avLst/>
              <a:gdLst/>
              <a:ahLst/>
              <a:cxnLst/>
              <a:rect l="l" t="t" r="r" b="b"/>
              <a:pathLst>
                <a:path w="2709333" h="477894">
                  <a:moveTo>
                    <a:pt x="0" y="0"/>
                  </a:moveTo>
                  <a:lnTo>
                    <a:pt x="2709333" y="0"/>
                  </a:lnTo>
                  <a:lnTo>
                    <a:pt x="2709333" y="477894"/>
                  </a:lnTo>
                  <a:lnTo>
                    <a:pt x="0" y="477894"/>
                  </a:lnTo>
                  <a:close/>
                </a:path>
              </a:pathLst>
            </a:custGeom>
            <a:solidFill>
              <a:srgbClr val="FFCE08"/>
            </a:solidFill>
          </p:spPr>
          <p:txBody>
            <a:bodyPr/>
            <a:lstStyle/>
            <a:p>
              <a:endParaRPr lang="en-GB"/>
            </a:p>
          </p:txBody>
        </p:sp>
        <p:sp>
          <p:nvSpPr>
            <p:cNvPr id="28" name="TextBox 4">
              <a:extLst>
                <a:ext uri="{FF2B5EF4-FFF2-40B4-BE49-F238E27FC236}">
                  <a16:creationId xmlns:a16="http://schemas.microsoft.com/office/drawing/2014/main" id="{6FC220E1-3451-BA3E-B650-08BC53EFCBA2}"/>
                </a:ext>
              </a:extLst>
            </p:cNvPr>
            <p:cNvSpPr txBox="1"/>
            <p:nvPr/>
          </p:nvSpPr>
          <p:spPr>
            <a:xfrm>
              <a:off x="0" y="-38100"/>
              <a:ext cx="2709333" cy="515994"/>
            </a:xfrm>
            <a:prstGeom prst="rect">
              <a:avLst/>
            </a:prstGeom>
          </p:spPr>
          <p:txBody>
            <a:bodyPr lIns="50800" tIns="50800" rIns="50800" bIns="50800" rtlCol="0" anchor="ctr"/>
            <a:lstStyle/>
            <a:p>
              <a:pPr marL="0" lvl="0" indent="0" algn="ctr">
                <a:lnSpc>
                  <a:spcPts val="2659"/>
                </a:lnSpc>
              </a:pPr>
              <a:endParaRPr/>
            </a:p>
          </p:txBody>
        </p:sp>
      </p:grpSp>
      <p:sp>
        <p:nvSpPr>
          <p:cNvPr id="2" name="TextBox 2"/>
          <p:cNvSpPr txBox="1"/>
          <p:nvPr/>
        </p:nvSpPr>
        <p:spPr>
          <a:xfrm>
            <a:off x="533400" y="266700"/>
            <a:ext cx="14249400" cy="944618"/>
          </a:xfrm>
          <a:prstGeom prst="rect">
            <a:avLst/>
          </a:prstGeom>
        </p:spPr>
        <p:txBody>
          <a:bodyPr wrap="square" lIns="0" tIns="0" rIns="0" bIns="0" rtlCol="0" anchor="t">
            <a:spAutoFit/>
          </a:bodyPr>
          <a:lstStyle/>
          <a:p>
            <a:pPr marL="0" lvl="0" indent="0" algn="l">
              <a:lnSpc>
                <a:spcPts val="7994"/>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MARKETING STRATEGIES</a:t>
            </a:r>
          </a:p>
        </p:txBody>
      </p:sp>
      <p:sp>
        <p:nvSpPr>
          <p:cNvPr id="25" name="TextBox 13">
            <a:extLst>
              <a:ext uri="{FF2B5EF4-FFF2-40B4-BE49-F238E27FC236}">
                <a16:creationId xmlns:a16="http://schemas.microsoft.com/office/drawing/2014/main" id="{CE1DAF1C-A2D2-95FC-294A-51E454A3A67D}"/>
              </a:ext>
            </a:extLst>
          </p:cNvPr>
          <p:cNvSpPr txBox="1"/>
          <p:nvPr/>
        </p:nvSpPr>
        <p:spPr>
          <a:xfrm>
            <a:off x="609600" y="1485900"/>
            <a:ext cx="16916400" cy="8536183"/>
          </a:xfrm>
          <a:prstGeom prst="rect">
            <a:avLst/>
          </a:prstGeom>
        </p:spPr>
        <p:txBody>
          <a:bodyPr wrap="square" lIns="0" tIns="0" rIns="0" bIns="0" rtlCol="0" anchor="t">
            <a:spAutoFit/>
          </a:bodyPr>
          <a:lstStyle/>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SOCIAL MEDIA MARKETING</a:t>
            </a: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Platforms:</a:t>
            </a:r>
            <a:r>
              <a:rPr lang="en-US" sz="3400" dirty="0">
                <a:solidFill>
                  <a:srgbClr val="000000"/>
                </a:solidFill>
                <a:latin typeface="Arial" panose="020B0604020202020204" pitchFamily="34" charset="0"/>
                <a:ea typeface="Aileron"/>
                <a:cs typeface="Arial" panose="020B0604020202020204" pitchFamily="34" charset="0"/>
                <a:sym typeface="Aileron"/>
              </a:rPr>
              <a:t> Instagram, </a:t>
            </a:r>
            <a:r>
              <a:rPr lang="en-US" sz="3400" dirty="0" err="1">
                <a:solidFill>
                  <a:srgbClr val="000000"/>
                </a:solidFill>
                <a:latin typeface="Arial" panose="020B0604020202020204" pitchFamily="34" charset="0"/>
                <a:ea typeface="Aileron"/>
                <a:cs typeface="Arial" panose="020B0604020202020204" pitchFamily="34" charset="0"/>
                <a:sym typeface="Aileron"/>
              </a:rPr>
              <a:t>Facabook</a:t>
            </a:r>
            <a:r>
              <a:rPr lang="en-US" sz="3400" dirty="0">
                <a:solidFill>
                  <a:srgbClr val="000000"/>
                </a:solidFill>
                <a:latin typeface="Arial" panose="020B0604020202020204" pitchFamily="34" charset="0"/>
                <a:ea typeface="Aileron"/>
                <a:cs typeface="Arial" panose="020B0604020202020204" pitchFamily="34" charset="0"/>
                <a:sym typeface="Aileron"/>
              </a:rPr>
              <a:t>, Tik Tok, Pinterest</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Short videos showing bibs in use (feeding time, messy play before/after</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Collaborations with micro-influencers (parent bloggers, mommy bloggers) </a:t>
            </a: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Seasonal collection:</a:t>
            </a:r>
            <a:r>
              <a:rPr lang="en-US" sz="3400" dirty="0">
                <a:solidFill>
                  <a:srgbClr val="000000"/>
                </a:solidFill>
                <a:latin typeface="Arial" panose="020B0604020202020204" pitchFamily="34" charset="0"/>
                <a:ea typeface="Aileron"/>
                <a:cs typeface="Arial" panose="020B0604020202020204" pitchFamily="34" charset="0"/>
                <a:sym typeface="Aileron"/>
              </a:rPr>
              <a:t> (Easter, Christmas, Winter)</a:t>
            </a:r>
          </a:p>
          <a:p>
            <a:pPr>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Primary Target Audience:</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Parents of babies aged 0-24 months, especially first-time parents who are actively searching for practical, cute and affordable baby essentials</a:t>
            </a: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Why this audience: Because they have a constant need for bibs due to feeding, teething and drooling.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4256613" y="4236248"/>
            <a:ext cx="10287000" cy="1814505"/>
            <a:chOff x="0" y="0"/>
            <a:chExt cx="2709333" cy="477894"/>
          </a:xfrm>
        </p:grpSpPr>
        <p:sp>
          <p:nvSpPr>
            <p:cNvPr id="3" name="Freeform 3"/>
            <p:cNvSpPr/>
            <p:nvPr/>
          </p:nvSpPr>
          <p:spPr>
            <a:xfrm>
              <a:off x="0" y="0"/>
              <a:ext cx="2709333" cy="477894"/>
            </a:xfrm>
            <a:custGeom>
              <a:avLst/>
              <a:gdLst/>
              <a:ahLst/>
              <a:cxnLst/>
              <a:rect l="l" t="t" r="r" b="b"/>
              <a:pathLst>
                <a:path w="2709333" h="477894">
                  <a:moveTo>
                    <a:pt x="0" y="0"/>
                  </a:moveTo>
                  <a:lnTo>
                    <a:pt x="2709333" y="0"/>
                  </a:lnTo>
                  <a:lnTo>
                    <a:pt x="2709333" y="477894"/>
                  </a:lnTo>
                  <a:lnTo>
                    <a:pt x="0" y="477894"/>
                  </a:lnTo>
                  <a:close/>
                </a:path>
              </a:pathLst>
            </a:custGeom>
            <a:solidFill>
              <a:srgbClr val="FFCE08"/>
            </a:solidFill>
          </p:spPr>
          <p:txBody>
            <a:bodyPr/>
            <a:lstStyle/>
            <a:p>
              <a:endParaRPr lang="en-GB"/>
            </a:p>
          </p:txBody>
        </p:sp>
        <p:sp>
          <p:nvSpPr>
            <p:cNvPr id="4" name="TextBox 4"/>
            <p:cNvSpPr txBox="1"/>
            <p:nvPr/>
          </p:nvSpPr>
          <p:spPr>
            <a:xfrm>
              <a:off x="0" y="-38100"/>
              <a:ext cx="2709333" cy="515994"/>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886887" y="2084398"/>
            <a:ext cx="7157489" cy="6118204"/>
            <a:chOff x="0" y="0"/>
            <a:chExt cx="9543319" cy="8157605"/>
          </a:xfrm>
        </p:grpSpPr>
        <p:pic>
          <p:nvPicPr>
            <p:cNvPr id="6" name="Picture 6"/>
            <p:cNvPicPr>
              <a:picLocks noChangeAspect="1"/>
            </p:cNvPicPr>
            <p:nvPr/>
          </p:nvPicPr>
          <p:blipFill>
            <a:blip r:embed="rId3"/>
            <a:srcRect l="2693" r="2693"/>
            <a:stretch>
              <a:fillRect/>
            </a:stretch>
          </p:blipFill>
          <p:spPr>
            <a:xfrm>
              <a:off x="0" y="0"/>
              <a:ext cx="9543319" cy="8157605"/>
            </a:xfrm>
            <a:prstGeom prst="rect">
              <a:avLst/>
            </a:prstGeom>
          </p:spPr>
        </p:pic>
      </p:grpSp>
      <p:grpSp>
        <p:nvGrpSpPr>
          <p:cNvPr id="7" name="Group 7"/>
          <p:cNvGrpSpPr/>
          <p:nvPr/>
        </p:nvGrpSpPr>
        <p:grpSpPr>
          <a:xfrm rot="-5400000">
            <a:off x="5526176" y="4886225"/>
            <a:ext cx="6118204" cy="514550"/>
            <a:chOff x="0" y="0"/>
            <a:chExt cx="1611379" cy="135519"/>
          </a:xfrm>
        </p:grpSpPr>
        <p:sp>
          <p:nvSpPr>
            <p:cNvPr id="8" name="Freeform 8"/>
            <p:cNvSpPr/>
            <p:nvPr/>
          </p:nvSpPr>
          <p:spPr>
            <a:xfrm>
              <a:off x="0" y="0"/>
              <a:ext cx="1611379" cy="135519"/>
            </a:xfrm>
            <a:custGeom>
              <a:avLst/>
              <a:gdLst/>
              <a:ahLst/>
              <a:cxnLst/>
              <a:rect l="l" t="t" r="r" b="b"/>
              <a:pathLst>
                <a:path w="1611379" h="135519">
                  <a:moveTo>
                    <a:pt x="0" y="0"/>
                  </a:moveTo>
                  <a:lnTo>
                    <a:pt x="1611379" y="0"/>
                  </a:lnTo>
                  <a:lnTo>
                    <a:pt x="1611379" y="135519"/>
                  </a:lnTo>
                  <a:lnTo>
                    <a:pt x="0" y="135519"/>
                  </a:lnTo>
                  <a:close/>
                </a:path>
              </a:pathLst>
            </a:custGeom>
            <a:solidFill>
              <a:srgbClr val="FFCE08"/>
            </a:solidFill>
          </p:spPr>
          <p:txBody>
            <a:bodyPr/>
            <a:lstStyle/>
            <a:p>
              <a:endParaRPr lang="en-GB"/>
            </a:p>
          </p:txBody>
        </p:sp>
        <p:sp>
          <p:nvSpPr>
            <p:cNvPr id="9" name="TextBox 9"/>
            <p:cNvSpPr txBox="1"/>
            <p:nvPr/>
          </p:nvSpPr>
          <p:spPr>
            <a:xfrm>
              <a:off x="0" y="-38100"/>
              <a:ext cx="1611379" cy="173619"/>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0896600" y="876300"/>
            <a:ext cx="6238803" cy="944618"/>
          </a:xfrm>
          <a:prstGeom prst="rect">
            <a:avLst/>
          </a:prstGeom>
        </p:spPr>
        <p:txBody>
          <a:bodyPr lIns="0" tIns="0" rIns="0" bIns="0" rtlCol="0" anchor="t">
            <a:spAutoFit/>
          </a:bodyPr>
          <a:lstStyle/>
          <a:p>
            <a:pPr marL="0" lvl="0" indent="0" algn="r">
              <a:lnSpc>
                <a:spcPts val="7994"/>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Growth Strategy</a:t>
            </a:r>
          </a:p>
        </p:txBody>
      </p:sp>
      <p:sp>
        <p:nvSpPr>
          <p:cNvPr id="12" name="TextBox 12"/>
          <p:cNvSpPr txBox="1"/>
          <p:nvPr/>
        </p:nvSpPr>
        <p:spPr>
          <a:xfrm>
            <a:off x="8951629" y="3027189"/>
            <a:ext cx="8130998" cy="3827202"/>
          </a:xfrm>
          <a:prstGeom prst="rect">
            <a:avLst/>
          </a:prstGeom>
        </p:spPr>
        <p:txBody>
          <a:bodyPr lIns="0" tIns="0" rIns="0" bIns="0" rtlCol="0" anchor="t">
            <a:spAutoFit/>
          </a:bodyPr>
          <a:lstStyle/>
          <a:p>
            <a:pPr marL="0" lvl="0" indent="0" algn="r">
              <a:lnSpc>
                <a:spcPct val="150000"/>
              </a:lnSpc>
            </a:pPr>
            <a:r>
              <a:rPr lang="en-US" sz="3400" dirty="0">
                <a:latin typeface="Arial" panose="020B0604020202020204" pitchFamily="34" charset="0"/>
                <a:cs typeface="Arial" panose="020B0604020202020204" pitchFamily="34" charset="0"/>
                <a:sym typeface="Aileron"/>
              </a:rPr>
              <a:t>Market Penetration: Establish partnerships with major baby retail chains and boutique stores to expand physical presence and reach target customers where they shop.</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85800" y="723900"/>
            <a:ext cx="10704976" cy="915379"/>
          </a:xfrm>
          <a:prstGeom prst="rect">
            <a:avLst/>
          </a:prstGeom>
        </p:spPr>
        <p:txBody>
          <a:bodyPr lIns="0" tIns="0" rIns="0" bIns="0" rtlCol="0" anchor="t">
            <a:spAutoFit/>
          </a:bodyPr>
          <a:lstStyle/>
          <a:p>
            <a:pPr marL="0" lvl="0" indent="0" algn="l">
              <a:lnSpc>
                <a:spcPts val="7994"/>
              </a:lnSpc>
            </a:pPr>
            <a:r>
              <a:rPr lang="en-US" sz="5000" b="1" dirty="0">
                <a:solidFill>
                  <a:srgbClr val="000000"/>
                </a:solidFill>
                <a:latin typeface="Arial" panose="020B0604020202020204" pitchFamily="34" charset="0"/>
                <a:ea typeface="Archivo Black"/>
                <a:cs typeface="Arial" panose="020B0604020202020204" pitchFamily="34" charset="0"/>
                <a:sym typeface="Archivo Black"/>
              </a:rPr>
              <a:t>FINANCIAL PLAN</a:t>
            </a:r>
          </a:p>
        </p:txBody>
      </p:sp>
      <p:sp>
        <p:nvSpPr>
          <p:cNvPr id="43" name="AutoShape 43"/>
          <p:cNvSpPr/>
          <p:nvPr/>
        </p:nvSpPr>
        <p:spPr>
          <a:xfrm rot="-10800000">
            <a:off x="706826" y="1790701"/>
            <a:ext cx="4627174" cy="0"/>
          </a:xfrm>
          <a:prstGeom prst="line">
            <a:avLst/>
          </a:prstGeom>
          <a:ln w="19050" cap="flat">
            <a:solidFill>
              <a:srgbClr val="000000"/>
            </a:solidFill>
            <a:prstDash val="solid"/>
            <a:headEnd type="none" w="sm" len="sm"/>
            <a:tailEnd type="none" w="sm" len="sm"/>
          </a:ln>
        </p:spPr>
        <p:txBody>
          <a:bodyPr/>
          <a:lstStyle/>
          <a:p>
            <a:endParaRPr lang="en-GB"/>
          </a:p>
        </p:txBody>
      </p:sp>
      <p:sp>
        <p:nvSpPr>
          <p:cNvPr id="44" name="TextBox 13">
            <a:extLst>
              <a:ext uri="{FF2B5EF4-FFF2-40B4-BE49-F238E27FC236}">
                <a16:creationId xmlns:a16="http://schemas.microsoft.com/office/drawing/2014/main" id="{1242CB3B-B3FC-E4A6-AB39-D66FA590CBA9}"/>
              </a:ext>
            </a:extLst>
          </p:cNvPr>
          <p:cNvSpPr txBox="1"/>
          <p:nvPr/>
        </p:nvSpPr>
        <p:spPr>
          <a:xfrm>
            <a:off x="609600" y="2017219"/>
            <a:ext cx="16916400" cy="3042371"/>
          </a:xfrm>
          <a:prstGeom prst="rect">
            <a:avLst/>
          </a:prstGeom>
        </p:spPr>
        <p:txBody>
          <a:bodyPr wrap="square" lIns="0" tIns="0" rIns="0" bIns="0" rtlCol="0" anchor="t">
            <a:spAutoFit/>
          </a:bodyPr>
          <a:lstStyle/>
          <a:p>
            <a:pPr>
              <a:lnSpc>
                <a:spcPct val="150000"/>
              </a:lnSpc>
            </a:pPr>
            <a:r>
              <a:rPr lang="en-US" sz="3400" b="1" dirty="0">
                <a:solidFill>
                  <a:srgbClr val="000000"/>
                </a:solidFill>
                <a:latin typeface="Arial" panose="020B0604020202020204" pitchFamily="34" charset="0"/>
                <a:ea typeface="Aileron"/>
                <a:cs typeface="Arial" panose="020B0604020202020204" pitchFamily="34" charset="0"/>
                <a:sym typeface="Aileron"/>
              </a:rPr>
              <a:t>HAPPY BABY BIBS, </a:t>
            </a:r>
            <a:r>
              <a:rPr lang="en-US" sz="3400" dirty="0">
                <a:solidFill>
                  <a:srgbClr val="000000"/>
                </a:solidFill>
                <a:latin typeface="Arial" panose="020B0604020202020204" pitchFamily="34" charset="0"/>
                <a:ea typeface="Aileron"/>
                <a:cs typeface="Arial" panose="020B0604020202020204" pitchFamily="34" charset="0"/>
                <a:sym typeface="Aileron"/>
              </a:rPr>
              <a:t>require £25,000 in initial investment capital to successfully launch</a:t>
            </a:r>
          </a:p>
          <a:p>
            <a:pPr>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a:lnSpc>
                <a:spcPct val="150000"/>
              </a:lnSpc>
            </a:pPr>
            <a:r>
              <a:rPr lang="en-US" sz="3400" dirty="0">
                <a:solidFill>
                  <a:srgbClr val="000000"/>
                </a:solidFill>
                <a:latin typeface="Arial" panose="020B0604020202020204" pitchFamily="34" charset="0"/>
                <a:ea typeface="Aileron"/>
                <a:cs typeface="Arial" panose="020B0604020202020204" pitchFamily="34" charset="0"/>
                <a:sym typeface="Aileron"/>
              </a:rPr>
              <a:t>Startup cost: 18,000</a:t>
            </a:r>
          </a:p>
          <a:p>
            <a:pPr>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p:txBody>
      </p:sp>
      <p:graphicFrame>
        <p:nvGraphicFramePr>
          <p:cNvPr id="45" name="Table 44">
            <a:extLst>
              <a:ext uri="{FF2B5EF4-FFF2-40B4-BE49-F238E27FC236}">
                <a16:creationId xmlns:a16="http://schemas.microsoft.com/office/drawing/2014/main" id="{A57029EB-7447-9969-3178-0E02127C1897}"/>
              </a:ext>
            </a:extLst>
          </p:cNvPr>
          <p:cNvGraphicFramePr>
            <a:graphicFrameLocks noGrp="1"/>
          </p:cNvGraphicFramePr>
          <p:nvPr>
            <p:extLst>
              <p:ext uri="{D42A27DB-BD31-4B8C-83A1-F6EECF244321}">
                <p14:modId xmlns:p14="http://schemas.microsoft.com/office/powerpoint/2010/main" val="4044205878"/>
              </p:ext>
            </p:extLst>
          </p:nvPr>
        </p:nvGraphicFramePr>
        <p:xfrm>
          <a:off x="594361" y="4762500"/>
          <a:ext cx="8549640" cy="4738707"/>
        </p:xfrm>
        <a:graphic>
          <a:graphicData uri="http://schemas.openxmlformats.org/drawingml/2006/table">
            <a:tbl>
              <a:tblPr firstRow="1" firstCol="1">
                <a:tableStyleId>{5C22544A-7EE6-4342-B048-85BDC9FD1C3A}</a:tableStyleId>
              </a:tblPr>
              <a:tblGrid>
                <a:gridCol w="6715769">
                  <a:extLst>
                    <a:ext uri="{9D8B030D-6E8A-4147-A177-3AD203B41FA5}">
                      <a16:colId xmlns:a16="http://schemas.microsoft.com/office/drawing/2014/main" val="3054507820"/>
                    </a:ext>
                  </a:extLst>
                </a:gridCol>
                <a:gridCol w="1833871">
                  <a:extLst>
                    <a:ext uri="{9D8B030D-6E8A-4147-A177-3AD203B41FA5}">
                      <a16:colId xmlns:a16="http://schemas.microsoft.com/office/drawing/2014/main" val="1535464197"/>
                    </a:ext>
                  </a:extLst>
                </a:gridCol>
              </a:tblGrid>
              <a:tr h="547171">
                <a:tc>
                  <a:txBody>
                    <a:bodyPr/>
                    <a:lstStyle/>
                    <a:p>
                      <a:pPr>
                        <a:lnSpc>
                          <a:spcPct val="150000"/>
                        </a:lnSpc>
                        <a:spcAft>
                          <a:spcPts val="800"/>
                        </a:spcAft>
                        <a:buNone/>
                      </a:pPr>
                      <a:r>
                        <a:rPr lang="en-GB" sz="2600">
                          <a:effectLst/>
                        </a:rPr>
                        <a:t>STARTUP COSTS</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nSpc>
                          <a:spcPct val="150000"/>
                        </a:lnSpc>
                        <a:spcAft>
                          <a:spcPts val="800"/>
                        </a:spcAft>
                        <a:buNone/>
                      </a:pPr>
                      <a:r>
                        <a:rPr lang="en-GB" sz="2600">
                          <a:effectLst/>
                        </a:rPr>
                        <a:t> </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1531104409"/>
                  </a:ext>
                </a:extLst>
              </a:tr>
              <a:tr h="547171">
                <a:tc>
                  <a:txBody>
                    <a:bodyPr/>
                    <a:lstStyle/>
                    <a:p>
                      <a:pPr>
                        <a:lnSpc>
                          <a:spcPct val="150000"/>
                        </a:lnSpc>
                        <a:spcAft>
                          <a:spcPts val="800"/>
                        </a:spcAft>
                        <a:buNone/>
                      </a:pPr>
                      <a:r>
                        <a:rPr lang="en-GB" sz="2600">
                          <a:effectLst/>
                        </a:rPr>
                        <a:t>Business registration fees</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a:effectLst/>
                        </a:rPr>
                        <a:t>£5,000</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3500968765"/>
                  </a:ext>
                </a:extLst>
              </a:tr>
              <a:tr h="839397">
                <a:tc>
                  <a:txBody>
                    <a:bodyPr/>
                    <a:lstStyle/>
                    <a:p>
                      <a:pPr>
                        <a:lnSpc>
                          <a:spcPct val="150000"/>
                        </a:lnSpc>
                        <a:spcAft>
                          <a:spcPts val="800"/>
                        </a:spcAft>
                        <a:buNone/>
                      </a:pPr>
                      <a:r>
                        <a:rPr lang="en-GB" sz="2600">
                          <a:effectLst/>
                        </a:rPr>
                        <a:t>Website creation, (domain name, web)</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a:effectLst/>
                        </a:rPr>
                        <a:t>2000</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4146017949"/>
                  </a:ext>
                </a:extLst>
              </a:tr>
              <a:tr h="547171">
                <a:tc>
                  <a:txBody>
                    <a:bodyPr/>
                    <a:lstStyle/>
                    <a:p>
                      <a:pPr>
                        <a:lnSpc>
                          <a:spcPct val="150000"/>
                        </a:lnSpc>
                        <a:spcAft>
                          <a:spcPts val="800"/>
                        </a:spcAft>
                        <a:buNone/>
                      </a:pPr>
                      <a:r>
                        <a:rPr lang="en-GB" sz="2600">
                          <a:effectLst/>
                        </a:rPr>
                        <a:t>Initial marketing launch</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a:effectLst/>
                        </a:rPr>
                        <a:t>1000</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1533789378"/>
                  </a:ext>
                </a:extLst>
              </a:tr>
              <a:tr h="547171">
                <a:tc>
                  <a:txBody>
                    <a:bodyPr/>
                    <a:lstStyle/>
                    <a:p>
                      <a:pPr>
                        <a:lnSpc>
                          <a:spcPct val="150000"/>
                        </a:lnSpc>
                        <a:spcAft>
                          <a:spcPts val="800"/>
                        </a:spcAft>
                        <a:buNone/>
                      </a:pPr>
                      <a:r>
                        <a:rPr lang="en-GB" sz="2600">
                          <a:effectLst/>
                        </a:rPr>
                        <a:t>Furniture, initial equipment (laptops, printer tools</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a:effectLst/>
                        </a:rPr>
                        <a:t>7000</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1630350117"/>
                  </a:ext>
                </a:extLst>
              </a:tr>
              <a:tr h="547171">
                <a:tc>
                  <a:txBody>
                    <a:bodyPr/>
                    <a:lstStyle/>
                    <a:p>
                      <a:pPr>
                        <a:lnSpc>
                          <a:spcPct val="150000"/>
                        </a:lnSpc>
                        <a:spcAft>
                          <a:spcPts val="800"/>
                        </a:spcAft>
                        <a:buNone/>
                      </a:pPr>
                      <a:r>
                        <a:rPr lang="en-GB" sz="2600">
                          <a:effectLst/>
                        </a:rPr>
                        <a:t>Renovation</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a:effectLst/>
                        </a:rPr>
                        <a:t>3,000</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2419967539"/>
                  </a:ext>
                </a:extLst>
              </a:tr>
              <a:tr h="547171">
                <a:tc>
                  <a:txBody>
                    <a:bodyPr/>
                    <a:lstStyle/>
                    <a:p>
                      <a:pPr>
                        <a:lnSpc>
                          <a:spcPct val="150000"/>
                        </a:lnSpc>
                        <a:spcAft>
                          <a:spcPts val="800"/>
                        </a:spcAft>
                        <a:buNone/>
                      </a:pPr>
                      <a:r>
                        <a:rPr lang="en-GB" sz="2600">
                          <a:effectLst/>
                        </a:rPr>
                        <a:t>TOTAL</a:t>
                      </a:r>
                      <a:endParaRPr lang="en-GB" sz="260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tc>
                  <a:txBody>
                    <a:bodyPr/>
                    <a:lstStyle/>
                    <a:p>
                      <a:pPr algn="r">
                        <a:lnSpc>
                          <a:spcPct val="150000"/>
                        </a:lnSpc>
                        <a:spcAft>
                          <a:spcPts val="800"/>
                        </a:spcAft>
                        <a:buNone/>
                      </a:pPr>
                      <a:r>
                        <a:rPr lang="en-GB" sz="2600" dirty="0">
                          <a:effectLst/>
                        </a:rPr>
                        <a:t>18,000</a:t>
                      </a: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20473" marR="20473" marT="20473" marB="0" anchor="b"/>
                </a:tc>
                <a:extLst>
                  <a:ext uri="{0D108BD9-81ED-4DB2-BD59-A6C34878D82A}">
                    <a16:rowId xmlns:a16="http://schemas.microsoft.com/office/drawing/2014/main" val="2073617390"/>
                  </a:ext>
                </a:extLst>
              </a:tr>
            </a:tbl>
          </a:graphicData>
        </a:graphic>
      </p:graphicFrame>
      <p:graphicFrame>
        <p:nvGraphicFramePr>
          <p:cNvPr id="46" name="Table 45">
            <a:extLst>
              <a:ext uri="{FF2B5EF4-FFF2-40B4-BE49-F238E27FC236}">
                <a16:creationId xmlns:a16="http://schemas.microsoft.com/office/drawing/2014/main" id="{048D8B53-04BC-7973-BD6E-54E38AAF94EA}"/>
              </a:ext>
            </a:extLst>
          </p:cNvPr>
          <p:cNvGraphicFramePr>
            <a:graphicFrameLocks noGrp="1"/>
          </p:cNvGraphicFramePr>
          <p:nvPr>
            <p:extLst>
              <p:ext uri="{D42A27DB-BD31-4B8C-83A1-F6EECF244321}">
                <p14:modId xmlns:p14="http://schemas.microsoft.com/office/powerpoint/2010/main" val="3602033701"/>
              </p:ext>
            </p:extLst>
          </p:nvPr>
        </p:nvGraphicFramePr>
        <p:xfrm>
          <a:off x="9753600" y="4762033"/>
          <a:ext cx="7772400" cy="4597376"/>
        </p:xfrm>
        <a:graphic>
          <a:graphicData uri="http://schemas.openxmlformats.org/drawingml/2006/table">
            <a:tbl>
              <a:tblPr firstRow="1" firstCol="1">
                <a:tableStyleId>{5C22544A-7EE6-4342-B048-85BDC9FD1C3A}</a:tableStyleId>
              </a:tblPr>
              <a:tblGrid>
                <a:gridCol w="5950107">
                  <a:extLst>
                    <a:ext uri="{9D8B030D-6E8A-4147-A177-3AD203B41FA5}">
                      <a16:colId xmlns:a16="http://schemas.microsoft.com/office/drawing/2014/main" val="1362995823"/>
                    </a:ext>
                  </a:extLst>
                </a:gridCol>
                <a:gridCol w="1822293">
                  <a:extLst>
                    <a:ext uri="{9D8B030D-6E8A-4147-A177-3AD203B41FA5}">
                      <a16:colId xmlns:a16="http://schemas.microsoft.com/office/drawing/2014/main" val="4002967846"/>
                    </a:ext>
                  </a:extLst>
                </a:gridCol>
              </a:tblGrid>
              <a:tr h="650695">
                <a:tc>
                  <a:txBody>
                    <a:bodyPr/>
                    <a:lstStyle/>
                    <a:p>
                      <a:pPr>
                        <a:lnSpc>
                          <a:spcPct val="150000"/>
                        </a:lnSpc>
                        <a:spcAft>
                          <a:spcPts val="800"/>
                        </a:spcAft>
                        <a:buNone/>
                      </a:pPr>
                      <a:r>
                        <a:rPr lang="en-GB" sz="3100">
                          <a:effectLst/>
                        </a:rPr>
                        <a:t>FIXED COSTS</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nSpc>
                          <a:spcPct val="150000"/>
                        </a:lnSpc>
                        <a:spcAft>
                          <a:spcPts val="800"/>
                        </a:spcAft>
                        <a:buNone/>
                      </a:pPr>
                      <a:r>
                        <a:rPr lang="en-GB" sz="3100">
                          <a:effectLst/>
                        </a:rPr>
                        <a:t> </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3731206074"/>
                  </a:ext>
                </a:extLst>
              </a:tr>
              <a:tr h="650695">
                <a:tc>
                  <a:txBody>
                    <a:bodyPr/>
                    <a:lstStyle/>
                    <a:p>
                      <a:pPr>
                        <a:lnSpc>
                          <a:spcPct val="150000"/>
                        </a:lnSpc>
                        <a:spcAft>
                          <a:spcPts val="800"/>
                        </a:spcAft>
                        <a:buNone/>
                      </a:pPr>
                      <a:r>
                        <a:rPr lang="en-GB" sz="3100">
                          <a:effectLst/>
                        </a:rPr>
                        <a:t>Rent</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a:effectLst/>
                        </a:rPr>
                        <a:t>£1,400</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1619989790"/>
                  </a:ext>
                </a:extLst>
              </a:tr>
              <a:tr h="650695">
                <a:tc>
                  <a:txBody>
                    <a:bodyPr/>
                    <a:lstStyle/>
                    <a:p>
                      <a:pPr>
                        <a:lnSpc>
                          <a:spcPct val="150000"/>
                        </a:lnSpc>
                        <a:spcAft>
                          <a:spcPts val="800"/>
                        </a:spcAft>
                        <a:buNone/>
                      </a:pPr>
                      <a:r>
                        <a:rPr lang="en-GB" sz="3100">
                          <a:effectLst/>
                        </a:rPr>
                        <a:t>Loan repayments</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a:effectLst/>
                        </a:rPr>
                        <a:t>200</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2717632780"/>
                  </a:ext>
                </a:extLst>
              </a:tr>
              <a:tr h="650695">
                <a:tc>
                  <a:txBody>
                    <a:bodyPr/>
                    <a:lstStyle/>
                    <a:p>
                      <a:pPr>
                        <a:lnSpc>
                          <a:spcPct val="150000"/>
                        </a:lnSpc>
                        <a:spcAft>
                          <a:spcPts val="800"/>
                        </a:spcAft>
                        <a:buNone/>
                      </a:pPr>
                      <a:r>
                        <a:rPr lang="en-GB" sz="3100">
                          <a:effectLst/>
                        </a:rPr>
                        <a:t>Insurance</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a:effectLst/>
                        </a:rPr>
                        <a:t>150</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3119093193"/>
                  </a:ext>
                </a:extLst>
              </a:tr>
              <a:tr h="650695">
                <a:tc>
                  <a:txBody>
                    <a:bodyPr/>
                    <a:lstStyle/>
                    <a:p>
                      <a:pPr>
                        <a:lnSpc>
                          <a:spcPct val="150000"/>
                        </a:lnSpc>
                        <a:spcAft>
                          <a:spcPts val="800"/>
                        </a:spcAft>
                        <a:buNone/>
                      </a:pPr>
                      <a:r>
                        <a:rPr lang="en-GB" sz="3100">
                          <a:effectLst/>
                        </a:rPr>
                        <a:t>Two Emp. Salary</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a:effectLst/>
                        </a:rPr>
                        <a:t>3,500</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142541310"/>
                  </a:ext>
                </a:extLst>
              </a:tr>
              <a:tr h="650695">
                <a:tc>
                  <a:txBody>
                    <a:bodyPr/>
                    <a:lstStyle/>
                    <a:p>
                      <a:pPr>
                        <a:lnSpc>
                          <a:spcPct val="150000"/>
                        </a:lnSpc>
                        <a:spcAft>
                          <a:spcPts val="800"/>
                        </a:spcAft>
                        <a:buNone/>
                      </a:pPr>
                      <a:r>
                        <a:rPr lang="en-GB" sz="3100">
                          <a:effectLst/>
                        </a:rPr>
                        <a:t>Utilities</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a:effectLst/>
                        </a:rPr>
                        <a:t>300</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4038358890"/>
                  </a:ext>
                </a:extLst>
              </a:tr>
              <a:tr h="650695">
                <a:tc>
                  <a:txBody>
                    <a:bodyPr/>
                    <a:lstStyle/>
                    <a:p>
                      <a:pPr>
                        <a:lnSpc>
                          <a:spcPct val="150000"/>
                        </a:lnSpc>
                        <a:spcAft>
                          <a:spcPts val="800"/>
                        </a:spcAft>
                        <a:buNone/>
                      </a:pPr>
                      <a:r>
                        <a:rPr lang="en-GB" sz="3100">
                          <a:effectLst/>
                        </a:rPr>
                        <a:t>Total Cost</a:t>
                      </a:r>
                      <a:endParaRPr lang="en-GB" sz="310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tc>
                  <a:txBody>
                    <a:bodyPr/>
                    <a:lstStyle/>
                    <a:p>
                      <a:pPr algn="r">
                        <a:lnSpc>
                          <a:spcPct val="150000"/>
                        </a:lnSpc>
                        <a:spcAft>
                          <a:spcPts val="800"/>
                        </a:spcAft>
                        <a:buNone/>
                      </a:pPr>
                      <a:r>
                        <a:rPr lang="en-GB" sz="3100" dirty="0">
                          <a:effectLst/>
                        </a:rPr>
                        <a:t>£5,550</a:t>
                      </a:r>
                      <a:endParaRPr lang="en-GB" sz="3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24371" marR="24371" marT="24371" marB="0" anchor="b"/>
                </a:tc>
                <a:extLst>
                  <a:ext uri="{0D108BD9-81ED-4DB2-BD59-A6C34878D82A}">
                    <a16:rowId xmlns:a16="http://schemas.microsoft.com/office/drawing/2014/main" val="298187952"/>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5">
            <a:extLst>
              <a:ext uri="{FF2B5EF4-FFF2-40B4-BE49-F238E27FC236}">
                <a16:creationId xmlns:a16="http://schemas.microsoft.com/office/drawing/2014/main" id="{211B764F-DA28-FB6F-35BB-C274B6CA59DD}"/>
              </a:ext>
            </a:extLst>
          </p:cNvPr>
          <p:cNvGrpSpPr/>
          <p:nvPr/>
        </p:nvGrpSpPr>
        <p:grpSpPr>
          <a:xfrm flipH="1">
            <a:off x="11240623" y="-1"/>
            <a:ext cx="7047376" cy="10256459"/>
            <a:chOff x="0" y="0"/>
            <a:chExt cx="9446709" cy="13716000"/>
          </a:xfrm>
        </p:grpSpPr>
        <p:pic>
          <p:nvPicPr>
            <p:cNvPr id="18" name="Picture 6">
              <a:extLst>
                <a:ext uri="{FF2B5EF4-FFF2-40B4-BE49-F238E27FC236}">
                  <a16:creationId xmlns:a16="http://schemas.microsoft.com/office/drawing/2014/main" id="{1F9F46D5-522D-B4C7-7CF1-9441A2F4BE4F}"/>
                </a:ext>
              </a:extLst>
            </p:cNvPr>
            <p:cNvPicPr>
              <a:picLocks noChangeAspect="1"/>
            </p:cNvPicPr>
            <p:nvPr/>
          </p:nvPicPr>
          <p:blipFill>
            <a:blip r:embed="rId2">
              <a:alphaModFix amt="50000"/>
            </a:blip>
            <a:srcRect t="1087" b="1087"/>
            <a:stretch>
              <a:fillRect/>
            </a:stretch>
          </p:blipFill>
          <p:spPr>
            <a:xfrm>
              <a:off x="0" y="0"/>
              <a:ext cx="9446709" cy="13716000"/>
            </a:xfrm>
            <a:prstGeom prst="rect">
              <a:avLst/>
            </a:prstGeom>
          </p:spPr>
        </p:pic>
      </p:grpSp>
      <p:grpSp>
        <p:nvGrpSpPr>
          <p:cNvPr id="4" name="Group 2">
            <a:extLst>
              <a:ext uri="{FF2B5EF4-FFF2-40B4-BE49-F238E27FC236}">
                <a16:creationId xmlns:a16="http://schemas.microsoft.com/office/drawing/2014/main" id="{C4AE2FFE-89CB-A7BF-E63F-FE0872FB396C}"/>
              </a:ext>
            </a:extLst>
          </p:cNvPr>
          <p:cNvGrpSpPr/>
          <p:nvPr/>
        </p:nvGrpSpPr>
        <p:grpSpPr>
          <a:xfrm>
            <a:off x="1" y="-1"/>
            <a:ext cx="18288000" cy="2171701"/>
            <a:chOff x="0" y="0"/>
            <a:chExt cx="1083733" cy="2709333"/>
          </a:xfrm>
        </p:grpSpPr>
        <p:sp>
          <p:nvSpPr>
            <p:cNvPr id="5" name="Freeform 3">
              <a:extLst>
                <a:ext uri="{FF2B5EF4-FFF2-40B4-BE49-F238E27FC236}">
                  <a16:creationId xmlns:a16="http://schemas.microsoft.com/office/drawing/2014/main" id="{2F342B15-F7A4-0CA3-8338-7BC0CC089BDE}"/>
                </a:ext>
              </a:extLst>
            </p:cNvPr>
            <p:cNvSpPr/>
            <p:nvPr/>
          </p:nvSpPr>
          <p:spPr>
            <a:xfrm>
              <a:off x="0" y="0"/>
              <a:ext cx="1083733" cy="2709333"/>
            </a:xfrm>
            <a:custGeom>
              <a:avLst/>
              <a:gdLst/>
              <a:ahLst/>
              <a:cxnLst/>
              <a:rect l="l" t="t" r="r" b="b"/>
              <a:pathLst>
                <a:path w="1083733" h="2709333">
                  <a:moveTo>
                    <a:pt x="0" y="0"/>
                  </a:moveTo>
                  <a:lnTo>
                    <a:pt x="1083733" y="0"/>
                  </a:lnTo>
                  <a:lnTo>
                    <a:pt x="1083733" y="2709333"/>
                  </a:lnTo>
                  <a:lnTo>
                    <a:pt x="0" y="2709333"/>
                  </a:lnTo>
                  <a:close/>
                </a:path>
              </a:pathLst>
            </a:custGeom>
            <a:solidFill>
              <a:srgbClr val="FFCE08"/>
            </a:solidFill>
          </p:spPr>
          <p:txBody>
            <a:bodyPr/>
            <a:lstStyle/>
            <a:p>
              <a:endParaRPr lang="en-GB"/>
            </a:p>
          </p:txBody>
        </p:sp>
        <p:sp>
          <p:nvSpPr>
            <p:cNvPr id="6" name="TextBox 4">
              <a:extLst>
                <a:ext uri="{FF2B5EF4-FFF2-40B4-BE49-F238E27FC236}">
                  <a16:creationId xmlns:a16="http://schemas.microsoft.com/office/drawing/2014/main" id="{FEB199BC-E4DC-3ED1-D8E5-30C3B46CA5B4}"/>
                </a:ext>
              </a:extLst>
            </p:cNvPr>
            <p:cNvSpPr txBox="1"/>
            <p:nvPr/>
          </p:nvSpPr>
          <p:spPr>
            <a:xfrm>
              <a:off x="0" y="-38100"/>
              <a:ext cx="1083733" cy="2747433"/>
            </a:xfrm>
            <a:prstGeom prst="rect">
              <a:avLst/>
            </a:prstGeom>
          </p:spPr>
          <p:txBody>
            <a:bodyPr lIns="50800" tIns="50800" rIns="50800" bIns="50800" rtlCol="0" anchor="ctr"/>
            <a:lstStyle/>
            <a:p>
              <a:pPr marL="0" lvl="0" indent="0" algn="ctr">
                <a:lnSpc>
                  <a:spcPts val="2659"/>
                </a:lnSpc>
              </a:pPr>
              <a:endParaRPr/>
            </a:p>
          </p:txBody>
        </p:sp>
      </p:grpSp>
      <p:sp>
        <p:nvSpPr>
          <p:cNvPr id="3" name="TextBox 4">
            <a:extLst>
              <a:ext uri="{FF2B5EF4-FFF2-40B4-BE49-F238E27FC236}">
                <a16:creationId xmlns:a16="http://schemas.microsoft.com/office/drawing/2014/main" id="{066EFEC9-87CF-D94C-75AA-C54B0C1BB07E}"/>
              </a:ext>
            </a:extLst>
          </p:cNvPr>
          <p:cNvSpPr txBox="1"/>
          <p:nvPr/>
        </p:nvSpPr>
        <p:spPr>
          <a:xfrm>
            <a:off x="685800" y="723900"/>
            <a:ext cx="10704976" cy="915379"/>
          </a:xfrm>
          <a:prstGeom prst="rect">
            <a:avLst/>
          </a:prstGeom>
        </p:spPr>
        <p:txBody>
          <a:bodyPr lIns="0" tIns="0" rIns="0" bIns="0" rtlCol="0" anchor="t">
            <a:spAutoFit/>
          </a:bodyPr>
          <a:lstStyle/>
          <a:p>
            <a:pPr marL="0" lvl="0" indent="0" algn="l">
              <a:lnSpc>
                <a:spcPts val="7994"/>
              </a:lnSpc>
            </a:pPr>
            <a:r>
              <a:rPr lang="en-US" sz="5000" b="1" dirty="0">
                <a:solidFill>
                  <a:srgbClr val="000000"/>
                </a:solidFill>
                <a:latin typeface="Arial" panose="020B0604020202020204" pitchFamily="34" charset="0"/>
                <a:ea typeface="Archivo Black"/>
                <a:cs typeface="Arial" panose="020B0604020202020204" pitchFamily="34" charset="0"/>
                <a:sym typeface="Archivo Black"/>
              </a:rPr>
              <a:t>CONCLUSIONS</a:t>
            </a:r>
          </a:p>
        </p:txBody>
      </p:sp>
      <p:sp>
        <p:nvSpPr>
          <p:cNvPr id="19" name="TextBox 13">
            <a:extLst>
              <a:ext uri="{FF2B5EF4-FFF2-40B4-BE49-F238E27FC236}">
                <a16:creationId xmlns:a16="http://schemas.microsoft.com/office/drawing/2014/main" id="{A58AFFA2-6452-12B3-0E03-55909DA1D2CD}"/>
              </a:ext>
            </a:extLst>
          </p:cNvPr>
          <p:cNvSpPr txBox="1"/>
          <p:nvPr/>
        </p:nvSpPr>
        <p:spPr>
          <a:xfrm>
            <a:off x="497138" y="2552700"/>
            <a:ext cx="16952661" cy="7751353"/>
          </a:xfrm>
          <a:prstGeom prst="rect">
            <a:avLst/>
          </a:prstGeom>
        </p:spPr>
        <p:txBody>
          <a:bodyPr wrap="square" lIns="0" tIns="0" rIns="0" bIns="0" rtlCol="0" anchor="t">
            <a:spAutoFit/>
          </a:bodyPr>
          <a:lstStyle/>
          <a:p>
            <a:pPr>
              <a:lnSpc>
                <a:spcPct val="150000"/>
              </a:lnSpc>
            </a:pPr>
            <a:r>
              <a:rPr lang="en-GB" sz="3400" b="1" dirty="0">
                <a:solidFill>
                  <a:srgbClr val="000000"/>
                </a:solidFill>
                <a:latin typeface="Arial" panose="020B0604020202020204" pitchFamily="34" charset="0"/>
                <a:ea typeface="Aileron"/>
                <a:cs typeface="Arial" panose="020B0604020202020204" pitchFamily="34" charset="0"/>
                <a:sym typeface="Aileron"/>
              </a:rPr>
              <a:t>HAPPY BABY BIBS</a:t>
            </a:r>
            <a:r>
              <a:rPr lang="en-GB" sz="3400" dirty="0">
                <a:solidFill>
                  <a:srgbClr val="000000"/>
                </a:solidFill>
                <a:latin typeface="Arial" panose="020B0604020202020204" pitchFamily="34" charset="0"/>
                <a:ea typeface="Aileron"/>
                <a:cs typeface="Arial" panose="020B0604020202020204" pitchFamily="34" charset="0"/>
                <a:sym typeface="Aileron"/>
              </a:rPr>
              <a:t>, is a viable online business because responds effectively to the needs of modern parents, caregivers and grand parents.</a:t>
            </a:r>
          </a:p>
          <a:p>
            <a:pPr>
              <a:lnSpc>
                <a:spcPct val="150000"/>
              </a:lnSpc>
            </a:pPr>
            <a:r>
              <a:rPr lang="en-GB" sz="3400" dirty="0">
                <a:solidFill>
                  <a:srgbClr val="000000"/>
                </a:solidFill>
                <a:latin typeface="Arial" panose="020B0604020202020204" pitchFamily="34" charset="0"/>
                <a:ea typeface="Aileron"/>
                <a:cs typeface="Arial" panose="020B0604020202020204" pitchFamily="34" charset="0"/>
                <a:sym typeface="Aileron"/>
              </a:rPr>
              <a:t>Our business focus on turning everyday feeding moments into a cleaner, more enjoyable experiences for families by offering durable, waterproof and easy to clean.</a:t>
            </a:r>
          </a:p>
          <a:p>
            <a:pPr>
              <a:lnSpc>
                <a:spcPct val="150000"/>
              </a:lnSpc>
            </a:pPr>
            <a:endParaRPr lang="en-GB" sz="3400" dirty="0">
              <a:solidFill>
                <a:srgbClr val="000000"/>
              </a:solidFill>
              <a:latin typeface="Arial" panose="020B0604020202020204" pitchFamily="34" charset="0"/>
              <a:ea typeface="Aileron"/>
              <a:cs typeface="Arial" panose="020B0604020202020204" pitchFamily="34" charset="0"/>
              <a:sym typeface="Aileron"/>
            </a:endParaRPr>
          </a:p>
          <a:p>
            <a:pPr>
              <a:lnSpc>
                <a:spcPct val="150000"/>
              </a:lnSpc>
            </a:pPr>
            <a:r>
              <a:rPr lang="en-GB" sz="3400" dirty="0">
                <a:solidFill>
                  <a:srgbClr val="000000"/>
                </a:solidFill>
                <a:latin typeface="Arial" panose="020B0604020202020204" pitchFamily="34" charset="0"/>
                <a:ea typeface="Aileron"/>
                <a:cs typeface="Arial" panose="020B0604020202020204" pitchFamily="34" charset="0"/>
                <a:sym typeface="Aileron"/>
              </a:rPr>
              <a:t>Happy Baby Bibs, operates under a business to customer B2C online model, selling directly to parents directly through its website and social media platforms. </a:t>
            </a:r>
          </a:p>
          <a:p>
            <a:pPr>
              <a:lnSpc>
                <a:spcPct val="150000"/>
              </a:lnSpc>
            </a:pPr>
            <a:r>
              <a:rPr lang="en-GB" sz="3400" dirty="0">
                <a:solidFill>
                  <a:srgbClr val="000000"/>
                </a:solidFill>
                <a:latin typeface="Arial" panose="020B0604020202020204" pitchFamily="34" charset="0"/>
                <a:ea typeface="Aileron"/>
                <a:cs typeface="Arial" panose="020B0604020202020204" pitchFamily="34" charset="0"/>
                <a:sym typeface="Aileron"/>
              </a:rPr>
              <a:t>The market analysis highlights a clear opportunity supporting a rising demand for premium, stylish and reliable baby products.</a:t>
            </a:r>
            <a:endParaRPr lang="en-US" sz="3400" dirty="0">
              <a:solidFill>
                <a:srgbClr val="000000"/>
              </a:solidFill>
              <a:latin typeface="Arial" panose="020B0604020202020204" pitchFamily="34" charset="0"/>
              <a:ea typeface="Aileron"/>
              <a:cs typeface="Arial" panose="020B0604020202020204" pitchFamily="34" charset="0"/>
              <a:sym typeface="Aileron"/>
            </a:endParaRPr>
          </a:p>
          <a:p>
            <a:pPr marL="0" lvl="0" indent="0">
              <a:lnSpc>
                <a:spcPct val="150000"/>
              </a:lnSpc>
            </a:pPr>
            <a:endParaRPr lang="en-US" sz="3400" dirty="0">
              <a:solidFill>
                <a:srgbClr val="000000"/>
              </a:solidFill>
              <a:latin typeface="Arial" panose="020B0604020202020204" pitchFamily="34" charset="0"/>
              <a:ea typeface="Aileron"/>
              <a:cs typeface="Arial" panose="020B0604020202020204" pitchFamily="34" charset="0"/>
              <a:sym typeface="Aileron"/>
            </a:endParaRPr>
          </a:p>
        </p:txBody>
      </p:sp>
    </p:spTree>
    <p:extLst>
      <p:ext uri="{BB962C8B-B14F-4D97-AF65-F5344CB8AC3E}">
        <p14:creationId xmlns:p14="http://schemas.microsoft.com/office/powerpoint/2010/main" val="1833519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9AE5B3B9-DF4F-AB7C-DC21-260EDFD0DFFD}"/>
              </a:ext>
            </a:extLst>
          </p:cNvPr>
          <p:cNvGrpSpPr/>
          <p:nvPr/>
        </p:nvGrpSpPr>
        <p:grpSpPr>
          <a:xfrm>
            <a:off x="0" y="0"/>
            <a:ext cx="8290262" cy="10287000"/>
            <a:chOff x="0" y="0"/>
            <a:chExt cx="8290262" cy="10287000"/>
          </a:xfrm>
        </p:grpSpPr>
        <p:grpSp>
          <p:nvGrpSpPr>
            <p:cNvPr id="2" name="Group 2"/>
            <p:cNvGrpSpPr/>
            <p:nvPr/>
          </p:nvGrpSpPr>
          <p:grpSpPr>
            <a:xfrm>
              <a:off x="0" y="0"/>
              <a:ext cx="4114800" cy="10287000"/>
              <a:chOff x="0" y="0"/>
              <a:chExt cx="1083733" cy="2709333"/>
            </a:xfrm>
          </p:grpSpPr>
          <p:sp>
            <p:nvSpPr>
              <p:cNvPr id="3" name="Freeform 3"/>
              <p:cNvSpPr/>
              <p:nvPr/>
            </p:nvSpPr>
            <p:spPr>
              <a:xfrm>
                <a:off x="0" y="0"/>
                <a:ext cx="1083733" cy="2709333"/>
              </a:xfrm>
              <a:custGeom>
                <a:avLst/>
                <a:gdLst/>
                <a:ahLst/>
                <a:cxnLst/>
                <a:rect l="l" t="t" r="r" b="b"/>
                <a:pathLst>
                  <a:path w="1083733" h="2709333">
                    <a:moveTo>
                      <a:pt x="0" y="0"/>
                    </a:moveTo>
                    <a:lnTo>
                      <a:pt x="1083733" y="0"/>
                    </a:lnTo>
                    <a:lnTo>
                      <a:pt x="1083733" y="2709333"/>
                    </a:lnTo>
                    <a:lnTo>
                      <a:pt x="0" y="2709333"/>
                    </a:lnTo>
                    <a:close/>
                  </a:path>
                </a:pathLst>
              </a:custGeom>
              <a:solidFill>
                <a:srgbClr val="FFCE08"/>
              </a:solidFill>
            </p:spPr>
            <p:txBody>
              <a:bodyPr/>
              <a:lstStyle/>
              <a:p>
                <a:endParaRPr lang="en-GB"/>
              </a:p>
            </p:txBody>
          </p:sp>
          <p:sp>
            <p:nvSpPr>
              <p:cNvPr id="4" name="TextBox 4"/>
              <p:cNvSpPr txBox="1"/>
              <p:nvPr/>
            </p:nvSpPr>
            <p:spPr>
              <a:xfrm>
                <a:off x="0" y="-38100"/>
                <a:ext cx="1083733" cy="2747433"/>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1028700" y="1028700"/>
              <a:ext cx="7261562" cy="9258300"/>
              <a:chOff x="0" y="0"/>
              <a:chExt cx="9682083" cy="12344400"/>
            </a:xfrm>
          </p:grpSpPr>
          <p:pic>
            <p:nvPicPr>
              <p:cNvPr id="6" name="Picture 6"/>
              <p:cNvPicPr>
                <a:picLocks noChangeAspect="1"/>
              </p:cNvPicPr>
              <p:nvPr/>
            </p:nvPicPr>
            <p:blipFill>
              <a:blip r:embed="rId2"/>
              <a:srcRect l="1509" r="1509"/>
              <a:stretch>
                <a:fillRect/>
              </a:stretch>
            </p:blipFill>
            <p:spPr>
              <a:xfrm>
                <a:off x="0" y="0"/>
                <a:ext cx="9682083" cy="12344400"/>
              </a:xfrm>
              <a:prstGeom prst="rect">
                <a:avLst/>
              </a:prstGeom>
            </p:spPr>
          </p:pic>
        </p:grpSp>
      </p:grpSp>
      <p:grpSp>
        <p:nvGrpSpPr>
          <p:cNvPr id="7" name="Group 7"/>
          <p:cNvGrpSpPr/>
          <p:nvPr/>
        </p:nvGrpSpPr>
        <p:grpSpPr>
          <a:xfrm>
            <a:off x="10908863" y="4287519"/>
            <a:ext cx="6328235" cy="2939796"/>
            <a:chOff x="0" y="0"/>
            <a:chExt cx="1666696" cy="774267"/>
          </a:xfrm>
        </p:grpSpPr>
        <p:sp>
          <p:nvSpPr>
            <p:cNvPr id="8" name="Freeform 8"/>
            <p:cNvSpPr/>
            <p:nvPr/>
          </p:nvSpPr>
          <p:spPr>
            <a:xfrm>
              <a:off x="0" y="0"/>
              <a:ext cx="1666696" cy="774267"/>
            </a:xfrm>
            <a:custGeom>
              <a:avLst/>
              <a:gdLst/>
              <a:ahLst/>
              <a:cxnLst/>
              <a:rect l="l" t="t" r="r" b="b"/>
              <a:pathLst>
                <a:path w="1666696" h="774267">
                  <a:moveTo>
                    <a:pt x="0" y="0"/>
                  </a:moveTo>
                  <a:lnTo>
                    <a:pt x="1666696" y="0"/>
                  </a:lnTo>
                  <a:lnTo>
                    <a:pt x="1666696" y="774267"/>
                  </a:lnTo>
                  <a:lnTo>
                    <a:pt x="0" y="774267"/>
                  </a:lnTo>
                  <a:close/>
                </a:path>
              </a:pathLst>
            </a:custGeom>
            <a:ln w="38100" cap="sq">
              <a:solidFill>
                <a:srgbClr val="737373"/>
              </a:solidFill>
              <a:prstDash val="solid"/>
              <a:miter/>
            </a:ln>
          </p:spPr>
          <p:txBody>
            <a:bodyPr/>
            <a:lstStyle/>
            <a:p>
              <a:endParaRPr lang="en-GB"/>
            </a:p>
          </p:txBody>
        </p:sp>
        <p:sp>
          <p:nvSpPr>
            <p:cNvPr id="9" name="TextBox 9"/>
            <p:cNvSpPr txBox="1"/>
            <p:nvPr/>
          </p:nvSpPr>
          <p:spPr>
            <a:xfrm>
              <a:off x="0" y="-38100"/>
              <a:ext cx="1666696" cy="812367"/>
            </a:xfrm>
            <a:prstGeom prst="rect">
              <a:avLst/>
            </a:prstGeom>
          </p:spPr>
          <p:txBody>
            <a:bodyPr lIns="50800" tIns="50800" rIns="50800" bIns="50800" rtlCol="0" anchor="ctr"/>
            <a:lstStyle/>
            <a:p>
              <a:pPr marL="0" lvl="0" indent="0" algn="ctr">
                <a:lnSpc>
                  <a:spcPts val="2659"/>
                </a:lnSpc>
              </a:pPr>
              <a:endParaRPr/>
            </a:p>
          </p:txBody>
        </p:sp>
      </p:grpSp>
      <p:sp>
        <p:nvSpPr>
          <p:cNvPr id="11" name="TextBox 11"/>
          <p:cNvSpPr txBox="1"/>
          <p:nvPr/>
        </p:nvSpPr>
        <p:spPr>
          <a:xfrm>
            <a:off x="5486401" y="1158726"/>
            <a:ext cx="11772900" cy="1970539"/>
          </a:xfrm>
          <a:prstGeom prst="rect">
            <a:avLst/>
          </a:prstGeom>
        </p:spPr>
        <p:txBody>
          <a:bodyPr wrap="square" lIns="0" tIns="0" rIns="0" bIns="0" rtlCol="0" anchor="t">
            <a:spAutoFit/>
          </a:bodyPr>
          <a:lstStyle/>
          <a:p>
            <a:pPr marL="0" lvl="0" indent="0" algn="r">
              <a:lnSpc>
                <a:spcPts val="8000"/>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Thank you very much </a:t>
            </a:r>
          </a:p>
          <a:p>
            <a:pPr marL="0" lvl="0" indent="0" algn="r">
              <a:lnSpc>
                <a:spcPts val="8000"/>
              </a:lnSpc>
            </a:pPr>
            <a:r>
              <a:rPr lang="en-US" sz="6000" b="1" dirty="0">
                <a:solidFill>
                  <a:srgbClr val="000000"/>
                </a:solidFill>
                <a:latin typeface="Arial" panose="020B0604020202020204" pitchFamily="34" charset="0"/>
                <a:ea typeface="Archivo Black"/>
                <a:cs typeface="Arial" panose="020B0604020202020204" pitchFamily="34" charset="0"/>
                <a:sym typeface="Archivo Black"/>
              </a:rPr>
              <a:t>for your attention</a:t>
            </a:r>
          </a:p>
        </p:txBody>
      </p:sp>
      <p:grpSp>
        <p:nvGrpSpPr>
          <p:cNvPr id="12" name="Group 12"/>
          <p:cNvGrpSpPr/>
          <p:nvPr/>
        </p:nvGrpSpPr>
        <p:grpSpPr>
          <a:xfrm>
            <a:off x="16366330" y="5469158"/>
            <a:ext cx="576517" cy="57651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5" name="Freeform 15"/>
          <p:cNvSpPr/>
          <p:nvPr/>
        </p:nvSpPr>
        <p:spPr>
          <a:xfrm>
            <a:off x="16492035" y="5632399"/>
            <a:ext cx="325106" cy="250036"/>
          </a:xfrm>
          <a:custGeom>
            <a:avLst/>
            <a:gdLst/>
            <a:ahLst/>
            <a:cxnLst/>
            <a:rect l="l" t="t" r="r" b="b"/>
            <a:pathLst>
              <a:path w="325106" h="250036">
                <a:moveTo>
                  <a:pt x="0" y="0"/>
                </a:moveTo>
                <a:lnTo>
                  <a:pt x="325106" y="0"/>
                </a:lnTo>
                <a:lnTo>
                  <a:pt x="325106" y="250036"/>
                </a:lnTo>
                <a:lnTo>
                  <a:pt x="0" y="2500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6" name="TextBox 16"/>
          <p:cNvSpPr txBox="1"/>
          <p:nvPr/>
        </p:nvSpPr>
        <p:spPr>
          <a:xfrm>
            <a:off x="11353598" y="5522506"/>
            <a:ext cx="4817323" cy="422340"/>
          </a:xfrm>
          <a:prstGeom prst="rect">
            <a:avLst/>
          </a:prstGeom>
        </p:spPr>
        <p:txBody>
          <a:bodyPr lIns="0" tIns="0" rIns="0" bIns="0" rtlCol="0" anchor="t">
            <a:spAutoFit/>
          </a:bodyPr>
          <a:lstStyle/>
          <a:p>
            <a:pPr marL="0" lvl="0" indent="0" algn="r">
              <a:lnSpc>
                <a:spcPts val="3496"/>
              </a:lnSpc>
            </a:pPr>
            <a:r>
              <a:rPr lang="en-US" sz="2497">
                <a:solidFill>
                  <a:srgbClr val="000000"/>
                </a:solidFill>
                <a:latin typeface="Aileron"/>
                <a:ea typeface="Aileron"/>
                <a:cs typeface="Aileron"/>
                <a:sym typeface="Aileron"/>
              </a:rPr>
              <a:t>info@happybabybibs.com</a:t>
            </a:r>
          </a:p>
        </p:txBody>
      </p:sp>
      <p:grpSp>
        <p:nvGrpSpPr>
          <p:cNvPr id="17" name="Group 17"/>
          <p:cNvGrpSpPr/>
          <p:nvPr/>
        </p:nvGrpSpPr>
        <p:grpSpPr>
          <a:xfrm>
            <a:off x="16366330" y="6436200"/>
            <a:ext cx="576517" cy="57651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20" name="Freeform 20"/>
          <p:cNvSpPr/>
          <p:nvPr/>
        </p:nvSpPr>
        <p:spPr>
          <a:xfrm>
            <a:off x="16445431" y="6515301"/>
            <a:ext cx="418315" cy="418315"/>
          </a:xfrm>
          <a:custGeom>
            <a:avLst/>
            <a:gdLst/>
            <a:ahLst/>
            <a:cxnLst/>
            <a:rect l="l" t="t" r="r" b="b"/>
            <a:pathLst>
              <a:path w="418315" h="418315">
                <a:moveTo>
                  <a:pt x="0" y="0"/>
                </a:moveTo>
                <a:lnTo>
                  <a:pt x="418314" y="0"/>
                </a:lnTo>
                <a:lnTo>
                  <a:pt x="418314" y="418315"/>
                </a:lnTo>
                <a:lnTo>
                  <a:pt x="0" y="4183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1" name="TextBox 21"/>
          <p:cNvSpPr txBox="1"/>
          <p:nvPr/>
        </p:nvSpPr>
        <p:spPr>
          <a:xfrm>
            <a:off x="11353598" y="6489548"/>
            <a:ext cx="4817323" cy="422340"/>
          </a:xfrm>
          <a:prstGeom prst="rect">
            <a:avLst/>
          </a:prstGeom>
        </p:spPr>
        <p:txBody>
          <a:bodyPr lIns="0" tIns="0" rIns="0" bIns="0" rtlCol="0" anchor="t">
            <a:spAutoFit/>
          </a:bodyPr>
          <a:lstStyle/>
          <a:p>
            <a:pPr marL="0" lvl="0" indent="0" algn="r">
              <a:lnSpc>
                <a:spcPts val="3496"/>
              </a:lnSpc>
            </a:pPr>
            <a:r>
              <a:rPr lang="en-US" sz="2497" spc="124">
                <a:solidFill>
                  <a:srgbClr val="000000"/>
                </a:solidFill>
                <a:latin typeface="Aileron"/>
                <a:ea typeface="Aileron"/>
                <a:cs typeface="Aileron"/>
                <a:sym typeface="Aileron"/>
              </a:rPr>
              <a:t>www.happybabybibs.com</a:t>
            </a:r>
          </a:p>
        </p:txBody>
      </p:sp>
      <p:grpSp>
        <p:nvGrpSpPr>
          <p:cNvPr id="22" name="Group 22"/>
          <p:cNvGrpSpPr/>
          <p:nvPr/>
        </p:nvGrpSpPr>
        <p:grpSpPr>
          <a:xfrm>
            <a:off x="16366330" y="4502116"/>
            <a:ext cx="576517" cy="57651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37373"/>
            </a:solidFill>
            <a:ln cap="sq">
              <a:noFill/>
              <a:prstDash val="solid"/>
              <a:miter/>
            </a:ln>
          </p:spPr>
          <p:txBody>
            <a:bodyPr/>
            <a:lstStyle/>
            <a:p>
              <a:endParaRPr lang="en-GB"/>
            </a:p>
          </p:txBody>
        </p:sp>
        <p:sp>
          <p:nvSpPr>
            <p:cNvPr id="24" name="TextBox 2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5" name="Freeform 25"/>
          <p:cNvSpPr/>
          <p:nvPr/>
        </p:nvSpPr>
        <p:spPr>
          <a:xfrm flipH="1">
            <a:off x="16473082" y="4608869"/>
            <a:ext cx="363011" cy="363011"/>
          </a:xfrm>
          <a:custGeom>
            <a:avLst/>
            <a:gdLst/>
            <a:ahLst/>
            <a:cxnLst/>
            <a:rect l="l" t="t" r="r" b="b"/>
            <a:pathLst>
              <a:path w="363011" h="363011">
                <a:moveTo>
                  <a:pt x="363012" y="0"/>
                </a:moveTo>
                <a:lnTo>
                  <a:pt x="0" y="0"/>
                </a:lnTo>
                <a:lnTo>
                  <a:pt x="0" y="363011"/>
                </a:lnTo>
                <a:lnTo>
                  <a:pt x="363012" y="363011"/>
                </a:lnTo>
                <a:lnTo>
                  <a:pt x="36301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TextBox 26"/>
          <p:cNvSpPr txBox="1"/>
          <p:nvPr/>
        </p:nvSpPr>
        <p:spPr>
          <a:xfrm>
            <a:off x="11353598" y="4555464"/>
            <a:ext cx="4817323" cy="422340"/>
          </a:xfrm>
          <a:prstGeom prst="rect">
            <a:avLst/>
          </a:prstGeom>
        </p:spPr>
        <p:txBody>
          <a:bodyPr lIns="0" tIns="0" rIns="0" bIns="0" rtlCol="0" anchor="t">
            <a:spAutoFit/>
          </a:bodyPr>
          <a:lstStyle/>
          <a:p>
            <a:pPr marL="0" lvl="0" indent="0" algn="r">
              <a:lnSpc>
                <a:spcPts val="3496"/>
              </a:lnSpc>
              <a:spcBef>
                <a:spcPct val="0"/>
              </a:spcBef>
            </a:pPr>
            <a:r>
              <a:rPr lang="en-US" sz="2497" u="none">
                <a:solidFill>
                  <a:srgbClr val="000000"/>
                </a:solidFill>
                <a:latin typeface="Aileron"/>
                <a:ea typeface="Aileron"/>
                <a:cs typeface="Aileron"/>
                <a:sym typeface="Aileron"/>
              </a:rPr>
              <a:t>+1-800-BABY-BIB</a:t>
            </a:r>
          </a:p>
        </p:txBody>
      </p:sp>
      <p:sp>
        <p:nvSpPr>
          <p:cNvPr id="27" name="TextBox 27"/>
          <p:cNvSpPr txBox="1"/>
          <p:nvPr/>
        </p:nvSpPr>
        <p:spPr>
          <a:xfrm>
            <a:off x="9144000" y="7899711"/>
            <a:ext cx="8093098" cy="1044611"/>
          </a:xfrm>
          <a:prstGeom prst="rect">
            <a:avLst/>
          </a:prstGeom>
        </p:spPr>
        <p:txBody>
          <a:bodyPr lIns="0" tIns="0" rIns="0" bIns="0" rtlCol="0" anchor="t">
            <a:spAutoFit/>
          </a:bodyPr>
          <a:lstStyle/>
          <a:p>
            <a:pPr marL="0" lvl="0" indent="0" algn="r">
              <a:lnSpc>
                <a:spcPts val="2798"/>
              </a:lnSpc>
            </a:pPr>
            <a:r>
              <a:rPr lang="en-US" sz="1998">
                <a:solidFill>
                  <a:srgbClr val="000000"/>
                </a:solidFill>
                <a:latin typeface="Aileron"/>
                <a:ea typeface="Aileron"/>
                <a:cs typeface="Aileron"/>
                <a:sym typeface="Aileron"/>
              </a:rPr>
              <a:t>Join us in revolutionizing baby mealtime. Contact our team today to learn more about partnership and investment opportunities with Happy Baby Bibs Ltd.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674</TotalTime>
  <Words>775</Words>
  <Application>Microsoft Office PowerPoint</Application>
  <PresentationFormat>Custom</PresentationFormat>
  <Paragraphs>127</Paragraphs>
  <Slides>13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Archivo Black</vt:lpstr>
      <vt:lpstr>Calibri</vt:lpstr>
      <vt:lpstr>Arial Black</vt:lpstr>
      <vt:lpstr>Aileron</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Minimalist Baby Bibs Pitch Deck</dc:title>
  <cp:lastModifiedBy>Rosa Piminchumo</cp:lastModifiedBy>
  <cp:revision>4</cp:revision>
  <dcterms:created xsi:type="dcterms:W3CDTF">2006-08-16T00:00:00Z</dcterms:created>
  <dcterms:modified xsi:type="dcterms:W3CDTF">2026-04-09T19:42:56Z</dcterms:modified>
  <dc:identifier>DAHFnuUD1jY</dc:identifier>
</cp:coreProperties>
</file>