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76" r:id="rId1"/>
  </p:sldMasterIdLst>
  <p:sldIdLst>
    <p:sldId id="256" r:id="rId2"/>
    <p:sldId id="257" r:id="rId3"/>
    <p:sldId id="258" r:id="rId4"/>
    <p:sldId id="263" r:id="rId5"/>
    <p:sldId id="259" r:id="rId6"/>
    <p:sldId id="260" r:id="rId7"/>
    <p:sldId id="262" r:id="rId8"/>
    <p:sldId id="261" r:id="rId9"/>
    <p:sldId id="264" r:id="rId10"/>
    <p:sldId id="265" r:id="rId11"/>
    <p:sldId id="266" r:id="rId12"/>
    <p:sldId id="267" r:id="rId13"/>
    <p:sldId id="268" r:id="rId14"/>
    <p:sldId id="269" r:id="rId15"/>
    <p:sldId id="271" r:id="rId16"/>
    <p:sldId id="270" r:id="rId17"/>
    <p:sldId id="272" r:id="rId18"/>
    <p:sldId id="273" r:id="rId1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549F56E-B9D4-F18C-36D1-567289E060A8}" v="42" dt="2025-04-30T15:56:04.33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2DD47F1-4C76-4DE2-8AC6-20664B43BCDD}"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21188BB2-D738-46A7-B442-997A86A9FEDF}">
      <dgm:prSet/>
      <dgm:spPr/>
      <dgm:t>
        <a:bodyPr/>
        <a:lstStyle/>
        <a:p>
          <a:r>
            <a:rPr lang="en-GB"/>
            <a:t>What are county lines gangs?</a:t>
          </a:r>
          <a:endParaRPr lang="en-US"/>
        </a:p>
      </dgm:t>
    </dgm:pt>
    <dgm:pt modelId="{53EF4912-F447-4970-AB17-B8FC1A38DDA7}" type="parTrans" cxnId="{C6A20411-D2B3-4D0D-BC62-4C82392CC9C3}">
      <dgm:prSet/>
      <dgm:spPr/>
      <dgm:t>
        <a:bodyPr/>
        <a:lstStyle/>
        <a:p>
          <a:endParaRPr lang="en-US"/>
        </a:p>
      </dgm:t>
    </dgm:pt>
    <dgm:pt modelId="{3E3B3AB5-90F8-483B-9A3D-86F0B52DED2E}" type="sibTrans" cxnId="{C6A20411-D2B3-4D0D-BC62-4C82392CC9C3}">
      <dgm:prSet/>
      <dgm:spPr/>
      <dgm:t>
        <a:bodyPr/>
        <a:lstStyle/>
        <a:p>
          <a:endParaRPr lang="en-US"/>
        </a:p>
      </dgm:t>
    </dgm:pt>
    <dgm:pt modelId="{CCA26A9A-346A-4C4D-B97D-20C676B9E7BC}">
      <dgm:prSet/>
      <dgm:spPr/>
      <dgm:t>
        <a:bodyPr/>
        <a:lstStyle/>
        <a:p>
          <a:r>
            <a:rPr lang="en-GB"/>
            <a:t>Reasons for people to join county lines gangs.</a:t>
          </a:r>
          <a:endParaRPr lang="en-US"/>
        </a:p>
      </dgm:t>
    </dgm:pt>
    <dgm:pt modelId="{3DE684DD-019A-449F-AC57-A1BFFB4137AF}" type="parTrans" cxnId="{343E323B-1A3E-42FB-A30A-67390C43C554}">
      <dgm:prSet/>
      <dgm:spPr/>
      <dgm:t>
        <a:bodyPr/>
        <a:lstStyle/>
        <a:p>
          <a:endParaRPr lang="en-US"/>
        </a:p>
      </dgm:t>
    </dgm:pt>
    <dgm:pt modelId="{462B97D7-1BF6-458B-A72E-20FE3A1B3194}" type="sibTrans" cxnId="{343E323B-1A3E-42FB-A30A-67390C43C554}">
      <dgm:prSet/>
      <dgm:spPr/>
      <dgm:t>
        <a:bodyPr/>
        <a:lstStyle/>
        <a:p>
          <a:endParaRPr lang="en-US"/>
        </a:p>
      </dgm:t>
    </dgm:pt>
    <dgm:pt modelId="{943071C5-B51A-46D1-8D9F-5CC34853F20C}">
      <dgm:prSet/>
      <dgm:spPr/>
      <dgm:t>
        <a:bodyPr/>
        <a:lstStyle/>
        <a:p>
          <a:r>
            <a:rPr lang="en-GB"/>
            <a:t>Criminological theory.</a:t>
          </a:r>
          <a:endParaRPr lang="en-US"/>
        </a:p>
      </dgm:t>
    </dgm:pt>
    <dgm:pt modelId="{0293B08F-E71B-4AE6-9D2A-DD9874F233C5}" type="parTrans" cxnId="{3CC6DD42-6A82-4630-A8B3-55186AD1DE1E}">
      <dgm:prSet/>
      <dgm:spPr/>
      <dgm:t>
        <a:bodyPr/>
        <a:lstStyle/>
        <a:p>
          <a:endParaRPr lang="en-US"/>
        </a:p>
      </dgm:t>
    </dgm:pt>
    <dgm:pt modelId="{7123CECA-1525-4409-84D8-68E0AD8BAA67}" type="sibTrans" cxnId="{3CC6DD42-6A82-4630-A8B3-55186AD1DE1E}">
      <dgm:prSet/>
      <dgm:spPr/>
      <dgm:t>
        <a:bodyPr/>
        <a:lstStyle/>
        <a:p>
          <a:endParaRPr lang="en-US"/>
        </a:p>
      </dgm:t>
    </dgm:pt>
    <dgm:pt modelId="{A44B6322-2D5D-4CFD-A167-05F5B118AF48}">
      <dgm:prSet/>
      <dgm:spPr/>
      <dgm:t>
        <a:bodyPr/>
        <a:lstStyle/>
        <a:p>
          <a:r>
            <a:rPr lang="en-GB"/>
            <a:t>Real life examples. </a:t>
          </a:r>
          <a:endParaRPr lang="en-US"/>
        </a:p>
      </dgm:t>
    </dgm:pt>
    <dgm:pt modelId="{0B23F92D-3535-4F16-849B-18B06CF84F50}" type="parTrans" cxnId="{79BD5ABA-297B-4318-BD8E-7FA4C8A7A4EB}">
      <dgm:prSet/>
      <dgm:spPr/>
      <dgm:t>
        <a:bodyPr/>
        <a:lstStyle/>
        <a:p>
          <a:endParaRPr lang="en-US"/>
        </a:p>
      </dgm:t>
    </dgm:pt>
    <dgm:pt modelId="{0EC3339B-D398-4180-B86E-4811BE16A325}" type="sibTrans" cxnId="{79BD5ABA-297B-4318-BD8E-7FA4C8A7A4EB}">
      <dgm:prSet/>
      <dgm:spPr/>
      <dgm:t>
        <a:bodyPr/>
        <a:lstStyle/>
        <a:p>
          <a:endParaRPr lang="en-US"/>
        </a:p>
      </dgm:t>
    </dgm:pt>
    <dgm:pt modelId="{79996AF7-6BC2-46E2-95CA-A2CE5632102F}">
      <dgm:prSet/>
      <dgm:spPr/>
      <dgm:t>
        <a:bodyPr/>
        <a:lstStyle/>
        <a:p>
          <a:r>
            <a:rPr lang="en-GB"/>
            <a:t>Recommendations. </a:t>
          </a:r>
          <a:endParaRPr lang="en-US"/>
        </a:p>
      </dgm:t>
    </dgm:pt>
    <dgm:pt modelId="{B97F292F-E0F1-4EA4-ADF1-6BF3C9664F59}" type="parTrans" cxnId="{8AE8C91E-3500-4DB4-9876-D88748B420CF}">
      <dgm:prSet/>
      <dgm:spPr/>
      <dgm:t>
        <a:bodyPr/>
        <a:lstStyle/>
        <a:p>
          <a:endParaRPr lang="en-US"/>
        </a:p>
      </dgm:t>
    </dgm:pt>
    <dgm:pt modelId="{CEE8B015-EB0C-4EA5-90EA-6B1ED87D1126}" type="sibTrans" cxnId="{8AE8C91E-3500-4DB4-9876-D88748B420CF}">
      <dgm:prSet/>
      <dgm:spPr/>
      <dgm:t>
        <a:bodyPr/>
        <a:lstStyle/>
        <a:p>
          <a:endParaRPr lang="en-US"/>
        </a:p>
      </dgm:t>
    </dgm:pt>
    <dgm:pt modelId="{F32BA065-A977-46A2-8BA7-6164699B0605}">
      <dgm:prSet/>
      <dgm:spPr/>
      <dgm:t>
        <a:bodyPr/>
        <a:lstStyle/>
        <a:p>
          <a:r>
            <a:rPr lang="en-GB"/>
            <a:t>Research timeline. </a:t>
          </a:r>
          <a:endParaRPr lang="en-US"/>
        </a:p>
      </dgm:t>
    </dgm:pt>
    <dgm:pt modelId="{09A154CB-34D1-411E-AD75-DB2A98D3FD08}" type="parTrans" cxnId="{5DE2A8C0-51C6-44F5-857B-943E0D423EAA}">
      <dgm:prSet/>
      <dgm:spPr/>
      <dgm:t>
        <a:bodyPr/>
        <a:lstStyle/>
        <a:p>
          <a:endParaRPr lang="en-US"/>
        </a:p>
      </dgm:t>
    </dgm:pt>
    <dgm:pt modelId="{9BF4F1ED-CB23-428B-83A7-0AD480317C92}" type="sibTrans" cxnId="{5DE2A8C0-51C6-44F5-857B-943E0D423EAA}">
      <dgm:prSet/>
      <dgm:spPr/>
      <dgm:t>
        <a:bodyPr/>
        <a:lstStyle/>
        <a:p>
          <a:endParaRPr lang="en-US"/>
        </a:p>
      </dgm:t>
    </dgm:pt>
    <dgm:pt modelId="{30011DFA-9E59-4E84-A0A1-82FD24FFAA7E}" type="pres">
      <dgm:prSet presAssocID="{E2DD47F1-4C76-4DE2-8AC6-20664B43BCDD}" presName="vert0" presStyleCnt="0">
        <dgm:presLayoutVars>
          <dgm:dir/>
          <dgm:animOne val="branch"/>
          <dgm:animLvl val="lvl"/>
        </dgm:presLayoutVars>
      </dgm:prSet>
      <dgm:spPr/>
    </dgm:pt>
    <dgm:pt modelId="{2DC2A85B-EC57-4087-8A5B-5400956B23A8}" type="pres">
      <dgm:prSet presAssocID="{21188BB2-D738-46A7-B442-997A86A9FEDF}" presName="thickLine" presStyleLbl="alignNode1" presStyleIdx="0" presStyleCnt="6"/>
      <dgm:spPr/>
    </dgm:pt>
    <dgm:pt modelId="{83E0F7C0-EF86-4C14-9762-539EF451B35D}" type="pres">
      <dgm:prSet presAssocID="{21188BB2-D738-46A7-B442-997A86A9FEDF}" presName="horz1" presStyleCnt="0"/>
      <dgm:spPr/>
    </dgm:pt>
    <dgm:pt modelId="{38651554-E94C-4F00-B997-C4BA336EDC6F}" type="pres">
      <dgm:prSet presAssocID="{21188BB2-D738-46A7-B442-997A86A9FEDF}" presName="tx1" presStyleLbl="revTx" presStyleIdx="0" presStyleCnt="6"/>
      <dgm:spPr/>
    </dgm:pt>
    <dgm:pt modelId="{6EA03A91-B9AB-4153-86B6-09B21BBB6BFD}" type="pres">
      <dgm:prSet presAssocID="{21188BB2-D738-46A7-B442-997A86A9FEDF}" presName="vert1" presStyleCnt="0"/>
      <dgm:spPr/>
    </dgm:pt>
    <dgm:pt modelId="{23B990D8-7935-4C89-8DCC-875878EBE5F4}" type="pres">
      <dgm:prSet presAssocID="{CCA26A9A-346A-4C4D-B97D-20C676B9E7BC}" presName="thickLine" presStyleLbl="alignNode1" presStyleIdx="1" presStyleCnt="6"/>
      <dgm:spPr/>
    </dgm:pt>
    <dgm:pt modelId="{D31C6B36-8A61-42D3-A70C-2770E2617F67}" type="pres">
      <dgm:prSet presAssocID="{CCA26A9A-346A-4C4D-B97D-20C676B9E7BC}" presName="horz1" presStyleCnt="0"/>
      <dgm:spPr/>
    </dgm:pt>
    <dgm:pt modelId="{D265A278-1DC7-4C70-A4FB-29C3DC57E04D}" type="pres">
      <dgm:prSet presAssocID="{CCA26A9A-346A-4C4D-B97D-20C676B9E7BC}" presName="tx1" presStyleLbl="revTx" presStyleIdx="1" presStyleCnt="6"/>
      <dgm:spPr/>
    </dgm:pt>
    <dgm:pt modelId="{E3C7DCA0-0C1E-423C-906C-E891025D0FB3}" type="pres">
      <dgm:prSet presAssocID="{CCA26A9A-346A-4C4D-B97D-20C676B9E7BC}" presName="vert1" presStyleCnt="0"/>
      <dgm:spPr/>
    </dgm:pt>
    <dgm:pt modelId="{B94C4574-E8F9-4B0D-99D5-FA43180CD91C}" type="pres">
      <dgm:prSet presAssocID="{943071C5-B51A-46D1-8D9F-5CC34853F20C}" presName="thickLine" presStyleLbl="alignNode1" presStyleIdx="2" presStyleCnt="6"/>
      <dgm:spPr/>
    </dgm:pt>
    <dgm:pt modelId="{71E16951-41FD-4030-8D03-746BB5189645}" type="pres">
      <dgm:prSet presAssocID="{943071C5-B51A-46D1-8D9F-5CC34853F20C}" presName="horz1" presStyleCnt="0"/>
      <dgm:spPr/>
    </dgm:pt>
    <dgm:pt modelId="{E1A6B975-C93A-41CD-B611-2EE3E7F10623}" type="pres">
      <dgm:prSet presAssocID="{943071C5-B51A-46D1-8D9F-5CC34853F20C}" presName="tx1" presStyleLbl="revTx" presStyleIdx="2" presStyleCnt="6"/>
      <dgm:spPr/>
    </dgm:pt>
    <dgm:pt modelId="{F9FDD427-A9F2-463A-9CEB-E9198519BCFA}" type="pres">
      <dgm:prSet presAssocID="{943071C5-B51A-46D1-8D9F-5CC34853F20C}" presName="vert1" presStyleCnt="0"/>
      <dgm:spPr/>
    </dgm:pt>
    <dgm:pt modelId="{55551FFD-13A1-43F1-A43A-42DC6B90039A}" type="pres">
      <dgm:prSet presAssocID="{A44B6322-2D5D-4CFD-A167-05F5B118AF48}" presName="thickLine" presStyleLbl="alignNode1" presStyleIdx="3" presStyleCnt="6"/>
      <dgm:spPr/>
    </dgm:pt>
    <dgm:pt modelId="{C42338C0-A014-4D3A-BD3A-3D5A4D13763B}" type="pres">
      <dgm:prSet presAssocID="{A44B6322-2D5D-4CFD-A167-05F5B118AF48}" presName="horz1" presStyleCnt="0"/>
      <dgm:spPr/>
    </dgm:pt>
    <dgm:pt modelId="{E1AE9DD3-6627-4AD4-879E-B9975C101B2F}" type="pres">
      <dgm:prSet presAssocID="{A44B6322-2D5D-4CFD-A167-05F5B118AF48}" presName="tx1" presStyleLbl="revTx" presStyleIdx="3" presStyleCnt="6"/>
      <dgm:spPr/>
    </dgm:pt>
    <dgm:pt modelId="{31517C5B-90A3-4069-BAB1-2EA03CF62456}" type="pres">
      <dgm:prSet presAssocID="{A44B6322-2D5D-4CFD-A167-05F5B118AF48}" presName="vert1" presStyleCnt="0"/>
      <dgm:spPr/>
    </dgm:pt>
    <dgm:pt modelId="{3C14DBF4-1F00-4DED-8307-E2223A502E59}" type="pres">
      <dgm:prSet presAssocID="{79996AF7-6BC2-46E2-95CA-A2CE5632102F}" presName="thickLine" presStyleLbl="alignNode1" presStyleIdx="4" presStyleCnt="6"/>
      <dgm:spPr/>
    </dgm:pt>
    <dgm:pt modelId="{167A5A6C-330F-4C1E-BAA8-24885643454B}" type="pres">
      <dgm:prSet presAssocID="{79996AF7-6BC2-46E2-95CA-A2CE5632102F}" presName="horz1" presStyleCnt="0"/>
      <dgm:spPr/>
    </dgm:pt>
    <dgm:pt modelId="{BAAA23A2-F01B-43CE-8145-7A1F7FBB3BA5}" type="pres">
      <dgm:prSet presAssocID="{79996AF7-6BC2-46E2-95CA-A2CE5632102F}" presName="tx1" presStyleLbl="revTx" presStyleIdx="4" presStyleCnt="6"/>
      <dgm:spPr/>
    </dgm:pt>
    <dgm:pt modelId="{F3F3D6B7-32B1-4D40-86A7-E903AB1AC2AD}" type="pres">
      <dgm:prSet presAssocID="{79996AF7-6BC2-46E2-95CA-A2CE5632102F}" presName="vert1" presStyleCnt="0"/>
      <dgm:spPr/>
    </dgm:pt>
    <dgm:pt modelId="{F9A53D30-46C6-4B03-9481-433A2307D216}" type="pres">
      <dgm:prSet presAssocID="{F32BA065-A977-46A2-8BA7-6164699B0605}" presName="thickLine" presStyleLbl="alignNode1" presStyleIdx="5" presStyleCnt="6"/>
      <dgm:spPr/>
    </dgm:pt>
    <dgm:pt modelId="{093E653E-9014-4DA3-8E18-2BED4B882CD2}" type="pres">
      <dgm:prSet presAssocID="{F32BA065-A977-46A2-8BA7-6164699B0605}" presName="horz1" presStyleCnt="0"/>
      <dgm:spPr/>
    </dgm:pt>
    <dgm:pt modelId="{D7BB5F16-5E6D-4376-A095-4C30E7C37352}" type="pres">
      <dgm:prSet presAssocID="{F32BA065-A977-46A2-8BA7-6164699B0605}" presName="tx1" presStyleLbl="revTx" presStyleIdx="5" presStyleCnt="6"/>
      <dgm:spPr/>
    </dgm:pt>
    <dgm:pt modelId="{792A5611-F306-4CFC-9168-5397EBB31B75}" type="pres">
      <dgm:prSet presAssocID="{F32BA065-A977-46A2-8BA7-6164699B0605}" presName="vert1" presStyleCnt="0"/>
      <dgm:spPr/>
    </dgm:pt>
  </dgm:ptLst>
  <dgm:cxnLst>
    <dgm:cxn modelId="{61736900-E688-4808-832D-68234B005FED}" type="presOf" srcId="{21188BB2-D738-46A7-B442-997A86A9FEDF}" destId="{38651554-E94C-4F00-B997-C4BA336EDC6F}" srcOrd="0" destOrd="0" presId="urn:microsoft.com/office/officeart/2008/layout/LinedList"/>
    <dgm:cxn modelId="{C6A20411-D2B3-4D0D-BC62-4C82392CC9C3}" srcId="{E2DD47F1-4C76-4DE2-8AC6-20664B43BCDD}" destId="{21188BB2-D738-46A7-B442-997A86A9FEDF}" srcOrd="0" destOrd="0" parTransId="{53EF4912-F447-4970-AB17-B8FC1A38DDA7}" sibTransId="{3E3B3AB5-90F8-483B-9A3D-86F0B52DED2E}"/>
    <dgm:cxn modelId="{8AE8C91E-3500-4DB4-9876-D88748B420CF}" srcId="{E2DD47F1-4C76-4DE2-8AC6-20664B43BCDD}" destId="{79996AF7-6BC2-46E2-95CA-A2CE5632102F}" srcOrd="4" destOrd="0" parTransId="{B97F292F-E0F1-4EA4-ADF1-6BF3C9664F59}" sibTransId="{CEE8B015-EB0C-4EA5-90EA-6B1ED87D1126}"/>
    <dgm:cxn modelId="{83392036-C2A6-40B3-B868-988267A06016}" type="presOf" srcId="{A44B6322-2D5D-4CFD-A167-05F5B118AF48}" destId="{E1AE9DD3-6627-4AD4-879E-B9975C101B2F}" srcOrd="0" destOrd="0" presId="urn:microsoft.com/office/officeart/2008/layout/LinedList"/>
    <dgm:cxn modelId="{343E323B-1A3E-42FB-A30A-67390C43C554}" srcId="{E2DD47F1-4C76-4DE2-8AC6-20664B43BCDD}" destId="{CCA26A9A-346A-4C4D-B97D-20C676B9E7BC}" srcOrd="1" destOrd="0" parTransId="{3DE684DD-019A-449F-AC57-A1BFFB4137AF}" sibTransId="{462B97D7-1BF6-458B-A72E-20FE3A1B3194}"/>
    <dgm:cxn modelId="{3CC6DD42-6A82-4630-A8B3-55186AD1DE1E}" srcId="{E2DD47F1-4C76-4DE2-8AC6-20664B43BCDD}" destId="{943071C5-B51A-46D1-8D9F-5CC34853F20C}" srcOrd="2" destOrd="0" parTransId="{0293B08F-E71B-4AE6-9D2A-DD9874F233C5}" sibTransId="{7123CECA-1525-4409-84D8-68E0AD8BAA67}"/>
    <dgm:cxn modelId="{2E948E63-E1E6-43BE-BF21-B0EEADC989BD}" type="presOf" srcId="{CCA26A9A-346A-4C4D-B97D-20C676B9E7BC}" destId="{D265A278-1DC7-4C70-A4FB-29C3DC57E04D}" srcOrd="0" destOrd="0" presId="urn:microsoft.com/office/officeart/2008/layout/LinedList"/>
    <dgm:cxn modelId="{37184173-4664-4A1A-8C05-182312B5F867}" type="presOf" srcId="{943071C5-B51A-46D1-8D9F-5CC34853F20C}" destId="{E1A6B975-C93A-41CD-B611-2EE3E7F10623}" srcOrd="0" destOrd="0" presId="urn:microsoft.com/office/officeart/2008/layout/LinedList"/>
    <dgm:cxn modelId="{D35CF47D-5F92-4143-A51C-7B5A5E77E559}" type="presOf" srcId="{79996AF7-6BC2-46E2-95CA-A2CE5632102F}" destId="{BAAA23A2-F01B-43CE-8145-7A1F7FBB3BA5}" srcOrd="0" destOrd="0" presId="urn:microsoft.com/office/officeart/2008/layout/LinedList"/>
    <dgm:cxn modelId="{4977C798-9828-4E23-A90E-7E99827B818D}" type="presOf" srcId="{F32BA065-A977-46A2-8BA7-6164699B0605}" destId="{D7BB5F16-5E6D-4376-A095-4C30E7C37352}" srcOrd="0" destOrd="0" presId="urn:microsoft.com/office/officeart/2008/layout/LinedList"/>
    <dgm:cxn modelId="{231C33B5-67D9-42BB-9D16-F1C8F6B95926}" type="presOf" srcId="{E2DD47F1-4C76-4DE2-8AC6-20664B43BCDD}" destId="{30011DFA-9E59-4E84-A0A1-82FD24FFAA7E}" srcOrd="0" destOrd="0" presId="urn:microsoft.com/office/officeart/2008/layout/LinedList"/>
    <dgm:cxn modelId="{79BD5ABA-297B-4318-BD8E-7FA4C8A7A4EB}" srcId="{E2DD47F1-4C76-4DE2-8AC6-20664B43BCDD}" destId="{A44B6322-2D5D-4CFD-A167-05F5B118AF48}" srcOrd="3" destOrd="0" parTransId="{0B23F92D-3535-4F16-849B-18B06CF84F50}" sibTransId="{0EC3339B-D398-4180-B86E-4811BE16A325}"/>
    <dgm:cxn modelId="{5DE2A8C0-51C6-44F5-857B-943E0D423EAA}" srcId="{E2DD47F1-4C76-4DE2-8AC6-20664B43BCDD}" destId="{F32BA065-A977-46A2-8BA7-6164699B0605}" srcOrd="5" destOrd="0" parTransId="{09A154CB-34D1-411E-AD75-DB2A98D3FD08}" sibTransId="{9BF4F1ED-CB23-428B-83A7-0AD480317C92}"/>
    <dgm:cxn modelId="{7C472C13-8F5F-4296-95C9-D6BEAA9B2D59}" type="presParOf" srcId="{30011DFA-9E59-4E84-A0A1-82FD24FFAA7E}" destId="{2DC2A85B-EC57-4087-8A5B-5400956B23A8}" srcOrd="0" destOrd="0" presId="urn:microsoft.com/office/officeart/2008/layout/LinedList"/>
    <dgm:cxn modelId="{3DFB6A01-1424-400D-9FC3-1650BCC6B445}" type="presParOf" srcId="{30011DFA-9E59-4E84-A0A1-82FD24FFAA7E}" destId="{83E0F7C0-EF86-4C14-9762-539EF451B35D}" srcOrd="1" destOrd="0" presId="urn:microsoft.com/office/officeart/2008/layout/LinedList"/>
    <dgm:cxn modelId="{E1280139-315F-4BA3-A966-2EA45D370EC2}" type="presParOf" srcId="{83E0F7C0-EF86-4C14-9762-539EF451B35D}" destId="{38651554-E94C-4F00-B997-C4BA336EDC6F}" srcOrd="0" destOrd="0" presId="urn:microsoft.com/office/officeart/2008/layout/LinedList"/>
    <dgm:cxn modelId="{203720E7-614C-49FE-AA53-B911D6263169}" type="presParOf" srcId="{83E0F7C0-EF86-4C14-9762-539EF451B35D}" destId="{6EA03A91-B9AB-4153-86B6-09B21BBB6BFD}" srcOrd="1" destOrd="0" presId="urn:microsoft.com/office/officeart/2008/layout/LinedList"/>
    <dgm:cxn modelId="{7C7A13DB-1CB2-4AD1-87A1-8400395C9080}" type="presParOf" srcId="{30011DFA-9E59-4E84-A0A1-82FD24FFAA7E}" destId="{23B990D8-7935-4C89-8DCC-875878EBE5F4}" srcOrd="2" destOrd="0" presId="urn:microsoft.com/office/officeart/2008/layout/LinedList"/>
    <dgm:cxn modelId="{7177D663-7191-4F76-A9A4-FE25E0AF8BB8}" type="presParOf" srcId="{30011DFA-9E59-4E84-A0A1-82FD24FFAA7E}" destId="{D31C6B36-8A61-42D3-A70C-2770E2617F67}" srcOrd="3" destOrd="0" presId="urn:microsoft.com/office/officeart/2008/layout/LinedList"/>
    <dgm:cxn modelId="{EA66021E-202B-4D83-9B91-28DC9FABADFD}" type="presParOf" srcId="{D31C6B36-8A61-42D3-A70C-2770E2617F67}" destId="{D265A278-1DC7-4C70-A4FB-29C3DC57E04D}" srcOrd="0" destOrd="0" presId="urn:microsoft.com/office/officeart/2008/layout/LinedList"/>
    <dgm:cxn modelId="{E3563341-849C-4B31-9B73-DFF9CBFEDF56}" type="presParOf" srcId="{D31C6B36-8A61-42D3-A70C-2770E2617F67}" destId="{E3C7DCA0-0C1E-423C-906C-E891025D0FB3}" srcOrd="1" destOrd="0" presId="urn:microsoft.com/office/officeart/2008/layout/LinedList"/>
    <dgm:cxn modelId="{A42E4661-BC57-4700-ADDD-DE65115ED3C9}" type="presParOf" srcId="{30011DFA-9E59-4E84-A0A1-82FD24FFAA7E}" destId="{B94C4574-E8F9-4B0D-99D5-FA43180CD91C}" srcOrd="4" destOrd="0" presId="urn:microsoft.com/office/officeart/2008/layout/LinedList"/>
    <dgm:cxn modelId="{5E1E6B96-F822-4023-840E-25EBF0AF48C4}" type="presParOf" srcId="{30011DFA-9E59-4E84-A0A1-82FD24FFAA7E}" destId="{71E16951-41FD-4030-8D03-746BB5189645}" srcOrd="5" destOrd="0" presId="urn:microsoft.com/office/officeart/2008/layout/LinedList"/>
    <dgm:cxn modelId="{A277B2F1-BAF6-42E3-BD04-7FCC559C2261}" type="presParOf" srcId="{71E16951-41FD-4030-8D03-746BB5189645}" destId="{E1A6B975-C93A-41CD-B611-2EE3E7F10623}" srcOrd="0" destOrd="0" presId="urn:microsoft.com/office/officeart/2008/layout/LinedList"/>
    <dgm:cxn modelId="{68DD1344-EF00-4279-87FD-C7789DFF5D46}" type="presParOf" srcId="{71E16951-41FD-4030-8D03-746BB5189645}" destId="{F9FDD427-A9F2-463A-9CEB-E9198519BCFA}" srcOrd="1" destOrd="0" presId="urn:microsoft.com/office/officeart/2008/layout/LinedList"/>
    <dgm:cxn modelId="{6B782A16-64CA-48D9-96FE-D3E8BE542D4F}" type="presParOf" srcId="{30011DFA-9E59-4E84-A0A1-82FD24FFAA7E}" destId="{55551FFD-13A1-43F1-A43A-42DC6B90039A}" srcOrd="6" destOrd="0" presId="urn:microsoft.com/office/officeart/2008/layout/LinedList"/>
    <dgm:cxn modelId="{7423055F-A38A-41C0-968D-6448ECB8F0C6}" type="presParOf" srcId="{30011DFA-9E59-4E84-A0A1-82FD24FFAA7E}" destId="{C42338C0-A014-4D3A-BD3A-3D5A4D13763B}" srcOrd="7" destOrd="0" presId="urn:microsoft.com/office/officeart/2008/layout/LinedList"/>
    <dgm:cxn modelId="{6F321585-5252-4E87-A995-E73EE667DABD}" type="presParOf" srcId="{C42338C0-A014-4D3A-BD3A-3D5A4D13763B}" destId="{E1AE9DD3-6627-4AD4-879E-B9975C101B2F}" srcOrd="0" destOrd="0" presId="urn:microsoft.com/office/officeart/2008/layout/LinedList"/>
    <dgm:cxn modelId="{69FAF842-851B-4F50-A260-7F50694C6A1A}" type="presParOf" srcId="{C42338C0-A014-4D3A-BD3A-3D5A4D13763B}" destId="{31517C5B-90A3-4069-BAB1-2EA03CF62456}" srcOrd="1" destOrd="0" presId="urn:microsoft.com/office/officeart/2008/layout/LinedList"/>
    <dgm:cxn modelId="{DD371595-D0A2-4AFC-950F-19CEE5BB4587}" type="presParOf" srcId="{30011DFA-9E59-4E84-A0A1-82FD24FFAA7E}" destId="{3C14DBF4-1F00-4DED-8307-E2223A502E59}" srcOrd="8" destOrd="0" presId="urn:microsoft.com/office/officeart/2008/layout/LinedList"/>
    <dgm:cxn modelId="{5723E833-A12F-47B1-A848-63B96350FBF0}" type="presParOf" srcId="{30011DFA-9E59-4E84-A0A1-82FD24FFAA7E}" destId="{167A5A6C-330F-4C1E-BAA8-24885643454B}" srcOrd="9" destOrd="0" presId="urn:microsoft.com/office/officeart/2008/layout/LinedList"/>
    <dgm:cxn modelId="{C5A56409-46ED-4C89-8842-B026F148F563}" type="presParOf" srcId="{167A5A6C-330F-4C1E-BAA8-24885643454B}" destId="{BAAA23A2-F01B-43CE-8145-7A1F7FBB3BA5}" srcOrd="0" destOrd="0" presId="urn:microsoft.com/office/officeart/2008/layout/LinedList"/>
    <dgm:cxn modelId="{9959DA69-71C0-4D97-99A2-F04B6D0870C8}" type="presParOf" srcId="{167A5A6C-330F-4C1E-BAA8-24885643454B}" destId="{F3F3D6B7-32B1-4D40-86A7-E903AB1AC2AD}" srcOrd="1" destOrd="0" presId="urn:microsoft.com/office/officeart/2008/layout/LinedList"/>
    <dgm:cxn modelId="{480E65B2-2D6F-4D88-A325-91AFE05F612A}" type="presParOf" srcId="{30011DFA-9E59-4E84-A0A1-82FD24FFAA7E}" destId="{F9A53D30-46C6-4B03-9481-433A2307D216}" srcOrd="10" destOrd="0" presId="urn:microsoft.com/office/officeart/2008/layout/LinedList"/>
    <dgm:cxn modelId="{BE52C3D6-EC6B-4087-8D2D-13DDBAE49C6B}" type="presParOf" srcId="{30011DFA-9E59-4E84-A0A1-82FD24FFAA7E}" destId="{093E653E-9014-4DA3-8E18-2BED4B882CD2}" srcOrd="11" destOrd="0" presId="urn:microsoft.com/office/officeart/2008/layout/LinedList"/>
    <dgm:cxn modelId="{2EA82136-74B0-4589-865D-1A82DFA5B889}" type="presParOf" srcId="{093E653E-9014-4DA3-8E18-2BED4B882CD2}" destId="{D7BB5F16-5E6D-4376-A095-4C30E7C37352}" srcOrd="0" destOrd="0" presId="urn:microsoft.com/office/officeart/2008/layout/LinedList"/>
    <dgm:cxn modelId="{1A42A3B3-6CE4-4434-89E4-281021AB6E3B}" type="presParOf" srcId="{093E653E-9014-4DA3-8E18-2BED4B882CD2}" destId="{792A5611-F306-4CFC-9168-5397EBB31B75}"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342E7EE-5489-4BAB-8F03-9382644F1E84}"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08291E71-004C-43B9-BEBF-3E7D4FEF67C0}">
      <dgm:prSet/>
      <dgm:spPr/>
      <dgm:t>
        <a:bodyPr/>
        <a:lstStyle/>
        <a:p>
          <a:r>
            <a:rPr lang="en-GB"/>
            <a:t>Usually involves transportation of drugs from different areas. </a:t>
          </a:r>
          <a:endParaRPr lang="en-US"/>
        </a:p>
      </dgm:t>
    </dgm:pt>
    <dgm:pt modelId="{DCD33788-5B6B-47F5-9E01-5F26D264C0DB}" type="parTrans" cxnId="{3F0D5146-6B86-464C-BA9C-A0658F99B9D3}">
      <dgm:prSet/>
      <dgm:spPr/>
      <dgm:t>
        <a:bodyPr/>
        <a:lstStyle/>
        <a:p>
          <a:endParaRPr lang="en-US"/>
        </a:p>
      </dgm:t>
    </dgm:pt>
    <dgm:pt modelId="{16DFB427-0718-46E1-ACE9-512DDDA1A057}" type="sibTrans" cxnId="{3F0D5146-6B86-464C-BA9C-A0658F99B9D3}">
      <dgm:prSet/>
      <dgm:spPr/>
      <dgm:t>
        <a:bodyPr/>
        <a:lstStyle/>
        <a:p>
          <a:endParaRPr lang="en-US"/>
        </a:p>
      </dgm:t>
    </dgm:pt>
    <dgm:pt modelId="{9CAB4F5A-4574-4A82-A3EB-BBA1D1DB1FB7}">
      <dgm:prSet/>
      <dgm:spPr/>
      <dgm:t>
        <a:bodyPr/>
        <a:lstStyle/>
        <a:p>
          <a:r>
            <a:rPr lang="en-GB"/>
            <a:t>The "line" is the phone line used for the drugs (NCA, 2018)</a:t>
          </a:r>
          <a:endParaRPr lang="en-US"/>
        </a:p>
      </dgm:t>
    </dgm:pt>
    <dgm:pt modelId="{723B8630-62A6-464C-9AB7-50F2AB59572B}" type="parTrans" cxnId="{8CC894F5-D050-419F-8AEA-EB4F4F3DAB52}">
      <dgm:prSet/>
      <dgm:spPr/>
      <dgm:t>
        <a:bodyPr/>
        <a:lstStyle/>
        <a:p>
          <a:endParaRPr lang="en-US"/>
        </a:p>
      </dgm:t>
    </dgm:pt>
    <dgm:pt modelId="{E575CD13-1BC6-468A-B633-26B7987D6B89}" type="sibTrans" cxnId="{8CC894F5-D050-419F-8AEA-EB4F4F3DAB52}">
      <dgm:prSet/>
      <dgm:spPr/>
      <dgm:t>
        <a:bodyPr/>
        <a:lstStyle/>
        <a:p>
          <a:endParaRPr lang="en-US"/>
        </a:p>
      </dgm:t>
    </dgm:pt>
    <dgm:pt modelId="{5EECB90D-9755-4827-81C9-BD46C9162F42}" type="pres">
      <dgm:prSet presAssocID="{6342E7EE-5489-4BAB-8F03-9382644F1E84}" presName="linear" presStyleCnt="0">
        <dgm:presLayoutVars>
          <dgm:animLvl val="lvl"/>
          <dgm:resizeHandles val="exact"/>
        </dgm:presLayoutVars>
      </dgm:prSet>
      <dgm:spPr/>
    </dgm:pt>
    <dgm:pt modelId="{B71DF9E0-636B-4C58-8F59-D26CA5AB8444}" type="pres">
      <dgm:prSet presAssocID="{08291E71-004C-43B9-BEBF-3E7D4FEF67C0}" presName="parentText" presStyleLbl="node1" presStyleIdx="0" presStyleCnt="2">
        <dgm:presLayoutVars>
          <dgm:chMax val="0"/>
          <dgm:bulletEnabled val="1"/>
        </dgm:presLayoutVars>
      </dgm:prSet>
      <dgm:spPr/>
    </dgm:pt>
    <dgm:pt modelId="{15C6E29C-CA9F-47DB-98CB-04F49FF2452C}" type="pres">
      <dgm:prSet presAssocID="{16DFB427-0718-46E1-ACE9-512DDDA1A057}" presName="spacer" presStyleCnt="0"/>
      <dgm:spPr/>
    </dgm:pt>
    <dgm:pt modelId="{C920DF03-3257-4E91-9CC8-08F4DAAC7A97}" type="pres">
      <dgm:prSet presAssocID="{9CAB4F5A-4574-4A82-A3EB-BBA1D1DB1FB7}" presName="parentText" presStyleLbl="node1" presStyleIdx="1" presStyleCnt="2">
        <dgm:presLayoutVars>
          <dgm:chMax val="0"/>
          <dgm:bulletEnabled val="1"/>
        </dgm:presLayoutVars>
      </dgm:prSet>
      <dgm:spPr/>
    </dgm:pt>
  </dgm:ptLst>
  <dgm:cxnLst>
    <dgm:cxn modelId="{3F0D5146-6B86-464C-BA9C-A0658F99B9D3}" srcId="{6342E7EE-5489-4BAB-8F03-9382644F1E84}" destId="{08291E71-004C-43B9-BEBF-3E7D4FEF67C0}" srcOrd="0" destOrd="0" parTransId="{DCD33788-5B6B-47F5-9E01-5F26D264C0DB}" sibTransId="{16DFB427-0718-46E1-ACE9-512DDDA1A057}"/>
    <dgm:cxn modelId="{B0E78B48-79AF-49BA-A01F-EF4817AA6933}" type="presOf" srcId="{9CAB4F5A-4574-4A82-A3EB-BBA1D1DB1FB7}" destId="{C920DF03-3257-4E91-9CC8-08F4DAAC7A97}" srcOrd="0" destOrd="0" presId="urn:microsoft.com/office/officeart/2005/8/layout/vList2"/>
    <dgm:cxn modelId="{8CF17153-F96D-4857-BA42-3A863420D69D}" type="presOf" srcId="{6342E7EE-5489-4BAB-8F03-9382644F1E84}" destId="{5EECB90D-9755-4827-81C9-BD46C9162F42}" srcOrd="0" destOrd="0" presId="urn:microsoft.com/office/officeart/2005/8/layout/vList2"/>
    <dgm:cxn modelId="{4B136BAA-C8D4-4106-A1A7-4C3F84A53603}" type="presOf" srcId="{08291E71-004C-43B9-BEBF-3E7D4FEF67C0}" destId="{B71DF9E0-636B-4C58-8F59-D26CA5AB8444}" srcOrd="0" destOrd="0" presId="urn:microsoft.com/office/officeart/2005/8/layout/vList2"/>
    <dgm:cxn modelId="{8CC894F5-D050-419F-8AEA-EB4F4F3DAB52}" srcId="{6342E7EE-5489-4BAB-8F03-9382644F1E84}" destId="{9CAB4F5A-4574-4A82-A3EB-BBA1D1DB1FB7}" srcOrd="1" destOrd="0" parTransId="{723B8630-62A6-464C-9AB7-50F2AB59572B}" sibTransId="{E575CD13-1BC6-468A-B633-26B7987D6B89}"/>
    <dgm:cxn modelId="{C60C64F8-159C-4EC8-8B6D-D07E741A6B2A}" type="presParOf" srcId="{5EECB90D-9755-4827-81C9-BD46C9162F42}" destId="{B71DF9E0-636B-4C58-8F59-D26CA5AB8444}" srcOrd="0" destOrd="0" presId="urn:microsoft.com/office/officeart/2005/8/layout/vList2"/>
    <dgm:cxn modelId="{F7EB54C2-AFD0-457F-BE70-4DF8C324365D}" type="presParOf" srcId="{5EECB90D-9755-4827-81C9-BD46C9162F42}" destId="{15C6E29C-CA9F-47DB-98CB-04F49FF2452C}" srcOrd="1" destOrd="0" presId="urn:microsoft.com/office/officeart/2005/8/layout/vList2"/>
    <dgm:cxn modelId="{554DACD3-05B5-4DE1-B90B-B18B5E11F3B4}" type="presParOf" srcId="{5EECB90D-9755-4827-81C9-BD46C9162F42}" destId="{C920DF03-3257-4E91-9CC8-08F4DAAC7A97}"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1E73F45-CCD6-45DF-840C-C61ADE5C638A}"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8A9232CA-8EAC-43FF-825C-95C06A6E3A97}">
      <dgm:prSet/>
      <dgm:spPr/>
      <dgm:t>
        <a:bodyPr/>
        <a:lstStyle/>
        <a:p>
          <a:r>
            <a:rPr lang="en-GB"/>
            <a:t>The idea that pressure can lead to criminal activities. </a:t>
          </a:r>
          <a:endParaRPr lang="en-US"/>
        </a:p>
      </dgm:t>
    </dgm:pt>
    <dgm:pt modelId="{5295051E-4F99-4AE8-9245-B8FF01A58EA8}" type="parTrans" cxnId="{74D313B3-12B6-468E-A595-FDB46C1013E7}">
      <dgm:prSet/>
      <dgm:spPr/>
      <dgm:t>
        <a:bodyPr/>
        <a:lstStyle/>
        <a:p>
          <a:endParaRPr lang="en-US"/>
        </a:p>
      </dgm:t>
    </dgm:pt>
    <dgm:pt modelId="{E186A252-4699-422D-BF79-00A8019C0C04}" type="sibTrans" cxnId="{74D313B3-12B6-468E-A595-FDB46C1013E7}">
      <dgm:prSet/>
      <dgm:spPr/>
      <dgm:t>
        <a:bodyPr/>
        <a:lstStyle/>
        <a:p>
          <a:endParaRPr lang="en-US"/>
        </a:p>
      </dgm:t>
    </dgm:pt>
    <dgm:pt modelId="{B5345C7F-DA1B-4DAB-91B7-90B3E01FBFFE}">
      <dgm:prSet/>
      <dgm:spPr/>
      <dgm:t>
        <a:bodyPr/>
        <a:lstStyle/>
        <a:p>
          <a:r>
            <a:rPr lang="en-GB"/>
            <a:t>Pressure such as economic hardship and poverty can lead to people chasing goals such as financial goals and find themselves involved in crime (Nickerson, 2023b). </a:t>
          </a:r>
          <a:endParaRPr lang="en-US"/>
        </a:p>
      </dgm:t>
    </dgm:pt>
    <dgm:pt modelId="{D5A275A0-460A-4699-AA7D-C5034C4DBA4C}" type="parTrans" cxnId="{C495DE18-08F6-4F40-83A2-B9FCAC672D52}">
      <dgm:prSet/>
      <dgm:spPr/>
      <dgm:t>
        <a:bodyPr/>
        <a:lstStyle/>
        <a:p>
          <a:endParaRPr lang="en-US"/>
        </a:p>
      </dgm:t>
    </dgm:pt>
    <dgm:pt modelId="{5DF46E19-4AE2-4F5D-AB00-F14908E03109}" type="sibTrans" cxnId="{C495DE18-08F6-4F40-83A2-B9FCAC672D52}">
      <dgm:prSet/>
      <dgm:spPr/>
      <dgm:t>
        <a:bodyPr/>
        <a:lstStyle/>
        <a:p>
          <a:endParaRPr lang="en-US"/>
        </a:p>
      </dgm:t>
    </dgm:pt>
    <dgm:pt modelId="{9F394191-5955-4E7D-AA86-16F9D978660A}">
      <dgm:prSet/>
      <dgm:spPr/>
      <dgm:t>
        <a:bodyPr/>
        <a:lstStyle/>
        <a:p>
          <a:r>
            <a:rPr lang="en-GB"/>
            <a:t>In the case of county lines people from poverty may have that strain on them and therefore join a gang in order to achieve financial success.</a:t>
          </a:r>
          <a:endParaRPr lang="en-US"/>
        </a:p>
      </dgm:t>
    </dgm:pt>
    <dgm:pt modelId="{619F9D17-3CBF-4645-BAFA-0E0EFD7A01AA}" type="parTrans" cxnId="{A844B03B-37AC-4530-B378-CEBCA5D7E281}">
      <dgm:prSet/>
      <dgm:spPr/>
      <dgm:t>
        <a:bodyPr/>
        <a:lstStyle/>
        <a:p>
          <a:endParaRPr lang="en-US"/>
        </a:p>
      </dgm:t>
    </dgm:pt>
    <dgm:pt modelId="{F3A64B35-BDAE-4D43-BE2F-02CFC3083FDB}" type="sibTrans" cxnId="{A844B03B-37AC-4530-B378-CEBCA5D7E281}">
      <dgm:prSet/>
      <dgm:spPr/>
      <dgm:t>
        <a:bodyPr/>
        <a:lstStyle/>
        <a:p>
          <a:endParaRPr lang="en-US"/>
        </a:p>
      </dgm:t>
    </dgm:pt>
    <dgm:pt modelId="{B76F3292-EA7A-429D-A164-33E44DA4304B}" type="pres">
      <dgm:prSet presAssocID="{71E73F45-CCD6-45DF-840C-C61ADE5C638A}" presName="linear" presStyleCnt="0">
        <dgm:presLayoutVars>
          <dgm:animLvl val="lvl"/>
          <dgm:resizeHandles val="exact"/>
        </dgm:presLayoutVars>
      </dgm:prSet>
      <dgm:spPr/>
    </dgm:pt>
    <dgm:pt modelId="{33A35AA8-0E97-4E2A-BF16-7B69563AAA04}" type="pres">
      <dgm:prSet presAssocID="{8A9232CA-8EAC-43FF-825C-95C06A6E3A97}" presName="parentText" presStyleLbl="node1" presStyleIdx="0" presStyleCnt="3">
        <dgm:presLayoutVars>
          <dgm:chMax val="0"/>
          <dgm:bulletEnabled val="1"/>
        </dgm:presLayoutVars>
      </dgm:prSet>
      <dgm:spPr/>
    </dgm:pt>
    <dgm:pt modelId="{E13A0FDB-64A3-4794-B423-DB982F40137C}" type="pres">
      <dgm:prSet presAssocID="{E186A252-4699-422D-BF79-00A8019C0C04}" presName="spacer" presStyleCnt="0"/>
      <dgm:spPr/>
    </dgm:pt>
    <dgm:pt modelId="{BA55D9DC-572F-4265-B481-9B47D90C1048}" type="pres">
      <dgm:prSet presAssocID="{B5345C7F-DA1B-4DAB-91B7-90B3E01FBFFE}" presName="parentText" presStyleLbl="node1" presStyleIdx="1" presStyleCnt="3">
        <dgm:presLayoutVars>
          <dgm:chMax val="0"/>
          <dgm:bulletEnabled val="1"/>
        </dgm:presLayoutVars>
      </dgm:prSet>
      <dgm:spPr/>
    </dgm:pt>
    <dgm:pt modelId="{DAE7177A-4FED-4422-9620-FEEBA6381949}" type="pres">
      <dgm:prSet presAssocID="{5DF46E19-4AE2-4F5D-AB00-F14908E03109}" presName="spacer" presStyleCnt="0"/>
      <dgm:spPr/>
    </dgm:pt>
    <dgm:pt modelId="{ABF036DA-E9DE-43C2-8765-12AEEA314B51}" type="pres">
      <dgm:prSet presAssocID="{9F394191-5955-4E7D-AA86-16F9D978660A}" presName="parentText" presStyleLbl="node1" presStyleIdx="2" presStyleCnt="3">
        <dgm:presLayoutVars>
          <dgm:chMax val="0"/>
          <dgm:bulletEnabled val="1"/>
        </dgm:presLayoutVars>
      </dgm:prSet>
      <dgm:spPr/>
    </dgm:pt>
  </dgm:ptLst>
  <dgm:cxnLst>
    <dgm:cxn modelId="{C495DE18-08F6-4F40-83A2-B9FCAC672D52}" srcId="{71E73F45-CCD6-45DF-840C-C61ADE5C638A}" destId="{B5345C7F-DA1B-4DAB-91B7-90B3E01FBFFE}" srcOrd="1" destOrd="0" parTransId="{D5A275A0-460A-4699-AA7D-C5034C4DBA4C}" sibTransId="{5DF46E19-4AE2-4F5D-AB00-F14908E03109}"/>
    <dgm:cxn modelId="{A844B03B-37AC-4530-B378-CEBCA5D7E281}" srcId="{71E73F45-CCD6-45DF-840C-C61ADE5C638A}" destId="{9F394191-5955-4E7D-AA86-16F9D978660A}" srcOrd="2" destOrd="0" parTransId="{619F9D17-3CBF-4645-BAFA-0E0EFD7A01AA}" sibTransId="{F3A64B35-BDAE-4D43-BE2F-02CFC3083FDB}"/>
    <dgm:cxn modelId="{95742654-644B-46FD-B35F-3E1C571EE716}" type="presOf" srcId="{B5345C7F-DA1B-4DAB-91B7-90B3E01FBFFE}" destId="{BA55D9DC-572F-4265-B481-9B47D90C1048}" srcOrd="0" destOrd="0" presId="urn:microsoft.com/office/officeart/2005/8/layout/vList2"/>
    <dgm:cxn modelId="{27E3D25A-CE79-4053-9523-992199C60E43}" type="presOf" srcId="{8A9232CA-8EAC-43FF-825C-95C06A6E3A97}" destId="{33A35AA8-0E97-4E2A-BF16-7B69563AAA04}" srcOrd="0" destOrd="0" presId="urn:microsoft.com/office/officeart/2005/8/layout/vList2"/>
    <dgm:cxn modelId="{74D313B3-12B6-468E-A595-FDB46C1013E7}" srcId="{71E73F45-CCD6-45DF-840C-C61ADE5C638A}" destId="{8A9232CA-8EAC-43FF-825C-95C06A6E3A97}" srcOrd="0" destOrd="0" parTransId="{5295051E-4F99-4AE8-9245-B8FF01A58EA8}" sibTransId="{E186A252-4699-422D-BF79-00A8019C0C04}"/>
    <dgm:cxn modelId="{0BF904CE-A5CA-4CBC-844F-EED02C6185A5}" type="presOf" srcId="{9F394191-5955-4E7D-AA86-16F9D978660A}" destId="{ABF036DA-E9DE-43C2-8765-12AEEA314B51}" srcOrd="0" destOrd="0" presId="urn:microsoft.com/office/officeart/2005/8/layout/vList2"/>
    <dgm:cxn modelId="{2F3031EE-F489-4210-82AC-286A3527C96E}" type="presOf" srcId="{71E73F45-CCD6-45DF-840C-C61ADE5C638A}" destId="{B76F3292-EA7A-429D-A164-33E44DA4304B}" srcOrd="0" destOrd="0" presId="urn:microsoft.com/office/officeart/2005/8/layout/vList2"/>
    <dgm:cxn modelId="{6CDA4155-BBBF-4A1A-B41F-FD07AD6ECD8B}" type="presParOf" srcId="{B76F3292-EA7A-429D-A164-33E44DA4304B}" destId="{33A35AA8-0E97-4E2A-BF16-7B69563AAA04}" srcOrd="0" destOrd="0" presId="urn:microsoft.com/office/officeart/2005/8/layout/vList2"/>
    <dgm:cxn modelId="{DB2B13CD-7A55-4A31-9B99-520124ABC86A}" type="presParOf" srcId="{B76F3292-EA7A-429D-A164-33E44DA4304B}" destId="{E13A0FDB-64A3-4794-B423-DB982F40137C}" srcOrd="1" destOrd="0" presId="urn:microsoft.com/office/officeart/2005/8/layout/vList2"/>
    <dgm:cxn modelId="{392E6A73-3A6E-46E2-8C4E-B217CF0AFB2A}" type="presParOf" srcId="{B76F3292-EA7A-429D-A164-33E44DA4304B}" destId="{BA55D9DC-572F-4265-B481-9B47D90C1048}" srcOrd="2" destOrd="0" presId="urn:microsoft.com/office/officeart/2005/8/layout/vList2"/>
    <dgm:cxn modelId="{D753FB75-8175-4947-A1CB-FEF725FE198D}" type="presParOf" srcId="{B76F3292-EA7A-429D-A164-33E44DA4304B}" destId="{DAE7177A-4FED-4422-9620-FEEBA6381949}" srcOrd="3" destOrd="0" presId="urn:microsoft.com/office/officeart/2005/8/layout/vList2"/>
    <dgm:cxn modelId="{81DC7D42-CF04-4D9A-B2EA-D795047D195E}" type="presParOf" srcId="{B76F3292-EA7A-429D-A164-33E44DA4304B}" destId="{ABF036DA-E9DE-43C2-8765-12AEEA314B51}"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A338A3F-1277-45BD-9125-4357EF23C17B}" type="doc">
      <dgm:prSet loTypeId="urn:microsoft.com/office/officeart/2016/7/layout/BasicLinearProcessNumbered" loCatId="process" qsTypeId="urn:microsoft.com/office/officeart/2005/8/quickstyle/simple1" qsCatId="simple" csTypeId="urn:microsoft.com/office/officeart/2005/8/colors/colorful2" csCatId="colorful"/>
      <dgm:spPr/>
      <dgm:t>
        <a:bodyPr/>
        <a:lstStyle/>
        <a:p>
          <a:endParaRPr lang="en-US"/>
        </a:p>
      </dgm:t>
    </dgm:pt>
    <dgm:pt modelId="{4F70A0EC-D066-465C-BCEA-B768ED1CD4BA}">
      <dgm:prSet/>
      <dgm:spPr/>
      <dgm:t>
        <a:bodyPr/>
        <a:lstStyle/>
        <a:p>
          <a:r>
            <a:rPr lang="en-GB"/>
            <a:t>Young people (Miller, 2024).</a:t>
          </a:r>
          <a:endParaRPr lang="en-US"/>
        </a:p>
      </dgm:t>
    </dgm:pt>
    <dgm:pt modelId="{554E4A14-27DA-41A5-91E7-F6BA39D65907}" type="parTrans" cxnId="{74ECB29F-AA67-40BC-AC59-7E272DF4CC6C}">
      <dgm:prSet/>
      <dgm:spPr/>
      <dgm:t>
        <a:bodyPr/>
        <a:lstStyle/>
        <a:p>
          <a:endParaRPr lang="en-US"/>
        </a:p>
      </dgm:t>
    </dgm:pt>
    <dgm:pt modelId="{EA02C2F1-8DB5-4800-B869-546177B26E98}" type="sibTrans" cxnId="{74ECB29F-AA67-40BC-AC59-7E272DF4CC6C}">
      <dgm:prSet phldrT="1" phldr="0"/>
      <dgm:spPr/>
      <dgm:t>
        <a:bodyPr/>
        <a:lstStyle/>
        <a:p>
          <a:r>
            <a:rPr lang="en-US"/>
            <a:t>1</a:t>
          </a:r>
        </a:p>
      </dgm:t>
    </dgm:pt>
    <dgm:pt modelId="{D17A36CE-555E-4455-8698-8D35E105BDF2}">
      <dgm:prSet/>
      <dgm:spPr/>
      <dgm:t>
        <a:bodyPr/>
        <a:lstStyle/>
        <a:p>
          <a:r>
            <a:rPr lang="en-GB"/>
            <a:t>Family (Avon and Somerset Police, 2023). </a:t>
          </a:r>
          <a:endParaRPr lang="en-US"/>
        </a:p>
      </dgm:t>
    </dgm:pt>
    <dgm:pt modelId="{1963743E-8C5C-4EFF-8870-27B622838340}" type="parTrans" cxnId="{F8BC6001-AE05-46B7-BE0F-2C4F0654B701}">
      <dgm:prSet/>
      <dgm:spPr/>
      <dgm:t>
        <a:bodyPr/>
        <a:lstStyle/>
        <a:p>
          <a:endParaRPr lang="en-US"/>
        </a:p>
      </dgm:t>
    </dgm:pt>
    <dgm:pt modelId="{1EDDD7DE-3AD5-433F-8277-14F162564D54}" type="sibTrans" cxnId="{F8BC6001-AE05-46B7-BE0F-2C4F0654B701}">
      <dgm:prSet phldrT="2" phldr="0"/>
      <dgm:spPr/>
      <dgm:t>
        <a:bodyPr/>
        <a:lstStyle/>
        <a:p>
          <a:r>
            <a:rPr lang="en-US"/>
            <a:t>2</a:t>
          </a:r>
        </a:p>
      </dgm:t>
    </dgm:pt>
    <dgm:pt modelId="{768C054C-FC15-4597-90E7-32E63DF40DA9}">
      <dgm:prSet/>
      <dgm:spPr/>
      <dgm:t>
        <a:bodyPr/>
        <a:lstStyle/>
        <a:p>
          <a:r>
            <a:rPr lang="en-GB"/>
            <a:t>Community (Farrell and Davies, 2024). </a:t>
          </a:r>
          <a:endParaRPr lang="en-US"/>
        </a:p>
      </dgm:t>
    </dgm:pt>
    <dgm:pt modelId="{EB5574B7-096C-4B80-A879-D339A684C0C6}" type="parTrans" cxnId="{A25F358B-0D6D-4C19-88E9-2290DE02E5CB}">
      <dgm:prSet/>
      <dgm:spPr/>
      <dgm:t>
        <a:bodyPr/>
        <a:lstStyle/>
        <a:p>
          <a:endParaRPr lang="en-US"/>
        </a:p>
      </dgm:t>
    </dgm:pt>
    <dgm:pt modelId="{221ADB8D-4CAA-4223-AF16-E4E0824F14CE}" type="sibTrans" cxnId="{A25F358B-0D6D-4C19-88E9-2290DE02E5CB}">
      <dgm:prSet phldrT="3" phldr="0"/>
      <dgm:spPr/>
      <dgm:t>
        <a:bodyPr/>
        <a:lstStyle/>
        <a:p>
          <a:r>
            <a:rPr lang="en-US"/>
            <a:t>3</a:t>
          </a:r>
        </a:p>
      </dgm:t>
    </dgm:pt>
    <dgm:pt modelId="{3B8726D5-5EBB-4FDE-8E87-E85CE597C27D}" type="pres">
      <dgm:prSet presAssocID="{7A338A3F-1277-45BD-9125-4357EF23C17B}" presName="Name0" presStyleCnt="0">
        <dgm:presLayoutVars>
          <dgm:animLvl val="lvl"/>
          <dgm:resizeHandles val="exact"/>
        </dgm:presLayoutVars>
      </dgm:prSet>
      <dgm:spPr/>
    </dgm:pt>
    <dgm:pt modelId="{76DCB69C-F5DB-496D-861C-9B68907FF434}" type="pres">
      <dgm:prSet presAssocID="{4F70A0EC-D066-465C-BCEA-B768ED1CD4BA}" presName="compositeNode" presStyleCnt="0">
        <dgm:presLayoutVars>
          <dgm:bulletEnabled val="1"/>
        </dgm:presLayoutVars>
      </dgm:prSet>
      <dgm:spPr/>
    </dgm:pt>
    <dgm:pt modelId="{B534E17B-55F4-48C3-8E66-01FA7FEE4301}" type="pres">
      <dgm:prSet presAssocID="{4F70A0EC-D066-465C-BCEA-B768ED1CD4BA}" presName="bgRect" presStyleLbl="bgAccFollowNode1" presStyleIdx="0" presStyleCnt="3"/>
      <dgm:spPr/>
    </dgm:pt>
    <dgm:pt modelId="{FAE90836-C8BC-4889-8269-A7867CB3F9E1}" type="pres">
      <dgm:prSet presAssocID="{EA02C2F1-8DB5-4800-B869-546177B26E98}" presName="sibTransNodeCircle" presStyleLbl="alignNode1" presStyleIdx="0" presStyleCnt="6">
        <dgm:presLayoutVars>
          <dgm:chMax val="0"/>
          <dgm:bulletEnabled/>
        </dgm:presLayoutVars>
      </dgm:prSet>
      <dgm:spPr/>
    </dgm:pt>
    <dgm:pt modelId="{9329EBEC-C3F2-4EEE-99B3-A540775F22A9}" type="pres">
      <dgm:prSet presAssocID="{4F70A0EC-D066-465C-BCEA-B768ED1CD4BA}" presName="bottomLine" presStyleLbl="alignNode1" presStyleIdx="1" presStyleCnt="6">
        <dgm:presLayoutVars/>
      </dgm:prSet>
      <dgm:spPr/>
    </dgm:pt>
    <dgm:pt modelId="{6D46EB8F-79B2-49FC-822A-D5C98DC758F6}" type="pres">
      <dgm:prSet presAssocID="{4F70A0EC-D066-465C-BCEA-B768ED1CD4BA}" presName="nodeText" presStyleLbl="bgAccFollowNode1" presStyleIdx="0" presStyleCnt="3">
        <dgm:presLayoutVars>
          <dgm:bulletEnabled val="1"/>
        </dgm:presLayoutVars>
      </dgm:prSet>
      <dgm:spPr/>
    </dgm:pt>
    <dgm:pt modelId="{AE35B10F-D002-4F48-B0AE-492F3304C41B}" type="pres">
      <dgm:prSet presAssocID="{EA02C2F1-8DB5-4800-B869-546177B26E98}" presName="sibTrans" presStyleCnt="0"/>
      <dgm:spPr/>
    </dgm:pt>
    <dgm:pt modelId="{5D1776EE-AF3B-4BD5-83E4-5A633D9D7CD0}" type="pres">
      <dgm:prSet presAssocID="{D17A36CE-555E-4455-8698-8D35E105BDF2}" presName="compositeNode" presStyleCnt="0">
        <dgm:presLayoutVars>
          <dgm:bulletEnabled val="1"/>
        </dgm:presLayoutVars>
      </dgm:prSet>
      <dgm:spPr/>
    </dgm:pt>
    <dgm:pt modelId="{5F0CB1A9-A29F-41C2-BFD4-3B1D3CBA6F00}" type="pres">
      <dgm:prSet presAssocID="{D17A36CE-555E-4455-8698-8D35E105BDF2}" presName="bgRect" presStyleLbl="bgAccFollowNode1" presStyleIdx="1" presStyleCnt="3"/>
      <dgm:spPr/>
    </dgm:pt>
    <dgm:pt modelId="{83A20C42-5319-4153-9592-DE093C4F4C1C}" type="pres">
      <dgm:prSet presAssocID="{1EDDD7DE-3AD5-433F-8277-14F162564D54}" presName="sibTransNodeCircle" presStyleLbl="alignNode1" presStyleIdx="2" presStyleCnt="6">
        <dgm:presLayoutVars>
          <dgm:chMax val="0"/>
          <dgm:bulletEnabled/>
        </dgm:presLayoutVars>
      </dgm:prSet>
      <dgm:spPr/>
    </dgm:pt>
    <dgm:pt modelId="{F36CA79F-C2AB-414A-A635-F7B8AEE6EA7C}" type="pres">
      <dgm:prSet presAssocID="{D17A36CE-555E-4455-8698-8D35E105BDF2}" presName="bottomLine" presStyleLbl="alignNode1" presStyleIdx="3" presStyleCnt="6">
        <dgm:presLayoutVars/>
      </dgm:prSet>
      <dgm:spPr/>
    </dgm:pt>
    <dgm:pt modelId="{F88EFD54-C796-4AAA-8ACF-BB5B924B5D60}" type="pres">
      <dgm:prSet presAssocID="{D17A36CE-555E-4455-8698-8D35E105BDF2}" presName="nodeText" presStyleLbl="bgAccFollowNode1" presStyleIdx="1" presStyleCnt="3">
        <dgm:presLayoutVars>
          <dgm:bulletEnabled val="1"/>
        </dgm:presLayoutVars>
      </dgm:prSet>
      <dgm:spPr/>
    </dgm:pt>
    <dgm:pt modelId="{B2A2A392-6CCF-4688-ACFD-C6A6F0848E82}" type="pres">
      <dgm:prSet presAssocID="{1EDDD7DE-3AD5-433F-8277-14F162564D54}" presName="sibTrans" presStyleCnt="0"/>
      <dgm:spPr/>
    </dgm:pt>
    <dgm:pt modelId="{6B25BAC6-2C6B-4751-97B4-3325CF63AE07}" type="pres">
      <dgm:prSet presAssocID="{768C054C-FC15-4597-90E7-32E63DF40DA9}" presName="compositeNode" presStyleCnt="0">
        <dgm:presLayoutVars>
          <dgm:bulletEnabled val="1"/>
        </dgm:presLayoutVars>
      </dgm:prSet>
      <dgm:spPr/>
    </dgm:pt>
    <dgm:pt modelId="{C76E648C-F628-4FCB-968B-708E79D6268A}" type="pres">
      <dgm:prSet presAssocID="{768C054C-FC15-4597-90E7-32E63DF40DA9}" presName="bgRect" presStyleLbl="bgAccFollowNode1" presStyleIdx="2" presStyleCnt="3"/>
      <dgm:spPr/>
    </dgm:pt>
    <dgm:pt modelId="{86D52B91-EBAB-404A-8B60-7C0CB0058C01}" type="pres">
      <dgm:prSet presAssocID="{221ADB8D-4CAA-4223-AF16-E4E0824F14CE}" presName="sibTransNodeCircle" presStyleLbl="alignNode1" presStyleIdx="4" presStyleCnt="6">
        <dgm:presLayoutVars>
          <dgm:chMax val="0"/>
          <dgm:bulletEnabled/>
        </dgm:presLayoutVars>
      </dgm:prSet>
      <dgm:spPr/>
    </dgm:pt>
    <dgm:pt modelId="{D5F7D8AE-2FDF-467F-8F2E-D584610E4BCF}" type="pres">
      <dgm:prSet presAssocID="{768C054C-FC15-4597-90E7-32E63DF40DA9}" presName="bottomLine" presStyleLbl="alignNode1" presStyleIdx="5" presStyleCnt="6">
        <dgm:presLayoutVars/>
      </dgm:prSet>
      <dgm:spPr/>
    </dgm:pt>
    <dgm:pt modelId="{C7A67866-497D-4F97-B720-AC2526D29CE0}" type="pres">
      <dgm:prSet presAssocID="{768C054C-FC15-4597-90E7-32E63DF40DA9}" presName="nodeText" presStyleLbl="bgAccFollowNode1" presStyleIdx="2" presStyleCnt="3">
        <dgm:presLayoutVars>
          <dgm:bulletEnabled val="1"/>
        </dgm:presLayoutVars>
      </dgm:prSet>
      <dgm:spPr/>
    </dgm:pt>
  </dgm:ptLst>
  <dgm:cxnLst>
    <dgm:cxn modelId="{36F20301-E2FE-48AB-A74C-4DB078F0E271}" type="presOf" srcId="{7A338A3F-1277-45BD-9125-4357EF23C17B}" destId="{3B8726D5-5EBB-4FDE-8E87-E85CE597C27D}" srcOrd="0" destOrd="0" presId="urn:microsoft.com/office/officeart/2016/7/layout/BasicLinearProcessNumbered"/>
    <dgm:cxn modelId="{F8BC6001-AE05-46B7-BE0F-2C4F0654B701}" srcId="{7A338A3F-1277-45BD-9125-4357EF23C17B}" destId="{D17A36CE-555E-4455-8698-8D35E105BDF2}" srcOrd="1" destOrd="0" parTransId="{1963743E-8C5C-4EFF-8870-27B622838340}" sibTransId="{1EDDD7DE-3AD5-433F-8277-14F162564D54}"/>
    <dgm:cxn modelId="{598F2932-EA38-44FD-AD42-5C4E109497C5}" type="presOf" srcId="{768C054C-FC15-4597-90E7-32E63DF40DA9}" destId="{C7A67866-497D-4F97-B720-AC2526D29CE0}" srcOrd="1" destOrd="0" presId="urn:microsoft.com/office/officeart/2016/7/layout/BasicLinearProcessNumbered"/>
    <dgm:cxn modelId="{96D28B3B-9D46-4BF0-9618-668C14F1EECF}" type="presOf" srcId="{4F70A0EC-D066-465C-BCEA-B768ED1CD4BA}" destId="{B534E17B-55F4-48C3-8E66-01FA7FEE4301}" srcOrd="0" destOrd="0" presId="urn:microsoft.com/office/officeart/2016/7/layout/BasicLinearProcessNumbered"/>
    <dgm:cxn modelId="{32CB1D3F-DE68-4310-A906-11D76515D33F}" type="presOf" srcId="{1EDDD7DE-3AD5-433F-8277-14F162564D54}" destId="{83A20C42-5319-4153-9592-DE093C4F4C1C}" srcOrd="0" destOrd="0" presId="urn:microsoft.com/office/officeart/2016/7/layout/BasicLinearProcessNumbered"/>
    <dgm:cxn modelId="{7671CB53-D6EE-4D34-B942-96E31A329EA6}" type="presOf" srcId="{D17A36CE-555E-4455-8698-8D35E105BDF2}" destId="{5F0CB1A9-A29F-41C2-BFD4-3B1D3CBA6F00}" srcOrd="0" destOrd="0" presId="urn:microsoft.com/office/officeart/2016/7/layout/BasicLinearProcessNumbered"/>
    <dgm:cxn modelId="{59626A7D-540D-46A8-9ABD-17EFDD42B400}" type="presOf" srcId="{221ADB8D-4CAA-4223-AF16-E4E0824F14CE}" destId="{86D52B91-EBAB-404A-8B60-7C0CB0058C01}" srcOrd="0" destOrd="0" presId="urn:microsoft.com/office/officeart/2016/7/layout/BasicLinearProcessNumbered"/>
    <dgm:cxn modelId="{92B3C883-F119-46D4-B42A-44F91C3A2663}" type="presOf" srcId="{D17A36CE-555E-4455-8698-8D35E105BDF2}" destId="{F88EFD54-C796-4AAA-8ACF-BB5B924B5D60}" srcOrd="1" destOrd="0" presId="urn:microsoft.com/office/officeart/2016/7/layout/BasicLinearProcessNumbered"/>
    <dgm:cxn modelId="{A25F358B-0D6D-4C19-88E9-2290DE02E5CB}" srcId="{7A338A3F-1277-45BD-9125-4357EF23C17B}" destId="{768C054C-FC15-4597-90E7-32E63DF40DA9}" srcOrd="2" destOrd="0" parTransId="{EB5574B7-096C-4B80-A879-D339A684C0C6}" sibTransId="{221ADB8D-4CAA-4223-AF16-E4E0824F14CE}"/>
    <dgm:cxn modelId="{74ECB29F-AA67-40BC-AC59-7E272DF4CC6C}" srcId="{7A338A3F-1277-45BD-9125-4357EF23C17B}" destId="{4F70A0EC-D066-465C-BCEA-B768ED1CD4BA}" srcOrd="0" destOrd="0" parTransId="{554E4A14-27DA-41A5-91E7-F6BA39D65907}" sibTransId="{EA02C2F1-8DB5-4800-B869-546177B26E98}"/>
    <dgm:cxn modelId="{70288DA1-5715-4828-850A-D66E5EE72331}" type="presOf" srcId="{768C054C-FC15-4597-90E7-32E63DF40DA9}" destId="{C76E648C-F628-4FCB-968B-708E79D6268A}" srcOrd="0" destOrd="0" presId="urn:microsoft.com/office/officeart/2016/7/layout/BasicLinearProcessNumbered"/>
    <dgm:cxn modelId="{8AFA16E4-F458-45D9-A276-9655ECF0D8DD}" type="presOf" srcId="{4F70A0EC-D066-465C-BCEA-B768ED1CD4BA}" destId="{6D46EB8F-79B2-49FC-822A-D5C98DC758F6}" srcOrd="1" destOrd="0" presId="urn:microsoft.com/office/officeart/2016/7/layout/BasicLinearProcessNumbered"/>
    <dgm:cxn modelId="{C38C33FA-117A-470A-8FC3-84641D1A12BA}" type="presOf" srcId="{EA02C2F1-8DB5-4800-B869-546177B26E98}" destId="{FAE90836-C8BC-4889-8269-A7867CB3F9E1}" srcOrd="0" destOrd="0" presId="urn:microsoft.com/office/officeart/2016/7/layout/BasicLinearProcessNumbered"/>
    <dgm:cxn modelId="{269854BB-E7BD-45BE-8E93-4B450D893A91}" type="presParOf" srcId="{3B8726D5-5EBB-4FDE-8E87-E85CE597C27D}" destId="{76DCB69C-F5DB-496D-861C-9B68907FF434}" srcOrd="0" destOrd="0" presId="urn:microsoft.com/office/officeart/2016/7/layout/BasicLinearProcessNumbered"/>
    <dgm:cxn modelId="{CE0C4C2E-3747-4FE8-93C1-6524DBB5CFF2}" type="presParOf" srcId="{76DCB69C-F5DB-496D-861C-9B68907FF434}" destId="{B534E17B-55F4-48C3-8E66-01FA7FEE4301}" srcOrd="0" destOrd="0" presId="urn:microsoft.com/office/officeart/2016/7/layout/BasicLinearProcessNumbered"/>
    <dgm:cxn modelId="{5F30A616-94A7-40A8-AD7A-A337A6C90522}" type="presParOf" srcId="{76DCB69C-F5DB-496D-861C-9B68907FF434}" destId="{FAE90836-C8BC-4889-8269-A7867CB3F9E1}" srcOrd="1" destOrd="0" presId="urn:microsoft.com/office/officeart/2016/7/layout/BasicLinearProcessNumbered"/>
    <dgm:cxn modelId="{6AF7EE47-0D20-4A0B-816C-14802FEEB42C}" type="presParOf" srcId="{76DCB69C-F5DB-496D-861C-9B68907FF434}" destId="{9329EBEC-C3F2-4EEE-99B3-A540775F22A9}" srcOrd="2" destOrd="0" presId="urn:microsoft.com/office/officeart/2016/7/layout/BasicLinearProcessNumbered"/>
    <dgm:cxn modelId="{C53325E9-3494-411F-BE0D-8885115AF369}" type="presParOf" srcId="{76DCB69C-F5DB-496D-861C-9B68907FF434}" destId="{6D46EB8F-79B2-49FC-822A-D5C98DC758F6}" srcOrd="3" destOrd="0" presId="urn:microsoft.com/office/officeart/2016/7/layout/BasicLinearProcessNumbered"/>
    <dgm:cxn modelId="{FE14A720-59B7-4247-BC13-F7EC6266D8F9}" type="presParOf" srcId="{3B8726D5-5EBB-4FDE-8E87-E85CE597C27D}" destId="{AE35B10F-D002-4F48-B0AE-492F3304C41B}" srcOrd="1" destOrd="0" presId="urn:microsoft.com/office/officeart/2016/7/layout/BasicLinearProcessNumbered"/>
    <dgm:cxn modelId="{ED8E1382-7243-4C21-AA50-1016084256DA}" type="presParOf" srcId="{3B8726D5-5EBB-4FDE-8E87-E85CE597C27D}" destId="{5D1776EE-AF3B-4BD5-83E4-5A633D9D7CD0}" srcOrd="2" destOrd="0" presId="urn:microsoft.com/office/officeart/2016/7/layout/BasicLinearProcessNumbered"/>
    <dgm:cxn modelId="{6186F3FF-B7E8-4D5F-983F-E0A2B8AE74F1}" type="presParOf" srcId="{5D1776EE-AF3B-4BD5-83E4-5A633D9D7CD0}" destId="{5F0CB1A9-A29F-41C2-BFD4-3B1D3CBA6F00}" srcOrd="0" destOrd="0" presId="urn:microsoft.com/office/officeart/2016/7/layout/BasicLinearProcessNumbered"/>
    <dgm:cxn modelId="{D7CC8B61-A353-4949-BF62-CC7E2044E6C7}" type="presParOf" srcId="{5D1776EE-AF3B-4BD5-83E4-5A633D9D7CD0}" destId="{83A20C42-5319-4153-9592-DE093C4F4C1C}" srcOrd="1" destOrd="0" presId="urn:microsoft.com/office/officeart/2016/7/layout/BasicLinearProcessNumbered"/>
    <dgm:cxn modelId="{064A81E7-8384-4E27-BFF4-16F4FD58C4C2}" type="presParOf" srcId="{5D1776EE-AF3B-4BD5-83E4-5A633D9D7CD0}" destId="{F36CA79F-C2AB-414A-A635-F7B8AEE6EA7C}" srcOrd="2" destOrd="0" presId="urn:microsoft.com/office/officeart/2016/7/layout/BasicLinearProcessNumbered"/>
    <dgm:cxn modelId="{643E6550-0182-4C81-85C5-0408DD4ACDB6}" type="presParOf" srcId="{5D1776EE-AF3B-4BD5-83E4-5A633D9D7CD0}" destId="{F88EFD54-C796-4AAA-8ACF-BB5B924B5D60}" srcOrd="3" destOrd="0" presId="urn:microsoft.com/office/officeart/2016/7/layout/BasicLinearProcessNumbered"/>
    <dgm:cxn modelId="{989B23C6-59CD-4418-966E-76FF8B2E9D0E}" type="presParOf" srcId="{3B8726D5-5EBB-4FDE-8E87-E85CE597C27D}" destId="{B2A2A392-6CCF-4688-ACFD-C6A6F0848E82}" srcOrd="3" destOrd="0" presId="urn:microsoft.com/office/officeart/2016/7/layout/BasicLinearProcessNumbered"/>
    <dgm:cxn modelId="{EC9FAE13-8A75-4EA1-966D-C31B7C1F5485}" type="presParOf" srcId="{3B8726D5-5EBB-4FDE-8E87-E85CE597C27D}" destId="{6B25BAC6-2C6B-4751-97B4-3325CF63AE07}" srcOrd="4" destOrd="0" presId="urn:microsoft.com/office/officeart/2016/7/layout/BasicLinearProcessNumbered"/>
    <dgm:cxn modelId="{9954E1BA-B22F-4D43-B834-626FFEF2E387}" type="presParOf" srcId="{6B25BAC6-2C6B-4751-97B4-3325CF63AE07}" destId="{C76E648C-F628-4FCB-968B-708E79D6268A}" srcOrd="0" destOrd="0" presId="urn:microsoft.com/office/officeart/2016/7/layout/BasicLinearProcessNumbered"/>
    <dgm:cxn modelId="{47C7AE3A-CE65-4313-A3D3-6904C4EF66C8}" type="presParOf" srcId="{6B25BAC6-2C6B-4751-97B4-3325CF63AE07}" destId="{86D52B91-EBAB-404A-8B60-7C0CB0058C01}" srcOrd="1" destOrd="0" presId="urn:microsoft.com/office/officeart/2016/7/layout/BasicLinearProcessNumbered"/>
    <dgm:cxn modelId="{314AF0DE-A452-4DA1-8D27-23C2DFC57C37}" type="presParOf" srcId="{6B25BAC6-2C6B-4751-97B4-3325CF63AE07}" destId="{D5F7D8AE-2FDF-467F-8F2E-D584610E4BCF}" srcOrd="2" destOrd="0" presId="urn:microsoft.com/office/officeart/2016/7/layout/BasicLinearProcessNumbered"/>
    <dgm:cxn modelId="{1097A6C9-27C9-4B35-9D8F-DFE9FFEC952D}" type="presParOf" srcId="{6B25BAC6-2C6B-4751-97B4-3325CF63AE07}" destId="{C7A67866-497D-4F97-B720-AC2526D29CE0}" srcOrd="3" destOrd="0" presId="urn:microsoft.com/office/officeart/2016/7/layout/BasicLinear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C2A85B-EC57-4087-8A5B-5400956B23A8}">
      <dsp:nvSpPr>
        <dsp:cNvPr id="0" name=""/>
        <dsp:cNvSpPr/>
      </dsp:nvSpPr>
      <dsp:spPr>
        <a:xfrm>
          <a:off x="0" y="2446"/>
          <a:ext cx="7306056"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8651554-E94C-4F00-B997-C4BA336EDC6F}">
      <dsp:nvSpPr>
        <dsp:cNvPr id="0" name=""/>
        <dsp:cNvSpPr/>
      </dsp:nvSpPr>
      <dsp:spPr>
        <a:xfrm>
          <a:off x="0" y="2446"/>
          <a:ext cx="7306056" cy="8343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What are county lines gangs?</a:t>
          </a:r>
          <a:endParaRPr lang="en-US" sz="2800" kern="1200"/>
        </a:p>
      </dsp:txBody>
      <dsp:txXfrm>
        <a:off x="0" y="2446"/>
        <a:ext cx="7306056" cy="834336"/>
      </dsp:txXfrm>
    </dsp:sp>
    <dsp:sp modelId="{23B990D8-7935-4C89-8DCC-875878EBE5F4}">
      <dsp:nvSpPr>
        <dsp:cNvPr id="0" name=""/>
        <dsp:cNvSpPr/>
      </dsp:nvSpPr>
      <dsp:spPr>
        <a:xfrm>
          <a:off x="0" y="836783"/>
          <a:ext cx="7306056" cy="0"/>
        </a:xfrm>
        <a:prstGeom prst="line">
          <a:avLst/>
        </a:prstGeom>
        <a:solidFill>
          <a:schemeClr val="accent2">
            <a:hueOff val="-2073801"/>
            <a:satOff val="-4082"/>
            <a:lumOff val="2549"/>
            <a:alphaOff val="0"/>
          </a:schemeClr>
        </a:solidFill>
        <a:ln w="19050" cap="flat" cmpd="sng" algn="ctr">
          <a:solidFill>
            <a:schemeClr val="accent2">
              <a:hueOff val="-2073801"/>
              <a:satOff val="-4082"/>
              <a:lumOff val="254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265A278-1DC7-4C70-A4FB-29C3DC57E04D}">
      <dsp:nvSpPr>
        <dsp:cNvPr id="0" name=""/>
        <dsp:cNvSpPr/>
      </dsp:nvSpPr>
      <dsp:spPr>
        <a:xfrm>
          <a:off x="0" y="836783"/>
          <a:ext cx="7306056" cy="8343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Reasons for people to join county lines gangs.</a:t>
          </a:r>
          <a:endParaRPr lang="en-US" sz="2800" kern="1200"/>
        </a:p>
      </dsp:txBody>
      <dsp:txXfrm>
        <a:off x="0" y="836783"/>
        <a:ext cx="7306056" cy="834336"/>
      </dsp:txXfrm>
    </dsp:sp>
    <dsp:sp modelId="{B94C4574-E8F9-4B0D-99D5-FA43180CD91C}">
      <dsp:nvSpPr>
        <dsp:cNvPr id="0" name=""/>
        <dsp:cNvSpPr/>
      </dsp:nvSpPr>
      <dsp:spPr>
        <a:xfrm>
          <a:off x="0" y="1671119"/>
          <a:ext cx="7306056" cy="0"/>
        </a:xfrm>
        <a:prstGeom prst="line">
          <a:avLst/>
        </a:prstGeom>
        <a:solidFill>
          <a:schemeClr val="accent2">
            <a:hueOff val="-4147603"/>
            <a:satOff val="-8163"/>
            <a:lumOff val="5098"/>
            <a:alphaOff val="0"/>
          </a:schemeClr>
        </a:solidFill>
        <a:ln w="19050" cap="flat" cmpd="sng" algn="ctr">
          <a:solidFill>
            <a:schemeClr val="accent2">
              <a:hueOff val="-4147603"/>
              <a:satOff val="-8163"/>
              <a:lumOff val="509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1A6B975-C93A-41CD-B611-2EE3E7F10623}">
      <dsp:nvSpPr>
        <dsp:cNvPr id="0" name=""/>
        <dsp:cNvSpPr/>
      </dsp:nvSpPr>
      <dsp:spPr>
        <a:xfrm>
          <a:off x="0" y="1671119"/>
          <a:ext cx="7306056" cy="8343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Criminological theory.</a:t>
          </a:r>
          <a:endParaRPr lang="en-US" sz="2800" kern="1200"/>
        </a:p>
      </dsp:txBody>
      <dsp:txXfrm>
        <a:off x="0" y="1671119"/>
        <a:ext cx="7306056" cy="834336"/>
      </dsp:txXfrm>
    </dsp:sp>
    <dsp:sp modelId="{55551FFD-13A1-43F1-A43A-42DC6B90039A}">
      <dsp:nvSpPr>
        <dsp:cNvPr id="0" name=""/>
        <dsp:cNvSpPr/>
      </dsp:nvSpPr>
      <dsp:spPr>
        <a:xfrm>
          <a:off x="0" y="2505455"/>
          <a:ext cx="7306056" cy="0"/>
        </a:xfrm>
        <a:prstGeom prst="line">
          <a:avLst/>
        </a:prstGeom>
        <a:solidFill>
          <a:schemeClr val="accent2">
            <a:hueOff val="-6221405"/>
            <a:satOff val="-12245"/>
            <a:lumOff val="7647"/>
            <a:alphaOff val="0"/>
          </a:schemeClr>
        </a:solidFill>
        <a:ln w="19050" cap="flat" cmpd="sng" algn="ctr">
          <a:solidFill>
            <a:schemeClr val="accent2">
              <a:hueOff val="-6221405"/>
              <a:satOff val="-12245"/>
              <a:lumOff val="764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1AE9DD3-6627-4AD4-879E-B9975C101B2F}">
      <dsp:nvSpPr>
        <dsp:cNvPr id="0" name=""/>
        <dsp:cNvSpPr/>
      </dsp:nvSpPr>
      <dsp:spPr>
        <a:xfrm>
          <a:off x="0" y="2505456"/>
          <a:ext cx="7306056" cy="8343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Real life examples. </a:t>
          </a:r>
          <a:endParaRPr lang="en-US" sz="2800" kern="1200"/>
        </a:p>
      </dsp:txBody>
      <dsp:txXfrm>
        <a:off x="0" y="2505456"/>
        <a:ext cx="7306056" cy="834336"/>
      </dsp:txXfrm>
    </dsp:sp>
    <dsp:sp modelId="{3C14DBF4-1F00-4DED-8307-E2223A502E59}">
      <dsp:nvSpPr>
        <dsp:cNvPr id="0" name=""/>
        <dsp:cNvSpPr/>
      </dsp:nvSpPr>
      <dsp:spPr>
        <a:xfrm>
          <a:off x="0" y="3339792"/>
          <a:ext cx="7306056" cy="0"/>
        </a:xfrm>
        <a:prstGeom prst="line">
          <a:avLst/>
        </a:prstGeom>
        <a:solidFill>
          <a:schemeClr val="accent2">
            <a:hueOff val="-8295206"/>
            <a:satOff val="-16326"/>
            <a:lumOff val="10196"/>
            <a:alphaOff val="0"/>
          </a:schemeClr>
        </a:solidFill>
        <a:ln w="19050" cap="flat" cmpd="sng" algn="ctr">
          <a:solidFill>
            <a:schemeClr val="accent2">
              <a:hueOff val="-8295206"/>
              <a:satOff val="-16326"/>
              <a:lumOff val="1019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AAA23A2-F01B-43CE-8145-7A1F7FBB3BA5}">
      <dsp:nvSpPr>
        <dsp:cNvPr id="0" name=""/>
        <dsp:cNvSpPr/>
      </dsp:nvSpPr>
      <dsp:spPr>
        <a:xfrm>
          <a:off x="0" y="3339792"/>
          <a:ext cx="7306056" cy="8343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Recommendations. </a:t>
          </a:r>
          <a:endParaRPr lang="en-US" sz="2800" kern="1200"/>
        </a:p>
      </dsp:txBody>
      <dsp:txXfrm>
        <a:off x="0" y="3339792"/>
        <a:ext cx="7306056" cy="834336"/>
      </dsp:txXfrm>
    </dsp:sp>
    <dsp:sp modelId="{F9A53D30-46C6-4B03-9481-433A2307D216}">
      <dsp:nvSpPr>
        <dsp:cNvPr id="0" name=""/>
        <dsp:cNvSpPr/>
      </dsp:nvSpPr>
      <dsp:spPr>
        <a:xfrm>
          <a:off x="0" y="4174128"/>
          <a:ext cx="7306056" cy="0"/>
        </a:xfrm>
        <a:prstGeom prst="line">
          <a:avLst/>
        </a:prstGeom>
        <a:solidFill>
          <a:schemeClr val="accent2">
            <a:hueOff val="-10369007"/>
            <a:satOff val="-20408"/>
            <a:lumOff val="12745"/>
            <a:alphaOff val="0"/>
          </a:schemeClr>
        </a:solidFill>
        <a:ln w="19050" cap="flat" cmpd="sng" algn="ctr">
          <a:solidFill>
            <a:schemeClr val="accent2">
              <a:hueOff val="-10369007"/>
              <a:satOff val="-20408"/>
              <a:lumOff val="1274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7BB5F16-5E6D-4376-A095-4C30E7C37352}">
      <dsp:nvSpPr>
        <dsp:cNvPr id="0" name=""/>
        <dsp:cNvSpPr/>
      </dsp:nvSpPr>
      <dsp:spPr>
        <a:xfrm>
          <a:off x="0" y="4174128"/>
          <a:ext cx="7306056" cy="8343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Research timeline. </a:t>
          </a:r>
          <a:endParaRPr lang="en-US" sz="2800" kern="1200"/>
        </a:p>
      </dsp:txBody>
      <dsp:txXfrm>
        <a:off x="0" y="4174128"/>
        <a:ext cx="7306056" cy="83433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1DF9E0-636B-4C58-8F59-D26CA5AB8444}">
      <dsp:nvSpPr>
        <dsp:cNvPr id="0" name=""/>
        <dsp:cNvSpPr/>
      </dsp:nvSpPr>
      <dsp:spPr>
        <a:xfrm>
          <a:off x="0" y="21473"/>
          <a:ext cx="4672584" cy="181467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Usually involves transportation of drugs from different areas. </a:t>
          </a:r>
          <a:endParaRPr lang="en-US" sz="3300" kern="1200"/>
        </a:p>
      </dsp:txBody>
      <dsp:txXfrm>
        <a:off x="88585" y="110058"/>
        <a:ext cx="4495414" cy="1637500"/>
      </dsp:txXfrm>
    </dsp:sp>
    <dsp:sp modelId="{C920DF03-3257-4E91-9CC8-08F4DAAC7A97}">
      <dsp:nvSpPr>
        <dsp:cNvPr id="0" name=""/>
        <dsp:cNvSpPr/>
      </dsp:nvSpPr>
      <dsp:spPr>
        <a:xfrm>
          <a:off x="0" y="1931184"/>
          <a:ext cx="4672584" cy="181467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The "line" is the phone line used for the drugs (NCA, 2018)</a:t>
          </a:r>
          <a:endParaRPr lang="en-US" sz="3300" kern="1200"/>
        </a:p>
      </dsp:txBody>
      <dsp:txXfrm>
        <a:off x="88585" y="2019769"/>
        <a:ext cx="4495414" cy="16375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A35AA8-0E97-4E2A-BF16-7B69563AAA04}">
      <dsp:nvSpPr>
        <dsp:cNvPr id="0" name=""/>
        <dsp:cNvSpPr/>
      </dsp:nvSpPr>
      <dsp:spPr>
        <a:xfrm>
          <a:off x="0" y="14638"/>
          <a:ext cx="6620255" cy="1601145"/>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The idea that pressure can lead to criminal activities. </a:t>
          </a:r>
          <a:endParaRPr lang="en-US" sz="2300" kern="1200"/>
        </a:p>
      </dsp:txBody>
      <dsp:txXfrm>
        <a:off x="78161" y="92799"/>
        <a:ext cx="6463933" cy="1444823"/>
      </dsp:txXfrm>
    </dsp:sp>
    <dsp:sp modelId="{BA55D9DC-572F-4265-B481-9B47D90C1048}">
      <dsp:nvSpPr>
        <dsp:cNvPr id="0" name=""/>
        <dsp:cNvSpPr/>
      </dsp:nvSpPr>
      <dsp:spPr>
        <a:xfrm>
          <a:off x="0" y="1682023"/>
          <a:ext cx="6620255" cy="1601145"/>
        </a:xfrm>
        <a:prstGeom prst="roundRect">
          <a:avLst/>
        </a:prstGeom>
        <a:solidFill>
          <a:schemeClr val="accent5">
            <a:hueOff val="4187701"/>
            <a:satOff val="449"/>
            <a:lumOff val="-8628"/>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Pressure such as economic hardship and poverty can lead to people chasing goals such as financial goals and find themselves involved in crime (Nickerson, 2023b). </a:t>
          </a:r>
          <a:endParaRPr lang="en-US" sz="2300" kern="1200"/>
        </a:p>
      </dsp:txBody>
      <dsp:txXfrm>
        <a:off x="78161" y="1760184"/>
        <a:ext cx="6463933" cy="1444823"/>
      </dsp:txXfrm>
    </dsp:sp>
    <dsp:sp modelId="{ABF036DA-E9DE-43C2-8765-12AEEA314B51}">
      <dsp:nvSpPr>
        <dsp:cNvPr id="0" name=""/>
        <dsp:cNvSpPr/>
      </dsp:nvSpPr>
      <dsp:spPr>
        <a:xfrm>
          <a:off x="0" y="3349408"/>
          <a:ext cx="6620255" cy="1601145"/>
        </a:xfrm>
        <a:prstGeom prst="roundRect">
          <a:avLst/>
        </a:prstGeom>
        <a:solidFill>
          <a:schemeClr val="accent5">
            <a:hueOff val="8375403"/>
            <a:satOff val="897"/>
            <a:lumOff val="-17256"/>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In the case of county lines people from poverty may have that strain on them and therefore join a gang in order to achieve financial success.</a:t>
          </a:r>
          <a:endParaRPr lang="en-US" sz="2300" kern="1200"/>
        </a:p>
      </dsp:txBody>
      <dsp:txXfrm>
        <a:off x="78161" y="3427569"/>
        <a:ext cx="6463933" cy="144482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34E17B-55F4-48C3-8E66-01FA7FEE4301}">
      <dsp:nvSpPr>
        <dsp:cNvPr id="0" name=""/>
        <dsp:cNvSpPr/>
      </dsp:nvSpPr>
      <dsp:spPr>
        <a:xfrm>
          <a:off x="0" y="0"/>
          <a:ext cx="3196554" cy="4125843"/>
        </a:xfrm>
        <a:prstGeom prst="rect">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9216" tIns="330200" rIns="249216" bIns="330200" numCol="1" spcCol="1270" anchor="t" anchorCtr="0">
          <a:noAutofit/>
        </a:bodyPr>
        <a:lstStyle/>
        <a:p>
          <a:pPr marL="0" lvl="0" indent="0" algn="l" defTabSz="1155700">
            <a:lnSpc>
              <a:spcPct val="90000"/>
            </a:lnSpc>
            <a:spcBef>
              <a:spcPct val="0"/>
            </a:spcBef>
            <a:spcAft>
              <a:spcPct val="35000"/>
            </a:spcAft>
            <a:buNone/>
          </a:pPr>
          <a:r>
            <a:rPr lang="en-GB" sz="2600" kern="1200"/>
            <a:t>Young people (Miller, 2024).</a:t>
          </a:r>
          <a:endParaRPr lang="en-US" sz="2600" kern="1200"/>
        </a:p>
      </dsp:txBody>
      <dsp:txXfrm>
        <a:off x="0" y="1567820"/>
        <a:ext cx="3196554" cy="2475505"/>
      </dsp:txXfrm>
    </dsp:sp>
    <dsp:sp modelId="{FAE90836-C8BC-4889-8269-A7867CB3F9E1}">
      <dsp:nvSpPr>
        <dsp:cNvPr id="0" name=""/>
        <dsp:cNvSpPr/>
      </dsp:nvSpPr>
      <dsp:spPr>
        <a:xfrm>
          <a:off x="979400" y="412584"/>
          <a:ext cx="1237752" cy="1237752"/>
        </a:xfrm>
        <a:prstGeom prst="ellips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6500" tIns="12700" rIns="96500"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1160665" y="593849"/>
        <a:ext cx="875222" cy="875222"/>
      </dsp:txXfrm>
    </dsp:sp>
    <dsp:sp modelId="{9329EBEC-C3F2-4EEE-99B3-A540775F22A9}">
      <dsp:nvSpPr>
        <dsp:cNvPr id="0" name=""/>
        <dsp:cNvSpPr/>
      </dsp:nvSpPr>
      <dsp:spPr>
        <a:xfrm>
          <a:off x="0" y="4125771"/>
          <a:ext cx="3196554" cy="72"/>
        </a:xfrm>
        <a:prstGeom prst="rect">
          <a:avLst/>
        </a:prstGeom>
        <a:solidFill>
          <a:schemeClr val="accent2">
            <a:hueOff val="-2073801"/>
            <a:satOff val="-4082"/>
            <a:lumOff val="2549"/>
            <a:alphaOff val="0"/>
          </a:schemeClr>
        </a:solidFill>
        <a:ln w="19050" cap="flat" cmpd="sng" algn="ctr">
          <a:solidFill>
            <a:schemeClr val="accent2">
              <a:hueOff val="-2073801"/>
              <a:satOff val="-4082"/>
              <a:lumOff val="254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F0CB1A9-A29F-41C2-BFD4-3B1D3CBA6F00}">
      <dsp:nvSpPr>
        <dsp:cNvPr id="0" name=""/>
        <dsp:cNvSpPr/>
      </dsp:nvSpPr>
      <dsp:spPr>
        <a:xfrm>
          <a:off x="3516209" y="0"/>
          <a:ext cx="3196554" cy="4125843"/>
        </a:xfrm>
        <a:prstGeom prst="rect">
          <a:avLst/>
        </a:prstGeom>
        <a:solidFill>
          <a:schemeClr val="accent2">
            <a:tint val="40000"/>
            <a:alpha val="90000"/>
            <a:hueOff val="-5523831"/>
            <a:satOff val="11959"/>
            <a:lumOff val="1116"/>
            <a:alphaOff val="0"/>
          </a:schemeClr>
        </a:solidFill>
        <a:ln w="19050" cap="flat" cmpd="sng" algn="ctr">
          <a:solidFill>
            <a:schemeClr val="accent2">
              <a:tint val="40000"/>
              <a:alpha val="90000"/>
              <a:hueOff val="-5523831"/>
              <a:satOff val="11959"/>
              <a:lumOff val="1116"/>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9216" tIns="330200" rIns="249216" bIns="330200" numCol="1" spcCol="1270" anchor="t" anchorCtr="0">
          <a:noAutofit/>
        </a:bodyPr>
        <a:lstStyle/>
        <a:p>
          <a:pPr marL="0" lvl="0" indent="0" algn="l" defTabSz="1155700">
            <a:lnSpc>
              <a:spcPct val="90000"/>
            </a:lnSpc>
            <a:spcBef>
              <a:spcPct val="0"/>
            </a:spcBef>
            <a:spcAft>
              <a:spcPct val="35000"/>
            </a:spcAft>
            <a:buNone/>
          </a:pPr>
          <a:r>
            <a:rPr lang="en-GB" sz="2600" kern="1200"/>
            <a:t>Family (Avon and Somerset Police, 2023). </a:t>
          </a:r>
          <a:endParaRPr lang="en-US" sz="2600" kern="1200"/>
        </a:p>
      </dsp:txBody>
      <dsp:txXfrm>
        <a:off x="3516209" y="1567820"/>
        <a:ext cx="3196554" cy="2475505"/>
      </dsp:txXfrm>
    </dsp:sp>
    <dsp:sp modelId="{83A20C42-5319-4153-9592-DE093C4F4C1C}">
      <dsp:nvSpPr>
        <dsp:cNvPr id="0" name=""/>
        <dsp:cNvSpPr/>
      </dsp:nvSpPr>
      <dsp:spPr>
        <a:xfrm>
          <a:off x="4495610" y="412584"/>
          <a:ext cx="1237752" cy="1237752"/>
        </a:xfrm>
        <a:prstGeom prst="ellipse">
          <a:avLst/>
        </a:prstGeom>
        <a:solidFill>
          <a:schemeClr val="accent2">
            <a:hueOff val="-4147603"/>
            <a:satOff val="-8163"/>
            <a:lumOff val="5098"/>
            <a:alphaOff val="0"/>
          </a:schemeClr>
        </a:solidFill>
        <a:ln w="19050" cap="flat" cmpd="sng" algn="ctr">
          <a:solidFill>
            <a:schemeClr val="accent2">
              <a:hueOff val="-4147603"/>
              <a:satOff val="-8163"/>
              <a:lumOff val="509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6500" tIns="12700" rIns="96500"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4676875" y="593849"/>
        <a:ext cx="875222" cy="875222"/>
      </dsp:txXfrm>
    </dsp:sp>
    <dsp:sp modelId="{F36CA79F-C2AB-414A-A635-F7B8AEE6EA7C}">
      <dsp:nvSpPr>
        <dsp:cNvPr id="0" name=""/>
        <dsp:cNvSpPr/>
      </dsp:nvSpPr>
      <dsp:spPr>
        <a:xfrm>
          <a:off x="3516209" y="4125771"/>
          <a:ext cx="3196554" cy="72"/>
        </a:xfrm>
        <a:prstGeom prst="rect">
          <a:avLst/>
        </a:prstGeom>
        <a:solidFill>
          <a:schemeClr val="accent2">
            <a:hueOff val="-6221405"/>
            <a:satOff val="-12245"/>
            <a:lumOff val="7647"/>
            <a:alphaOff val="0"/>
          </a:schemeClr>
        </a:solidFill>
        <a:ln w="19050" cap="flat" cmpd="sng" algn="ctr">
          <a:solidFill>
            <a:schemeClr val="accent2">
              <a:hueOff val="-6221405"/>
              <a:satOff val="-12245"/>
              <a:lumOff val="764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76E648C-F628-4FCB-968B-708E79D6268A}">
      <dsp:nvSpPr>
        <dsp:cNvPr id="0" name=""/>
        <dsp:cNvSpPr/>
      </dsp:nvSpPr>
      <dsp:spPr>
        <a:xfrm>
          <a:off x="7032419" y="0"/>
          <a:ext cx="3196554" cy="4125843"/>
        </a:xfrm>
        <a:prstGeom prst="rect">
          <a:avLst/>
        </a:prstGeom>
        <a:solidFill>
          <a:schemeClr val="accent2">
            <a:tint val="40000"/>
            <a:alpha val="90000"/>
            <a:hueOff val="-11047662"/>
            <a:satOff val="23918"/>
            <a:lumOff val="2232"/>
            <a:alphaOff val="0"/>
          </a:schemeClr>
        </a:solidFill>
        <a:ln w="19050" cap="flat" cmpd="sng" algn="ctr">
          <a:solidFill>
            <a:schemeClr val="accent2">
              <a:tint val="40000"/>
              <a:alpha val="90000"/>
              <a:hueOff val="-11047662"/>
              <a:satOff val="23918"/>
              <a:lumOff val="2232"/>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9216" tIns="330200" rIns="249216" bIns="330200" numCol="1" spcCol="1270" anchor="t" anchorCtr="0">
          <a:noAutofit/>
        </a:bodyPr>
        <a:lstStyle/>
        <a:p>
          <a:pPr marL="0" lvl="0" indent="0" algn="l" defTabSz="1155700">
            <a:lnSpc>
              <a:spcPct val="90000"/>
            </a:lnSpc>
            <a:spcBef>
              <a:spcPct val="0"/>
            </a:spcBef>
            <a:spcAft>
              <a:spcPct val="35000"/>
            </a:spcAft>
            <a:buNone/>
          </a:pPr>
          <a:r>
            <a:rPr lang="en-GB" sz="2600" kern="1200"/>
            <a:t>Community (Farrell and Davies, 2024). </a:t>
          </a:r>
          <a:endParaRPr lang="en-US" sz="2600" kern="1200"/>
        </a:p>
      </dsp:txBody>
      <dsp:txXfrm>
        <a:off x="7032419" y="1567820"/>
        <a:ext cx="3196554" cy="2475505"/>
      </dsp:txXfrm>
    </dsp:sp>
    <dsp:sp modelId="{86D52B91-EBAB-404A-8B60-7C0CB0058C01}">
      <dsp:nvSpPr>
        <dsp:cNvPr id="0" name=""/>
        <dsp:cNvSpPr/>
      </dsp:nvSpPr>
      <dsp:spPr>
        <a:xfrm>
          <a:off x="8011820" y="412584"/>
          <a:ext cx="1237752" cy="1237752"/>
        </a:xfrm>
        <a:prstGeom prst="ellipse">
          <a:avLst/>
        </a:prstGeom>
        <a:solidFill>
          <a:schemeClr val="accent2">
            <a:hueOff val="-8295206"/>
            <a:satOff val="-16326"/>
            <a:lumOff val="10196"/>
            <a:alphaOff val="0"/>
          </a:schemeClr>
        </a:solidFill>
        <a:ln w="19050" cap="flat" cmpd="sng" algn="ctr">
          <a:solidFill>
            <a:schemeClr val="accent2">
              <a:hueOff val="-8295206"/>
              <a:satOff val="-16326"/>
              <a:lumOff val="1019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6500" tIns="12700" rIns="96500" bIns="12700" numCol="1" spcCol="1270" anchor="ctr" anchorCtr="0">
          <a:noAutofit/>
        </a:bodyPr>
        <a:lstStyle/>
        <a:p>
          <a:pPr marL="0" lvl="0" indent="0" algn="ctr" defTabSz="2133600">
            <a:lnSpc>
              <a:spcPct val="90000"/>
            </a:lnSpc>
            <a:spcBef>
              <a:spcPct val="0"/>
            </a:spcBef>
            <a:spcAft>
              <a:spcPct val="35000"/>
            </a:spcAft>
            <a:buNone/>
          </a:pPr>
          <a:r>
            <a:rPr lang="en-US" sz="4800" kern="1200"/>
            <a:t>3</a:t>
          </a:r>
        </a:p>
      </dsp:txBody>
      <dsp:txXfrm>
        <a:off x="8193085" y="593849"/>
        <a:ext cx="875222" cy="875222"/>
      </dsp:txXfrm>
    </dsp:sp>
    <dsp:sp modelId="{D5F7D8AE-2FDF-467F-8F2E-D584610E4BCF}">
      <dsp:nvSpPr>
        <dsp:cNvPr id="0" name=""/>
        <dsp:cNvSpPr/>
      </dsp:nvSpPr>
      <dsp:spPr>
        <a:xfrm>
          <a:off x="7032419" y="4125771"/>
          <a:ext cx="3196554" cy="72"/>
        </a:xfrm>
        <a:prstGeom prst="rect">
          <a:avLst/>
        </a:prstGeom>
        <a:solidFill>
          <a:schemeClr val="accent2">
            <a:hueOff val="-10369007"/>
            <a:satOff val="-20408"/>
            <a:lumOff val="12745"/>
            <a:alphaOff val="0"/>
          </a:schemeClr>
        </a:solidFill>
        <a:ln w="19050" cap="flat" cmpd="sng" algn="ctr">
          <a:solidFill>
            <a:schemeClr val="accent2">
              <a:hueOff val="-10369007"/>
              <a:satOff val="-20408"/>
              <a:lumOff val="1274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EA67E988-5919-57BB-C7DE-D3EAD38A3045}"/>
              </a:ext>
              <a:ext uri="{C183D7F6-B498-43B3-948B-1728B52AA6E4}">
                <adec:decorative xmlns:adec="http://schemas.microsoft.com/office/drawing/2017/decorative" val="1"/>
              </a:ext>
            </a:extLst>
          </p:cNvPr>
          <p:cNvSpPr/>
          <p:nvPr/>
        </p:nvSpPr>
        <p:spPr>
          <a:xfrm>
            <a:off x="517870" y="6209925"/>
            <a:ext cx="11155680" cy="45719"/>
          </a:xfrm>
          <a:custGeom>
            <a:avLst/>
            <a:gdLst>
              <a:gd name="connsiteX0" fmla="*/ 0 w 8715708"/>
              <a:gd name="connsiteY0" fmla="*/ 0 h 45719"/>
              <a:gd name="connsiteX1" fmla="*/ 3694525 w 8715708"/>
              <a:gd name="connsiteY1" fmla="*/ 0 h 45719"/>
              <a:gd name="connsiteX2" fmla="*/ 5021183 w 8715708"/>
              <a:gd name="connsiteY2" fmla="*/ 0 h 45719"/>
              <a:gd name="connsiteX3" fmla="*/ 8715708 w 8715708"/>
              <a:gd name="connsiteY3" fmla="*/ 0 h 45719"/>
              <a:gd name="connsiteX4" fmla="*/ 8715708 w 8715708"/>
              <a:gd name="connsiteY4" fmla="*/ 45719 h 45719"/>
              <a:gd name="connsiteX5" fmla="*/ 5021183 w 8715708"/>
              <a:gd name="connsiteY5" fmla="*/ 45719 h 45719"/>
              <a:gd name="connsiteX6" fmla="*/ 3694525 w 8715708"/>
              <a:gd name="connsiteY6" fmla="*/ 45719 h 45719"/>
              <a:gd name="connsiteX7" fmla="*/ 0 w 8715708"/>
              <a:gd name="connsiteY7" fmla="*/ 45719 h 45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5708" h="45719">
                <a:moveTo>
                  <a:pt x="0" y="0"/>
                </a:moveTo>
                <a:lnTo>
                  <a:pt x="3694525" y="0"/>
                </a:lnTo>
                <a:lnTo>
                  <a:pt x="5021183" y="0"/>
                </a:lnTo>
                <a:lnTo>
                  <a:pt x="8715708" y="0"/>
                </a:lnTo>
                <a:lnTo>
                  <a:pt x="8715708" y="45719"/>
                </a:lnTo>
                <a:lnTo>
                  <a:pt x="5021183" y="45719"/>
                </a:lnTo>
                <a:lnTo>
                  <a:pt x="369452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B2327B2-BA4B-2C04-0751-5CB63D4AA425}"/>
              </a:ext>
            </a:extLst>
          </p:cNvPr>
          <p:cNvSpPr>
            <a:spLocks noGrp="1"/>
          </p:cNvSpPr>
          <p:nvPr>
            <p:ph type="ctrTitle"/>
          </p:nvPr>
        </p:nvSpPr>
        <p:spPr>
          <a:xfrm>
            <a:off x="521208" y="978408"/>
            <a:ext cx="11155680" cy="3429000"/>
          </a:xfrm>
        </p:spPr>
        <p:txBody>
          <a:bodyPr anchor="t">
            <a:normAutofit/>
          </a:bodyPr>
          <a:lstStyle>
            <a:lvl1pPr algn="l">
              <a:defRPr sz="7200"/>
            </a:lvl1pPr>
          </a:lstStyle>
          <a:p>
            <a:r>
              <a:rPr lang="en-US"/>
              <a:t>Click to edit Master title style</a:t>
            </a:r>
          </a:p>
        </p:txBody>
      </p:sp>
      <p:sp>
        <p:nvSpPr>
          <p:cNvPr id="3" name="Subtitle 2">
            <a:extLst>
              <a:ext uri="{FF2B5EF4-FFF2-40B4-BE49-F238E27FC236}">
                <a16:creationId xmlns:a16="http://schemas.microsoft.com/office/drawing/2014/main" id="{E7201176-DC7A-4C3D-3D8F-352526DA7B5D}"/>
              </a:ext>
            </a:extLst>
          </p:cNvPr>
          <p:cNvSpPr>
            <a:spLocks noGrp="1"/>
          </p:cNvSpPr>
          <p:nvPr>
            <p:ph type="subTitle" idx="1"/>
          </p:nvPr>
        </p:nvSpPr>
        <p:spPr>
          <a:xfrm>
            <a:off x="521208" y="4480560"/>
            <a:ext cx="7104888" cy="1399032"/>
          </a:xfrm>
        </p:spPr>
        <p:txBody>
          <a:bodyPr anchor="b">
            <a:normAutofit/>
          </a:bodyPr>
          <a:lstStyle>
            <a:lvl1pPr marL="0" indent="0" algn="l">
              <a:buNone/>
              <a:defRPr sz="22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67DC221-9A2E-7459-102F-C3CFB27CC389}"/>
              </a:ext>
            </a:extLst>
          </p:cNvPr>
          <p:cNvSpPr>
            <a:spLocks noGrp="1"/>
          </p:cNvSpPr>
          <p:nvPr>
            <p:ph type="dt" sz="half" idx="10"/>
          </p:nvPr>
        </p:nvSpPr>
        <p:spPr/>
        <p:txBody>
          <a:bodyPr/>
          <a:lstStyle/>
          <a:p>
            <a:fld id="{E80C50CD-E178-4744-9B35-B2F624D6C5E9}" type="datetimeFigureOut">
              <a:rPr lang="en-US" smtClean="0"/>
              <a:t>4/30/2025</a:t>
            </a:fld>
            <a:endParaRPr lang="en-US"/>
          </a:p>
        </p:txBody>
      </p:sp>
      <p:sp>
        <p:nvSpPr>
          <p:cNvPr id="5" name="Footer Placeholder 4">
            <a:extLst>
              <a:ext uri="{FF2B5EF4-FFF2-40B4-BE49-F238E27FC236}">
                <a16:creationId xmlns:a16="http://schemas.microsoft.com/office/drawing/2014/main" id="{A5020671-6F7D-3A03-EEC1-661A87F96F4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453D3A-E0F9-8386-2A6C-96671FBB15A5}"/>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6007361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26D03-149A-DAB3-4B2A-E9B74F2E251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3C1E73D-41A7-9934-0990-9208B952329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BB2A3F-E719-673C-5D56-F663712D0E7F}"/>
              </a:ext>
            </a:extLst>
          </p:cNvPr>
          <p:cNvSpPr>
            <a:spLocks noGrp="1"/>
          </p:cNvSpPr>
          <p:nvPr>
            <p:ph type="dt" sz="half" idx="10"/>
          </p:nvPr>
        </p:nvSpPr>
        <p:spPr/>
        <p:txBody>
          <a:bodyPr/>
          <a:lstStyle/>
          <a:p>
            <a:fld id="{E80C50CD-E178-4744-9B35-B2F624D6C5E9}" type="datetimeFigureOut">
              <a:rPr lang="en-US" smtClean="0"/>
              <a:t>4/30/2025</a:t>
            </a:fld>
            <a:endParaRPr lang="en-US"/>
          </a:p>
        </p:txBody>
      </p:sp>
      <p:sp>
        <p:nvSpPr>
          <p:cNvPr id="5" name="Footer Placeholder 4">
            <a:extLst>
              <a:ext uri="{FF2B5EF4-FFF2-40B4-BE49-F238E27FC236}">
                <a16:creationId xmlns:a16="http://schemas.microsoft.com/office/drawing/2014/main" id="{04AE594A-52F5-D85E-343C-ADFEE3C72E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07D5C9C-B2E2-FC26-E459-9E880EF975B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3037302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9D51F-B2D5-2804-4F7C-C99850FBD05B}"/>
              </a:ext>
            </a:extLst>
          </p:cNvPr>
          <p:cNvSpPr>
            <a:spLocks noGrp="1"/>
          </p:cNvSpPr>
          <p:nvPr>
            <p:ph type="title"/>
          </p:nvPr>
        </p:nvSpPr>
        <p:spPr>
          <a:xfrm>
            <a:off x="521208" y="978408"/>
            <a:ext cx="5020056" cy="4288536"/>
          </a:xfrm>
        </p:spPr>
        <p:txBody>
          <a:bodyPr anchor="t">
            <a:normAutofit/>
          </a:bodyPr>
          <a:lstStyle>
            <a:lvl1pPr>
              <a:defRPr sz="5400"/>
            </a:lvl1pPr>
          </a:lstStyle>
          <a:p>
            <a:r>
              <a:rPr lang="en-US"/>
              <a:t>Click to edit Master title style</a:t>
            </a:r>
          </a:p>
        </p:txBody>
      </p:sp>
      <p:sp>
        <p:nvSpPr>
          <p:cNvPr id="3" name="Text Placeholder 2">
            <a:extLst>
              <a:ext uri="{FF2B5EF4-FFF2-40B4-BE49-F238E27FC236}">
                <a16:creationId xmlns:a16="http://schemas.microsoft.com/office/drawing/2014/main" id="{15FE5516-03B6-C488-EB4A-68AE681EDFB8}"/>
              </a:ext>
            </a:extLst>
          </p:cNvPr>
          <p:cNvSpPr>
            <a:spLocks noGrp="1"/>
          </p:cNvSpPr>
          <p:nvPr>
            <p:ph type="body" idx="1"/>
          </p:nvPr>
        </p:nvSpPr>
        <p:spPr>
          <a:xfrm>
            <a:off x="521208" y="5266944"/>
            <a:ext cx="5020056" cy="1088136"/>
          </a:xfrm>
        </p:spPr>
        <p:txBody>
          <a:bodyPr anchor="b">
            <a:normAutofit/>
          </a:bodyPr>
          <a:lstStyle>
            <a:lvl1pPr marL="0" indent="0">
              <a:buNone/>
              <a:defRPr sz="2200" i="1">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0ECB4D7-49A7-D050-70B9-11A1E2D445D8}"/>
              </a:ext>
            </a:extLst>
          </p:cNvPr>
          <p:cNvSpPr>
            <a:spLocks noGrp="1"/>
          </p:cNvSpPr>
          <p:nvPr>
            <p:ph type="dt" sz="half" idx="10"/>
          </p:nvPr>
        </p:nvSpPr>
        <p:spPr/>
        <p:txBody>
          <a:bodyPr/>
          <a:lstStyle/>
          <a:p>
            <a:fld id="{E80C50CD-E178-4744-9B35-B2F624D6C5E9}" type="datetimeFigureOut">
              <a:rPr lang="en-US" smtClean="0"/>
              <a:t>4/30/2025</a:t>
            </a:fld>
            <a:endParaRPr lang="en-US"/>
          </a:p>
        </p:txBody>
      </p:sp>
      <p:sp>
        <p:nvSpPr>
          <p:cNvPr id="5" name="Footer Placeholder 4">
            <a:extLst>
              <a:ext uri="{FF2B5EF4-FFF2-40B4-BE49-F238E27FC236}">
                <a16:creationId xmlns:a16="http://schemas.microsoft.com/office/drawing/2014/main" id="{8A9A913F-AD00-C1EE-B01A-8590671C014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14FC386-B2AF-6FAD-D053-E22D48CD7285}"/>
              </a:ext>
            </a:extLst>
          </p:cNvPr>
          <p:cNvSpPr>
            <a:spLocks noGrp="1"/>
          </p:cNvSpPr>
          <p:nvPr>
            <p:ph type="sldNum" sz="quarter" idx="12"/>
          </p:nvPr>
        </p:nvSpPr>
        <p:spPr/>
        <p:txBody>
          <a:bodyPr/>
          <a:lstStyle/>
          <a:p>
            <a:fld id="{148CC95F-0247-41B6-91CF-DC97C76A7088}" type="slidenum">
              <a:rPr lang="en-US" smtClean="0"/>
              <a:t>‹#›</a:t>
            </a:fld>
            <a:endParaRPr lang="en-US"/>
          </a:p>
        </p:txBody>
      </p:sp>
      <p:sp>
        <p:nvSpPr>
          <p:cNvPr id="7" name="Rectangle 6">
            <a:extLst>
              <a:ext uri="{FF2B5EF4-FFF2-40B4-BE49-F238E27FC236}">
                <a16:creationId xmlns:a16="http://schemas.microsoft.com/office/drawing/2014/main" id="{4E1E1B67-3BFF-F04B-52F4-7E724FB3B24D}"/>
              </a:ext>
            </a:extLst>
          </p:cNvPr>
          <p:cNvSpPr/>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3294573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CE3B21-CF4D-1B01-0F4E-D32C1B218B63}"/>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FB39FF2-6858-B514-B695-58442557D0C1}"/>
              </a:ext>
            </a:extLst>
          </p:cNvPr>
          <p:cNvSpPr>
            <a:spLocks noGrp="1"/>
          </p:cNvSpPr>
          <p:nvPr>
            <p:ph sz="half" idx="1"/>
          </p:nvPr>
        </p:nvSpPr>
        <p:spPr>
          <a:xfrm>
            <a:off x="521208"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FA30130-974D-B91D-5B93-EC52AABDB5B0}"/>
              </a:ext>
            </a:extLst>
          </p:cNvPr>
          <p:cNvSpPr>
            <a:spLocks noGrp="1"/>
          </p:cNvSpPr>
          <p:nvPr>
            <p:ph sz="half" idx="2"/>
          </p:nvPr>
        </p:nvSpPr>
        <p:spPr>
          <a:xfrm>
            <a:off x="6519672"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15BED99-6FD7-9C6B-1152-A6E42715BB79}"/>
              </a:ext>
            </a:extLst>
          </p:cNvPr>
          <p:cNvSpPr>
            <a:spLocks noGrp="1"/>
          </p:cNvSpPr>
          <p:nvPr>
            <p:ph type="dt" sz="half" idx="10"/>
          </p:nvPr>
        </p:nvSpPr>
        <p:spPr/>
        <p:txBody>
          <a:bodyPr/>
          <a:lstStyle/>
          <a:p>
            <a:fld id="{E80C50CD-E178-4744-9B35-B2F624D6C5E9}" type="datetimeFigureOut">
              <a:rPr lang="en-US" smtClean="0"/>
              <a:t>4/30/2025</a:t>
            </a:fld>
            <a:endParaRPr lang="en-US"/>
          </a:p>
        </p:txBody>
      </p:sp>
      <p:sp>
        <p:nvSpPr>
          <p:cNvPr id="6" name="Footer Placeholder 5">
            <a:extLst>
              <a:ext uri="{FF2B5EF4-FFF2-40B4-BE49-F238E27FC236}">
                <a16:creationId xmlns:a16="http://schemas.microsoft.com/office/drawing/2014/main" id="{BA253AAC-5967-2565-A715-82D3505ABF0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4B51313-69FB-E016-3CC1-62CA476ED214}"/>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145567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B3DF9D-B849-CE37-97E4-AD37F880677F}"/>
              </a:ext>
            </a:extLst>
          </p:cNvPr>
          <p:cNvSpPr>
            <a:spLocks noGrp="1"/>
          </p:cNvSpPr>
          <p:nvPr>
            <p:ph type="title"/>
          </p:nvPr>
        </p:nvSpPr>
        <p:spPr>
          <a:xfrm>
            <a:off x="521208" y="978408"/>
            <a:ext cx="11164824" cy="1216152"/>
          </a:xfrm>
        </p:spPr>
        <p:txBody>
          <a:bodyPr/>
          <a:lstStyle/>
          <a:p>
            <a:r>
              <a:rPr lang="en-US"/>
              <a:t>Click to edit Master title style</a:t>
            </a:r>
          </a:p>
        </p:txBody>
      </p:sp>
      <p:sp>
        <p:nvSpPr>
          <p:cNvPr id="3" name="Text Placeholder 2">
            <a:extLst>
              <a:ext uri="{FF2B5EF4-FFF2-40B4-BE49-F238E27FC236}">
                <a16:creationId xmlns:a16="http://schemas.microsoft.com/office/drawing/2014/main" id="{79D4C626-4008-960A-E601-6AA9F4BB8D8B}"/>
              </a:ext>
            </a:extLst>
          </p:cNvPr>
          <p:cNvSpPr>
            <a:spLocks noGrp="1"/>
          </p:cNvSpPr>
          <p:nvPr>
            <p:ph type="body" idx="1"/>
          </p:nvPr>
        </p:nvSpPr>
        <p:spPr>
          <a:xfrm>
            <a:off x="521208"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06E8D6C-AC07-ED6B-2EA8-9C40A5AEA748}"/>
              </a:ext>
            </a:extLst>
          </p:cNvPr>
          <p:cNvSpPr>
            <a:spLocks noGrp="1"/>
          </p:cNvSpPr>
          <p:nvPr>
            <p:ph sz="half" idx="2"/>
          </p:nvPr>
        </p:nvSpPr>
        <p:spPr>
          <a:xfrm>
            <a:off x="521208" y="3035808"/>
            <a:ext cx="5166360" cy="33101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C52617E-C6D9-246B-E7B7-8159DF17C0A3}"/>
              </a:ext>
            </a:extLst>
          </p:cNvPr>
          <p:cNvSpPr>
            <a:spLocks noGrp="1"/>
          </p:cNvSpPr>
          <p:nvPr>
            <p:ph type="body" sz="quarter" idx="3"/>
          </p:nvPr>
        </p:nvSpPr>
        <p:spPr>
          <a:xfrm>
            <a:off x="6519672"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DBC2094-7EBC-02C5-5AB5-233E63080A9C}"/>
              </a:ext>
            </a:extLst>
          </p:cNvPr>
          <p:cNvSpPr>
            <a:spLocks noGrp="1"/>
          </p:cNvSpPr>
          <p:nvPr>
            <p:ph sz="quarter" idx="4"/>
          </p:nvPr>
        </p:nvSpPr>
        <p:spPr>
          <a:xfrm>
            <a:off x="6519672" y="3035808"/>
            <a:ext cx="5166360" cy="33101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3010BD2-59B4-FD2E-3C5E-C83AE6003985}"/>
              </a:ext>
            </a:extLst>
          </p:cNvPr>
          <p:cNvSpPr>
            <a:spLocks noGrp="1"/>
          </p:cNvSpPr>
          <p:nvPr>
            <p:ph type="dt" sz="half" idx="10"/>
          </p:nvPr>
        </p:nvSpPr>
        <p:spPr/>
        <p:txBody>
          <a:bodyPr/>
          <a:lstStyle/>
          <a:p>
            <a:fld id="{E80C50CD-E178-4744-9B35-B2F624D6C5E9}" type="datetimeFigureOut">
              <a:rPr lang="en-US" smtClean="0"/>
              <a:t>4/30/2025</a:t>
            </a:fld>
            <a:endParaRPr lang="en-US"/>
          </a:p>
        </p:txBody>
      </p:sp>
      <p:sp>
        <p:nvSpPr>
          <p:cNvPr id="8" name="Footer Placeholder 7">
            <a:extLst>
              <a:ext uri="{FF2B5EF4-FFF2-40B4-BE49-F238E27FC236}">
                <a16:creationId xmlns:a16="http://schemas.microsoft.com/office/drawing/2014/main" id="{E72B35C4-A654-7759-BDA0-94D9D1A2166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55F4347-2EC0-CA6E-2637-8048456D7ECB}"/>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2860424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34716D-52F2-C7FB-83B1-2DA1AD375EA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56F4A371-AC27-6A28-32E6-74A28371BF55}"/>
              </a:ext>
            </a:extLst>
          </p:cNvPr>
          <p:cNvSpPr>
            <a:spLocks noGrp="1"/>
          </p:cNvSpPr>
          <p:nvPr>
            <p:ph type="dt" sz="half" idx="10"/>
          </p:nvPr>
        </p:nvSpPr>
        <p:spPr/>
        <p:txBody>
          <a:bodyPr/>
          <a:lstStyle/>
          <a:p>
            <a:fld id="{E80C50CD-E178-4744-9B35-B2F624D6C5E9}" type="datetimeFigureOut">
              <a:rPr lang="en-US" smtClean="0"/>
              <a:t>4/30/2025</a:t>
            </a:fld>
            <a:endParaRPr lang="en-US"/>
          </a:p>
        </p:txBody>
      </p:sp>
      <p:sp>
        <p:nvSpPr>
          <p:cNvPr id="4" name="Footer Placeholder 3">
            <a:extLst>
              <a:ext uri="{FF2B5EF4-FFF2-40B4-BE49-F238E27FC236}">
                <a16:creationId xmlns:a16="http://schemas.microsoft.com/office/drawing/2014/main" id="{D155941A-A24E-885D-E894-0326F4C4004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9D5E5B4-971F-FF6A-1B07-A5C85370552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2487485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99F431F-E6DC-4137-3092-A30A0A3628EC}"/>
              </a:ext>
            </a:extLst>
          </p:cNvPr>
          <p:cNvSpPr>
            <a:spLocks noGrp="1"/>
          </p:cNvSpPr>
          <p:nvPr>
            <p:ph type="dt" sz="half" idx="10"/>
          </p:nvPr>
        </p:nvSpPr>
        <p:spPr/>
        <p:txBody>
          <a:bodyPr/>
          <a:lstStyle/>
          <a:p>
            <a:fld id="{E80C50CD-E178-4744-9B35-B2F624D6C5E9}" type="datetimeFigureOut">
              <a:rPr lang="en-US" smtClean="0"/>
              <a:t>4/30/2025</a:t>
            </a:fld>
            <a:endParaRPr lang="en-US"/>
          </a:p>
        </p:txBody>
      </p:sp>
      <p:sp>
        <p:nvSpPr>
          <p:cNvPr id="3" name="Footer Placeholder 2">
            <a:extLst>
              <a:ext uri="{FF2B5EF4-FFF2-40B4-BE49-F238E27FC236}">
                <a16:creationId xmlns:a16="http://schemas.microsoft.com/office/drawing/2014/main" id="{06AC814B-67B4-C70F-FA51-6205D5E2CB8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1EAA9C9-D895-DD20-1089-EA75EA42895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42192823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B50562-884C-9053-70C1-3B72A0B45EA6}"/>
              </a:ext>
            </a:extLst>
          </p:cNvPr>
          <p:cNvSpPr>
            <a:spLocks noGrp="1"/>
          </p:cNvSpPr>
          <p:nvPr>
            <p:ph type="title"/>
          </p:nvPr>
        </p:nvSpPr>
        <p:spPr>
          <a:xfrm>
            <a:off x="521208" y="978408"/>
            <a:ext cx="5020056" cy="2459736"/>
          </a:xfrm>
        </p:spPr>
        <p:txBody>
          <a:bodyPr anchor="t">
            <a:noAutofit/>
          </a:bodyPr>
          <a:lstStyle>
            <a:lvl1pPr>
              <a:defRPr sz="4400"/>
            </a:lvl1pPr>
          </a:lstStyle>
          <a:p>
            <a:r>
              <a:rPr lang="en-US"/>
              <a:t>Click to edit Master title style</a:t>
            </a:r>
          </a:p>
        </p:txBody>
      </p:sp>
      <p:sp>
        <p:nvSpPr>
          <p:cNvPr id="3" name="Content Placeholder 2">
            <a:extLst>
              <a:ext uri="{FF2B5EF4-FFF2-40B4-BE49-F238E27FC236}">
                <a16:creationId xmlns:a16="http://schemas.microsoft.com/office/drawing/2014/main" id="{0318F509-68F0-39D5-1A8B-CE246715AE46}"/>
              </a:ext>
            </a:extLst>
          </p:cNvPr>
          <p:cNvSpPr>
            <a:spLocks noGrp="1"/>
          </p:cNvSpPr>
          <p:nvPr>
            <p:ph idx="1"/>
          </p:nvPr>
        </p:nvSpPr>
        <p:spPr>
          <a:xfrm>
            <a:off x="6519672" y="987424"/>
            <a:ext cx="5166360" cy="5358384"/>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158E37C-27CE-3A84-FC74-BDCCD8A9A3EC}"/>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2A95F79-E23E-11D2-40BF-66ED340195DB}"/>
              </a:ext>
            </a:extLst>
          </p:cNvPr>
          <p:cNvSpPr>
            <a:spLocks noGrp="1"/>
          </p:cNvSpPr>
          <p:nvPr>
            <p:ph type="dt" sz="half" idx="10"/>
          </p:nvPr>
        </p:nvSpPr>
        <p:spPr/>
        <p:txBody>
          <a:bodyPr/>
          <a:lstStyle/>
          <a:p>
            <a:fld id="{E80C50CD-E178-4744-9B35-B2F624D6C5E9}" type="datetimeFigureOut">
              <a:rPr lang="en-US" smtClean="0"/>
              <a:t>4/30/2025</a:t>
            </a:fld>
            <a:endParaRPr lang="en-US"/>
          </a:p>
        </p:txBody>
      </p:sp>
      <p:sp>
        <p:nvSpPr>
          <p:cNvPr id="6" name="Footer Placeholder 5">
            <a:extLst>
              <a:ext uri="{FF2B5EF4-FFF2-40B4-BE49-F238E27FC236}">
                <a16:creationId xmlns:a16="http://schemas.microsoft.com/office/drawing/2014/main" id="{4457F7FC-06F3-3D89-5D1A-4EC4B1D7355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54ACD5-6E0B-5713-DC9A-41E9D62AB12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42620825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B2D45-7CDB-D38C-2AAE-273F797674E1}"/>
              </a:ext>
            </a:extLst>
          </p:cNvPr>
          <p:cNvSpPr>
            <a:spLocks noGrp="1"/>
          </p:cNvSpPr>
          <p:nvPr>
            <p:ph type="title"/>
          </p:nvPr>
        </p:nvSpPr>
        <p:spPr>
          <a:xfrm>
            <a:off x="521208" y="978408"/>
            <a:ext cx="5020056" cy="2459736"/>
          </a:xfrm>
        </p:spPr>
        <p:txBody>
          <a:bodyPr anchor="t">
            <a:noAutofit/>
          </a:bodyPr>
          <a:lstStyle>
            <a:lvl1pPr>
              <a:defRPr sz="4400"/>
            </a:lvl1pPr>
          </a:lstStyle>
          <a:p>
            <a:r>
              <a:rPr lang="en-US"/>
              <a:t>Click to edit Master title style</a:t>
            </a:r>
          </a:p>
        </p:txBody>
      </p:sp>
      <p:sp>
        <p:nvSpPr>
          <p:cNvPr id="3" name="Picture Placeholder 2">
            <a:extLst>
              <a:ext uri="{FF2B5EF4-FFF2-40B4-BE49-F238E27FC236}">
                <a16:creationId xmlns:a16="http://schemas.microsoft.com/office/drawing/2014/main" id="{CCBF0855-1744-56E4-B115-3A3C5EA7834B}"/>
              </a:ext>
            </a:extLst>
          </p:cNvPr>
          <p:cNvSpPr>
            <a:spLocks noGrp="1"/>
          </p:cNvSpPr>
          <p:nvPr>
            <p:ph type="pic" idx="1"/>
          </p:nvPr>
        </p:nvSpPr>
        <p:spPr>
          <a:xfrm>
            <a:off x="6519672" y="987424"/>
            <a:ext cx="5166360" cy="535838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85E8A1D-28AE-4A19-BD96-401D4822A53D}"/>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7327DDB-CE95-4C89-DFC5-7DDBFC24E89C}"/>
              </a:ext>
            </a:extLst>
          </p:cNvPr>
          <p:cNvSpPr>
            <a:spLocks noGrp="1"/>
          </p:cNvSpPr>
          <p:nvPr>
            <p:ph type="dt" sz="half" idx="10"/>
          </p:nvPr>
        </p:nvSpPr>
        <p:spPr/>
        <p:txBody>
          <a:bodyPr/>
          <a:lstStyle/>
          <a:p>
            <a:fld id="{E80C50CD-E178-4744-9B35-B2F624D6C5E9}" type="datetimeFigureOut">
              <a:rPr lang="en-US" smtClean="0"/>
              <a:t>4/30/2025</a:t>
            </a:fld>
            <a:endParaRPr lang="en-US"/>
          </a:p>
        </p:txBody>
      </p:sp>
      <p:sp>
        <p:nvSpPr>
          <p:cNvPr id="6" name="Footer Placeholder 5">
            <a:extLst>
              <a:ext uri="{FF2B5EF4-FFF2-40B4-BE49-F238E27FC236}">
                <a16:creationId xmlns:a16="http://schemas.microsoft.com/office/drawing/2014/main" id="{0522C835-F3B5-943C-FFC4-D5BA9666AF3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8709891-6E3C-ADED-01DD-15FCED37AF4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42847304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36771-E72D-FAD8-771E-3E196DD2E1C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B5BB827-257D-60D9-792F-E6959004297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CE5D2E7-C856-F78A-E88C-375474982A5F}"/>
              </a:ext>
            </a:extLst>
          </p:cNvPr>
          <p:cNvSpPr>
            <a:spLocks noGrp="1"/>
          </p:cNvSpPr>
          <p:nvPr>
            <p:ph type="dt" sz="half" idx="10"/>
          </p:nvPr>
        </p:nvSpPr>
        <p:spPr/>
        <p:txBody>
          <a:bodyPr/>
          <a:lstStyle/>
          <a:p>
            <a:fld id="{E80C50CD-E178-4744-9B35-B2F624D6C5E9}" type="datetimeFigureOut">
              <a:rPr lang="en-US" smtClean="0"/>
              <a:t>4/30/2025</a:t>
            </a:fld>
            <a:endParaRPr lang="en-US"/>
          </a:p>
        </p:txBody>
      </p:sp>
      <p:sp>
        <p:nvSpPr>
          <p:cNvPr id="5" name="Footer Placeholder 4">
            <a:extLst>
              <a:ext uri="{FF2B5EF4-FFF2-40B4-BE49-F238E27FC236}">
                <a16:creationId xmlns:a16="http://schemas.microsoft.com/office/drawing/2014/main" id="{0FDAB289-9591-51C9-9E3C-B6F2ACC6A62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7FE037C-790D-7442-8E43-D2740B3952B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7302030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2635151-A38B-3766-6A32-FF1DF7687D9F}"/>
              </a:ext>
            </a:extLst>
          </p:cNvPr>
          <p:cNvSpPr>
            <a:spLocks noGrp="1"/>
          </p:cNvSpPr>
          <p:nvPr>
            <p:ph type="title" orient="vert"/>
          </p:nvPr>
        </p:nvSpPr>
        <p:spPr>
          <a:xfrm>
            <a:off x="8659368" y="978408"/>
            <a:ext cx="2551176" cy="536752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3D132D1-640C-FB9A-AD6F-D845738349F6}"/>
              </a:ext>
            </a:extLst>
          </p:cNvPr>
          <p:cNvSpPr>
            <a:spLocks noGrp="1"/>
          </p:cNvSpPr>
          <p:nvPr>
            <p:ph type="body" orient="vert" idx="1"/>
          </p:nvPr>
        </p:nvSpPr>
        <p:spPr>
          <a:xfrm>
            <a:off x="521208" y="978408"/>
            <a:ext cx="8010144" cy="536752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955F80A-4BA7-8ED8-9A62-B92194272620}"/>
              </a:ext>
            </a:extLst>
          </p:cNvPr>
          <p:cNvSpPr>
            <a:spLocks noGrp="1"/>
          </p:cNvSpPr>
          <p:nvPr>
            <p:ph type="dt" sz="half" idx="10"/>
          </p:nvPr>
        </p:nvSpPr>
        <p:spPr/>
        <p:txBody>
          <a:bodyPr/>
          <a:lstStyle/>
          <a:p>
            <a:fld id="{E80C50CD-E178-4744-9B35-B2F624D6C5E9}" type="datetimeFigureOut">
              <a:rPr lang="en-US" smtClean="0"/>
              <a:t>4/30/2025</a:t>
            </a:fld>
            <a:endParaRPr lang="en-US"/>
          </a:p>
        </p:txBody>
      </p:sp>
      <p:sp>
        <p:nvSpPr>
          <p:cNvPr id="5" name="Footer Placeholder 4">
            <a:extLst>
              <a:ext uri="{FF2B5EF4-FFF2-40B4-BE49-F238E27FC236}">
                <a16:creationId xmlns:a16="http://schemas.microsoft.com/office/drawing/2014/main" id="{85E38113-D55A-A1A0-D1FE-53C95860FB6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919DDB-F89D-4B2D-21A2-82AF1D1023E4}"/>
              </a:ext>
            </a:extLst>
          </p:cNvPr>
          <p:cNvSpPr>
            <a:spLocks noGrp="1"/>
          </p:cNvSpPr>
          <p:nvPr>
            <p:ph type="sldNum" sz="quarter" idx="12"/>
          </p:nvPr>
        </p:nvSpPr>
        <p:spPr/>
        <p:txBody>
          <a:bodyPr/>
          <a:lstStyle/>
          <a:p>
            <a:fld id="{148CC95F-0247-41B6-91CF-DC97C76A7088}" type="slidenum">
              <a:rPr lang="en-US" smtClean="0"/>
              <a:t>‹#›</a:t>
            </a:fld>
            <a:endParaRPr lang="en-US"/>
          </a:p>
        </p:txBody>
      </p:sp>
      <p:sp>
        <p:nvSpPr>
          <p:cNvPr id="7" name="Rectangle 6">
            <a:extLst>
              <a:ext uri="{FF2B5EF4-FFF2-40B4-BE49-F238E27FC236}">
                <a16:creationId xmlns:a16="http://schemas.microsoft.com/office/drawing/2014/main" id="{262572D8-D485-1DB1-34B1-C35C61C89940}"/>
              </a:ext>
            </a:extLst>
          </p:cNvPr>
          <p:cNvSpPr/>
          <p:nvPr/>
        </p:nvSpPr>
        <p:spPr>
          <a:xfrm rot="5400000">
            <a:off x="8936623" y="3585018"/>
            <a:ext cx="5325734"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271538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1A28D7-6581-4956-AAE3-9104804DF55B}"/>
              </a:ext>
            </a:extLst>
          </p:cNvPr>
          <p:cNvSpPr>
            <a:spLocks noGrp="1"/>
          </p:cNvSpPr>
          <p:nvPr>
            <p:ph type="title"/>
          </p:nvPr>
        </p:nvSpPr>
        <p:spPr>
          <a:xfrm>
            <a:off x="521208" y="978408"/>
            <a:ext cx="11155680" cy="146304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F3CFCCA4-57A4-08A1-FC45-D2BBA66FABFA}"/>
              </a:ext>
            </a:extLst>
          </p:cNvPr>
          <p:cNvSpPr>
            <a:spLocks noGrp="1"/>
          </p:cNvSpPr>
          <p:nvPr>
            <p:ph type="body" idx="1"/>
          </p:nvPr>
        </p:nvSpPr>
        <p:spPr>
          <a:xfrm>
            <a:off x="521208" y="2578608"/>
            <a:ext cx="11155680" cy="37673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0FAA0F4-2442-8D45-3C3D-1B8F55C8683A}"/>
              </a:ext>
            </a:extLst>
          </p:cNvPr>
          <p:cNvSpPr>
            <a:spLocks noGrp="1"/>
          </p:cNvSpPr>
          <p:nvPr>
            <p:ph type="dt" sz="half" idx="2"/>
          </p:nvPr>
        </p:nvSpPr>
        <p:spPr>
          <a:xfrm>
            <a:off x="521208" y="6419088"/>
            <a:ext cx="2743200" cy="365125"/>
          </a:xfrm>
          <a:prstGeom prst="rect">
            <a:avLst/>
          </a:prstGeom>
        </p:spPr>
        <p:txBody>
          <a:bodyPr vert="horz" lIns="91440" tIns="45720" rIns="91440" bIns="45720" rtlCol="0" anchor="ctr"/>
          <a:lstStyle>
            <a:lvl1pPr algn="l">
              <a:defRPr sz="900">
                <a:solidFill>
                  <a:schemeClr val="tx1"/>
                </a:solidFill>
              </a:defRPr>
            </a:lvl1pPr>
          </a:lstStyle>
          <a:p>
            <a:fld id="{E80C50CD-E178-4744-9B35-B2F624D6C5E9}" type="datetimeFigureOut">
              <a:rPr lang="en-US" smtClean="0"/>
              <a:pPr/>
              <a:t>4/30/2025</a:t>
            </a:fld>
            <a:endParaRPr lang="en-US"/>
          </a:p>
        </p:txBody>
      </p:sp>
      <p:sp>
        <p:nvSpPr>
          <p:cNvPr id="5" name="Footer Placeholder 4">
            <a:extLst>
              <a:ext uri="{FF2B5EF4-FFF2-40B4-BE49-F238E27FC236}">
                <a16:creationId xmlns:a16="http://schemas.microsoft.com/office/drawing/2014/main" id="{9E03785E-FB42-1D54-92AC-D0A61A8FABD4}"/>
              </a:ext>
            </a:extLst>
          </p:cNvPr>
          <p:cNvSpPr>
            <a:spLocks noGrp="1"/>
          </p:cNvSpPr>
          <p:nvPr>
            <p:ph type="ftr" sz="quarter" idx="3"/>
          </p:nvPr>
        </p:nvSpPr>
        <p:spPr>
          <a:xfrm>
            <a:off x="521208" y="100584"/>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BCC9CF34-1274-DB45-4809-90E5D244A9AE}"/>
              </a:ext>
            </a:extLst>
          </p:cNvPr>
          <p:cNvSpPr>
            <a:spLocks noGrp="1"/>
          </p:cNvSpPr>
          <p:nvPr>
            <p:ph type="sldNum" sz="quarter" idx="4"/>
          </p:nvPr>
        </p:nvSpPr>
        <p:spPr>
          <a:xfrm>
            <a:off x="11457432" y="6419088"/>
            <a:ext cx="640080" cy="365125"/>
          </a:xfrm>
          <a:prstGeom prst="rect">
            <a:avLst/>
          </a:prstGeom>
        </p:spPr>
        <p:txBody>
          <a:bodyPr vert="horz" lIns="91440" tIns="45720" rIns="91440" bIns="45720" rtlCol="0" anchor="ctr"/>
          <a:lstStyle>
            <a:lvl1pPr algn="r">
              <a:defRPr sz="900">
                <a:solidFill>
                  <a:schemeClr val="tx1"/>
                </a:solidFill>
              </a:defRPr>
            </a:lvl1pPr>
          </a:lstStyle>
          <a:p>
            <a:fld id="{148CC95F-0247-41B6-91CF-DC97C76A7088}" type="slidenum">
              <a:rPr lang="en-US" smtClean="0"/>
              <a:pPr/>
              <a:t>‹#›</a:t>
            </a:fld>
            <a:endParaRPr lang="en-US"/>
          </a:p>
        </p:txBody>
      </p:sp>
      <p:sp>
        <p:nvSpPr>
          <p:cNvPr id="7" name="Freeform: Shape 6">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587436411"/>
      </p:ext>
    </p:extLst>
  </p:cSld>
  <p:clrMap bg1="lt1" tx1="dk1" bg2="lt2" tx2="dk2" accent1="accent1" accent2="accent2" accent3="accent3" accent4="accent4" accent5="accent5" accent6="accent6" hlink="hlink" folHlink="folHlink"/>
  <p:sldLayoutIdLst>
    <p:sldLayoutId id="2147483877" r:id="rId1"/>
    <p:sldLayoutId id="2147483878" r:id="rId2"/>
    <p:sldLayoutId id="2147483879" r:id="rId3"/>
    <p:sldLayoutId id="2147483880" r:id="rId4"/>
    <p:sldLayoutId id="2147483881" r:id="rId5"/>
    <p:sldLayoutId id="2147483882" r:id="rId6"/>
    <p:sldLayoutId id="2147483883" r:id="rId7"/>
    <p:sldLayoutId id="2147483884" r:id="rId8"/>
    <p:sldLayoutId id="2147483885" r:id="rId9"/>
    <p:sldLayoutId id="2147483886" r:id="rId10"/>
    <p:sldLayoutId id="2147483887" r:id="rId11"/>
  </p:sldLayoutIdLst>
  <p:txStyles>
    <p:titleStyle>
      <a:lvl1pPr algn="l" defTabSz="914400" rtl="0" eaLnBrk="1" latinLnBrk="0" hangingPunct="1">
        <a:lnSpc>
          <a:spcPct val="10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1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2.jpe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hyperlink" Target="https://www.avonandsomerset.police.uk/news/2023/02/the-realities-of-county-lines-and-child-exploitation/" TargetMode="External"/><Relationship Id="rId7" Type="http://schemas.openxmlformats.org/officeDocument/2006/relationships/hyperlink" Target="https://www.gov.uk/government/publications/criminal-exploitation-of-children-and-vulnerable-adults-county-lines/criminal-exploitation-of-children-and-vulnerable-adults-county-lines#who-is-vulnerable-to-county-lines-exploitation" TargetMode="External"/><Relationship Id="rId2" Type="http://schemas.openxmlformats.org/officeDocument/2006/relationships/hyperlink" Target="https://media.actionforchildren.org.uk/documents/Shattered_Lives_Stolen_Futures_Exec_Summary.pdf" TargetMode="External"/><Relationship Id="rId1" Type="http://schemas.openxmlformats.org/officeDocument/2006/relationships/slideLayout" Target="../slideLayouts/slideLayout2.xml"/><Relationship Id="rId6" Type="http://schemas.openxmlformats.org/officeDocument/2006/relationships/hyperlink" Target="https://webarchive.nationalarchives.gov.uk/ukgwa/20221202133931/https:/www.gov.uk/government/publications/county-lines-programme/county-lines-programme-overview" TargetMode="External"/><Relationship Id="rId5" Type="http://schemas.openxmlformats.org/officeDocument/2006/relationships/hyperlink" Target="https://theconversation.com/knife-crime-has-increased-in-england-and-wales-over-the-last-decade-heres-how-the-next-government-can-prevent-it-230905" TargetMode="External"/><Relationship Id="rId4" Type="http://schemas.openxmlformats.org/officeDocument/2006/relationships/hyperlink" Target="https://www.independent.co.uk/news/uk/crime/children-drug-mules-uk-thousands-county-lines-gangs-vulnerable-expanding-rural-britain-seaside-london-liverpool-manchester-a8080001.html" TargetMode="External"/></Relationships>
</file>

<file path=ppt/slides/_rels/slide18.xml.rels><?xml version="1.0" encoding="UTF-8" standalone="yes"?>
<Relationships xmlns="http://schemas.openxmlformats.org/package/2006/relationships"><Relationship Id="rId8" Type="http://schemas.openxmlformats.org/officeDocument/2006/relationships/hyperlink" Target="https://www.bbc.co.uk/news/uk-england-57253973" TargetMode="External"/><Relationship Id="rId3" Type="http://schemas.openxmlformats.org/officeDocument/2006/relationships/hyperlink" Target="https://www.simplypsychology.org/mertons-strain-theory-deviance.html" TargetMode="External"/><Relationship Id="rId7" Type="http://schemas.openxmlformats.org/officeDocument/2006/relationships/hyperlink" Target="https://www.dailymail.co.uk/news/article-6644223/Explosion-county-lines-drug-running-gangs.html" TargetMode="External"/><Relationship Id="rId2" Type="http://schemas.openxmlformats.org/officeDocument/2006/relationships/hyperlink" Target="https://www.simplypsychology.org/labeling-theory.html" TargetMode="External"/><Relationship Id="rId1" Type="http://schemas.openxmlformats.org/officeDocument/2006/relationships/slideLayout" Target="../slideLayouts/slideLayout2.xml"/><Relationship Id="rId6" Type="http://schemas.openxmlformats.org/officeDocument/2006/relationships/hyperlink" Target="https://www.gov.uk/government/news/child-criminal-exploitation-and-cuckooing-to-be-criminal-offences" TargetMode="External"/><Relationship Id="rId5" Type="http://schemas.openxmlformats.org/officeDocument/2006/relationships/hyperlink" Target="https://learning.nspcc.org.uk/child-abuse-and-neglect/county-lines" TargetMode="External"/><Relationship Id="rId4" Type="http://schemas.openxmlformats.org/officeDocument/2006/relationships/hyperlink" Target="https://news.npcc.police.uk/releases/launch-of-the-county-lines-policing-strategy-2024-to-2027"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B7E2F724-2FB3-4D1D-A730-739B8654C0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 name="Picture 39" descr="Blue stripe pattern on a white background">
            <a:extLst>
              <a:ext uri="{FF2B5EF4-FFF2-40B4-BE49-F238E27FC236}">
                <a16:creationId xmlns:a16="http://schemas.microsoft.com/office/drawing/2014/main" id="{5CED856F-E55E-49B0-3FCD-C8B1A88AB320}"/>
              </a:ext>
            </a:extLst>
          </p:cNvPr>
          <p:cNvPicPr>
            <a:picLocks noChangeAspect="1"/>
          </p:cNvPicPr>
          <p:nvPr/>
        </p:nvPicPr>
        <p:blipFill>
          <a:blip r:embed="rId2">
            <a:alphaModFix amt="40000"/>
          </a:blip>
          <a:srcRect t="14604" r="-2" b="7609"/>
          <a:stretch/>
        </p:blipFill>
        <p:spPr>
          <a:xfrm>
            <a:off x="-2" y="-2"/>
            <a:ext cx="12192001" cy="6858001"/>
          </a:xfrm>
          <a:prstGeom prst="rect">
            <a:avLst/>
          </a:prstGeom>
        </p:spPr>
      </p:pic>
      <p:sp>
        <p:nvSpPr>
          <p:cNvPr id="2" name="Title 1"/>
          <p:cNvSpPr>
            <a:spLocks noGrp="1"/>
          </p:cNvSpPr>
          <p:nvPr>
            <p:ph type="ctrTitle"/>
          </p:nvPr>
        </p:nvSpPr>
        <p:spPr>
          <a:xfrm>
            <a:off x="517870" y="978407"/>
            <a:ext cx="5021182" cy="3290107"/>
          </a:xfrm>
        </p:spPr>
        <p:txBody>
          <a:bodyPr anchor="t">
            <a:normAutofit/>
          </a:bodyPr>
          <a:lstStyle/>
          <a:p>
            <a:r>
              <a:rPr lang="en-GB" sz="6000">
                <a:solidFill>
                  <a:srgbClr val="FFFFFF"/>
                </a:solidFill>
              </a:rPr>
              <a:t>County Lines : The Causes and Impacts</a:t>
            </a:r>
          </a:p>
        </p:txBody>
      </p:sp>
      <p:sp>
        <p:nvSpPr>
          <p:cNvPr id="3" name="Subtitle 2"/>
          <p:cNvSpPr>
            <a:spLocks noGrp="1"/>
          </p:cNvSpPr>
          <p:nvPr>
            <p:ph type="subTitle" idx="1"/>
          </p:nvPr>
        </p:nvSpPr>
        <p:spPr>
          <a:xfrm>
            <a:off x="517870" y="4482450"/>
            <a:ext cx="5040785" cy="1724029"/>
          </a:xfrm>
        </p:spPr>
        <p:txBody>
          <a:bodyPr anchor="t">
            <a:normAutofit/>
          </a:bodyPr>
          <a:lstStyle/>
          <a:p>
            <a:r>
              <a:rPr lang="en-GB" sz="2400">
                <a:solidFill>
                  <a:srgbClr val="FFFFFF"/>
                </a:solidFill>
              </a:rPr>
              <a:t>Leo Pietrapertosa</a:t>
            </a:r>
          </a:p>
        </p:txBody>
      </p:sp>
      <p:sp>
        <p:nvSpPr>
          <p:cNvPr id="45" name="Rectangle 44">
            <a:extLst>
              <a:ext uri="{FF2B5EF4-FFF2-40B4-BE49-F238E27FC236}">
                <a16:creationId xmlns:a16="http://schemas.microsoft.com/office/drawing/2014/main" id="{B2C335F7-F61C-4EB4-80F2-4B1438FE6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7D949E-564D-4503-A64E-D22FA3232C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52DE8B-816F-84B5-C273-7331752FF73B}"/>
              </a:ext>
            </a:extLst>
          </p:cNvPr>
          <p:cNvSpPr>
            <a:spLocks noGrp="1"/>
          </p:cNvSpPr>
          <p:nvPr>
            <p:ph type="title"/>
          </p:nvPr>
        </p:nvSpPr>
        <p:spPr>
          <a:xfrm>
            <a:off x="521208" y="978408"/>
            <a:ext cx="3154680" cy="4069080"/>
          </a:xfrm>
        </p:spPr>
        <p:txBody>
          <a:bodyPr>
            <a:normAutofit/>
          </a:bodyPr>
          <a:lstStyle/>
          <a:p>
            <a:r>
              <a:rPr lang="en-GB" sz="4000"/>
              <a:t>Content</a:t>
            </a:r>
          </a:p>
        </p:txBody>
      </p:sp>
      <p:sp>
        <p:nvSpPr>
          <p:cNvPr id="11" name="Rectangle 10">
            <a:extLst>
              <a:ext uri="{FF2B5EF4-FFF2-40B4-BE49-F238E27FC236}">
                <a16:creationId xmlns:a16="http://schemas.microsoft.com/office/drawing/2014/main" id="{2C8EEB27-9249-8B3A-C8C2-18F9DC4808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1115568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18482CAC-96FF-EBE5-E97D-0BE2B8A51E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1208" y="6299535"/>
            <a:ext cx="11155680" cy="4646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C12AC532-E0B0-9F5E-6E4B-57A115FBDA2F}"/>
              </a:ext>
            </a:extLst>
          </p:cNvPr>
          <p:cNvGraphicFramePr>
            <a:graphicFrameLocks noGrp="1"/>
          </p:cNvGraphicFramePr>
          <p:nvPr>
            <p:ph idx="1"/>
            <p:extLst>
              <p:ext uri="{D42A27DB-BD31-4B8C-83A1-F6EECF244321}">
                <p14:modId xmlns:p14="http://schemas.microsoft.com/office/powerpoint/2010/main" val="858963062"/>
              </p:ext>
            </p:extLst>
          </p:nvPr>
        </p:nvGraphicFramePr>
        <p:xfrm>
          <a:off x="4389120" y="978408"/>
          <a:ext cx="7306056" cy="5010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445417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4C0330F-1D4F-4552-B799-615DD237B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2" name="Title 1">
            <a:extLst>
              <a:ext uri="{FF2B5EF4-FFF2-40B4-BE49-F238E27FC236}">
                <a16:creationId xmlns:a16="http://schemas.microsoft.com/office/drawing/2014/main" id="{748B4621-9FD2-30CF-4C7B-EAA68A15F048}"/>
              </a:ext>
            </a:extLst>
          </p:cNvPr>
          <p:cNvSpPr>
            <a:spLocks noGrp="1"/>
          </p:cNvSpPr>
          <p:nvPr>
            <p:ph type="title"/>
          </p:nvPr>
        </p:nvSpPr>
        <p:spPr>
          <a:xfrm>
            <a:off x="521208" y="978408"/>
            <a:ext cx="4754880" cy="1463040"/>
          </a:xfrm>
        </p:spPr>
        <p:txBody>
          <a:bodyPr>
            <a:normAutofit/>
          </a:bodyPr>
          <a:lstStyle/>
          <a:p>
            <a:r>
              <a:rPr lang="en-GB"/>
              <a:t>What are county lines gangs?</a:t>
            </a:r>
          </a:p>
        </p:txBody>
      </p:sp>
      <p:sp>
        <p:nvSpPr>
          <p:cNvPr id="11" name="Rectangle 10">
            <a:extLst>
              <a:ext uri="{FF2B5EF4-FFF2-40B4-BE49-F238E27FC236}">
                <a16:creationId xmlns:a16="http://schemas.microsoft.com/office/drawing/2014/main" id="{92BE0106-0C20-465B-A1BE-0BAC2737B1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1" y="508090"/>
            <a:ext cx="4672966"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graphicFrame>
        <p:nvGraphicFramePr>
          <p:cNvPr id="13" name="Content Placeholder 2">
            <a:extLst>
              <a:ext uri="{FF2B5EF4-FFF2-40B4-BE49-F238E27FC236}">
                <a16:creationId xmlns:a16="http://schemas.microsoft.com/office/drawing/2014/main" id="{868051D1-2D73-0B14-8C44-BA40D7A8EA35}"/>
              </a:ext>
            </a:extLst>
          </p:cNvPr>
          <p:cNvGraphicFramePr>
            <a:graphicFrameLocks noGrp="1"/>
          </p:cNvGraphicFramePr>
          <p:nvPr>
            <p:ph idx="1"/>
          </p:nvPr>
        </p:nvGraphicFramePr>
        <p:xfrm>
          <a:off x="521208" y="2578608"/>
          <a:ext cx="4672584" cy="376732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descr="Routes are now well-established around the country, working out of London, Manchester, Birmingham and Liverpool">
            <a:extLst>
              <a:ext uri="{FF2B5EF4-FFF2-40B4-BE49-F238E27FC236}">
                <a16:creationId xmlns:a16="http://schemas.microsoft.com/office/drawing/2014/main" id="{C7AC17F6-949C-A38C-DDB2-A26AF09B6CC4}"/>
              </a:ext>
            </a:extLst>
          </p:cNvPr>
          <p:cNvPicPr>
            <a:picLocks noChangeAspect="1"/>
          </p:cNvPicPr>
          <p:nvPr/>
        </p:nvPicPr>
        <p:blipFill>
          <a:blip r:embed="rId7"/>
          <a:srcRect l="6498" r="-2" b="-2"/>
          <a:stretch/>
        </p:blipFill>
        <p:spPr>
          <a:xfrm>
            <a:off x="5958018" y="508090"/>
            <a:ext cx="5709726" cy="5846989"/>
          </a:xfrm>
          <a:prstGeom prst="rect">
            <a:avLst/>
          </a:prstGeom>
        </p:spPr>
      </p:pic>
      <p:sp>
        <p:nvSpPr>
          <p:cNvPr id="5" name="TextBox 4">
            <a:extLst>
              <a:ext uri="{FF2B5EF4-FFF2-40B4-BE49-F238E27FC236}">
                <a16:creationId xmlns:a16="http://schemas.microsoft.com/office/drawing/2014/main" id="{47C6A2EB-1A21-F643-A2E5-A8BFD0E804C0}"/>
              </a:ext>
            </a:extLst>
          </p:cNvPr>
          <p:cNvSpPr txBox="1"/>
          <p:nvPr/>
        </p:nvSpPr>
        <p:spPr>
          <a:xfrm>
            <a:off x="5960853" y="6349042"/>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latin typeface="Times New Roman"/>
                <a:cs typeface="Times New Roman"/>
              </a:rPr>
              <a:t>(Spillett, 2019)</a:t>
            </a:r>
            <a:endParaRPr lang="en-US"/>
          </a:p>
        </p:txBody>
      </p:sp>
    </p:spTree>
    <p:extLst>
      <p:ext uri="{BB962C8B-B14F-4D97-AF65-F5344CB8AC3E}">
        <p14:creationId xmlns:p14="http://schemas.microsoft.com/office/powerpoint/2010/main" val="35694659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EA67E988-5919-57BB-C7DE-D3EAD38A30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6209925"/>
            <a:ext cx="11155680" cy="45719"/>
          </a:xfrm>
          <a:custGeom>
            <a:avLst/>
            <a:gdLst/>
            <a:ahLst/>
            <a:cxnLst/>
            <a:rect l="l" t="t" r="r" b="b"/>
            <a:pathLst>
              <a:path w="8715708" h="45719">
                <a:moveTo>
                  <a:pt x="0" y="0"/>
                </a:moveTo>
                <a:lnTo>
                  <a:pt x="3694525" y="0"/>
                </a:lnTo>
                <a:lnTo>
                  <a:pt x="5021183" y="0"/>
                </a:lnTo>
                <a:lnTo>
                  <a:pt x="8715708" y="0"/>
                </a:lnTo>
                <a:lnTo>
                  <a:pt x="8715708" y="45719"/>
                </a:lnTo>
                <a:lnTo>
                  <a:pt x="5021183" y="45719"/>
                </a:lnTo>
                <a:lnTo>
                  <a:pt x="369452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3" name="Rectangle 12">
            <a:extLst>
              <a:ext uri="{FF2B5EF4-FFF2-40B4-BE49-F238E27FC236}">
                <a16:creationId xmlns:a16="http://schemas.microsoft.com/office/drawing/2014/main" id="{E20BB609-EF92-42DB-836C-0699A590B5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Blue arrows pointing at a red button">
            <a:extLst>
              <a:ext uri="{FF2B5EF4-FFF2-40B4-BE49-F238E27FC236}">
                <a16:creationId xmlns:a16="http://schemas.microsoft.com/office/drawing/2014/main" id="{A2D32BC5-2195-4D46-764E-B1FF597FD1E2}"/>
              </a:ext>
            </a:extLst>
          </p:cNvPr>
          <p:cNvPicPr>
            <a:picLocks noChangeAspect="1"/>
          </p:cNvPicPr>
          <p:nvPr/>
        </p:nvPicPr>
        <p:blipFill>
          <a:blip r:embed="rId2"/>
          <a:srcRect t="10800" r="6" b="4788"/>
          <a:stretch/>
        </p:blipFill>
        <p:spPr>
          <a:xfrm>
            <a:off x="20" y="10"/>
            <a:ext cx="12188932" cy="6857990"/>
          </a:xfrm>
          <a:prstGeom prst="rect">
            <a:avLst/>
          </a:prstGeom>
        </p:spPr>
      </p:pic>
      <p:sp>
        <p:nvSpPr>
          <p:cNvPr id="15" name="Rectangle 14">
            <a:extLst>
              <a:ext uri="{FF2B5EF4-FFF2-40B4-BE49-F238E27FC236}">
                <a16:creationId xmlns:a16="http://schemas.microsoft.com/office/drawing/2014/main" id="{637992A9-1E8C-4E57-B4F4-EE2D38E504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89239" y="-389238"/>
            <a:ext cx="6858000" cy="7636476"/>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4546FA-0860-D7A1-112B-F91BA2C0581A}"/>
              </a:ext>
            </a:extLst>
          </p:cNvPr>
          <p:cNvSpPr>
            <a:spLocks noGrp="1"/>
          </p:cNvSpPr>
          <p:nvPr>
            <p:ph type="title"/>
          </p:nvPr>
        </p:nvSpPr>
        <p:spPr>
          <a:xfrm>
            <a:off x="517870" y="978407"/>
            <a:ext cx="5021182" cy="3309511"/>
          </a:xfrm>
        </p:spPr>
        <p:txBody>
          <a:bodyPr vert="horz" lIns="91440" tIns="45720" rIns="91440" bIns="45720" rtlCol="0" anchor="t">
            <a:normAutofit/>
          </a:bodyPr>
          <a:lstStyle/>
          <a:p>
            <a:r>
              <a:rPr lang="en-US" sz="6000">
                <a:solidFill>
                  <a:srgbClr val="FFFFFF"/>
                </a:solidFill>
              </a:rPr>
              <a:t>Who is usually targeted?</a:t>
            </a:r>
          </a:p>
        </p:txBody>
      </p:sp>
      <p:sp>
        <p:nvSpPr>
          <p:cNvPr id="17" name="Rectangle 16">
            <a:extLst>
              <a:ext uri="{FF2B5EF4-FFF2-40B4-BE49-F238E27FC236}">
                <a16:creationId xmlns:a16="http://schemas.microsoft.com/office/drawing/2014/main" id="{B2C335F7-F61C-4EB4-80F2-4B1438FE6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559780965"/>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42C91D93-014B-66D5-D263-730212C943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51747A-BF8D-251C-25ED-49870E578312}"/>
              </a:ext>
            </a:extLst>
          </p:cNvPr>
          <p:cNvSpPr>
            <a:spLocks noGrp="1"/>
          </p:cNvSpPr>
          <p:nvPr>
            <p:ph type="title"/>
          </p:nvPr>
        </p:nvSpPr>
        <p:spPr>
          <a:xfrm>
            <a:off x="521208" y="978408"/>
            <a:ext cx="8732520" cy="1463040"/>
          </a:xfrm>
        </p:spPr>
        <p:txBody>
          <a:bodyPr>
            <a:normAutofit/>
          </a:bodyPr>
          <a:lstStyle/>
          <a:p>
            <a:r>
              <a:rPr lang="en-GB"/>
              <a:t>Tactics used by county lines gangs</a:t>
            </a:r>
          </a:p>
        </p:txBody>
      </p:sp>
      <p:sp>
        <p:nvSpPr>
          <p:cNvPr id="15" name="Rectangle 14">
            <a:extLst>
              <a:ext uri="{FF2B5EF4-FFF2-40B4-BE49-F238E27FC236}">
                <a16:creationId xmlns:a16="http://schemas.microsoft.com/office/drawing/2014/main" id="{9568B8C9-6702-8441-0D92-220DE92C88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873252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51DB649-E190-E4C4-862D-AF904A779F1E}"/>
              </a:ext>
            </a:extLst>
          </p:cNvPr>
          <p:cNvSpPr>
            <a:spLocks noGrp="1"/>
          </p:cNvSpPr>
          <p:nvPr>
            <p:ph idx="1"/>
          </p:nvPr>
        </p:nvSpPr>
        <p:spPr>
          <a:xfrm>
            <a:off x="521207" y="2449212"/>
            <a:ext cx="8186182" cy="546799"/>
          </a:xfrm>
          <a:prstGeom prst="roundRect">
            <a:avLst/>
          </a:prstGeom>
          <a:solidFill>
            <a:srgbClr val="ED7D31"/>
          </a:solidFill>
        </p:spPr>
        <p:txBody>
          <a:bodyPr vert="horz" lIns="91440" tIns="45720" rIns="91440" bIns="45720" rtlCol="0" anchor="t">
            <a:noAutofit/>
          </a:bodyPr>
          <a:lstStyle/>
          <a:p>
            <a:pPr marL="0" indent="0">
              <a:buNone/>
            </a:pPr>
            <a:r>
              <a:rPr lang="en-GB" sz="2800"/>
              <a:t>"Cuckooing" </a:t>
            </a:r>
            <a:r>
              <a:rPr lang="en-GB" sz="2800">
                <a:latin typeface="Bierstadt"/>
                <a:cs typeface="Times New Roman"/>
              </a:rPr>
              <a:t>(Lee, 2022).</a:t>
            </a:r>
            <a:endParaRPr lang="en-GB" sz="2800">
              <a:latin typeface="Bierstadt"/>
            </a:endParaRPr>
          </a:p>
          <a:p>
            <a:pPr marL="0" indent="0">
              <a:buNone/>
            </a:pPr>
            <a:endParaRPr lang="en-GB">
              <a:latin typeface="Bierstadt"/>
              <a:cs typeface="Times New Roman"/>
            </a:endParaRPr>
          </a:p>
        </p:txBody>
      </p:sp>
      <p:sp>
        <p:nvSpPr>
          <p:cNvPr id="4" name="TextBox 3">
            <a:extLst>
              <a:ext uri="{FF2B5EF4-FFF2-40B4-BE49-F238E27FC236}">
                <a16:creationId xmlns:a16="http://schemas.microsoft.com/office/drawing/2014/main" id="{CD35B29B-DD05-7FB2-EFEB-5DCFEA47D6BB}"/>
              </a:ext>
            </a:extLst>
          </p:cNvPr>
          <p:cNvSpPr txBox="1"/>
          <p:nvPr/>
        </p:nvSpPr>
        <p:spPr>
          <a:xfrm>
            <a:off x="509279" y="3135543"/>
            <a:ext cx="8192538" cy="578882"/>
          </a:xfrm>
          <a:prstGeom prst="roundRect">
            <a:avLst/>
          </a:prstGeom>
          <a:solidFill>
            <a:srgbClr val="ED7D3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a:t>Using children to transport drugs (Dearden, 2017).</a:t>
            </a:r>
          </a:p>
        </p:txBody>
      </p:sp>
      <p:sp>
        <p:nvSpPr>
          <p:cNvPr id="5" name="TextBox 4">
            <a:extLst>
              <a:ext uri="{FF2B5EF4-FFF2-40B4-BE49-F238E27FC236}">
                <a16:creationId xmlns:a16="http://schemas.microsoft.com/office/drawing/2014/main" id="{5B51B039-3D72-6BB3-C10B-457495B15AD2}"/>
              </a:ext>
            </a:extLst>
          </p:cNvPr>
          <p:cNvSpPr txBox="1"/>
          <p:nvPr/>
        </p:nvSpPr>
        <p:spPr>
          <a:xfrm>
            <a:off x="512154" y="4639733"/>
            <a:ext cx="8194454" cy="1055608"/>
          </a:xfrm>
          <a:prstGeom prst="roundRect">
            <a:avLst/>
          </a:prstGeom>
          <a:solidFill>
            <a:srgbClr val="ED7D3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a:t>Threats and violence (Atkinson-Sheppard et al., 2023).</a:t>
            </a:r>
          </a:p>
        </p:txBody>
      </p:sp>
      <p:sp>
        <p:nvSpPr>
          <p:cNvPr id="7" name="TextBox 6">
            <a:extLst>
              <a:ext uri="{FF2B5EF4-FFF2-40B4-BE49-F238E27FC236}">
                <a16:creationId xmlns:a16="http://schemas.microsoft.com/office/drawing/2014/main" id="{C7C4F6B8-335E-18E5-2286-C121CCDE062F}"/>
              </a:ext>
            </a:extLst>
          </p:cNvPr>
          <p:cNvSpPr txBox="1"/>
          <p:nvPr/>
        </p:nvSpPr>
        <p:spPr>
          <a:xfrm>
            <a:off x="513848" y="3880448"/>
            <a:ext cx="8205734" cy="578882"/>
          </a:xfrm>
          <a:prstGeom prst="roundRect">
            <a:avLst/>
          </a:prstGeom>
          <a:solidFill>
            <a:srgbClr val="ED7D3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a:t>Debt bondage (Atkinson-Sheppard et al., 2023).</a:t>
            </a:r>
          </a:p>
        </p:txBody>
      </p:sp>
    </p:spTree>
    <p:extLst>
      <p:ext uri="{BB962C8B-B14F-4D97-AF65-F5344CB8AC3E}">
        <p14:creationId xmlns:p14="http://schemas.microsoft.com/office/powerpoint/2010/main" val="6422175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0F3D84-6A6F-F880-3E44-B82064790BE5}"/>
              </a:ext>
            </a:extLst>
          </p:cNvPr>
          <p:cNvSpPr>
            <a:spLocks noGrp="1"/>
          </p:cNvSpPr>
          <p:nvPr>
            <p:ph type="title"/>
          </p:nvPr>
        </p:nvSpPr>
        <p:spPr/>
        <p:txBody>
          <a:bodyPr/>
          <a:lstStyle/>
          <a:p>
            <a:r>
              <a:rPr lang="en-GB"/>
              <a:t>Why do people join county lines gangs?</a:t>
            </a:r>
          </a:p>
        </p:txBody>
      </p:sp>
      <p:sp>
        <p:nvSpPr>
          <p:cNvPr id="3" name="Content Placeholder 2">
            <a:extLst>
              <a:ext uri="{FF2B5EF4-FFF2-40B4-BE49-F238E27FC236}">
                <a16:creationId xmlns:a16="http://schemas.microsoft.com/office/drawing/2014/main" id="{7D6E2DE2-E429-C15D-3040-726172C99072}"/>
              </a:ext>
            </a:extLst>
          </p:cNvPr>
          <p:cNvSpPr>
            <a:spLocks noGrp="1"/>
          </p:cNvSpPr>
          <p:nvPr>
            <p:ph idx="1"/>
          </p:nvPr>
        </p:nvSpPr>
        <p:spPr/>
        <p:txBody>
          <a:bodyPr vert="horz" lIns="91440" tIns="45720" rIns="91440" bIns="45720" rtlCol="0" anchor="t">
            <a:normAutofit/>
          </a:bodyPr>
          <a:lstStyle/>
          <a:p>
            <a:r>
              <a:rPr lang="en-GB" sz="2800"/>
              <a:t>Vulnerable people are often offered gifts and money to transport drugs. </a:t>
            </a:r>
            <a:endParaRPr lang="en-US" sz="2800"/>
          </a:p>
          <a:p>
            <a:r>
              <a:rPr lang="en-GB" sz="2800"/>
              <a:t>Gangs will prey on vulnerability.</a:t>
            </a:r>
          </a:p>
          <a:p>
            <a:r>
              <a:rPr lang="en-GB" sz="2800"/>
              <a:t>Blackmail. </a:t>
            </a:r>
          </a:p>
          <a:p>
            <a:r>
              <a:rPr lang="en-GB" sz="2800">
                <a:ea typeface="+mn-lt"/>
                <a:cs typeface="+mn-lt"/>
              </a:rPr>
              <a:t>(Home Office, 2023)</a:t>
            </a:r>
            <a:endParaRPr lang="en-GB" sz="3600">
              <a:ea typeface="+mn-lt"/>
              <a:cs typeface="+mn-lt"/>
            </a:endParaRPr>
          </a:p>
          <a:p>
            <a:endParaRPr lang="en-GB"/>
          </a:p>
        </p:txBody>
      </p:sp>
    </p:spTree>
    <p:extLst>
      <p:ext uri="{BB962C8B-B14F-4D97-AF65-F5344CB8AC3E}">
        <p14:creationId xmlns:p14="http://schemas.microsoft.com/office/powerpoint/2010/main" val="19672389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9BD79EA6-1A44-CB50-B92C-E7A559C50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BED411-F3AC-C3FD-CDD2-D51AE185E042}"/>
              </a:ext>
            </a:extLst>
          </p:cNvPr>
          <p:cNvSpPr>
            <a:spLocks noGrp="1"/>
          </p:cNvSpPr>
          <p:nvPr>
            <p:ph type="ctrTitle"/>
          </p:nvPr>
        </p:nvSpPr>
        <p:spPr>
          <a:xfrm>
            <a:off x="521208" y="978408"/>
            <a:ext cx="8784280" cy="4344031"/>
          </a:xfrm>
        </p:spPr>
        <p:txBody>
          <a:bodyPr anchor="t">
            <a:normAutofit/>
          </a:bodyPr>
          <a:lstStyle/>
          <a:p>
            <a:r>
              <a:rPr lang="en-GB" sz="9600"/>
              <a:t>Criminological Theory</a:t>
            </a:r>
          </a:p>
        </p:txBody>
      </p:sp>
      <p:sp>
        <p:nvSpPr>
          <p:cNvPr id="9" name="Rectangle 8">
            <a:extLst>
              <a:ext uri="{FF2B5EF4-FFF2-40B4-BE49-F238E27FC236}">
                <a16:creationId xmlns:a16="http://schemas.microsoft.com/office/drawing/2014/main" id="{C8702D35-B7D9-A61E-545E-AABDB4AB6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7102129" cy="14927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59A8B60A-6858-A32F-9629-5F99165A8C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10600" y="4610230"/>
            <a:ext cx="3072751" cy="45719"/>
          </a:xfrm>
          <a:custGeom>
            <a:avLst/>
            <a:gdLst>
              <a:gd name="connsiteX0" fmla="*/ 0 w 3072751"/>
              <a:gd name="connsiteY0" fmla="*/ 0 h 45719"/>
              <a:gd name="connsiteX1" fmla="*/ 3072751 w 3072751"/>
              <a:gd name="connsiteY1" fmla="*/ 0 h 45719"/>
              <a:gd name="connsiteX2" fmla="*/ 3072751 w 3072751"/>
              <a:gd name="connsiteY2" fmla="*/ 45719 h 45719"/>
              <a:gd name="connsiteX3" fmla="*/ 0 w 3072751"/>
              <a:gd name="connsiteY3" fmla="*/ 45719 h 45719"/>
            </a:gdLst>
            <a:ahLst/>
            <a:cxnLst>
              <a:cxn ang="0">
                <a:pos x="connsiteX0" y="connsiteY0"/>
              </a:cxn>
              <a:cxn ang="0">
                <a:pos x="connsiteX1" y="connsiteY1"/>
              </a:cxn>
              <a:cxn ang="0">
                <a:pos x="connsiteX2" y="connsiteY2"/>
              </a:cxn>
              <a:cxn ang="0">
                <a:pos x="connsiteX3" y="connsiteY3"/>
              </a:cxn>
            </a:cxnLst>
            <a:rect l="l" t="t" r="r" b="b"/>
            <a:pathLst>
              <a:path w="3072751" h="45719">
                <a:moveTo>
                  <a:pt x="0" y="0"/>
                </a:moveTo>
                <a:lnTo>
                  <a:pt x="3072751" y="0"/>
                </a:lnTo>
                <a:lnTo>
                  <a:pt x="3072751" y="45719"/>
                </a:lnTo>
                <a:lnTo>
                  <a:pt x="0" y="45719"/>
                </a:lnTo>
                <a:close/>
              </a:path>
            </a:pathLst>
          </a:cu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1640255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7D949E-564D-4503-A64E-D22FA3232C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0CCD6B-D567-5089-982B-AE94AF3ED727}"/>
              </a:ext>
            </a:extLst>
          </p:cNvPr>
          <p:cNvSpPr>
            <a:spLocks noGrp="1"/>
          </p:cNvSpPr>
          <p:nvPr>
            <p:ph type="title"/>
          </p:nvPr>
        </p:nvSpPr>
        <p:spPr>
          <a:xfrm>
            <a:off x="521208" y="978408"/>
            <a:ext cx="4032504" cy="3364992"/>
          </a:xfrm>
        </p:spPr>
        <p:txBody>
          <a:bodyPr>
            <a:normAutofit/>
          </a:bodyPr>
          <a:lstStyle/>
          <a:p>
            <a:r>
              <a:rPr lang="en-GB"/>
              <a:t>Strain Theory </a:t>
            </a:r>
          </a:p>
        </p:txBody>
      </p:sp>
      <p:sp>
        <p:nvSpPr>
          <p:cNvPr id="11" name="Rectangle 10">
            <a:extLst>
              <a:ext uri="{FF2B5EF4-FFF2-40B4-BE49-F238E27FC236}">
                <a16:creationId xmlns:a16="http://schemas.microsoft.com/office/drawing/2014/main" id="{92BE0106-0C20-465B-A1BE-0BAC2737B1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4032504"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51808AB-2943-464C-A710-F2A18D8693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65776" y="6300216"/>
            <a:ext cx="6620256"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3811B958-93EE-626E-2BF7-B37128852950}"/>
              </a:ext>
            </a:extLst>
          </p:cNvPr>
          <p:cNvGraphicFramePr>
            <a:graphicFrameLocks noGrp="1"/>
          </p:cNvGraphicFramePr>
          <p:nvPr>
            <p:ph idx="1"/>
            <p:extLst>
              <p:ext uri="{D42A27DB-BD31-4B8C-83A1-F6EECF244321}">
                <p14:modId xmlns:p14="http://schemas.microsoft.com/office/powerpoint/2010/main" val="3457895316"/>
              </p:ext>
            </p:extLst>
          </p:nvPr>
        </p:nvGraphicFramePr>
        <p:xfrm>
          <a:off x="5065776" y="978408"/>
          <a:ext cx="6620256" cy="496519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647015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1CADE6-0A4B-A8BE-15CD-E422BB4EC6C0}"/>
              </a:ext>
            </a:extLst>
          </p:cNvPr>
          <p:cNvSpPr>
            <a:spLocks noGrp="1"/>
          </p:cNvSpPr>
          <p:nvPr>
            <p:ph type="title"/>
          </p:nvPr>
        </p:nvSpPr>
        <p:spPr/>
        <p:txBody>
          <a:bodyPr/>
          <a:lstStyle/>
          <a:p>
            <a:r>
              <a:rPr lang="en-GB"/>
              <a:t>Labelling theory </a:t>
            </a:r>
          </a:p>
        </p:txBody>
      </p:sp>
      <p:sp>
        <p:nvSpPr>
          <p:cNvPr id="3" name="Content Placeholder 2">
            <a:extLst>
              <a:ext uri="{FF2B5EF4-FFF2-40B4-BE49-F238E27FC236}">
                <a16:creationId xmlns:a16="http://schemas.microsoft.com/office/drawing/2014/main" id="{9139E904-B335-791C-AFA7-5BB217060DE0}"/>
              </a:ext>
            </a:extLst>
          </p:cNvPr>
          <p:cNvSpPr>
            <a:spLocks noGrp="1"/>
          </p:cNvSpPr>
          <p:nvPr>
            <p:ph idx="1"/>
          </p:nvPr>
        </p:nvSpPr>
        <p:spPr/>
        <p:txBody>
          <a:bodyPr vert="horz" lIns="91440" tIns="45720" rIns="91440" bIns="45720" rtlCol="0" anchor="t">
            <a:normAutofit/>
          </a:bodyPr>
          <a:lstStyle/>
          <a:p>
            <a:r>
              <a:rPr lang="en-GB"/>
              <a:t>Becker came up with this theory based on the idea that behaviour is based on external judgement. </a:t>
            </a:r>
          </a:p>
          <a:p>
            <a:r>
              <a:rPr lang="en-GB"/>
              <a:t>This theory uses stereotypes and stigma to "label" a person based on their role in society and their behaviour </a:t>
            </a:r>
            <a:r>
              <a:rPr lang="en-GB">
                <a:latin typeface="Bierstadt"/>
                <a:cs typeface="Times New Roman"/>
              </a:rPr>
              <a:t>(Nickerson, 2023a).</a:t>
            </a:r>
          </a:p>
          <a:p>
            <a:r>
              <a:rPr lang="en-GB">
                <a:latin typeface="Bierstadt"/>
                <a:cs typeface="Times New Roman"/>
              </a:rPr>
              <a:t>In relation to county lines, people who have had contact with the criminal justice system is often more vulnerable (Home Office, 2023). Therefore, it could be possible that the label of them being a criminal may encourage them to live up to that label and join a gang.</a:t>
            </a:r>
          </a:p>
          <a:p>
            <a:r>
              <a:rPr lang="en-GB">
                <a:latin typeface="Bierstadt"/>
                <a:cs typeface="Times New Roman"/>
              </a:rPr>
              <a:t>Also, society can be a factor in the process of labelling. An example would be if a young boy was living in a lower-class area and had family affiliated with gangs, the boy could be labelled as being in the gang and will live up to that expectation of his label. </a:t>
            </a:r>
          </a:p>
        </p:txBody>
      </p:sp>
    </p:spTree>
    <p:extLst>
      <p:ext uri="{BB962C8B-B14F-4D97-AF65-F5344CB8AC3E}">
        <p14:creationId xmlns:p14="http://schemas.microsoft.com/office/powerpoint/2010/main" val="22701556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5AA700-3A73-54B5-E0C4-6ABE807250EA}"/>
              </a:ext>
            </a:extLst>
          </p:cNvPr>
          <p:cNvSpPr>
            <a:spLocks noGrp="1"/>
          </p:cNvSpPr>
          <p:nvPr>
            <p:ph type="title"/>
          </p:nvPr>
        </p:nvSpPr>
        <p:spPr/>
        <p:txBody>
          <a:bodyPr/>
          <a:lstStyle/>
          <a:p>
            <a:r>
              <a:rPr lang="en-GB"/>
              <a:t>Real life cases </a:t>
            </a:r>
          </a:p>
        </p:txBody>
      </p:sp>
      <p:sp>
        <p:nvSpPr>
          <p:cNvPr id="3" name="Content Placeholder 2">
            <a:extLst>
              <a:ext uri="{FF2B5EF4-FFF2-40B4-BE49-F238E27FC236}">
                <a16:creationId xmlns:a16="http://schemas.microsoft.com/office/drawing/2014/main" id="{E5A5B231-F866-6272-4CDA-6DD74BBD99C5}"/>
              </a:ext>
            </a:extLst>
          </p:cNvPr>
          <p:cNvSpPr>
            <a:spLocks noGrp="1"/>
          </p:cNvSpPr>
          <p:nvPr>
            <p:ph idx="1"/>
          </p:nvPr>
        </p:nvSpPr>
        <p:spPr/>
        <p:txBody>
          <a:bodyPr vert="horz" lIns="91440" tIns="45720" rIns="91440" bIns="45720" rtlCol="0" anchor="t">
            <a:normAutofit/>
          </a:bodyPr>
          <a:lstStyle/>
          <a:p>
            <a:r>
              <a:rPr lang="en-GB"/>
              <a:t>Nicole's story </a:t>
            </a:r>
            <a:r>
              <a:rPr lang="en-GB">
                <a:latin typeface="Bierstadt"/>
                <a:cs typeface="Times New Roman"/>
              </a:rPr>
              <a:t>(Kendall and Cooke, 2022).</a:t>
            </a:r>
          </a:p>
          <a:p>
            <a:r>
              <a:rPr lang="en-GB">
                <a:latin typeface="Bierstadt"/>
                <a:cs typeface="Times New Roman"/>
              </a:rPr>
              <a:t>Jacob's story (Swann and Race, 2021).</a:t>
            </a:r>
            <a:endParaRPr lang="en-GB" sz="1200">
              <a:latin typeface="Times New Roman"/>
              <a:cs typeface="Times New Roman"/>
            </a:endParaRPr>
          </a:p>
        </p:txBody>
      </p:sp>
    </p:spTree>
    <p:extLst>
      <p:ext uri="{BB962C8B-B14F-4D97-AF65-F5344CB8AC3E}">
        <p14:creationId xmlns:p14="http://schemas.microsoft.com/office/powerpoint/2010/main" val="12836598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4E17AA97-89A7-45C1-B813-BFF6C23D79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FB198DF-EFAA-07B4-AF07-4CE109EC4E33}"/>
              </a:ext>
            </a:extLst>
          </p:cNvPr>
          <p:cNvSpPr>
            <a:spLocks noGrp="1"/>
          </p:cNvSpPr>
          <p:nvPr>
            <p:ph type="title"/>
          </p:nvPr>
        </p:nvSpPr>
        <p:spPr>
          <a:xfrm>
            <a:off x="521208" y="978408"/>
            <a:ext cx="4032504" cy="3364992"/>
          </a:xfrm>
        </p:spPr>
        <p:txBody>
          <a:bodyPr>
            <a:normAutofit/>
          </a:bodyPr>
          <a:lstStyle/>
          <a:p>
            <a:r>
              <a:rPr lang="en-GB" dirty="0"/>
              <a:t>Impacts</a:t>
            </a:r>
          </a:p>
        </p:txBody>
      </p:sp>
      <p:sp>
        <p:nvSpPr>
          <p:cNvPr id="17" name="Rectangle 16">
            <a:extLst>
              <a:ext uri="{FF2B5EF4-FFF2-40B4-BE49-F238E27FC236}">
                <a16:creationId xmlns:a16="http://schemas.microsoft.com/office/drawing/2014/main" id="{33AC4FE1-D370-43A6-96C5-076716BB1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4032504"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4A3D569D-D3A6-49CA-A483-291E95DACA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65776" y="611650"/>
            <a:ext cx="6620256"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9" name="Content Placeholder 2">
            <a:extLst>
              <a:ext uri="{FF2B5EF4-FFF2-40B4-BE49-F238E27FC236}">
                <a16:creationId xmlns:a16="http://schemas.microsoft.com/office/drawing/2014/main" id="{4D58C7BD-778D-16EE-5212-07B399F037E6}"/>
              </a:ext>
            </a:extLst>
          </p:cNvPr>
          <p:cNvGraphicFramePr>
            <a:graphicFrameLocks noGrp="1"/>
          </p:cNvGraphicFramePr>
          <p:nvPr>
            <p:ph idx="1"/>
            <p:extLst>
              <p:ext uri="{D42A27DB-BD31-4B8C-83A1-F6EECF244321}">
                <p14:modId xmlns:p14="http://schemas.microsoft.com/office/powerpoint/2010/main" val="2416025133"/>
              </p:ext>
            </p:extLst>
          </p:nvPr>
        </p:nvGraphicFramePr>
        <p:xfrm>
          <a:off x="838832" y="2128596"/>
          <a:ext cx="10228974" cy="412584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557134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64A54-CC7E-9437-C069-7BB79C11BEBA}"/>
              </a:ext>
            </a:extLst>
          </p:cNvPr>
          <p:cNvSpPr>
            <a:spLocks noGrp="1"/>
          </p:cNvSpPr>
          <p:nvPr>
            <p:ph type="title"/>
          </p:nvPr>
        </p:nvSpPr>
        <p:spPr/>
        <p:txBody>
          <a:bodyPr/>
          <a:lstStyle/>
          <a:p>
            <a:r>
              <a:rPr lang="en-GB" dirty="0"/>
              <a:t>What's being done?</a:t>
            </a:r>
          </a:p>
        </p:txBody>
      </p:sp>
      <p:sp>
        <p:nvSpPr>
          <p:cNvPr id="3" name="Content Placeholder 2">
            <a:extLst>
              <a:ext uri="{FF2B5EF4-FFF2-40B4-BE49-F238E27FC236}">
                <a16:creationId xmlns:a16="http://schemas.microsoft.com/office/drawing/2014/main" id="{3274F149-7D3E-35D9-AF31-C65361433366}"/>
              </a:ext>
            </a:extLst>
          </p:cNvPr>
          <p:cNvSpPr>
            <a:spLocks noGrp="1"/>
          </p:cNvSpPr>
          <p:nvPr>
            <p:ph idx="1"/>
          </p:nvPr>
        </p:nvSpPr>
        <p:spPr/>
        <p:txBody>
          <a:bodyPr vert="horz" lIns="91440" tIns="45720" rIns="91440" bIns="45720" rtlCol="0" anchor="t">
            <a:normAutofit/>
          </a:bodyPr>
          <a:lstStyle/>
          <a:p>
            <a:r>
              <a:rPr lang="en-GB" dirty="0">
                <a:solidFill>
                  <a:srgbClr val="000000"/>
                </a:solidFill>
              </a:rPr>
              <a:t>Child criminal exploitation and cuckooing are being made criminal offences (Home Office, 2025). </a:t>
            </a:r>
          </a:p>
          <a:p>
            <a:r>
              <a:rPr lang="en-GB" dirty="0">
                <a:solidFill>
                  <a:srgbClr val="000000"/>
                </a:solidFill>
                <a:ea typeface="+mn-lt"/>
                <a:cs typeface="+mn-lt"/>
              </a:rPr>
              <a:t>Home Office County Lines programme in 2019 </a:t>
            </a:r>
            <a:r>
              <a:rPr lang="en-GB" dirty="0">
                <a:solidFill>
                  <a:srgbClr val="000000"/>
                </a:solidFill>
                <a:latin typeface="Bierstadt"/>
                <a:ea typeface="+mn-lt"/>
                <a:cs typeface="Times New Roman"/>
              </a:rPr>
              <a:t>(Home Office, 2022)</a:t>
            </a:r>
            <a:endParaRPr lang="en-GB" sz="1200" dirty="0">
              <a:solidFill>
                <a:srgbClr val="000000"/>
              </a:solidFill>
              <a:latin typeface="Times New Roman"/>
              <a:cs typeface="Times New Roman"/>
            </a:endParaRPr>
          </a:p>
          <a:p>
            <a:r>
              <a:rPr lang="en-GB" dirty="0">
                <a:solidFill>
                  <a:srgbClr val="1F2025"/>
                </a:solidFill>
              </a:rPr>
              <a:t>County Lines Policing Strategy 2024 to 2027 </a:t>
            </a:r>
            <a:r>
              <a:rPr lang="en-GB" dirty="0">
                <a:solidFill>
                  <a:srgbClr val="1F2025"/>
                </a:solidFill>
                <a:latin typeface="Bierstadt"/>
                <a:cs typeface="Times New Roman"/>
              </a:rPr>
              <a:t>(NPCC, 2024)</a:t>
            </a:r>
            <a:endParaRPr lang="en-GB" dirty="0">
              <a:latin typeface="Bierstadt"/>
            </a:endParaRPr>
          </a:p>
          <a:p>
            <a:endParaRPr lang="en-GB" dirty="0"/>
          </a:p>
          <a:p>
            <a:endParaRPr lang="en-GB" dirty="0"/>
          </a:p>
        </p:txBody>
      </p:sp>
    </p:spTree>
    <p:extLst>
      <p:ext uri="{BB962C8B-B14F-4D97-AF65-F5344CB8AC3E}">
        <p14:creationId xmlns:p14="http://schemas.microsoft.com/office/powerpoint/2010/main" val="422484906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0BC6F8-F407-2C37-2690-10BBC0D5C6F9}"/>
              </a:ext>
            </a:extLst>
          </p:cNvPr>
          <p:cNvSpPr>
            <a:spLocks noGrp="1"/>
          </p:cNvSpPr>
          <p:nvPr>
            <p:ph type="title"/>
          </p:nvPr>
        </p:nvSpPr>
        <p:spPr/>
        <p:txBody>
          <a:bodyPr/>
          <a:lstStyle/>
          <a:p>
            <a:r>
              <a:rPr lang="en-GB"/>
              <a:t>Recommendations</a:t>
            </a:r>
          </a:p>
        </p:txBody>
      </p:sp>
      <p:sp>
        <p:nvSpPr>
          <p:cNvPr id="3" name="Content Placeholder 2">
            <a:extLst>
              <a:ext uri="{FF2B5EF4-FFF2-40B4-BE49-F238E27FC236}">
                <a16:creationId xmlns:a16="http://schemas.microsoft.com/office/drawing/2014/main" id="{286292AD-F621-1FCF-E44A-63B83E57A182}"/>
              </a:ext>
            </a:extLst>
          </p:cNvPr>
          <p:cNvSpPr>
            <a:spLocks noGrp="1"/>
          </p:cNvSpPr>
          <p:nvPr>
            <p:ph idx="1"/>
          </p:nvPr>
        </p:nvSpPr>
        <p:spPr/>
        <p:txBody>
          <a:bodyPr vert="horz" lIns="91440" tIns="45720" rIns="91440" bIns="45720" rtlCol="0" anchor="t">
            <a:normAutofit/>
          </a:bodyPr>
          <a:lstStyle/>
          <a:p>
            <a:r>
              <a:rPr lang="en-GB" dirty="0"/>
              <a:t>Better training for frontline </a:t>
            </a:r>
            <a:r>
              <a:rPr lang="en-GB" err="1"/>
              <a:t>personel</a:t>
            </a:r>
            <a:r>
              <a:rPr lang="en-GB" dirty="0"/>
              <a:t> that is trauma informed </a:t>
            </a:r>
            <a:r>
              <a:rPr lang="en-GB" dirty="0">
                <a:latin typeface="Bierstadt"/>
                <a:cs typeface="Arial"/>
              </a:rPr>
              <a:t>(Office for Health Improvement &amp; Disparities, 2022).</a:t>
            </a:r>
          </a:p>
          <a:p>
            <a:r>
              <a:rPr lang="en-GB">
                <a:latin typeface="Bierstadt"/>
                <a:cs typeface="Arial"/>
              </a:rPr>
              <a:t>Public awareness campaigns (Action for Children, 2024).</a:t>
            </a:r>
            <a:endParaRPr lang="en-GB" dirty="0">
              <a:latin typeface="Bierstadt"/>
              <a:cs typeface="Arial"/>
            </a:endParaRPr>
          </a:p>
          <a:p>
            <a:r>
              <a:rPr lang="en-GB">
                <a:latin typeface="Bierstadt"/>
                <a:cs typeface="Arial"/>
              </a:rPr>
              <a:t>Focus on prevention (NSPCC, 2021).</a:t>
            </a:r>
            <a:endParaRPr lang="en-GB" dirty="0">
              <a:latin typeface="Bierstadt"/>
              <a:cs typeface="Arial"/>
            </a:endParaRPr>
          </a:p>
        </p:txBody>
      </p:sp>
    </p:spTree>
    <p:extLst>
      <p:ext uri="{BB962C8B-B14F-4D97-AF65-F5344CB8AC3E}">
        <p14:creationId xmlns:p14="http://schemas.microsoft.com/office/powerpoint/2010/main" val="237562728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34C0330F-1D4F-4552-B799-615DD237B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ierstadt"/>
              <a:ea typeface="+mn-ea"/>
              <a:cs typeface="+mn-cs"/>
            </a:endParaRPr>
          </a:p>
        </p:txBody>
      </p:sp>
      <p:sp>
        <p:nvSpPr>
          <p:cNvPr id="16" name="Rectangle 15">
            <a:extLst>
              <a:ext uri="{FF2B5EF4-FFF2-40B4-BE49-F238E27FC236}">
                <a16:creationId xmlns:a16="http://schemas.microsoft.com/office/drawing/2014/main" id="{92BE0106-0C20-465B-A1BE-0BAC2737B1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1" y="508090"/>
            <a:ext cx="4672966"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pic>
        <p:nvPicPr>
          <p:cNvPr id="4" name="Content Placeholder 3" descr="A screenshot of a diagram&#10;&#10;AI-generated content may be incorrect.">
            <a:extLst>
              <a:ext uri="{FF2B5EF4-FFF2-40B4-BE49-F238E27FC236}">
                <a16:creationId xmlns:a16="http://schemas.microsoft.com/office/drawing/2014/main" id="{0182240A-3251-F03A-61DB-EE042F1EC08D}"/>
              </a:ext>
            </a:extLst>
          </p:cNvPr>
          <p:cNvPicPr>
            <a:picLocks noChangeAspect="1"/>
          </p:cNvPicPr>
          <p:nvPr/>
        </p:nvPicPr>
        <p:blipFill>
          <a:blip r:embed="rId2"/>
          <a:srcRect t="9689" r="-1" b="32452"/>
          <a:stretch/>
        </p:blipFill>
        <p:spPr>
          <a:xfrm>
            <a:off x="868433" y="867524"/>
            <a:ext cx="9907914" cy="5846989"/>
          </a:xfrm>
          <a:prstGeom prst="rect">
            <a:avLst/>
          </a:prstGeom>
        </p:spPr>
      </p:pic>
    </p:spTree>
    <p:extLst>
      <p:ext uri="{BB962C8B-B14F-4D97-AF65-F5344CB8AC3E}">
        <p14:creationId xmlns:p14="http://schemas.microsoft.com/office/powerpoint/2010/main" val="384682546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screenshot of a diagram&#10;&#10;AI-generated content may be incorrect.">
            <a:extLst>
              <a:ext uri="{FF2B5EF4-FFF2-40B4-BE49-F238E27FC236}">
                <a16:creationId xmlns:a16="http://schemas.microsoft.com/office/drawing/2014/main" id="{FDA40011-6B32-3165-AB91-585562C56400}"/>
              </a:ext>
            </a:extLst>
          </p:cNvPr>
          <p:cNvPicPr>
            <a:picLocks noChangeAspect="1"/>
          </p:cNvPicPr>
          <p:nvPr/>
        </p:nvPicPr>
        <p:blipFill>
          <a:blip r:embed="rId2"/>
          <a:srcRect t="69868" r="383"/>
          <a:stretch/>
        </p:blipFill>
        <p:spPr>
          <a:xfrm>
            <a:off x="960676" y="976942"/>
            <a:ext cx="9868116" cy="5650739"/>
          </a:xfrm>
          <a:prstGeom prst="rect">
            <a:avLst/>
          </a:prstGeom>
        </p:spPr>
      </p:pic>
    </p:spTree>
    <p:extLst>
      <p:ext uri="{BB962C8B-B14F-4D97-AF65-F5344CB8AC3E}">
        <p14:creationId xmlns:p14="http://schemas.microsoft.com/office/powerpoint/2010/main" val="342702193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C7EFAAB5-34A3-C2FC-70BA-7720CC8ADB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3C135B-2BE7-5E0F-A6BB-7E3A1128826C}"/>
              </a:ext>
            </a:extLst>
          </p:cNvPr>
          <p:cNvSpPr>
            <a:spLocks noGrp="1"/>
          </p:cNvSpPr>
          <p:nvPr>
            <p:ph type="ctrTitle"/>
          </p:nvPr>
        </p:nvSpPr>
        <p:spPr>
          <a:xfrm>
            <a:off x="521208" y="5289381"/>
            <a:ext cx="7263804" cy="1008208"/>
          </a:xfrm>
        </p:spPr>
        <p:txBody>
          <a:bodyPr anchor="ctr">
            <a:normAutofit/>
          </a:bodyPr>
          <a:lstStyle/>
          <a:p>
            <a:r>
              <a:rPr lang="en-GB" sz="4400"/>
              <a:t>Any Questions?</a:t>
            </a:r>
          </a:p>
        </p:txBody>
      </p:sp>
      <p:sp>
        <p:nvSpPr>
          <p:cNvPr id="17" name="Freeform: Shape 16">
            <a:extLst>
              <a:ext uri="{FF2B5EF4-FFF2-40B4-BE49-F238E27FC236}">
                <a16:creationId xmlns:a16="http://schemas.microsoft.com/office/drawing/2014/main" id="{FDD57DDC-2075-7CBD-00B4-0A5FF09917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3D black question marks with one yellow question mark">
            <a:extLst>
              <a:ext uri="{FF2B5EF4-FFF2-40B4-BE49-F238E27FC236}">
                <a16:creationId xmlns:a16="http://schemas.microsoft.com/office/drawing/2014/main" id="{013AF5DA-C6E2-6B72-D247-E7D06BCD7489}"/>
              </a:ext>
            </a:extLst>
          </p:cNvPr>
          <p:cNvPicPr>
            <a:picLocks noChangeAspect="1"/>
          </p:cNvPicPr>
          <p:nvPr/>
        </p:nvPicPr>
        <p:blipFill>
          <a:blip r:embed="rId2"/>
          <a:srcRect l="8260" r="1" b="1"/>
          <a:stretch/>
        </p:blipFill>
        <p:spPr>
          <a:xfrm>
            <a:off x="517868" y="657369"/>
            <a:ext cx="11153216" cy="4437481"/>
          </a:xfrm>
          <a:prstGeom prst="rect">
            <a:avLst/>
          </a:prstGeom>
        </p:spPr>
      </p:pic>
    </p:spTree>
    <p:extLst>
      <p:ext uri="{BB962C8B-B14F-4D97-AF65-F5344CB8AC3E}">
        <p14:creationId xmlns:p14="http://schemas.microsoft.com/office/powerpoint/2010/main" val="181942178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2433147-BFDE-B835-C54B-BC1BE6A558EE}"/>
              </a:ext>
            </a:extLst>
          </p:cNvPr>
          <p:cNvSpPr>
            <a:spLocks noGrp="1"/>
          </p:cNvSpPr>
          <p:nvPr>
            <p:ph idx="1"/>
          </p:nvPr>
        </p:nvSpPr>
        <p:spPr>
          <a:xfrm>
            <a:off x="319925" y="709551"/>
            <a:ext cx="11155680" cy="5981441"/>
          </a:xfrm>
        </p:spPr>
        <p:txBody>
          <a:bodyPr vert="horz" lIns="91440" tIns="45720" rIns="91440" bIns="45720" rtlCol="0" anchor="t">
            <a:normAutofit/>
          </a:bodyPr>
          <a:lstStyle/>
          <a:p>
            <a:r>
              <a:rPr lang="en-GB" sz="2000" dirty="0">
                <a:latin typeface="Arial"/>
                <a:cs typeface="Arial"/>
              </a:rPr>
              <a:t>Reference list</a:t>
            </a:r>
            <a:endParaRPr lang="en-GB" sz="2000"/>
          </a:p>
          <a:p>
            <a:r>
              <a:rPr lang="en-GB" sz="1400" dirty="0">
                <a:latin typeface="Arial"/>
                <a:cs typeface="Arial"/>
              </a:rPr>
              <a:t>Action for Children (2024). </a:t>
            </a:r>
            <a:r>
              <a:rPr lang="en-GB" sz="1400" i="1" dirty="0">
                <a:latin typeface="Arial"/>
                <a:cs typeface="Arial"/>
              </a:rPr>
              <a:t>The Jay Review of Criminally Exploited Children</a:t>
            </a:r>
            <a:r>
              <a:rPr lang="en-GB" sz="1400" dirty="0">
                <a:latin typeface="Arial"/>
                <a:cs typeface="Arial"/>
              </a:rPr>
              <a:t>. [online] Available at: </a:t>
            </a:r>
            <a:r>
              <a:rPr lang="en-GB" sz="1400" dirty="0">
                <a:latin typeface="Arial"/>
                <a:cs typeface="Arial"/>
                <a:hlinkClick r:id="rId2"/>
              </a:rPr>
              <a:t>https://media.actionforchildren.org.uk/documents/Shattered_Lives_Stolen_Futures_Exec_Summary.pdf</a:t>
            </a:r>
            <a:r>
              <a:rPr lang="en-GB" sz="1400" dirty="0">
                <a:latin typeface="Arial"/>
                <a:cs typeface="Arial"/>
              </a:rPr>
              <a:t>.</a:t>
            </a:r>
            <a:endParaRPr lang="en-GB" sz="1400"/>
          </a:p>
          <a:p>
            <a:r>
              <a:rPr lang="en-GB" sz="1400" dirty="0">
                <a:latin typeface="Arial"/>
                <a:cs typeface="Arial"/>
              </a:rPr>
              <a:t>Atkinson-Sheppard, S., Dando, C., Ormerod, T. and Robinson, B. (2023). Coercion and crime: Convergences, Divergences and ‘County Lines’. </a:t>
            </a:r>
            <a:r>
              <a:rPr lang="en-GB" sz="1400" i="1" dirty="0">
                <a:latin typeface="Arial"/>
                <a:cs typeface="Arial"/>
              </a:rPr>
              <a:t>Criminology &amp; Criminal Justice</a:t>
            </a:r>
            <a:r>
              <a:rPr lang="en-GB" sz="1400" dirty="0">
                <a:latin typeface="Arial"/>
                <a:cs typeface="Arial"/>
              </a:rPr>
              <a:t>, [online] p.174889582311539. </a:t>
            </a:r>
            <a:r>
              <a:rPr lang="en-GB" sz="1400" err="1">
                <a:latin typeface="Arial"/>
                <a:cs typeface="Arial"/>
              </a:rPr>
              <a:t>doi:https</a:t>
            </a:r>
            <a:r>
              <a:rPr lang="en-GB" sz="1400" dirty="0">
                <a:latin typeface="Arial"/>
                <a:cs typeface="Arial"/>
              </a:rPr>
              <a:t>://doi.org/10.1177/17488958231153981.</a:t>
            </a:r>
            <a:endParaRPr lang="en-GB" sz="1400"/>
          </a:p>
          <a:p>
            <a:r>
              <a:rPr lang="en-GB" sz="1400">
                <a:latin typeface="Arial"/>
                <a:cs typeface="Arial"/>
              </a:rPr>
              <a:t>Avon and Somerset Police (2023). </a:t>
            </a:r>
            <a:r>
              <a:rPr lang="en-GB" sz="1400" i="1">
                <a:latin typeface="Arial"/>
                <a:cs typeface="Arial"/>
              </a:rPr>
              <a:t>The realities of county lines and child exploitation</a:t>
            </a:r>
            <a:r>
              <a:rPr lang="en-GB" sz="1400">
                <a:latin typeface="Arial"/>
                <a:cs typeface="Arial"/>
              </a:rPr>
              <a:t>. [online] Avon and Somerset Police. Available at: </a:t>
            </a:r>
            <a:r>
              <a:rPr lang="en-GB" sz="1400" dirty="0">
                <a:latin typeface="Arial"/>
                <a:cs typeface="Arial"/>
                <a:hlinkClick r:id="rId3"/>
              </a:rPr>
              <a:t>https://www.avonandsomerset.police.uk/news/2023/02/the-realities-of-county-lines-and-child-exploitation/</a:t>
            </a:r>
            <a:r>
              <a:rPr lang="en-GB" sz="1400" dirty="0">
                <a:latin typeface="Arial"/>
                <a:cs typeface="Arial"/>
              </a:rPr>
              <a:t>.</a:t>
            </a:r>
            <a:endParaRPr lang="en-GB" sz="1400"/>
          </a:p>
          <a:p>
            <a:r>
              <a:rPr lang="en-GB" sz="1400">
                <a:latin typeface="Arial"/>
                <a:cs typeface="Arial"/>
              </a:rPr>
              <a:t>Dearden, L. (2017). </a:t>
            </a:r>
            <a:r>
              <a:rPr lang="en-GB" sz="1400" i="1">
                <a:latin typeface="Arial"/>
                <a:cs typeface="Arial"/>
              </a:rPr>
              <a:t>Thousands of children used as drug mules by ‘county lines’ gangs expanding into rural Britain</a:t>
            </a:r>
            <a:r>
              <a:rPr lang="en-GB" sz="1400">
                <a:latin typeface="Arial"/>
                <a:cs typeface="Arial"/>
              </a:rPr>
              <a:t>. [online] The Independent. Available at: </a:t>
            </a:r>
            <a:r>
              <a:rPr lang="en-GB" sz="1400" dirty="0">
                <a:latin typeface="Arial"/>
                <a:cs typeface="Arial"/>
                <a:hlinkClick r:id="rId4"/>
              </a:rPr>
              <a:t>https://www.independent.co.uk/news/uk/crime/children-drug-mules-uk-thousands-county-lines-gangs-vulnerable-expanding-rural-britain-seaside-london-liverpool-manchester-a8080001.html</a:t>
            </a:r>
            <a:r>
              <a:rPr lang="en-GB" sz="1400" dirty="0">
                <a:latin typeface="Arial"/>
                <a:cs typeface="Arial"/>
              </a:rPr>
              <a:t>.</a:t>
            </a:r>
            <a:endParaRPr lang="en-GB" sz="1400"/>
          </a:p>
          <a:p>
            <a:r>
              <a:rPr lang="en-GB" sz="1400">
                <a:latin typeface="Arial"/>
                <a:cs typeface="Arial"/>
              </a:rPr>
              <a:t>Farrell, G. and Davies, T. (2024). </a:t>
            </a:r>
            <a:r>
              <a:rPr lang="en-GB" sz="1400" i="1">
                <a:latin typeface="Arial"/>
                <a:cs typeface="Arial"/>
              </a:rPr>
              <a:t>Knife crime has increased in England and Wales over the last decade – here’s how the next government can prevent it</a:t>
            </a:r>
            <a:r>
              <a:rPr lang="en-GB" sz="1400">
                <a:latin typeface="Arial"/>
                <a:cs typeface="Arial"/>
              </a:rPr>
              <a:t>. [online] The Conversation. Available at: </a:t>
            </a:r>
            <a:r>
              <a:rPr lang="en-GB" sz="1400" dirty="0">
                <a:latin typeface="Arial"/>
                <a:cs typeface="Arial"/>
                <a:hlinkClick r:id="rId5"/>
              </a:rPr>
              <a:t>https://theconversation.com/knife-crime-has-increased-in-england-and-wales-over-the-last-decade-heres-how-the-next-government-can-prevent-it-230905</a:t>
            </a:r>
            <a:r>
              <a:rPr lang="en-GB" sz="1400" dirty="0">
                <a:latin typeface="Arial"/>
                <a:cs typeface="Arial"/>
              </a:rPr>
              <a:t>.</a:t>
            </a:r>
            <a:endParaRPr lang="en-GB" sz="1400"/>
          </a:p>
          <a:p>
            <a:r>
              <a:rPr lang="en-GB" sz="1400">
                <a:latin typeface="Arial"/>
                <a:cs typeface="Arial"/>
              </a:rPr>
              <a:t>Home Office (2022). </a:t>
            </a:r>
            <a:r>
              <a:rPr lang="en-GB" sz="1400" i="1">
                <a:latin typeface="Arial"/>
                <a:cs typeface="Arial"/>
              </a:rPr>
              <a:t>UK Government Web Archive</a:t>
            </a:r>
            <a:r>
              <a:rPr lang="en-GB" sz="1400">
                <a:latin typeface="Arial"/>
                <a:cs typeface="Arial"/>
              </a:rPr>
              <a:t>. [online] Nationalarchives.gov.uk. Available at: </a:t>
            </a:r>
            <a:r>
              <a:rPr lang="en-GB" sz="1400" dirty="0">
                <a:latin typeface="Arial"/>
                <a:cs typeface="Arial"/>
                <a:hlinkClick r:id="rId6"/>
              </a:rPr>
              <a:t>https://webarchive.nationalarchives.gov.uk/ukgwa/20221202133931/https://www.gov.uk/government/publications/county-lines-programme/county-lines-programme-overview</a:t>
            </a:r>
            <a:r>
              <a:rPr lang="en-GB" sz="1400" dirty="0">
                <a:latin typeface="Arial"/>
                <a:cs typeface="Arial"/>
              </a:rPr>
              <a:t> </a:t>
            </a:r>
            <a:r>
              <a:rPr lang="en-GB" sz="1400">
                <a:latin typeface="Arial"/>
                <a:cs typeface="Arial"/>
              </a:rPr>
              <a:t>[Accessed 17 Apr. 2025].</a:t>
            </a:r>
            <a:endParaRPr lang="en-GB" sz="1400"/>
          </a:p>
          <a:p>
            <a:r>
              <a:rPr lang="en-GB" sz="1400" dirty="0">
                <a:latin typeface="Arial"/>
                <a:cs typeface="Arial"/>
              </a:rPr>
              <a:t>Home Office (2023). </a:t>
            </a:r>
            <a:r>
              <a:rPr lang="en-GB" sz="1400" i="1" dirty="0">
                <a:latin typeface="Arial"/>
                <a:cs typeface="Arial"/>
              </a:rPr>
              <a:t>Criminal exploitation of children and vulnerable adults: county lines</a:t>
            </a:r>
            <a:r>
              <a:rPr lang="en-GB" sz="1400" dirty="0">
                <a:latin typeface="Arial"/>
                <a:cs typeface="Arial"/>
              </a:rPr>
              <a:t>. [online] GOV.UK. Available at: </a:t>
            </a:r>
            <a:r>
              <a:rPr lang="en-GB" sz="1400" dirty="0">
                <a:latin typeface="Arial"/>
                <a:cs typeface="Arial"/>
                <a:hlinkClick r:id="rId7"/>
              </a:rPr>
              <a:t>https://www.gov.uk/government/publications/criminal-exploitation-of-children-and-vulnerable-adults-county-lines/criminal-exploitation-of-children-and-vulnerable-adults-county-lines#who-is-vulnerable-to-county-lines-exploitation</a:t>
            </a:r>
            <a:r>
              <a:rPr lang="en-GB" sz="1400" dirty="0">
                <a:latin typeface="Arial"/>
                <a:cs typeface="Arial"/>
              </a:rPr>
              <a:t>.</a:t>
            </a:r>
            <a:endParaRPr lang="en-GB" sz="1400"/>
          </a:p>
          <a:p>
            <a:endParaRPr lang="en-GB" sz="1200" dirty="0">
              <a:latin typeface="Arial"/>
              <a:cs typeface="Arial"/>
            </a:endParaRPr>
          </a:p>
          <a:p>
            <a:endParaRPr lang="en-GB"/>
          </a:p>
        </p:txBody>
      </p:sp>
    </p:spTree>
    <p:extLst>
      <p:ext uri="{BB962C8B-B14F-4D97-AF65-F5344CB8AC3E}">
        <p14:creationId xmlns:p14="http://schemas.microsoft.com/office/powerpoint/2010/main" val="230279229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21DB06F-89D8-1411-C2D5-319CCBDB0277}"/>
              </a:ext>
            </a:extLst>
          </p:cNvPr>
          <p:cNvSpPr>
            <a:spLocks noGrp="1"/>
          </p:cNvSpPr>
          <p:nvPr>
            <p:ph idx="1"/>
          </p:nvPr>
        </p:nvSpPr>
        <p:spPr>
          <a:xfrm>
            <a:off x="248038" y="968344"/>
            <a:ext cx="11155680" cy="3767328"/>
          </a:xfrm>
        </p:spPr>
        <p:txBody>
          <a:bodyPr vert="horz" lIns="91440" tIns="45720" rIns="91440" bIns="45720" rtlCol="0" anchor="t">
            <a:noAutofit/>
          </a:bodyPr>
          <a:lstStyle/>
          <a:p>
            <a:r>
              <a:rPr lang="en-GB" sz="1200">
                <a:latin typeface="Arial"/>
                <a:cs typeface="Arial"/>
              </a:rPr>
              <a:t>Kendall, C. and Cooke, J. (2022). County lines: ‘I was 11 and in a drugs gang - why did nobody save me?’ BBC News. [online] 2 Dec. Available at: </a:t>
            </a:r>
            <a:r>
              <a:rPr lang="en-GB" sz="1200" dirty="0">
                <a:latin typeface="Arial"/>
                <a:cs typeface="Arial"/>
              </a:rPr>
              <a:t>https://www.bbc.co.uk/news/uk-63759703.</a:t>
            </a:r>
          </a:p>
          <a:p>
            <a:r>
              <a:rPr lang="en-GB" sz="1200">
                <a:latin typeface="Arial"/>
                <a:cs typeface="Arial"/>
              </a:rPr>
              <a:t>Lee, E. (2022). What is Cuckooing? | Types, who is at risk and the signs. [online] CPD Online College. Available at: </a:t>
            </a:r>
            <a:r>
              <a:rPr lang="en-GB" sz="1200" dirty="0">
                <a:latin typeface="Arial"/>
                <a:cs typeface="Arial"/>
              </a:rPr>
              <a:t>https://cpdonline.co.uk/knowledge-base/safeguarding/cuckooing.</a:t>
            </a:r>
          </a:p>
          <a:p>
            <a:r>
              <a:rPr lang="en-GB" sz="1200">
                <a:latin typeface="Arial"/>
                <a:cs typeface="Arial"/>
              </a:rPr>
              <a:t>Miller, V. (2024). Understanding County Lines | Impacts &amp; implications on youth. [online] CPD Online College. Available at: </a:t>
            </a:r>
            <a:r>
              <a:rPr lang="en-GB" sz="1200" dirty="0">
                <a:latin typeface="Arial"/>
                <a:cs typeface="Arial"/>
              </a:rPr>
              <a:t>https://cpdonline.co.uk/knowledge-base/safeguarding/county-lines-implications-on-youth#impact-on-young-lives.</a:t>
            </a:r>
          </a:p>
          <a:p>
            <a:r>
              <a:rPr lang="en-GB" sz="1200">
                <a:latin typeface="Arial"/>
                <a:cs typeface="Arial"/>
              </a:rPr>
              <a:t>NCA (2018). County Lines. [online] National Crime Agency. Available at: https://www.nationalcrimeagency.gov.uk/what-we-do/crime-</a:t>
            </a:r>
            <a:r>
              <a:rPr lang="en-GB" sz="1200" dirty="0">
                <a:latin typeface="Arial"/>
                <a:cs typeface="Arial"/>
              </a:rPr>
              <a:t>threats/drug-trafficking/county-lines.</a:t>
            </a:r>
            <a:endParaRPr lang="en-GB" sz="1200"/>
          </a:p>
          <a:p>
            <a:r>
              <a:rPr lang="en-GB" sz="1200">
                <a:latin typeface="Arial"/>
                <a:cs typeface="Arial"/>
              </a:rPr>
              <a:t>Nickerson, C. (2023a). </a:t>
            </a:r>
            <a:r>
              <a:rPr lang="en-GB" sz="1200" i="1" err="1">
                <a:latin typeface="Arial"/>
                <a:cs typeface="Arial"/>
              </a:rPr>
              <a:t>Labeling</a:t>
            </a:r>
            <a:r>
              <a:rPr lang="en-GB" sz="1200" i="1">
                <a:latin typeface="Arial"/>
                <a:cs typeface="Arial"/>
              </a:rPr>
              <a:t> Theory of Deviance in Sociology: Definitions &amp; Examples</a:t>
            </a:r>
            <a:r>
              <a:rPr lang="en-GB" sz="1200">
                <a:latin typeface="Arial"/>
                <a:cs typeface="Arial"/>
              </a:rPr>
              <a:t>. [online] Simply Psychology. Available at: </a:t>
            </a:r>
            <a:r>
              <a:rPr lang="en-GB" sz="1200" dirty="0">
                <a:latin typeface="Arial"/>
                <a:cs typeface="Arial"/>
                <a:hlinkClick r:id="rId2"/>
              </a:rPr>
              <a:t>https://www.simplypsychology.org/labeling-theory.html</a:t>
            </a:r>
            <a:r>
              <a:rPr lang="en-GB" sz="1200" dirty="0">
                <a:latin typeface="Arial"/>
                <a:cs typeface="Arial"/>
              </a:rPr>
              <a:t>.</a:t>
            </a:r>
            <a:endParaRPr lang="en-GB" sz="1200"/>
          </a:p>
          <a:p>
            <a:r>
              <a:rPr lang="en-GB" sz="1200">
                <a:latin typeface="Arial"/>
                <a:cs typeface="Arial"/>
              </a:rPr>
              <a:t>Nickerson, C. (2023b). </a:t>
            </a:r>
            <a:r>
              <a:rPr lang="en-GB" sz="1200" i="1">
                <a:latin typeface="Arial"/>
                <a:cs typeface="Arial"/>
              </a:rPr>
              <a:t>Merton’s strain theory of deviance and anomie in sociology</a:t>
            </a:r>
            <a:r>
              <a:rPr lang="en-GB" sz="1200">
                <a:latin typeface="Arial"/>
                <a:cs typeface="Arial"/>
              </a:rPr>
              <a:t>. [online] Simply Psychology. Available at: </a:t>
            </a:r>
            <a:r>
              <a:rPr lang="en-GB" sz="1200" dirty="0">
                <a:latin typeface="Arial"/>
                <a:cs typeface="Arial"/>
                <a:hlinkClick r:id="rId3"/>
              </a:rPr>
              <a:t>https://www.simplypsychology.org/mertons-strain-theory-deviance.html</a:t>
            </a:r>
            <a:r>
              <a:rPr lang="en-GB" sz="1200" dirty="0">
                <a:latin typeface="Arial"/>
                <a:cs typeface="Arial"/>
              </a:rPr>
              <a:t>.</a:t>
            </a:r>
          </a:p>
          <a:p>
            <a:r>
              <a:rPr lang="en-GB" sz="1200">
                <a:latin typeface="Arial"/>
                <a:cs typeface="Arial"/>
              </a:rPr>
              <a:t>NPCC (2024). </a:t>
            </a:r>
            <a:r>
              <a:rPr lang="en-GB" sz="1200" i="1">
                <a:latin typeface="Arial"/>
                <a:cs typeface="Arial"/>
              </a:rPr>
              <a:t>Launch of the County Lines Policing Strategy 2024 to 2027</a:t>
            </a:r>
            <a:r>
              <a:rPr lang="en-GB" sz="1200">
                <a:latin typeface="Arial"/>
                <a:cs typeface="Arial"/>
              </a:rPr>
              <a:t>. [online] National Police Chiefs’ Council (NPCC). Available at: </a:t>
            </a:r>
            <a:r>
              <a:rPr lang="en-GB" sz="1200" dirty="0">
                <a:latin typeface="Arial"/>
                <a:cs typeface="Arial"/>
                <a:hlinkClick r:id="rId4"/>
              </a:rPr>
              <a:t>https://news.npcc.police.uk/releases/launch-of-the-county-lines-policing-strategy-2024-to-2027</a:t>
            </a:r>
            <a:r>
              <a:rPr lang="en-GB" sz="1200" dirty="0">
                <a:latin typeface="Arial"/>
                <a:cs typeface="Arial"/>
              </a:rPr>
              <a:t>.</a:t>
            </a:r>
          </a:p>
          <a:p>
            <a:r>
              <a:rPr lang="en-GB" sz="1200">
                <a:latin typeface="Arial"/>
                <a:cs typeface="Arial"/>
              </a:rPr>
              <a:t>NSPCC (2021). </a:t>
            </a:r>
            <a:r>
              <a:rPr lang="en-GB" sz="1200" i="1">
                <a:latin typeface="Arial"/>
                <a:cs typeface="Arial"/>
              </a:rPr>
              <a:t>Protecting Children from County Lines</a:t>
            </a:r>
            <a:r>
              <a:rPr lang="en-GB" sz="1200">
                <a:latin typeface="Arial"/>
                <a:cs typeface="Arial"/>
              </a:rPr>
              <a:t>. [online] NSPCC Learning. Available at: </a:t>
            </a:r>
            <a:r>
              <a:rPr lang="en-GB" sz="1200" dirty="0">
                <a:latin typeface="Arial"/>
                <a:cs typeface="Arial"/>
                <a:hlinkClick r:id="rId5"/>
              </a:rPr>
              <a:t>https://learning.nspcc.org.uk/child-abuse-and-neglect/county-lines</a:t>
            </a:r>
            <a:r>
              <a:rPr lang="en-GB" sz="1200" dirty="0">
                <a:latin typeface="Arial"/>
                <a:cs typeface="Arial"/>
              </a:rPr>
              <a:t>.</a:t>
            </a:r>
          </a:p>
          <a:p>
            <a:r>
              <a:rPr lang="en-GB" sz="1200">
                <a:latin typeface="Arial"/>
                <a:cs typeface="Arial"/>
              </a:rPr>
              <a:t>Office, H. (2025). </a:t>
            </a:r>
            <a:r>
              <a:rPr lang="en-GB" sz="1200" i="1">
                <a:latin typeface="Arial"/>
                <a:cs typeface="Arial"/>
              </a:rPr>
              <a:t>Child criminal exploitation and cuckooing to be criminal offences</a:t>
            </a:r>
            <a:r>
              <a:rPr lang="en-GB" sz="1200">
                <a:latin typeface="Arial"/>
                <a:cs typeface="Arial"/>
              </a:rPr>
              <a:t>. [online] GOV.UK. Available at: </a:t>
            </a:r>
            <a:r>
              <a:rPr lang="en-GB" sz="1200" dirty="0">
                <a:latin typeface="Arial"/>
                <a:cs typeface="Arial"/>
                <a:hlinkClick r:id="rId6"/>
              </a:rPr>
              <a:t>https://www.gov.uk/government/news/child-criminal-exploitation-and-cuckooing-to-be-criminal-offences</a:t>
            </a:r>
            <a:r>
              <a:rPr lang="en-GB" sz="1200" dirty="0">
                <a:latin typeface="Arial"/>
                <a:cs typeface="Arial"/>
              </a:rPr>
              <a:t>.</a:t>
            </a:r>
          </a:p>
          <a:p>
            <a:r>
              <a:rPr lang="en-GB" sz="1200">
                <a:latin typeface="Arial"/>
                <a:cs typeface="Arial"/>
              </a:rPr>
              <a:t>Spillett, R. (2019). </a:t>
            </a:r>
            <a:r>
              <a:rPr lang="en-GB" sz="1200" i="1">
                <a:latin typeface="Arial"/>
                <a:cs typeface="Arial"/>
              </a:rPr>
              <a:t>Explosion in county lines drug running gangs</a:t>
            </a:r>
            <a:r>
              <a:rPr lang="en-GB" sz="1200">
                <a:latin typeface="Arial"/>
                <a:cs typeface="Arial"/>
              </a:rPr>
              <a:t>. [online] Mail Online. Available at: </a:t>
            </a:r>
            <a:r>
              <a:rPr lang="en-GB" sz="1200" dirty="0">
                <a:latin typeface="Arial"/>
                <a:cs typeface="Arial"/>
                <a:hlinkClick r:id="rId7"/>
              </a:rPr>
              <a:t>https://www.dailymail.co.uk/news/article-6644223/Explosion-county-lines-drug-running-gangs.html</a:t>
            </a:r>
            <a:r>
              <a:rPr lang="en-GB" sz="1200">
                <a:latin typeface="Arial"/>
                <a:cs typeface="Arial"/>
              </a:rPr>
              <a:t> [Accessed 14 Apr. 2025].</a:t>
            </a:r>
            <a:endParaRPr lang="en-GB" sz="1200" dirty="0">
              <a:latin typeface="Arial"/>
              <a:cs typeface="Arial"/>
            </a:endParaRPr>
          </a:p>
          <a:p>
            <a:r>
              <a:rPr lang="en-GB" sz="1200">
                <a:latin typeface="Arial"/>
                <a:cs typeface="Arial"/>
              </a:rPr>
              <a:t>Swann, S. and Race, M. (2021). Drugs county lines fight ‘to last a generation’. </a:t>
            </a:r>
            <a:r>
              <a:rPr lang="en-GB" sz="1200" i="1">
                <a:latin typeface="Arial"/>
                <a:cs typeface="Arial"/>
              </a:rPr>
              <a:t>BBC News</a:t>
            </a:r>
            <a:r>
              <a:rPr lang="en-GB" sz="1200">
                <a:latin typeface="Arial"/>
                <a:cs typeface="Arial"/>
              </a:rPr>
              <a:t>. [online] 29 May. Available at: </a:t>
            </a:r>
            <a:r>
              <a:rPr lang="en-GB" sz="1200" dirty="0">
                <a:latin typeface="Arial"/>
                <a:cs typeface="Arial"/>
                <a:hlinkClick r:id="rId8"/>
              </a:rPr>
              <a:t>https://www.bbc.co.uk/news/uk-england-57253973</a:t>
            </a:r>
            <a:r>
              <a:rPr lang="en-GB" sz="1200" dirty="0">
                <a:latin typeface="Arial"/>
                <a:cs typeface="Arial"/>
              </a:rPr>
              <a:t>.</a:t>
            </a:r>
          </a:p>
          <a:p>
            <a:endParaRPr lang="en-GB" sz="1300" dirty="0"/>
          </a:p>
          <a:p>
            <a:endParaRPr lang="en-GB" dirty="0"/>
          </a:p>
        </p:txBody>
      </p:sp>
    </p:spTree>
    <p:extLst>
      <p:ext uri="{BB962C8B-B14F-4D97-AF65-F5344CB8AC3E}">
        <p14:creationId xmlns:p14="http://schemas.microsoft.com/office/powerpoint/2010/main" val="388597302"/>
      </p:ext>
    </p:extLst>
  </p:cSld>
  <p:clrMapOvr>
    <a:masterClrMapping/>
  </p:clrMapOvr>
</p:sld>
</file>

<file path=ppt/theme/theme1.xml><?xml version="1.0" encoding="utf-8"?>
<a:theme xmlns:a="http://schemas.openxmlformats.org/drawingml/2006/main" name="GestaltVTI">
  <a:themeElements>
    <a:clrScheme name="Gestalt">
      <a:dk1>
        <a:srgbClr val="000000"/>
      </a:dk1>
      <a:lt1>
        <a:sysClr val="window" lastClr="FFFFFF"/>
      </a:lt1>
      <a:dk2>
        <a:srgbClr val="262626"/>
      </a:dk2>
      <a:lt2>
        <a:srgbClr val="F7F7F7"/>
      </a:lt2>
      <a:accent1>
        <a:srgbClr val="EBA000"/>
      </a:accent1>
      <a:accent2>
        <a:srgbClr val="00BAC8"/>
      </a:accent2>
      <a:accent3>
        <a:srgbClr val="E64823"/>
      </a:accent3>
      <a:accent4>
        <a:srgbClr val="4D5AFF"/>
      </a:accent4>
      <a:accent5>
        <a:srgbClr val="FE5D21"/>
      </a:accent5>
      <a:accent6>
        <a:srgbClr val="00C777"/>
      </a:accent6>
      <a:hlink>
        <a:srgbClr val="2998E3"/>
      </a:hlink>
      <a:folHlink>
        <a:srgbClr val="939393"/>
      </a:folHlink>
    </a:clrScheme>
    <a:fontScheme name="Gestalt">
      <a:majorFont>
        <a:latin typeface="Bierstadt"/>
        <a:ea typeface=""/>
        <a:cs typeface=""/>
      </a:majorFont>
      <a:minorFont>
        <a:latin typeface="Bierstad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GestaltVTI" id="{4F87C71D-53D1-4B71-BF97-FD0EA4B25665}" vid="{A110AFC4-8D8A-4C02-8885-7BA370B379B5}"/>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18</Slides>
  <Notes>0</Notes>
  <HiddenSlides>0</HiddenSlide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GestaltVTI</vt:lpstr>
      <vt:lpstr>County Lines : The Causes and Impacts</vt:lpstr>
      <vt:lpstr>Content</vt:lpstr>
      <vt:lpstr>What are county lines gangs?</vt:lpstr>
      <vt:lpstr>Who is usually targeted?</vt:lpstr>
      <vt:lpstr>Tactics used by county lines gangs</vt:lpstr>
      <vt:lpstr>Why do people join county lines gangs?</vt:lpstr>
      <vt:lpstr>Criminological Theory</vt:lpstr>
      <vt:lpstr>Strain Theory </vt:lpstr>
      <vt:lpstr>Labelling theory </vt:lpstr>
      <vt:lpstr>Real life cases </vt:lpstr>
      <vt:lpstr>Impacts</vt:lpstr>
      <vt:lpstr>What's being done?</vt:lpstr>
      <vt:lpstr>Recommendations</vt:lpstr>
      <vt:lpstr>PowerPoint Presentation</vt:lpstr>
      <vt:lpstr>PowerPoint Presentation</vt:lpstr>
      <vt:lpstr>Any Questions?</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115</cp:revision>
  <dcterms:created xsi:type="dcterms:W3CDTF">2025-03-31T14:09:32Z</dcterms:created>
  <dcterms:modified xsi:type="dcterms:W3CDTF">2025-04-30T15:56:19Z</dcterms:modified>
</cp:coreProperties>
</file>