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2" r:id="rId3"/>
    <p:sldId id="260" r:id="rId4"/>
    <p:sldId id="257" r:id="rId5"/>
    <p:sldId id="258" r:id="rId6"/>
    <p:sldId id="259" r:id="rId7"/>
    <p:sldId id="261"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A850FDF-0C53-4117-AD15-6EBD74E08275}" type="datetimeFigureOut">
              <a:rPr lang="en-GB" smtClean="0"/>
              <a:t>10/01/2024</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9EAE1A21-22F8-4957-9AF8-7F8867F04EE7}"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7541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850FDF-0C53-4117-AD15-6EBD74E08275}" type="datetimeFigureOut">
              <a:rPr lang="en-GB" smtClean="0"/>
              <a:t>10/01/2024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AE1A21-22F8-4957-9AF8-7F8867F04EE7}" type="slidenum">
              <a:rPr lang="en-GB" smtClean="0"/>
              <a:t>‹#›</a:t>
            </a:fld>
            <a:endParaRPr lang="en-GB"/>
          </a:p>
        </p:txBody>
      </p:sp>
    </p:spTree>
    <p:extLst>
      <p:ext uri="{BB962C8B-B14F-4D97-AF65-F5344CB8AC3E}">
        <p14:creationId xmlns:p14="http://schemas.microsoft.com/office/powerpoint/2010/main" val="2157557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850FDF-0C53-4117-AD15-6EBD74E08275}" type="datetimeFigureOut">
              <a:rPr lang="en-GB" smtClean="0"/>
              <a:t>10/01/2024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AE1A21-22F8-4957-9AF8-7F8867F04EE7}"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3137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850FDF-0C53-4117-AD15-6EBD74E08275}" type="datetimeFigureOut">
              <a:rPr lang="en-GB" smtClean="0"/>
              <a:t>10/01/2024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AE1A21-22F8-4957-9AF8-7F8867F04EE7}" type="slidenum">
              <a:rPr lang="en-GB" smtClean="0"/>
              <a:t>‹#›</a:t>
            </a:fld>
            <a:endParaRPr lang="en-GB"/>
          </a:p>
        </p:txBody>
      </p:sp>
    </p:spTree>
    <p:extLst>
      <p:ext uri="{BB962C8B-B14F-4D97-AF65-F5344CB8AC3E}">
        <p14:creationId xmlns:p14="http://schemas.microsoft.com/office/powerpoint/2010/main" val="3554056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A850FDF-0C53-4117-AD15-6EBD74E08275}" type="datetimeFigureOut">
              <a:rPr lang="en-GB" smtClean="0"/>
              <a:t>10/01/2024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AE1A21-22F8-4957-9AF8-7F8867F04EE7}"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11769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850FDF-0C53-4117-AD15-6EBD74E08275}" type="datetimeFigureOut">
              <a:rPr lang="en-GB" smtClean="0"/>
              <a:t>10/01/2024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AE1A21-22F8-4957-9AF8-7F8867F04EE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4578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850FDF-0C53-4117-AD15-6EBD74E08275}" type="datetimeFigureOut">
              <a:rPr lang="en-GB" smtClean="0"/>
              <a:t>10/01/2024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AE1A21-22F8-4957-9AF8-7F8867F04EE7}" type="slidenum">
              <a:rPr lang="en-GB" smtClean="0"/>
              <a:t>‹#›</a:t>
            </a:fld>
            <a:endParaRPr lang="en-GB"/>
          </a:p>
        </p:txBody>
      </p:sp>
    </p:spTree>
    <p:extLst>
      <p:ext uri="{BB962C8B-B14F-4D97-AF65-F5344CB8AC3E}">
        <p14:creationId xmlns:p14="http://schemas.microsoft.com/office/powerpoint/2010/main" val="2471297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A850FDF-0C53-4117-AD15-6EBD74E08275}" type="datetimeFigureOut">
              <a:rPr lang="en-GB" smtClean="0"/>
              <a:t>10/01/2024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AE1A21-22F8-4957-9AF8-7F8867F04EE7}"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3438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A850FDF-0C53-4117-AD15-6EBD74E08275}" type="datetimeFigureOut">
              <a:rPr lang="en-GB" smtClean="0"/>
              <a:t>10/01/2024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AE1A21-22F8-4957-9AF8-7F8867F04EE7}" type="slidenum">
              <a:rPr lang="en-GB" smtClean="0"/>
              <a:t>‹#›</a:t>
            </a:fld>
            <a:endParaRPr lang="en-GB"/>
          </a:p>
        </p:txBody>
      </p:sp>
    </p:spTree>
    <p:extLst>
      <p:ext uri="{BB962C8B-B14F-4D97-AF65-F5344CB8AC3E}">
        <p14:creationId xmlns:p14="http://schemas.microsoft.com/office/powerpoint/2010/main" val="38608158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A850FDF-0C53-4117-AD15-6EBD74E08275}" type="datetimeFigureOut">
              <a:rPr lang="en-GB" smtClean="0"/>
              <a:t>10/01/2024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AE1A21-22F8-4957-9AF8-7F8867F04EE7}" type="slidenum">
              <a:rPr lang="en-GB" smtClean="0"/>
              <a:t>‹#›</a:t>
            </a:fld>
            <a:endParaRPr lang="en-GB"/>
          </a:p>
        </p:txBody>
      </p:sp>
    </p:spTree>
    <p:extLst>
      <p:ext uri="{BB962C8B-B14F-4D97-AF65-F5344CB8AC3E}">
        <p14:creationId xmlns:p14="http://schemas.microsoft.com/office/powerpoint/2010/main" val="1732398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850FDF-0C53-4117-AD15-6EBD74E08275}" type="datetimeFigureOut">
              <a:rPr lang="en-GB" smtClean="0"/>
              <a:t>10/01/2024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AE1A21-22F8-4957-9AF8-7F8867F04EE7}"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856101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850FDF-0C53-4117-AD15-6EBD74E08275}" type="datetimeFigureOut">
              <a:rPr lang="en-GB" smtClean="0"/>
              <a:t>10/01/2024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AE1A21-22F8-4957-9AF8-7F8867F04EE7}"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48942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850FDF-0C53-4117-AD15-6EBD74E08275}" type="datetimeFigureOut">
              <a:rPr lang="en-GB" smtClean="0"/>
              <a:t>10/01/2024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AE1A21-22F8-4957-9AF8-7F8867F04EE7}" type="slidenum">
              <a:rPr lang="en-GB" smtClean="0"/>
              <a:t>‹#›</a:t>
            </a:fld>
            <a:endParaRPr lang="en-GB"/>
          </a:p>
        </p:txBody>
      </p:sp>
    </p:spTree>
    <p:extLst>
      <p:ext uri="{BB962C8B-B14F-4D97-AF65-F5344CB8AC3E}">
        <p14:creationId xmlns:p14="http://schemas.microsoft.com/office/powerpoint/2010/main" val="41580686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850FDF-0C53-4117-AD15-6EBD74E08275}" type="datetimeFigureOut">
              <a:rPr lang="en-GB" smtClean="0"/>
              <a:t>10/01/2024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AE1A21-22F8-4957-9AF8-7F8867F04EE7}"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714222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850FDF-0C53-4117-AD15-6EBD74E08275}" type="datetimeFigureOut">
              <a:rPr lang="en-GB" smtClean="0"/>
              <a:t>10/01/2024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AE1A21-22F8-4957-9AF8-7F8867F04EE7}"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09615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850FDF-0C53-4117-AD15-6EBD74E08275}" type="datetimeFigureOut">
              <a:rPr lang="en-GB" smtClean="0"/>
              <a:t>10/01/2024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AE1A21-22F8-4957-9AF8-7F8867F04EE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54908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850FDF-0C53-4117-AD15-6EBD74E08275}" type="datetimeFigureOut">
              <a:rPr lang="en-GB" smtClean="0"/>
              <a:t>10/01/2024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AE1A21-22F8-4957-9AF8-7F8867F04EE7}"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83906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A850FDF-0C53-4117-AD15-6EBD74E08275}" type="datetimeFigureOut">
              <a:rPr lang="en-GB" smtClean="0"/>
              <a:t>10/01/2024</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EAE1A21-22F8-4957-9AF8-7F8867F04EE7}" type="slidenum">
              <a:rPr lang="en-GB" smtClean="0"/>
              <a:t>‹#›</a:t>
            </a:fld>
            <a:endParaRPr lang="en-GB"/>
          </a:p>
        </p:txBody>
      </p:sp>
    </p:spTree>
    <p:extLst>
      <p:ext uri="{BB962C8B-B14F-4D97-AF65-F5344CB8AC3E}">
        <p14:creationId xmlns:p14="http://schemas.microsoft.com/office/powerpoint/2010/main" val="28332893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merriam-webster.com/dictionary/consecrat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FFC1F-48F9-05D8-6C1A-316656A60672}"/>
              </a:ext>
            </a:extLst>
          </p:cNvPr>
          <p:cNvSpPr>
            <a:spLocks noGrp="1"/>
          </p:cNvSpPr>
          <p:nvPr>
            <p:ph type="ctrTitle"/>
          </p:nvPr>
        </p:nvSpPr>
        <p:spPr/>
        <p:txBody>
          <a:bodyPr/>
          <a:lstStyle/>
          <a:p>
            <a:r>
              <a:rPr lang="en-GB" dirty="0"/>
              <a:t>Video Presentation</a:t>
            </a:r>
          </a:p>
        </p:txBody>
      </p:sp>
      <p:sp>
        <p:nvSpPr>
          <p:cNvPr id="3" name="Subtitle 2">
            <a:extLst>
              <a:ext uri="{FF2B5EF4-FFF2-40B4-BE49-F238E27FC236}">
                <a16:creationId xmlns:a16="http://schemas.microsoft.com/office/drawing/2014/main" id="{88E3FB5E-31BD-56CA-2CF4-E6C3C58D306C}"/>
              </a:ext>
            </a:extLst>
          </p:cNvPr>
          <p:cNvSpPr>
            <a:spLocks noGrp="1"/>
          </p:cNvSpPr>
          <p:nvPr>
            <p:ph type="subTitle" idx="1"/>
          </p:nvPr>
        </p:nvSpPr>
        <p:spPr/>
        <p:txBody>
          <a:bodyPr>
            <a:normAutofit/>
          </a:bodyPr>
          <a:lstStyle/>
          <a:p>
            <a:r>
              <a:rPr lang="en-GB" sz="2800" dirty="0"/>
              <a:t>15 minute </a:t>
            </a:r>
          </a:p>
        </p:txBody>
      </p:sp>
    </p:spTree>
    <p:extLst>
      <p:ext uri="{BB962C8B-B14F-4D97-AF65-F5344CB8AC3E}">
        <p14:creationId xmlns:p14="http://schemas.microsoft.com/office/powerpoint/2010/main" val="7887358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BDF65-3D9A-FAD9-DBB1-6AB50C334448}"/>
              </a:ext>
            </a:extLst>
          </p:cNvPr>
          <p:cNvSpPr>
            <a:spLocks noGrp="1"/>
          </p:cNvSpPr>
          <p:nvPr>
            <p:ph type="title"/>
          </p:nvPr>
        </p:nvSpPr>
        <p:spPr/>
        <p:txBody>
          <a:bodyPr/>
          <a:lstStyle/>
          <a:p>
            <a:r>
              <a:rPr lang="en-GB" dirty="0"/>
              <a:t>Assessment 1</a:t>
            </a:r>
          </a:p>
        </p:txBody>
      </p:sp>
      <p:sp>
        <p:nvSpPr>
          <p:cNvPr id="3" name="Content Placeholder 2">
            <a:extLst>
              <a:ext uri="{FF2B5EF4-FFF2-40B4-BE49-F238E27FC236}">
                <a16:creationId xmlns:a16="http://schemas.microsoft.com/office/drawing/2014/main" id="{F97EE1A0-5192-128F-69F3-70D4592B5D8C}"/>
              </a:ext>
            </a:extLst>
          </p:cNvPr>
          <p:cNvSpPr>
            <a:spLocks noGrp="1"/>
          </p:cNvSpPr>
          <p:nvPr>
            <p:ph idx="1"/>
          </p:nvPr>
        </p:nvSpPr>
        <p:spPr/>
        <p:txBody>
          <a:bodyPr/>
          <a:lstStyle/>
          <a:p>
            <a:r>
              <a:rPr lang="en-GB" dirty="0"/>
              <a:t>Look at Ethics statement of company.</a:t>
            </a:r>
          </a:p>
          <a:p>
            <a:r>
              <a:rPr lang="en-GB" dirty="0"/>
              <a:t>Look at mission statement.</a:t>
            </a:r>
          </a:p>
          <a:p>
            <a:r>
              <a:rPr lang="en-GB" dirty="0"/>
              <a:t>Look at levels of bureaucracy withing the company and how it might have contributed to the problem.</a:t>
            </a:r>
          </a:p>
          <a:p>
            <a:r>
              <a:rPr lang="en-GB" dirty="0"/>
              <a:t>Look at mainstream and critical theory and how they can be used to shape your set of recommendations for solution.</a:t>
            </a:r>
          </a:p>
        </p:txBody>
      </p:sp>
    </p:spTree>
    <p:extLst>
      <p:ext uri="{BB962C8B-B14F-4D97-AF65-F5344CB8AC3E}">
        <p14:creationId xmlns:p14="http://schemas.microsoft.com/office/powerpoint/2010/main" val="347370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BBC8C-5E0F-1820-2205-930FEA06C49F}"/>
              </a:ext>
            </a:extLst>
          </p:cNvPr>
          <p:cNvSpPr>
            <a:spLocks noGrp="1"/>
          </p:cNvSpPr>
          <p:nvPr>
            <p:ph type="title"/>
          </p:nvPr>
        </p:nvSpPr>
        <p:spPr/>
        <p:txBody>
          <a:bodyPr/>
          <a:lstStyle/>
          <a:p>
            <a:r>
              <a:rPr lang="en-GB" dirty="0"/>
              <a:t>Presentation tips! </a:t>
            </a:r>
          </a:p>
        </p:txBody>
      </p:sp>
      <p:sp>
        <p:nvSpPr>
          <p:cNvPr id="3" name="Content Placeholder 2">
            <a:extLst>
              <a:ext uri="{FF2B5EF4-FFF2-40B4-BE49-F238E27FC236}">
                <a16:creationId xmlns:a16="http://schemas.microsoft.com/office/drawing/2014/main" id="{B71BF358-FBA5-311D-86B7-85DE4628B0AE}"/>
              </a:ext>
            </a:extLst>
          </p:cNvPr>
          <p:cNvSpPr>
            <a:spLocks noGrp="1"/>
          </p:cNvSpPr>
          <p:nvPr>
            <p:ph idx="1"/>
          </p:nvPr>
        </p:nvSpPr>
        <p:spPr/>
        <p:txBody>
          <a:bodyPr>
            <a:normAutofit lnSpcReduction="10000"/>
          </a:bodyPr>
          <a:lstStyle/>
          <a:p>
            <a:r>
              <a:rPr lang="en-GB" dirty="0"/>
              <a:t>Tell them what you are going to do, what the presentation is about.</a:t>
            </a:r>
          </a:p>
          <a:p>
            <a:r>
              <a:rPr lang="en-GB" dirty="0"/>
              <a:t>Be confident.</a:t>
            </a:r>
          </a:p>
          <a:p>
            <a:r>
              <a:rPr lang="en-GB" dirty="0"/>
              <a:t>Be yourself.</a:t>
            </a:r>
          </a:p>
          <a:p>
            <a:r>
              <a:rPr lang="en-GB" dirty="0"/>
              <a:t>Be authentic.</a:t>
            </a:r>
          </a:p>
          <a:p>
            <a:r>
              <a:rPr lang="en-GB" dirty="0"/>
              <a:t>Show enthusiasm.</a:t>
            </a:r>
          </a:p>
          <a:p>
            <a:r>
              <a:rPr lang="en-GB" dirty="0"/>
              <a:t>5Ps Planning, preparation, practice, performance, passion.</a:t>
            </a:r>
          </a:p>
          <a:p>
            <a:r>
              <a:rPr lang="en-GB" dirty="0"/>
              <a:t>Use repetition.</a:t>
            </a:r>
          </a:p>
        </p:txBody>
      </p:sp>
    </p:spTree>
    <p:extLst>
      <p:ext uri="{BB962C8B-B14F-4D97-AF65-F5344CB8AC3E}">
        <p14:creationId xmlns:p14="http://schemas.microsoft.com/office/powerpoint/2010/main" val="1574832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4CDC9-0D63-794E-7192-0C744314FE4C}"/>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F47F060-967F-EB5B-5A69-BD3C8640E9DC}"/>
              </a:ext>
            </a:extLst>
          </p:cNvPr>
          <p:cNvSpPr>
            <a:spLocks noGrp="1"/>
          </p:cNvSpPr>
          <p:nvPr>
            <p:ph idx="1"/>
          </p:nvPr>
        </p:nvSpPr>
        <p:spPr/>
        <p:txBody>
          <a:bodyPr>
            <a:normAutofit/>
          </a:bodyPr>
          <a:lstStyle/>
          <a:p>
            <a:r>
              <a:rPr lang="en-GB" dirty="0"/>
              <a:t>Introduction about 1 to 2 minutes.</a:t>
            </a:r>
          </a:p>
          <a:p>
            <a:r>
              <a:rPr lang="en-GB" dirty="0"/>
              <a:t>Tell your audience who you are and what your position is in the company.</a:t>
            </a:r>
          </a:p>
          <a:p>
            <a:r>
              <a:rPr lang="en-GB" dirty="0"/>
              <a:t>Context: Tell the audience about the complaint received by the company.</a:t>
            </a:r>
          </a:p>
          <a:p>
            <a:r>
              <a:rPr lang="en-GB" dirty="0"/>
              <a:t>Complication. How did this happen within the company?</a:t>
            </a:r>
          </a:p>
          <a:p>
            <a:r>
              <a:rPr lang="en-GB" dirty="0"/>
              <a:t>Question: How can we find the solution to this complaint?</a:t>
            </a:r>
          </a:p>
          <a:p>
            <a:r>
              <a:rPr lang="en-GB" dirty="0"/>
              <a:t>Hypothesis: Suggested solutions as investigated by yourself.</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4096246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F915F-90C5-5D89-B951-CD649FBDD604}"/>
              </a:ext>
            </a:extLst>
          </p:cNvPr>
          <p:cNvSpPr>
            <a:spLocks noGrp="1"/>
          </p:cNvSpPr>
          <p:nvPr>
            <p:ph type="title"/>
          </p:nvPr>
        </p:nvSpPr>
        <p:spPr/>
        <p:txBody>
          <a:bodyPr/>
          <a:lstStyle/>
          <a:p>
            <a:r>
              <a:rPr lang="en-GB" dirty="0"/>
              <a:t>Main body</a:t>
            </a:r>
          </a:p>
        </p:txBody>
      </p:sp>
      <p:sp>
        <p:nvSpPr>
          <p:cNvPr id="3" name="Content Placeholder 2">
            <a:extLst>
              <a:ext uri="{FF2B5EF4-FFF2-40B4-BE49-F238E27FC236}">
                <a16:creationId xmlns:a16="http://schemas.microsoft.com/office/drawing/2014/main" id="{9CB503CD-C35A-08F8-E6A8-4FDF0DCDE813}"/>
              </a:ext>
            </a:extLst>
          </p:cNvPr>
          <p:cNvSpPr>
            <a:spLocks noGrp="1"/>
          </p:cNvSpPr>
          <p:nvPr>
            <p:ph idx="1"/>
          </p:nvPr>
        </p:nvSpPr>
        <p:spPr/>
        <p:txBody>
          <a:bodyPr>
            <a:normAutofit fontScale="92500" lnSpcReduction="20000"/>
          </a:bodyPr>
          <a:lstStyle/>
          <a:p>
            <a:r>
              <a:rPr lang="en-GB" dirty="0"/>
              <a:t>Don’t try and memorise all the presentation word for word, remember the key points and build on them.</a:t>
            </a:r>
          </a:p>
          <a:p>
            <a:r>
              <a:rPr lang="en-GB" dirty="0"/>
              <a:t>Learn the outline and key facts, write reminders on cue cards.</a:t>
            </a:r>
          </a:p>
          <a:p>
            <a:r>
              <a:rPr lang="en-GB" dirty="0"/>
              <a:t>Be concise, don’t go into lengthy explanations.</a:t>
            </a:r>
          </a:p>
          <a:p>
            <a:r>
              <a:rPr lang="en-GB" dirty="0"/>
              <a:t>Rehearse, rehearse, rehearse. Practice, practice, practice.</a:t>
            </a:r>
          </a:p>
          <a:p>
            <a:r>
              <a:rPr lang="en-GB" dirty="0"/>
              <a:t>Try and put it into a story.</a:t>
            </a:r>
          </a:p>
          <a:p>
            <a:r>
              <a:rPr lang="en-GB" dirty="0"/>
              <a:t>Use rule of three to deliver your findings.</a:t>
            </a:r>
          </a:p>
          <a:p>
            <a:r>
              <a:rPr lang="en-GB" dirty="0"/>
              <a:t>Don’t use too many words on your slides.</a:t>
            </a:r>
          </a:p>
          <a:p>
            <a:pPr marL="0" indent="0">
              <a:buNone/>
            </a:pPr>
            <a:endParaRPr lang="en-GB" dirty="0"/>
          </a:p>
          <a:p>
            <a:endParaRPr lang="en-GB" dirty="0"/>
          </a:p>
        </p:txBody>
      </p:sp>
    </p:spTree>
    <p:extLst>
      <p:ext uri="{BB962C8B-B14F-4D97-AF65-F5344CB8AC3E}">
        <p14:creationId xmlns:p14="http://schemas.microsoft.com/office/powerpoint/2010/main" val="1473951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5BA07-294C-C1F2-1B9E-F015A529B590}"/>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00EE8D8E-8F68-E5BB-3EE5-2B54974B61A5}"/>
              </a:ext>
            </a:extLst>
          </p:cNvPr>
          <p:cNvSpPr>
            <a:spLocks noGrp="1"/>
          </p:cNvSpPr>
          <p:nvPr>
            <p:ph idx="1"/>
          </p:nvPr>
        </p:nvSpPr>
        <p:spPr/>
        <p:txBody>
          <a:bodyPr/>
          <a:lstStyle/>
          <a:p>
            <a:r>
              <a:rPr lang="en-GB" dirty="0"/>
              <a:t>Should be about 3 minutes.</a:t>
            </a:r>
          </a:p>
          <a:p>
            <a:r>
              <a:rPr lang="en-GB" dirty="0"/>
              <a:t>Tell them what happened </a:t>
            </a:r>
          </a:p>
          <a:p>
            <a:r>
              <a:rPr lang="en-GB" dirty="0"/>
              <a:t>Tell them what you discovered.</a:t>
            </a:r>
          </a:p>
          <a:p>
            <a:r>
              <a:rPr lang="en-GB" dirty="0"/>
              <a:t>Tell them your recommendations for solution.</a:t>
            </a:r>
          </a:p>
          <a:p>
            <a:endParaRPr lang="en-GB" dirty="0"/>
          </a:p>
        </p:txBody>
      </p:sp>
    </p:spTree>
    <p:extLst>
      <p:ext uri="{BB962C8B-B14F-4D97-AF65-F5344CB8AC3E}">
        <p14:creationId xmlns:p14="http://schemas.microsoft.com/office/powerpoint/2010/main" val="1665809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362D8-48F3-CC58-FBF7-1DFCDEE3B35F}"/>
              </a:ext>
            </a:extLst>
          </p:cNvPr>
          <p:cNvSpPr>
            <a:spLocks noGrp="1"/>
          </p:cNvSpPr>
          <p:nvPr>
            <p:ph type="title"/>
          </p:nvPr>
        </p:nvSpPr>
        <p:spPr/>
        <p:txBody>
          <a:bodyPr/>
          <a:lstStyle/>
          <a:p>
            <a:r>
              <a:rPr lang="en-GB" dirty="0"/>
              <a:t>Key themes.</a:t>
            </a:r>
          </a:p>
        </p:txBody>
      </p:sp>
      <p:sp>
        <p:nvSpPr>
          <p:cNvPr id="3" name="Content Placeholder 2">
            <a:extLst>
              <a:ext uri="{FF2B5EF4-FFF2-40B4-BE49-F238E27FC236}">
                <a16:creationId xmlns:a16="http://schemas.microsoft.com/office/drawing/2014/main" id="{48F60E68-EDB8-BBA0-0622-53FDC523A487}"/>
              </a:ext>
            </a:extLst>
          </p:cNvPr>
          <p:cNvSpPr>
            <a:spLocks noGrp="1"/>
          </p:cNvSpPr>
          <p:nvPr>
            <p:ph idx="1"/>
          </p:nvPr>
        </p:nvSpPr>
        <p:spPr/>
        <p:txBody>
          <a:bodyPr>
            <a:normAutofit lnSpcReduction="10000"/>
          </a:bodyPr>
          <a:lstStyle/>
          <a:p>
            <a:r>
              <a:rPr lang="en-GB" dirty="0"/>
              <a:t>Bureaucracy and post bureaucracy.</a:t>
            </a:r>
          </a:p>
          <a:p>
            <a:r>
              <a:rPr lang="en-GB" dirty="0"/>
              <a:t>Scientific management.</a:t>
            </a:r>
          </a:p>
          <a:p>
            <a:r>
              <a:rPr lang="en-GB" dirty="0"/>
              <a:t>Team working.</a:t>
            </a:r>
          </a:p>
          <a:p>
            <a:r>
              <a:rPr lang="en-GB" dirty="0"/>
              <a:t>Ethical decision making.</a:t>
            </a:r>
          </a:p>
          <a:p>
            <a:r>
              <a:rPr lang="en-GB" dirty="0"/>
              <a:t>All to be analysed in your presentation.</a:t>
            </a:r>
          </a:p>
          <a:p>
            <a:r>
              <a:rPr lang="en-GB" dirty="0"/>
              <a:t>Supporting texts, images and appropriate graphics.</a:t>
            </a:r>
          </a:p>
          <a:p>
            <a:r>
              <a:rPr lang="en-GB" dirty="0"/>
              <a:t>Supported by 15 credible academic sources.</a:t>
            </a:r>
          </a:p>
        </p:txBody>
      </p:sp>
    </p:spTree>
    <p:extLst>
      <p:ext uri="{BB962C8B-B14F-4D97-AF65-F5344CB8AC3E}">
        <p14:creationId xmlns:p14="http://schemas.microsoft.com/office/powerpoint/2010/main" val="271862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EDC5A-0F43-2472-E59B-04BC55CEE6B0}"/>
              </a:ext>
            </a:extLst>
          </p:cNvPr>
          <p:cNvSpPr>
            <a:spLocks noGrp="1"/>
          </p:cNvSpPr>
          <p:nvPr>
            <p:ph type="title"/>
          </p:nvPr>
        </p:nvSpPr>
        <p:spPr/>
        <p:txBody>
          <a:bodyPr>
            <a:normAutofit fontScale="90000"/>
          </a:bodyPr>
          <a:lstStyle/>
          <a:p>
            <a:r>
              <a:rPr lang="en-GB" dirty="0"/>
              <a:t>Gettysburg Address</a:t>
            </a:r>
            <a:br>
              <a:rPr lang="en-GB" dirty="0"/>
            </a:br>
            <a:r>
              <a:rPr lang="en-GB" dirty="0"/>
              <a:t>Example of rule of three.</a:t>
            </a:r>
          </a:p>
        </p:txBody>
      </p:sp>
      <p:sp>
        <p:nvSpPr>
          <p:cNvPr id="3" name="Content Placeholder 2">
            <a:extLst>
              <a:ext uri="{FF2B5EF4-FFF2-40B4-BE49-F238E27FC236}">
                <a16:creationId xmlns:a16="http://schemas.microsoft.com/office/drawing/2014/main" id="{05FAAF33-D683-D166-664F-0DC2E952EF64}"/>
              </a:ext>
            </a:extLst>
          </p:cNvPr>
          <p:cNvSpPr>
            <a:spLocks noGrp="1"/>
          </p:cNvSpPr>
          <p:nvPr>
            <p:ph idx="1"/>
          </p:nvPr>
        </p:nvSpPr>
        <p:spPr>
          <a:xfrm>
            <a:off x="1295402" y="2390775"/>
            <a:ext cx="9601196" cy="3657600"/>
          </a:xfrm>
        </p:spPr>
        <p:txBody>
          <a:bodyPr>
            <a:normAutofit fontScale="62500" lnSpcReduction="20000"/>
          </a:bodyPr>
          <a:lstStyle/>
          <a:p>
            <a:pPr algn="l"/>
            <a:r>
              <a:rPr lang="en-GB" sz="2600" b="0" i="0" dirty="0">
                <a:solidFill>
                  <a:srgbClr val="181818"/>
                </a:solidFill>
                <a:effectLst/>
                <a:latin typeface="Open Sans" panose="020B0606030504020204" pitchFamily="34" charset="0"/>
              </a:rPr>
              <a:t>“Four score and seven years ago our fathers brought forth on this continent a new nation, conceived in Liberty, and dedicated to the proposition that all men are created equal.”</a:t>
            </a:r>
          </a:p>
          <a:p>
            <a:pPr algn="l"/>
            <a:r>
              <a:rPr lang="en-GB" sz="2600" b="0" i="0" dirty="0">
                <a:solidFill>
                  <a:srgbClr val="181818"/>
                </a:solidFill>
                <a:effectLst/>
                <a:latin typeface="Open Sans" panose="020B0606030504020204" pitchFamily="34" charset="0"/>
              </a:rPr>
              <a:t>"Now we are engaged in a great civil war, testing whether that nation or any nation so conceived and so dedicated, can long endure. We are met on a great battle-field of that war. We have come to dedicate a portion of that field, as a final resting place for those who here gave their lives that that nation might live. It is altogether fitting and proper that we should do this.”</a:t>
            </a:r>
          </a:p>
          <a:p>
            <a:pPr algn="l"/>
            <a:r>
              <a:rPr lang="en-GB" sz="2600" b="0" i="0" dirty="0">
                <a:solidFill>
                  <a:srgbClr val="181818"/>
                </a:solidFill>
                <a:effectLst/>
                <a:latin typeface="Open Sans" panose="020B0606030504020204" pitchFamily="34" charset="0"/>
              </a:rPr>
              <a:t>"But, in a larger sense</a:t>
            </a:r>
            <a:r>
              <a:rPr lang="en-GB" sz="2600" b="1" i="0" dirty="0">
                <a:solidFill>
                  <a:srgbClr val="181818"/>
                </a:solidFill>
                <a:effectLst/>
                <a:latin typeface="Open Sans" panose="020B0606030504020204" pitchFamily="34" charset="0"/>
              </a:rPr>
              <a:t>, </a:t>
            </a:r>
            <a:r>
              <a:rPr lang="en-GB" sz="2600" b="1" i="0" u="sng" dirty="0">
                <a:solidFill>
                  <a:srgbClr val="181818"/>
                </a:solidFill>
                <a:effectLst/>
                <a:latin typeface="Open Sans" panose="020B0606030504020204" pitchFamily="34" charset="0"/>
              </a:rPr>
              <a:t>we can not dedicate—we can not consecrate—we can not hallow</a:t>
            </a:r>
            <a:r>
              <a:rPr lang="en-GB" sz="2600" b="0" i="0" dirty="0">
                <a:solidFill>
                  <a:srgbClr val="181818"/>
                </a:solidFill>
                <a:effectLst/>
                <a:latin typeface="Open Sans" panose="020B0606030504020204" pitchFamily="34" charset="0"/>
              </a:rPr>
              <a:t>—this ground. The brave men, living and dead, who struggled here, have </a:t>
            </a:r>
            <a:r>
              <a:rPr lang="en-GB" sz="2600" b="0" i="0" u="sng" dirty="0">
                <a:solidFill>
                  <a:srgbClr val="181818"/>
                </a:solidFill>
                <a:effectLst/>
                <a:latin typeface="Open Sans" panose="020B0606030504020204" pitchFamily="34" charset="0"/>
                <a:hlinkClick r:id="rId2"/>
              </a:rPr>
              <a:t>consecrated</a:t>
            </a:r>
            <a:r>
              <a:rPr lang="en-GB" sz="2600" b="0" i="0" dirty="0">
                <a:solidFill>
                  <a:srgbClr val="181818"/>
                </a:solidFill>
                <a:effectLst/>
                <a:latin typeface="Open Sans" panose="020B0606030504020204" pitchFamily="34" charset="0"/>
              </a:rPr>
              <a:t> it, far above our poor power to add or detract. The world will little note, nor long remember what we say here, but it can never forget what they did here. It is for us the living, rather, to be dedicated here to the unfinished work which they who fought here have thus far so nobly advanced. It is rather for us to be here dedicated to the great task remaining before us—that from these honoured dead we take increased devotion to that cause for which they gave the last full measure of devotion—</a:t>
            </a:r>
            <a:r>
              <a:rPr lang="en-GB" sz="2600" b="1" i="0" u="sng" dirty="0">
                <a:solidFill>
                  <a:srgbClr val="181818"/>
                </a:solidFill>
                <a:effectLst/>
                <a:latin typeface="Open Sans" panose="020B0606030504020204" pitchFamily="34" charset="0"/>
              </a:rPr>
              <a:t>that we here highly resolve that these dead shall not have died in vain—that this nation, under God, shall have a new birth of freedom</a:t>
            </a:r>
            <a:r>
              <a:rPr lang="en-GB" sz="2600" b="0" i="0" dirty="0">
                <a:solidFill>
                  <a:srgbClr val="181818"/>
                </a:solidFill>
                <a:effectLst/>
                <a:latin typeface="Open Sans" panose="020B0606030504020204" pitchFamily="34" charset="0"/>
              </a:rPr>
              <a:t>—and that government </a:t>
            </a:r>
            <a:r>
              <a:rPr lang="en-GB" sz="2600" b="1" i="0" u="sng" dirty="0">
                <a:solidFill>
                  <a:srgbClr val="181818"/>
                </a:solidFill>
                <a:effectLst/>
                <a:latin typeface="Open Sans" panose="020B0606030504020204" pitchFamily="34" charset="0"/>
              </a:rPr>
              <a:t>of the people, by the people, for the people</a:t>
            </a:r>
            <a:r>
              <a:rPr lang="en-GB" sz="2600" b="0" i="0" dirty="0">
                <a:solidFill>
                  <a:srgbClr val="181818"/>
                </a:solidFill>
                <a:effectLst/>
                <a:latin typeface="Open Sans" panose="020B0606030504020204" pitchFamily="34" charset="0"/>
              </a:rPr>
              <a:t>, shall not perish from the earth.”</a:t>
            </a:r>
          </a:p>
          <a:p>
            <a:endParaRPr lang="en-GB" dirty="0"/>
          </a:p>
        </p:txBody>
      </p:sp>
    </p:spTree>
    <p:extLst>
      <p:ext uri="{BB962C8B-B14F-4D97-AF65-F5344CB8AC3E}">
        <p14:creationId xmlns:p14="http://schemas.microsoft.com/office/powerpoint/2010/main" val="204268358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1578</TotalTime>
  <Words>635</Words>
  <Application>Microsoft Office PowerPoint</Application>
  <PresentationFormat>Widescreen</PresentationFormat>
  <Paragraphs>48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Garamond</vt:lpstr>
      <vt:lpstr>Open Sans</vt:lpstr>
      <vt:lpstr>Organic</vt:lpstr>
      <vt:lpstr>Video Presentation</vt:lpstr>
      <vt:lpstr>Assessment 1</vt:lpstr>
      <vt:lpstr>Presentation tips! </vt:lpstr>
      <vt:lpstr>Introduction</vt:lpstr>
      <vt:lpstr>Main body</vt:lpstr>
      <vt:lpstr>Conclusion</vt:lpstr>
      <vt:lpstr>Key themes.</vt:lpstr>
      <vt:lpstr>Gettysburg Address Example of rule of three.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Video Presentation</dc:title>
  <dc:creator>Angela Lewis</dc:creator>
  <cp:lastModifiedBy>Angela Lewis</cp:lastModifiedBy>
  <cp:revision>5</cp:revision>
  <dcterms:created xsi:type="dcterms:W3CDTF">2024-01-10T07:36:22Z</dcterms:created>
  <dcterms:modified xsi:type="dcterms:W3CDTF">2024-01-11T09:54:30Z</dcterms:modified>
</cp:coreProperties>
</file>