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08" r:id="rId1"/>
  </p:sldMasterIdLst>
  <p:notesMasterIdLst>
    <p:notesMasterId r:id="rId17"/>
  </p:notesMasterIdLst>
  <p:sldIdLst>
    <p:sldId id="298" r:id="rId2"/>
    <p:sldId id="261" r:id="rId3"/>
    <p:sldId id="280" r:id="rId4"/>
    <p:sldId id="288" r:id="rId5"/>
    <p:sldId id="268" r:id="rId6"/>
    <p:sldId id="262" r:id="rId7"/>
    <p:sldId id="293" r:id="rId8"/>
    <p:sldId id="290" r:id="rId9"/>
    <p:sldId id="291" r:id="rId10"/>
    <p:sldId id="289" r:id="rId11"/>
    <p:sldId id="294" r:id="rId12"/>
    <p:sldId id="295" r:id="rId13"/>
    <p:sldId id="275" r:id="rId14"/>
    <p:sldId id="276" r:id="rId15"/>
    <p:sldId id="27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A7C7D-473F-488D-82DE-A47A2030DFA6}"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B4F1B5-A0D6-4F40-AA5F-A22940542B92}" type="slidenum">
              <a:rPr lang="en-GB" smtClean="0"/>
              <a:pPr/>
              <a:t>‹#›</a:t>
            </a:fld>
            <a:endParaRPr lang="en-GB"/>
          </a:p>
        </p:txBody>
      </p:sp>
    </p:spTree>
    <p:extLst>
      <p:ext uri="{BB962C8B-B14F-4D97-AF65-F5344CB8AC3E}">
        <p14:creationId xmlns:p14="http://schemas.microsoft.com/office/powerpoint/2010/main" val="3150144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15</a:t>
            </a:fld>
            <a:endParaRPr lang="en-GB"/>
          </a:p>
        </p:txBody>
      </p:sp>
    </p:spTree>
    <p:extLst>
      <p:ext uri="{BB962C8B-B14F-4D97-AF65-F5344CB8AC3E}">
        <p14:creationId xmlns:p14="http://schemas.microsoft.com/office/powerpoint/2010/main" val="3600651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2/8/2017</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2/8/2017</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2/8/2017</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2/8/2017</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2/8/2017</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2/8/2017</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3124200"/>
            <a:ext cx="6172200" cy="838200"/>
          </a:xfrm>
        </p:spPr>
        <p:txBody>
          <a:bodyPr>
            <a:normAutofit fontScale="90000"/>
          </a:bodyPr>
          <a:lstStyle/>
          <a:p>
            <a:r>
              <a:rPr lang="en-GB" dirty="0" smtClean="0"/>
              <a:t> Week 2-1:</a:t>
            </a:r>
            <a:br>
              <a:rPr lang="en-GB" dirty="0" smtClean="0"/>
            </a:br>
            <a:endParaRPr lang="en-GB" dirty="0"/>
          </a:p>
        </p:txBody>
      </p:sp>
      <p:sp>
        <p:nvSpPr>
          <p:cNvPr id="3" name="Subtitle 2"/>
          <p:cNvSpPr>
            <a:spLocks noGrp="1"/>
          </p:cNvSpPr>
          <p:nvPr>
            <p:ph type="subTitle" idx="1"/>
          </p:nvPr>
        </p:nvSpPr>
        <p:spPr>
          <a:xfrm>
            <a:off x="2286000" y="3733800"/>
            <a:ext cx="6858000" cy="1447800"/>
          </a:xfrm>
        </p:spPr>
        <p:txBody>
          <a:bodyPr>
            <a:normAutofit/>
          </a:bodyPr>
          <a:lstStyle/>
          <a:p>
            <a:r>
              <a:rPr lang="en-GB" sz="3600" dirty="0"/>
              <a:t>The Meaning of </a:t>
            </a:r>
            <a:r>
              <a:rPr lang="en-GB" sz="3600" dirty="0" err="1"/>
              <a:t>Yangsheng</a:t>
            </a:r>
            <a:r>
              <a:rPr lang="en-GB" sz="3600" dirty="0"/>
              <a:t> in ancient classical texts</a:t>
            </a:r>
          </a:p>
        </p:txBody>
      </p:sp>
    </p:spTree>
    <p:extLst>
      <p:ext uri="{BB962C8B-B14F-4D97-AF65-F5344CB8AC3E}">
        <p14:creationId xmlns:p14="http://schemas.microsoft.com/office/powerpoint/2010/main" val="350696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normAutofit/>
          </a:bodyPr>
          <a:lstStyle/>
          <a:p>
            <a:r>
              <a:rPr lang="en-GB" dirty="0" smtClean="0"/>
              <a:t>1. The first appearance of </a:t>
            </a:r>
            <a:r>
              <a:rPr lang="en-GB" dirty="0" err="1" smtClean="0"/>
              <a:t>Yangsheng</a:t>
            </a:r>
            <a:r>
              <a:rPr lang="en-GB" dirty="0" smtClean="0"/>
              <a:t> </a:t>
            </a:r>
            <a:endParaRPr lang="en-GB" dirty="0"/>
          </a:p>
        </p:txBody>
      </p:sp>
      <p:sp>
        <p:nvSpPr>
          <p:cNvPr id="3" name="Content Placeholder 2"/>
          <p:cNvSpPr>
            <a:spLocks noGrp="1"/>
          </p:cNvSpPr>
          <p:nvPr>
            <p:ph sz="quarter" idx="1"/>
          </p:nvPr>
        </p:nvSpPr>
        <p:spPr>
          <a:xfrm>
            <a:off x="228600" y="1143000"/>
            <a:ext cx="8382000" cy="5638800"/>
          </a:xfrm>
        </p:spPr>
        <p:txBody>
          <a:bodyPr>
            <a:normAutofit fontScale="70000" lnSpcReduction="20000"/>
          </a:bodyPr>
          <a:lstStyle/>
          <a:p>
            <a:r>
              <a:rPr lang="en-GB" i="1" dirty="0" smtClean="0"/>
              <a:t>Yangsheng terminology has been used by </a:t>
            </a:r>
            <a:r>
              <a:rPr lang="en-GB" b="1" i="1" dirty="0" smtClean="0"/>
              <a:t>Yang Zhu </a:t>
            </a:r>
            <a:r>
              <a:rPr lang="en-GB" i="1" dirty="0" smtClean="0"/>
              <a:t>according to the </a:t>
            </a:r>
            <a:r>
              <a:rPr lang="en-GB" b="1" i="1" dirty="0" smtClean="0"/>
              <a:t>Book of </a:t>
            </a:r>
            <a:r>
              <a:rPr lang="en-GB" b="1" i="1" dirty="0" err="1" smtClean="0"/>
              <a:t>Liezi</a:t>
            </a:r>
            <a:r>
              <a:rPr lang="en-GB" i="1" dirty="0" smtClean="0"/>
              <a:t>, however, academic usually regard chapter </a:t>
            </a:r>
            <a:r>
              <a:rPr lang="en-GB" i="1" dirty="0" err="1" smtClean="0"/>
              <a:t>Yangzhu</a:t>
            </a:r>
            <a:r>
              <a:rPr lang="en-GB" i="1" dirty="0" smtClean="0"/>
              <a:t> in the Book of </a:t>
            </a:r>
            <a:r>
              <a:rPr lang="en-GB" i="1" dirty="0" err="1" smtClean="0"/>
              <a:t>Liezi</a:t>
            </a:r>
            <a:r>
              <a:rPr lang="en-GB" i="1" dirty="0" smtClean="0"/>
              <a:t> is not authentic one. </a:t>
            </a:r>
          </a:p>
          <a:p>
            <a:r>
              <a:rPr lang="en-GB" i="1" dirty="0" err="1" smtClean="0"/>
              <a:t>Yangsheng</a:t>
            </a:r>
            <a:r>
              <a:rPr lang="en-GB" i="1" dirty="0" smtClean="0"/>
              <a:t> appeared in </a:t>
            </a:r>
            <a:r>
              <a:rPr lang="en-GB" b="1" i="1" dirty="0" smtClean="0"/>
              <a:t>The Book of </a:t>
            </a:r>
            <a:r>
              <a:rPr lang="en-GB" b="1" i="1" dirty="0" err="1" smtClean="0"/>
              <a:t>Zhuangzi</a:t>
            </a:r>
            <a:r>
              <a:rPr lang="en-GB" dirty="0" smtClean="0"/>
              <a:t>,(320 B.C.) for three times in three different chapters:</a:t>
            </a:r>
          </a:p>
          <a:p>
            <a:endParaRPr lang="en-GB" dirty="0" smtClean="0"/>
          </a:p>
          <a:p>
            <a:r>
              <a:rPr lang="en-GB" b="1" dirty="0" smtClean="0">
                <a:solidFill>
                  <a:srgbClr val="FF0000"/>
                </a:solidFill>
              </a:rPr>
              <a:t>Chapter 3  </a:t>
            </a:r>
            <a:r>
              <a:rPr lang="en-GB" b="1" dirty="0" err="1" smtClean="0">
                <a:solidFill>
                  <a:srgbClr val="FF0000"/>
                </a:solidFill>
              </a:rPr>
              <a:t>养生主</a:t>
            </a:r>
            <a:endParaRPr lang="en-GB" b="1" dirty="0" smtClean="0">
              <a:solidFill>
                <a:srgbClr val="FF0000"/>
              </a:solidFill>
            </a:endParaRPr>
          </a:p>
          <a:p>
            <a:r>
              <a:rPr lang="en-GB" sz="1800" b="1" dirty="0" smtClean="0"/>
              <a:t>James </a:t>
            </a:r>
            <a:r>
              <a:rPr lang="en-GB" sz="1800" b="1" dirty="0" err="1" smtClean="0"/>
              <a:t>Legge</a:t>
            </a:r>
            <a:r>
              <a:rPr lang="en-GB" sz="1800" dirty="0" smtClean="0"/>
              <a:t>: ‘Nourishing the Lord of Life’; </a:t>
            </a:r>
          </a:p>
          <a:p>
            <a:r>
              <a:rPr lang="en-GB" sz="1800" b="1" dirty="0" smtClean="0"/>
              <a:t>Burton Watson</a:t>
            </a:r>
            <a:r>
              <a:rPr lang="en-GB" sz="1800" dirty="0" smtClean="0"/>
              <a:t>: ‘The Secret of Caring for Life’; </a:t>
            </a:r>
          </a:p>
          <a:p>
            <a:r>
              <a:rPr lang="en-GB" sz="1800" b="1" dirty="0" smtClean="0"/>
              <a:t>Lin </a:t>
            </a:r>
            <a:r>
              <a:rPr lang="en-GB" sz="1800" b="1" dirty="0" err="1" smtClean="0"/>
              <a:t>Yutang</a:t>
            </a:r>
            <a:r>
              <a:rPr lang="en-GB" sz="1800" dirty="0" smtClean="0"/>
              <a:t>: ‘Preservation of Life’; </a:t>
            </a:r>
          </a:p>
          <a:p>
            <a:r>
              <a:rPr lang="en-GB" sz="1800" b="1" dirty="0" smtClean="0"/>
              <a:t>Martin Palmer </a:t>
            </a:r>
            <a:r>
              <a:rPr lang="en-GB" sz="1800" dirty="0" smtClean="0"/>
              <a:t>and others: ‘The Nurturing of Life’</a:t>
            </a:r>
            <a:r>
              <a:rPr lang="en-GB" dirty="0" smtClean="0"/>
              <a:t>. </a:t>
            </a:r>
          </a:p>
          <a:p>
            <a:endParaRPr lang="en-GB" b="1" dirty="0" smtClean="0">
              <a:solidFill>
                <a:srgbClr val="FF0000"/>
              </a:solidFill>
            </a:endParaRPr>
          </a:p>
          <a:p>
            <a:r>
              <a:rPr lang="en-GB" b="1" dirty="0" smtClean="0">
                <a:solidFill>
                  <a:srgbClr val="FF0000"/>
                </a:solidFill>
              </a:rPr>
              <a:t>Chapter 19 </a:t>
            </a:r>
            <a:r>
              <a:rPr lang="en-GB" b="1" dirty="0" err="1" smtClean="0">
                <a:solidFill>
                  <a:srgbClr val="FF0000"/>
                </a:solidFill>
              </a:rPr>
              <a:t>达生</a:t>
            </a:r>
            <a:endParaRPr lang="en-GB" b="1" dirty="0" smtClean="0">
              <a:solidFill>
                <a:srgbClr val="FF0000"/>
              </a:solidFill>
            </a:endParaRPr>
          </a:p>
          <a:p>
            <a:r>
              <a:rPr lang="en-GB" sz="1800" b="1" dirty="0" smtClean="0"/>
              <a:t>James </a:t>
            </a:r>
            <a:r>
              <a:rPr lang="en-GB" sz="1800" b="1" dirty="0" err="1" smtClean="0"/>
              <a:t>Legge</a:t>
            </a:r>
            <a:r>
              <a:rPr lang="en-GB" sz="1800" dirty="0" smtClean="0"/>
              <a:t>: ‘The Full Understanding of Life’; </a:t>
            </a:r>
          </a:p>
          <a:p>
            <a:r>
              <a:rPr lang="en-GB" sz="1800" b="1" dirty="0" smtClean="0"/>
              <a:t>Burton Watson</a:t>
            </a:r>
            <a:r>
              <a:rPr lang="en-GB" sz="1800" dirty="0" smtClean="0"/>
              <a:t>: ‘Mastering Life’;  </a:t>
            </a:r>
          </a:p>
          <a:p>
            <a:r>
              <a:rPr lang="en-GB" sz="1800" b="1" dirty="0" smtClean="0"/>
              <a:t>Martin Palmer </a:t>
            </a:r>
            <a:r>
              <a:rPr lang="en-GB" sz="1800" dirty="0" smtClean="0"/>
              <a:t>and others: ‘Grasping the Purpose of Life’. </a:t>
            </a:r>
          </a:p>
          <a:p>
            <a:endParaRPr lang="en-GB" b="1" dirty="0" smtClean="0">
              <a:solidFill>
                <a:srgbClr val="FF0000"/>
              </a:solidFill>
            </a:endParaRPr>
          </a:p>
          <a:p>
            <a:r>
              <a:rPr lang="en-GB" b="1" dirty="0" smtClean="0">
                <a:solidFill>
                  <a:srgbClr val="FF0000"/>
                </a:solidFill>
              </a:rPr>
              <a:t>Chapter 28让王</a:t>
            </a:r>
          </a:p>
          <a:p>
            <a:r>
              <a:rPr lang="en-GB" sz="1800" b="1" dirty="0" smtClean="0"/>
              <a:t>James </a:t>
            </a:r>
            <a:r>
              <a:rPr lang="en-GB" sz="1800" b="1" dirty="0" err="1" smtClean="0"/>
              <a:t>Legge</a:t>
            </a:r>
            <a:r>
              <a:rPr lang="en-GB" sz="1800" dirty="0" smtClean="0"/>
              <a:t>: ‘Kings Who Have Wished to Resign the Throne’; </a:t>
            </a:r>
          </a:p>
          <a:p>
            <a:r>
              <a:rPr lang="en-GB" sz="1800" b="1" dirty="0" smtClean="0"/>
              <a:t>Burton Watson</a:t>
            </a:r>
            <a:r>
              <a:rPr lang="en-GB" sz="1800" dirty="0" smtClean="0"/>
              <a:t>: ‘Giving Away a Throne’, </a:t>
            </a:r>
          </a:p>
          <a:p>
            <a:r>
              <a:rPr lang="en-GB" sz="1800" b="1" dirty="0" smtClean="0"/>
              <a:t>Martin Palmer </a:t>
            </a:r>
            <a:r>
              <a:rPr lang="en-GB" sz="1800" dirty="0" smtClean="0"/>
              <a:t>and others : ‘Abdication’</a:t>
            </a: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smtClean="0"/>
              <a:t>2. Zhuangzi’s Understanding of Yangsheng in </a:t>
            </a:r>
            <a:r>
              <a:rPr lang="en-US" altLang="zh-CN" dirty="0" smtClean="0"/>
              <a:t>Chapter3 </a:t>
            </a:r>
            <a:endParaRPr lang="en-GB" dirty="0"/>
          </a:p>
        </p:txBody>
      </p:sp>
      <p:sp>
        <p:nvSpPr>
          <p:cNvPr id="3" name="Content Placeholder 2"/>
          <p:cNvSpPr>
            <a:spLocks noGrp="1"/>
          </p:cNvSpPr>
          <p:nvPr>
            <p:ph sz="quarter" idx="1"/>
          </p:nvPr>
        </p:nvSpPr>
        <p:spPr/>
        <p:txBody>
          <a:bodyPr>
            <a:normAutofit fontScale="92500" lnSpcReduction="20000"/>
          </a:bodyPr>
          <a:lstStyle/>
          <a:p>
            <a:r>
              <a:rPr lang="zh-CN" altLang="en-US" dirty="0" smtClean="0"/>
              <a:t>缘督以为经，可以保身，可以全生，可以养亲，可以尽年。</a:t>
            </a:r>
            <a:r>
              <a:rPr lang="en-GB" altLang="zh-CN" dirty="0" smtClean="0"/>
              <a:t>Following the Governing Meridian as the course, can be used for protecting one’s body; for keeping one’s life intact, and for one to nurture one’s loved ones, and for one to life in a life span endorsed by Heaven. </a:t>
            </a:r>
            <a:endParaRPr lang="en-US" altLang="zh-CN" dirty="0" smtClean="0"/>
          </a:p>
          <a:p>
            <a:endParaRPr lang="en-GB" altLang="zh-CN" dirty="0" smtClean="0"/>
          </a:p>
          <a:p>
            <a:r>
              <a:rPr lang="en-GB" altLang="zh-CN" dirty="0" smtClean="0"/>
              <a:t>THE STORY OF Cook Ding</a:t>
            </a:r>
            <a:endParaRPr lang="en-US" dirty="0" smtClean="0"/>
          </a:p>
          <a:p>
            <a:r>
              <a:rPr lang="en-GB" altLang="zh-CN" dirty="0" smtClean="0"/>
              <a:t>Cook Ding was Butchering an Ox for Lord </a:t>
            </a:r>
            <a:r>
              <a:rPr lang="en-GB" altLang="zh-CN" dirty="0" err="1" smtClean="0"/>
              <a:t>Wen</a:t>
            </a:r>
            <a:r>
              <a:rPr lang="en-GB" altLang="zh-CN" dirty="0" smtClean="0"/>
              <a:t> </a:t>
            </a:r>
            <a:r>
              <a:rPr lang="en-GB" altLang="zh-CN" dirty="0" err="1" smtClean="0"/>
              <a:t>Hui</a:t>
            </a:r>
            <a:r>
              <a:rPr lang="en-GB" altLang="zh-CN" dirty="0" smtClean="0"/>
              <a:t>. Every movement of his hand, every shrug of his shoulder, every step of his feet, every thrust of his knee, every sound of the sundering flesh and the swoosh of the descending knife, were all in perfect accord. ….</a:t>
            </a:r>
          </a:p>
          <a:p>
            <a:r>
              <a:rPr lang="en-GB" altLang="zh-CN" dirty="0" smtClean="0"/>
              <a:t>‘Ah, how excellent!’ Said Lord </a:t>
            </a:r>
            <a:r>
              <a:rPr lang="en-GB" altLang="zh-CN" dirty="0" err="1" smtClean="0"/>
              <a:t>Wen</a:t>
            </a:r>
            <a:r>
              <a:rPr lang="en-GB" altLang="zh-CN" dirty="0" smtClean="0"/>
              <a:t> </a:t>
            </a:r>
            <a:r>
              <a:rPr lang="en-GB" altLang="zh-CN" dirty="0" err="1" smtClean="0"/>
              <a:t>Hui</a:t>
            </a:r>
            <a:r>
              <a:rPr lang="en-GB" altLang="zh-CN" dirty="0" smtClean="0"/>
              <a:t>, ‘How has your skill become so superb?’</a:t>
            </a:r>
            <a:endParaRPr lang="en-US" altLang="zh-CN"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smtClean="0"/>
              <a:t>3. THE STORY OF Cook Ding</a:t>
            </a:r>
            <a:r>
              <a:rPr lang="en-US" dirty="0" smtClean="0"/>
              <a:t/>
            </a:r>
            <a:br>
              <a:rPr lang="en-US" dirty="0" smtClean="0"/>
            </a:br>
            <a:endParaRPr lang="en-GB" dirty="0"/>
          </a:p>
        </p:txBody>
      </p:sp>
      <p:sp>
        <p:nvSpPr>
          <p:cNvPr id="3" name="Content Placeholder 2"/>
          <p:cNvSpPr>
            <a:spLocks noGrp="1"/>
          </p:cNvSpPr>
          <p:nvPr>
            <p:ph sz="quarter" idx="1"/>
          </p:nvPr>
        </p:nvSpPr>
        <p:spPr>
          <a:xfrm>
            <a:off x="381000" y="1143000"/>
            <a:ext cx="7696200" cy="5715000"/>
          </a:xfrm>
        </p:spPr>
        <p:txBody>
          <a:bodyPr>
            <a:normAutofit fontScale="85000" lnSpcReduction="20000"/>
          </a:bodyPr>
          <a:lstStyle/>
          <a:p>
            <a:r>
              <a:rPr lang="en-GB" dirty="0" smtClean="0"/>
              <a:t>Cook Ding put down his knife and said, ‘What your servant loves best is the Dao, which is better than any art. </a:t>
            </a:r>
          </a:p>
          <a:p>
            <a:r>
              <a:rPr lang="en-GB" dirty="0" smtClean="0"/>
              <a:t>When I started to cut up oxen, what I saw just a complete ox. After three years, I had learned not to see the ox as whole. </a:t>
            </a:r>
          </a:p>
          <a:p>
            <a:r>
              <a:rPr lang="en-GB" dirty="0" smtClean="0"/>
              <a:t>Now I practise with my mind, not with my eyes. I ignore my sense and follow my spirit. I see the natural lines and my knife slides through the great hollows, follows the great cavities, using that which is already there to my advantage. Thus, I miss the great sinews and even more so, the great bones. </a:t>
            </a:r>
          </a:p>
          <a:p>
            <a:r>
              <a:rPr lang="en-GB" dirty="0" smtClean="0"/>
              <a:t>A good cook changes his knife annually, </a:t>
            </a:r>
            <a:r>
              <a:rPr lang="en-GB" dirty="0" smtClean="0"/>
              <a:t>because </a:t>
            </a:r>
            <a:r>
              <a:rPr lang="en-GB" dirty="0" smtClean="0"/>
              <a:t>he slices. An ordinary cook has to change his knife every month because he hacks. Now this knife of mine I have been using for nineteen years, and it has cut thousands of oxen. However, its blade is as sharp as if it had just been sharpened. </a:t>
            </a:r>
          </a:p>
          <a:p>
            <a:r>
              <a:rPr lang="en-GB" dirty="0" smtClean="0"/>
              <a:t>Between the joints there are spaces, and the blade of a knife had no real thickness. If you put what has no thickness into spaces such as these, there is plenty of room, certainly enough for the knife to work through.’ </a:t>
            </a:r>
          </a:p>
          <a:p>
            <a:endParaRPr lang="en-GB" i="1" dirty="0" smtClean="0"/>
          </a:p>
          <a:p>
            <a:r>
              <a:rPr lang="en-GB" i="1" dirty="0" smtClean="0"/>
              <a:t>The Book of Chuang Tzu, (trans) Martin Palmer, </a:t>
            </a:r>
            <a:r>
              <a:rPr lang="en-GB" dirty="0" smtClean="0"/>
              <a:t>p.23.</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4. True Man in </a:t>
            </a:r>
            <a:r>
              <a:rPr lang="en-GB" sz="2400" i="1" dirty="0" smtClean="0"/>
              <a:t>The Book of Zhuangzi</a:t>
            </a:r>
            <a:r>
              <a:rPr lang="en-GB" sz="2400" dirty="0" smtClean="0"/>
              <a:t> </a:t>
            </a:r>
            <a:br>
              <a:rPr lang="en-GB" sz="2400" dirty="0" smtClean="0"/>
            </a:br>
            <a:endParaRPr lang="en-GB" sz="2400" dirty="0"/>
          </a:p>
        </p:txBody>
      </p:sp>
      <p:sp>
        <p:nvSpPr>
          <p:cNvPr id="3" name="Content Placeholder 2"/>
          <p:cNvSpPr>
            <a:spLocks noGrp="1"/>
          </p:cNvSpPr>
          <p:nvPr>
            <p:ph sz="quarter" idx="1"/>
          </p:nvPr>
        </p:nvSpPr>
        <p:spPr>
          <a:xfrm>
            <a:off x="457200" y="1371600"/>
            <a:ext cx="7467600" cy="5486400"/>
          </a:xfrm>
        </p:spPr>
        <p:txBody>
          <a:bodyPr>
            <a:normAutofit fontScale="92500" lnSpcReduction="20000"/>
          </a:bodyPr>
          <a:lstStyle/>
          <a:p>
            <a:r>
              <a:rPr lang="en-GB" dirty="0" smtClean="0"/>
              <a:t>‘whose skin is like ice and pure snow, and his manner is like a shy virgin. He does not eat the five grains, but lives off the wind and dew. He climbs the clouds and rides the dragons, and travels beyond the boundaries of the known world ’(chapter 1:  ‘wondering where you will’).   </a:t>
            </a:r>
          </a:p>
          <a:p>
            <a:r>
              <a:rPr lang="en-GB" i="1" dirty="0" smtClean="0"/>
              <a:t>The Book of </a:t>
            </a:r>
            <a:r>
              <a:rPr lang="en-GB" i="1" dirty="0" err="1" smtClean="0"/>
              <a:t>Zhuangzi</a:t>
            </a:r>
            <a:r>
              <a:rPr lang="en-GB" i="1" dirty="0" smtClean="0"/>
              <a:t>, </a:t>
            </a:r>
            <a:r>
              <a:rPr lang="en-GB" dirty="0" smtClean="0"/>
              <a:t> translated by MARTIN Palmer, Penguin Books, 2006 (fifth edition), p.4</a:t>
            </a:r>
          </a:p>
          <a:p>
            <a:endParaRPr lang="en-GB" dirty="0" smtClean="0"/>
          </a:p>
          <a:p>
            <a:r>
              <a:rPr lang="en-GB" dirty="0" smtClean="0"/>
              <a:t>The True Men of antiquity did not dream while sleeping and experienced no fear upon awakening. Their meals were simple, their breathing deep… The True Man of the past knew no strong desire for life and no aversion to dying. Their appearance [in the physical world] brought them no joy, their return [to the world of formless existence] was accompanied by no resistance. They departed in serenity, they arrived with tranquillity.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a:t>
            </a:r>
            <a:r>
              <a:rPr lang="en-GB" dirty="0" smtClean="0"/>
              <a:t>. Yangsheng in </a:t>
            </a:r>
            <a:r>
              <a:rPr lang="en-GB" i="1" dirty="0" smtClean="0"/>
              <a:t>Mencius</a:t>
            </a:r>
            <a:r>
              <a:rPr lang="en-GB" dirty="0" smtClean="0"/>
              <a:t> </a:t>
            </a:r>
            <a:endParaRPr lang="en-GB" dirty="0"/>
          </a:p>
        </p:txBody>
      </p:sp>
      <p:sp>
        <p:nvSpPr>
          <p:cNvPr id="3" name="Content Placeholder 2"/>
          <p:cNvSpPr>
            <a:spLocks noGrp="1"/>
          </p:cNvSpPr>
          <p:nvPr>
            <p:ph sz="quarter" idx="1"/>
          </p:nvPr>
        </p:nvSpPr>
        <p:spPr/>
        <p:txBody>
          <a:bodyPr>
            <a:normAutofit/>
          </a:bodyPr>
          <a:lstStyle/>
          <a:p>
            <a:endParaRPr lang="en-GB" sz="2800" dirty="0" smtClean="0"/>
          </a:p>
          <a:p>
            <a:r>
              <a:rPr lang="en-GB" sz="2800" dirty="0" smtClean="0"/>
              <a:t>In ‘Li Lou’ Part B of </a:t>
            </a:r>
            <a:r>
              <a:rPr lang="en-GB" sz="2800" i="1" dirty="0" smtClean="0"/>
              <a:t>Mencius</a:t>
            </a:r>
            <a:r>
              <a:rPr lang="en-GB" sz="2800" dirty="0" smtClean="0"/>
              <a:t>, </a:t>
            </a:r>
          </a:p>
          <a:p>
            <a:r>
              <a:rPr lang="en-GB" dirty="0" smtClean="0"/>
              <a:t>Mencius uses </a:t>
            </a:r>
            <a:r>
              <a:rPr lang="en-GB" dirty="0" err="1" smtClean="0"/>
              <a:t>yangsheng</a:t>
            </a:r>
            <a:r>
              <a:rPr lang="en-GB" dirty="0" smtClean="0"/>
              <a:t> to mean support the life of one’s parent( Mencius:8.13).</a:t>
            </a:r>
          </a:p>
          <a:p>
            <a:endParaRPr lang="en-GB" dirty="0" smtClean="0"/>
          </a:p>
          <a:p>
            <a:r>
              <a:rPr lang="en-GB" dirty="0" smtClean="0"/>
              <a:t>Let s prince seek by his excellence to nourish men, and he will be able to subdue the whole empire. (4B:16)</a:t>
            </a:r>
          </a:p>
          <a:p>
            <a:endParaRPr lang="en-GB" altLang="zh-CN" b="1" dirty="0" smtClean="0"/>
          </a:p>
          <a:p>
            <a:endParaRPr lang="en-GB" altLang="zh-CN" b="1" dirty="0" smtClean="0"/>
          </a:p>
          <a:p>
            <a:endParaRPr lang="en-GB" altLang="zh-CN" b="1" dirty="0" smtClean="0"/>
          </a:p>
          <a:p>
            <a:endParaRPr lang="en-GB" b="1" dirty="0" smtClean="0"/>
          </a:p>
          <a:p>
            <a:endParaRPr lang="en-GB" b="1"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normAutofit/>
          </a:bodyPr>
          <a:lstStyle/>
          <a:p>
            <a:r>
              <a:rPr lang="en-GB" sz="2000" dirty="0" smtClean="0"/>
              <a:t>6. Preserve the Night Qi as a way of Nourishing Mind</a:t>
            </a:r>
            <a:endParaRPr lang="en-GB" sz="2000" dirty="0"/>
          </a:p>
        </p:txBody>
      </p:sp>
      <p:sp>
        <p:nvSpPr>
          <p:cNvPr id="3" name="Content Placeholder 2"/>
          <p:cNvSpPr>
            <a:spLocks noGrp="1"/>
          </p:cNvSpPr>
          <p:nvPr>
            <p:ph sz="quarter" idx="1"/>
          </p:nvPr>
        </p:nvSpPr>
        <p:spPr>
          <a:xfrm>
            <a:off x="457200" y="1295400"/>
            <a:ext cx="7467600" cy="5178552"/>
          </a:xfrm>
        </p:spPr>
        <p:txBody>
          <a:bodyPr>
            <a:normAutofit fontScale="85000" lnSpcReduction="20000"/>
          </a:bodyPr>
          <a:lstStyle/>
          <a:p>
            <a:r>
              <a:rPr lang="en-GB" dirty="0" smtClean="0"/>
              <a:t>But there is a development of its life day and night, and in the calm air of the morning, just between night and day, the mind feels in a degree those desires and aversions which are proper to humanity, but the feeling is not strong, and it is fettered and destroyed by what takes place during the day. </a:t>
            </a:r>
          </a:p>
          <a:p>
            <a:endParaRPr lang="en-GB" dirty="0" smtClean="0"/>
          </a:p>
          <a:p>
            <a:r>
              <a:rPr lang="en-GB" dirty="0" smtClean="0"/>
              <a:t>This fettering taking place again and again: the restorative influence of the night is not sufficient to preserve the proper goodness of the mind; and when this proves insufficient from that of the irrational animals, which when people see, they think that it never has those powers which I assert. But does this condition represent the feelings proper to humanity?  </a:t>
            </a:r>
          </a:p>
          <a:p>
            <a:endParaRPr lang="en-GB" dirty="0" smtClean="0"/>
          </a:p>
          <a:p>
            <a:r>
              <a:rPr lang="en-GB" dirty="0" smtClean="0"/>
              <a:t>Therefore, if it receive its proper nourishment, there is nothing which will not grow. If it lose its proper nourishment, there is nothing which will not decay away.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 Nourishing Vast Flowing </a:t>
            </a:r>
            <a:r>
              <a:rPr lang="en-GB" dirty="0" err="1" smtClean="0"/>
              <a:t>Qi</a:t>
            </a:r>
            <a:r>
              <a:rPr lang="en-GB" dirty="0" smtClean="0"/>
              <a:t> </a:t>
            </a:r>
            <a:endParaRPr lang="en-GB" dirty="0"/>
          </a:p>
        </p:txBody>
      </p:sp>
      <p:sp>
        <p:nvSpPr>
          <p:cNvPr id="3" name="Content Placeholder 2"/>
          <p:cNvSpPr>
            <a:spLocks noGrp="1"/>
          </p:cNvSpPr>
          <p:nvPr>
            <p:ph idx="1"/>
          </p:nvPr>
        </p:nvSpPr>
        <p:spPr>
          <a:xfrm>
            <a:off x="457200" y="1676400"/>
            <a:ext cx="8229600" cy="4953000"/>
          </a:xfrm>
        </p:spPr>
        <p:txBody>
          <a:bodyPr>
            <a:normAutofit lnSpcReduction="10000"/>
          </a:bodyPr>
          <a:lstStyle/>
          <a:p>
            <a:r>
              <a:rPr lang="en-GB" dirty="0" smtClean="0"/>
              <a:t>Mencius said he is </a:t>
            </a:r>
            <a:r>
              <a:rPr lang="en-GB" dirty="0" err="1" smtClean="0"/>
              <a:t>skillful</a:t>
            </a:r>
            <a:r>
              <a:rPr lang="en-GB" dirty="0" smtClean="0"/>
              <a:t> in nourishing his vast flowing Righteous </a:t>
            </a:r>
            <a:r>
              <a:rPr lang="en-GB" dirty="0" err="1" smtClean="0"/>
              <a:t>Qi</a:t>
            </a:r>
            <a:r>
              <a:rPr lang="en-GB" dirty="0" smtClean="0"/>
              <a:t> (passion nature). When asked what was it, Mencius replied, </a:t>
            </a:r>
          </a:p>
          <a:p>
            <a:r>
              <a:rPr lang="en-GB" dirty="0" smtClean="0"/>
              <a:t>It is difficult to describe it. As </a:t>
            </a:r>
            <a:r>
              <a:rPr lang="en-GB" dirty="0" err="1" smtClean="0"/>
              <a:t>Qi</a:t>
            </a:r>
            <a:r>
              <a:rPr lang="en-GB" dirty="0" smtClean="0"/>
              <a:t>, it is exceedingly great, and exceedingly strong. If it is nourished by rectitude and sustaining no injury, it then fills up all between heaven and earth. </a:t>
            </a:r>
          </a:p>
          <a:p>
            <a:r>
              <a:rPr lang="en-GB" dirty="0" smtClean="0"/>
              <a:t>As a </a:t>
            </a:r>
            <a:r>
              <a:rPr lang="en-GB" dirty="0" err="1" smtClean="0"/>
              <a:t>Qi</a:t>
            </a:r>
            <a:r>
              <a:rPr lang="en-GB" dirty="0" smtClean="0"/>
              <a:t>, it need to be mated/assisted by righteousness and Dao, otherwise, it will be dispirited. It is produced by the accumulation of righteous deeds, it is not to be obtained by incidental acts of righteousness.  If the mind does not feel complacency in the conduct, the </a:t>
            </a:r>
            <a:r>
              <a:rPr lang="en-GB" dirty="0" err="1" smtClean="0"/>
              <a:t>Qi</a:t>
            </a:r>
            <a:r>
              <a:rPr lang="en-GB" dirty="0" smtClean="0"/>
              <a:t> becomes disheartened.  (2A:2:12-15)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rmAutofit/>
          </a:bodyPr>
          <a:lstStyle/>
          <a:p>
            <a:r>
              <a:rPr lang="en-GB" sz="2800" dirty="0" smtClean="0"/>
              <a:t>8. Not assisting the growth of the Qi</a:t>
            </a:r>
            <a:endParaRPr lang="en-GB" sz="2800" dirty="0"/>
          </a:p>
        </p:txBody>
      </p:sp>
      <p:sp>
        <p:nvSpPr>
          <p:cNvPr id="3" name="Content Placeholder 2"/>
          <p:cNvSpPr>
            <a:spLocks noGrp="1"/>
          </p:cNvSpPr>
          <p:nvPr>
            <p:ph idx="1"/>
          </p:nvPr>
        </p:nvSpPr>
        <p:spPr>
          <a:xfrm>
            <a:off x="457200" y="1600200"/>
            <a:ext cx="8229600" cy="5029200"/>
          </a:xfrm>
        </p:spPr>
        <p:txBody>
          <a:bodyPr>
            <a:normAutofit/>
          </a:bodyPr>
          <a:lstStyle/>
          <a:p>
            <a:r>
              <a:rPr lang="en-GB" dirty="0" smtClean="0"/>
              <a:t>Let not the mind forget it, but let there be no assisting the growth of the </a:t>
            </a:r>
            <a:r>
              <a:rPr lang="en-GB" dirty="0" err="1" smtClean="0"/>
              <a:t>Qi</a:t>
            </a:r>
            <a:r>
              <a:rPr lang="en-GB" dirty="0" smtClean="0"/>
              <a:t>. Let not be like the man of Sung, who tried to helping the Plant to grow long but pulled it up. </a:t>
            </a:r>
          </a:p>
          <a:p>
            <a:r>
              <a:rPr lang="en-GB" dirty="0" smtClean="0"/>
              <a:t>‘There are few in the world who do not deal with their passion nature as if they were assisting the corn to grow long. Some indeed consider it of no benefit to them, and let it alone: </a:t>
            </a:r>
          </a:p>
          <a:p>
            <a:r>
              <a:rPr lang="en-GB" dirty="0" smtClean="0"/>
              <a:t>They do not weed their corn. They who assist it to grow long, pull out their corn. What they do is not only for no benefit to the </a:t>
            </a:r>
            <a:r>
              <a:rPr lang="en-GB" dirty="0" err="1" smtClean="0"/>
              <a:t>Qi</a:t>
            </a:r>
            <a:r>
              <a:rPr lang="en-GB" dirty="0" smtClean="0"/>
              <a:t>, but it also injuries it. ’(2A:2:12-16)</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b="1" dirty="0"/>
              <a:t>9</a:t>
            </a:r>
            <a:r>
              <a:rPr lang="en-GB" sz="2400" b="1" dirty="0" smtClean="0"/>
              <a:t> Cultivation of Qi and Moral Cultivation</a:t>
            </a:r>
            <a:endParaRPr lang="en-GB" sz="2400" b="1" dirty="0"/>
          </a:p>
        </p:txBody>
      </p:sp>
      <p:sp>
        <p:nvSpPr>
          <p:cNvPr id="3" name="Content Placeholder 2"/>
          <p:cNvSpPr>
            <a:spLocks noGrp="1"/>
          </p:cNvSpPr>
          <p:nvPr>
            <p:ph idx="1"/>
          </p:nvPr>
        </p:nvSpPr>
        <p:spPr>
          <a:xfrm>
            <a:off x="457200" y="1295400"/>
            <a:ext cx="8229600" cy="5181600"/>
          </a:xfrm>
        </p:spPr>
        <p:txBody>
          <a:bodyPr>
            <a:normAutofit/>
          </a:bodyPr>
          <a:lstStyle/>
          <a:p>
            <a:r>
              <a:rPr lang="en-GB" dirty="0" smtClean="0"/>
              <a:t>The will is the leader of the </a:t>
            </a:r>
            <a:r>
              <a:rPr lang="en-GB" dirty="0" err="1" smtClean="0"/>
              <a:t>Qi</a:t>
            </a:r>
            <a:r>
              <a:rPr lang="en-GB" dirty="0" smtClean="0"/>
              <a:t> (passion nature). The </a:t>
            </a:r>
            <a:r>
              <a:rPr lang="en-GB" dirty="0" err="1" smtClean="0"/>
              <a:t>Qi</a:t>
            </a:r>
            <a:r>
              <a:rPr lang="en-GB" dirty="0" smtClean="0"/>
              <a:t> (passion nature) pervades and animates the body. The will is first and chief, and the </a:t>
            </a:r>
            <a:r>
              <a:rPr lang="en-GB" dirty="0" err="1" smtClean="0"/>
              <a:t>Qi</a:t>
            </a:r>
            <a:r>
              <a:rPr lang="en-GB" dirty="0" smtClean="0"/>
              <a:t> (passion nature) is subordinate to it. therefore I say, ‘Maintain firm the will, and do no violence to the </a:t>
            </a:r>
            <a:r>
              <a:rPr lang="en-GB" dirty="0" err="1" smtClean="0"/>
              <a:t>Qi</a:t>
            </a:r>
            <a:r>
              <a:rPr lang="en-GB" dirty="0" smtClean="0"/>
              <a:t> (passion nature).’ (2A:2:9)</a:t>
            </a:r>
          </a:p>
          <a:p>
            <a:endParaRPr lang="en-GB" dirty="0" smtClean="0"/>
          </a:p>
          <a:p>
            <a:r>
              <a:rPr lang="en-GB" dirty="0" smtClean="0"/>
              <a:t>When it is the will alone which is active, it moves the </a:t>
            </a:r>
            <a:r>
              <a:rPr lang="en-GB" dirty="0" err="1" smtClean="0"/>
              <a:t>Qi</a:t>
            </a:r>
            <a:r>
              <a:rPr lang="en-GB" dirty="0" smtClean="0"/>
              <a:t> (passion nature). When it is the </a:t>
            </a:r>
            <a:r>
              <a:rPr lang="en-GB" dirty="0" err="1" smtClean="0"/>
              <a:t>Qi</a:t>
            </a:r>
            <a:r>
              <a:rPr lang="en-GB" dirty="0" smtClean="0"/>
              <a:t> (passion nature) alone which is active, it moves the will. For instance now, in the case of a man falling or running; that is from the </a:t>
            </a:r>
            <a:r>
              <a:rPr lang="en-GB" dirty="0" err="1" smtClean="0"/>
              <a:t>Qi</a:t>
            </a:r>
            <a:r>
              <a:rPr lang="en-GB" dirty="0" smtClean="0"/>
              <a:t> (passion nature), and yet it moves the mind. (2A:2:10)</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10. </a:t>
            </a:r>
            <a:r>
              <a:rPr lang="en-GB" sz="2400" dirty="0" err="1" smtClean="0"/>
              <a:t>Xunzi’s</a:t>
            </a:r>
            <a:r>
              <a:rPr lang="en-GB" sz="2400" dirty="0" smtClean="0"/>
              <a:t> understanding of Yangsheng </a:t>
            </a:r>
            <a:endParaRPr lang="en-GB" sz="2400" dirty="0"/>
          </a:p>
        </p:txBody>
      </p:sp>
      <p:sp>
        <p:nvSpPr>
          <p:cNvPr id="3" name="Content Placeholder 2"/>
          <p:cNvSpPr>
            <a:spLocks noGrp="1"/>
          </p:cNvSpPr>
          <p:nvPr>
            <p:ph sz="quarter" idx="1"/>
          </p:nvPr>
        </p:nvSpPr>
        <p:spPr/>
        <p:txBody>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(who lived over 800 years); </a:t>
            </a:r>
          </a:p>
          <a:p>
            <a:r>
              <a:rPr lang="en-GB" dirty="0" smtClean="0"/>
              <a:t>and if you use it to cultivate your character and strengthen your self, you will establish a reputation equal to that of Yao or Yu (Two Ancient Sage Kings)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normAutofit/>
          </a:bodyPr>
          <a:lstStyle/>
          <a:p>
            <a:r>
              <a:rPr lang="en-GB" sz="1400" dirty="0" smtClean="0"/>
              <a:t>11 </a:t>
            </a:r>
            <a:r>
              <a:rPr lang="en-GB" sz="1400" dirty="0" err="1" smtClean="0"/>
              <a:t>Xunzi’s</a:t>
            </a:r>
            <a:r>
              <a:rPr lang="en-GB" sz="1400" dirty="0" smtClean="0"/>
              <a:t> Art of Controlling the Vital Breath (Qi)and Nourishing the Mind </a:t>
            </a:r>
            <a:endParaRPr lang="en-GB" sz="1400" dirty="0"/>
          </a:p>
        </p:txBody>
      </p:sp>
      <p:sp>
        <p:nvSpPr>
          <p:cNvPr id="3" name="Content Placeholder 2"/>
          <p:cNvSpPr>
            <a:spLocks noGrp="1"/>
          </p:cNvSpPr>
          <p:nvPr>
            <p:ph sz="quarter" idx="1"/>
          </p:nvPr>
        </p:nvSpPr>
        <p:spPr>
          <a:xfrm>
            <a:off x="0" y="990600"/>
            <a:ext cx="8839200" cy="5867400"/>
          </a:xfrm>
        </p:spPr>
        <p:txBody>
          <a:bodyPr>
            <a:noAutofit/>
          </a:bodyPr>
          <a:lstStyle/>
          <a:p>
            <a:r>
              <a:rPr lang="en-GB" sz="1400" dirty="0" smtClean="0"/>
              <a:t>If the blood humour is too strong and robust, clam it with balance and harmony. </a:t>
            </a:r>
          </a:p>
          <a:p>
            <a:r>
              <a:rPr lang="en-GB" sz="1400" dirty="0" smtClean="0"/>
              <a:t>If knowledge and foresight are too penetrating and deep, unify then with ease and sincerity. </a:t>
            </a:r>
          </a:p>
          <a:p>
            <a:endParaRPr lang="en-GB" sz="1400" dirty="0" smtClean="0"/>
          </a:p>
          <a:p>
            <a:r>
              <a:rPr lang="en-GB" sz="1400" dirty="0" smtClean="0"/>
              <a:t>If the impulse to daring and bravery is too fierce and violent, stay it with guidance and instruction. </a:t>
            </a:r>
          </a:p>
          <a:p>
            <a:r>
              <a:rPr lang="en-GB" sz="1400" dirty="0" smtClean="0"/>
              <a:t>If the quickness of the mind and the fluency of the tongue are too punctilious and sharp, moderate them in your activity and rest. </a:t>
            </a:r>
          </a:p>
          <a:p>
            <a:endParaRPr lang="en-GB" sz="1400" dirty="0" smtClean="0"/>
          </a:p>
          <a:p>
            <a:r>
              <a:rPr lang="en-GB" sz="1400" dirty="0" smtClean="0"/>
              <a:t>What is so narrow and restricted that it has become mean and petty, broaden with liberality and magnanimity. </a:t>
            </a:r>
          </a:p>
          <a:p>
            <a:r>
              <a:rPr lang="en-GB" sz="1400" dirty="0" smtClean="0"/>
              <a:t>What is base and low from greed for selfish gain, lift up with a sense of high purpose. </a:t>
            </a:r>
          </a:p>
          <a:p>
            <a:endParaRPr lang="en-GB" sz="1400" dirty="0" smtClean="0"/>
          </a:p>
          <a:p>
            <a:r>
              <a:rPr lang="en-GB" sz="1400" dirty="0" smtClean="0"/>
              <a:t>What is common and mediocre, worthless and undisciplined, overcome with the help of teachers and friends. </a:t>
            </a:r>
          </a:p>
          <a:p>
            <a:r>
              <a:rPr lang="en-GB" sz="1400" dirty="0" smtClean="0"/>
              <a:t>What is negligent and self-indulgent, frivolous and heedless, warn against with omens and portents. </a:t>
            </a:r>
          </a:p>
          <a:p>
            <a:r>
              <a:rPr lang="en-GB" sz="1400" dirty="0" smtClean="0"/>
              <a:t>What is simpleminded but sincere, upright and diligent, consolidate with ritual and music, make comprehensive with thought and inquiry. </a:t>
            </a:r>
          </a:p>
          <a:p>
            <a:endParaRPr lang="en-GB" sz="1400" dirty="0" smtClean="0"/>
          </a:p>
          <a:p>
            <a:r>
              <a:rPr lang="en-GB" sz="1400" dirty="0" smtClean="0"/>
              <a:t>In summary, of all the methods of controlling the vital breath and nourishing the mind, none is more direct than proceeding according to ritual principles, none more essential than obtaining a good teacher, and none more intelligent than unifying one’s likes. </a:t>
            </a:r>
            <a:r>
              <a:rPr lang="en-GB" sz="1400" i="1" dirty="0" err="1" smtClean="0"/>
              <a:t>Xuzi</a:t>
            </a:r>
            <a:r>
              <a:rPr lang="en-GB" sz="1400" i="1" dirty="0" smtClean="0"/>
              <a:t> (2.4), </a:t>
            </a:r>
            <a:r>
              <a:rPr lang="en-GB" sz="1400" dirty="0" smtClean="0"/>
              <a:t>Volume I. p.31. </a:t>
            </a:r>
            <a:endParaRPr lang="en-GB"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62"/>
          </a:xfrm>
        </p:spPr>
        <p:txBody>
          <a:bodyPr>
            <a:normAutofit/>
          </a:bodyPr>
          <a:lstStyle/>
          <a:p>
            <a:r>
              <a:rPr lang="en-GB" sz="2400" dirty="0" smtClean="0"/>
              <a:t>12. Contribution of </a:t>
            </a:r>
            <a:r>
              <a:rPr lang="en-GB" sz="2400" dirty="0" err="1" smtClean="0"/>
              <a:t>Xunzi</a:t>
            </a:r>
            <a:r>
              <a:rPr lang="en-GB" sz="2400" dirty="0" smtClean="0"/>
              <a:t> to </a:t>
            </a:r>
            <a:r>
              <a:rPr lang="en-GB" sz="2400" dirty="0" err="1" smtClean="0"/>
              <a:t>yangsheng</a:t>
            </a:r>
            <a:r>
              <a:rPr lang="en-GB" sz="2400" dirty="0" smtClean="0"/>
              <a:t>:</a:t>
            </a:r>
            <a:endParaRPr lang="en-GB" sz="2400" dirty="0"/>
          </a:p>
        </p:txBody>
      </p:sp>
      <p:sp>
        <p:nvSpPr>
          <p:cNvPr id="3" name="Content Placeholder 2"/>
          <p:cNvSpPr>
            <a:spLocks noGrp="1"/>
          </p:cNvSpPr>
          <p:nvPr>
            <p:ph sz="quarter" idx="1"/>
          </p:nvPr>
        </p:nvSpPr>
        <p:spPr>
          <a:xfrm>
            <a:off x="457200" y="1600200"/>
            <a:ext cx="7924800" cy="4873752"/>
          </a:xfrm>
        </p:spPr>
        <p:txBody>
          <a:bodyPr>
            <a:normAutofit lnSpcReduction="10000"/>
          </a:bodyPr>
          <a:lstStyle/>
          <a:p>
            <a:r>
              <a:rPr lang="en-GB" b="1" dirty="0" smtClean="0"/>
              <a:t>Principle of Dealing things before problem even started</a:t>
            </a:r>
          </a:p>
          <a:p>
            <a:endParaRPr lang="en-GB" dirty="0" smtClean="0"/>
          </a:p>
          <a:p>
            <a:r>
              <a:rPr lang="en-GB" dirty="0" smtClean="0"/>
              <a:t>‘The true ruler begins to put [his state] in order while [a condition of] order [still prevails]; he does not wait [until] insurrections [has already erupted].’ (</a:t>
            </a:r>
            <a:r>
              <a:rPr lang="en-GB" dirty="0" err="1" smtClean="0"/>
              <a:t>Xunzi</a:t>
            </a:r>
            <a:r>
              <a:rPr lang="en-GB" dirty="0" smtClean="0"/>
              <a:t> (chi-</a:t>
            </a:r>
            <a:r>
              <a:rPr lang="en-GB" dirty="0" err="1" smtClean="0"/>
              <a:t>chieh</a:t>
            </a:r>
            <a:r>
              <a:rPr lang="en-GB" dirty="0" smtClean="0"/>
              <a:t>), 1971, p.27)</a:t>
            </a:r>
          </a:p>
          <a:p>
            <a:endParaRPr lang="en-GB" dirty="0" smtClean="0"/>
          </a:p>
          <a:p>
            <a:r>
              <a:rPr lang="en-GB" dirty="0" smtClean="0"/>
              <a:t>‘The sages do not treat those who have already fallen ill, but rather those who are not yet ill. They do not put [their] state in order only when revolt [is underway], but before an insurrection occurs.’ (</a:t>
            </a:r>
            <a:r>
              <a:rPr lang="zh-CN" altLang="en-US" dirty="0" smtClean="0"/>
              <a:t>黄帝内经</a:t>
            </a:r>
            <a:r>
              <a:rPr lang="en-GB" dirty="0" err="1" smtClean="0"/>
              <a:t>su</a:t>
            </a:r>
            <a:r>
              <a:rPr lang="en-GB" dirty="0" smtClean="0"/>
              <a:t> </a:t>
            </a:r>
            <a:r>
              <a:rPr lang="en-GB" dirty="0" err="1" smtClean="0"/>
              <a:t>wen</a:t>
            </a:r>
            <a:r>
              <a:rPr lang="en-GB" dirty="0" smtClean="0"/>
              <a:t> chapter 1.)</a:t>
            </a:r>
            <a:endParaRPr lang="en-GB" b="1" dirty="0" smtClean="0"/>
          </a:p>
          <a:p>
            <a:endParaRPr lang="en-GB" b="1"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Autofit/>
          </a:bodyPr>
          <a:lstStyle/>
          <a:p>
            <a:r>
              <a:rPr lang="en-GB" sz="1800" dirty="0" smtClean="0"/>
              <a:t>13.  Following Ceremonial customs can promise individual health and prosperity  </a:t>
            </a:r>
            <a:endParaRPr lang="en-GB" sz="1800" dirty="0"/>
          </a:p>
        </p:txBody>
      </p:sp>
      <p:sp>
        <p:nvSpPr>
          <p:cNvPr id="3" name="Content Placeholder 2"/>
          <p:cNvSpPr>
            <a:spLocks noGrp="1"/>
          </p:cNvSpPr>
          <p:nvPr>
            <p:ph sz="quarter" idx="1"/>
          </p:nvPr>
        </p:nvSpPr>
        <p:spPr/>
        <p:txBody>
          <a:bodyPr>
            <a:normAutofit lnSpcReduction="10000"/>
          </a:bodyPr>
          <a:lstStyle/>
          <a:p>
            <a:r>
              <a:rPr lang="en-GB" dirty="0" smtClean="0"/>
              <a:t>If a person utilizes his body and his nature, his insight, understanding and mature consideration in the manner prescribed by custom, order and success will ensure; otherwise, the result is unpredictability and upheaval, idleness and unruliness. </a:t>
            </a:r>
          </a:p>
          <a:p>
            <a:r>
              <a:rPr lang="en-GB" dirty="0" smtClean="0"/>
              <a:t>If the consumption of food and drink, clothing, lodging at home and outside of the home, as well as movement and rest are carried out in the manner prescribed by custom, one will achieve harmony and order; otherwise one is subject to attack and betrayal, and illness will occur. (</a:t>
            </a:r>
            <a:r>
              <a:rPr lang="en-GB" dirty="0" err="1" smtClean="0"/>
              <a:t>xunzi</a:t>
            </a:r>
            <a:r>
              <a:rPr lang="en-GB" dirty="0" smtClean="0"/>
              <a:t> chi-</a:t>
            </a:r>
            <a:r>
              <a:rPr lang="en-GB" dirty="0" err="1" smtClean="0"/>
              <a:t>chieh</a:t>
            </a:r>
            <a:r>
              <a:rPr lang="en-GB" dirty="0" smtClean="0"/>
              <a:t>, 1971, p.13-14)</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14 </a:t>
            </a:r>
            <a:r>
              <a:rPr lang="en-GB" dirty="0" err="1" smtClean="0"/>
              <a:t>Xunzi’s</a:t>
            </a:r>
            <a:r>
              <a:rPr lang="en-GB" dirty="0" smtClean="0"/>
              <a:t> conviction that man had the ability to shape their own destiny</a:t>
            </a:r>
            <a:endParaRPr lang="en-GB" dirty="0"/>
          </a:p>
        </p:txBody>
      </p:sp>
      <p:sp>
        <p:nvSpPr>
          <p:cNvPr id="3" name="Content Placeholder 2"/>
          <p:cNvSpPr>
            <a:spLocks noGrp="1"/>
          </p:cNvSpPr>
          <p:nvPr>
            <p:ph sz="quarter" idx="1"/>
          </p:nvPr>
        </p:nvSpPr>
        <p:spPr>
          <a:xfrm>
            <a:off x="457200" y="1600200"/>
            <a:ext cx="8153400" cy="4873752"/>
          </a:xfrm>
        </p:spPr>
        <p:txBody>
          <a:bodyPr>
            <a:normAutofit/>
          </a:bodyPr>
          <a:lstStyle/>
          <a:p>
            <a:endParaRPr lang="en-GB" dirty="0" smtClean="0"/>
          </a:p>
          <a:p>
            <a:r>
              <a:rPr lang="en-GB" dirty="0" smtClean="0"/>
              <a:t>He who in his life follows the </a:t>
            </a:r>
            <a:r>
              <a:rPr lang="en-GB" dirty="0" err="1" smtClean="0"/>
              <a:t>tao</a:t>
            </a:r>
            <a:r>
              <a:rPr lang="en-GB" dirty="0" smtClean="0"/>
              <a:t> without prejudice and without doubts, cannot suffer harm from heaven. </a:t>
            </a:r>
          </a:p>
          <a:p>
            <a:r>
              <a:rPr lang="en-GB" dirty="0" smtClean="0"/>
              <a:t>Floods and droughts will bring him neither hunger nor thirst; cold and heat will not cause him to fall ill. </a:t>
            </a:r>
          </a:p>
          <a:p>
            <a:r>
              <a:rPr lang="en-GB" dirty="0" smtClean="0"/>
              <a:t>Strange beings can send him no misfortune. </a:t>
            </a:r>
          </a:p>
          <a:p>
            <a:endParaRPr lang="en-GB" dirty="0" smtClean="0"/>
          </a:p>
          <a:p>
            <a:r>
              <a:rPr lang="en-GB" dirty="0" smtClean="0"/>
              <a:t>But if the fundamental principles [of state] are neglected and outlays are marked by wastefulness, heaven will prevent prosperity.’ </a:t>
            </a:r>
          </a:p>
          <a:p>
            <a:r>
              <a:rPr lang="en-GB" dirty="0" smtClean="0"/>
              <a:t>(</a:t>
            </a:r>
            <a:r>
              <a:rPr lang="en-GB" dirty="0" err="1" smtClean="0"/>
              <a:t>xunzi</a:t>
            </a:r>
            <a:r>
              <a:rPr lang="en-GB" dirty="0" smtClean="0"/>
              <a:t> chi-</a:t>
            </a:r>
            <a:r>
              <a:rPr lang="en-GB" dirty="0" err="1" smtClean="0"/>
              <a:t>chieh</a:t>
            </a:r>
            <a:r>
              <a:rPr lang="en-GB" dirty="0" smtClean="0"/>
              <a:t>, 1971, p.205) </a:t>
            </a:r>
            <a:endParaRPr lang="en-GB" b="1"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5350</TotalTime>
  <Words>2050</Words>
  <Application>Microsoft Office PowerPoint</Application>
  <PresentationFormat>On-screen Show (4:3)</PresentationFormat>
  <Paragraphs>104</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SimSun</vt:lpstr>
      <vt:lpstr>华文楷体</vt:lpstr>
      <vt:lpstr>Calibri</vt:lpstr>
      <vt:lpstr>Century Schoolbook</vt:lpstr>
      <vt:lpstr>Wingdings</vt:lpstr>
      <vt:lpstr>Wingdings 2</vt:lpstr>
      <vt:lpstr>Oriel</vt:lpstr>
      <vt:lpstr> Week 2-1: </vt:lpstr>
      <vt:lpstr>1. The first appearance of Yangsheng </vt:lpstr>
      <vt:lpstr>2. Zhuangzi’s Understanding of Yangsheng in Chapter3 </vt:lpstr>
      <vt:lpstr>3. THE STORY OF Cook Ding </vt:lpstr>
      <vt:lpstr>4. True Man in The Book of Zhuangzi  </vt:lpstr>
      <vt:lpstr>5. Yangsheng in Mencius </vt:lpstr>
      <vt:lpstr>6. Preserve the Night Qi as a way of Nourishing Mind</vt:lpstr>
      <vt:lpstr>7. Nourishing Vast Flowing Qi </vt:lpstr>
      <vt:lpstr>8. Not assisting the growth of the Qi</vt:lpstr>
      <vt:lpstr>9 Cultivation of Qi and Moral Cultivation</vt:lpstr>
      <vt:lpstr>10. Xunzi’s understanding of Yangsheng </vt:lpstr>
      <vt:lpstr>11 Xunzi’s Art of Controlling the Vital Breath (Qi)and Nourishing the Mind </vt:lpstr>
      <vt:lpstr>12. Contribution of Xunzi to yangsheng:</vt:lpstr>
      <vt:lpstr>13.  Following Ceremonial customs can promise individual health and prosperity  </vt:lpstr>
      <vt:lpstr>14 Xunzi’s conviction that man had the ability to shape their own destiny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dc:title>
  <dc:creator>Yanxia Zhao</dc:creator>
  <cp:lastModifiedBy>Yanxia Zhao</cp:lastModifiedBy>
  <cp:revision>252</cp:revision>
  <dcterms:created xsi:type="dcterms:W3CDTF">2006-08-16T00:00:00Z</dcterms:created>
  <dcterms:modified xsi:type="dcterms:W3CDTF">2017-02-08T11:08:42Z</dcterms:modified>
</cp:coreProperties>
</file>