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17"/>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75"/>
    <p:restoredTop sz="87328"/>
  </p:normalViewPr>
  <p:slideViewPr>
    <p:cSldViewPr snapToGrid="0">
      <p:cViewPr varScale="1">
        <p:scale>
          <a:sx n="75" d="100"/>
          <a:sy n="75" d="100"/>
        </p:scale>
        <p:origin x="1140" y="72"/>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B999F-6C88-4A40-B9B0-267B8D77E7FA}"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E7D5A7-3DA8-7541-881A-E1660433237A}" type="slidenum">
              <a:rPr lang="en-GB" smtClean="0"/>
              <a:t>‹#›</a:t>
            </a:fld>
            <a:endParaRPr lang="en-GB"/>
          </a:p>
        </p:txBody>
      </p:sp>
    </p:spTree>
    <p:extLst>
      <p:ext uri="{BB962C8B-B14F-4D97-AF65-F5344CB8AC3E}">
        <p14:creationId xmlns:p14="http://schemas.microsoft.com/office/powerpoint/2010/main" val="81539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E7D5A7-3DA8-7541-881A-E1660433237A}" type="slidenum">
              <a:rPr lang="en-GB" smtClean="0"/>
              <a:t>1</a:t>
            </a:fld>
            <a:endParaRPr lang="en-GB"/>
          </a:p>
        </p:txBody>
      </p:sp>
    </p:spTree>
    <p:extLst>
      <p:ext uri="{BB962C8B-B14F-4D97-AF65-F5344CB8AC3E}">
        <p14:creationId xmlns:p14="http://schemas.microsoft.com/office/powerpoint/2010/main" val="4140240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care and assistance requirements of senior citizens in the UK are examined in this presentation. In addition to taking into account theory, legislation, care delivery, technology, and real-world experiences, it focuses on how services might support independence, dignity, wellbeing, and empowerment.</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2</a:t>
            </a:fld>
            <a:endParaRPr lang="en-GB"/>
          </a:p>
        </p:txBody>
      </p:sp>
    </p:spTree>
    <p:extLst>
      <p:ext uri="{BB962C8B-B14F-4D97-AF65-F5344CB8AC3E}">
        <p14:creationId xmlns:p14="http://schemas.microsoft.com/office/powerpoint/2010/main" val="779865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UK, population ageing is a significant problem for social and health services. The percentage of adults 65 and older has risen over time, and this trend is still present, according to data from the Office for National Statistics. Nowadays, nearly one in five persons in England are 65 or older, which has significant ramifications for resource allocation and service planning.</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3</a:t>
            </a:fld>
            <a:endParaRPr lang="en-GB"/>
          </a:p>
        </p:txBody>
      </p:sp>
    </p:spTree>
    <p:extLst>
      <p:ext uri="{BB962C8B-B14F-4D97-AF65-F5344CB8AC3E}">
        <p14:creationId xmlns:p14="http://schemas.microsoft.com/office/powerpoint/2010/main" val="523404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summarises the main ideas that are used to assess care practices and comprehend ageing. According to activity theory, older adults gain from continuing to be socially and physically active. According to continuity theory, maintaining familiar habits, connections, and identities promotes wellbeing. Disengagement Theory is challenged for suggesting that retreat is common in later life. Life Course Theory demonstrates how prior experiences, such as health, poverty, and social situations, influence later-life requirements. When taken as a whole, these philosophies promote empowering and person-centred care.</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4</a:t>
            </a:fld>
            <a:endParaRPr lang="en-GB"/>
          </a:p>
        </p:txBody>
      </p:sp>
    </p:spTree>
    <p:extLst>
      <p:ext uri="{BB962C8B-B14F-4D97-AF65-F5344CB8AC3E}">
        <p14:creationId xmlns:p14="http://schemas.microsoft.com/office/powerpoint/2010/main" val="4258274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primary legislative framework influencing elder care is depicted on this slide. The Care Act prioritises person-centred support, prevention, and well-being. Because it shields senior citizens from discrimination in service delivery, the Equality Act is crucial. Additionally, the NHS Long Term Plan is important since it promotes community care, preventive, and increased technology use. When taken as a whole, these policies promote independence and empowerment. However, there is frequently a disconnect between policy and reality, particularly in areas where services are underfunded, understaffed, and unequal among regions.</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5</a:t>
            </a:fld>
            <a:endParaRPr lang="en-GB"/>
          </a:p>
        </p:txBody>
      </p:sp>
    </p:spTree>
    <p:extLst>
      <p:ext uri="{BB962C8B-B14F-4D97-AF65-F5344CB8AC3E}">
        <p14:creationId xmlns:p14="http://schemas.microsoft.com/office/powerpoint/2010/main" val="55759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Because it enables senior citizens to remain in their own homes while getting both practical and personal help, domiciliary care is a crucial service. Independence, routine, and dignity can all be maintained in this way. Because people stay in familiar environments, it is frequently perceived as being more person-centred. However, quality determines how effective it is. Issues including hurried visits, personnel shortages, and poor continuity can limit individualised care and erode trust. Therefore, even though home care has obvious advantages, it is not always successful unless services are appropriately staffed, organised, and sensitive to each client's needs.</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6</a:t>
            </a:fld>
            <a:endParaRPr lang="en-GB"/>
          </a:p>
        </p:txBody>
      </p:sp>
    </p:spTree>
    <p:extLst>
      <p:ext uri="{BB962C8B-B14F-4D97-AF65-F5344CB8AC3E}">
        <p14:creationId xmlns:p14="http://schemas.microsoft.com/office/powerpoint/2010/main" val="218552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elderly individuals whose requirements cannot be securely met at home, residential care is crucial. It provides ongoing assistance, which can enhance everyday living, safety, and care accessibility. For some residents, it might also lessen feelings of loneliness. However, if routines are very strict, residential care may result in a loss of familiarity, autonomy, and control. This implies that the quality of life in assisted living facilities is influenced not only by safety but also by the degree to which care is person-centred, considerate, and sensitive to personal preferences.</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7</a:t>
            </a:fld>
            <a:endParaRPr lang="en-GB"/>
          </a:p>
        </p:txBody>
      </p:sp>
    </p:spTree>
    <p:extLst>
      <p:ext uri="{BB962C8B-B14F-4D97-AF65-F5344CB8AC3E}">
        <p14:creationId xmlns:p14="http://schemas.microsoft.com/office/powerpoint/2010/main" val="2528032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Older people may face several barriers to independence, including frailty, chronic illness, reduced mobility, memory problems, and sensory impairment. These issues can make daily activities harder and increase dependence on others. Social factors also matter, such as poor housing, loneliness, limited transport, and lack of local support. Functional ability is therefore influenced by both health and environment. This is important because independence is not simply about living alone, but about maintaining control, choice, and quality of life. Early support and coordinated services can help delay further decline.</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8</a:t>
            </a:fld>
            <a:endParaRPr lang="en-GB"/>
          </a:p>
        </p:txBody>
      </p:sp>
    </p:spTree>
    <p:extLst>
      <p:ext uri="{BB962C8B-B14F-4D97-AF65-F5344CB8AC3E}">
        <p14:creationId xmlns:p14="http://schemas.microsoft.com/office/powerpoint/2010/main" val="137367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Technology is increasingly being used in senior care, particularly for at-home assistance. Smart sensors, telecare, and remote monitoring can enhance independence, increase safety, and detect health issues early. This could cut down on needless hospital stays and reassure carers. Technology does not, however, provide a full solution. It is only effective when older people can use it, comprehend it, and have faith in it. This implies that rather than taking the place of human interaction, digital care must be inclusive, person-centred, and supported by it.</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9</a:t>
            </a:fld>
            <a:endParaRPr lang="en-GB"/>
          </a:p>
        </p:txBody>
      </p:sp>
    </p:spTree>
    <p:extLst>
      <p:ext uri="{BB962C8B-B14F-4D97-AF65-F5344CB8AC3E}">
        <p14:creationId xmlns:p14="http://schemas.microsoft.com/office/powerpoint/2010/main" val="2022101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is no denying the advantages of technology in the care of the elderly, particularly when it enhances early intervention, safety, and confidence. It can ease the strain on services and promote independence. But if older individuals lack the knowledge, resources, or self-assurance to use it, it can also lead to new disparities. Concerns about privacy, consent, and the potential for automation or surveillance to take the place of human connection are all significant ethical issues. Because of this, technology should be utilised in person-centred care as a support tool rather than as a replacement for interpersonal connections.</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10</a:t>
            </a:fld>
            <a:endParaRPr lang="en-GB"/>
          </a:p>
        </p:txBody>
      </p:sp>
    </p:spTree>
    <p:extLst>
      <p:ext uri="{BB962C8B-B14F-4D97-AF65-F5344CB8AC3E}">
        <p14:creationId xmlns:p14="http://schemas.microsoft.com/office/powerpoint/2010/main" val="21247852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UK case study demonstrates how better collaboration between services might improve care home help. The Enhanced Health in Care Homes approach integrates primary care, mental health, and community services with care homes. In London, this resulted in better care for residents with mental health issues and fewer ambulance calls. The case is significant because it demonstrates that improved outcomes are dependent not only on the care facility itself, but also on how well health and social care services are integrated.</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11</a:t>
            </a:fld>
            <a:endParaRPr lang="en-GB"/>
          </a:p>
        </p:txBody>
      </p:sp>
    </p:spTree>
    <p:extLst>
      <p:ext uri="{BB962C8B-B14F-4D97-AF65-F5344CB8AC3E}">
        <p14:creationId xmlns:p14="http://schemas.microsoft.com/office/powerpoint/2010/main" val="2950700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case study demonstrates that effective support for senior citizens does not always require a high level of medical expertise. Age UK's loneliness program reduced social isolation through outreach, befriending, and customised community support. The findings imply that preventative, reasonably priced therapies can significantly improve confidence and emotional well-being. This is crucial because, even in cases when physical care requirements are not critical, loneliness can lower independence and quality of life. The story also highlights how crucial social engagement is to a healthy ageing process.</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12</a:t>
            </a:fld>
            <a:endParaRPr lang="en-GB"/>
          </a:p>
        </p:txBody>
      </p:sp>
    </p:spTree>
    <p:extLst>
      <p:ext uri="{BB962C8B-B14F-4D97-AF65-F5344CB8AC3E}">
        <p14:creationId xmlns:p14="http://schemas.microsoft.com/office/powerpoint/2010/main" val="2167187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 number of enhancements could improve results for senior citizens. To provide really person-centred care, employees must first receive training and assistance. Second, there would be less fragmentation and more continuity if health and social care were properly integrated. Third, rather than only reacting to emergencies, services ought to concentrate more on prevention, self-sufficiency, and fulfilling daily living. Technology is valuable as well, but it must be used cautiously to prevent further marginalisation. When early intervention, community-based assistance, and individualised care are combined, services will be more successful overall.</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13</a:t>
            </a:fld>
            <a:endParaRPr lang="en-GB"/>
          </a:p>
        </p:txBody>
      </p:sp>
    </p:spTree>
    <p:extLst>
      <p:ext uri="{BB962C8B-B14F-4D97-AF65-F5344CB8AC3E}">
        <p14:creationId xmlns:p14="http://schemas.microsoft.com/office/powerpoint/2010/main" val="736784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conclusion, older adults have a variety of care and support needs that cannot be satisfied by a single strategy. Both residential and home-based care have advantages and disadvantages, as this presentation has demonstrated. It has also demonstrated the significance of theory and policy since they provide an explanation of what effective care should look like in real-world settings. Services that uphold dignity, encourage self-sufficiency, and offer coordinated assistance are the best. Therefore, person-centred, preventative, and integrated care are essential to improving outcomes for older adults.</a:t>
            </a:r>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14</a:t>
            </a:fld>
            <a:endParaRPr lang="en-GB"/>
          </a:p>
        </p:txBody>
      </p:sp>
    </p:spTree>
    <p:extLst>
      <p:ext uri="{BB962C8B-B14F-4D97-AF65-F5344CB8AC3E}">
        <p14:creationId xmlns:p14="http://schemas.microsoft.com/office/powerpoint/2010/main" val="2074500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E7D5A7-3DA8-7541-881A-E1660433237A}" type="slidenum">
              <a:rPr lang="en-GB" smtClean="0"/>
              <a:t>15</a:t>
            </a:fld>
            <a:endParaRPr lang="en-GB"/>
          </a:p>
        </p:txBody>
      </p:sp>
    </p:spTree>
    <p:extLst>
      <p:ext uri="{BB962C8B-B14F-4D97-AF65-F5344CB8AC3E}">
        <p14:creationId xmlns:p14="http://schemas.microsoft.com/office/powerpoint/2010/main" val="1925231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E5D82E2-D125-D246-817C-3C74C5E2FEB2}"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3872513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5D82E2-D125-D246-817C-3C74C5E2FEB2}"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809848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5D82E2-D125-D246-817C-3C74C5E2FEB2}"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2523854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E5D82E2-D125-D246-817C-3C74C5E2FEB2}"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380786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E5D82E2-D125-D246-817C-3C74C5E2FEB2}" type="datetimeFigureOut">
              <a:rPr lang="en-GB" smtClean="0"/>
              <a:t>25/06/2026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3397354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5D82E2-D125-D246-817C-3C74C5E2FEB2}" type="datetimeFigureOut">
              <a:rPr lang="en-GB" smtClean="0"/>
              <a:t>25/06/2026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1447082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5D82E2-D125-D246-817C-3C74C5E2FEB2}" type="datetimeFigureOut">
              <a:rPr lang="en-GB" smtClean="0"/>
              <a:t>25/06/2026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1031266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5D82E2-D125-D246-817C-3C74C5E2FEB2}"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1679417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5D82E2-D125-D246-817C-3C74C5E2FEB2}"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229214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5D82E2-D125-D246-817C-3C74C5E2FEB2}"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2025258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5D82E2-D125-D246-817C-3C74C5E2FEB2}"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FEA6E21-3B69-104B-8317-EE1B3F5A837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72208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E5D82E2-D125-D246-817C-3C74C5E2FEB2}"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2154546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E5D82E2-D125-D246-817C-3C74C5E2FEB2}"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EA6E21-3B69-104B-8317-EE1B3F5A837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99091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E5D82E2-D125-D246-817C-3C74C5E2FEB2}" type="datetimeFigureOut">
              <a:rPr lang="en-GB" smtClean="0"/>
              <a:t>25/06/2026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362352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5D82E2-D125-D246-817C-3C74C5E2FEB2}"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1271485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5D82E2-D125-D246-817C-3C74C5E2FEB2}" type="datetimeFigureOut">
              <a:rPr lang="en-GB" smtClean="0"/>
              <a:t>25/06/2026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FEA6E21-3B69-104B-8317-EE1B3F5A8373}" type="slidenum">
              <a:rPr lang="en-GB" smtClean="0"/>
              <a:t>‹#›</a:t>
            </a:fld>
            <a:endParaRPr lang="en-GB"/>
          </a:p>
        </p:txBody>
      </p:sp>
    </p:spTree>
    <p:extLst>
      <p:ext uri="{BB962C8B-B14F-4D97-AF65-F5344CB8AC3E}">
        <p14:creationId xmlns:p14="http://schemas.microsoft.com/office/powerpoint/2010/main" val="1398083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E5D82E2-D125-D246-817C-3C74C5E2FEB2}" type="datetimeFigureOut">
              <a:rPr lang="en-GB" smtClean="0"/>
              <a:t>25/06/2026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FEA6E21-3B69-104B-8317-EE1B3F5A8373}" type="slidenum">
              <a:rPr lang="en-GB" smtClean="0"/>
              <a:t>‹#›</a:t>
            </a:fld>
            <a:endParaRPr lang="en-GB"/>
          </a:p>
        </p:txBody>
      </p:sp>
    </p:spTree>
    <p:extLst>
      <p:ext uri="{BB962C8B-B14F-4D97-AF65-F5344CB8AC3E}">
        <p14:creationId xmlns:p14="http://schemas.microsoft.com/office/powerpoint/2010/main" val="216267150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legislation.gov.uk/ukpga/2014/23/contents" TargetMode="External"/><Relationship Id="rId13" Type="http://schemas.openxmlformats.org/officeDocument/2006/relationships/hyperlink" Target="https://www.nice.org.uk/guidance/ng22" TargetMode="External"/><Relationship Id="rId18" Type="http://schemas.openxmlformats.org/officeDocument/2006/relationships/hyperlink" Target="https://www.england.nhs.uk/ourwork/clinical-policy/older-people/improving-care-for-older-people/" TargetMode="External"/><Relationship Id="rId3" Type="http://schemas.openxmlformats.org/officeDocument/2006/relationships/slideLayout" Target="../slideLayouts/slideLayout2.xml"/><Relationship Id="rId21" Type="http://schemas.openxmlformats.org/officeDocument/2006/relationships/hyperlink" Target="https://www.ons.gov.uk/explore-local-statistics/indicators/percentage-of-the-population-aged-65-plus" TargetMode="External"/><Relationship Id="rId7" Type="http://schemas.openxmlformats.org/officeDocument/2006/relationships/hyperlink" Target="https://www.cph.cam.ac.uk/life-course-and-ageing" TargetMode="External"/><Relationship Id="rId12" Type="http://schemas.openxmlformats.org/officeDocument/2006/relationships/hyperlink" Target="https://www.nice.org.uk/guidance/ng21" TargetMode="External"/><Relationship Id="rId17" Type="http://schemas.openxmlformats.org/officeDocument/2006/relationships/hyperlink" Target="https://www.england.nhs.uk/long-read/case-study-improving-the-mental-health-of-care-home-residents-in-london/" TargetMode="External"/><Relationship Id="rId2" Type="http://schemas.openxmlformats.org/officeDocument/2006/relationships/audio" Target="../media/media15.m4a"/><Relationship Id="rId16" Type="http://schemas.openxmlformats.org/officeDocument/2006/relationships/hyperlink" Target="https://www.longtermplan.nhs.uk/areas-of-work/ageing-well/" TargetMode="External"/><Relationship Id="rId20" Type="http://schemas.openxmlformats.org/officeDocument/2006/relationships/hyperlink" Target="https://www.ons.gov.uk/peoplepopulationandcommunity/birthsdeathsandmarriages/ageing" TargetMode="External"/><Relationship Id="rId1" Type="http://schemas.microsoft.com/office/2007/relationships/media" Target="../media/media15.m4a"/><Relationship Id="rId6" Type="http://schemas.openxmlformats.org/officeDocument/2006/relationships/hyperlink" Target="https://www.ageuk.org.uk/our-impact/programmes/reducing-loneliness/" TargetMode="External"/><Relationship Id="rId11" Type="http://schemas.openxmlformats.org/officeDocument/2006/relationships/hyperlink" Target="https://www.gov.uk/guidance/equality-act-2010-guidance" TargetMode="External"/><Relationship Id="rId5" Type="http://schemas.openxmlformats.org/officeDocument/2006/relationships/hyperlink" Target="https://www.ageuk.org.uk/our-impact/policy-research/frailty-in-older-people/frailty-and-the-nhs-long-term-plan/" TargetMode="External"/><Relationship Id="rId15" Type="http://schemas.openxmlformats.org/officeDocument/2006/relationships/hyperlink" Target="https://www.nice.org.uk/guidance/qs137" TargetMode="External"/><Relationship Id="rId23" Type="http://schemas.openxmlformats.org/officeDocument/2006/relationships/image" Target="../media/image2.png"/><Relationship Id="rId10" Type="http://schemas.openxmlformats.org/officeDocument/2006/relationships/hyperlink" Target="https://ageing-better.org.uk/our-ageing-population-state-ageing-2025" TargetMode="External"/><Relationship Id="rId19" Type="http://schemas.openxmlformats.org/officeDocument/2006/relationships/hyperlink" Target="https://www.ons.gov.uk/releases/olderpeoplelivingincarehomesandchangesovertime" TargetMode="External"/><Relationship Id="rId4" Type="http://schemas.openxmlformats.org/officeDocument/2006/relationships/notesSlide" Target="../notesSlides/notesSlide15.xml"/><Relationship Id="rId9" Type="http://schemas.openxmlformats.org/officeDocument/2006/relationships/hyperlink" Target="https://ageing-better.org.uk/ageing-population" TargetMode="External"/><Relationship Id="rId14" Type="http://schemas.openxmlformats.org/officeDocument/2006/relationships/hyperlink" Target="https://www.nice.org.uk/guidance/ng32" TargetMode="External"/><Relationship Id="rId22" Type="http://schemas.openxmlformats.org/officeDocument/2006/relationships/hyperlink" Target="https://www.who.int/publications/i/item/97892415501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3334C-7346-8208-EC6E-E9CFEAC5120E}"/>
              </a:ext>
            </a:extLst>
          </p:cNvPr>
          <p:cNvSpPr>
            <a:spLocks noGrp="1"/>
          </p:cNvSpPr>
          <p:nvPr>
            <p:ph type="ctrTitle"/>
          </p:nvPr>
        </p:nvSpPr>
        <p:spPr>
          <a:xfrm>
            <a:off x="5297761" y="640080"/>
            <a:ext cx="6894237" cy="3566160"/>
          </a:xfrm>
        </p:spPr>
        <p:txBody>
          <a:bodyPr anchor="b">
            <a:normAutofit/>
          </a:bodyPr>
          <a:lstStyle/>
          <a:p>
            <a:pPr algn="l"/>
            <a:r>
              <a:rPr lang="en-GB" sz="5400" b="1" dirty="0"/>
              <a:t>Evaluating the Care and Support Needs of Older People in the UK</a:t>
            </a:r>
            <a:endParaRPr lang="en-GB" sz="5400" dirty="0"/>
          </a:p>
        </p:txBody>
      </p:sp>
      <p:sp>
        <p:nvSpPr>
          <p:cNvPr id="3" name="Subtitle 2">
            <a:extLst>
              <a:ext uri="{FF2B5EF4-FFF2-40B4-BE49-F238E27FC236}">
                <a16:creationId xmlns:a16="http://schemas.microsoft.com/office/drawing/2014/main" id="{71E785CB-FCF7-930B-88FD-5E4F1BC5DA7C}"/>
              </a:ext>
            </a:extLst>
          </p:cNvPr>
          <p:cNvSpPr>
            <a:spLocks noGrp="1"/>
          </p:cNvSpPr>
          <p:nvPr>
            <p:ph type="subTitle" idx="1"/>
          </p:nvPr>
        </p:nvSpPr>
        <p:spPr>
          <a:xfrm>
            <a:off x="4657345" y="4505379"/>
            <a:ext cx="6894237" cy="1572768"/>
          </a:xfrm>
        </p:spPr>
        <p:txBody>
          <a:bodyPr>
            <a:normAutofit fontScale="70000" lnSpcReduction="20000"/>
          </a:bodyPr>
          <a:lstStyle/>
          <a:p>
            <a:pPr algn="l"/>
            <a:r>
              <a:rPr lang="en-GB" sz="2000" dirty="0"/>
              <a:t>Student Name: Amina Diallo</a:t>
            </a:r>
            <a:br>
              <a:rPr lang="en-GB" sz="2000" dirty="0"/>
            </a:br>
            <a:r>
              <a:rPr lang="en-GB" sz="2000" dirty="0"/>
              <a:t>Student Number: 2320589</a:t>
            </a:r>
            <a:br>
              <a:rPr lang="en-GB" sz="2000" dirty="0"/>
            </a:br>
            <a:r>
              <a:rPr lang="en-GB" sz="2000" dirty="0"/>
              <a:t>Module Code: BMHP6027 </a:t>
            </a:r>
            <a:br>
              <a:rPr lang="en-GB" sz="2000" dirty="0"/>
            </a:br>
            <a:r>
              <a:rPr lang="en-GB" sz="2000" dirty="0"/>
              <a:t>Lecturer : Dr Kennedy Obohwemu</a:t>
            </a:r>
          </a:p>
          <a:p>
            <a:pPr algn="l"/>
            <a:endParaRPr lang="en-GB" sz="2000" dirty="0"/>
          </a:p>
          <a:p>
            <a:pPr algn="l"/>
            <a:r>
              <a:rPr lang="en-GB" sz="2000" dirty="0"/>
              <a:t>Assignment Title: Component 1: Individual Presentation with voiceover </a:t>
            </a:r>
          </a:p>
          <a:p>
            <a:pPr algn="l"/>
            <a:endParaRPr lang="en-GB" sz="2000" dirty="0"/>
          </a:p>
        </p:txBody>
      </p:sp>
      <p:pic>
        <p:nvPicPr>
          <p:cNvPr id="5" name="Picture 4" descr="Two people holding each other's hands">
            <a:extLst>
              <a:ext uri="{FF2B5EF4-FFF2-40B4-BE49-F238E27FC236}">
                <a16:creationId xmlns:a16="http://schemas.microsoft.com/office/drawing/2014/main" id="{B569CEFA-AB45-5E63-C596-AAC5C1A95B60}"/>
              </a:ext>
            </a:extLst>
          </p:cNvPr>
          <p:cNvPicPr>
            <a:picLocks noChangeAspect="1"/>
          </p:cNvPicPr>
          <p:nvPr/>
        </p:nvPicPr>
        <p:blipFill>
          <a:blip r:embed="rId5"/>
          <a:srcRect l="24281" r="30388"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37" name="Audio 36">
            <a:hlinkClick r:id="" action="ppaction://media"/>
            <a:extLst>
              <a:ext uri="{FF2B5EF4-FFF2-40B4-BE49-F238E27FC236}">
                <a16:creationId xmlns:a16="http://schemas.microsoft.com/office/drawing/2014/main" id="{4C0F6527-9EAC-535A-EA4F-66020727E5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5413933"/>
      </p:ext>
    </p:extLst>
  </p:cSld>
  <p:clrMapOvr>
    <a:masterClrMapping/>
  </p:clrMapOvr>
  <mc:AlternateContent xmlns:mc="http://schemas.openxmlformats.org/markup-compatibility/2006" xmlns:p14="http://schemas.microsoft.com/office/powerpoint/2010/main">
    <mc:Choice Requires="p14">
      <p:transition spd="slow" p14:dur="2000" advTm="36231"/>
    </mc:Choice>
    <mc:Fallback xmlns="">
      <p:transition spd="slow" advTm="3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BED5-50CA-C3BE-6422-25CFE7C49401}"/>
              </a:ext>
            </a:extLst>
          </p:cNvPr>
          <p:cNvSpPr>
            <a:spLocks noGrp="1"/>
          </p:cNvSpPr>
          <p:nvPr>
            <p:ph type="title"/>
          </p:nvPr>
        </p:nvSpPr>
        <p:spPr/>
        <p:txBody>
          <a:bodyPr/>
          <a:lstStyle/>
          <a:p>
            <a:pPr algn="ctr"/>
            <a:r>
              <a:rPr lang="en-GB" b="1" dirty="0"/>
              <a:t>Introduction</a:t>
            </a:r>
            <a:endParaRPr lang="en-GB" dirty="0"/>
          </a:p>
        </p:txBody>
      </p:sp>
      <p:sp>
        <p:nvSpPr>
          <p:cNvPr id="3" name="Content Placeholder 2">
            <a:extLst>
              <a:ext uri="{FF2B5EF4-FFF2-40B4-BE49-F238E27FC236}">
                <a16:creationId xmlns:a16="http://schemas.microsoft.com/office/drawing/2014/main" id="{5050AC9C-8690-69D0-6FC4-24449AFD0B97}"/>
              </a:ext>
            </a:extLst>
          </p:cNvPr>
          <p:cNvSpPr>
            <a:spLocks noGrp="1"/>
          </p:cNvSpPr>
          <p:nvPr>
            <p:ph idx="1"/>
          </p:nvPr>
        </p:nvSpPr>
        <p:spPr/>
        <p:txBody>
          <a:bodyPr>
            <a:normAutofit/>
          </a:bodyPr>
          <a:lstStyle/>
          <a:p>
            <a:r>
              <a:rPr lang="en-GB" dirty="0"/>
              <a:t>The care and assistance requirements of senior citizens in the UK are assessed in this presentation.</a:t>
            </a:r>
          </a:p>
          <a:p>
            <a:r>
              <a:rPr lang="en-GB" dirty="0"/>
              <a:t>Physical, psychological, and social changes influence older age.</a:t>
            </a:r>
            <a:br>
              <a:rPr lang="en-GB" dirty="0"/>
            </a:br>
            <a:r>
              <a:rPr lang="en-GB" dirty="0"/>
              <a:t>The emphasis is on empowerment, independence, well-being, and dignity.</a:t>
            </a:r>
          </a:p>
          <a:p>
            <a:r>
              <a:rPr lang="en-GB" dirty="0"/>
              <a:t>Ageing theories, policy, caregiving, technology, and case studies are important fields.</a:t>
            </a:r>
          </a:p>
          <a:p>
            <a:r>
              <a:rPr lang="en-GB" dirty="0"/>
              <a:t>Due to the strain that an ageing population is exerting on UK health and social care systems, this issue is becoming more significant.</a:t>
            </a:r>
          </a:p>
        </p:txBody>
      </p:sp>
      <p:pic>
        <p:nvPicPr>
          <p:cNvPr id="61" name="Audio 60">
            <a:hlinkClick r:id="" action="ppaction://media"/>
            <a:extLst>
              <a:ext uri="{FF2B5EF4-FFF2-40B4-BE49-F238E27FC236}">
                <a16:creationId xmlns:a16="http://schemas.microsoft.com/office/drawing/2014/main" id="{5A379B67-F472-DE9B-7C12-E6358126AC6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9928891"/>
      </p:ext>
    </p:extLst>
  </p:cSld>
  <p:clrMapOvr>
    <a:masterClrMapping/>
  </p:clrMapOvr>
  <mc:AlternateContent xmlns:mc="http://schemas.openxmlformats.org/markup-compatibility/2006" xmlns:p14="http://schemas.microsoft.com/office/powerpoint/2010/main">
    <mc:Choice Requires="p14">
      <p:transition spd="slow" p14:dur="2000" advTm="50014"/>
    </mc:Choice>
    <mc:Fallback xmlns="">
      <p:transition spd="slow" advTm="50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C3990-1AE9-AEC7-AD73-DCEB0121E0CC}"/>
              </a:ext>
            </a:extLst>
          </p:cNvPr>
          <p:cNvSpPr>
            <a:spLocks noGrp="1"/>
          </p:cNvSpPr>
          <p:nvPr>
            <p:ph type="title"/>
          </p:nvPr>
        </p:nvSpPr>
        <p:spPr/>
        <p:txBody>
          <a:bodyPr/>
          <a:lstStyle/>
          <a:p>
            <a:r>
              <a:rPr lang="en-GB" b="1" dirty="0"/>
              <a:t>The Ageing Population: Setting the Scene</a:t>
            </a:r>
            <a:endParaRPr lang="en-GB" dirty="0"/>
          </a:p>
        </p:txBody>
      </p:sp>
      <p:sp>
        <p:nvSpPr>
          <p:cNvPr id="3" name="Content Placeholder 2">
            <a:extLst>
              <a:ext uri="{FF2B5EF4-FFF2-40B4-BE49-F238E27FC236}">
                <a16:creationId xmlns:a16="http://schemas.microsoft.com/office/drawing/2014/main" id="{51EDDF55-2E03-402B-CBA2-6C1CCE8A45B1}"/>
              </a:ext>
            </a:extLst>
          </p:cNvPr>
          <p:cNvSpPr>
            <a:spLocks noGrp="1"/>
          </p:cNvSpPr>
          <p:nvPr>
            <p:ph idx="1"/>
          </p:nvPr>
        </p:nvSpPr>
        <p:spPr/>
        <p:txBody>
          <a:bodyPr>
            <a:normAutofit/>
          </a:bodyPr>
          <a:lstStyle/>
          <a:p>
            <a:r>
              <a:rPr lang="en-GB" dirty="0"/>
              <a:t>The percentage of persons in the UK who are 65 years of age or older is increasing as the country's population ages (ONS, 2025).</a:t>
            </a:r>
          </a:p>
          <a:p>
            <a:r>
              <a:rPr lang="en-GB" dirty="0"/>
              <a:t>Since nearly one in five persons in England are 65 years of age or older, services must adapt to their growing and increasingly complicated requirements (Centre for Ageing Better, 2025).</a:t>
            </a:r>
          </a:p>
          <a:p>
            <a:r>
              <a:rPr lang="en-GB" dirty="0"/>
              <a:t>Elderly adults are more likely to have several long-term diseases, frailty, and social care needs that need for coordinated assistance.</a:t>
            </a:r>
          </a:p>
          <a:p>
            <a:r>
              <a:rPr lang="en-GB" dirty="0"/>
              <a:t>Effective care must be person-centred and holistic since they frequently have physical, emotional, social, and psychological needs (NICE, 2015).</a:t>
            </a:r>
          </a:p>
        </p:txBody>
      </p:sp>
      <p:pic>
        <p:nvPicPr>
          <p:cNvPr id="11" name="Audio 10">
            <a:hlinkClick r:id="" action="ppaction://media"/>
            <a:extLst>
              <a:ext uri="{FF2B5EF4-FFF2-40B4-BE49-F238E27FC236}">
                <a16:creationId xmlns:a16="http://schemas.microsoft.com/office/drawing/2014/main" id="{50237A52-5DE7-627E-293E-5C855659C304}"/>
              </a:ext>
            </a:extLst>
          </p:cNvPr>
          <p:cNvPicPr>
            <a:picLocks noChangeAspect="1"/>
          </p:cNvPicPr>
          <p:nvPr>
            <a:audioFile r:link="rId1"/>
            <p:extLst>
              <p:ext uri="{DAA4B4D4-6D71-4841-9C94-3DE7FCFB9230}">
                <p14:media xmlns:p14="http://schemas.microsoft.com/office/powerpoint/2010/main" r:embed="rId2">
                  <p14:trim end="6666.873"/>
                </p14:media>
              </p:ext>
            </p:extLst>
          </p:nvPr>
        </p:nvPicPr>
        <p:blipFill>
          <a:blip r:embed="rId5"/>
          <a:srcRect l="-118750" t="-118750" r="-118750" b="-118750"/>
          <a:stretch>
            <a:fillRect/>
          </a:stretch>
        </p:blipFill>
        <p:spPr>
          <a:xfrm>
            <a:off x="9734804" y="4800600"/>
            <a:ext cx="2057400" cy="2057400"/>
          </a:xfrm>
          <a:prstGeom prst="ellipse">
            <a:avLst/>
          </a:prstGeom>
        </p:spPr>
      </p:pic>
    </p:spTree>
    <p:extLst>
      <p:ext uri="{BB962C8B-B14F-4D97-AF65-F5344CB8AC3E}">
        <p14:creationId xmlns:p14="http://schemas.microsoft.com/office/powerpoint/2010/main" val="1377354037"/>
      </p:ext>
    </p:extLst>
  </p:cSld>
  <p:clrMapOvr>
    <a:masterClrMapping/>
  </p:clrMapOvr>
  <mc:AlternateContent xmlns:mc="http://schemas.openxmlformats.org/markup-compatibility/2006" xmlns:p14="http://schemas.microsoft.com/office/powerpoint/2010/main">
    <mc:Choice Requires="p14">
      <p:transition spd="slow" p14:dur="2000" advTm="83536"/>
    </mc:Choice>
    <mc:Fallback xmlns="">
      <p:transition spd="slow" advTm="83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FE3C8-A050-7CD6-5C88-57E6393FECE4}"/>
              </a:ext>
            </a:extLst>
          </p:cNvPr>
          <p:cNvSpPr>
            <a:spLocks noGrp="1"/>
          </p:cNvSpPr>
          <p:nvPr>
            <p:ph type="title"/>
          </p:nvPr>
        </p:nvSpPr>
        <p:spPr/>
        <p:txBody>
          <a:bodyPr/>
          <a:lstStyle/>
          <a:p>
            <a:r>
              <a:rPr lang="en-GB" b="1" dirty="0"/>
              <a:t>Theoretical Frameworks of Ageing</a:t>
            </a:r>
            <a:endParaRPr lang="en-GB" dirty="0"/>
          </a:p>
        </p:txBody>
      </p:sp>
      <p:sp>
        <p:nvSpPr>
          <p:cNvPr id="3" name="Content Placeholder 2">
            <a:extLst>
              <a:ext uri="{FF2B5EF4-FFF2-40B4-BE49-F238E27FC236}">
                <a16:creationId xmlns:a16="http://schemas.microsoft.com/office/drawing/2014/main" id="{DB662671-2A25-7632-93B1-FA91242AD279}"/>
              </a:ext>
            </a:extLst>
          </p:cNvPr>
          <p:cNvSpPr>
            <a:spLocks noGrp="1"/>
          </p:cNvSpPr>
          <p:nvPr>
            <p:ph idx="1"/>
          </p:nvPr>
        </p:nvSpPr>
        <p:spPr/>
        <p:txBody>
          <a:bodyPr>
            <a:normAutofit/>
          </a:bodyPr>
          <a:lstStyle/>
          <a:p>
            <a:r>
              <a:rPr lang="en-GB" dirty="0"/>
              <a:t>According to Activity Theory, older adults who continue to be socially involved and active age more favourably.</a:t>
            </a:r>
          </a:p>
          <a:p>
            <a:r>
              <a:rPr lang="en-GB" dirty="0"/>
              <a:t>According to continuity theory, maintaining familiar routines, roles, and connections promotes wellbeing.</a:t>
            </a:r>
          </a:p>
          <a:p>
            <a:r>
              <a:rPr lang="en-GB" dirty="0"/>
              <a:t>Disengagement Theory, which has received a lot of criticism, views disengagement in later life as normal (Cummings and Henry, 1961).</a:t>
            </a:r>
          </a:p>
          <a:p>
            <a:r>
              <a:rPr lang="en-GB" dirty="0"/>
              <a:t>According to Life Course Theory, events throughout the lifespan influence later-life health and support needs (Cambridge Public Health, 2022).</a:t>
            </a:r>
          </a:p>
          <a:p>
            <a:pPr marL="0" indent="0">
              <a:buNone/>
            </a:pPr>
            <a:r>
              <a:rPr lang="en-GB" dirty="0"/>
              <a:t>Together, these theories show why care should be personalised, empowering, and responsive to individual history.</a:t>
            </a:r>
          </a:p>
        </p:txBody>
      </p:sp>
      <p:pic>
        <p:nvPicPr>
          <p:cNvPr id="28" name="Audio 27">
            <a:hlinkClick r:id="" action="ppaction://media"/>
            <a:extLst>
              <a:ext uri="{FF2B5EF4-FFF2-40B4-BE49-F238E27FC236}">
                <a16:creationId xmlns:a16="http://schemas.microsoft.com/office/drawing/2014/main" id="{E832180C-61CE-AA91-A8FC-34697DFF100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685762"/>
      </p:ext>
    </p:extLst>
  </p:cSld>
  <p:clrMapOvr>
    <a:masterClrMapping/>
  </p:clrMapOvr>
  <mc:AlternateContent xmlns:mc="http://schemas.openxmlformats.org/markup-compatibility/2006" xmlns:p14="http://schemas.microsoft.com/office/powerpoint/2010/main">
    <mc:Choice Requires="p14">
      <p:transition spd="slow" p14:dur="2000" advTm="84786"/>
    </mc:Choice>
    <mc:Fallback xmlns="">
      <p:transition spd="slow" advTm="84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C2B27-FC53-8BE8-25E6-DD1835C1842E}"/>
              </a:ext>
            </a:extLst>
          </p:cNvPr>
          <p:cNvSpPr>
            <a:spLocks noGrp="1"/>
          </p:cNvSpPr>
          <p:nvPr>
            <p:ph type="title"/>
          </p:nvPr>
        </p:nvSpPr>
        <p:spPr/>
        <p:txBody>
          <a:bodyPr/>
          <a:lstStyle/>
          <a:p>
            <a:r>
              <a:rPr lang="en-GB" b="1" dirty="0"/>
              <a:t>Policy and Legislation</a:t>
            </a:r>
            <a:endParaRPr lang="en-GB" dirty="0"/>
          </a:p>
        </p:txBody>
      </p:sp>
      <p:sp>
        <p:nvSpPr>
          <p:cNvPr id="3" name="Content Placeholder 2">
            <a:extLst>
              <a:ext uri="{FF2B5EF4-FFF2-40B4-BE49-F238E27FC236}">
                <a16:creationId xmlns:a16="http://schemas.microsoft.com/office/drawing/2014/main" id="{F6193954-165A-4A96-5711-AB733BC416F5}"/>
              </a:ext>
            </a:extLst>
          </p:cNvPr>
          <p:cNvSpPr>
            <a:spLocks noGrp="1"/>
          </p:cNvSpPr>
          <p:nvPr>
            <p:ph idx="1"/>
          </p:nvPr>
        </p:nvSpPr>
        <p:spPr/>
        <p:txBody>
          <a:bodyPr>
            <a:normAutofit lnSpcReduction="10000"/>
          </a:bodyPr>
          <a:lstStyle/>
          <a:p>
            <a:r>
              <a:rPr lang="en-GB" dirty="0"/>
              <a:t>The Care Act of 2014 encourages preventive, well-being, and individualised assistance (Care Act 2014).</a:t>
            </a:r>
          </a:p>
          <a:p>
            <a:r>
              <a:rPr lang="en-GB" dirty="0"/>
              <a:t>Elderly individuals are shielded from age discrimination in health and social care services by the Equality Act 2010 (Department of Health and Social Care, 2013).</a:t>
            </a:r>
          </a:p>
          <a:p>
            <a:r>
              <a:rPr lang="en-GB" dirty="0"/>
              <a:t>Early intervention, community-based care, and increased technology use are all supported by the NHS Long Term Plan (NHS England, 2019).</a:t>
            </a:r>
          </a:p>
          <a:p>
            <a:r>
              <a:rPr lang="en-GB" dirty="0"/>
              <a:t>These frameworks operate together to enhance choice, autonomy, and dignity.</a:t>
            </a:r>
          </a:p>
          <a:p>
            <a:pPr marL="0" indent="0">
              <a:buNone/>
            </a:pPr>
            <a:r>
              <a:rPr lang="en-GB" dirty="0"/>
              <a:t>However, policy goals are not always achieved in practice because of funding pressures, workforce shortages, and unequal access (NHS England, 2024). </a:t>
            </a:r>
          </a:p>
        </p:txBody>
      </p:sp>
      <p:pic>
        <p:nvPicPr>
          <p:cNvPr id="25" name="Audio 24">
            <a:hlinkClick r:id="" action="ppaction://media"/>
            <a:extLst>
              <a:ext uri="{FF2B5EF4-FFF2-40B4-BE49-F238E27FC236}">
                <a16:creationId xmlns:a16="http://schemas.microsoft.com/office/drawing/2014/main" id="{5ED0B2A3-5232-AD9F-CE64-DDB1BE94628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254093"/>
      </p:ext>
    </p:extLst>
  </p:cSld>
  <p:clrMapOvr>
    <a:masterClrMapping/>
  </p:clrMapOvr>
  <mc:AlternateContent xmlns:mc="http://schemas.openxmlformats.org/markup-compatibility/2006" xmlns:p14="http://schemas.microsoft.com/office/powerpoint/2010/main">
    <mc:Choice Requires="p14">
      <p:transition spd="slow" p14:dur="2000" advTm="92919"/>
    </mc:Choice>
    <mc:Fallback xmlns="">
      <p:transition spd="slow" advTm="92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55B50-3118-7264-4751-3DECD668DDFB}"/>
              </a:ext>
            </a:extLst>
          </p:cNvPr>
          <p:cNvSpPr>
            <a:spLocks noGrp="1"/>
          </p:cNvSpPr>
          <p:nvPr>
            <p:ph type="title"/>
          </p:nvPr>
        </p:nvSpPr>
        <p:spPr/>
        <p:txBody>
          <a:bodyPr/>
          <a:lstStyle/>
          <a:p>
            <a:r>
              <a:rPr lang="en-GB" b="1" dirty="0"/>
              <a:t>Evaluation of Current Care Provision: Domiciliary Care</a:t>
            </a:r>
            <a:endParaRPr lang="en-GB" dirty="0"/>
          </a:p>
        </p:txBody>
      </p:sp>
      <p:sp>
        <p:nvSpPr>
          <p:cNvPr id="3" name="Content Placeholder 2">
            <a:extLst>
              <a:ext uri="{FF2B5EF4-FFF2-40B4-BE49-F238E27FC236}">
                <a16:creationId xmlns:a16="http://schemas.microsoft.com/office/drawing/2014/main" id="{0F54BC6C-4D21-ACD8-85B4-3A3303D04895}"/>
              </a:ext>
            </a:extLst>
          </p:cNvPr>
          <p:cNvSpPr>
            <a:spLocks noGrp="1"/>
          </p:cNvSpPr>
          <p:nvPr>
            <p:ph idx="1"/>
          </p:nvPr>
        </p:nvSpPr>
        <p:spPr/>
        <p:txBody>
          <a:bodyPr>
            <a:normAutofit/>
          </a:bodyPr>
          <a:lstStyle/>
          <a:p>
            <a:r>
              <a:rPr lang="en-GB" dirty="0"/>
              <a:t>Domiciliary care allows senior citizens to stay in their homes while getting both practical and personal assistance.</a:t>
            </a:r>
          </a:p>
          <a:p>
            <a:r>
              <a:rPr lang="en-GB" dirty="0"/>
              <a:t>Its ability to age in place while fostering independence, familiarity, and choice is one of its main advantages (NICE, 2015a).</a:t>
            </a:r>
          </a:p>
          <a:p>
            <a:r>
              <a:rPr lang="en-GB" dirty="0"/>
              <a:t>By assisting people in maintaining ties to their homes and communities, it can also promote emotional wellbeing.</a:t>
            </a:r>
          </a:p>
          <a:p>
            <a:r>
              <a:rPr lang="en-GB" dirty="0"/>
              <a:t>However, inadequate continuity of care, personnel shortages, and brief visits can all affect quality.</a:t>
            </a:r>
          </a:p>
          <a:p>
            <a:r>
              <a:rPr lang="en-GB" dirty="0"/>
              <a:t>When domiciliary care is person-centred, well-coordinated, and adequately funded, it works best (NHS England, 2024).</a:t>
            </a:r>
          </a:p>
        </p:txBody>
      </p:sp>
      <p:pic>
        <p:nvPicPr>
          <p:cNvPr id="12" name="Audio 11">
            <a:hlinkClick r:id="" action="ppaction://media"/>
            <a:extLst>
              <a:ext uri="{FF2B5EF4-FFF2-40B4-BE49-F238E27FC236}">
                <a16:creationId xmlns:a16="http://schemas.microsoft.com/office/drawing/2014/main" id="{8E73BCD8-7609-5E14-E53C-2FF5B67F0D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9906467"/>
      </p:ext>
    </p:extLst>
  </p:cSld>
  <p:clrMapOvr>
    <a:masterClrMapping/>
  </p:clrMapOvr>
  <mc:AlternateContent xmlns:mc="http://schemas.openxmlformats.org/markup-compatibility/2006" xmlns:p14="http://schemas.microsoft.com/office/powerpoint/2010/main">
    <mc:Choice Requires="p14">
      <p:transition spd="slow" p14:dur="2000" advTm="75060"/>
    </mc:Choice>
    <mc:Fallback xmlns="">
      <p:transition spd="slow" advTm="75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0FF2C-1E29-FB10-E54D-2E47A6E5DACE}"/>
              </a:ext>
            </a:extLst>
          </p:cNvPr>
          <p:cNvSpPr>
            <a:spLocks noGrp="1"/>
          </p:cNvSpPr>
          <p:nvPr>
            <p:ph type="title"/>
          </p:nvPr>
        </p:nvSpPr>
        <p:spPr/>
        <p:txBody>
          <a:bodyPr/>
          <a:lstStyle/>
          <a:p>
            <a:r>
              <a:rPr lang="en-GB" b="1" dirty="0"/>
              <a:t>Evaluation of Current Care Provision: Residential Care</a:t>
            </a:r>
            <a:endParaRPr lang="en-GB" dirty="0"/>
          </a:p>
        </p:txBody>
      </p:sp>
      <p:sp>
        <p:nvSpPr>
          <p:cNvPr id="3" name="Content Placeholder 2">
            <a:extLst>
              <a:ext uri="{FF2B5EF4-FFF2-40B4-BE49-F238E27FC236}">
                <a16:creationId xmlns:a16="http://schemas.microsoft.com/office/drawing/2014/main" id="{B2723394-44CC-737F-5E3D-B86577DA3D3A}"/>
              </a:ext>
            </a:extLst>
          </p:cNvPr>
          <p:cNvSpPr>
            <a:spLocks noGrp="1"/>
          </p:cNvSpPr>
          <p:nvPr>
            <p:ph idx="1"/>
          </p:nvPr>
        </p:nvSpPr>
        <p:spPr/>
        <p:txBody>
          <a:bodyPr>
            <a:normAutofit/>
          </a:bodyPr>
          <a:lstStyle/>
          <a:p>
            <a:r>
              <a:rPr lang="en-GB" dirty="0"/>
              <a:t>For elderly individuals who are unable to live securely or independently at home, residential care offers round-the-clock assistance.</a:t>
            </a:r>
          </a:p>
          <a:p>
            <a:r>
              <a:rPr lang="en-GB" dirty="0"/>
              <a:t>In 2021, 278,946 adults 65 and older lived in care facilities in England and Wales, demonstrating the setting's ongoing significance (ONS, 2023).</a:t>
            </a:r>
          </a:p>
          <a:p>
            <a:r>
              <a:rPr lang="en-GB" dirty="0"/>
              <a:t>One of its main advantages is that it provides social interaction, safety, personal care, and supervision all in one location.</a:t>
            </a:r>
          </a:p>
          <a:p>
            <a:r>
              <a:rPr lang="en-GB" dirty="0"/>
              <a:t>Elderly adults with complicated needs, dementia, or frailty may find it very helpful.</a:t>
            </a:r>
            <a:br>
              <a:rPr lang="en-GB" dirty="0"/>
            </a:br>
            <a:endParaRPr lang="en-GB" dirty="0"/>
          </a:p>
        </p:txBody>
      </p:sp>
      <p:pic>
        <p:nvPicPr>
          <p:cNvPr id="21" name="Audio 20">
            <a:hlinkClick r:id="" action="ppaction://media"/>
            <a:extLst>
              <a:ext uri="{FF2B5EF4-FFF2-40B4-BE49-F238E27FC236}">
                <a16:creationId xmlns:a16="http://schemas.microsoft.com/office/drawing/2014/main" id="{754ADBC9-92A4-4C0D-C6BC-214B86C127B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4622267"/>
      </p:ext>
    </p:extLst>
  </p:cSld>
  <p:clrMapOvr>
    <a:masterClrMapping/>
  </p:clrMapOvr>
  <mc:AlternateContent xmlns:mc="http://schemas.openxmlformats.org/markup-compatibility/2006" xmlns:p14="http://schemas.microsoft.com/office/powerpoint/2010/main">
    <mc:Choice Requires="p14">
      <p:transition spd="slow" p14:dur="2000" advTm="75690"/>
    </mc:Choice>
    <mc:Fallback xmlns="">
      <p:transition spd="slow" advTm="75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0246B-175F-5AB5-D634-1F97A5FAAB88}"/>
              </a:ext>
            </a:extLst>
          </p:cNvPr>
          <p:cNvSpPr>
            <a:spLocks noGrp="1"/>
          </p:cNvSpPr>
          <p:nvPr>
            <p:ph type="title"/>
          </p:nvPr>
        </p:nvSpPr>
        <p:spPr/>
        <p:txBody>
          <a:bodyPr/>
          <a:lstStyle/>
          <a:p>
            <a:r>
              <a:rPr lang="en-GB" b="1" dirty="0"/>
              <a:t>Challenges to Independence and Functional Ability</a:t>
            </a:r>
            <a:endParaRPr lang="en-GB" dirty="0"/>
          </a:p>
        </p:txBody>
      </p:sp>
      <p:sp>
        <p:nvSpPr>
          <p:cNvPr id="3" name="Content Placeholder 2">
            <a:extLst>
              <a:ext uri="{FF2B5EF4-FFF2-40B4-BE49-F238E27FC236}">
                <a16:creationId xmlns:a16="http://schemas.microsoft.com/office/drawing/2014/main" id="{2D68CDE5-9592-1E1A-6468-B147DB52CB23}"/>
              </a:ext>
            </a:extLst>
          </p:cNvPr>
          <p:cNvSpPr>
            <a:spLocks noGrp="1"/>
          </p:cNvSpPr>
          <p:nvPr>
            <p:ph idx="1"/>
          </p:nvPr>
        </p:nvSpPr>
        <p:spPr/>
        <p:txBody>
          <a:bodyPr>
            <a:normAutofit/>
          </a:bodyPr>
          <a:lstStyle/>
          <a:p>
            <a:r>
              <a:rPr lang="en-GB" dirty="0"/>
              <a:t>Many older people experience frailty, long-term conditions, reduced mobility, sensory loss, or cognitive decline, which can affect everyday functioning </a:t>
            </a:r>
            <a:r>
              <a:rPr lang="en-GB" b="1" dirty="0"/>
              <a:t>(NICE, 2015)</a:t>
            </a:r>
            <a:r>
              <a:rPr lang="en-GB" dirty="0"/>
              <a:t>.</a:t>
            </a:r>
          </a:p>
          <a:p>
            <a:r>
              <a:rPr lang="en-GB" dirty="0"/>
              <a:t>Fall risk, complicated medications, subpar housing, transportation issues, and social isolation can all impede independence.</a:t>
            </a:r>
          </a:p>
          <a:p>
            <a:r>
              <a:rPr lang="en-GB" dirty="0"/>
              <a:t>These difficulties may make one less self-assured and more dependent on family, carers, or official services.</a:t>
            </a:r>
          </a:p>
          <a:p>
            <a:r>
              <a:rPr lang="en-GB" dirty="0"/>
              <a:t>Independence can be impacted by mental health, loneliness, and loss of control in addition to physical deterioration.</a:t>
            </a:r>
          </a:p>
        </p:txBody>
      </p:sp>
      <p:pic>
        <p:nvPicPr>
          <p:cNvPr id="13" name="Audio 12">
            <a:hlinkClick r:id="" action="ppaction://media"/>
            <a:extLst>
              <a:ext uri="{FF2B5EF4-FFF2-40B4-BE49-F238E27FC236}">
                <a16:creationId xmlns:a16="http://schemas.microsoft.com/office/drawing/2014/main" id="{013084FE-A3EE-1B81-06D0-27C69131524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0999891"/>
      </p:ext>
    </p:extLst>
  </p:cSld>
  <p:clrMapOvr>
    <a:masterClrMapping/>
  </p:clrMapOvr>
  <mc:AlternateContent xmlns:mc="http://schemas.openxmlformats.org/markup-compatibility/2006" xmlns:p14="http://schemas.microsoft.com/office/powerpoint/2010/main">
    <mc:Choice Requires="p14">
      <p:transition spd="slow" p14:dur="2000" advTm="70646"/>
    </mc:Choice>
    <mc:Fallback xmlns="">
      <p:transition spd="slow" advTm="70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9881A-3811-430A-4718-69A2E437926F}"/>
              </a:ext>
            </a:extLst>
          </p:cNvPr>
          <p:cNvSpPr>
            <a:spLocks noGrp="1"/>
          </p:cNvSpPr>
          <p:nvPr>
            <p:ph type="title"/>
          </p:nvPr>
        </p:nvSpPr>
        <p:spPr/>
        <p:txBody>
          <a:bodyPr/>
          <a:lstStyle/>
          <a:p>
            <a:r>
              <a:rPr lang="en-GB" b="1" dirty="0"/>
              <a:t>Technological Innovations in Elderly Care</a:t>
            </a:r>
            <a:endParaRPr lang="en-GB" dirty="0"/>
          </a:p>
        </p:txBody>
      </p:sp>
      <p:sp>
        <p:nvSpPr>
          <p:cNvPr id="3" name="Content Placeholder 2">
            <a:extLst>
              <a:ext uri="{FF2B5EF4-FFF2-40B4-BE49-F238E27FC236}">
                <a16:creationId xmlns:a16="http://schemas.microsoft.com/office/drawing/2014/main" id="{69900AD9-7EA5-C7E6-A564-9C370D5B9C02}"/>
              </a:ext>
            </a:extLst>
          </p:cNvPr>
          <p:cNvSpPr>
            <a:spLocks noGrp="1"/>
          </p:cNvSpPr>
          <p:nvPr>
            <p:ph idx="1"/>
          </p:nvPr>
        </p:nvSpPr>
        <p:spPr/>
        <p:txBody>
          <a:bodyPr>
            <a:normAutofit/>
          </a:bodyPr>
          <a:lstStyle/>
          <a:p>
            <a:r>
              <a:rPr lang="en-GB" dirty="0"/>
              <a:t>Technology is being utilised more to help older people stay independent, safe, and monitor their health at home.</a:t>
            </a:r>
          </a:p>
          <a:p>
            <a:r>
              <a:rPr lang="en-GB" dirty="0"/>
              <a:t>Telecare alerts, fall detectors, smart home sensors, remote monitoring, and dementia-support technology are a few examples (NHS Confederation, 2024).</a:t>
            </a:r>
          </a:p>
          <a:p>
            <a:r>
              <a:rPr lang="en-GB" dirty="0"/>
              <a:t>These technologies can lower avoidable hospital stays, assist detect issues early and reassure carers and older adults alike.</a:t>
            </a:r>
          </a:p>
          <a:p>
            <a:r>
              <a:rPr lang="en-GB" dirty="0"/>
              <a:t>By enabling people to stay safely in their homes for longer, technology can also promote ageing in place.</a:t>
            </a:r>
          </a:p>
        </p:txBody>
      </p:sp>
      <p:pic>
        <p:nvPicPr>
          <p:cNvPr id="10" name="Audio 9">
            <a:hlinkClick r:id="" action="ppaction://media"/>
            <a:extLst>
              <a:ext uri="{FF2B5EF4-FFF2-40B4-BE49-F238E27FC236}">
                <a16:creationId xmlns:a16="http://schemas.microsoft.com/office/drawing/2014/main" id="{BEF328EC-B31C-5073-1AD9-238261A278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0309983"/>
      </p:ext>
    </p:extLst>
  </p:cSld>
  <p:clrMapOvr>
    <a:masterClrMapping/>
  </p:clrMapOvr>
  <mc:AlternateContent xmlns:mc="http://schemas.openxmlformats.org/markup-compatibility/2006" xmlns:p14="http://schemas.microsoft.com/office/powerpoint/2010/main">
    <mc:Choice Requires="p14">
      <p:transition spd="slow" p14:dur="2000" advTm="68594"/>
    </mc:Choice>
    <mc:Fallback xmlns="">
      <p:transition spd="slow" advTm="68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A0FED-0234-AF0B-BE3E-DAD382DF2F1D}"/>
              </a:ext>
            </a:extLst>
          </p:cNvPr>
          <p:cNvSpPr>
            <a:spLocks noGrp="1"/>
          </p:cNvSpPr>
          <p:nvPr>
            <p:ph type="title"/>
          </p:nvPr>
        </p:nvSpPr>
        <p:spPr/>
        <p:txBody>
          <a:bodyPr/>
          <a:lstStyle/>
          <a:p>
            <a:r>
              <a:rPr lang="en-GB" b="1" dirty="0"/>
              <a:t>Critical Evaluation of Technology in Practice</a:t>
            </a:r>
            <a:endParaRPr lang="en-GB" dirty="0"/>
          </a:p>
        </p:txBody>
      </p:sp>
      <p:sp>
        <p:nvSpPr>
          <p:cNvPr id="3" name="Content Placeholder 2">
            <a:extLst>
              <a:ext uri="{FF2B5EF4-FFF2-40B4-BE49-F238E27FC236}">
                <a16:creationId xmlns:a16="http://schemas.microsoft.com/office/drawing/2014/main" id="{9CD27D82-4F85-1902-AA49-0724C2B6D61A}"/>
              </a:ext>
            </a:extLst>
          </p:cNvPr>
          <p:cNvSpPr>
            <a:spLocks noGrp="1"/>
          </p:cNvSpPr>
          <p:nvPr>
            <p:ph idx="1"/>
          </p:nvPr>
        </p:nvSpPr>
        <p:spPr/>
        <p:txBody>
          <a:bodyPr>
            <a:normAutofit/>
          </a:bodyPr>
          <a:lstStyle/>
          <a:p>
            <a:r>
              <a:rPr lang="en-GB" dirty="0"/>
              <a:t>Early risk management, independence, and confidence can all be enhanced by technology.</a:t>
            </a:r>
          </a:p>
          <a:p>
            <a:r>
              <a:rPr lang="en-GB" dirty="0"/>
              <a:t>Technology helps postpone more critical care and avoid hospital admission.</a:t>
            </a:r>
          </a:p>
          <a:p>
            <a:r>
              <a:rPr lang="en-GB" dirty="0"/>
              <a:t>For some older adults, digital exclusion continues to be a significant obstacle (NHS England, 2023).</a:t>
            </a:r>
          </a:p>
          <a:p>
            <a:r>
              <a:rPr lang="en-GB" dirty="0"/>
              <a:t>Concerns of consent, privacy, and an excessive dependence on surveillance are also present.</a:t>
            </a:r>
          </a:p>
          <a:p>
            <a:r>
              <a:rPr lang="en-GB" dirty="0"/>
              <a:t>Instead of taking the role of human interaction or expert judgement, technology should enhance person-centred care (NHS England, 2023).</a:t>
            </a:r>
          </a:p>
        </p:txBody>
      </p:sp>
      <p:pic>
        <p:nvPicPr>
          <p:cNvPr id="9" name="Audio 8">
            <a:hlinkClick r:id="" action="ppaction://media"/>
            <a:extLst>
              <a:ext uri="{FF2B5EF4-FFF2-40B4-BE49-F238E27FC236}">
                <a16:creationId xmlns:a16="http://schemas.microsoft.com/office/drawing/2014/main" id="{783C96ED-B555-DA13-BF90-F66E78849A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4616501"/>
      </p:ext>
    </p:extLst>
  </p:cSld>
  <p:clrMapOvr>
    <a:masterClrMapping/>
  </p:clrMapOvr>
  <mc:AlternateContent xmlns:mc="http://schemas.openxmlformats.org/markup-compatibility/2006" xmlns:p14="http://schemas.microsoft.com/office/powerpoint/2010/main">
    <mc:Choice Requires="p14">
      <p:transition spd="slow" p14:dur="2000" advTm="71950"/>
    </mc:Choice>
    <mc:Fallback xmlns="">
      <p:transition spd="slow" advTm="71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485F3-6EFA-3933-D449-DCC7FC60F5BB}"/>
              </a:ext>
            </a:extLst>
          </p:cNvPr>
          <p:cNvSpPr>
            <a:spLocks noGrp="1"/>
          </p:cNvSpPr>
          <p:nvPr>
            <p:ph type="title"/>
          </p:nvPr>
        </p:nvSpPr>
        <p:spPr/>
        <p:txBody>
          <a:bodyPr/>
          <a:lstStyle/>
          <a:p>
            <a:r>
              <a:rPr lang="en-GB" b="1" dirty="0"/>
              <a:t>Case Study 1: Enhanced Health in Care Homes, England</a:t>
            </a:r>
            <a:endParaRPr lang="en-GB" dirty="0"/>
          </a:p>
        </p:txBody>
      </p:sp>
      <p:sp>
        <p:nvSpPr>
          <p:cNvPr id="3" name="Content Placeholder 2">
            <a:extLst>
              <a:ext uri="{FF2B5EF4-FFF2-40B4-BE49-F238E27FC236}">
                <a16:creationId xmlns:a16="http://schemas.microsoft.com/office/drawing/2014/main" id="{F56A00E4-7E0B-882D-A90C-DF91BCD56FF1}"/>
              </a:ext>
            </a:extLst>
          </p:cNvPr>
          <p:cNvSpPr>
            <a:spLocks noGrp="1"/>
          </p:cNvSpPr>
          <p:nvPr>
            <p:ph idx="1"/>
          </p:nvPr>
        </p:nvSpPr>
        <p:spPr/>
        <p:txBody>
          <a:bodyPr>
            <a:normAutofit/>
          </a:bodyPr>
          <a:lstStyle/>
          <a:p>
            <a:r>
              <a:rPr lang="en-GB" dirty="0"/>
              <a:t>The concept aims to replace reactive care with proactive, individualised assistance in assisted living facilities.</a:t>
            </a:r>
          </a:p>
          <a:p>
            <a:r>
              <a:rPr lang="en-GB" dirty="0"/>
              <a:t>It connects care facilities to multidisciplinary teams, primary care networks, and routine health evaluations.</a:t>
            </a:r>
          </a:p>
          <a:p>
            <a:r>
              <a:rPr lang="en-GB" dirty="0"/>
              <a:t>Mental health professionals enhanced assistance for people suffering from depression and dementia in a London case study (NHS England, 2023).</a:t>
            </a:r>
          </a:p>
          <a:p>
            <a:r>
              <a:rPr lang="en-GB" dirty="0"/>
              <a:t>Additionally, the pilot decreased the use of psychiatric medication and ambulance call-outs (NHS England, 2023).</a:t>
            </a:r>
          </a:p>
          <a:p>
            <a:r>
              <a:rPr lang="en-GB" dirty="0"/>
              <a:t>This example demonstrates how integrated teamwork can enhance staff confidence and resident well-being.</a:t>
            </a:r>
          </a:p>
        </p:txBody>
      </p:sp>
      <p:pic>
        <p:nvPicPr>
          <p:cNvPr id="9" name="Audio 8">
            <a:hlinkClick r:id="" action="ppaction://media"/>
            <a:extLst>
              <a:ext uri="{FF2B5EF4-FFF2-40B4-BE49-F238E27FC236}">
                <a16:creationId xmlns:a16="http://schemas.microsoft.com/office/drawing/2014/main" id="{F4D486AD-4FB6-2113-9F0D-4D0A3A5250E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00507316"/>
      </p:ext>
    </p:extLst>
  </p:cSld>
  <p:clrMapOvr>
    <a:masterClrMapping/>
  </p:clrMapOvr>
  <mc:AlternateContent xmlns:mc="http://schemas.openxmlformats.org/markup-compatibility/2006" xmlns:p14="http://schemas.microsoft.com/office/powerpoint/2010/main">
    <mc:Choice Requires="p14">
      <p:transition spd="slow" p14:dur="2000" advTm="75074"/>
    </mc:Choice>
    <mc:Fallback xmlns="">
      <p:transition spd="slow" advTm="75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5E613-142A-F510-2E48-2A4F2761DEE3}"/>
              </a:ext>
            </a:extLst>
          </p:cNvPr>
          <p:cNvSpPr>
            <a:spLocks noGrp="1"/>
          </p:cNvSpPr>
          <p:nvPr>
            <p:ph type="title"/>
          </p:nvPr>
        </p:nvSpPr>
        <p:spPr/>
        <p:txBody>
          <a:bodyPr/>
          <a:lstStyle/>
          <a:p>
            <a:r>
              <a:rPr lang="en-GB" b="1" dirty="0"/>
              <a:t>Case Study 2: Age UK and Reducing Loneliness</a:t>
            </a:r>
            <a:endParaRPr lang="en-GB" dirty="0"/>
          </a:p>
        </p:txBody>
      </p:sp>
      <p:sp>
        <p:nvSpPr>
          <p:cNvPr id="3" name="Content Placeholder 2">
            <a:extLst>
              <a:ext uri="{FF2B5EF4-FFF2-40B4-BE49-F238E27FC236}">
                <a16:creationId xmlns:a16="http://schemas.microsoft.com/office/drawing/2014/main" id="{1BF78458-45C4-7CE8-ADCD-27711961BF66}"/>
              </a:ext>
            </a:extLst>
          </p:cNvPr>
          <p:cNvSpPr>
            <a:spLocks noGrp="1"/>
          </p:cNvSpPr>
          <p:nvPr>
            <p:ph idx="1"/>
          </p:nvPr>
        </p:nvSpPr>
        <p:spPr/>
        <p:txBody>
          <a:bodyPr>
            <a:normAutofit/>
          </a:bodyPr>
          <a:lstStyle/>
          <a:p>
            <a:r>
              <a:rPr lang="en-GB" dirty="0"/>
              <a:t>Local strategies to lessen social isolation and loneliness through customised community support were tested by Age UK.</a:t>
            </a:r>
          </a:p>
          <a:p>
            <a:r>
              <a:rPr lang="en-GB" dirty="0"/>
              <a:t>The initiative identified and assisted lonely older persons through outreach, conversation, and wrap-around support (Age UK, 2025).</a:t>
            </a:r>
          </a:p>
          <a:p>
            <a:r>
              <a:rPr lang="en-GB" dirty="0"/>
              <a:t>During the trial phase, more than a thousand senior citizens received assistance (Age UK, 2025).</a:t>
            </a:r>
          </a:p>
          <a:p>
            <a:r>
              <a:rPr lang="en-GB" dirty="0"/>
              <a:t>88% of people under observation reported feeling less alone following the intervention (Age UK, 2025).</a:t>
            </a:r>
          </a:p>
          <a:p>
            <a:r>
              <a:rPr lang="en-GB" dirty="0"/>
              <a:t>This case demonstrates that social connectedness and emotional well-being can be enhanced by low-level preventative support.</a:t>
            </a:r>
          </a:p>
        </p:txBody>
      </p:sp>
      <p:pic>
        <p:nvPicPr>
          <p:cNvPr id="35" name="Audio 34">
            <a:hlinkClick r:id="" action="ppaction://media"/>
            <a:extLst>
              <a:ext uri="{FF2B5EF4-FFF2-40B4-BE49-F238E27FC236}">
                <a16:creationId xmlns:a16="http://schemas.microsoft.com/office/drawing/2014/main" id="{9C38CAC3-FF6F-964E-DF41-211D55739D1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8802429"/>
      </p:ext>
    </p:extLst>
  </p:cSld>
  <p:clrMapOvr>
    <a:masterClrMapping/>
  </p:clrMapOvr>
  <mc:AlternateContent xmlns:mc="http://schemas.openxmlformats.org/markup-compatibility/2006" xmlns:p14="http://schemas.microsoft.com/office/powerpoint/2010/main">
    <mc:Choice Requires="p14">
      <p:transition spd="slow" p14:dur="2000" advTm="87574"/>
    </mc:Choice>
    <mc:Fallback xmlns="">
      <p:transition spd="slow" advTm="87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7D0B3-3A0A-4835-CF92-55EDB199B186}"/>
              </a:ext>
            </a:extLst>
          </p:cNvPr>
          <p:cNvSpPr>
            <a:spLocks noGrp="1"/>
          </p:cNvSpPr>
          <p:nvPr>
            <p:ph type="title"/>
          </p:nvPr>
        </p:nvSpPr>
        <p:spPr/>
        <p:txBody>
          <a:bodyPr/>
          <a:lstStyle/>
          <a:p>
            <a:r>
              <a:rPr lang="en-GB" b="1" dirty="0"/>
              <a:t>Recommendations for Improvement</a:t>
            </a:r>
            <a:endParaRPr lang="en-GB" dirty="0"/>
          </a:p>
        </p:txBody>
      </p:sp>
      <p:sp>
        <p:nvSpPr>
          <p:cNvPr id="3" name="Content Placeholder 2">
            <a:extLst>
              <a:ext uri="{FF2B5EF4-FFF2-40B4-BE49-F238E27FC236}">
                <a16:creationId xmlns:a16="http://schemas.microsoft.com/office/drawing/2014/main" id="{5F033EFC-4422-7955-72DE-486A38027E1F}"/>
              </a:ext>
            </a:extLst>
          </p:cNvPr>
          <p:cNvSpPr>
            <a:spLocks noGrp="1"/>
          </p:cNvSpPr>
          <p:nvPr>
            <p:ph idx="1"/>
          </p:nvPr>
        </p:nvSpPr>
        <p:spPr/>
        <p:txBody>
          <a:bodyPr>
            <a:normAutofit/>
          </a:bodyPr>
          <a:lstStyle/>
          <a:p>
            <a:r>
              <a:rPr lang="en-GB" dirty="0"/>
              <a:t>To improve person-centred and relationship-based care, spend money on worker training.</a:t>
            </a:r>
          </a:p>
          <a:p>
            <a:r>
              <a:rPr lang="en-GB" dirty="0"/>
              <a:t>To deliver earlier, more coordinated support, strengthen the integration of health and social care (NHS England, 2024).</a:t>
            </a:r>
          </a:p>
          <a:p>
            <a:r>
              <a:rPr lang="en-GB" dirty="0"/>
              <a:t>Put more emphasis on customised care planning, meaningful activities, and independence.</a:t>
            </a:r>
          </a:p>
          <a:p>
            <a:r>
              <a:rPr lang="en-GB" dirty="0"/>
              <a:t>Increase the use of technology in conjunction with non-digital alternatives, informed consent, and support for digital inclusion.</a:t>
            </a:r>
          </a:p>
          <a:p>
            <a:r>
              <a:rPr lang="en-GB" dirty="0"/>
              <a:t>To assist older people, stay healthy for longer, strengthen community-based and preventative services (WHO, 2016).</a:t>
            </a:r>
          </a:p>
        </p:txBody>
      </p:sp>
      <p:pic>
        <p:nvPicPr>
          <p:cNvPr id="9" name="Audio 8">
            <a:hlinkClick r:id="" action="ppaction://media"/>
            <a:extLst>
              <a:ext uri="{FF2B5EF4-FFF2-40B4-BE49-F238E27FC236}">
                <a16:creationId xmlns:a16="http://schemas.microsoft.com/office/drawing/2014/main" id="{1DFBAB4A-9EF3-8894-7FB3-55D741BC49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1824757"/>
      </p:ext>
    </p:extLst>
  </p:cSld>
  <p:clrMapOvr>
    <a:masterClrMapping/>
  </p:clrMapOvr>
  <mc:AlternateContent xmlns:mc="http://schemas.openxmlformats.org/markup-compatibility/2006" xmlns:p14="http://schemas.microsoft.com/office/powerpoint/2010/main">
    <mc:Choice Requires="p14">
      <p:transition spd="slow" p14:dur="2000" advTm="69028"/>
    </mc:Choice>
    <mc:Fallback xmlns="">
      <p:transition spd="slow" advTm="69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23335-5791-AA98-9B6F-781C0EF69ACB}"/>
              </a:ext>
            </a:extLst>
          </p:cNvPr>
          <p:cNvSpPr>
            <a:spLocks noGrp="1"/>
          </p:cNvSpPr>
          <p:nvPr>
            <p:ph type="title"/>
          </p:nvPr>
        </p:nvSpPr>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70B9E93C-F339-E51E-A5AA-12238529D0D8}"/>
              </a:ext>
            </a:extLst>
          </p:cNvPr>
          <p:cNvSpPr>
            <a:spLocks noGrp="1"/>
          </p:cNvSpPr>
          <p:nvPr>
            <p:ph idx="1"/>
          </p:nvPr>
        </p:nvSpPr>
        <p:spPr/>
        <p:txBody>
          <a:bodyPr>
            <a:normAutofit/>
          </a:bodyPr>
          <a:lstStyle/>
          <a:p>
            <a:r>
              <a:rPr lang="en-GB" dirty="0"/>
              <a:t>The requirements of older adults are multifaceted, encompassing social, psychological, emotional, and physical aspects.</a:t>
            </a:r>
          </a:p>
          <a:p>
            <a:r>
              <a:rPr lang="en-GB" dirty="0"/>
              <a:t>Both residential and domiciliary care can be successful, but results rely on coordination, staffing, and quality.</a:t>
            </a:r>
          </a:p>
          <a:p>
            <a:r>
              <a:rPr lang="en-GB" dirty="0"/>
              <a:t>The importance of independence, identity, and involvement in later life is explained by theory.</a:t>
            </a:r>
          </a:p>
          <a:p>
            <a:r>
              <a:rPr lang="en-GB" dirty="0"/>
              <a:t>When services are coordinated, preventative, and person-centred, better results are more likely.</a:t>
            </a:r>
          </a:p>
        </p:txBody>
      </p:sp>
      <p:pic>
        <p:nvPicPr>
          <p:cNvPr id="13" name="Audio 12">
            <a:hlinkClick r:id="" action="ppaction://media"/>
            <a:extLst>
              <a:ext uri="{FF2B5EF4-FFF2-40B4-BE49-F238E27FC236}">
                <a16:creationId xmlns:a16="http://schemas.microsoft.com/office/drawing/2014/main" id="{D9969D30-7B68-9470-D72D-B6DB7999D7E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3993293"/>
      </p:ext>
    </p:extLst>
  </p:cSld>
  <p:clrMapOvr>
    <a:masterClrMapping/>
  </p:clrMapOvr>
  <mc:AlternateContent xmlns:mc="http://schemas.openxmlformats.org/markup-compatibility/2006" xmlns:p14="http://schemas.microsoft.com/office/powerpoint/2010/main">
    <mc:Choice Requires="p14">
      <p:transition spd="slow" p14:dur="2000" advTm="54772"/>
    </mc:Choice>
    <mc:Fallback xmlns="">
      <p:transition spd="slow" advTm="54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BC9D0-DF79-18CB-E056-C58AE37766C2}"/>
              </a:ext>
            </a:extLst>
          </p:cNvPr>
          <p:cNvSpPr>
            <a:spLocks noGrp="1"/>
          </p:cNvSpPr>
          <p:nvPr>
            <p:ph type="title"/>
          </p:nvPr>
        </p:nvSpPr>
        <p:spPr>
          <a:xfrm>
            <a:off x="370367" y="462516"/>
            <a:ext cx="10515600" cy="925033"/>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CEEF3379-321D-D90C-F452-B16F97BB8500}"/>
              </a:ext>
            </a:extLst>
          </p:cNvPr>
          <p:cNvSpPr>
            <a:spLocks noGrp="1"/>
          </p:cNvSpPr>
          <p:nvPr>
            <p:ph idx="1"/>
          </p:nvPr>
        </p:nvSpPr>
        <p:spPr>
          <a:xfrm>
            <a:off x="99238" y="1177762"/>
            <a:ext cx="5738036" cy="5252483"/>
          </a:xfrm>
        </p:spPr>
        <p:txBody>
          <a:bodyPr>
            <a:noAutofit/>
          </a:bodyPr>
          <a:lstStyle/>
          <a:p>
            <a:r>
              <a:rPr lang="en-GB" sz="1100" b="1" dirty="0"/>
              <a:t>Age UK</a:t>
            </a:r>
            <a:r>
              <a:rPr lang="en-GB" sz="1100" dirty="0"/>
              <a:t> (2020) </a:t>
            </a:r>
            <a:r>
              <a:rPr lang="en-GB" sz="1100" i="1" dirty="0"/>
              <a:t>Frailty and the NHS Long Term Plan</a:t>
            </a:r>
            <a:r>
              <a:rPr lang="en-GB" sz="1100" dirty="0"/>
              <a:t>. Available at: </a:t>
            </a:r>
            <a:r>
              <a:rPr lang="en-GB" sz="1100" dirty="0">
                <a:hlinkClick r:id="rId5"/>
              </a:rPr>
              <a:t>https://www.ageuk.org.uk/our-impact/policy-research/frailty-in-older-people/frailty-and-the-nhs-long-term-plan</a:t>
            </a:r>
            <a:endParaRPr lang="en-GB" sz="1100" dirty="0"/>
          </a:p>
          <a:p>
            <a:r>
              <a:rPr lang="en-GB" sz="1100" b="1" dirty="0"/>
              <a:t>Age UK</a:t>
            </a:r>
            <a:r>
              <a:rPr lang="en-GB" sz="1100" dirty="0"/>
              <a:t> (2025) </a:t>
            </a:r>
            <a:r>
              <a:rPr lang="en-GB" sz="1100" i="1" dirty="0"/>
              <a:t>Testing Promising Approaches to Reducing Loneliness</a:t>
            </a:r>
            <a:r>
              <a:rPr lang="en-GB" sz="1100" dirty="0"/>
              <a:t>. Available at: </a:t>
            </a:r>
            <a:r>
              <a:rPr lang="en-GB" sz="1100" dirty="0">
                <a:hlinkClick r:id="rId6"/>
              </a:rPr>
              <a:t>https://www.ageuk.org.uk/our-impact/programmes/reducing-loneliness/</a:t>
            </a:r>
            <a:endParaRPr lang="en-GB" sz="1100" dirty="0"/>
          </a:p>
          <a:p>
            <a:r>
              <a:rPr lang="en-GB" sz="1100" b="1" dirty="0"/>
              <a:t>Cambridge Public Health</a:t>
            </a:r>
            <a:r>
              <a:rPr lang="en-GB" sz="1100" dirty="0"/>
              <a:t> (2022) </a:t>
            </a:r>
            <a:r>
              <a:rPr lang="en-GB" sz="1100" i="1" dirty="0"/>
              <a:t>Life-Course and Ageing</a:t>
            </a:r>
            <a:r>
              <a:rPr lang="en-GB" sz="1100" dirty="0"/>
              <a:t>. Available at: </a:t>
            </a:r>
            <a:r>
              <a:rPr lang="en-GB" sz="1100" dirty="0">
                <a:hlinkClick r:id="rId7"/>
              </a:rPr>
              <a:t>https://www.cph.cam.ac.uk/life-course-and-ageing</a:t>
            </a:r>
            <a:r>
              <a:rPr lang="en-GB" sz="1100" dirty="0"/>
              <a:t> </a:t>
            </a:r>
          </a:p>
          <a:p>
            <a:r>
              <a:rPr lang="en-GB" sz="1100" b="1" dirty="0"/>
              <a:t>Care Act 2014</a:t>
            </a:r>
            <a:r>
              <a:rPr lang="en-GB" sz="1100" dirty="0"/>
              <a:t> (2014) </a:t>
            </a:r>
            <a:r>
              <a:rPr lang="en-GB" sz="1100" i="1" dirty="0"/>
              <a:t>UK Public General Acts</a:t>
            </a:r>
            <a:r>
              <a:rPr lang="en-GB" sz="1100" dirty="0"/>
              <a:t>. Available at: </a:t>
            </a:r>
            <a:r>
              <a:rPr lang="en-GB" sz="1100" dirty="0">
                <a:hlinkClick r:id="rId8"/>
              </a:rPr>
              <a:t>https://www.legislation.gov.uk/ukpga/2014/23/contents</a:t>
            </a:r>
            <a:r>
              <a:rPr lang="en-GB" sz="1100" dirty="0"/>
              <a:t> </a:t>
            </a:r>
          </a:p>
          <a:p>
            <a:r>
              <a:rPr lang="en-GB" sz="1100" b="1" dirty="0"/>
              <a:t>Centre for Ageing Better</a:t>
            </a:r>
            <a:r>
              <a:rPr lang="en-GB" sz="1100" dirty="0"/>
              <a:t> (2021) </a:t>
            </a:r>
            <a:r>
              <a:rPr lang="en-GB" sz="1100" i="1" dirty="0"/>
              <a:t>Ageing population</a:t>
            </a:r>
            <a:r>
              <a:rPr lang="en-GB" sz="1100" dirty="0"/>
              <a:t>. Available at: </a:t>
            </a:r>
            <a:r>
              <a:rPr lang="en-GB" sz="1100" dirty="0">
                <a:hlinkClick r:id="rId9"/>
              </a:rPr>
              <a:t>https://ageing-better.org.uk/ageing-population</a:t>
            </a:r>
            <a:r>
              <a:rPr lang="en-GB" sz="1100" dirty="0"/>
              <a:t> </a:t>
            </a:r>
          </a:p>
          <a:p>
            <a:r>
              <a:rPr lang="en-GB" sz="1100" b="1" dirty="0"/>
              <a:t>Centre for Ageing Better</a:t>
            </a:r>
            <a:r>
              <a:rPr lang="en-GB" sz="1100" dirty="0"/>
              <a:t> (2025) </a:t>
            </a:r>
            <a:r>
              <a:rPr lang="en-GB" sz="1100" i="1" dirty="0"/>
              <a:t>Our Ageing Population | The State of Ageing 2025</a:t>
            </a:r>
            <a:r>
              <a:rPr lang="en-GB" sz="1100" dirty="0"/>
              <a:t>. Available at: </a:t>
            </a:r>
            <a:r>
              <a:rPr lang="en-GB" sz="1100" dirty="0">
                <a:hlinkClick r:id="rId10"/>
              </a:rPr>
              <a:t>https://ageing-better.org.uk/our-ageing-population-state-ageing-2025</a:t>
            </a:r>
            <a:r>
              <a:rPr lang="en-GB" sz="1100" dirty="0"/>
              <a:t> </a:t>
            </a:r>
          </a:p>
          <a:p>
            <a:r>
              <a:rPr lang="en-GB" sz="1100" b="1" dirty="0"/>
              <a:t>Cummings, E. and Henry, W.E.</a:t>
            </a:r>
            <a:r>
              <a:rPr lang="en-GB" sz="1100" dirty="0"/>
              <a:t> (1961) </a:t>
            </a:r>
            <a:r>
              <a:rPr lang="en-GB" sz="1100" i="1" dirty="0"/>
              <a:t>Growing old: The process of disengagement</a:t>
            </a:r>
            <a:r>
              <a:rPr lang="en-GB" sz="1100" dirty="0"/>
              <a:t>. New York: Basic Books.</a:t>
            </a:r>
          </a:p>
          <a:p>
            <a:r>
              <a:rPr lang="en-GB" sz="1100" b="1" dirty="0"/>
              <a:t>Department of Health and Social Care</a:t>
            </a:r>
            <a:r>
              <a:rPr lang="en-GB" sz="1100" dirty="0"/>
              <a:t> (2013) </a:t>
            </a:r>
            <a:r>
              <a:rPr lang="en-GB" sz="1100" i="1" dirty="0"/>
              <a:t>Equality Act 2010: guidance</a:t>
            </a:r>
            <a:r>
              <a:rPr lang="en-GB" sz="1100" dirty="0"/>
              <a:t>. Available at: </a:t>
            </a:r>
            <a:r>
              <a:rPr lang="en-GB" sz="1100" dirty="0">
                <a:hlinkClick r:id="rId11"/>
              </a:rPr>
              <a:t>https://www.gov.uk/guidance/equality-act-2010-guidance</a:t>
            </a:r>
            <a:r>
              <a:rPr lang="en-GB" sz="1100" dirty="0"/>
              <a:t> </a:t>
            </a:r>
          </a:p>
          <a:p>
            <a:r>
              <a:rPr lang="en-GB" sz="1100" b="1" dirty="0"/>
              <a:t>National Institute for Health and Care Excellence (NICE)</a:t>
            </a:r>
            <a:r>
              <a:rPr lang="en-GB" sz="1100" dirty="0"/>
              <a:t> (2015a) </a:t>
            </a:r>
            <a:r>
              <a:rPr lang="en-GB" sz="1100" i="1" dirty="0"/>
              <a:t>Home care: delivering personal care and practical support to older people living in their own homes (NG21)</a:t>
            </a:r>
            <a:r>
              <a:rPr lang="en-GB" sz="1100" dirty="0"/>
              <a:t>. Available at: </a:t>
            </a:r>
            <a:r>
              <a:rPr lang="en-GB" sz="1100" dirty="0">
                <a:hlinkClick r:id="rId12"/>
              </a:rPr>
              <a:t>https://www.nice.org.uk/guidance/ng21</a:t>
            </a:r>
            <a:r>
              <a:rPr lang="en-GB" sz="1100" dirty="0"/>
              <a:t> </a:t>
            </a:r>
          </a:p>
          <a:p>
            <a:r>
              <a:rPr lang="en-GB" sz="1100" b="1" dirty="0"/>
              <a:t>National Institute for Health and Care Excellence (NICE)</a:t>
            </a:r>
            <a:r>
              <a:rPr lang="en-GB" sz="1100" dirty="0"/>
              <a:t> (2015b) </a:t>
            </a:r>
            <a:r>
              <a:rPr lang="en-GB" sz="1100" i="1" dirty="0"/>
              <a:t>Older people with social care needs and multiple long-term conditions (NG22)</a:t>
            </a:r>
            <a:r>
              <a:rPr lang="en-GB" sz="1100" dirty="0"/>
              <a:t>. Available at: </a:t>
            </a:r>
            <a:r>
              <a:rPr lang="en-GB" sz="1100" dirty="0">
                <a:hlinkClick r:id="rId13"/>
              </a:rPr>
              <a:t>https://www.nice.org.uk/guidance/ng22</a:t>
            </a:r>
            <a:r>
              <a:rPr lang="en-GB" sz="1100" dirty="0"/>
              <a:t> </a:t>
            </a:r>
          </a:p>
          <a:p>
            <a:endParaRPr lang="en-GB" sz="1100" dirty="0"/>
          </a:p>
        </p:txBody>
      </p:sp>
      <p:sp>
        <p:nvSpPr>
          <p:cNvPr id="4" name="Content Placeholder 2">
            <a:extLst>
              <a:ext uri="{FF2B5EF4-FFF2-40B4-BE49-F238E27FC236}">
                <a16:creationId xmlns:a16="http://schemas.microsoft.com/office/drawing/2014/main" id="{0AD26178-7D8E-640F-0C6A-A6A3BDB554DD}"/>
              </a:ext>
            </a:extLst>
          </p:cNvPr>
          <p:cNvSpPr txBox="1">
            <a:spLocks/>
          </p:cNvSpPr>
          <p:nvPr/>
        </p:nvSpPr>
        <p:spPr>
          <a:xfrm>
            <a:off x="5837274" y="1177762"/>
            <a:ext cx="5745127" cy="50965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100" b="1" dirty="0"/>
              <a:t>National Institute for Health and Care Excellence (NICE)</a:t>
            </a:r>
            <a:r>
              <a:rPr lang="en-GB" sz="1100" dirty="0"/>
              <a:t> (2015c) </a:t>
            </a:r>
            <a:r>
              <a:rPr lang="en-GB" sz="1100" i="1" dirty="0"/>
              <a:t>Older people: independence and mental wellbeing (NG32)</a:t>
            </a:r>
            <a:r>
              <a:rPr lang="en-GB" sz="1100" dirty="0"/>
              <a:t>. Available at: </a:t>
            </a:r>
            <a:r>
              <a:rPr lang="en-GB" sz="1100" dirty="0">
                <a:hlinkClick r:id="rId14"/>
              </a:rPr>
              <a:t>https://www.nice.org.uk/guidance/ng32</a:t>
            </a:r>
            <a:r>
              <a:rPr lang="en-GB" sz="1100" dirty="0"/>
              <a:t> </a:t>
            </a:r>
          </a:p>
          <a:p>
            <a:r>
              <a:rPr lang="en-GB" sz="1100" b="1" dirty="0"/>
              <a:t>National Institute for Health and Care Excellence (NICE)</a:t>
            </a:r>
            <a:r>
              <a:rPr lang="en-GB" sz="1100" dirty="0"/>
              <a:t> (2016) </a:t>
            </a:r>
            <a:r>
              <a:rPr lang="en-GB" sz="1100" i="1" dirty="0"/>
              <a:t>Mental wellbeing and independence for older people (QS137)</a:t>
            </a:r>
            <a:r>
              <a:rPr lang="en-GB" sz="1100" dirty="0"/>
              <a:t>. Available at: </a:t>
            </a:r>
            <a:r>
              <a:rPr lang="en-GB" sz="1100" dirty="0">
                <a:hlinkClick r:id="rId15"/>
              </a:rPr>
              <a:t>https://www.nice.org.uk/guidance/qs137</a:t>
            </a:r>
            <a:endParaRPr lang="en-GB" sz="1100" dirty="0"/>
          </a:p>
          <a:p>
            <a:r>
              <a:rPr lang="en-GB" sz="1100" b="1" dirty="0"/>
              <a:t>NHS England</a:t>
            </a:r>
            <a:r>
              <a:rPr lang="en-GB" sz="1100" dirty="0"/>
              <a:t> (2019) </a:t>
            </a:r>
            <a:r>
              <a:rPr lang="en-GB" sz="1100" i="1" dirty="0"/>
              <a:t>Ageing Well Programme of the NHS Long Term Plan</a:t>
            </a:r>
            <a:r>
              <a:rPr lang="en-GB" sz="1100" dirty="0"/>
              <a:t>. Available at: </a:t>
            </a:r>
            <a:r>
              <a:rPr lang="en-GB" sz="1100" dirty="0">
                <a:hlinkClick r:id="rId16"/>
              </a:rPr>
              <a:t>https://www.longtermplan.nhs.uk/areas-of-work/ageing-well/</a:t>
            </a:r>
            <a:endParaRPr lang="en-GB" sz="1100" dirty="0"/>
          </a:p>
          <a:p>
            <a:r>
              <a:rPr lang="en-GB" sz="1100" dirty="0"/>
              <a:t>NHS England (2023) Case study: improving the mental health of care home residents in London. Available at: </a:t>
            </a:r>
            <a:r>
              <a:rPr lang="en-GB" sz="1100" dirty="0">
                <a:hlinkClick r:id="rId17"/>
              </a:rPr>
              <a:t>https://www.england.nhs.uk/long-read/case-study-improving-the-mental-health-of-care-home-residents-in-london/</a:t>
            </a:r>
            <a:r>
              <a:rPr lang="en-GB" sz="1100" dirty="0"/>
              <a:t> </a:t>
            </a:r>
          </a:p>
          <a:p>
            <a:r>
              <a:rPr lang="en-GB" sz="1100" b="1" dirty="0"/>
              <a:t>NHS England</a:t>
            </a:r>
            <a:r>
              <a:rPr lang="en-GB" sz="1100" dirty="0"/>
              <a:t> (2024) </a:t>
            </a:r>
            <a:r>
              <a:rPr lang="en-GB" sz="1100" i="1" dirty="0"/>
              <a:t>Improving care for older people</a:t>
            </a:r>
            <a:r>
              <a:rPr lang="en-GB" sz="1100" dirty="0"/>
              <a:t>. Available at: </a:t>
            </a:r>
            <a:r>
              <a:rPr lang="en-GB" sz="1100" dirty="0">
                <a:hlinkClick r:id="rId18"/>
              </a:rPr>
              <a:t>https://www.england.nhs.uk/ourwork/clinical-policy/older-people/improving-care-for-older-people/</a:t>
            </a:r>
            <a:endParaRPr lang="en-GB" sz="1100" dirty="0"/>
          </a:p>
          <a:p>
            <a:r>
              <a:rPr lang="en-GB" sz="1100" b="1" dirty="0"/>
              <a:t>Office for National Statistics (ONS)</a:t>
            </a:r>
            <a:r>
              <a:rPr lang="en-GB" sz="1100" dirty="0"/>
              <a:t> (2023) </a:t>
            </a:r>
            <a:r>
              <a:rPr lang="en-GB" sz="1100" i="1" dirty="0"/>
              <a:t>Older people living in care homes in 2021 and changes since 2011</a:t>
            </a:r>
            <a:r>
              <a:rPr lang="en-GB" sz="1100" dirty="0"/>
              <a:t>. Available at: </a:t>
            </a:r>
            <a:r>
              <a:rPr lang="en-GB" sz="1100" dirty="0">
                <a:hlinkClick r:id="rId19"/>
              </a:rPr>
              <a:t>https://www.ons.gov.uk/releases/olderpeoplelivingincarehomesandchangesovertime</a:t>
            </a:r>
            <a:endParaRPr lang="en-GB" sz="1100" dirty="0"/>
          </a:p>
          <a:p>
            <a:r>
              <a:rPr lang="en-GB" sz="1100" b="1" dirty="0"/>
              <a:t>Office for National Statistics (ONS)</a:t>
            </a:r>
            <a:r>
              <a:rPr lang="en-GB" sz="1100" dirty="0"/>
              <a:t> (2025a) </a:t>
            </a:r>
            <a:r>
              <a:rPr lang="en-GB" sz="1100" i="1" dirty="0"/>
              <a:t>Ageing</a:t>
            </a:r>
            <a:r>
              <a:rPr lang="en-GB" sz="1100" dirty="0"/>
              <a:t>. Available at: </a:t>
            </a:r>
            <a:r>
              <a:rPr lang="en-GB" sz="1100" dirty="0">
                <a:hlinkClick r:id="rId20"/>
              </a:rPr>
              <a:t>https://www.ons.gov.uk/peoplepopulationandcommunity/birthsdeathsandmarriages/ageing</a:t>
            </a:r>
            <a:endParaRPr lang="en-GB" sz="1100" dirty="0"/>
          </a:p>
          <a:p>
            <a:r>
              <a:rPr lang="en-GB" sz="1100" b="1" dirty="0"/>
              <a:t>Office for National Statistics (ONS)</a:t>
            </a:r>
            <a:r>
              <a:rPr lang="en-GB" sz="1100" dirty="0"/>
              <a:t> (2025b) </a:t>
            </a:r>
            <a:r>
              <a:rPr lang="en-GB" sz="1100" i="1" dirty="0"/>
              <a:t>Population aged 65 and over</a:t>
            </a:r>
            <a:r>
              <a:rPr lang="en-GB" sz="1100" dirty="0"/>
              <a:t>. Available at: </a:t>
            </a:r>
            <a:r>
              <a:rPr lang="en-GB" sz="1100" dirty="0">
                <a:hlinkClick r:id="rId21"/>
              </a:rPr>
              <a:t>https://www.ons.gov.uk/explore-local-statistics/indicators/percentage-of-the-population-aged-65-plus</a:t>
            </a:r>
            <a:endParaRPr lang="en-GB" sz="1100" dirty="0"/>
          </a:p>
          <a:p>
            <a:r>
              <a:rPr lang="en-GB" sz="1100" b="1" dirty="0"/>
              <a:t>World Health Organization (WHO)</a:t>
            </a:r>
            <a:r>
              <a:rPr lang="en-GB" sz="1100" dirty="0"/>
              <a:t> (2016) </a:t>
            </a:r>
            <a:r>
              <a:rPr lang="en-GB" sz="1100" i="1" dirty="0"/>
              <a:t>Integrated care for older people: guidelines on community-level interventions to manage declines in intrinsic capacity</a:t>
            </a:r>
            <a:r>
              <a:rPr lang="en-GB" sz="1100" dirty="0"/>
              <a:t>. Available at: </a:t>
            </a:r>
            <a:r>
              <a:rPr lang="en-GB" sz="1100" dirty="0">
                <a:hlinkClick r:id="rId22"/>
              </a:rPr>
              <a:t>https://www.who.int/publications/i/item/9789241550109</a:t>
            </a:r>
            <a:r>
              <a:rPr lang="en-GB" sz="1100" dirty="0"/>
              <a:t>.</a:t>
            </a:r>
          </a:p>
        </p:txBody>
      </p:sp>
      <p:pic>
        <p:nvPicPr>
          <p:cNvPr id="12" name="Audio 11">
            <a:hlinkClick r:id="" action="ppaction://media"/>
            <a:extLst>
              <a:ext uri="{FF2B5EF4-FFF2-40B4-BE49-F238E27FC236}">
                <a16:creationId xmlns:a16="http://schemas.microsoft.com/office/drawing/2014/main" id="{8FF8DA0B-ABB2-3CFF-898F-E88D761012F7}"/>
              </a:ext>
            </a:extLst>
          </p:cNvPr>
          <p:cNvPicPr>
            <a:picLocks noChangeAspect="1"/>
          </p:cNvPicPr>
          <p:nvPr>
            <a:audioFile r:link="rId2"/>
            <p:extLst>
              <p:ext uri="{DAA4B4D4-6D71-4841-9C94-3DE7FCFB9230}">
                <p14:media xmlns:p14="http://schemas.microsoft.com/office/powerpoint/2010/main" r:embed="rId1"/>
              </p:ext>
            </p:extLst>
          </p:nvPr>
        </p:nvPicPr>
        <p:blipFill>
          <a:blip r:embed="rId23"/>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9762570"/>
      </p:ext>
    </p:extLst>
  </p:cSld>
  <p:clrMapOvr>
    <a:masterClrMapping/>
  </p:clrMapOvr>
  <mc:AlternateContent xmlns:mc="http://schemas.openxmlformats.org/markup-compatibility/2006" xmlns:p14="http://schemas.microsoft.com/office/powerpoint/2010/main">
    <mc:Choice Requires="p14">
      <p:transition spd="slow" p14:dur="2000" advTm="8452"/>
    </mc:Choice>
    <mc:Fallback xmlns="">
      <p:transition spd="slow" advTm="8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256</TotalTime>
  <Words>3227</Words>
  <Application>Microsoft Office PowerPoint</Application>
  <PresentationFormat>Widescreen</PresentationFormat>
  <Paragraphs>124</Paragraphs>
  <Slides>15</Slides>
  <Notes>15</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Century Gothic</vt:lpstr>
      <vt:lpstr>Wingdings 3</vt:lpstr>
      <vt:lpstr>Wisp</vt:lpstr>
      <vt:lpstr>Evaluating the Care and Support Needs of Older People in the UK</vt:lpstr>
      <vt:lpstr>Introduction</vt:lpstr>
      <vt:lpstr>The Ageing Population: Setting the Scene</vt:lpstr>
      <vt:lpstr>Theoretical Frameworks of Ageing</vt:lpstr>
      <vt:lpstr>Policy and Legislation</vt:lpstr>
      <vt:lpstr>Evaluation of Current Care Provision: Domiciliary Care</vt:lpstr>
      <vt:lpstr>Evaluation of Current Care Provision: Residential Care</vt:lpstr>
      <vt:lpstr>Challenges to Independence and Functional Ability</vt:lpstr>
      <vt:lpstr>Technological Innovations in Elderly Care</vt:lpstr>
      <vt:lpstr>Critical Evaluation of Technology in Practice</vt:lpstr>
      <vt:lpstr>Case Study 1: Enhanced Health in Care Homes, England</vt:lpstr>
      <vt:lpstr>Case Study 2: Age UK and Reducing Loneliness</vt:lpstr>
      <vt:lpstr>Recommendations for Improvement</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diallo</dc:creator>
  <cp:lastModifiedBy>Aminata Gueye</cp:lastModifiedBy>
  <cp:revision>6</cp:revision>
  <dcterms:created xsi:type="dcterms:W3CDTF">2026-06-02T13:32:03Z</dcterms:created>
  <dcterms:modified xsi:type="dcterms:W3CDTF">2026-06-25T19:02:47Z</dcterms:modified>
</cp:coreProperties>
</file>