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291" autoAdjust="0"/>
  </p:normalViewPr>
  <p:slideViewPr>
    <p:cSldViewPr snapToGrid="0" snapToObjects="1">
      <p:cViewPr varScale="1">
        <p:scale>
          <a:sx n="96" d="100"/>
          <a:sy n="96" d="100"/>
        </p:scale>
        <p:origin x="6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56259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This presentation critically analyzes the integration of health, wellbeing and sustainable development in health and social care. In the next fifteen minutes we will cover essential definitions, conceptual models and policies and explore examples of practical service delivery, with the objective of illustrating how these overarching frameworks and philosophies translate to practice in healthcare and are impacting on the delivery of services throughout the United Kingdom and other countries. This analysis is supported by the relevant academic literature and framework-based evidence.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we describe six theme areas our presentation will follow. Starting with definitions and moving on to application of health, wellbeing and sustainable development before the theoretical models for policy, governance, innovative service delivery and finish with an evaluation of equity and access. Each theme will draw upon each preceding theme and give an analytically driven narrative.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1946 definition of health provided by the World Health Organization (WHO) continues to be widely used and recognized and provides a framework for health debate. This definition moves away from biomedical view that health is merely the absence of illness, to a multi-dimensional concept comprising of physical, mental and social well being. However, some scholars such as Huber et al. (2011) suggest that this concept is too utopian and introduce a more dynamic interpretation of health as adaptation and self-management and not about absent of chronic disease in contemporary society.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Wellbeing is understood to be something wider than health as it deals with human feelings and experiences, satisfaction with life and a sense of thriving. Dodge et al (2012) define wellbeing as an ongoing state of balance between human capacity and life events. The holistic approach identifies four mutually dependent dimensions to wellbeing: physical, mental and emotional, social, and spiritual or purposeful wellbeing. Within health and social care practice this approach has been adapted to take wellbeing into consideration outside of the concept of the management of illness.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Sustainable development, the idea behind the Brundtland Commission in 1987, is based on three distinct foundations: environmental, economic, and social sustainability. The UN 2030 Agenda for Sustainable Development lays out 17 SDGs; many of which directly relate to health. One of these SDGs is explicitly dedicated to achieving good health and well-being for all (SDG 3). It is clear that a variety of these SDGs such as poverty, inequality, and climate change are all social determinants of health, while others clearly promote health as an element of sustainable development. Health can be viewed as both a determinant and an objective of sustainable development, as stated by WHO.</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holistic health and wellbeing models to be incorporated, a systems-based change needs to occur on a number of different levels. On the ground level this would appear to be an introduction of a person-centered rather than disease-centered approach to health care whereby the social, physical and psychological needs of the individual are treated as one package. A "Health in All Policies" approach championed by the WHO calls upon governments to incorporate health at a policy-making level across government, ranging from housing policy to education policy. The Wellbeing of Future Generations Act 2015 provides a model of Welsh legislative commitment to sustained wellbeing and a wholly holistic approach, providing an example of integrated policy for the UK as a whole.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is conceptualised and delivered by three dominant models. Firstly, the Biomedical Model, which has dominated for centuries, concentrates on biological pathology and is effective in treating acute problems but lacks psychosocial awareness. Secondly, the Social Model focuses on the structural determinants of health such as poverty, housing and education; inequality is the underlying cause of ill health. Thirdly, the Biopsychosocial Model was put forward in 1977 by Engel and incorporates all three components and underpins present NHS and WHO policy. By comparing these models it can be seen that modern care is moving towards being person-centered.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health policy direction is increasingly one of holistic and sustainable development. The NHS Long Term Plan (2019) promotes prevention as the core activity and 'parity of esteem' between mental and physical health. In Wales the Wellbeing of Future Generations Act (2015) is acknowledged as a world leading piece of legislation that places sustainable well-being at the center of all public sector activity. The Health and Care Act (2022) intends to bring about the structural change in the NHS to deliver 'real' integration between health and social care through the use of Integrated Care Systems. All this policy suggests a movement away from a crisis responsive hospital-led care system towards community oriented prevention-focused approaches.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policy makers espouse a holistic model for health and sustainability, in practice, a number of substantial barriers stand in the way. Investment is more heavily focused on acute, responsive services as opposed to prevention and community care. A lack of alignment between the regulatory and commissioning regimes in relation to the NHS and social services creates service gaps which may disproportionately affect more vulnerable groups, and there are significant workforce issues, particularly in the areas of mental health and community services, which limit holistic service provision. It seems to be a clear disconnect between what policymakers state and what it means to people on the ground, and to begin to bridge that gap will require fundamental reform and commitment from above.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new models of service delivery illustrate increasing awareness of need for comprehensive, equitable and sustainable care. Telehealth, spurred by COVID-19, has increased availability of both medical consultation and psychological intervention and opened access for deprived populations. Social prescribing, a type of community health scheme, takes new steps in promoting non-medical influences upon health, linking individuals with their communities, while integrated wellbeing programmes within the NHS integrate teams of professionals across disciplines to achieve this, acting in accordance with the Biopsychosocial model and significantly impacting patients.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has a role to play in shaping the patterns of healthy living and determinants of health for the entire population. Public health interventions such as the NHS Better Health campaign and the Change4Life programme aimed to address problems of obesity, physical inactivity and unhealthy diet and have yielded demonstrable behaviour change. Awareness of mental health issues has become more widespread over time, reducing stigma and increasing uptake of help. Importantly, evidence from Public Health England shows a clear economic return on investment from interventions for prevention, in addition to the humanitarian argument for foregrounding public health in sustainable development: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inequalities are one of the biggest challenges in the UK. According to Marmot reviews in 2010 and 2020, individual lifestyle is not the cause, but instead social and economic conditions contribute to health and the life expectancy difference in terms of healthy life expectancy between the most and least deprived parts of the country is 19 years. BAME people and rural people face an additional layer of disadvantage. In line with this, The NHS Core20PLUS5 framework specifically focuses on the most deprived populations with 5 clinical priority areas. Health inequality cannot just be a moral issue but is part of sustainable development and recognized by SDG 10.</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two case studies show how models can work in practice. They show a pioneering holistic community based approach to healthcare in Bromley-by-Bow centre, London where social determinants are taken into consideration alongside clinical issues, leading to demonstrable savings in GP time and need. The NHS Green Social Prescribing Pilot links care to environmental sustainability directly- a clear connection between SDG3 and SDG13. Both show that holisitic models working in well-funded, embedded systems can result in cost savings and support principles of sustainability in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Evaluating current policy shows both successes and failures. The UK's legislative and policy frameworks support sustainable, whole-system primary care but delivery of care is still fragmented and the gap between policy and practice is most apparent in the under-resourcing of preventative care and the continued disparity in health outcomes. To combat this it is vital to increase ring-fenced spending for preventative services, adopt standardized outcomes metrics for well-being, and take health equity into consideration in all policy decisions. Evidence-based interventions, such as Green Social Prescribing, must be scaled up.</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health, wellbeing and sustainability are inextricably linked and inseparable. This presentation has identified the Biopsychosocial model as the most theoretically robust and practically beneficial model for healthcare in the 21 st century. While legislation such as the NHS Long Term plan and Wales's Wellbeing of Future Generations Act demonstrate a worthwhile pursuit of integrating health, wellbeing and sustainability in policy making in the UK, structural inequalities and funding disparities are preventing these ideals being met effectively on the ground. Designing services around sustainability and equity is no longer a choice-it is imperative for a fair and robust healthcare system.</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two case studies show how models can work in practice. They show a pioneering holistic community based approach to healthcare in Bromley-by-Bow centre, London where social determinants are taken into consideration alongside clinical issues, leading to demonstrable savings in GP time and need. The NHS Green Social Prescribing Pilot links care to environmental sustainability directly- a clear connection between SDG3 and SDG13. Both show that holisitic models working in well-funded, embedded systems can result in cost savings and support principles of sustainability in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dirty="0"/>
          </a:p>
        </p:txBody>
      </p:sp>
    </p:spTree>
    <p:extLst>
      <p:ext uri="{BB962C8B-B14F-4D97-AF65-F5344CB8AC3E}">
        <p14:creationId xmlns:p14="http://schemas.microsoft.com/office/powerpoint/2010/main" val="2202880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two case studies show how models can work in practice. They show a pioneering holistic community based approach to healthcare in Bromley-by-Bow centre, London where social determinants are taken into consideration alongside clinical issues, leading to demonstrable savings in GP time and need. The NHS Green Social Prescribing Pilot links care to environmental sustainability directly- a clear connection between SDG3 and SDG13. Both show that holisitic models working in well-funded, embedded systems can result in cost savings and support principles of sustainability in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dirty="0"/>
          </a:p>
        </p:txBody>
      </p:sp>
    </p:spTree>
    <p:extLst>
      <p:ext uri="{BB962C8B-B14F-4D97-AF65-F5344CB8AC3E}">
        <p14:creationId xmlns:p14="http://schemas.microsoft.com/office/powerpoint/2010/main" val="83078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ijer.2023.102173" TargetMode="External" /><Relationship Id="rId7" Type="http://schemas.openxmlformats.org/officeDocument/2006/relationships/hyperlink" Target="https://doi.org/10.1038/s41415-021-3718-0" TargetMode="External" /><Relationship Id="rId2" Type="http://schemas.openxmlformats.org/officeDocument/2006/relationships/notesSlide" Target="../notesSlides/notesSlide16.xml" /><Relationship Id="rId1" Type="http://schemas.openxmlformats.org/officeDocument/2006/relationships/slideLayout" Target="../slideLayouts/slideLayout1.xml" /><Relationship Id="rId6" Type="http://schemas.openxmlformats.org/officeDocument/2006/relationships/hyperlink" Target="https://www.ohe.org/wp-content/uploads/2023/10/OHE_Reimagining_Prevention_whitepaper-FINAL.pdf" TargetMode="External" /><Relationship Id="rId5" Type="http://schemas.openxmlformats.org/officeDocument/2006/relationships/hyperlink" Target="https://doi.org/10.1186/s12889-025-23110-7" TargetMode="External" /><Relationship Id="rId4" Type="http://schemas.openxmlformats.org/officeDocument/2006/relationships/hyperlink" Target="https://doi.org/10.1136/bmjopen-2021-049296"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paid.2022.111592" TargetMode="External" /><Relationship Id="rId2" Type="http://schemas.openxmlformats.org/officeDocument/2006/relationships/notesSlide" Target="../notesSlides/notesSlide17.xml" /><Relationship Id="rId1" Type="http://schemas.openxmlformats.org/officeDocument/2006/relationships/slideLayout" Target="../slideLayouts/slideLayout1.xml" /><Relationship Id="rId6" Type="http://schemas.openxmlformats.org/officeDocument/2006/relationships/hyperlink" Target="https://doi.org/10.3389/fneur.2023.1286122" TargetMode="External" /><Relationship Id="rId5" Type="http://schemas.openxmlformats.org/officeDocument/2006/relationships/hyperlink" Target="https://doi.org/10.12968/gasn.2022.20.6.42" TargetMode="External" /><Relationship Id="rId4" Type="http://schemas.openxmlformats.org/officeDocument/2006/relationships/hyperlink" Target="https://doi.org/10.1016/j.cities.2023.10444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4F4A"/>
        </a:solidFill>
        <a:effectLst/>
      </p:bgPr>
    </p:bg>
    <p:spTree>
      <p:nvGrpSpPr>
        <p:cNvPr id="1" name=""/>
        <p:cNvGrpSpPr/>
        <p:nvPr/>
      </p:nvGrpSpPr>
      <p:grpSpPr>
        <a:xfrm>
          <a:off x="0" y="0"/>
          <a:ext cx="0" cy="0"/>
          <a:chOff x="0" y="0"/>
          <a:chExt cx="0" cy="0"/>
        </a:xfrm>
      </p:grpSpPr>
      <p:sp>
        <p:nvSpPr>
          <p:cNvPr id="2" name="Shape 0"/>
          <p:cNvSpPr/>
          <p:nvPr/>
        </p:nvSpPr>
        <p:spPr>
          <a:xfrm>
            <a:off x="6858000" y="-1097280"/>
            <a:ext cx="3474720" cy="3474720"/>
          </a:xfrm>
          <a:prstGeom prst="ellipse">
            <a:avLst/>
          </a:prstGeom>
          <a:solidFill>
            <a:srgbClr val="1A7A74">
              <a:alpha val="45000"/>
            </a:srgbClr>
          </a:solidFill>
          <a:ln w="12700">
            <a:solidFill>
              <a:srgbClr val="1A7A74">
                <a:alpha val="45000"/>
              </a:srgbClr>
            </a:solidFill>
            <a:prstDash val="solid"/>
          </a:ln>
        </p:spPr>
      </p:sp>
      <p:sp>
        <p:nvSpPr>
          <p:cNvPr id="3" name="Shape 1"/>
          <p:cNvSpPr/>
          <p:nvPr/>
        </p:nvSpPr>
        <p:spPr>
          <a:xfrm>
            <a:off x="7772400" y="-457200"/>
            <a:ext cx="2286000" cy="2286000"/>
          </a:xfrm>
          <a:prstGeom prst="ellipse">
            <a:avLst/>
          </a:prstGeom>
          <a:solidFill>
            <a:srgbClr val="3BBFB8">
              <a:alpha val="35000"/>
            </a:srgbClr>
          </a:solidFill>
          <a:ln w="12700">
            <a:solidFill>
              <a:srgbClr val="3BBFB8">
                <a:alpha val="35000"/>
              </a:srgbClr>
            </a:solidFill>
            <a:prstDash val="solid"/>
          </a:ln>
        </p:spPr>
      </p:sp>
      <p:sp>
        <p:nvSpPr>
          <p:cNvPr id="5" name="Text 3"/>
          <p:cNvSpPr/>
          <p:nvPr/>
        </p:nvSpPr>
        <p:spPr>
          <a:xfrm>
            <a:off x="457200" y="502920"/>
            <a:ext cx="2926080" cy="347472"/>
          </a:xfrm>
          <a:prstGeom prst="rect">
            <a:avLst/>
          </a:prstGeom>
          <a:noFill/>
          <a:ln/>
        </p:spPr>
        <p:txBody>
          <a:bodyPr wrap="square" lIns="0" tIns="0" rIns="0" bIns="0" rtlCol="0" anchor="ctr"/>
          <a:lstStyle/>
          <a:p>
            <a:pPr marL="0" indent="0" algn="ctr">
              <a:buNone/>
            </a:pPr>
            <a:r>
              <a:rPr lang="en-US" sz="900" b="1" dirty="0">
                <a:solidFill>
                  <a:srgbClr val="0D4F4A"/>
                </a:solidFill>
                <a:latin typeface="Times New Roman" panose="02020603050405020304" pitchFamily="18" charset="0"/>
                <a:ea typeface="Times New Roman" pitchFamily="34" charset="-122"/>
                <a:cs typeface="Times New Roman" panose="02020603050405020304" pitchFamily="18" charset="0"/>
              </a:rPr>
              <a:t>BMHP6030 | BSc (Hons) Health &amp; Social Care</a:t>
            </a:r>
            <a:endParaRPr lang="en-US" sz="900" dirty="0">
              <a:latin typeface="Times New Roman" panose="02020603050405020304" pitchFamily="18" charset="0"/>
              <a:cs typeface="Times New Roman" panose="02020603050405020304" pitchFamily="18" charset="0"/>
            </a:endParaRPr>
          </a:p>
        </p:txBody>
      </p:sp>
      <p:sp>
        <p:nvSpPr>
          <p:cNvPr id="6" name="Text 4"/>
          <p:cNvSpPr/>
          <p:nvPr/>
        </p:nvSpPr>
        <p:spPr>
          <a:xfrm>
            <a:off x="457200" y="1051560"/>
            <a:ext cx="8229600" cy="822960"/>
          </a:xfrm>
          <a:prstGeom prst="rect">
            <a:avLst/>
          </a:prstGeom>
          <a:noFill/>
          <a:ln/>
        </p:spPr>
        <p:txBody>
          <a:bodyPr wrap="square" lIns="0" tIns="0" rIns="0" bIns="0" rtlCol="0" anchor="ctr"/>
          <a:lstStyle/>
          <a:p>
            <a:pPr marL="0" indent="0" algn="l">
              <a:buNone/>
            </a:pPr>
            <a:r>
              <a:rPr lang="en-US" sz="5200" b="1" dirty="0">
                <a:solidFill>
                  <a:srgbClr val="FFFFFF"/>
                </a:solidFill>
                <a:latin typeface="Times New Roman" panose="02020603050405020304" pitchFamily="18" charset="0"/>
                <a:ea typeface="Times New Roman" pitchFamily="34" charset="-122"/>
                <a:cs typeface="Times New Roman" panose="02020603050405020304" pitchFamily="18" charset="0"/>
              </a:rPr>
              <a:t>Health, Wellbeing</a:t>
            </a:r>
            <a:endParaRPr lang="en-US" sz="5200" dirty="0">
              <a:latin typeface="Times New Roman" panose="02020603050405020304" pitchFamily="18" charset="0"/>
              <a:cs typeface="Times New Roman" panose="02020603050405020304" pitchFamily="18" charset="0"/>
            </a:endParaRPr>
          </a:p>
        </p:txBody>
      </p:sp>
      <p:sp>
        <p:nvSpPr>
          <p:cNvPr id="7" name="Text 5"/>
          <p:cNvSpPr/>
          <p:nvPr/>
        </p:nvSpPr>
        <p:spPr>
          <a:xfrm>
            <a:off x="457200" y="1783080"/>
            <a:ext cx="8229600" cy="822960"/>
          </a:xfrm>
          <a:prstGeom prst="rect">
            <a:avLst/>
          </a:prstGeom>
          <a:noFill/>
          <a:ln/>
        </p:spPr>
        <p:txBody>
          <a:bodyPr wrap="square" lIns="0" tIns="0" rIns="0" bIns="0" rtlCol="0" anchor="ctr"/>
          <a:lstStyle/>
          <a:p>
            <a:pPr marL="0" indent="0" algn="l">
              <a:buNone/>
            </a:pPr>
            <a:r>
              <a:rPr lang="en-US" sz="5200" b="1" dirty="0">
                <a:solidFill>
                  <a:srgbClr val="3BBFB8"/>
                </a:solidFill>
                <a:latin typeface="Times New Roman" panose="02020603050405020304" pitchFamily="18" charset="0"/>
                <a:ea typeface="Times New Roman" pitchFamily="34" charset="-122"/>
                <a:cs typeface="Times New Roman" panose="02020603050405020304" pitchFamily="18" charset="0"/>
              </a:rPr>
              <a:t>&amp; Sustainable Development</a:t>
            </a:r>
            <a:endParaRPr lang="en-US" sz="5200" dirty="0">
              <a:latin typeface="Times New Roman" panose="02020603050405020304" pitchFamily="18" charset="0"/>
              <a:cs typeface="Times New Roman" panose="02020603050405020304" pitchFamily="18" charset="0"/>
            </a:endParaRPr>
          </a:p>
        </p:txBody>
      </p:sp>
      <p:sp>
        <p:nvSpPr>
          <p:cNvPr id="8" name="Text 6"/>
          <p:cNvSpPr/>
          <p:nvPr/>
        </p:nvSpPr>
        <p:spPr>
          <a:xfrm>
            <a:off x="457200" y="2697480"/>
            <a:ext cx="7772400" cy="365760"/>
          </a:xfrm>
          <a:prstGeom prst="rect">
            <a:avLst/>
          </a:prstGeom>
          <a:noFill/>
          <a:ln/>
        </p:spPr>
        <p:txBody>
          <a:bodyPr wrap="square" lIns="0" tIns="0" rIns="0" bIns="0" rtlCol="0" anchor="ctr"/>
          <a:lstStyle/>
          <a:p>
            <a:pPr marL="0" indent="0" algn="l">
              <a:buNone/>
            </a:pPr>
            <a:r>
              <a:rPr lang="en-US" sz="1600" i="1" dirty="0">
                <a:solidFill>
                  <a:srgbClr val="B8E6E3"/>
                </a:solidFill>
                <a:latin typeface="Times New Roman" panose="02020603050405020304" pitchFamily="18" charset="0"/>
                <a:ea typeface="Times New Roman" pitchFamily="34" charset="-122"/>
                <a:cs typeface="Times New Roman" panose="02020603050405020304" pitchFamily="18" charset="0"/>
              </a:rPr>
              <a:t>Integrating Holistic Approaches in Health &amp; Social Care</a:t>
            </a:r>
            <a:endParaRPr lang="en-US" sz="1600" dirty="0">
              <a:latin typeface="Times New Roman" panose="02020603050405020304" pitchFamily="18" charset="0"/>
              <a:cs typeface="Times New Roman" panose="02020603050405020304" pitchFamily="18" charset="0"/>
            </a:endParaRPr>
          </a:p>
        </p:txBody>
      </p:sp>
      <p:sp>
        <p:nvSpPr>
          <p:cNvPr id="9" name="Shape 7"/>
          <p:cNvSpPr/>
          <p:nvPr/>
        </p:nvSpPr>
        <p:spPr>
          <a:xfrm>
            <a:off x="457200" y="3154680"/>
            <a:ext cx="4572000" cy="36576"/>
          </a:xfrm>
          <a:prstGeom prst="rect">
            <a:avLst/>
          </a:prstGeom>
          <a:solidFill>
            <a:srgbClr val="3BBFB8"/>
          </a:solidFill>
          <a:ln w="12700">
            <a:solidFill>
              <a:srgbClr val="3BBFB8"/>
            </a:solidFill>
            <a:prstDash val="solid"/>
          </a:ln>
        </p:spPr>
      </p:sp>
      <p:sp>
        <p:nvSpPr>
          <p:cNvPr id="10" name="Text 8"/>
          <p:cNvSpPr/>
          <p:nvPr/>
        </p:nvSpPr>
        <p:spPr>
          <a:xfrm>
            <a:off x="457200" y="3291840"/>
            <a:ext cx="7772400" cy="1554480"/>
          </a:xfrm>
          <a:prstGeom prst="rect">
            <a:avLst/>
          </a:prstGeom>
          <a:noFill/>
          <a:ln/>
        </p:spPr>
        <p:txBody>
          <a:bodyPr wrap="square" rtlCol="0" anchor="t"/>
          <a:lstStyle/>
          <a:p>
            <a:pPr marL="0" indent="0" algn="l">
              <a:buNone/>
            </a:pPr>
            <a:r>
              <a:rPr lang="en-US" sz="1300" b="1" dirty="0">
                <a:solidFill>
                  <a:srgbClr val="3BBFB8"/>
                </a:solidFill>
                <a:latin typeface="Times New Roman" panose="02020603050405020304" pitchFamily="18" charset="0"/>
                <a:ea typeface="Times New Roman" pitchFamily="34" charset="-122"/>
                <a:cs typeface="Times New Roman" panose="02020603050405020304" pitchFamily="18" charset="0"/>
              </a:rPr>
              <a:t>Student Name:</a:t>
            </a:r>
            <a:r>
              <a:rPr lang="en-GB" sz="1300" b="1" dirty="0">
                <a:solidFill>
                  <a:srgbClr val="3BBFB8"/>
                </a:solidFill>
                <a:latin typeface="Times New Roman" panose="02020603050405020304" pitchFamily="18" charset="0"/>
                <a:ea typeface="Times New Roman" pitchFamily="34" charset="-122"/>
                <a:cs typeface="Times New Roman" panose="02020603050405020304" pitchFamily="18" charset="0"/>
              </a:rPr>
              <a:t> Kiran </a:t>
            </a:r>
            <a:r>
              <a:rPr lang="en-GB" sz="1300" b="1" dirty="0" err="1">
                <a:solidFill>
                  <a:srgbClr val="3BBFB8"/>
                </a:solidFill>
                <a:latin typeface="Times New Roman" panose="02020603050405020304" pitchFamily="18" charset="0"/>
                <a:ea typeface="Times New Roman" pitchFamily="34" charset="-122"/>
                <a:cs typeface="Times New Roman" panose="02020603050405020304" pitchFamily="18" charset="0"/>
              </a:rPr>
              <a:t>Naaz</a:t>
            </a:r>
            <a:endParaRPr lang="en-US" sz="1300" dirty="0">
              <a:latin typeface="Times New Roman" panose="02020603050405020304" pitchFamily="18" charset="0"/>
              <a:cs typeface="Times New Roman" panose="02020603050405020304" pitchFamily="18" charset="0"/>
            </a:endParaRPr>
          </a:p>
          <a:p>
            <a:pPr marL="0" indent="0" algn="l">
              <a:buNone/>
            </a:pPr>
            <a:r>
              <a:rPr lang="en-US" sz="1300" b="1" dirty="0">
                <a:solidFill>
                  <a:srgbClr val="3BBFB8"/>
                </a:solidFill>
                <a:latin typeface="Times New Roman" panose="02020603050405020304" pitchFamily="18" charset="0"/>
                <a:ea typeface="Times New Roman" pitchFamily="34" charset="-122"/>
                <a:cs typeface="Times New Roman" panose="02020603050405020304" pitchFamily="18" charset="0"/>
              </a:rPr>
              <a:t>Student Number: </a:t>
            </a:r>
            <a:r>
              <a:rPr lang="en-GB" sz="1300" b="1" dirty="0">
                <a:solidFill>
                  <a:srgbClr val="3BBFB8"/>
                </a:solidFill>
                <a:latin typeface="Times New Roman" panose="02020603050405020304" pitchFamily="18" charset="0"/>
                <a:ea typeface="Times New Roman" pitchFamily="34" charset="-122"/>
                <a:cs typeface="Times New Roman" panose="02020603050405020304" pitchFamily="18" charset="0"/>
              </a:rPr>
              <a:t>2309152</a:t>
            </a:r>
            <a:endParaRPr lang="en-US" sz="1300" dirty="0">
              <a:latin typeface="Times New Roman" panose="02020603050405020304" pitchFamily="18" charset="0"/>
              <a:cs typeface="Times New Roman" panose="02020603050405020304" pitchFamily="18" charset="0"/>
            </a:endParaRPr>
          </a:p>
          <a:p>
            <a:pPr marL="0" indent="0" algn="l">
              <a:buNone/>
            </a:pPr>
            <a:r>
              <a:rPr lang="en-US" sz="1300" b="1" dirty="0">
                <a:solidFill>
                  <a:srgbClr val="3BBFB8"/>
                </a:solidFill>
                <a:latin typeface="Times New Roman" panose="02020603050405020304" pitchFamily="18" charset="0"/>
                <a:ea typeface="Times New Roman" pitchFamily="34" charset="-122"/>
                <a:cs typeface="Times New Roman" panose="02020603050405020304" pitchFamily="18" charset="0"/>
              </a:rPr>
              <a:t>Lecturer: </a:t>
            </a:r>
            <a:r>
              <a:rPr lang="en-GB" sz="1300" b="1" dirty="0">
                <a:solidFill>
                  <a:srgbClr val="3BBFB8"/>
                </a:solidFill>
                <a:latin typeface="Times New Roman" panose="02020603050405020304" pitchFamily="18" charset="0"/>
                <a:ea typeface="Times New Roman" pitchFamily="34" charset="-122"/>
                <a:cs typeface="Times New Roman" panose="02020603050405020304" pitchFamily="18" charset="0"/>
              </a:rPr>
              <a:t>Philip Jones</a:t>
            </a:r>
            <a:endParaRPr lang="en-US" sz="1300" dirty="0">
              <a:latin typeface="Times New Roman" panose="02020603050405020304" pitchFamily="18" charset="0"/>
              <a:cs typeface="Times New Roman" panose="02020603050405020304" pitchFamily="18" charset="0"/>
            </a:endParaRPr>
          </a:p>
          <a:p>
            <a:pPr marL="0" indent="0" algn="l">
              <a:buNone/>
            </a:pPr>
            <a:r>
              <a:rPr lang="en-US" sz="1300" b="1" dirty="0">
                <a:solidFill>
                  <a:srgbClr val="3BBFB8"/>
                </a:solidFill>
                <a:latin typeface="Times New Roman" panose="02020603050405020304" pitchFamily="18" charset="0"/>
                <a:ea typeface="Times New Roman" pitchFamily="34" charset="-122"/>
                <a:cs typeface="Times New Roman" panose="02020603050405020304" pitchFamily="18" charset="0"/>
              </a:rPr>
              <a:t>Module Code: </a:t>
            </a:r>
            <a:r>
              <a:rPr lang="en-GB" sz="1300" b="1" dirty="0">
                <a:solidFill>
                  <a:srgbClr val="3BBFB8"/>
                </a:solidFill>
                <a:latin typeface="Times New Roman" panose="02020603050405020304" pitchFamily="18" charset="0"/>
                <a:ea typeface="Times New Roman" pitchFamily="34" charset="-122"/>
                <a:cs typeface="Times New Roman" panose="02020603050405020304" pitchFamily="18" charset="0"/>
              </a:rPr>
              <a:t>BHMP6030</a:t>
            </a:r>
            <a:endParaRPr lang="en-US" sz="1300" dirty="0">
              <a:latin typeface="Times New Roman" panose="02020603050405020304" pitchFamily="18" charset="0"/>
              <a:cs typeface="Times New Roman" panose="02020603050405020304" pitchFamily="18" charset="0"/>
            </a:endParaRPr>
          </a:p>
          <a:p>
            <a:pPr marL="0" indent="0" algn="l">
              <a:buNone/>
            </a:pPr>
            <a:r>
              <a:rPr lang="en-US" sz="1300" dirty="0">
                <a:solidFill>
                  <a:srgbClr val="B8E6E3"/>
                </a:solidFill>
                <a:latin typeface="Times New Roman" panose="02020603050405020304" pitchFamily="18" charset="0"/>
                <a:ea typeface="Times New Roman" pitchFamily="34" charset="-122"/>
                <a:cs typeface="Times New Roman" panose="02020603050405020304" pitchFamily="18" charset="0"/>
              </a:rPr>
              <a:t>BMHP6030 – Health, Wellbeing and Sustainable Development</a:t>
            </a:r>
            <a:endParaRPr lang="en-US" sz="13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Presentation Overview</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2 / 15</a:t>
            </a:r>
            <a:endParaRPr lang="en-US" sz="900" dirty="0"/>
          </a:p>
        </p:txBody>
      </p:sp>
      <p:sp>
        <p:nvSpPr>
          <p:cNvPr id="5" name="Shape 3"/>
          <p:cNvSpPr/>
          <p:nvPr/>
        </p:nvSpPr>
        <p:spPr>
          <a:xfrm>
            <a:off x="365760" y="1097280"/>
            <a:ext cx="4114800" cy="1005840"/>
          </a:xfrm>
          <a:prstGeom prst="roundRect">
            <a:avLst>
              <a:gd name="adj" fmla="val 10909"/>
            </a:avLst>
          </a:prstGeom>
          <a:solidFill>
            <a:srgbClr val="D4F0ED"/>
          </a:solidFill>
          <a:ln/>
          <a:effectLst>
            <a:outerShdw blurRad="101600" dist="25400" dir="2700000" algn="bl" rotWithShape="0">
              <a:srgbClr val="000000">
                <a:alpha val="10000"/>
              </a:srgbClr>
            </a:outerShdw>
          </a:effectLst>
        </p:spPr>
      </p:sp>
      <p:sp>
        <p:nvSpPr>
          <p:cNvPr id="6" name="Shape 4"/>
          <p:cNvSpPr/>
          <p:nvPr/>
        </p:nvSpPr>
        <p:spPr>
          <a:xfrm>
            <a:off x="502920" y="1325880"/>
            <a:ext cx="502920" cy="502920"/>
          </a:xfrm>
          <a:prstGeom prst="ellipse">
            <a:avLst/>
          </a:prstGeom>
          <a:solidFill>
            <a:srgbClr val="0D4F4A"/>
          </a:solidFill>
          <a:ln w="12700">
            <a:solidFill>
              <a:srgbClr val="0D4F4A"/>
            </a:solidFill>
            <a:prstDash val="solid"/>
          </a:ln>
        </p:spPr>
      </p:sp>
      <p:sp>
        <p:nvSpPr>
          <p:cNvPr id="7" name="Text 5"/>
          <p:cNvSpPr/>
          <p:nvPr/>
        </p:nvSpPr>
        <p:spPr>
          <a:xfrm>
            <a:off x="502920" y="1325880"/>
            <a:ext cx="50292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01</a:t>
            </a:r>
            <a:endParaRPr lang="en-US" sz="1200" dirty="0"/>
          </a:p>
        </p:txBody>
      </p:sp>
      <p:sp>
        <p:nvSpPr>
          <p:cNvPr id="8" name="Text 6"/>
          <p:cNvSpPr/>
          <p:nvPr/>
        </p:nvSpPr>
        <p:spPr>
          <a:xfrm>
            <a:off x="1115568" y="1261872"/>
            <a:ext cx="3200400" cy="685800"/>
          </a:xfrm>
          <a:prstGeom prst="rect">
            <a:avLst/>
          </a:prstGeom>
          <a:noFill/>
          <a:ln/>
        </p:spPr>
        <p:txBody>
          <a:bodyPr wrap="square" lIns="0" tIns="0" rIns="0" bIns="0" rtlCol="0" anchor="ctr"/>
          <a:lstStyle/>
          <a:p>
            <a:pPr marL="0" indent="0" algn="l">
              <a:buNone/>
            </a:pPr>
            <a:r>
              <a:rPr lang="en-US" sz="1300" dirty="0">
                <a:solidFill>
                  <a:srgbClr val="0D2B29"/>
                </a:solidFill>
                <a:latin typeface="Times New Roman" pitchFamily="34" charset="0"/>
                <a:ea typeface="Times New Roman" pitchFamily="34" charset="-122"/>
                <a:cs typeface="Times New Roman" pitchFamily="34" charset="-120"/>
              </a:rPr>
              <a:t>Defining Health, Wellbeing &amp; Sustainable Development</a:t>
            </a:r>
            <a:endParaRPr lang="en-US" sz="1300" dirty="0"/>
          </a:p>
        </p:txBody>
      </p:sp>
      <p:sp>
        <p:nvSpPr>
          <p:cNvPr id="9" name="Shape 7"/>
          <p:cNvSpPr/>
          <p:nvPr/>
        </p:nvSpPr>
        <p:spPr>
          <a:xfrm>
            <a:off x="365760" y="2331720"/>
            <a:ext cx="4114800" cy="1005840"/>
          </a:xfrm>
          <a:prstGeom prst="roundRect">
            <a:avLst>
              <a:gd name="adj" fmla="val 10909"/>
            </a:avLst>
          </a:prstGeom>
          <a:solidFill>
            <a:srgbClr val="C9EBE8"/>
          </a:solidFill>
          <a:ln/>
          <a:effectLst>
            <a:outerShdw blurRad="101600" dist="25400" dir="2700000" algn="bl" rotWithShape="0">
              <a:srgbClr val="000000">
                <a:alpha val="10000"/>
              </a:srgbClr>
            </a:outerShdw>
          </a:effectLst>
        </p:spPr>
      </p:sp>
      <p:sp>
        <p:nvSpPr>
          <p:cNvPr id="10" name="Shape 8"/>
          <p:cNvSpPr/>
          <p:nvPr/>
        </p:nvSpPr>
        <p:spPr>
          <a:xfrm>
            <a:off x="502920" y="2560320"/>
            <a:ext cx="502920" cy="502920"/>
          </a:xfrm>
          <a:prstGeom prst="ellipse">
            <a:avLst/>
          </a:prstGeom>
          <a:solidFill>
            <a:srgbClr val="0D4F4A"/>
          </a:solidFill>
          <a:ln w="12700">
            <a:solidFill>
              <a:srgbClr val="0D4F4A"/>
            </a:solidFill>
            <a:prstDash val="solid"/>
          </a:ln>
        </p:spPr>
      </p:sp>
      <p:sp>
        <p:nvSpPr>
          <p:cNvPr id="11" name="Text 9"/>
          <p:cNvSpPr/>
          <p:nvPr/>
        </p:nvSpPr>
        <p:spPr>
          <a:xfrm>
            <a:off x="502920" y="2560320"/>
            <a:ext cx="50292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02</a:t>
            </a:r>
            <a:endParaRPr lang="en-US" sz="1200" dirty="0"/>
          </a:p>
        </p:txBody>
      </p:sp>
      <p:sp>
        <p:nvSpPr>
          <p:cNvPr id="12" name="Text 10"/>
          <p:cNvSpPr/>
          <p:nvPr/>
        </p:nvSpPr>
        <p:spPr>
          <a:xfrm>
            <a:off x="1115568" y="2496312"/>
            <a:ext cx="3200400" cy="685800"/>
          </a:xfrm>
          <a:prstGeom prst="rect">
            <a:avLst/>
          </a:prstGeom>
          <a:noFill/>
          <a:ln/>
        </p:spPr>
        <p:txBody>
          <a:bodyPr wrap="square" lIns="0" tIns="0" rIns="0" bIns="0" rtlCol="0" anchor="ctr"/>
          <a:lstStyle/>
          <a:p>
            <a:pPr marL="0" indent="0" algn="l">
              <a:buNone/>
            </a:pPr>
            <a:r>
              <a:rPr lang="en-US" sz="1300" dirty="0">
                <a:solidFill>
                  <a:srgbClr val="0D2B29"/>
                </a:solidFill>
                <a:latin typeface="Times New Roman" pitchFamily="34" charset="0"/>
                <a:ea typeface="Times New Roman" pitchFamily="34" charset="-122"/>
                <a:cs typeface="Times New Roman" pitchFamily="34" charset="-120"/>
              </a:rPr>
              <a:t>Integration of Holistic Health &amp; Wellbeing Approaches</a:t>
            </a:r>
            <a:endParaRPr lang="en-US" sz="1300" dirty="0"/>
          </a:p>
        </p:txBody>
      </p:sp>
      <p:sp>
        <p:nvSpPr>
          <p:cNvPr id="13" name="Shape 11"/>
          <p:cNvSpPr/>
          <p:nvPr/>
        </p:nvSpPr>
        <p:spPr>
          <a:xfrm>
            <a:off x="365760" y="3566160"/>
            <a:ext cx="4114800" cy="1005840"/>
          </a:xfrm>
          <a:prstGeom prst="roundRect">
            <a:avLst>
              <a:gd name="adj" fmla="val 10909"/>
            </a:avLst>
          </a:prstGeom>
          <a:solidFill>
            <a:srgbClr val="D4F0ED"/>
          </a:solidFill>
          <a:ln/>
          <a:effectLst>
            <a:outerShdw blurRad="101600" dist="25400" dir="2700000" algn="bl" rotWithShape="0">
              <a:srgbClr val="000000">
                <a:alpha val="10000"/>
              </a:srgbClr>
            </a:outerShdw>
          </a:effectLst>
        </p:spPr>
      </p:sp>
      <p:sp>
        <p:nvSpPr>
          <p:cNvPr id="14" name="Shape 12"/>
          <p:cNvSpPr/>
          <p:nvPr/>
        </p:nvSpPr>
        <p:spPr>
          <a:xfrm>
            <a:off x="502920" y="3794760"/>
            <a:ext cx="502920" cy="502920"/>
          </a:xfrm>
          <a:prstGeom prst="ellipse">
            <a:avLst/>
          </a:prstGeom>
          <a:solidFill>
            <a:srgbClr val="0D4F4A"/>
          </a:solidFill>
          <a:ln w="12700">
            <a:solidFill>
              <a:srgbClr val="0D4F4A"/>
            </a:solidFill>
            <a:prstDash val="solid"/>
          </a:ln>
        </p:spPr>
      </p:sp>
      <p:sp>
        <p:nvSpPr>
          <p:cNvPr id="15" name="Text 13"/>
          <p:cNvSpPr/>
          <p:nvPr/>
        </p:nvSpPr>
        <p:spPr>
          <a:xfrm>
            <a:off x="502920" y="3794760"/>
            <a:ext cx="50292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03</a:t>
            </a:r>
            <a:endParaRPr lang="en-US" sz="1200" dirty="0"/>
          </a:p>
        </p:txBody>
      </p:sp>
      <p:sp>
        <p:nvSpPr>
          <p:cNvPr id="16" name="Text 14"/>
          <p:cNvSpPr/>
          <p:nvPr/>
        </p:nvSpPr>
        <p:spPr>
          <a:xfrm>
            <a:off x="1115568" y="3730752"/>
            <a:ext cx="3200400" cy="685800"/>
          </a:xfrm>
          <a:prstGeom prst="rect">
            <a:avLst/>
          </a:prstGeom>
          <a:noFill/>
          <a:ln/>
        </p:spPr>
        <p:txBody>
          <a:bodyPr wrap="square" lIns="0" tIns="0" rIns="0" bIns="0" rtlCol="0" anchor="ctr"/>
          <a:lstStyle/>
          <a:p>
            <a:pPr marL="0" indent="0" algn="l">
              <a:buNone/>
            </a:pPr>
            <a:r>
              <a:rPr lang="en-US" sz="1300" dirty="0">
                <a:solidFill>
                  <a:srgbClr val="0D2B29"/>
                </a:solidFill>
                <a:latin typeface="Times New Roman" pitchFamily="34" charset="0"/>
                <a:ea typeface="Times New Roman" pitchFamily="34" charset="-122"/>
                <a:cs typeface="Times New Roman" pitchFamily="34" charset="-120"/>
              </a:rPr>
              <a:t>Theoretical Models &amp; Frameworks</a:t>
            </a:r>
            <a:endParaRPr lang="en-US" sz="1300" dirty="0"/>
          </a:p>
        </p:txBody>
      </p:sp>
      <p:sp>
        <p:nvSpPr>
          <p:cNvPr id="17" name="Shape 15"/>
          <p:cNvSpPr/>
          <p:nvPr/>
        </p:nvSpPr>
        <p:spPr>
          <a:xfrm>
            <a:off x="4754880" y="1097280"/>
            <a:ext cx="4114800" cy="1005840"/>
          </a:xfrm>
          <a:prstGeom prst="roundRect">
            <a:avLst>
              <a:gd name="adj" fmla="val 10909"/>
            </a:avLst>
          </a:prstGeom>
          <a:solidFill>
            <a:srgbClr val="C9EBE8"/>
          </a:solidFill>
          <a:ln/>
          <a:effectLst>
            <a:outerShdw blurRad="101600" dist="25400" dir="2700000" algn="bl" rotWithShape="0">
              <a:srgbClr val="000000">
                <a:alpha val="10000"/>
              </a:srgbClr>
            </a:outerShdw>
          </a:effectLst>
        </p:spPr>
      </p:sp>
      <p:sp>
        <p:nvSpPr>
          <p:cNvPr id="18" name="Shape 16"/>
          <p:cNvSpPr/>
          <p:nvPr/>
        </p:nvSpPr>
        <p:spPr>
          <a:xfrm>
            <a:off x="4892040" y="1325880"/>
            <a:ext cx="502920" cy="502920"/>
          </a:xfrm>
          <a:prstGeom prst="ellipse">
            <a:avLst/>
          </a:prstGeom>
          <a:solidFill>
            <a:srgbClr val="0D4F4A"/>
          </a:solidFill>
          <a:ln w="12700">
            <a:solidFill>
              <a:srgbClr val="0D4F4A"/>
            </a:solidFill>
            <a:prstDash val="solid"/>
          </a:ln>
        </p:spPr>
      </p:sp>
      <p:sp>
        <p:nvSpPr>
          <p:cNvPr id="19" name="Text 17"/>
          <p:cNvSpPr/>
          <p:nvPr/>
        </p:nvSpPr>
        <p:spPr>
          <a:xfrm>
            <a:off x="4892040" y="1325880"/>
            <a:ext cx="50292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04</a:t>
            </a:r>
            <a:endParaRPr lang="en-US" sz="1200" dirty="0"/>
          </a:p>
        </p:txBody>
      </p:sp>
      <p:sp>
        <p:nvSpPr>
          <p:cNvPr id="20" name="Text 18"/>
          <p:cNvSpPr/>
          <p:nvPr/>
        </p:nvSpPr>
        <p:spPr>
          <a:xfrm>
            <a:off x="5504688" y="1261872"/>
            <a:ext cx="3200400" cy="685800"/>
          </a:xfrm>
          <a:prstGeom prst="rect">
            <a:avLst/>
          </a:prstGeom>
          <a:noFill/>
          <a:ln/>
        </p:spPr>
        <p:txBody>
          <a:bodyPr wrap="square" lIns="0" tIns="0" rIns="0" bIns="0" rtlCol="0" anchor="ctr"/>
          <a:lstStyle/>
          <a:p>
            <a:pPr marL="0" indent="0" algn="l">
              <a:buNone/>
            </a:pPr>
            <a:r>
              <a:rPr lang="en-US" sz="1300" dirty="0">
                <a:solidFill>
                  <a:srgbClr val="0D2B29"/>
                </a:solidFill>
                <a:latin typeface="Times New Roman" pitchFamily="34" charset="0"/>
                <a:ea typeface="Times New Roman" pitchFamily="34" charset="-122"/>
                <a:cs typeface="Times New Roman" pitchFamily="34" charset="-120"/>
              </a:rPr>
              <a:t>Policy, Governance &amp; Challenges</a:t>
            </a:r>
            <a:endParaRPr lang="en-US" sz="1300" dirty="0"/>
          </a:p>
        </p:txBody>
      </p:sp>
      <p:sp>
        <p:nvSpPr>
          <p:cNvPr id="21" name="Shape 19"/>
          <p:cNvSpPr/>
          <p:nvPr/>
        </p:nvSpPr>
        <p:spPr>
          <a:xfrm>
            <a:off x="4754880" y="2331720"/>
            <a:ext cx="4114800" cy="1005840"/>
          </a:xfrm>
          <a:prstGeom prst="roundRect">
            <a:avLst>
              <a:gd name="adj" fmla="val 10909"/>
            </a:avLst>
          </a:prstGeom>
          <a:solidFill>
            <a:srgbClr val="D4F0ED"/>
          </a:solidFill>
          <a:ln/>
          <a:effectLst>
            <a:outerShdw blurRad="101600" dist="25400" dir="2700000" algn="bl" rotWithShape="0">
              <a:srgbClr val="000000">
                <a:alpha val="10000"/>
              </a:srgbClr>
            </a:outerShdw>
          </a:effectLst>
        </p:spPr>
      </p:sp>
      <p:sp>
        <p:nvSpPr>
          <p:cNvPr id="22" name="Shape 20"/>
          <p:cNvSpPr/>
          <p:nvPr/>
        </p:nvSpPr>
        <p:spPr>
          <a:xfrm>
            <a:off x="4892040" y="2560320"/>
            <a:ext cx="502920" cy="502920"/>
          </a:xfrm>
          <a:prstGeom prst="ellipse">
            <a:avLst/>
          </a:prstGeom>
          <a:solidFill>
            <a:srgbClr val="0D4F4A"/>
          </a:solidFill>
          <a:ln w="12700">
            <a:solidFill>
              <a:srgbClr val="0D4F4A"/>
            </a:solidFill>
            <a:prstDash val="solid"/>
          </a:ln>
        </p:spPr>
      </p:sp>
      <p:sp>
        <p:nvSpPr>
          <p:cNvPr id="23" name="Text 21"/>
          <p:cNvSpPr/>
          <p:nvPr/>
        </p:nvSpPr>
        <p:spPr>
          <a:xfrm>
            <a:off x="4892040" y="2560320"/>
            <a:ext cx="50292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05</a:t>
            </a:r>
            <a:endParaRPr lang="en-US" sz="1200" dirty="0"/>
          </a:p>
        </p:txBody>
      </p:sp>
      <p:sp>
        <p:nvSpPr>
          <p:cNvPr id="24" name="Text 22"/>
          <p:cNvSpPr/>
          <p:nvPr/>
        </p:nvSpPr>
        <p:spPr>
          <a:xfrm>
            <a:off x="5504688" y="2496312"/>
            <a:ext cx="3200400" cy="685800"/>
          </a:xfrm>
          <a:prstGeom prst="rect">
            <a:avLst/>
          </a:prstGeom>
          <a:noFill/>
          <a:ln/>
        </p:spPr>
        <p:txBody>
          <a:bodyPr wrap="square" lIns="0" tIns="0" rIns="0" bIns="0" rtlCol="0" anchor="ctr"/>
          <a:lstStyle/>
          <a:p>
            <a:pPr marL="0" indent="0" algn="l">
              <a:buNone/>
            </a:pPr>
            <a:r>
              <a:rPr lang="en-US" sz="1300" dirty="0">
                <a:solidFill>
                  <a:srgbClr val="0D2B29"/>
                </a:solidFill>
                <a:latin typeface="Times New Roman" pitchFamily="34" charset="0"/>
                <a:ea typeface="Times New Roman" pitchFamily="34" charset="-122"/>
                <a:cs typeface="Times New Roman" pitchFamily="34" charset="-120"/>
              </a:rPr>
              <a:t>Service Delivery &amp; Public Health Initiatives</a:t>
            </a:r>
            <a:endParaRPr lang="en-US" sz="1300" dirty="0"/>
          </a:p>
        </p:txBody>
      </p:sp>
      <p:sp>
        <p:nvSpPr>
          <p:cNvPr id="25" name="Shape 23"/>
          <p:cNvSpPr/>
          <p:nvPr/>
        </p:nvSpPr>
        <p:spPr>
          <a:xfrm>
            <a:off x="4754880" y="3566160"/>
            <a:ext cx="4114800" cy="1005840"/>
          </a:xfrm>
          <a:prstGeom prst="roundRect">
            <a:avLst>
              <a:gd name="adj" fmla="val 10909"/>
            </a:avLst>
          </a:prstGeom>
          <a:solidFill>
            <a:srgbClr val="C9EBE8"/>
          </a:solidFill>
          <a:ln/>
          <a:effectLst>
            <a:outerShdw blurRad="101600" dist="25400" dir="2700000" algn="bl" rotWithShape="0">
              <a:srgbClr val="000000">
                <a:alpha val="10000"/>
              </a:srgbClr>
            </a:outerShdw>
          </a:effectLst>
        </p:spPr>
      </p:sp>
      <p:sp>
        <p:nvSpPr>
          <p:cNvPr id="26" name="Shape 24"/>
          <p:cNvSpPr/>
          <p:nvPr/>
        </p:nvSpPr>
        <p:spPr>
          <a:xfrm>
            <a:off x="4892040" y="3794760"/>
            <a:ext cx="502920" cy="502920"/>
          </a:xfrm>
          <a:prstGeom prst="ellipse">
            <a:avLst/>
          </a:prstGeom>
          <a:solidFill>
            <a:srgbClr val="0D4F4A"/>
          </a:solidFill>
          <a:ln w="12700">
            <a:solidFill>
              <a:srgbClr val="0D4F4A"/>
            </a:solidFill>
            <a:prstDash val="solid"/>
          </a:ln>
        </p:spPr>
      </p:sp>
      <p:sp>
        <p:nvSpPr>
          <p:cNvPr id="27" name="Text 25"/>
          <p:cNvSpPr/>
          <p:nvPr/>
        </p:nvSpPr>
        <p:spPr>
          <a:xfrm>
            <a:off x="4892040" y="3794760"/>
            <a:ext cx="50292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06</a:t>
            </a:r>
            <a:endParaRPr lang="en-US" sz="1200" dirty="0"/>
          </a:p>
        </p:txBody>
      </p:sp>
      <p:sp>
        <p:nvSpPr>
          <p:cNvPr id="28" name="Text 26"/>
          <p:cNvSpPr/>
          <p:nvPr/>
        </p:nvSpPr>
        <p:spPr>
          <a:xfrm>
            <a:off x="5504688" y="3730752"/>
            <a:ext cx="3200400" cy="685800"/>
          </a:xfrm>
          <a:prstGeom prst="rect">
            <a:avLst/>
          </a:prstGeom>
          <a:noFill/>
          <a:ln/>
        </p:spPr>
        <p:txBody>
          <a:bodyPr wrap="square" lIns="0" tIns="0" rIns="0" bIns="0" rtlCol="0" anchor="ctr"/>
          <a:lstStyle/>
          <a:p>
            <a:pPr marL="0" indent="0" algn="l">
              <a:buNone/>
            </a:pPr>
            <a:r>
              <a:rPr lang="en-US" sz="1300" dirty="0">
                <a:solidFill>
                  <a:srgbClr val="0D2B29"/>
                </a:solidFill>
                <a:latin typeface="Times New Roman" pitchFamily="34" charset="0"/>
                <a:ea typeface="Times New Roman" pitchFamily="34" charset="-122"/>
                <a:cs typeface="Times New Roman" pitchFamily="34" charset="-120"/>
              </a:rPr>
              <a:t>Equity, Access &amp; Critical Evaluation</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Defining Health</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3 / 15</a:t>
            </a:r>
            <a:endParaRPr lang="en-US" sz="900" dirty="0"/>
          </a:p>
        </p:txBody>
      </p:sp>
      <p:sp>
        <p:nvSpPr>
          <p:cNvPr id="5" name="Shape 3"/>
          <p:cNvSpPr/>
          <p:nvPr/>
        </p:nvSpPr>
        <p:spPr>
          <a:xfrm>
            <a:off x="365760" y="1097280"/>
            <a:ext cx="8412480" cy="1005840"/>
          </a:xfrm>
          <a:prstGeom prst="roundRect">
            <a:avLst>
              <a:gd name="adj" fmla="val 10909"/>
            </a:avLst>
          </a:prstGeom>
          <a:solidFill>
            <a:srgbClr val="0D4F4A"/>
          </a:solidFill>
          <a:ln/>
          <a:effectLst>
            <a:outerShdw blurRad="101600" dist="25400" dir="2700000" algn="bl" rotWithShape="0">
              <a:srgbClr val="000000">
                <a:alpha val="10000"/>
              </a:srgbClr>
            </a:outerShdw>
          </a:effectLst>
        </p:spPr>
      </p:sp>
      <p:sp>
        <p:nvSpPr>
          <p:cNvPr id="6" name="Text 4"/>
          <p:cNvSpPr/>
          <p:nvPr/>
        </p:nvSpPr>
        <p:spPr>
          <a:xfrm>
            <a:off x="502920" y="1143000"/>
            <a:ext cx="8046720" cy="914400"/>
          </a:xfrm>
          <a:prstGeom prst="rect">
            <a:avLst/>
          </a:prstGeom>
          <a:noFill/>
          <a:ln/>
        </p:spPr>
        <p:txBody>
          <a:bodyPr wrap="square" lIns="0" tIns="0" rIns="0" bIns="0" rtlCol="0" anchor="ctr"/>
          <a:lstStyle/>
          <a:p>
            <a:pPr marL="0" indent="0" algn="ctr">
              <a:buNone/>
            </a:pPr>
            <a:r>
              <a:rPr lang="en-US" sz="1300" i="1" dirty="0">
                <a:solidFill>
                  <a:srgbClr val="FFFFFF"/>
                </a:solidFill>
                <a:latin typeface="Times New Roman" pitchFamily="34" charset="0"/>
                <a:ea typeface="Times New Roman" pitchFamily="34" charset="-122"/>
                <a:cs typeface="Times New Roman" pitchFamily="34" charset="-120"/>
              </a:rPr>
              <a:t>"A state of complete physical, mental and social well-being and not merely the absence of disease or infirmity."</a:t>
            </a:r>
            <a:endParaRPr lang="en-US" sz="1300" dirty="0"/>
          </a:p>
        </p:txBody>
      </p:sp>
      <p:sp>
        <p:nvSpPr>
          <p:cNvPr id="7" name="Shape 5"/>
          <p:cNvSpPr/>
          <p:nvPr/>
        </p:nvSpPr>
        <p:spPr>
          <a:xfrm>
            <a:off x="365760" y="2286000"/>
            <a:ext cx="2606040" cy="1828800"/>
          </a:xfrm>
          <a:prstGeom prst="roundRect">
            <a:avLst>
              <a:gd name="adj" fmla="val 6000"/>
            </a:avLst>
          </a:prstGeom>
          <a:solidFill>
            <a:srgbClr val="D4F0ED"/>
          </a:solidFill>
          <a:ln/>
          <a:effectLst>
            <a:outerShdw blurRad="101600" dist="25400" dir="2700000" algn="bl" rotWithShape="0">
              <a:srgbClr val="000000">
                <a:alpha val="10000"/>
              </a:srgbClr>
            </a:outerShdw>
          </a:effectLst>
        </p:spPr>
      </p:sp>
      <p:sp>
        <p:nvSpPr>
          <p:cNvPr id="8" name="Text 6"/>
          <p:cNvSpPr/>
          <p:nvPr/>
        </p:nvSpPr>
        <p:spPr>
          <a:xfrm>
            <a:off x="502920" y="2377440"/>
            <a:ext cx="2331720" cy="365760"/>
          </a:xfrm>
          <a:prstGeom prst="rect">
            <a:avLst/>
          </a:prstGeom>
          <a:noFill/>
          <a:ln/>
        </p:spPr>
        <p:txBody>
          <a:bodyPr wrap="square" lIns="0" tIns="0" rIns="0" bIns="0" rtlCol="0" anchor="ctr"/>
          <a:lstStyle/>
          <a:p>
            <a:pPr marL="0" indent="0" algn="ctr">
              <a:buNone/>
            </a:pPr>
            <a:r>
              <a:rPr lang="en-US" sz="1400" b="1" dirty="0">
                <a:solidFill>
                  <a:srgbClr val="0D4F4A"/>
                </a:solidFill>
                <a:latin typeface="Times New Roman" pitchFamily="34" charset="0"/>
                <a:ea typeface="Times New Roman" pitchFamily="34" charset="-122"/>
                <a:cs typeface="Times New Roman" pitchFamily="34" charset="-120"/>
              </a:rPr>
              <a:t>Physical Health</a:t>
            </a:r>
            <a:endParaRPr lang="en-US" sz="1400" dirty="0"/>
          </a:p>
        </p:txBody>
      </p:sp>
      <p:sp>
        <p:nvSpPr>
          <p:cNvPr id="9" name="Text 7"/>
          <p:cNvSpPr/>
          <p:nvPr/>
        </p:nvSpPr>
        <p:spPr>
          <a:xfrm>
            <a:off x="502920" y="2788920"/>
            <a:ext cx="2331720" cy="1188720"/>
          </a:xfrm>
          <a:prstGeom prst="rect">
            <a:avLst/>
          </a:prstGeom>
          <a:noFill/>
          <a:ln/>
        </p:spPr>
        <p:txBody>
          <a:bodyPr wrap="square" lIns="0" tIns="0" rIns="0" bIns="0" rtlCol="0" anchor="t"/>
          <a:lstStyle/>
          <a:p>
            <a:r>
              <a:rPr lang="en-US" sz="1200" dirty="0">
                <a:solidFill>
                  <a:srgbClr val="0D2B29"/>
                </a:solidFill>
                <a:latin typeface="Times New Roman" pitchFamily="34" charset="0"/>
                <a:ea typeface="Times New Roman" pitchFamily="34" charset="-122"/>
                <a:cs typeface="Times New Roman" pitchFamily="34" charset="-120"/>
              </a:rPr>
              <a:t>Biological functioning, absence of disease, bodily fitness and physiological resilience(Madigan et al., 2023).</a:t>
            </a:r>
            <a:endParaRPr lang="en-US" sz="1200" dirty="0"/>
          </a:p>
        </p:txBody>
      </p:sp>
      <p:sp>
        <p:nvSpPr>
          <p:cNvPr id="10" name="Shape 8"/>
          <p:cNvSpPr/>
          <p:nvPr/>
        </p:nvSpPr>
        <p:spPr>
          <a:xfrm>
            <a:off x="3200400" y="2286000"/>
            <a:ext cx="2606040" cy="1828800"/>
          </a:xfrm>
          <a:prstGeom prst="roundRect">
            <a:avLst>
              <a:gd name="adj" fmla="val 6000"/>
            </a:avLst>
          </a:prstGeom>
          <a:solidFill>
            <a:srgbClr val="C9EBE8"/>
          </a:solidFill>
          <a:ln/>
          <a:effectLst>
            <a:outerShdw blurRad="101600" dist="25400" dir="2700000" algn="bl" rotWithShape="0">
              <a:srgbClr val="000000">
                <a:alpha val="10000"/>
              </a:srgbClr>
            </a:outerShdw>
          </a:effectLst>
        </p:spPr>
      </p:sp>
      <p:sp>
        <p:nvSpPr>
          <p:cNvPr id="11" name="Text 9"/>
          <p:cNvSpPr/>
          <p:nvPr/>
        </p:nvSpPr>
        <p:spPr>
          <a:xfrm>
            <a:off x="3337560" y="2377440"/>
            <a:ext cx="2331720" cy="365760"/>
          </a:xfrm>
          <a:prstGeom prst="rect">
            <a:avLst/>
          </a:prstGeom>
          <a:noFill/>
          <a:ln/>
        </p:spPr>
        <p:txBody>
          <a:bodyPr wrap="square" lIns="0" tIns="0" rIns="0" bIns="0" rtlCol="0" anchor="ctr"/>
          <a:lstStyle/>
          <a:p>
            <a:pPr marL="0" indent="0" algn="ctr">
              <a:buNone/>
            </a:pPr>
            <a:r>
              <a:rPr lang="en-US" sz="1400" b="1" dirty="0">
                <a:solidFill>
                  <a:srgbClr val="0D4F4A"/>
                </a:solidFill>
                <a:latin typeface="Times New Roman" pitchFamily="34" charset="0"/>
                <a:ea typeface="Times New Roman" pitchFamily="34" charset="-122"/>
                <a:cs typeface="Times New Roman" pitchFamily="34" charset="-120"/>
              </a:rPr>
              <a:t>Mental Health</a:t>
            </a:r>
            <a:endParaRPr lang="en-US" sz="1400" dirty="0"/>
          </a:p>
        </p:txBody>
      </p:sp>
      <p:sp>
        <p:nvSpPr>
          <p:cNvPr id="12" name="Text 10"/>
          <p:cNvSpPr/>
          <p:nvPr/>
        </p:nvSpPr>
        <p:spPr>
          <a:xfrm>
            <a:off x="3337560" y="2788920"/>
            <a:ext cx="2331720" cy="1188720"/>
          </a:xfrm>
          <a:prstGeom prst="rect">
            <a:avLst/>
          </a:prstGeom>
          <a:noFill/>
          <a:ln/>
        </p:spPr>
        <p:txBody>
          <a:bodyPr wrap="square" lIns="0" tIns="0" rIns="0" bIns="0" rtlCol="0" anchor="t"/>
          <a:lstStyle/>
          <a:p>
            <a:r>
              <a:rPr lang="en-US" sz="1200" dirty="0">
                <a:solidFill>
                  <a:srgbClr val="0D2B29"/>
                </a:solidFill>
                <a:latin typeface="Times New Roman" pitchFamily="34" charset="0"/>
                <a:ea typeface="Times New Roman" pitchFamily="34" charset="-122"/>
                <a:cs typeface="Times New Roman" pitchFamily="34" charset="-120"/>
              </a:rPr>
              <a:t>Psychological well-being, cognitive functioning, emotional regulation and absence of mental disorder(Jokela, 2022).</a:t>
            </a:r>
            <a:endParaRPr lang="en-US" sz="1200" dirty="0"/>
          </a:p>
        </p:txBody>
      </p:sp>
      <p:sp>
        <p:nvSpPr>
          <p:cNvPr id="13" name="Shape 11"/>
          <p:cNvSpPr/>
          <p:nvPr/>
        </p:nvSpPr>
        <p:spPr>
          <a:xfrm>
            <a:off x="6035040" y="2286000"/>
            <a:ext cx="2606040" cy="1828800"/>
          </a:xfrm>
          <a:prstGeom prst="roundRect">
            <a:avLst>
              <a:gd name="adj" fmla="val 6000"/>
            </a:avLst>
          </a:prstGeom>
          <a:solidFill>
            <a:srgbClr val="B8E6E3"/>
          </a:solidFill>
          <a:ln/>
          <a:effectLst>
            <a:outerShdw blurRad="101600" dist="25400" dir="2700000" algn="bl" rotWithShape="0">
              <a:srgbClr val="000000">
                <a:alpha val="10000"/>
              </a:srgbClr>
            </a:outerShdw>
          </a:effectLst>
        </p:spPr>
      </p:sp>
      <p:sp>
        <p:nvSpPr>
          <p:cNvPr id="14" name="Text 12"/>
          <p:cNvSpPr/>
          <p:nvPr/>
        </p:nvSpPr>
        <p:spPr>
          <a:xfrm>
            <a:off x="6172200" y="2377440"/>
            <a:ext cx="2331720" cy="365760"/>
          </a:xfrm>
          <a:prstGeom prst="rect">
            <a:avLst/>
          </a:prstGeom>
          <a:noFill/>
          <a:ln/>
        </p:spPr>
        <p:txBody>
          <a:bodyPr wrap="square" lIns="0" tIns="0" rIns="0" bIns="0" rtlCol="0" anchor="ctr"/>
          <a:lstStyle/>
          <a:p>
            <a:pPr marL="0" indent="0" algn="ctr">
              <a:buNone/>
            </a:pPr>
            <a:r>
              <a:rPr lang="en-US" sz="1400" b="1" dirty="0">
                <a:solidFill>
                  <a:srgbClr val="0D4F4A"/>
                </a:solidFill>
                <a:latin typeface="Times New Roman" pitchFamily="34" charset="0"/>
                <a:ea typeface="Times New Roman" pitchFamily="34" charset="-122"/>
                <a:cs typeface="Times New Roman" pitchFamily="34" charset="-120"/>
              </a:rPr>
              <a:t>Social Health</a:t>
            </a:r>
            <a:endParaRPr lang="en-US" sz="1400" dirty="0"/>
          </a:p>
        </p:txBody>
      </p:sp>
      <p:sp>
        <p:nvSpPr>
          <p:cNvPr id="15" name="Text 13"/>
          <p:cNvSpPr/>
          <p:nvPr/>
        </p:nvSpPr>
        <p:spPr>
          <a:xfrm>
            <a:off x="6172200" y="2788920"/>
            <a:ext cx="2331720" cy="1188720"/>
          </a:xfrm>
          <a:prstGeom prst="rect">
            <a:avLst/>
          </a:prstGeom>
          <a:noFill/>
          <a:ln/>
        </p:spPr>
        <p:txBody>
          <a:bodyPr wrap="square" lIns="0" tIns="0" rIns="0" bIns="0" rtlCol="0" anchor="t"/>
          <a:lstStyle/>
          <a:p>
            <a:r>
              <a:rPr lang="en-US" sz="1200" dirty="0">
                <a:solidFill>
                  <a:srgbClr val="0D2B29"/>
                </a:solidFill>
                <a:latin typeface="Times New Roman" pitchFamily="34" charset="0"/>
                <a:ea typeface="Times New Roman" pitchFamily="34" charset="-122"/>
                <a:cs typeface="Times New Roman" pitchFamily="34" charset="-120"/>
              </a:rPr>
              <a:t>Ability to form meaningful relationships, engage in community and function in social roles(Zhang et al., 2023).</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Defining Wellbeing</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4 / 15</a:t>
            </a:r>
            <a:endParaRPr lang="en-US" sz="900" dirty="0"/>
          </a:p>
        </p:txBody>
      </p:sp>
      <p:sp>
        <p:nvSpPr>
          <p:cNvPr id="5" name="Shape 3"/>
          <p:cNvSpPr/>
          <p:nvPr/>
        </p:nvSpPr>
        <p:spPr>
          <a:xfrm>
            <a:off x="3200400" y="2011680"/>
            <a:ext cx="2743200" cy="1005840"/>
          </a:xfrm>
          <a:prstGeom prst="roundRect">
            <a:avLst>
              <a:gd name="adj" fmla="val 10909"/>
            </a:avLst>
          </a:prstGeom>
          <a:solidFill>
            <a:srgbClr val="0D4F4A"/>
          </a:solidFill>
          <a:ln/>
          <a:effectLst>
            <a:outerShdw blurRad="101600" dist="25400" dir="2700000" algn="bl" rotWithShape="0">
              <a:srgbClr val="000000">
                <a:alpha val="10000"/>
              </a:srgbClr>
            </a:outerShdw>
          </a:effectLst>
        </p:spPr>
      </p:sp>
      <p:sp>
        <p:nvSpPr>
          <p:cNvPr id="6" name="Text 4"/>
          <p:cNvSpPr/>
          <p:nvPr/>
        </p:nvSpPr>
        <p:spPr>
          <a:xfrm>
            <a:off x="3200400" y="2011680"/>
            <a:ext cx="2743200" cy="1005840"/>
          </a:xfrm>
          <a:prstGeom prst="rect">
            <a:avLst/>
          </a:prstGeom>
          <a:noFill/>
          <a:ln/>
        </p:spPr>
        <p:txBody>
          <a:bodyPr wrap="square" lIns="0" tIns="0" rIns="0" bIns="0" rtlCol="0" anchor="ctr"/>
          <a:lstStyle/>
          <a:p>
            <a:pPr marL="0" indent="0" algn="ctr">
              <a:buNone/>
            </a:pPr>
            <a:r>
              <a:rPr lang="en-US" sz="1800" b="1" dirty="0">
                <a:solidFill>
                  <a:srgbClr val="3BBFB8"/>
                </a:solidFill>
                <a:latin typeface="Times New Roman" pitchFamily="34" charset="0"/>
                <a:ea typeface="Times New Roman" pitchFamily="34" charset="-122"/>
                <a:cs typeface="Times New Roman" pitchFamily="34" charset="-120"/>
              </a:rPr>
              <a:t>WELLBEING</a:t>
            </a:r>
            <a:endParaRPr lang="en-US" sz="1800" dirty="0"/>
          </a:p>
        </p:txBody>
      </p:sp>
      <p:sp>
        <p:nvSpPr>
          <p:cNvPr id="7" name="Shape 5"/>
          <p:cNvSpPr/>
          <p:nvPr/>
        </p:nvSpPr>
        <p:spPr>
          <a:xfrm>
            <a:off x="274320" y="1188720"/>
            <a:ext cx="2560320" cy="1188720"/>
          </a:xfrm>
          <a:prstGeom prst="roundRect">
            <a:avLst>
              <a:gd name="adj" fmla="val 9231"/>
            </a:avLst>
          </a:prstGeom>
          <a:solidFill>
            <a:srgbClr val="D4F0ED"/>
          </a:solidFill>
          <a:ln/>
          <a:effectLst>
            <a:outerShdw blurRad="101600" dist="25400" dir="2700000" algn="bl" rotWithShape="0">
              <a:srgbClr val="000000">
                <a:alpha val="10000"/>
              </a:srgbClr>
            </a:outerShdw>
          </a:effectLst>
        </p:spPr>
      </p:sp>
      <p:sp>
        <p:nvSpPr>
          <p:cNvPr id="8" name="Text 6"/>
          <p:cNvSpPr/>
          <p:nvPr/>
        </p:nvSpPr>
        <p:spPr>
          <a:xfrm>
            <a:off x="365760" y="1280160"/>
            <a:ext cx="2377440" cy="365760"/>
          </a:xfrm>
          <a:prstGeom prst="rect">
            <a:avLst/>
          </a:prstGeom>
          <a:noFill/>
          <a:ln/>
        </p:spPr>
        <p:txBody>
          <a:bodyPr wrap="square" lIns="0" tIns="0" rIns="0" bIns="0" rtlCol="0" anchor="ctr"/>
          <a:lstStyle/>
          <a:p>
            <a:pPr marL="0" indent="0" algn="ctr">
              <a:buNone/>
            </a:pPr>
            <a:r>
              <a:rPr lang="en-US" sz="1300" b="1" dirty="0">
                <a:solidFill>
                  <a:srgbClr val="0D4F4A"/>
                </a:solidFill>
                <a:latin typeface="Times New Roman" pitchFamily="34" charset="0"/>
                <a:ea typeface="Times New Roman" pitchFamily="34" charset="-122"/>
                <a:cs typeface="Times New Roman" pitchFamily="34" charset="-120"/>
              </a:rPr>
              <a:t>Physical</a:t>
            </a:r>
            <a:endParaRPr lang="en-US" sz="1300" dirty="0"/>
          </a:p>
        </p:txBody>
      </p:sp>
      <p:sp>
        <p:nvSpPr>
          <p:cNvPr id="9" name="Text 7"/>
          <p:cNvSpPr/>
          <p:nvPr/>
        </p:nvSpPr>
        <p:spPr>
          <a:xfrm>
            <a:off x="365760" y="1664208"/>
            <a:ext cx="2377440" cy="594360"/>
          </a:xfrm>
          <a:prstGeom prst="rect">
            <a:avLst/>
          </a:prstGeom>
          <a:noFill/>
          <a:ln/>
        </p:spPr>
        <p:txBody>
          <a:bodyPr wrap="square" lIns="0" tIns="0" rIns="0" bIns="0" rtlCol="0" anchor="t"/>
          <a:lstStyle/>
          <a:p>
            <a:pPr marL="0" indent="0" algn="ctr">
              <a:buNone/>
            </a:pPr>
            <a:r>
              <a:rPr lang="en-US" sz="1100" dirty="0">
                <a:solidFill>
                  <a:srgbClr val="0D2B29"/>
                </a:solidFill>
                <a:latin typeface="Times New Roman" pitchFamily="34" charset="0"/>
                <a:ea typeface="Times New Roman" pitchFamily="34" charset="-122"/>
                <a:cs typeface="Times New Roman" pitchFamily="34" charset="-120"/>
              </a:rPr>
              <a:t>Fitness, nutrition, sleep quality, absence of illness</a:t>
            </a:r>
            <a:endParaRPr lang="en-US" sz="1100" dirty="0"/>
          </a:p>
        </p:txBody>
      </p:sp>
      <p:sp>
        <p:nvSpPr>
          <p:cNvPr id="10" name="Shape 8"/>
          <p:cNvSpPr/>
          <p:nvPr/>
        </p:nvSpPr>
        <p:spPr>
          <a:xfrm>
            <a:off x="6217920" y="1188720"/>
            <a:ext cx="2560320" cy="1188720"/>
          </a:xfrm>
          <a:prstGeom prst="roundRect">
            <a:avLst>
              <a:gd name="adj" fmla="val 9231"/>
            </a:avLst>
          </a:prstGeom>
          <a:solidFill>
            <a:srgbClr val="B8E6E3"/>
          </a:solidFill>
          <a:ln/>
          <a:effectLst>
            <a:outerShdw blurRad="101600" dist="25400" dir="2700000" algn="bl" rotWithShape="0">
              <a:srgbClr val="000000">
                <a:alpha val="10000"/>
              </a:srgbClr>
            </a:outerShdw>
          </a:effectLst>
        </p:spPr>
      </p:sp>
      <p:sp>
        <p:nvSpPr>
          <p:cNvPr id="11" name="Text 9"/>
          <p:cNvSpPr/>
          <p:nvPr/>
        </p:nvSpPr>
        <p:spPr>
          <a:xfrm>
            <a:off x="6309360" y="1280160"/>
            <a:ext cx="2377440" cy="365760"/>
          </a:xfrm>
          <a:prstGeom prst="rect">
            <a:avLst/>
          </a:prstGeom>
          <a:noFill/>
          <a:ln/>
        </p:spPr>
        <p:txBody>
          <a:bodyPr wrap="square" lIns="0" tIns="0" rIns="0" bIns="0" rtlCol="0" anchor="ctr"/>
          <a:lstStyle/>
          <a:p>
            <a:pPr marL="0" indent="0" algn="ctr">
              <a:buNone/>
            </a:pPr>
            <a:r>
              <a:rPr lang="en-US" sz="1300" b="1" dirty="0">
                <a:solidFill>
                  <a:srgbClr val="0D4F4A"/>
                </a:solidFill>
                <a:latin typeface="Times New Roman" pitchFamily="34" charset="0"/>
                <a:ea typeface="Times New Roman" pitchFamily="34" charset="-122"/>
                <a:cs typeface="Times New Roman" pitchFamily="34" charset="-120"/>
              </a:rPr>
              <a:t>Mental &amp; Emotional</a:t>
            </a:r>
            <a:endParaRPr lang="en-US" sz="1300" dirty="0"/>
          </a:p>
        </p:txBody>
      </p:sp>
      <p:sp>
        <p:nvSpPr>
          <p:cNvPr id="12" name="Text 10"/>
          <p:cNvSpPr/>
          <p:nvPr/>
        </p:nvSpPr>
        <p:spPr>
          <a:xfrm>
            <a:off x="6309360" y="1664208"/>
            <a:ext cx="2377440" cy="594360"/>
          </a:xfrm>
          <a:prstGeom prst="rect">
            <a:avLst/>
          </a:prstGeom>
          <a:noFill/>
          <a:ln/>
        </p:spPr>
        <p:txBody>
          <a:bodyPr wrap="square" lIns="0" tIns="0" rIns="0" bIns="0" rtlCol="0" anchor="t"/>
          <a:lstStyle/>
          <a:p>
            <a:pPr marL="0" indent="0" algn="ctr">
              <a:buNone/>
            </a:pPr>
            <a:r>
              <a:rPr lang="en-US" sz="1100" dirty="0">
                <a:solidFill>
                  <a:srgbClr val="0D2B29"/>
                </a:solidFill>
                <a:latin typeface="Times New Roman" pitchFamily="34" charset="0"/>
                <a:ea typeface="Times New Roman" pitchFamily="34" charset="-122"/>
                <a:cs typeface="Times New Roman" pitchFamily="34" charset="-120"/>
              </a:rPr>
              <a:t>Positive affect, resilience, coping strategies</a:t>
            </a:r>
            <a:endParaRPr lang="en-US" sz="1100" dirty="0"/>
          </a:p>
        </p:txBody>
      </p:sp>
      <p:sp>
        <p:nvSpPr>
          <p:cNvPr id="13" name="Shape 11"/>
          <p:cNvSpPr/>
          <p:nvPr/>
        </p:nvSpPr>
        <p:spPr>
          <a:xfrm>
            <a:off x="274320" y="3200400"/>
            <a:ext cx="2560320" cy="1188720"/>
          </a:xfrm>
          <a:prstGeom prst="roundRect">
            <a:avLst>
              <a:gd name="adj" fmla="val 9231"/>
            </a:avLst>
          </a:prstGeom>
          <a:solidFill>
            <a:srgbClr val="C9EBE8"/>
          </a:solidFill>
          <a:ln/>
          <a:effectLst>
            <a:outerShdw blurRad="101600" dist="25400" dir="2700000" algn="bl" rotWithShape="0">
              <a:srgbClr val="000000">
                <a:alpha val="10000"/>
              </a:srgbClr>
            </a:outerShdw>
          </a:effectLst>
        </p:spPr>
      </p:sp>
      <p:sp>
        <p:nvSpPr>
          <p:cNvPr id="14" name="Text 12"/>
          <p:cNvSpPr/>
          <p:nvPr/>
        </p:nvSpPr>
        <p:spPr>
          <a:xfrm>
            <a:off x="365760" y="3291840"/>
            <a:ext cx="2377440" cy="365760"/>
          </a:xfrm>
          <a:prstGeom prst="rect">
            <a:avLst/>
          </a:prstGeom>
          <a:noFill/>
          <a:ln/>
        </p:spPr>
        <p:txBody>
          <a:bodyPr wrap="square" lIns="0" tIns="0" rIns="0" bIns="0" rtlCol="0" anchor="ctr"/>
          <a:lstStyle/>
          <a:p>
            <a:pPr marL="0" indent="0" algn="ctr">
              <a:buNone/>
            </a:pPr>
            <a:r>
              <a:rPr lang="en-US" sz="1300" b="1" dirty="0">
                <a:solidFill>
                  <a:srgbClr val="0D4F4A"/>
                </a:solidFill>
                <a:latin typeface="Times New Roman" pitchFamily="34" charset="0"/>
                <a:ea typeface="Times New Roman" pitchFamily="34" charset="-122"/>
                <a:cs typeface="Times New Roman" pitchFamily="34" charset="-120"/>
              </a:rPr>
              <a:t>Social</a:t>
            </a:r>
            <a:endParaRPr lang="en-US" sz="1300" dirty="0"/>
          </a:p>
        </p:txBody>
      </p:sp>
      <p:sp>
        <p:nvSpPr>
          <p:cNvPr id="15" name="Text 13"/>
          <p:cNvSpPr/>
          <p:nvPr/>
        </p:nvSpPr>
        <p:spPr>
          <a:xfrm>
            <a:off x="365760" y="3675888"/>
            <a:ext cx="2377440" cy="594360"/>
          </a:xfrm>
          <a:prstGeom prst="rect">
            <a:avLst/>
          </a:prstGeom>
          <a:noFill/>
          <a:ln/>
        </p:spPr>
        <p:txBody>
          <a:bodyPr wrap="square" lIns="0" tIns="0" rIns="0" bIns="0" rtlCol="0" anchor="t"/>
          <a:lstStyle/>
          <a:p>
            <a:pPr marL="0" indent="0" algn="ctr">
              <a:buNone/>
            </a:pPr>
            <a:r>
              <a:rPr lang="en-US" sz="1100" dirty="0">
                <a:solidFill>
                  <a:srgbClr val="0D2B29"/>
                </a:solidFill>
                <a:latin typeface="Times New Roman" pitchFamily="34" charset="0"/>
                <a:ea typeface="Times New Roman" pitchFamily="34" charset="-122"/>
                <a:cs typeface="Times New Roman" pitchFamily="34" charset="-120"/>
              </a:rPr>
              <a:t>Relationships, community belonging, support networks</a:t>
            </a:r>
            <a:endParaRPr lang="en-US" sz="1100" dirty="0"/>
          </a:p>
        </p:txBody>
      </p:sp>
      <p:sp>
        <p:nvSpPr>
          <p:cNvPr id="16" name="Shape 14"/>
          <p:cNvSpPr/>
          <p:nvPr/>
        </p:nvSpPr>
        <p:spPr>
          <a:xfrm>
            <a:off x="6217920" y="3200400"/>
            <a:ext cx="2560320" cy="1188720"/>
          </a:xfrm>
          <a:prstGeom prst="roundRect">
            <a:avLst>
              <a:gd name="adj" fmla="val 9231"/>
            </a:avLst>
          </a:prstGeom>
          <a:solidFill>
            <a:srgbClr val="D4F0ED"/>
          </a:solidFill>
          <a:ln/>
          <a:effectLst>
            <a:outerShdw blurRad="101600" dist="25400" dir="2700000" algn="bl" rotWithShape="0">
              <a:srgbClr val="000000">
                <a:alpha val="10000"/>
              </a:srgbClr>
            </a:outerShdw>
          </a:effectLst>
        </p:spPr>
      </p:sp>
      <p:sp>
        <p:nvSpPr>
          <p:cNvPr id="17" name="Text 15"/>
          <p:cNvSpPr/>
          <p:nvPr/>
        </p:nvSpPr>
        <p:spPr>
          <a:xfrm>
            <a:off x="6309360" y="3291840"/>
            <a:ext cx="2377440" cy="365760"/>
          </a:xfrm>
          <a:prstGeom prst="rect">
            <a:avLst/>
          </a:prstGeom>
          <a:noFill/>
          <a:ln/>
        </p:spPr>
        <p:txBody>
          <a:bodyPr wrap="square" lIns="0" tIns="0" rIns="0" bIns="0" rtlCol="0" anchor="ctr"/>
          <a:lstStyle/>
          <a:p>
            <a:pPr marL="0" indent="0" algn="ctr">
              <a:buNone/>
            </a:pPr>
            <a:r>
              <a:rPr lang="en-US" sz="1300" b="1" dirty="0">
                <a:solidFill>
                  <a:srgbClr val="0D4F4A"/>
                </a:solidFill>
                <a:latin typeface="Times New Roman" pitchFamily="34" charset="0"/>
                <a:ea typeface="Times New Roman" pitchFamily="34" charset="-122"/>
                <a:cs typeface="Times New Roman" pitchFamily="34" charset="-120"/>
              </a:rPr>
              <a:t>Spiritual / Purposeful</a:t>
            </a:r>
            <a:endParaRPr lang="en-US" sz="1300" dirty="0"/>
          </a:p>
        </p:txBody>
      </p:sp>
      <p:sp>
        <p:nvSpPr>
          <p:cNvPr id="18" name="Text 16"/>
          <p:cNvSpPr/>
          <p:nvPr/>
        </p:nvSpPr>
        <p:spPr>
          <a:xfrm>
            <a:off x="6309360" y="3675888"/>
            <a:ext cx="2377440" cy="594360"/>
          </a:xfrm>
          <a:prstGeom prst="rect">
            <a:avLst/>
          </a:prstGeom>
          <a:noFill/>
          <a:ln/>
        </p:spPr>
        <p:txBody>
          <a:bodyPr wrap="square" lIns="0" tIns="0" rIns="0" bIns="0" rtlCol="0" anchor="t"/>
          <a:lstStyle/>
          <a:p>
            <a:pPr marL="0" indent="0" algn="ctr">
              <a:buNone/>
            </a:pPr>
            <a:r>
              <a:rPr lang="en-US" sz="1100" dirty="0">
                <a:solidFill>
                  <a:srgbClr val="0D2B29"/>
                </a:solidFill>
                <a:latin typeface="Times New Roman" pitchFamily="34" charset="0"/>
                <a:ea typeface="Times New Roman" pitchFamily="34" charset="-122"/>
                <a:cs typeface="Times New Roman" pitchFamily="34" charset="-120"/>
              </a:rPr>
              <a:t>Meaning, values, sense of purpose in life</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Sustainable Development &amp; WHO SDGs</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5 / 15</a:t>
            </a:r>
            <a:endParaRPr lang="en-US" sz="900" dirty="0"/>
          </a:p>
        </p:txBody>
      </p:sp>
      <p:sp>
        <p:nvSpPr>
          <p:cNvPr id="5" name="Shape 3"/>
          <p:cNvSpPr/>
          <p:nvPr/>
        </p:nvSpPr>
        <p:spPr>
          <a:xfrm>
            <a:off x="365760" y="1097280"/>
            <a:ext cx="5120640" cy="960120"/>
          </a:xfrm>
          <a:prstGeom prst="roundRect">
            <a:avLst>
              <a:gd name="adj" fmla="val 11429"/>
            </a:avLst>
          </a:prstGeom>
          <a:solidFill>
            <a:srgbClr val="0D4F4A"/>
          </a:solidFill>
          <a:ln/>
          <a:effectLst>
            <a:outerShdw blurRad="101600" dist="25400" dir="2700000" algn="bl" rotWithShape="0">
              <a:srgbClr val="000000">
                <a:alpha val="10000"/>
              </a:srgbClr>
            </a:outerShdw>
          </a:effectLst>
        </p:spPr>
      </p:sp>
      <p:sp>
        <p:nvSpPr>
          <p:cNvPr id="6" name="Text 4"/>
          <p:cNvSpPr/>
          <p:nvPr/>
        </p:nvSpPr>
        <p:spPr>
          <a:xfrm>
            <a:off x="502920" y="1143000"/>
            <a:ext cx="4846320" cy="868680"/>
          </a:xfrm>
          <a:prstGeom prst="rect">
            <a:avLst/>
          </a:prstGeom>
          <a:noFill/>
          <a:ln/>
        </p:spPr>
        <p:txBody>
          <a:bodyPr wrap="square" lIns="0" tIns="0" rIns="0" bIns="0" rtlCol="0" anchor="ctr"/>
          <a:lstStyle/>
          <a:p>
            <a:pPr marL="0" indent="0" algn="l">
              <a:buNone/>
            </a:pPr>
            <a:r>
              <a:rPr lang="en-US" sz="1100" i="1" dirty="0">
                <a:solidFill>
                  <a:srgbClr val="FFFFFF"/>
                </a:solidFill>
                <a:latin typeface="Times New Roman" pitchFamily="34" charset="0"/>
                <a:ea typeface="Times New Roman" pitchFamily="34" charset="-122"/>
                <a:cs typeface="Times New Roman" pitchFamily="34" charset="-120"/>
              </a:rPr>
              <a:t>"Development that meets the needs of the present without compromising the ability of future generations to meet their own needs." — Brundtland Commission (1987)</a:t>
            </a:r>
            <a:endParaRPr lang="en-US" sz="1100" dirty="0"/>
          </a:p>
        </p:txBody>
      </p:sp>
      <p:sp>
        <p:nvSpPr>
          <p:cNvPr id="7" name="Shape 5"/>
          <p:cNvSpPr/>
          <p:nvPr/>
        </p:nvSpPr>
        <p:spPr>
          <a:xfrm>
            <a:off x="365760" y="2286000"/>
            <a:ext cx="1508760" cy="1645920"/>
          </a:xfrm>
          <a:prstGeom prst="roundRect">
            <a:avLst>
              <a:gd name="adj" fmla="val 7273"/>
            </a:avLst>
          </a:prstGeom>
          <a:solidFill>
            <a:srgbClr val="D4F0ED"/>
          </a:solidFill>
          <a:ln/>
          <a:effectLst>
            <a:outerShdw blurRad="101600" dist="25400" dir="2700000" algn="bl" rotWithShape="0">
              <a:srgbClr val="000000">
                <a:alpha val="10000"/>
              </a:srgbClr>
            </a:outerShdw>
          </a:effectLst>
        </p:spPr>
      </p:sp>
      <p:sp>
        <p:nvSpPr>
          <p:cNvPr id="8" name="Text 6"/>
          <p:cNvSpPr/>
          <p:nvPr/>
        </p:nvSpPr>
        <p:spPr>
          <a:xfrm>
            <a:off x="411480" y="2395728"/>
            <a:ext cx="1417320" cy="320040"/>
          </a:xfrm>
          <a:prstGeom prst="rect">
            <a:avLst/>
          </a:prstGeom>
          <a:noFill/>
          <a:ln/>
        </p:spPr>
        <p:txBody>
          <a:bodyPr wrap="square" lIns="0" tIns="0" rIns="0" bIns="0" rtlCol="0" anchor="ctr"/>
          <a:lstStyle/>
          <a:p>
            <a:pPr marL="0" indent="0" algn="ctr">
              <a:buNone/>
            </a:pPr>
            <a:r>
              <a:rPr lang="en-US" sz="1100" b="1" dirty="0">
                <a:solidFill>
                  <a:srgbClr val="0D4F4A"/>
                </a:solidFill>
                <a:latin typeface="Times New Roman" pitchFamily="34" charset="0"/>
                <a:ea typeface="Times New Roman" pitchFamily="34" charset="-122"/>
                <a:cs typeface="Times New Roman" pitchFamily="34" charset="-120"/>
              </a:rPr>
              <a:t>Environmental</a:t>
            </a:r>
            <a:endParaRPr lang="en-US" sz="1100" dirty="0"/>
          </a:p>
        </p:txBody>
      </p:sp>
      <p:sp>
        <p:nvSpPr>
          <p:cNvPr id="9" name="Text 7"/>
          <p:cNvSpPr/>
          <p:nvPr/>
        </p:nvSpPr>
        <p:spPr>
          <a:xfrm>
            <a:off x="411480" y="2788920"/>
            <a:ext cx="1417320" cy="960120"/>
          </a:xfrm>
          <a:prstGeom prst="rect">
            <a:avLst/>
          </a:prstGeom>
          <a:noFill/>
          <a:ln/>
        </p:spPr>
        <p:txBody>
          <a:bodyPr wrap="square" lIns="0" tIns="0" rIns="0" bIns="0" rtlCol="0" anchor="t"/>
          <a:lstStyle/>
          <a:p>
            <a:pPr marL="0" indent="0" algn="ctr">
              <a:buNone/>
            </a:pPr>
            <a:r>
              <a:rPr lang="en-US" sz="1050" dirty="0">
                <a:solidFill>
                  <a:srgbClr val="0D2B29"/>
                </a:solidFill>
                <a:latin typeface="Times New Roman" pitchFamily="34" charset="0"/>
                <a:ea typeface="Times New Roman" pitchFamily="34" charset="-122"/>
                <a:cs typeface="Times New Roman" pitchFamily="34" charset="-120"/>
              </a:rPr>
              <a:t>Sustainable ecosystems &amp; planetary health</a:t>
            </a:r>
            <a:endParaRPr lang="en-US" sz="1050" dirty="0"/>
          </a:p>
        </p:txBody>
      </p:sp>
      <p:sp>
        <p:nvSpPr>
          <p:cNvPr id="10" name="Shape 8"/>
          <p:cNvSpPr/>
          <p:nvPr/>
        </p:nvSpPr>
        <p:spPr>
          <a:xfrm>
            <a:off x="2103120" y="2286000"/>
            <a:ext cx="1508760" cy="1645920"/>
          </a:xfrm>
          <a:prstGeom prst="roundRect">
            <a:avLst>
              <a:gd name="adj" fmla="val 7273"/>
            </a:avLst>
          </a:prstGeom>
          <a:solidFill>
            <a:srgbClr val="B8E6E3"/>
          </a:solidFill>
          <a:ln/>
          <a:effectLst>
            <a:outerShdw blurRad="101600" dist="25400" dir="2700000" algn="bl" rotWithShape="0">
              <a:srgbClr val="000000">
                <a:alpha val="10000"/>
              </a:srgbClr>
            </a:outerShdw>
          </a:effectLst>
        </p:spPr>
      </p:sp>
      <p:sp>
        <p:nvSpPr>
          <p:cNvPr id="11" name="Text 9"/>
          <p:cNvSpPr/>
          <p:nvPr/>
        </p:nvSpPr>
        <p:spPr>
          <a:xfrm>
            <a:off x="2148840" y="2395728"/>
            <a:ext cx="1417320" cy="320040"/>
          </a:xfrm>
          <a:prstGeom prst="rect">
            <a:avLst/>
          </a:prstGeom>
          <a:noFill/>
          <a:ln/>
        </p:spPr>
        <p:txBody>
          <a:bodyPr wrap="square" lIns="0" tIns="0" rIns="0" bIns="0" rtlCol="0" anchor="ctr"/>
          <a:lstStyle/>
          <a:p>
            <a:pPr marL="0" indent="0" algn="ctr">
              <a:buNone/>
            </a:pPr>
            <a:r>
              <a:rPr lang="en-US" sz="1100" b="1" dirty="0">
                <a:solidFill>
                  <a:srgbClr val="0D4F4A"/>
                </a:solidFill>
                <a:latin typeface="Times New Roman" pitchFamily="34" charset="0"/>
                <a:ea typeface="Times New Roman" pitchFamily="34" charset="-122"/>
                <a:cs typeface="Times New Roman" pitchFamily="34" charset="-120"/>
              </a:rPr>
              <a:t>Economic</a:t>
            </a:r>
            <a:endParaRPr lang="en-US" sz="1100" dirty="0"/>
          </a:p>
        </p:txBody>
      </p:sp>
      <p:sp>
        <p:nvSpPr>
          <p:cNvPr id="12" name="Text 10"/>
          <p:cNvSpPr/>
          <p:nvPr/>
        </p:nvSpPr>
        <p:spPr>
          <a:xfrm>
            <a:off x="2148840" y="2788920"/>
            <a:ext cx="1417320" cy="960120"/>
          </a:xfrm>
          <a:prstGeom prst="rect">
            <a:avLst/>
          </a:prstGeom>
          <a:noFill/>
          <a:ln/>
        </p:spPr>
        <p:txBody>
          <a:bodyPr wrap="square" lIns="0" tIns="0" rIns="0" bIns="0" rtlCol="0" anchor="t"/>
          <a:lstStyle/>
          <a:p>
            <a:pPr marL="0" indent="0" algn="ctr">
              <a:buNone/>
            </a:pPr>
            <a:r>
              <a:rPr lang="en-US" sz="1050" dirty="0">
                <a:solidFill>
                  <a:srgbClr val="0D2B29"/>
                </a:solidFill>
                <a:latin typeface="Times New Roman" pitchFamily="34" charset="0"/>
                <a:ea typeface="Times New Roman" pitchFamily="34" charset="-122"/>
                <a:cs typeface="Times New Roman" pitchFamily="34" charset="-120"/>
              </a:rPr>
              <a:t>Equitable resource allocation &amp; growth</a:t>
            </a:r>
            <a:endParaRPr lang="en-US" sz="1050" dirty="0"/>
          </a:p>
        </p:txBody>
      </p:sp>
      <p:sp>
        <p:nvSpPr>
          <p:cNvPr id="13" name="Shape 11"/>
          <p:cNvSpPr/>
          <p:nvPr/>
        </p:nvSpPr>
        <p:spPr>
          <a:xfrm>
            <a:off x="3840480" y="2286000"/>
            <a:ext cx="1508760" cy="1645920"/>
          </a:xfrm>
          <a:prstGeom prst="roundRect">
            <a:avLst>
              <a:gd name="adj" fmla="val 7273"/>
            </a:avLst>
          </a:prstGeom>
          <a:solidFill>
            <a:srgbClr val="C9EBE8"/>
          </a:solidFill>
          <a:ln/>
          <a:effectLst>
            <a:outerShdw blurRad="101600" dist="25400" dir="2700000" algn="bl" rotWithShape="0">
              <a:srgbClr val="000000">
                <a:alpha val="10000"/>
              </a:srgbClr>
            </a:outerShdw>
          </a:effectLst>
        </p:spPr>
      </p:sp>
      <p:sp>
        <p:nvSpPr>
          <p:cNvPr id="14" name="Text 12"/>
          <p:cNvSpPr/>
          <p:nvPr/>
        </p:nvSpPr>
        <p:spPr>
          <a:xfrm>
            <a:off x="3886200" y="2395728"/>
            <a:ext cx="1417320" cy="320040"/>
          </a:xfrm>
          <a:prstGeom prst="rect">
            <a:avLst/>
          </a:prstGeom>
          <a:noFill/>
          <a:ln/>
        </p:spPr>
        <p:txBody>
          <a:bodyPr wrap="square" lIns="0" tIns="0" rIns="0" bIns="0" rtlCol="0" anchor="ctr"/>
          <a:lstStyle/>
          <a:p>
            <a:pPr marL="0" indent="0" algn="ctr">
              <a:buNone/>
            </a:pPr>
            <a:r>
              <a:rPr lang="en-US" sz="1100" b="1" dirty="0">
                <a:solidFill>
                  <a:srgbClr val="0D4F4A"/>
                </a:solidFill>
                <a:latin typeface="Times New Roman" pitchFamily="34" charset="0"/>
                <a:ea typeface="Times New Roman" pitchFamily="34" charset="-122"/>
                <a:cs typeface="Times New Roman" pitchFamily="34" charset="-120"/>
              </a:rPr>
              <a:t>Social</a:t>
            </a:r>
            <a:endParaRPr lang="en-US" sz="1100" dirty="0"/>
          </a:p>
        </p:txBody>
      </p:sp>
      <p:sp>
        <p:nvSpPr>
          <p:cNvPr id="15" name="Text 13"/>
          <p:cNvSpPr/>
          <p:nvPr/>
        </p:nvSpPr>
        <p:spPr>
          <a:xfrm>
            <a:off x="3886200" y="2788920"/>
            <a:ext cx="1417320" cy="960120"/>
          </a:xfrm>
          <a:prstGeom prst="rect">
            <a:avLst/>
          </a:prstGeom>
          <a:noFill/>
          <a:ln/>
        </p:spPr>
        <p:txBody>
          <a:bodyPr wrap="square" lIns="0" tIns="0" rIns="0" bIns="0" rtlCol="0" anchor="t"/>
          <a:lstStyle/>
          <a:p>
            <a:pPr marL="0" indent="0" algn="ctr">
              <a:buNone/>
            </a:pPr>
            <a:r>
              <a:rPr lang="en-US" sz="1050" dirty="0">
                <a:solidFill>
                  <a:srgbClr val="0D2B29"/>
                </a:solidFill>
                <a:latin typeface="Times New Roman" pitchFamily="34" charset="0"/>
                <a:ea typeface="Times New Roman" pitchFamily="34" charset="-122"/>
                <a:cs typeface="Times New Roman" pitchFamily="34" charset="-120"/>
              </a:rPr>
              <a:t>Inclusive policies &amp; human well-being</a:t>
            </a:r>
            <a:endParaRPr lang="en-US" sz="1050" dirty="0"/>
          </a:p>
        </p:txBody>
      </p:sp>
      <p:sp>
        <p:nvSpPr>
          <p:cNvPr id="16" name="Shape 14"/>
          <p:cNvSpPr/>
          <p:nvPr/>
        </p:nvSpPr>
        <p:spPr>
          <a:xfrm>
            <a:off x="5669280" y="1097280"/>
            <a:ext cx="3108960" cy="2926080"/>
          </a:xfrm>
          <a:prstGeom prst="roundRect">
            <a:avLst>
              <a:gd name="adj" fmla="val 3750"/>
            </a:avLst>
          </a:prstGeom>
          <a:solidFill>
            <a:srgbClr val="D4F0ED"/>
          </a:solidFill>
          <a:ln/>
          <a:effectLst>
            <a:outerShdw blurRad="101600" dist="25400" dir="2700000" algn="bl" rotWithShape="0">
              <a:srgbClr val="000000">
                <a:alpha val="10000"/>
              </a:srgbClr>
            </a:outerShdw>
          </a:effectLst>
        </p:spPr>
      </p:sp>
      <p:sp>
        <p:nvSpPr>
          <p:cNvPr id="17" name="Text 15"/>
          <p:cNvSpPr/>
          <p:nvPr/>
        </p:nvSpPr>
        <p:spPr>
          <a:xfrm>
            <a:off x="5760720" y="1207008"/>
            <a:ext cx="2926080" cy="347472"/>
          </a:xfrm>
          <a:prstGeom prst="rect">
            <a:avLst/>
          </a:prstGeom>
          <a:noFill/>
          <a:ln/>
        </p:spPr>
        <p:txBody>
          <a:bodyPr wrap="square" lIns="0" tIns="0" rIns="0" bIns="0" rtlCol="0" anchor="ctr"/>
          <a:lstStyle/>
          <a:p>
            <a:pPr marL="0" indent="0" algn="ctr">
              <a:buNone/>
            </a:pPr>
            <a:r>
              <a:rPr lang="en-US" sz="1400" b="1" dirty="0">
                <a:solidFill>
                  <a:srgbClr val="0D4F4A"/>
                </a:solidFill>
                <a:latin typeface="Times New Roman" pitchFamily="34" charset="0"/>
                <a:ea typeface="Times New Roman" pitchFamily="34" charset="-122"/>
                <a:cs typeface="Times New Roman" pitchFamily="34" charset="-120"/>
              </a:rPr>
              <a:t>Key SDGs for Health</a:t>
            </a:r>
            <a:endParaRPr lang="en-US" sz="1400" dirty="0"/>
          </a:p>
        </p:txBody>
      </p:sp>
      <p:sp>
        <p:nvSpPr>
          <p:cNvPr id="18" name="Text 16"/>
          <p:cNvSpPr/>
          <p:nvPr/>
        </p:nvSpPr>
        <p:spPr>
          <a:xfrm>
            <a:off x="5806440" y="1609344"/>
            <a:ext cx="2834640" cy="2286000"/>
          </a:xfrm>
          <a:prstGeom prst="rect">
            <a:avLst/>
          </a:prstGeom>
          <a:noFill/>
          <a:ln/>
        </p:spPr>
        <p:txBody>
          <a:bodyPr wrap="square" rtlCol="0" anchor="t"/>
          <a:lstStyle/>
          <a:p>
            <a:pPr marL="0" indent="0" algn="l">
              <a:spcAft>
                <a:spcPts val="600"/>
              </a:spcAft>
              <a:buNone/>
            </a:pPr>
            <a:r>
              <a:rPr lang="en-US" sz="1150" dirty="0">
                <a:solidFill>
                  <a:srgbClr val="0D2B29"/>
                </a:solidFill>
                <a:latin typeface="Times New Roman" pitchFamily="34" charset="0"/>
                <a:ea typeface="Times New Roman" pitchFamily="34" charset="-122"/>
                <a:cs typeface="Times New Roman" pitchFamily="34" charset="-120"/>
              </a:rPr>
              <a:t>SDG 3 — Good Health &amp; Well-Being</a:t>
            </a:r>
            <a:endParaRPr lang="en-US" sz="1150" dirty="0"/>
          </a:p>
          <a:p>
            <a:pPr marL="0" indent="0" algn="l">
              <a:spcAft>
                <a:spcPts val="600"/>
              </a:spcAft>
              <a:buNone/>
            </a:pPr>
            <a:r>
              <a:rPr lang="en-US" sz="1150" dirty="0">
                <a:solidFill>
                  <a:srgbClr val="0D2B29"/>
                </a:solidFill>
                <a:latin typeface="Times New Roman" pitchFamily="34" charset="0"/>
                <a:ea typeface="Times New Roman" pitchFamily="34" charset="-122"/>
                <a:cs typeface="Times New Roman" pitchFamily="34" charset="-120"/>
              </a:rPr>
              <a:t>SDG 10 — Reduced Inequalities</a:t>
            </a:r>
            <a:endParaRPr lang="en-US" sz="1150" dirty="0"/>
          </a:p>
          <a:p>
            <a:pPr marL="0" indent="0" algn="l">
              <a:spcAft>
                <a:spcPts val="600"/>
              </a:spcAft>
              <a:buNone/>
            </a:pPr>
            <a:r>
              <a:rPr lang="en-US" sz="1150" dirty="0">
                <a:solidFill>
                  <a:srgbClr val="0D2B29"/>
                </a:solidFill>
                <a:latin typeface="Times New Roman" pitchFamily="34" charset="0"/>
                <a:ea typeface="Times New Roman" pitchFamily="34" charset="-122"/>
                <a:cs typeface="Times New Roman" pitchFamily="34" charset="-120"/>
              </a:rPr>
              <a:t>SDG 13 — Climate Action &amp; Health</a:t>
            </a:r>
            <a:endParaRPr lang="en-US" sz="1150" dirty="0"/>
          </a:p>
          <a:p>
            <a:pPr marL="0" indent="0" algn="l">
              <a:spcAft>
                <a:spcPts val="600"/>
              </a:spcAft>
              <a:buNone/>
            </a:pPr>
            <a:r>
              <a:rPr lang="en-US" sz="1150" dirty="0">
                <a:solidFill>
                  <a:srgbClr val="0D2B29"/>
                </a:solidFill>
                <a:latin typeface="Times New Roman" pitchFamily="34" charset="0"/>
                <a:ea typeface="Times New Roman" pitchFamily="34" charset="-122"/>
                <a:cs typeface="Times New Roman" pitchFamily="34" charset="-120"/>
              </a:rPr>
              <a:t>SDG 11 — Sustainable Communities</a:t>
            </a:r>
            <a:endParaRPr lang="en-US" sz="1150" dirty="0"/>
          </a:p>
          <a:p>
            <a:pPr marL="0" indent="0" algn="l">
              <a:spcAft>
                <a:spcPts val="600"/>
              </a:spcAft>
              <a:buNone/>
            </a:pPr>
            <a:r>
              <a:rPr lang="en-US" sz="1150" dirty="0">
                <a:solidFill>
                  <a:srgbClr val="0D2B29"/>
                </a:solidFill>
                <a:latin typeface="Times New Roman" pitchFamily="34" charset="0"/>
                <a:ea typeface="Times New Roman" pitchFamily="34" charset="-122"/>
                <a:cs typeface="Times New Roman" pitchFamily="34" charset="-120"/>
              </a:rPr>
              <a:t>SDG 1 — No Poverty (social determinants)</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Integration of Holistic Health &amp; Wellbeing</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6 / 15</a:t>
            </a:r>
            <a:endParaRPr lang="en-US" sz="900" dirty="0"/>
          </a:p>
        </p:txBody>
      </p:sp>
      <p:sp>
        <p:nvSpPr>
          <p:cNvPr id="5" name="Shape 3"/>
          <p:cNvSpPr/>
          <p:nvPr/>
        </p:nvSpPr>
        <p:spPr>
          <a:xfrm>
            <a:off x="365761" y="1097280"/>
            <a:ext cx="4114800" cy="3520440"/>
          </a:xfrm>
          <a:prstGeom prst="roundRect">
            <a:avLst>
              <a:gd name="adj" fmla="val 3117"/>
            </a:avLst>
          </a:prstGeom>
          <a:solidFill>
            <a:srgbClr val="D4F0ED"/>
          </a:solidFill>
          <a:ln/>
          <a:effectLst>
            <a:outerShdw blurRad="101600" dist="25400" dir="2700000" algn="bl" rotWithShape="0">
              <a:srgbClr val="000000">
                <a:alpha val="10000"/>
              </a:srgbClr>
            </a:outerShdw>
          </a:effectLst>
        </p:spPr>
      </p:sp>
      <p:sp>
        <p:nvSpPr>
          <p:cNvPr id="6" name="Text 4"/>
          <p:cNvSpPr/>
          <p:nvPr/>
        </p:nvSpPr>
        <p:spPr>
          <a:xfrm>
            <a:off x="502920" y="1207008"/>
            <a:ext cx="3840480" cy="365760"/>
          </a:xfrm>
          <a:prstGeom prst="rect">
            <a:avLst/>
          </a:prstGeom>
          <a:noFill/>
          <a:ln/>
        </p:spPr>
        <p:txBody>
          <a:bodyPr wrap="square" lIns="0" tIns="0" rIns="0" bIns="0" rtlCol="0" anchor="ctr"/>
          <a:lstStyle/>
          <a:p>
            <a:pPr marL="0" indent="0" algn="l">
              <a:buNone/>
            </a:pPr>
            <a:r>
              <a:rPr lang="en-US" sz="1500" b="1" dirty="0">
                <a:solidFill>
                  <a:srgbClr val="0D4F4A"/>
                </a:solidFill>
                <a:latin typeface="Times New Roman" pitchFamily="34" charset="0"/>
                <a:ea typeface="Times New Roman" pitchFamily="34" charset="-122"/>
                <a:cs typeface="Times New Roman" pitchFamily="34" charset="-120"/>
              </a:rPr>
              <a:t>In Healthcare Practice</a:t>
            </a:r>
            <a:endParaRPr lang="en-US" sz="1500" dirty="0"/>
          </a:p>
        </p:txBody>
      </p:sp>
      <p:sp>
        <p:nvSpPr>
          <p:cNvPr id="7" name="Text 5"/>
          <p:cNvSpPr/>
          <p:nvPr/>
        </p:nvSpPr>
        <p:spPr>
          <a:xfrm>
            <a:off x="502920" y="1664208"/>
            <a:ext cx="3794760" cy="2651760"/>
          </a:xfrm>
          <a:prstGeom prst="rect">
            <a:avLst/>
          </a:prstGeom>
          <a:noFill/>
          <a:ln/>
        </p:spPr>
        <p:txBody>
          <a:bodyPr wrap="square" rtlCol="0" anchor="t"/>
          <a:lstStyle/>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Person-centred care beyond clinical diagnosis</a:t>
            </a:r>
            <a:endParaRPr lang="en-US" sz="1250" dirty="0"/>
          </a:p>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Mental health integration into primary care (NHS Five Year Forward View)</a:t>
            </a:r>
            <a:endParaRPr lang="en-US" sz="1250" dirty="0"/>
          </a:p>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Preventive health services alongside curative treatment</a:t>
            </a:r>
            <a:endParaRPr lang="en-US" sz="1250" dirty="0"/>
          </a:p>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Multidisciplinary team approaches addressing social needs</a:t>
            </a:r>
            <a:endParaRPr lang="en-US" sz="1250" dirty="0"/>
          </a:p>
        </p:txBody>
      </p:sp>
      <p:sp>
        <p:nvSpPr>
          <p:cNvPr id="8" name="Shape 6"/>
          <p:cNvSpPr/>
          <p:nvPr/>
        </p:nvSpPr>
        <p:spPr>
          <a:xfrm>
            <a:off x="4663440" y="1097280"/>
            <a:ext cx="4114800" cy="3520440"/>
          </a:xfrm>
          <a:prstGeom prst="roundRect">
            <a:avLst>
              <a:gd name="adj" fmla="val 3117"/>
            </a:avLst>
          </a:prstGeom>
          <a:solidFill>
            <a:srgbClr val="C9EBE8"/>
          </a:solidFill>
          <a:ln/>
          <a:effectLst>
            <a:outerShdw blurRad="101600" dist="25400" dir="2700000" algn="bl" rotWithShape="0">
              <a:srgbClr val="000000">
                <a:alpha val="10000"/>
              </a:srgbClr>
            </a:outerShdw>
          </a:effectLst>
        </p:spPr>
      </p:sp>
      <p:sp>
        <p:nvSpPr>
          <p:cNvPr id="9" name="Text 7"/>
          <p:cNvSpPr/>
          <p:nvPr/>
        </p:nvSpPr>
        <p:spPr>
          <a:xfrm>
            <a:off x="4800600" y="1207008"/>
            <a:ext cx="3840480" cy="365760"/>
          </a:xfrm>
          <a:prstGeom prst="rect">
            <a:avLst/>
          </a:prstGeom>
          <a:noFill/>
          <a:ln/>
        </p:spPr>
        <p:txBody>
          <a:bodyPr wrap="square" lIns="0" tIns="0" rIns="0" bIns="0" rtlCol="0" anchor="ctr"/>
          <a:lstStyle/>
          <a:p>
            <a:pPr marL="0" indent="0" algn="l">
              <a:buNone/>
            </a:pPr>
            <a:r>
              <a:rPr lang="en-US" sz="1500" b="1" dirty="0">
                <a:solidFill>
                  <a:srgbClr val="0D4F4A"/>
                </a:solidFill>
                <a:latin typeface="Times New Roman" pitchFamily="34" charset="0"/>
                <a:ea typeface="Times New Roman" pitchFamily="34" charset="-122"/>
                <a:cs typeface="Times New Roman" pitchFamily="34" charset="-120"/>
              </a:rPr>
              <a:t>Sustainable Development Frameworks</a:t>
            </a:r>
            <a:endParaRPr lang="en-US" sz="1500" dirty="0"/>
          </a:p>
        </p:txBody>
      </p:sp>
      <p:sp>
        <p:nvSpPr>
          <p:cNvPr id="10" name="Text 8"/>
          <p:cNvSpPr/>
          <p:nvPr/>
        </p:nvSpPr>
        <p:spPr>
          <a:xfrm>
            <a:off x="4800600" y="1664208"/>
            <a:ext cx="3794760" cy="2651760"/>
          </a:xfrm>
          <a:prstGeom prst="rect">
            <a:avLst/>
          </a:prstGeom>
          <a:noFill/>
          <a:ln/>
        </p:spPr>
        <p:txBody>
          <a:bodyPr wrap="square" rtlCol="0" anchor="t"/>
          <a:lstStyle/>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WHO "Health in All Policies" (HiAP) approach</a:t>
            </a:r>
            <a:endParaRPr lang="en-US" sz="1250" dirty="0"/>
          </a:p>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UK Wellbeing of Future Generations Act (Wales, 2015)</a:t>
            </a:r>
            <a:endParaRPr lang="en-US" sz="1250" dirty="0"/>
          </a:p>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NHS Long Term Plan (2019) — prevention focus</a:t>
            </a:r>
            <a:endParaRPr lang="en-US" sz="1250" dirty="0"/>
          </a:p>
          <a:p>
            <a:pPr marL="0" indent="0" algn="l">
              <a:spcAft>
                <a:spcPts val="800"/>
              </a:spcAft>
              <a:buNone/>
            </a:pPr>
            <a:r>
              <a:rPr lang="en-US" sz="1250" dirty="0">
                <a:solidFill>
                  <a:srgbClr val="0D2B29"/>
                </a:solidFill>
                <a:latin typeface="Times New Roman" pitchFamily="34" charset="0"/>
                <a:ea typeface="Times New Roman" pitchFamily="34" charset="-122"/>
                <a:cs typeface="Times New Roman" pitchFamily="34" charset="-120"/>
              </a:rPr>
              <a:t>NICE Guidelines embedding sustainability in clinical decisions</a:t>
            </a:r>
            <a:endParaRPr lang="en-US" sz="1250" dirty="0"/>
          </a:p>
        </p:txBody>
      </p:sp>
      <p:sp>
        <p:nvSpPr>
          <p:cNvPr id="11" name="Shape 9"/>
          <p:cNvSpPr/>
          <p:nvPr/>
        </p:nvSpPr>
        <p:spPr>
          <a:xfrm>
            <a:off x="365760" y="4681728"/>
            <a:ext cx="8412480" cy="347472"/>
          </a:xfrm>
          <a:prstGeom prst="roundRect">
            <a:avLst>
              <a:gd name="adj" fmla="val 31579"/>
            </a:avLst>
          </a:prstGeom>
          <a:solidFill>
            <a:srgbClr val="0D4F4A"/>
          </a:solidFill>
          <a:ln/>
          <a:effectLst>
            <a:outerShdw blurRad="101600" dist="25400" dir="2700000" algn="bl" rotWithShape="0">
              <a:srgbClr val="000000">
                <a:alpha val="10000"/>
              </a:srgbClr>
            </a:outerShdw>
          </a:effectLst>
        </p:spPr>
      </p:sp>
      <p:sp>
        <p:nvSpPr>
          <p:cNvPr id="12" name="Text 10"/>
          <p:cNvSpPr/>
          <p:nvPr/>
        </p:nvSpPr>
        <p:spPr>
          <a:xfrm>
            <a:off x="502920" y="4727448"/>
            <a:ext cx="8138160" cy="256032"/>
          </a:xfrm>
          <a:prstGeom prst="rect">
            <a:avLst/>
          </a:prstGeom>
          <a:noFill/>
          <a:ln/>
        </p:spPr>
        <p:txBody>
          <a:bodyPr wrap="square" lIns="0" tIns="0" rIns="0" bIns="0" rtlCol="0" anchor="ctr"/>
          <a:lstStyle/>
          <a:p>
            <a:pPr marL="0" indent="0" algn="ctr">
              <a:buNone/>
            </a:pPr>
            <a:r>
              <a:rPr lang="en-US" sz="1150" b="1" dirty="0">
                <a:solidFill>
                  <a:srgbClr val="3BBFB8"/>
                </a:solidFill>
                <a:latin typeface="Times New Roman" pitchFamily="34" charset="0"/>
                <a:ea typeface="Times New Roman" pitchFamily="34" charset="-122"/>
                <a:cs typeface="Times New Roman" pitchFamily="34" charset="-120"/>
              </a:rPr>
              <a:t>Integration requires structural, cultural, and funding alignment across sectors — not just policy rhetoric.</a:t>
            </a:r>
            <a:endParaRPr lang="en-US" sz="11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Theoretical Models of Health</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7 / 15</a:t>
            </a:r>
            <a:endParaRPr lang="en-US" sz="900" dirty="0"/>
          </a:p>
        </p:txBody>
      </p:sp>
      <p:sp>
        <p:nvSpPr>
          <p:cNvPr id="5" name="Shape 3"/>
          <p:cNvSpPr/>
          <p:nvPr/>
        </p:nvSpPr>
        <p:spPr>
          <a:xfrm>
            <a:off x="365760" y="1051560"/>
            <a:ext cx="2606040" cy="3794760"/>
          </a:xfrm>
          <a:prstGeom prst="roundRect">
            <a:avLst>
              <a:gd name="adj" fmla="val 4211"/>
            </a:avLst>
          </a:prstGeom>
          <a:solidFill>
            <a:srgbClr val="B8E6E3"/>
          </a:solidFill>
          <a:ln/>
          <a:effectLst>
            <a:outerShdw blurRad="101600" dist="25400" dir="2700000" algn="bl" rotWithShape="0">
              <a:srgbClr val="000000">
                <a:alpha val="10000"/>
              </a:srgbClr>
            </a:outerShdw>
          </a:effectLst>
        </p:spPr>
      </p:sp>
      <p:sp>
        <p:nvSpPr>
          <p:cNvPr id="6" name="Text 4"/>
          <p:cNvSpPr/>
          <p:nvPr/>
        </p:nvSpPr>
        <p:spPr>
          <a:xfrm>
            <a:off x="457200" y="1143000"/>
            <a:ext cx="2423160" cy="457200"/>
          </a:xfrm>
          <a:prstGeom prst="rect">
            <a:avLst/>
          </a:prstGeom>
          <a:noFill/>
          <a:ln/>
        </p:spPr>
        <p:txBody>
          <a:bodyPr wrap="square" lIns="0" tIns="0" rIns="0" bIns="0" rtlCol="0" anchor="ctr"/>
          <a:lstStyle/>
          <a:p>
            <a:pPr marL="0" indent="0" algn="ctr">
              <a:buNone/>
            </a:pPr>
            <a:r>
              <a:rPr lang="en-US" sz="1350" b="1" dirty="0">
                <a:solidFill>
                  <a:srgbClr val="0D4F4A"/>
                </a:solidFill>
                <a:latin typeface="Times New Roman" pitchFamily="34" charset="0"/>
                <a:ea typeface="Times New Roman" pitchFamily="34" charset="-122"/>
                <a:cs typeface="Times New Roman" pitchFamily="34" charset="-120"/>
              </a:rPr>
              <a:t>Biomedical Model</a:t>
            </a:r>
            <a:endParaRPr lang="en-US" sz="1350" dirty="0"/>
          </a:p>
        </p:txBody>
      </p:sp>
      <p:sp>
        <p:nvSpPr>
          <p:cNvPr id="7" name="Text 5"/>
          <p:cNvSpPr/>
          <p:nvPr/>
        </p:nvSpPr>
        <p:spPr>
          <a:xfrm>
            <a:off x="502920" y="1664208"/>
            <a:ext cx="2286000" cy="274320"/>
          </a:xfrm>
          <a:prstGeom prst="rect">
            <a:avLst/>
          </a:prstGeom>
          <a:noFill/>
          <a:ln/>
        </p:spPr>
        <p:txBody>
          <a:bodyPr wrap="square" lIns="0" tIns="0" rIns="0" bIns="0" rtlCol="0" anchor="ctr"/>
          <a:lstStyle/>
          <a:p>
            <a:pPr marL="0" indent="0" algn="l">
              <a:buNone/>
            </a:pPr>
            <a:r>
              <a:rPr lang="en-US" sz="1100" b="1" dirty="0">
                <a:solidFill>
                  <a:srgbClr val="1A7A74"/>
                </a:solidFill>
                <a:latin typeface="Times New Roman" pitchFamily="34" charset="0"/>
                <a:ea typeface="Times New Roman" pitchFamily="34" charset="-122"/>
                <a:cs typeface="Times New Roman" pitchFamily="34" charset="-120"/>
              </a:rPr>
              <a:t>✔ Strengths</a:t>
            </a:r>
            <a:endParaRPr lang="en-US" sz="1100" dirty="0"/>
          </a:p>
        </p:txBody>
      </p:sp>
      <p:sp>
        <p:nvSpPr>
          <p:cNvPr id="8" name="Text 6"/>
          <p:cNvSpPr/>
          <p:nvPr/>
        </p:nvSpPr>
        <p:spPr>
          <a:xfrm>
            <a:off x="502920" y="1938528"/>
            <a:ext cx="2286000" cy="1005840"/>
          </a:xfrm>
          <a:prstGeom prst="rect">
            <a:avLst/>
          </a:prstGeom>
          <a:noFill/>
          <a:ln/>
        </p:spPr>
        <p:txBody>
          <a:bodyPr wrap="square" rtlCol="0" anchor="t"/>
          <a:lstStyle/>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Evidence-based diagnosis</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Pharmacological precision</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Acute care effectiveness</a:t>
            </a:r>
            <a:endParaRPr lang="en-US" sz="1100" dirty="0"/>
          </a:p>
        </p:txBody>
      </p:sp>
      <p:sp>
        <p:nvSpPr>
          <p:cNvPr id="9" name="Text 7"/>
          <p:cNvSpPr/>
          <p:nvPr/>
        </p:nvSpPr>
        <p:spPr>
          <a:xfrm>
            <a:off x="502920" y="2999232"/>
            <a:ext cx="2286000" cy="274320"/>
          </a:xfrm>
          <a:prstGeom prst="rect">
            <a:avLst/>
          </a:prstGeom>
          <a:noFill/>
          <a:ln/>
        </p:spPr>
        <p:txBody>
          <a:bodyPr wrap="square" lIns="0" tIns="0" rIns="0" bIns="0" rtlCol="0" anchor="ctr"/>
          <a:lstStyle/>
          <a:p>
            <a:pPr marL="0" indent="0" algn="l">
              <a:buNone/>
            </a:pPr>
            <a:r>
              <a:rPr lang="en-US" sz="1100" b="1" dirty="0">
                <a:solidFill>
                  <a:srgbClr val="B85042"/>
                </a:solidFill>
                <a:latin typeface="Times New Roman" pitchFamily="34" charset="0"/>
                <a:ea typeface="Times New Roman" pitchFamily="34" charset="-122"/>
                <a:cs typeface="Times New Roman" pitchFamily="34" charset="-120"/>
              </a:rPr>
              <a:t>✘ Weaknesses</a:t>
            </a:r>
            <a:endParaRPr lang="en-US" sz="1100" dirty="0"/>
          </a:p>
        </p:txBody>
      </p:sp>
      <p:sp>
        <p:nvSpPr>
          <p:cNvPr id="10" name="Text 8"/>
          <p:cNvSpPr/>
          <p:nvPr/>
        </p:nvSpPr>
        <p:spPr>
          <a:xfrm>
            <a:off x="502920" y="3273552"/>
            <a:ext cx="2286000" cy="1234440"/>
          </a:xfrm>
          <a:prstGeom prst="rect">
            <a:avLst/>
          </a:prstGeom>
          <a:noFill/>
          <a:ln/>
        </p:spPr>
        <p:txBody>
          <a:bodyPr wrap="square" rtlCol="0" anchor="t"/>
          <a:lstStyle/>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Ignores social &amp; psychological factors</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Reductionist &amp; disease-focused</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Passive patient role</a:t>
            </a:r>
            <a:endParaRPr lang="en-US" sz="1100" dirty="0"/>
          </a:p>
        </p:txBody>
      </p:sp>
      <p:sp>
        <p:nvSpPr>
          <p:cNvPr id="11" name="Shape 9"/>
          <p:cNvSpPr/>
          <p:nvPr/>
        </p:nvSpPr>
        <p:spPr>
          <a:xfrm>
            <a:off x="3200400" y="1051560"/>
            <a:ext cx="2606040" cy="3794760"/>
          </a:xfrm>
          <a:prstGeom prst="roundRect">
            <a:avLst>
              <a:gd name="adj" fmla="val 4211"/>
            </a:avLst>
          </a:prstGeom>
          <a:solidFill>
            <a:srgbClr val="D4F0ED"/>
          </a:solidFill>
          <a:ln/>
          <a:effectLst>
            <a:outerShdw blurRad="101600" dist="25400" dir="2700000" algn="bl" rotWithShape="0">
              <a:srgbClr val="000000">
                <a:alpha val="10000"/>
              </a:srgbClr>
            </a:outerShdw>
          </a:effectLst>
        </p:spPr>
      </p:sp>
      <p:sp>
        <p:nvSpPr>
          <p:cNvPr id="12" name="Text 10"/>
          <p:cNvSpPr/>
          <p:nvPr/>
        </p:nvSpPr>
        <p:spPr>
          <a:xfrm>
            <a:off x="3291840" y="1143000"/>
            <a:ext cx="2423160" cy="457200"/>
          </a:xfrm>
          <a:prstGeom prst="rect">
            <a:avLst/>
          </a:prstGeom>
          <a:noFill/>
          <a:ln/>
        </p:spPr>
        <p:txBody>
          <a:bodyPr wrap="square" lIns="0" tIns="0" rIns="0" bIns="0" rtlCol="0" anchor="ctr"/>
          <a:lstStyle/>
          <a:p>
            <a:pPr marL="0" indent="0" algn="ctr">
              <a:buNone/>
            </a:pPr>
            <a:r>
              <a:rPr lang="en-US" sz="1350" b="1" dirty="0">
                <a:solidFill>
                  <a:srgbClr val="0D4F4A"/>
                </a:solidFill>
                <a:latin typeface="Times New Roman" pitchFamily="34" charset="0"/>
                <a:ea typeface="Times New Roman" pitchFamily="34" charset="-122"/>
                <a:cs typeface="Times New Roman" pitchFamily="34" charset="-120"/>
              </a:rPr>
              <a:t>Social Model</a:t>
            </a:r>
            <a:endParaRPr lang="en-US" sz="1350" dirty="0"/>
          </a:p>
        </p:txBody>
      </p:sp>
      <p:sp>
        <p:nvSpPr>
          <p:cNvPr id="13" name="Text 11"/>
          <p:cNvSpPr/>
          <p:nvPr/>
        </p:nvSpPr>
        <p:spPr>
          <a:xfrm>
            <a:off x="3337560" y="1664208"/>
            <a:ext cx="2286000" cy="274320"/>
          </a:xfrm>
          <a:prstGeom prst="rect">
            <a:avLst/>
          </a:prstGeom>
          <a:noFill/>
          <a:ln/>
        </p:spPr>
        <p:txBody>
          <a:bodyPr wrap="square" lIns="0" tIns="0" rIns="0" bIns="0" rtlCol="0" anchor="ctr"/>
          <a:lstStyle/>
          <a:p>
            <a:pPr marL="0" indent="0" algn="l">
              <a:buNone/>
            </a:pPr>
            <a:r>
              <a:rPr lang="en-US" sz="1100" b="1" dirty="0">
                <a:solidFill>
                  <a:srgbClr val="1A7A74"/>
                </a:solidFill>
                <a:latin typeface="Times New Roman" pitchFamily="34" charset="0"/>
                <a:ea typeface="Times New Roman" pitchFamily="34" charset="-122"/>
                <a:cs typeface="Times New Roman" pitchFamily="34" charset="-120"/>
              </a:rPr>
              <a:t>✔ Strengths</a:t>
            </a:r>
            <a:endParaRPr lang="en-US" sz="1100" dirty="0"/>
          </a:p>
        </p:txBody>
      </p:sp>
      <p:sp>
        <p:nvSpPr>
          <p:cNvPr id="14" name="Text 12"/>
          <p:cNvSpPr/>
          <p:nvPr/>
        </p:nvSpPr>
        <p:spPr>
          <a:xfrm>
            <a:off x="3337560" y="1938528"/>
            <a:ext cx="2286000" cy="1005840"/>
          </a:xfrm>
          <a:prstGeom prst="rect">
            <a:avLst/>
          </a:prstGeom>
          <a:noFill/>
          <a:ln/>
        </p:spPr>
        <p:txBody>
          <a:bodyPr wrap="square" rtlCol="0" anchor="t"/>
          <a:lstStyle/>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Addresses health inequalities</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Community-level intervention</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Recognises structural determinants</a:t>
            </a:r>
            <a:endParaRPr lang="en-US" sz="1100" dirty="0"/>
          </a:p>
        </p:txBody>
      </p:sp>
      <p:sp>
        <p:nvSpPr>
          <p:cNvPr id="15" name="Text 13"/>
          <p:cNvSpPr/>
          <p:nvPr/>
        </p:nvSpPr>
        <p:spPr>
          <a:xfrm>
            <a:off x="3337560" y="2999232"/>
            <a:ext cx="2286000" cy="274320"/>
          </a:xfrm>
          <a:prstGeom prst="rect">
            <a:avLst/>
          </a:prstGeom>
          <a:noFill/>
          <a:ln/>
        </p:spPr>
        <p:txBody>
          <a:bodyPr wrap="square" lIns="0" tIns="0" rIns="0" bIns="0" rtlCol="0" anchor="ctr"/>
          <a:lstStyle/>
          <a:p>
            <a:pPr marL="0" indent="0" algn="l">
              <a:buNone/>
            </a:pPr>
            <a:r>
              <a:rPr lang="en-US" sz="1100" b="1" dirty="0">
                <a:solidFill>
                  <a:srgbClr val="B85042"/>
                </a:solidFill>
                <a:latin typeface="Times New Roman" pitchFamily="34" charset="0"/>
                <a:ea typeface="Times New Roman" pitchFamily="34" charset="-122"/>
                <a:cs typeface="Times New Roman" pitchFamily="34" charset="-120"/>
              </a:rPr>
              <a:t>✘ Weaknesses</a:t>
            </a:r>
            <a:endParaRPr lang="en-US" sz="1100" dirty="0"/>
          </a:p>
        </p:txBody>
      </p:sp>
      <p:sp>
        <p:nvSpPr>
          <p:cNvPr id="16" name="Text 14"/>
          <p:cNvSpPr/>
          <p:nvPr/>
        </p:nvSpPr>
        <p:spPr>
          <a:xfrm>
            <a:off x="3337560" y="3273552"/>
            <a:ext cx="2286000" cy="1234440"/>
          </a:xfrm>
          <a:prstGeom prst="rect">
            <a:avLst/>
          </a:prstGeom>
          <a:noFill/>
          <a:ln/>
        </p:spPr>
        <p:txBody>
          <a:bodyPr wrap="square" rtlCol="0" anchor="t"/>
          <a:lstStyle/>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Less clinical precision</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Implementation complexity</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Funding challenges</a:t>
            </a:r>
            <a:endParaRPr lang="en-US" sz="1100" dirty="0"/>
          </a:p>
        </p:txBody>
      </p:sp>
      <p:sp>
        <p:nvSpPr>
          <p:cNvPr id="17" name="Shape 15"/>
          <p:cNvSpPr/>
          <p:nvPr/>
        </p:nvSpPr>
        <p:spPr>
          <a:xfrm>
            <a:off x="6035040" y="1051560"/>
            <a:ext cx="2606040" cy="3794760"/>
          </a:xfrm>
          <a:prstGeom prst="roundRect">
            <a:avLst>
              <a:gd name="adj" fmla="val 4211"/>
            </a:avLst>
          </a:prstGeom>
          <a:solidFill>
            <a:srgbClr val="C9EBE8"/>
          </a:solidFill>
          <a:ln/>
          <a:effectLst>
            <a:outerShdw blurRad="101600" dist="25400" dir="2700000" algn="bl" rotWithShape="0">
              <a:srgbClr val="000000">
                <a:alpha val="10000"/>
              </a:srgbClr>
            </a:outerShdw>
          </a:effectLst>
        </p:spPr>
      </p:sp>
      <p:sp>
        <p:nvSpPr>
          <p:cNvPr id="18" name="Text 16"/>
          <p:cNvSpPr/>
          <p:nvPr/>
        </p:nvSpPr>
        <p:spPr>
          <a:xfrm>
            <a:off x="6126480" y="1143000"/>
            <a:ext cx="2423160" cy="457200"/>
          </a:xfrm>
          <a:prstGeom prst="rect">
            <a:avLst/>
          </a:prstGeom>
          <a:noFill/>
          <a:ln/>
        </p:spPr>
        <p:txBody>
          <a:bodyPr wrap="square" lIns="0" tIns="0" rIns="0" bIns="0" rtlCol="0" anchor="ctr"/>
          <a:lstStyle/>
          <a:p>
            <a:pPr marL="0" indent="0" algn="ctr">
              <a:buNone/>
            </a:pPr>
            <a:r>
              <a:rPr lang="en-US" sz="1350" b="1" dirty="0">
                <a:solidFill>
                  <a:srgbClr val="0D4F4A"/>
                </a:solidFill>
                <a:latin typeface="Times New Roman" pitchFamily="34" charset="0"/>
                <a:ea typeface="Times New Roman" pitchFamily="34" charset="-122"/>
                <a:cs typeface="Times New Roman" pitchFamily="34" charset="-120"/>
              </a:rPr>
              <a:t>Biopsychosocial Model</a:t>
            </a:r>
            <a:endParaRPr lang="en-US" sz="1350" dirty="0"/>
          </a:p>
        </p:txBody>
      </p:sp>
      <p:sp>
        <p:nvSpPr>
          <p:cNvPr id="19" name="Text 17"/>
          <p:cNvSpPr/>
          <p:nvPr/>
        </p:nvSpPr>
        <p:spPr>
          <a:xfrm>
            <a:off x="6172200" y="1664208"/>
            <a:ext cx="2286000" cy="274320"/>
          </a:xfrm>
          <a:prstGeom prst="rect">
            <a:avLst/>
          </a:prstGeom>
          <a:noFill/>
          <a:ln/>
        </p:spPr>
        <p:txBody>
          <a:bodyPr wrap="square" lIns="0" tIns="0" rIns="0" bIns="0" rtlCol="0" anchor="ctr"/>
          <a:lstStyle/>
          <a:p>
            <a:pPr marL="0" indent="0" algn="l">
              <a:buNone/>
            </a:pPr>
            <a:r>
              <a:rPr lang="en-US" sz="1100" b="1" dirty="0">
                <a:solidFill>
                  <a:srgbClr val="1A7A74"/>
                </a:solidFill>
                <a:latin typeface="Times New Roman" pitchFamily="34" charset="0"/>
                <a:ea typeface="Times New Roman" pitchFamily="34" charset="-122"/>
                <a:cs typeface="Times New Roman" pitchFamily="34" charset="-120"/>
              </a:rPr>
              <a:t>✔ Strengths</a:t>
            </a:r>
            <a:endParaRPr lang="en-US" sz="1100" dirty="0"/>
          </a:p>
        </p:txBody>
      </p:sp>
      <p:sp>
        <p:nvSpPr>
          <p:cNvPr id="20" name="Text 18"/>
          <p:cNvSpPr/>
          <p:nvPr/>
        </p:nvSpPr>
        <p:spPr>
          <a:xfrm>
            <a:off x="6172200" y="1938528"/>
            <a:ext cx="2286000" cy="1005840"/>
          </a:xfrm>
          <a:prstGeom prst="rect">
            <a:avLst/>
          </a:prstGeom>
          <a:noFill/>
          <a:ln/>
        </p:spPr>
        <p:txBody>
          <a:bodyPr wrap="square" rtlCol="0" anchor="t"/>
          <a:lstStyle/>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Holistic &amp; integrated view</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Informs modern NHS care</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Combines all dimensions</a:t>
            </a:r>
            <a:endParaRPr lang="en-US" sz="1100" dirty="0"/>
          </a:p>
        </p:txBody>
      </p:sp>
      <p:sp>
        <p:nvSpPr>
          <p:cNvPr id="21" name="Text 19"/>
          <p:cNvSpPr/>
          <p:nvPr/>
        </p:nvSpPr>
        <p:spPr>
          <a:xfrm>
            <a:off x="6172200" y="2999232"/>
            <a:ext cx="2286000" cy="274320"/>
          </a:xfrm>
          <a:prstGeom prst="rect">
            <a:avLst/>
          </a:prstGeom>
          <a:noFill/>
          <a:ln/>
        </p:spPr>
        <p:txBody>
          <a:bodyPr wrap="square" lIns="0" tIns="0" rIns="0" bIns="0" rtlCol="0" anchor="ctr"/>
          <a:lstStyle/>
          <a:p>
            <a:pPr marL="0" indent="0" algn="l">
              <a:buNone/>
            </a:pPr>
            <a:r>
              <a:rPr lang="en-US" sz="1100" b="1" dirty="0">
                <a:solidFill>
                  <a:srgbClr val="B85042"/>
                </a:solidFill>
                <a:latin typeface="Times New Roman" pitchFamily="34" charset="0"/>
                <a:ea typeface="Times New Roman" pitchFamily="34" charset="-122"/>
                <a:cs typeface="Times New Roman" pitchFamily="34" charset="-120"/>
              </a:rPr>
              <a:t>✘ Weaknesses</a:t>
            </a:r>
            <a:endParaRPr lang="en-US" sz="1100" dirty="0"/>
          </a:p>
        </p:txBody>
      </p:sp>
      <p:sp>
        <p:nvSpPr>
          <p:cNvPr id="22" name="Text 20"/>
          <p:cNvSpPr/>
          <p:nvPr/>
        </p:nvSpPr>
        <p:spPr>
          <a:xfrm>
            <a:off x="6172200" y="3273552"/>
            <a:ext cx="2286000" cy="1234440"/>
          </a:xfrm>
          <a:prstGeom prst="rect">
            <a:avLst/>
          </a:prstGeom>
          <a:noFill/>
          <a:ln/>
        </p:spPr>
        <p:txBody>
          <a:bodyPr wrap="square" rtlCol="0" anchor="t"/>
          <a:lstStyle/>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Demands multidisciplinary resources</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Harder to measure outcomes</a:t>
            </a:r>
            <a:endParaRPr lang="en-US" sz="1100" dirty="0"/>
          </a:p>
          <a:p>
            <a:pPr marL="0" indent="0" algn="l">
              <a:spcAft>
                <a:spcPts val="400"/>
              </a:spcAft>
              <a:buNone/>
            </a:pPr>
            <a:r>
              <a:rPr lang="en-US" sz="1100" dirty="0">
                <a:solidFill>
                  <a:srgbClr val="0D2B29"/>
                </a:solidFill>
                <a:latin typeface="Times New Roman" pitchFamily="34" charset="0"/>
                <a:ea typeface="Times New Roman" pitchFamily="34" charset="-122"/>
                <a:cs typeface="Times New Roman" pitchFamily="34" charset="-120"/>
              </a:rPr>
              <a:t>Training-intensive</a:t>
            </a:r>
            <a:endParaRPr lang="en-US" sz="1100" dirty="0"/>
          </a:p>
        </p:txBody>
      </p:sp>
      <p:sp>
        <p:nvSpPr>
          <p:cNvPr id="23" name="Shape 21"/>
          <p:cNvSpPr/>
          <p:nvPr/>
        </p:nvSpPr>
        <p:spPr>
          <a:xfrm>
            <a:off x="2999232" y="2880360"/>
            <a:ext cx="411480" cy="36576"/>
          </a:xfrm>
          <a:prstGeom prst="rect">
            <a:avLst/>
          </a:prstGeom>
          <a:solidFill>
            <a:srgbClr val="0D4F4A"/>
          </a:solidFill>
          <a:ln w="12700">
            <a:solidFill>
              <a:srgbClr val="0D4F4A"/>
            </a:solidFill>
            <a:prstDash val="solid"/>
          </a:ln>
        </p:spPr>
      </p:sp>
      <p:sp>
        <p:nvSpPr>
          <p:cNvPr id="24" name="Shape 22"/>
          <p:cNvSpPr/>
          <p:nvPr/>
        </p:nvSpPr>
        <p:spPr>
          <a:xfrm>
            <a:off x="5833872" y="2880360"/>
            <a:ext cx="411480" cy="36576"/>
          </a:xfrm>
          <a:prstGeom prst="rect">
            <a:avLst/>
          </a:prstGeom>
          <a:solidFill>
            <a:srgbClr val="0D4F4A"/>
          </a:solidFill>
          <a:ln w="12700">
            <a:solidFill>
              <a:srgbClr val="0D4F4A"/>
            </a:solidFill>
            <a:prstDash val="solid"/>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Policy &amp; Governance</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8 / 15</a:t>
            </a:r>
            <a:endParaRPr lang="en-US" sz="900" dirty="0"/>
          </a:p>
        </p:txBody>
      </p:sp>
      <p:sp>
        <p:nvSpPr>
          <p:cNvPr id="5" name="Shape 3"/>
          <p:cNvSpPr/>
          <p:nvPr/>
        </p:nvSpPr>
        <p:spPr>
          <a:xfrm>
            <a:off x="365760" y="1143000"/>
            <a:ext cx="4114800" cy="1691640"/>
          </a:xfrm>
          <a:prstGeom prst="roundRect">
            <a:avLst>
              <a:gd name="adj" fmla="val 6486"/>
            </a:avLst>
          </a:prstGeom>
          <a:solidFill>
            <a:srgbClr val="D4F0ED"/>
          </a:solidFill>
          <a:ln/>
          <a:effectLst>
            <a:outerShdw blurRad="101600" dist="25400" dir="2700000" algn="bl" rotWithShape="0">
              <a:srgbClr val="000000">
                <a:alpha val="10000"/>
              </a:srgbClr>
            </a:outerShdw>
          </a:effectLst>
        </p:spPr>
      </p:sp>
      <p:sp>
        <p:nvSpPr>
          <p:cNvPr id="6" name="Shape 4"/>
          <p:cNvSpPr/>
          <p:nvPr/>
        </p:nvSpPr>
        <p:spPr>
          <a:xfrm>
            <a:off x="502920" y="1280160"/>
            <a:ext cx="384048" cy="384048"/>
          </a:xfrm>
          <a:prstGeom prst="roundRect">
            <a:avLst>
              <a:gd name="adj" fmla="val 14286"/>
            </a:avLst>
          </a:prstGeom>
          <a:solidFill>
            <a:srgbClr val="0D4F4A"/>
          </a:solidFill>
          <a:ln w="12700">
            <a:solidFill>
              <a:srgbClr val="0D4F4A"/>
            </a:solidFill>
            <a:prstDash val="solid"/>
          </a:ln>
        </p:spPr>
      </p:sp>
      <p:sp>
        <p:nvSpPr>
          <p:cNvPr id="7" name="Text 5"/>
          <p:cNvSpPr/>
          <p:nvPr/>
        </p:nvSpPr>
        <p:spPr>
          <a:xfrm>
            <a:off x="502920" y="1280160"/>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01</a:t>
            </a:r>
            <a:endParaRPr lang="en-US" sz="1100" dirty="0"/>
          </a:p>
        </p:txBody>
      </p:sp>
      <p:sp>
        <p:nvSpPr>
          <p:cNvPr id="8" name="Text 6"/>
          <p:cNvSpPr/>
          <p:nvPr/>
        </p:nvSpPr>
        <p:spPr>
          <a:xfrm>
            <a:off x="1005840" y="1280160"/>
            <a:ext cx="3337560" cy="384048"/>
          </a:xfrm>
          <a:prstGeom prst="rect">
            <a:avLst/>
          </a:prstGeom>
          <a:noFill/>
          <a:ln/>
        </p:spPr>
        <p:txBody>
          <a:bodyPr wrap="square" lIns="0" tIns="0" rIns="0" bIns="0" rtlCol="0" anchor="ctr"/>
          <a:lstStyle/>
          <a:p>
            <a:pPr marL="0" indent="0" algn="l">
              <a:buNone/>
            </a:pPr>
            <a:r>
              <a:rPr lang="en-US" sz="1250" b="1" dirty="0">
                <a:solidFill>
                  <a:srgbClr val="0D4F4A"/>
                </a:solidFill>
                <a:latin typeface="Times New Roman" pitchFamily="34" charset="0"/>
                <a:ea typeface="Times New Roman" pitchFamily="34" charset="-122"/>
                <a:cs typeface="Times New Roman" pitchFamily="34" charset="-120"/>
              </a:rPr>
              <a:t>NHS Long Term Plan (2019)</a:t>
            </a:r>
            <a:endParaRPr lang="en-US" sz="1250" dirty="0"/>
          </a:p>
        </p:txBody>
      </p:sp>
      <p:sp>
        <p:nvSpPr>
          <p:cNvPr id="9" name="Text 7"/>
          <p:cNvSpPr/>
          <p:nvPr/>
        </p:nvSpPr>
        <p:spPr>
          <a:xfrm>
            <a:off x="548640" y="1737360"/>
            <a:ext cx="3794760" cy="960120"/>
          </a:xfrm>
          <a:prstGeom prst="rect">
            <a:avLst/>
          </a:prstGeom>
          <a:noFill/>
          <a:ln/>
        </p:spPr>
        <p:txBody>
          <a:bodyPr wrap="square" lIns="0" tIns="0" rIns="0" bIns="0" rtlCol="0" anchor="t"/>
          <a:lstStyle/>
          <a:p>
            <a:r>
              <a:rPr lang="en-US" sz="1150" dirty="0">
                <a:solidFill>
                  <a:srgbClr val="0D2B29"/>
                </a:solidFill>
                <a:latin typeface="Times New Roman" pitchFamily="34" charset="0"/>
                <a:ea typeface="Times New Roman" pitchFamily="34" charset="-122"/>
                <a:cs typeface="Times New Roman" pitchFamily="34" charset="-120"/>
              </a:rPr>
              <a:t>Prioritises prevention, mental health parity, and personalised care across England(Bhat et al., 2022).</a:t>
            </a:r>
            <a:endParaRPr lang="en-US" sz="1150" dirty="0"/>
          </a:p>
        </p:txBody>
      </p:sp>
      <p:sp>
        <p:nvSpPr>
          <p:cNvPr id="10" name="Shape 8"/>
          <p:cNvSpPr/>
          <p:nvPr/>
        </p:nvSpPr>
        <p:spPr>
          <a:xfrm>
            <a:off x="4709160" y="1143000"/>
            <a:ext cx="4114800" cy="1691640"/>
          </a:xfrm>
          <a:prstGeom prst="roundRect">
            <a:avLst>
              <a:gd name="adj" fmla="val 6486"/>
            </a:avLst>
          </a:prstGeom>
          <a:solidFill>
            <a:srgbClr val="C9EBE8"/>
          </a:solidFill>
          <a:ln/>
          <a:effectLst>
            <a:outerShdw blurRad="101600" dist="25400" dir="2700000" algn="bl" rotWithShape="0">
              <a:srgbClr val="000000">
                <a:alpha val="10000"/>
              </a:srgbClr>
            </a:outerShdw>
          </a:effectLst>
        </p:spPr>
      </p:sp>
      <p:sp>
        <p:nvSpPr>
          <p:cNvPr id="11" name="Shape 9"/>
          <p:cNvSpPr/>
          <p:nvPr/>
        </p:nvSpPr>
        <p:spPr>
          <a:xfrm>
            <a:off x="4846320" y="1280160"/>
            <a:ext cx="384048" cy="384048"/>
          </a:xfrm>
          <a:prstGeom prst="roundRect">
            <a:avLst>
              <a:gd name="adj" fmla="val 14286"/>
            </a:avLst>
          </a:prstGeom>
          <a:solidFill>
            <a:srgbClr val="0D4F4A"/>
          </a:solidFill>
          <a:ln w="12700">
            <a:solidFill>
              <a:srgbClr val="0D4F4A"/>
            </a:solidFill>
            <a:prstDash val="solid"/>
          </a:ln>
        </p:spPr>
      </p:sp>
      <p:sp>
        <p:nvSpPr>
          <p:cNvPr id="12" name="Text 10"/>
          <p:cNvSpPr/>
          <p:nvPr/>
        </p:nvSpPr>
        <p:spPr>
          <a:xfrm>
            <a:off x="4846320" y="1280160"/>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02</a:t>
            </a:r>
            <a:endParaRPr lang="en-US" sz="1100" dirty="0"/>
          </a:p>
        </p:txBody>
      </p:sp>
      <p:sp>
        <p:nvSpPr>
          <p:cNvPr id="13" name="Text 11"/>
          <p:cNvSpPr/>
          <p:nvPr/>
        </p:nvSpPr>
        <p:spPr>
          <a:xfrm>
            <a:off x="5349240" y="1280160"/>
            <a:ext cx="3337560" cy="384048"/>
          </a:xfrm>
          <a:prstGeom prst="rect">
            <a:avLst/>
          </a:prstGeom>
          <a:noFill/>
          <a:ln/>
        </p:spPr>
        <p:txBody>
          <a:bodyPr wrap="square" lIns="0" tIns="0" rIns="0" bIns="0" rtlCol="0" anchor="ctr"/>
          <a:lstStyle/>
          <a:p>
            <a:pPr marL="0" indent="0" algn="l">
              <a:buNone/>
            </a:pPr>
            <a:r>
              <a:rPr lang="en-US" sz="1250" b="1" dirty="0">
                <a:solidFill>
                  <a:srgbClr val="0D4F4A"/>
                </a:solidFill>
                <a:latin typeface="Times New Roman" pitchFamily="34" charset="0"/>
                <a:ea typeface="Times New Roman" pitchFamily="34" charset="-122"/>
                <a:cs typeface="Times New Roman" pitchFamily="34" charset="-120"/>
              </a:rPr>
              <a:t>Well-being of Future Generations Act (Wales, 2015)</a:t>
            </a:r>
            <a:endParaRPr lang="en-US" sz="1250" dirty="0"/>
          </a:p>
        </p:txBody>
      </p:sp>
      <p:sp>
        <p:nvSpPr>
          <p:cNvPr id="14" name="Text 12"/>
          <p:cNvSpPr/>
          <p:nvPr/>
        </p:nvSpPr>
        <p:spPr>
          <a:xfrm>
            <a:off x="4892040" y="1737360"/>
            <a:ext cx="3794760" cy="960120"/>
          </a:xfrm>
          <a:prstGeom prst="rect">
            <a:avLst/>
          </a:prstGeom>
          <a:noFill/>
          <a:ln/>
        </p:spPr>
        <p:txBody>
          <a:bodyPr wrap="square" lIns="0" tIns="0" rIns="0" bIns="0" rtlCol="0" anchor="t"/>
          <a:lstStyle/>
          <a:p>
            <a:r>
              <a:rPr lang="en-US" sz="1150" dirty="0">
                <a:solidFill>
                  <a:srgbClr val="0D2B29"/>
                </a:solidFill>
                <a:latin typeface="Times New Roman" pitchFamily="34" charset="0"/>
                <a:ea typeface="Times New Roman" pitchFamily="34" charset="-122"/>
                <a:cs typeface="Times New Roman" pitchFamily="34" charset="-120"/>
              </a:rPr>
              <a:t>Legally embeds seven well-being goals including health for future generations(Jones, 2022).</a:t>
            </a:r>
            <a:endParaRPr lang="en-US" sz="1150" dirty="0"/>
          </a:p>
        </p:txBody>
      </p:sp>
      <p:sp>
        <p:nvSpPr>
          <p:cNvPr id="15" name="Shape 13"/>
          <p:cNvSpPr/>
          <p:nvPr/>
        </p:nvSpPr>
        <p:spPr>
          <a:xfrm>
            <a:off x="365760" y="3063240"/>
            <a:ext cx="4114800" cy="1691640"/>
          </a:xfrm>
          <a:prstGeom prst="roundRect">
            <a:avLst>
              <a:gd name="adj" fmla="val 6486"/>
            </a:avLst>
          </a:prstGeom>
          <a:solidFill>
            <a:srgbClr val="D4F0ED"/>
          </a:solidFill>
          <a:ln/>
          <a:effectLst>
            <a:outerShdw blurRad="101600" dist="25400" dir="2700000" algn="bl" rotWithShape="0">
              <a:srgbClr val="000000">
                <a:alpha val="10000"/>
              </a:srgbClr>
            </a:outerShdw>
          </a:effectLst>
        </p:spPr>
      </p:sp>
      <p:sp>
        <p:nvSpPr>
          <p:cNvPr id="16" name="Shape 14"/>
          <p:cNvSpPr/>
          <p:nvPr/>
        </p:nvSpPr>
        <p:spPr>
          <a:xfrm>
            <a:off x="502920" y="3200400"/>
            <a:ext cx="384048" cy="384048"/>
          </a:xfrm>
          <a:prstGeom prst="roundRect">
            <a:avLst>
              <a:gd name="adj" fmla="val 14286"/>
            </a:avLst>
          </a:prstGeom>
          <a:solidFill>
            <a:srgbClr val="0D4F4A"/>
          </a:solidFill>
          <a:ln w="12700">
            <a:solidFill>
              <a:srgbClr val="0D4F4A"/>
            </a:solidFill>
            <a:prstDash val="solid"/>
          </a:ln>
        </p:spPr>
      </p:sp>
      <p:sp>
        <p:nvSpPr>
          <p:cNvPr id="17" name="Text 15"/>
          <p:cNvSpPr/>
          <p:nvPr/>
        </p:nvSpPr>
        <p:spPr>
          <a:xfrm>
            <a:off x="502920" y="3200400"/>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03</a:t>
            </a:r>
            <a:endParaRPr lang="en-US" sz="1100" dirty="0"/>
          </a:p>
        </p:txBody>
      </p:sp>
      <p:sp>
        <p:nvSpPr>
          <p:cNvPr id="18" name="Text 16"/>
          <p:cNvSpPr/>
          <p:nvPr/>
        </p:nvSpPr>
        <p:spPr>
          <a:xfrm>
            <a:off x="1005840" y="3200400"/>
            <a:ext cx="3337560" cy="384048"/>
          </a:xfrm>
          <a:prstGeom prst="rect">
            <a:avLst/>
          </a:prstGeom>
          <a:noFill/>
          <a:ln/>
        </p:spPr>
        <p:txBody>
          <a:bodyPr wrap="square" lIns="0" tIns="0" rIns="0" bIns="0" rtlCol="0" anchor="ctr"/>
          <a:lstStyle/>
          <a:p>
            <a:pPr marL="0" indent="0" algn="l">
              <a:buNone/>
            </a:pPr>
            <a:r>
              <a:rPr lang="en-US" sz="1250" b="1" dirty="0">
                <a:solidFill>
                  <a:srgbClr val="0D4F4A"/>
                </a:solidFill>
                <a:latin typeface="Times New Roman" pitchFamily="34" charset="0"/>
                <a:ea typeface="Times New Roman" pitchFamily="34" charset="-122"/>
                <a:cs typeface="Times New Roman" pitchFamily="34" charset="-120"/>
              </a:rPr>
              <a:t>Health and Care Act (2022)</a:t>
            </a:r>
            <a:endParaRPr lang="en-US" sz="1250" dirty="0"/>
          </a:p>
        </p:txBody>
      </p:sp>
      <p:sp>
        <p:nvSpPr>
          <p:cNvPr id="19" name="Text 17"/>
          <p:cNvSpPr/>
          <p:nvPr/>
        </p:nvSpPr>
        <p:spPr>
          <a:xfrm>
            <a:off x="548640" y="3657600"/>
            <a:ext cx="3794760" cy="960120"/>
          </a:xfrm>
          <a:prstGeom prst="rect">
            <a:avLst/>
          </a:prstGeom>
          <a:noFill/>
          <a:ln/>
        </p:spPr>
        <p:txBody>
          <a:bodyPr wrap="square" lIns="0" tIns="0" rIns="0" bIns="0" rtlCol="0" anchor="t"/>
          <a:lstStyle/>
          <a:p>
            <a:r>
              <a:rPr lang="en-US" sz="1150" dirty="0">
                <a:solidFill>
                  <a:srgbClr val="0D2B29"/>
                </a:solidFill>
                <a:latin typeface="Times New Roman" pitchFamily="34" charset="0"/>
                <a:ea typeface="Times New Roman" pitchFamily="34" charset="-122"/>
                <a:cs typeface="Times New Roman" pitchFamily="34" charset="-120"/>
              </a:rPr>
              <a:t>Creates Integrated Care Systems — collaboration across NHS, social care, and local authorities(Harrison, 2022).</a:t>
            </a:r>
            <a:endParaRPr lang="en-US" sz="1150" dirty="0"/>
          </a:p>
        </p:txBody>
      </p:sp>
      <p:sp>
        <p:nvSpPr>
          <p:cNvPr id="20" name="Shape 18"/>
          <p:cNvSpPr/>
          <p:nvPr/>
        </p:nvSpPr>
        <p:spPr>
          <a:xfrm>
            <a:off x="4709160" y="3063240"/>
            <a:ext cx="4114800" cy="1691640"/>
          </a:xfrm>
          <a:prstGeom prst="roundRect">
            <a:avLst>
              <a:gd name="adj" fmla="val 6486"/>
            </a:avLst>
          </a:prstGeom>
          <a:solidFill>
            <a:srgbClr val="C9EBE8"/>
          </a:solidFill>
          <a:ln/>
          <a:effectLst>
            <a:outerShdw blurRad="101600" dist="25400" dir="2700000" algn="bl" rotWithShape="0">
              <a:srgbClr val="000000">
                <a:alpha val="10000"/>
              </a:srgbClr>
            </a:outerShdw>
          </a:effectLst>
        </p:spPr>
      </p:sp>
      <p:sp>
        <p:nvSpPr>
          <p:cNvPr id="21" name="Shape 19"/>
          <p:cNvSpPr/>
          <p:nvPr/>
        </p:nvSpPr>
        <p:spPr>
          <a:xfrm>
            <a:off x="4846320" y="3200400"/>
            <a:ext cx="384048" cy="384048"/>
          </a:xfrm>
          <a:prstGeom prst="roundRect">
            <a:avLst>
              <a:gd name="adj" fmla="val 14286"/>
            </a:avLst>
          </a:prstGeom>
          <a:solidFill>
            <a:srgbClr val="0D4F4A"/>
          </a:solidFill>
          <a:ln w="12700">
            <a:solidFill>
              <a:srgbClr val="0D4F4A"/>
            </a:solidFill>
            <a:prstDash val="solid"/>
          </a:ln>
        </p:spPr>
      </p:sp>
      <p:sp>
        <p:nvSpPr>
          <p:cNvPr id="22" name="Text 20"/>
          <p:cNvSpPr/>
          <p:nvPr/>
        </p:nvSpPr>
        <p:spPr>
          <a:xfrm>
            <a:off x="4846320" y="3200400"/>
            <a:ext cx="384048" cy="384048"/>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04</a:t>
            </a:r>
            <a:endParaRPr lang="en-US" sz="1100" dirty="0"/>
          </a:p>
        </p:txBody>
      </p:sp>
      <p:sp>
        <p:nvSpPr>
          <p:cNvPr id="23" name="Text 21"/>
          <p:cNvSpPr/>
          <p:nvPr/>
        </p:nvSpPr>
        <p:spPr>
          <a:xfrm>
            <a:off x="5349240" y="3200400"/>
            <a:ext cx="3337560" cy="384048"/>
          </a:xfrm>
          <a:prstGeom prst="rect">
            <a:avLst/>
          </a:prstGeom>
          <a:noFill/>
          <a:ln/>
        </p:spPr>
        <p:txBody>
          <a:bodyPr wrap="square" lIns="0" tIns="0" rIns="0" bIns="0" rtlCol="0" anchor="ctr"/>
          <a:lstStyle/>
          <a:p>
            <a:pPr marL="0" indent="0" algn="l">
              <a:buNone/>
            </a:pPr>
            <a:r>
              <a:rPr lang="en-US" sz="1250" b="1" dirty="0">
                <a:solidFill>
                  <a:srgbClr val="0D4F4A"/>
                </a:solidFill>
                <a:latin typeface="Times New Roman" pitchFamily="34" charset="0"/>
                <a:ea typeface="Times New Roman" pitchFamily="34" charset="-122"/>
                <a:cs typeface="Times New Roman" pitchFamily="34" charset="-120"/>
              </a:rPr>
              <a:t>Public Health Outcomes Framework</a:t>
            </a:r>
            <a:endParaRPr lang="en-US" sz="1250" dirty="0"/>
          </a:p>
        </p:txBody>
      </p:sp>
      <p:sp>
        <p:nvSpPr>
          <p:cNvPr id="24" name="Text 22"/>
          <p:cNvSpPr/>
          <p:nvPr/>
        </p:nvSpPr>
        <p:spPr>
          <a:xfrm>
            <a:off x="4892040" y="3657600"/>
            <a:ext cx="3794760" cy="960120"/>
          </a:xfrm>
          <a:prstGeom prst="rect">
            <a:avLst/>
          </a:prstGeom>
          <a:noFill/>
          <a:ln/>
        </p:spPr>
        <p:txBody>
          <a:bodyPr wrap="square" lIns="0" tIns="0" rIns="0" bIns="0" rtlCol="0" anchor="t"/>
          <a:lstStyle/>
          <a:p>
            <a:pPr marL="0" indent="0" algn="l">
              <a:buNone/>
            </a:pPr>
            <a:r>
              <a:rPr lang="en-US" sz="1150" dirty="0">
                <a:solidFill>
                  <a:srgbClr val="0D2B29"/>
                </a:solidFill>
                <a:latin typeface="Times New Roman" pitchFamily="34" charset="0"/>
                <a:ea typeface="Times New Roman" pitchFamily="34" charset="-122"/>
                <a:cs typeface="Times New Roman" pitchFamily="34" charset="-120"/>
              </a:rPr>
              <a:t>Monitors inequalities, life expectancy, and preventive health indicators nationally.</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Challenges in Policy Implementation</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9 / 15</a:t>
            </a:r>
            <a:endParaRPr lang="en-US" sz="900" dirty="0"/>
          </a:p>
        </p:txBody>
      </p:sp>
      <p:sp>
        <p:nvSpPr>
          <p:cNvPr id="5" name="Shape 3"/>
          <p:cNvSpPr/>
          <p:nvPr/>
        </p:nvSpPr>
        <p:spPr>
          <a:xfrm>
            <a:off x="365760" y="1097280"/>
            <a:ext cx="2606040" cy="1783080"/>
          </a:xfrm>
          <a:prstGeom prst="roundRect">
            <a:avLst>
              <a:gd name="adj" fmla="val 6154"/>
            </a:avLst>
          </a:prstGeom>
          <a:solidFill>
            <a:srgbClr val="D4F0ED"/>
          </a:solidFill>
          <a:ln/>
          <a:effectLst>
            <a:outerShdw blurRad="101600" dist="25400" dir="2700000" algn="bl" rotWithShape="0">
              <a:srgbClr val="000000">
                <a:alpha val="10000"/>
              </a:srgbClr>
            </a:outerShdw>
          </a:effectLst>
        </p:spPr>
      </p:sp>
      <p:sp>
        <p:nvSpPr>
          <p:cNvPr id="6" name="Text 4"/>
          <p:cNvSpPr/>
          <p:nvPr/>
        </p:nvSpPr>
        <p:spPr>
          <a:xfrm>
            <a:off x="502920" y="1207008"/>
            <a:ext cx="411480" cy="347472"/>
          </a:xfrm>
          <a:prstGeom prst="rect">
            <a:avLst/>
          </a:prstGeom>
          <a:noFill/>
          <a:ln/>
        </p:spPr>
        <p:txBody>
          <a:bodyPr wrap="square" lIns="0" tIns="0" rIns="0" bIns="0" rtlCol="0" anchor="ctr"/>
          <a:lstStyle/>
          <a:p>
            <a:pPr marL="0" indent="0" algn="l">
              <a:buNone/>
            </a:pPr>
            <a:r>
              <a:rPr lang="en-US" sz="1400" b="1" dirty="0">
                <a:solidFill>
                  <a:srgbClr val="1A7A74"/>
                </a:solidFill>
                <a:latin typeface="Times New Roman" pitchFamily="34" charset="0"/>
                <a:ea typeface="Times New Roman" pitchFamily="34" charset="-122"/>
                <a:cs typeface="Times New Roman" pitchFamily="34" charset="-120"/>
              </a:rPr>
              <a:t>01</a:t>
            </a:r>
            <a:endParaRPr lang="en-US" sz="1400" dirty="0"/>
          </a:p>
        </p:txBody>
      </p:sp>
      <p:sp>
        <p:nvSpPr>
          <p:cNvPr id="7" name="Text 5"/>
          <p:cNvSpPr/>
          <p:nvPr/>
        </p:nvSpPr>
        <p:spPr>
          <a:xfrm>
            <a:off x="896112" y="1207008"/>
            <a:ext cx="1920240" cy="347472"/>
          </a:xfrm>
          <a:prstGeom prst="rect">
            <a:avLst/>
          </a:prstGeom>
          <a:noFill/>
          <a:ln/>
        </p:spPr>
        <p:txBody>
          <a:bodyPr wrap="square" lIns="0" tIns="0" rIns="0" bIns="0" rtlCol="0" anchor="ctr"/>
          <a:lstStyle/>
          <a:p>
            <a:pPr marL="0" indent="0" algn="l">
              <a:buNone/>
            </a:pPr>
            <a:r>
              <a:rPr lang="en-US" sz="1300" b="1" dirty="0">
                <a:solidFill>
                  <a:srgbClr val="0D4F4A"/>
                </a:solidFill>
                <a:latin typeface="Times New Roman" pitchFamily="34" charset="0"/>
                <a:ea typeface="Times New Roman" pitchFamily="34" charset="-122"/>
                <a:cs typeface="Times New Roman" pitchFamily="34" charset="-120"/>
              </a:rPr>
              <a:t>Funding Constraints</a:t>
            </a:r>
            <a:endParaRPr lang="en-US" sz="1300" dirty="0"/>
          </a:p>
        </p:txBody>
      </p:sp>
      <p:sp>
        <p:nvSpPr>
          <p:cNvPr id="8" name="Text 6"/>
          <p:cNvSpPr/>
          <p:nvPr/>
        </p:nvSpPr>
        <p:spPr>
          <a:xfrm>
            <a:off x="502920" y="1627632"/>
            <a:ext cx="2331720" cy="1143000"/>
          </a:xfrm>
          <a:prstGeom prst="rect">
            <a:avLst/>
          </a:prstGeom>
          <a:noFill/>
          <a:ln/>
        </p:spPr>
        <p:txBody>
          <a:bodyPr wrap="square" lIns="0" tIns="0" rIns="0" bIns="0" rtlCol="0" anchor="t"/>
          <a:lstStyle/>
          <a:p>
            <a:pPr marL="0" indent="0" algn="l">
              <a:buNone/>
            </a:pPr>
            <a:r>
              <a:rPr lang="en-US" sz="1100" dirty="0">
                <a:solidFill>
                  <a:srgbClr val="0D2B29"/>
                </a:solidFill>
                <a:latin typeface="Times New Roman" pitchFamily="34" charset="0"/>
                <a:ea typeface="Times New Roman" pitchFamily="34" charset="-122"/>
                <a:cs typeface="Times New Roman" pitchFamily="34" charset="-120"/>
              </a:rPr>
              <a:t>Chronic underfunding of preventive services vs. reactive acute care. NHS real-term budget pressures post-pandemic.</a:t>
            </a:r>
            <a:endParaRPr lang="en-US" sz="1100" dirty="0"/>
          </a:p>
        </p:txBody>
      </p:sp>
      <p:sp>
        <p:nvSpPr>
          <p:cNvPr id="9" name="Shape 7"/>
          <p:cNvSpPr/>
          <p:nvPr/>
        </p:nvSpPr>
        <p:spPr>
          <a:xfrm>
            <a:off x="3200400" y="1097280"/>
            <a:ext cx="2606040" cy="1783080"/>
          </a:xfrm>
          <a:prstGeom prst="roundRect">
            <a:avLst>
              <a:gd name="adj" fmla="val 6154"/>
            </a:avLst>
          </a:prstGeom>
          <a:solidFill>
            <a:srgbClr val="D4F0ED"/>
          </a:solidFill>
          <a:ln/>
          <a:effectLst>
            <a:outerShdw blurRad="101600" dist="25400" dir="2700000" algn="bl" rotWithShape="0">
              <a:srgbClr val="000000">
                <a:alpha val="10000"/>
              </a:srgbClr>
            </a:outerShdw>
          </a:effectLst>
        </p:spPr>
      </p:sp>
      <p:sp>
        <p:nvSpPr>
          <p:cNvPr id="10" name="Text 8"/>
          <p:cNvSpPr/>
          <p:nvPr/>
        </p:nvSpPr>
        <p:spPr>
          <a:xfrm>
            <a:off x="3337560" y="1207008"/>
            <a:ext cx="411480" cy="347472"/>
          </a:xfrm>
          <a:prstGeom prst="rect">
            <a:avLst/>
          </a:prstGeom>
          <a:noFill/>
          <a:ln/>
        </p:spPr>
        <p:txBody>
          <a:bodyPr wrap="square" lIns="0" tIns="0" rIns="0" bIns="0" rtlCol="0" anchor="ctr"/>
          <a:lstStyle/>
          <a:p>
            <a:pPr marL="0" indent="0" algn="l">
              <a:buNone/>
            </a:pPr>
            <a:r>
              <a:rPr lang="en-US" sz="1400" b="1" dirty="0">
                <a:solidFill>
                  <a:srgbClr val="1A7A74"/>
                </a:solidFill>
                <a:latin typeface="Times New Roman" pitchFamily="34" charset="0"/>
                <a:ea typeface="Times New Roman" pitchFamily="34" charset="-122"/>
                <a:cs typeface="Times New Roman" pitchFamily="34" charset="-120"/>
              </a:rPr>
              <a:t>02</a:t>
            </a:r>
            <a:endParaRPr lang="en-US" sz="1400" dirty="0"/>
          </a:p>
        </p:txBody>
      </p:sp>
      <p:sp>
        <p:nvSpPr>
          <p:cNvPr id="11" name="Text 9"/>
          <p:cNvSpPr/>
          <p:nvPr/>
        </p:nvSpPr>
        <p:spPr>
          <a:xfrm>
            <a:off x="3730752" y="1207008"/>
            <a:ext cx="1920240" cy="347472"/>
          </a:xfrm>
          <a:prstGeom prst="rect">
            <a:avLst/>
          </a:prstGeom>
          <a:noFill/>
          <a:ln/>
        </p:spPr>
        <p:txBody>
          <a:bodyPr wrap="square" lIns="0" tIns="0" rIns="0" bIns="0" rtlCol="0" anchor="ctr"/>
          <a:lstStyle/>
          <a:p>
            <a:pPr marL="0" indent="0" algn="l">
              <a:buNone/>
            </a:pPr>
            <a:r>
              <a:rPr lang="en-US" sz="1300" b="1" dirty="0">
                <a:solidFill>
                  <a:srgbClr val="0D4F4A"/>
                </a:solidFill>
                <a:latin typeface="Times New Roman" pitchFamily="34" charset="0"/>
                <a:ea typeface="Times New Roman" pitchFamily="34" charset="-122"/>
                <a:cs typeface="Times New Roman" pitchFamily="34" charset="-120"/>
              </a:rPr>
              <a:t>Regulatory Fragmentation</a:t>
            </a:r>
            <a:endParaRPr lang="en-US" sz="1300" dirty="0"/>
          </a:p>
        </p:txBody>
      </p:sp>
      <p:sp>
        <p:nvSpPr>
          <p:cNvPr id="12" name="Text 10"/>
          <p:cNvSpPr/>
          <p:nvPr/>
        </p:nvSpPr>
        <p:spPr>
          <a:xfrm>
            <a:off x="3337560" y="1627632"/>
            <a:ext cx="2331720" cy="1143000"/>
          </a:xfrm>
          <a:prstGeom prst="rect">
            <a:avLst/>
          </a:prstGeom>
          <a:noFill/>
          <a:ln/>
        </p:spPr>
        <p:txBody>
          <a:bodyPr wrap="square" lIns="0" tIns="0" rIns="0" bIns="0" rtlCol="0" anchor="t"/>
          <a:lstStyle/>
          <a:p>
            <a:pPr marL="0" indent="0" algn="l">
              <a:buNone/>
            </a:pPr>
            <a:r>
              <a:rPr lang="en-US" sz="1100" dirty="0">
                <a:solidFill>
                  <a:srgbClr val="0D2B29"/>
                </a:solidFill>
                <a:latin typeface="Times New Roman" pitchFamily="34" charset="0"/>
                <a:ea typeface="Times New Roman" pitchFamily="34" charset="-122"/>
                <a:cs typeface="Times New Roman" pitchFamily="34" charset="-120"/>
              </a:rPr>
              <a:t>Disjointed oversight between NHS, local authorities, and social care creates accountability gaps and service silos.</a:t>
            </a:r>
            <a:endParaRPr lang="en-US" sz="1100" dirty="0"/>
          </a:p>
        </p:txBody>
      </p:sp>
      <p:sp>
        <p:nvSpPr>
          <p:cNvPr id="13" name="Shape 11"/>
          <p:cNvSpPr/>
          <p:nvPr/>
        </p:nvSpPr>
        <p:spPr>
          <a:xfrm>
            <a:off x="6035040" y="1097280"/>
            <a:ext cx="2606040" cy="1783080"/>
          </a:xfrm>
          <a:prstGeom prst="roundRect">
            <a:avLst>
              <a:gd name="adj" fmla="val 6154"/>
            </a:avLst>
          </a:prstGeom>
          <a:solidFill>
            <a:srgbClr val="D4F0ED"/>
          </a:solidFill>
          <a:ln/>
          <a:effectLst>
            <a:outerShdw blurRad="101600" dist="25400" dir="2700000" algn="bl" rotWithShape="0">
              <a:srgbClr val="000000">
                <a:alpha val="10000"/>
              </a:srgbClr>
            </a:outerShdw>
          </a:effectLst>
        </p:spPr>
      </p:sp>
      <p:sp>
        <p:nvSpPr>
          <p:cNvPr id="14" name="Text 12"/>
          <p:cNvSpPr/>
          <p:nvPr/>
        </p:nvSpPr>
        <p:spPr>
          <a:xfrm>
            <a:off x="6172200" y="1207008"/>
            <a:ext cx="411480" cy="347472"/>
          </a:xfrm>
          <a:prstGeom prst="rect">
            <a:avLst/>
          </a:prstGeom>
          <a:noFill/>
          <a:ln/>
        </p:spPr>
        <p:txBody>
          <a:bodyPr wrap="square" lIns="0" tIns="0" rIns="0" bIns="0" rtlCol="0" anchor="ctr"/>
          <a:lstStyle/>
          <a:p>
            <a:pPr marL="0" indent="0" algn="l">
              <a:buNone/>
            </a:pPr>
            <a:r>
              <a:rPr lang="en-US" sz="1400" b="1" dirty="0">
                <a:solidFill>
                  <a:srgbClr val="1A7A74"/>
                </a:solidFill>
                <a:latin typeface="Times New Roman" pitchFamily="34" charset="0"/>
                <a:ea typeface="Times New Roman" pitchFamily="34" charset="-122"/>
                <a:cs typeface="Times New Roman" pitchFamily="34" charset="-120"/>
              </a:rPr>
              <a:t>03</a:t>
            </a:r>
            <a:endParaRPr lang="en-US" sz="1400" dirty="0"/>
          </a:p>
        </p:txBody>
      </p:sp>
      <p:sp>
        <p:nvSpPr>
          <p:cNvPr id="15" name="Text 13"/>
          <p:cNvSpPr/>
          <p:nvPr/>
        </p:nvSpPr>
        <p:spPr>
          <a:xfrm>
            <a:off x="6565392" y="1207008"/>
            <a:ext cx="1920240" cy="347472"/>
          </a:xfrm>
          <a:prstGeom prst="rect">
            <a:avLst/>
          </a:prstGeom>
          <a:noFill/>
          <a:ln/>
        </p:spPr>
        <p:txBody>
          <a:bodyPr wrap="square" lIns="0" tIns="0" rIns="0" bIns="0" rtlCol="0" anchor="ctr"/>
          <a:lstStyle/>
          <a:p>
            <a:pPr marL="0" indent="0" algn="l">
              <a:buNone/>
            </a:pPr>
            <a:r>
              <a:rPr lang="en-US" sz="1300" b="1" dirty="0">
                <a:solidFill>
                  <a:srgbClr val="0D4F4A"/>
                </a:solidFill>
                <a:latin typeface="Times New Roman" pitchFamily="34" charset="0"/>
                <a:ea typeface="Times New Roman" pitchFamily="34" charset="-122"/>
                <a:cs typeface="Times New Roman" pitchFamily="34" charset="-120"/>
              </a:rPr>
              <a:t>Workforce Gaps</a:t>
            </a:r>
            <a:endParaRPr lang="en-US" sz="1300" dirty="0"/>
          </a:p>
        </p:txBody>
      </p:sp>
      <p:sp>
        <p:nvSpPr>
          <p:cNvPr id="16" name="Text 14"/>
          <p:cNvSpPr/>
          <p:nvPr/>
        </p:nvSpPr>
        <p:spPr>
          <a:xfrm>
            <a:off x="6172200" y="1627632"/>
            <a:ext cx="2331720" cy="1143000"/>
          </a:xfrm>
          <a:prstGeom prst="rect">
            <a:avLst/>
          </a:prstGeom>
          <a:noFill/>
          <a:ln/>
        </p:spPr>
        <p:txBody>
          <a:bodyPr wrap="square" lIns="0" tIns="0" rIns="0" bIns="0" rtlCol="0" anchor="t"/>
          <a:lstStyle/>
          <a:p>
            <a:pPr marL="0" indent="0" algn="l">
              <a:buNone/>
            </a:pPr>
            <a:r>
              <a:rPr lang="en-US" sz="1100" dirty="0">
                <a:solidFill>
                  <a:srgbClr val="0D2B29"/>
                </a:solidFill>
                <a:latin typeface="Times New Roman" pitchFamily="34" charset="0"/>
                <a:ea typeface="Times New Roman" pitchFamily="34" charset="-122"/>
                <a:cs typeface="Times New Roman" pitchFamily="34" charset="-120"/>
              </a:rPr>
              <a:t>Shortages in mental health, community nursing, and social care workforce limit holistic service delivery capacity.</a:t>
            </a:r>
            <a:endParaRPr lang="en-US" sz="1100" dirty="0"/>
          </a:p>
        </p:txBody>
      </p:sp>
      <p:sp>
        <p:nvSpPr>
          <p:cNvPr id="17" name="Shape 15"/>
          <p:cNvSpPr/>
          <p:nvPr/>
        </p:nvSpPr>
        <p:spPr>
          <a:xfrm>
            <a:off x="365760" y="3063240"/>
            <a:ext cx="2606040" cy="1783080"/>
          </a:xfrm>
          <a:prstGeom prst="roundRect">
            <a:avLst>
              <a:gd name="adj" fmla="val 6154"/>
            </a:avLst>
          </a:prstGeom>
          <a:solidFill>
            <a:srgbClr val="D4F0ED"/>
          </a:solidFill>
          <a:ln/>
          <a:effectLst>
            <a:outerShdw blurRad="101600" dist="25400" dir="2700000" algn="bl" rotWithShape="0">
              <a:srgbClr val="000000">
                <a:alpha val="10000"/>
              </a:srgbClr>
            </a:outerShdw>
          </a:effectLst>
        </p:spPr>
      </p:sp>
      <p:sp>
        <p:nvSpPr>
          <p:cNvPr id="18" name="Text 16"/>
          <p:cNvSpPr/>
          <p:nvPr/>
        </p:nvSpPr>
        <p:spPr>
          <a:xfrm>
            <a:off x="502920" y="3172968"/>
            <a:ext cx="411480" cy="347472"/>
          </a:xfrm>
          <a:prstGeom prst="rect">
            <a:avLst/>
          </a:prstGeom>
          <a:noFill/>
          <a:ln/>
        </p:spPr>
        <p:txBody>
          <a:bodyPr wrap="square" lIns="0" tIns="0" rIns="0" bIns="0" rtlCol="0" anchor="ctr"/>
          <a:lstStyle/>
          <a:p>
            <a:pPr marL="0" indent="0" algn="l">
              <a:buNone/>
            </a:pPr>
            <a:r>
              <a:rPr lang="en-US" sz="1400" b="1" dirty="0">
                <a:solidFill>
                  <a:srgbClr val="1A7A74"/>
                </a:solidFill>
                <a:latin typeface="Times New Roman" pitchFamily="34" charset="0"/>
                <a:ea typeface="Times New Roman" pitchFamily="34" charset="-122"/>
                <a:cs typeface="Times New Roman" pitchFamily="34" charset="-120"/>
              </a:rPr>
              <a:t>04</a:t>
            </a:r>
            <a:endParaRPr lang="en-US" sz="1400" dirty="0"/>
          </a:p>
        </p:txBody>
      </p:sp>
      <p:sp>
        <p:nvSpPr>
          <p:cNvPr id="19" name="Text 17"/>
          <p:cNvSpPr/>
          <p:nvPr/>
        </p:nvSpPr>
        <p:spPr>
          <a:xfrm>
            <a:off x="896112" y="3172968"/>
            <a:ext cx="1920240" cy="347472"/>
          </a:xfrm>
          <a:prstGeom prst="rect">
            <a:avLst/>
          </a:prstGeom>
          <a:noFill/>
          <a:ln/>
        </p:spPr>
        <p:txBody>
          <a:bodyPr wrap="square" lIns="0" tIns="0" rIns="0" bIns="0" rtlCol="0" anchor="ctr"/>
          <a:lstStyle/>
          <a:p>
            <a:pPr marL="0" indent="0" algn="l">
              <a:buNone/>
            </a:pPr>
            <a:r>
              <a:rPr lang="en-US" sz="1300" b="1" dirty="0">
                <a:solidFill>
                  <a:srgbClr val="0D4F4A"/>
                </a:solidFill>
                <a:latin typeface="Times New Roman" pitchFamily="34" charset="0"/>
                <a:ea typeface="Times New Roman" pitchFamily="34" charset="-122"/>
                <a:cs typeface="Times New Roman" pitchFamily="34" charset="-120"/>
              </a:rPr>
              <a:t>Digital Divide</a:t>
            </a:r>
            <a:endParaRPr lang="en-US" sz="1300" dirty="0"/>
          </a:p>
        </p:txBody>
      </p:sp>
      <p:sp>
        <p:nvSpPr>
          <p:cNvPr id="20" name="Text 18"/>
          <p:cNvSpPr/>
          <p:nvPr/>
        </p:nvSpPr>
        <p:spPr>
          <a:xfrm>
            <a:off x="502920" y="3593592"/>
            <a:ext cx="2331720" cy="1143000"/>
          </a:xfrm>
          <a:prstGeom prst="rect">
            <a:avLst/>
          </a:prstGeom>
          <a:noFill/>
          <a:ln/>
        </p:spPr>
        <p:txBody>
          <a:bodyPr wrap="square" lIns="0" tIns="0" rIns="0" bIns="0" rtlCol="0" anchor="t"/>
          <a:lstStyle/>
          <a:p>
            <a:pPr marL="0" indent="0" algn="l">
              <a:buNone/>
            </a:pPr>
            <a:r>
              <a:rPr lang="en-US" sz="1100" dirty="0">
                <a:solidFill>
                  <a:srgbClr val="0D2B29"/>
                </a:solidFill>
                <a:latin typeface="Times New Roman" pitchFamily="34" charset="0"/>
                <a:ea typeface="Times New Roman" pitchFamily="34" charset="-122"/>
                <a:cs typeface="Times New Roman" pitchFamily="34" charset="-120"/>
              </a:rPr>
              <a:t>Unequal access to digital health technologies marginalises elderly, rural, and low-income populations.</a:t>
            </a:r>
            <a:endParaRPr lang="en-US" sz="1100" dirty="0"/>
          </a:p>
        </p:txBody>
      </p:sp>
      <p:sp>
        <p:nvSpPr>
          <p:cNvPr id="21" name="Shape 19"/>
          <p:cNvSpPr/>
          <p:nvPr/>
        </p:nvSpPr>
        <p:spPr>
          <a:xfrm>
            <a:off x="3200400" y="3063240"/>
            <a:ext cx="2606040" cy="1783080"/>
          </a:xfrm>
          <a:prstGeom prst="roundRect">
            <a:avLst>
              <a:gd name="adj" fmla="val 6154"/>
            </a:avLst>
          </a:prstGeom>
          <a:solidFill>
            <a:srgbClr val="D4F0ED"/>
          </a:solidFill>
          <a:ln/>
          <a:effectLst>
            <a:outerShdw blurRad="101600" dist="25400" dir="2700000" algn="bl" rotWithShape="0">
              <a:srgbClr val="000000">
                <a:alpha val="10000"/>
              </a:srgbClr>
            </a:outerShdw>
          </a:effectLst>
        </p:spPr>
      </p:sp>
      <p:sp>
        <p:nvSpPr>
          <p:cNvPr id="22" name="Text 20"/>
          <p:cNvSpPr/>
          <p:nvPr/>
        </p:nvSpPr>
        <p:spPr>
          <a:xfrm>
            <a:off x="3337560" y="3172968"/>
            <a:ext cx="411480" cy="347472"/>
          </a:xfrm>
          <a:prstGeom prst="rect">
            <a:avLst/>
          </a:prstGeom>
          <a:noFill/>
          <a:ln/>
        </p:spPr>
        <p:txBody>
          <a:bodyPr wrap="square" lIns="0" tIns="0" rIns="0" bIns="0" rtlCol="0" anchor="ctr"/>
          <a:lstStyle/>
          <a:p>
            <a:pPr marL="0" indent="0" algn="l">
              <a:buNone/>
            </a:pPr>
            <a:r>
              <a:rPr lang="en-US" sz="1400" b="1" dirty="0">
                <a:solidFill>
                  <a:srgbClr val="1A7A74"/>
                </a:solidFill>
                <a:latin typeface="Times New Roman" pitchFamily="34" charset="0"/>
                <a:ea typeface="Times New Roman" pitchFamily="34" charset="-122"/>
                <a:cs typeface="Times New Roman" pitchFamily="34" charset="-120"/>
              </a:rPr>
              <a:t>05</a:t>
            </a:r>
            <a:endParaRPr lang="en-US" sz="1400" dirty="0"/>
          </a:p>
        </p:txBody>
      </p:sp>
      <p:sp>
        <p:nvSpPr>
          <p:cNvPr id="23" name="Text 21"/>
          <p:cNvSpPr/>
          <p:nvPr/>
        </p:nvSpPr>
        <p:spPr>
          <a:xfrm>
            <a:off x="3730752" y="3172968"/>
            <a:ext cx="1920240" cy="347472"/>
          </a:xfrm>
          <a:prstGeom prst="rect">
            <a:avLst/>
          </a:prstGeom>
          <a:noFill/>
          <a:ln/>
        </p:spPr>
        <p:txBody>
          <a:bodyPr wrap="square" lIns="0" tIns="0" rIns="0" bIns="0" rtlCol="0" anchor="ctr"/>
          <a:lstStyle/>
          <a:p>
            <a:pPr marL="0" indent="0" algn="l">
              <a:buNone/>
            </a:pPr>
            <a:r>
              <a:rPr lang="en-US" sz="1300" b="1" dirty="0">
                <a:solidFill>
                  <a:srgbClr val="0D4F4A"/>
                </a:solidFill>
                <a:latin typeface="Times New Roman" pitchFamily="34" charset="0"/>
                <a:ea typeface="Times New Roman" pitchFamily="34" charset="-122"/>
                <a:cs typeface="Times New Roman" pitchFamily="34" charset="-120"/>
              </a:rPr>
              <a:t>Measurement Challenges</a:t>
            </a:r>
            <a:endParaRPr lang="en-US" sz="1300" dirty="0"/>
          </a:p>
        </p:txBody>
      </p:sp>
      <p:sp>
        <p:nvSpPr>
          <p:cNvPr id="24" name="Text 22"/>
          <p:cNvSpPr/>
          <p:nvPr/>
        </p:nvSpPr>
        <p:spPr>
          <a:xfrm>
            <a:off x="3337560" y="3593592"/>
            <a:ext cx="2331720" cy="1143000"/>
          </a:xfrm>
          <a:prstGeom prst="rect">
            <a:avLst/>
          </a:prstGeom>
          <a:noFill/>
          <a:ln/>
        </p:spPr>
        <p:txBody>
          <a:bodyPr wrap="square" lIns="0" tIns="0" rIns="0" bIns="0" rtlCol="0" anchor="t"/>
          <a:lstStyle/>
          <a:p>
            <a:pPr marL="0" indent="0" algn="l">
              <a:buNone/>
            </a:pPr>
            <a:r>
              <a:rPr lang="en-US" sz="1100" dirty="0">
                <a:solidFill>
                  <a:srgbClr val="0D2B29"/>
                </a:solidFill>
                <a:latin typeface="Times New Roman" pitchFamily="34" charset="0"/>
                <a:ea typeface="Times New Roman" pitchFamily="34" charset="-122"/>
                <a:cs typeface="Times New Roman" pitchFamily="34" charset="-120"/>
              </a:rPr>
              <a:t>Difficulty quantifying well-being outcomes using traditional clinical metrics; lack of standardised tools.</a:t>
            </a:r>
            <a:endParaRPr lang="en-US" sz="1100" dirty="0"/>
          </a:p>
        </p:txBody>
      </p:sp>
      <p:sp>
        <p:nvSpPr>
          <p:cNvPr id="25" name="Shape 23"/>
          <p:cNvSpPr/>
          <p:nvPr/>
        </p:nvSpPr>
        <p:spPr>
          <a:xfrm>
            <a:off x="6035040" y="3063240"/>
            <a:ext cx="2606040" cy="1783080"/>
          </a:xfrm>
          <a:prstGeom prst="roundRect">
            <a:avLst>
              <a:gd name="adj" fmla="val 6154"/>
            </a:avLst>
          </a:prstGeom>
          <a:solidFill>
            <a:srgbClr val="D4F0ED"/>
          </a:solidFill>
          <a:ln/>
          <a:effectLst>
            <a:outerShdw blurRad="101600" dist="25400" dir="2700000" algn="bl" rotWithShape="0">
              <a:srgbClr val="000000">
                <a:alpha val="10000"/>
              </a:srgbClr>
            </a:outerShdw>
          </a:effectLst>
        </p:spPr>
      </p:sp>
      <p:sp>
        <p:nvSpPr>
          <p:cNvPr id="26" name="Text 24"/>
          <p:cNvSpPr/>
          <p:nvPr/>
        </p:nvSpPr>
        <p:spPr>
          <a:xfrm>
            <a:off x="6172200" y="3172968"/>
            <a:ext cx="411480" cy="347472"/>
          </a:xfrm>
          <a:prstGeom prst="rect">
            <a:avLst/>
          </a:prstGeom>
          <a:noFill/>
          <a:ln/>
        </p:spPr>
        <p:txBody>
          <a:bodyPr wrap="square" lIns="0" tIns="0" rIns="0" bIns="0" rtlCol="0" anchor="ctr"/>
          <a:lstStyle/>
          <a:p>
            <a:pPr marL="0" indent="0" algn="l">
              <a:buNone/>
            </a:pPr>
            <a:r>
              <a:rPr lang="en-US" sz="1400" b="1" dirty="0">
                <a:solidFill>
                  <a:srgbClr val="1A7A74"/>
                </a:solidFill>
                <a:latin typeface="Times New Roman" pitchFamily="34" charset="0"/>
                <a:ea typeface="Times New Roman" pitchFamily="34" charset="-122"/>
                <a:cs typeface="Times New Roman" pitchFamily="34" charset="-120"/>
              </a:rPr>
              <a:t>06</a:t>
            </a:r>
            <a:endParaRPr lang="en-US" sz="1400" dirty="0"/>
          </a:p>
        </p:txBody>
      </p:sp>
      <p:sp>
        <p:nvSpPr>
          <p:cNvPr id="27" name="Text 25"/>
          <p:cNvSpPr/>
          <p:nvPr/>
        </p:nvSpPr>
        <p:spPr>
          <a:xfrm>
            <a:off x="6565392" y="3172968"/>
            <a:ext cx="1920240" cy="347472"/>
          </a:xfrm>
          <a:prstGeom prst="rect">
            <a:avLst/>
          </a:prstGeom>
          <a:noFill/>
          <a:ln/>
        </p:spPr>
        <p:txBody>
          <a:bodyPr wrap="square" lIns="0" tIns="0" rIns="0" bIns="0" rtlCol="0" anchor="ctr"/>
          <a:lstStyle/>
          <a:p>
            <a:pPr marL="0" indent="0" algn="l">
              <a:buNone/>
            </a:pPr>
            <a:r>
              <a:rPr lang="en-US" sz="1300" b="1" dirty="0">
                <a:solidFill>
                  <a:srgbClr val="0D4F4A"/>
                </a:solidFill>
                <a:latin typeface="Times New Roman" pitchFamily="34" charset="0"/>
                <a:ea typeface="Times New Roman" pitchFamily="34" charset="-122"/>
                <a:cs typeface="Times New Roman" pitchFamily="34" charset="-120"/>
              </a:rPr>
              <a:t>Intersectoral Coordination</a:t>
            </a:r>
            <a:endParaRPr lang="en-US" sz="1300" dirty="0"/>
          </a:p>
        </p:txBody>
      </p:sp>
      <p:sp>
        <p:nvSpPr>
          <p:cNvPr id="28" name="Text 26"/>
          <p:cNvSpPr/>
          <p:nvPr/>
        </p:nvSpPr>
        <p:spPr>
          <a:xfrm>
            <a:off x="6172200" y="3593592"/>
            <a:ext cx="2331720" cy="1143000"/>
          </a:xfrm>
          <a:prstGeom prst="rect">
            <a:avLst/>
          </a:prstGeom>
          <a:noFill/>
          <a:ln/>
        </p:spPr>
        <p:txBody>
          <a:bodyPr wrap="square" lIns="0" tIns="0" rIns="0" bIns="0" rtlCol="0" anchor="t"/>
          <a:lstStyle/>
          <a:p>
            <a:pPr marL="0" indent="0" algn="l">
              <a:buNone/>
            </a:pPr>
            <a:r>
              <a:rPr lang="en-US" sz="1100" dirty="0">
                <a:solidFill>
                  <a:srgbClr val="0D2B29"/>
                </a:solidFill>
                <a:latin typeface="Times New Roman" pitchFamily="34" charset="0"/>
                <a:ea typeface="Times New Roman" pitchFamily="34" charset="-122"/>
                <a:cs typeface="Times New Roman" pitchFamily="34" charset="-120"/>
              </a:rPr>
              <a:t>Health exists in silos; effective 'Health in All Policies' requires cross-government collaboration often lacking in practice.</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Service Delivery Innovations</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10 / 15</a:t>
            </a:r>
            <a:endParaRPr lang="en-US" sz="900" dirty="0"/>
          </a:p>
        </p:txBody>
      </p:sp>
      <p:sp>
        <p:nvSpPr>
          <p:cNvPr id="5" name="Shape 3"/>
          <p:cNvSpPr/>
          <p:nvPr/>
        </p:nvSpPr>
        <p:spPr>
          <a:xfrm>
            <a:off x="365760" y="1097280"/>
            <a:ext cx="8412480" cy="1170432"/>
          </a:xfrm>
          <a:prstGeom prst="roundRect">
            <a:avLst>
              <a:gd name="adj" fmla="val 9375"/>
            </a:avLst>
          </a:prstGeom>
          <a:solidFill>
            <a:srgbClr val="D4F0ED"/>
          </a:solidFill>
          <a:ln/>
          <a:effectLst>
            <a:outerShdw blurRad="101600" dist="25400" dir="2700000" algn="bl" rotWithShape="0">
              <a:srgbClr val="000000">
                <a:alpha val="10000"/>
              </a:srgbClr>
            </a:outerShdw>
          </a:effectLst>
        </p:spPr>
      </p:sp>
      <p:sp>
        <p:nvSpPr>
          <p:cNvPr id="6" name="Text 4"/>
          <p:cNvSpPr/>
          <p:nvPr/>
        </p:nvSpPr>
        <p:spPr>
          <a:xfrm>
            <a:off x="475488" y="1225296"/>
            <a:ext cx="594360" cy="777240"/>
          </a:xfrm>
          <a:prstGeom prst="rect">
            <a:avLst/>
          </a:prstGeom>
          <a:noFill/>
          <a:ln/>
        </p:spPr>
        <p:txBody>
          <a:bodyPr wrap="square" lIns="0" tIns="0" rIns="0" bIns="0" rtlCol="0" anchor="ctr"/>
          <a:lstStyle/>
          <a:p>
            <a:pPr marL="0" indent="0" algn="ctr">
              <a:buNone/>
            </a:pPr>
            <a:r>
              <a:rPr lang="en-US" sz="2400" dirty="0">
                <a:solidFill>
                  <a:srgbClr val="000000"/>
                </a:solidFill>
                <a:latin typeface="Times New Roman" pitchFamily="34" charset="0"/>
                <a:ea typeface="Times New Roman" pitchFamily="34" charset="-122"/>
                <a:cs typeface="Times New Roman" pitchFamily="34" charset="-120"/>
              </a:rPr>
              <a:t>💻</a:t>
            </a:r>
            <a:endParaRPr lang="en-US" sz="2400" dirty="0"/>
          </a:p>
        </p:txBody>
      </p:sp>
      <p:sp>
        <p:nvSpPr>
          <p:cNvPr id="7" name="Text 5"/>
          <p:cNvSpPr/>
          <p:nvPr/>
        </p:nvSpPr>
        <p:spPr>
          <a:xfrm>
            <a:off x="1143000" y="1188720"/>
            <a:ext cx="2926080" cy="384048"/>
          </a:xfrm>
          <a:prstGeom prst="rect">
            <a:avLst/>
          </a:prstGeom>
          <a:noFill/>
          <a:ln/>
        </p:spPr>
        <p:txBody>
          <a:bodyPr wrap="square" lIns="0" tIns="0" rIns="0" bIns="0" rtlCol="0" anchor="ctr"/>
          <a:lstStyle/>
          <a:p>
            <a:pPr marL="0" indent="0" algn="l">
              <a:buNone/>
            </a:pPr>
            <a:r>
              <a:rPr lang="en-US" sz="1400" b="1" dirty="0">
                <a:solidFill>
                  <a:srgbClr val="0D4F4A"/>
                </a:solidFill>
                <a:latin typeface="Times New Roman" pitchFamily="34" charset="0"/>
                <a:ea typeface="Times New Roman" pitchFamily="34" charset="-122"/>
                <a:cs typeface="Times New Roman" pitchFamily="34" charset="-120"/>
              </a:rPr>
              <a:t>Telehealth &amp; Digital Health</a:t>
            </a:r>
            <a:endParaRPr lang="en-US" sz="1400" dirty="0"/>
          </a:p>
        </p:txBody>
      </p:sp>
      <p:sp>
        <p:nvSpPr>
          <p:cNvPr id="8" name="Text 6"/>
          <p:cNvSpPr/>
          <p:nvPr/>
        </p:nvSpPr>
        <p:spPr>
          <a:xfrm>
            <a:off x="1143000" y="1600200"/>
            <a:ext cx="7406640" cy="594360"/>
          </a:xfrm>
          <a:prstGeom prst="rect">
            <a:avLst/>
          </a:prstGeom>
          <a:noFill/>
          <a:ln/>
        </p:spPr>
        <p:txBody>
          <a:bodyPr wrap="square" lIns="0" tIns="0" rIns="0" bIns="0" rtlCol="0" anchor="t"/>
          <a:lstStyle/>
          <a:p>
            <a:pPr marL="0" indent="0" algn="l">
              <a:buNone/>
            </a:pPr>
            <a:r>
              <a:rPr lang="en-US" sz="1150" dirty="0">
                <a:solidFill>
                  <a:srgbClr val="0D2B29"/>
                </a:solidFill>
                <a:latin typeface="Times New Roman" pitchFamily="34" charset="0"/>
                <a:ea typeface="Times New Roman" pitchFamily="34" charset="-122"/>
                <a:cs typeface="Times New Roman" pitchFamily="34" charset="-120"/>
              </a:rPr>
              <a:t>Remote consultations, digital therapeutics, and wearable monitoring expand access beyond geographic and mobility barriers. NHS App has 35m+ registered users (NHS Digital, 2023).</a:t>
            </a:r>
            <a:endParaRPr lang="en-US" sz="1150" dirty="0"/>
          </a:p>
        </p:txBody>
      </p:sp>
      <p:sp>
        <p:nvSpPr>
          <p:cNvPr id="9" name="Shape 7"/>
          <p:cNvSpPr/>
          <p:nvPr/>
        </p:nvSpPr>
        <p:spPr>
          <a:xfrm>
            <a:off x="365760" y="2423160"/>
            <a:ext cx="8412480" cy="1170432"/>
          </a:xfrm>
          <a:prstGeom prst="roundRect">
            <a:avLst>
              <a:gd name="adj" fmla="val 9375"/>
            </a:avLst>
          </a:prstGeom>
          <a:solidFill>
            <a:srgbClr val="C9EBE8"/>
          </a:solidFill>
          <a:ln/>
          <a:effectLst>
            <a:outerShdw blurRad="101600" dist="25400" dir="2700000" algn="bl" rotWithShape="0">
              <a:srgbClr val="000000">
                <a:alpha val="10000"/>
              </a:srgbClr>
            </a:outerShdw>
          </a:effectLst>
        </p:spPr>
      </p:sp>
      <p:sp>
        <p:nvSpPr>
          <p:cNvPr id="10" name="Text 8"/>
          <p:cNvSpPr/>
          <p:nvPr/>
        </p:nvSpPr>
        <p:spPr>
          <a:xfrm>
            <a:off x="475488" y="2551176"/>
            <a:ext cx="594360" cy="777240"/>
          </a:xfrm>
          <a:prstGeom prst="rect">
            <a:avLst/>
          </a:prstGeom>
          <a:noFill/>
          <a:ln/>
        </p:spPr>
        <p:txBody>
          <a:bodyPr wrap="square" lIns="0" tIns="0" rIns="0" bIns="0" rtlCol="0" anchor="ctr"/>
          <a:lstStyle/>
          <a:p>
            <a:pPr marL="0" indent="0" algn="ctr">
              <a:buNone/>
            </a:pPr>
            <a:r>
              <a:rPr lang="en-US" sz="2400" dirty="0">
                <a:solidFill>
                  <a:srgbClr val="000000"/>
                </a:solidFill>
                <a:latin typeface="Times New Roman" pitchFamily="34" charset="0"/>
                <a:ea typeface="Times New Roman" pitchFamily="34" charset="-122"/>
                <a:cs typeface="Times New Roman" pitchFamily="34" charset="-120"/>
              </a:rPr>
              <a:t>🌐</a:t>
            </a:r>
            <a:endParaRPr lang="en-US" sz="2400" dirty="0"/>
          </a:p>
        </p:txBody>
      </p:sp>
      <p:sp>
        <p:nvSpPr>
          <p:cNvPr id="11" name="Text 9"/>
          <p:cNvSpPr/>
          <p:nvPr/>
        </p:nvSpPr>
        <p:spPr>
          <a:xfrm>
            <a:off x="1143000" y="2514600"/>
            <a:ext cx="2926080" cy="384048"/>
          </a:xfrm>
          <a:prstGeom prst="rect">
            <a:avLst/>
          </a:prstGeom>
          <a:noFill/>
          <a:ln/>
        </p:spPr>
        <p:txBody>
          <a:bodyPr wrap="square" lIns="0" tIns="0" rIns="0" bIns="0" rtlCol="0" anchor="ctr"/>
          <a:lstStyle/>
          <a:p>
            <a:pPr marL="0" indent="0" algn="l">
              <a:buNone/>
            </a:pPr>
            <a:r>
              <a:rPr lang="en-US" sz="1400" b="1" dirty="0">
                <a:solidFill>
                  <a:srgbClr val="0D4F4A"/>
                </a:solidFill>
                <a:latin typeface="Times New Roman" pitchFamily="34" charset="0"/>
                <a:ea typeface="Times New Roman" pitchFamily="34" charset="-122"/>
                <a:cs typeface="Times New Roman" pitchFamily="34" charset="-120"/>
              </a:rPr>
              <a:t>Community Health Initiatives</a:t>
            </a:r>
            <a:endParaRPr lang="en-US" sz="1400" dirty="0"/>
          </a:p>
        </p:txBody>
      </p:sp>
      <p:sp>
        <p:nvSpPr>
          <p:cNvPr id="12" name="Text 10"/>
          <p:cNvSpPr/>
          <p:nvPr/>
        </p:nvSpPr>
        <p:spPr>
          <a:xfrm>
            <a:off x="1143000" y="2926080"/>
            <a:ext cx="7406640" cy="594360"/>
          </a:xfrm>
          <a:prstGeom prst="rect">
            <a:avLst/>
          </a:prstGeom>
          <a:noFill/>
          <a:ln/>
        </p:spPr>
        <p:txBody>
          <a:bodyPr wrap="square" lIns="0" tIns="0" rIns="0" bIns="0" rtlCol="0" anchor="t"/>
          <a:lstStyle/>
          <a:p>
            <a:pPr marL="0" indent="0" algn="l">
              <a:buNone/>
            </a:pPr>
            <a:r>
              <a:rPr lang="en-US" sz="1150" dirty="0">
                <a:solidFill>
                  <a:srgbClr val="0D2B29"/>
                </a:solidFill>
                <a:latin typeface="Times New Roman" pitchFamily="34" charset="0"/>
                <a:ea typeface="Times New Roman" pitchFamily="34" charset="-122"/>
                <a:cs typeface="Times New Roman" pitchFamily="34" charset="-120"/>
              </a:rPr>
              <a:t>Social prescribing, link workers, and community health hubs address non-clinical needs (loneliness, debt, housing) as determinants of health. Scaled nationally through NHS Long Term Plan.</a:t>
            </a:r>
            <a:endParaRPr lang="en-US" sz="1150" dirty="0"/>
          </a:p>
        </p:txBody>
      </p:sp>
      <p:sp>
        <p:nvSpPr>
          <p:cNvPr id="13" name="Shape 11"/>
          <p:cNvSpPr/>
          <p:nvPr/>
        </p:nvSpPr>
        <p:spPr>
          <a:xfrm>
            <a:off x="365760" y="3749040"/>
            <a:ext cx="8412480" cy="1170432"/>
          </a:xfrm>
          <a:prstGeom prst="roundRect">
            <a:avLst>
              <a:gd name="adj" fmla="val 9375"/>
            </a:avLst>
          </a:prstGeom>
          <a:solidFill>
            <a:srgbClr val="B8E6E3"/>
          </a:solidFill>
          <a:ln/>
          <a:effectLst>
            <a:outerShdw blurRad="101600" dist="25400" dir="2700000" algn="bl" rotWithShape="0">
              <a:srgbClr val="000000">
                <a:alpha val="10000"/>
              </a:srgbClr>
            </a:outerShdw>
          </a:effectLst>
        </p:spPr>
      </p:sp>
      <p:sp>
        <p:nvSpPr>
          <p:cNvPr id="14" name="Text 12"/>
          <p:cNvSpPr/>
          <p:nvPr/>
        </p:nvSpPr>
        <p:spPr>
          <a:xfrm>
            <a:off x="475488" y="3877056"/>
            <a:ext cx="594360" cy="777240"/>
          </a:xfrm>
          <a:prstGeom prst="rect">
            <a:avLst/>
          </a:prstGeom>
          <a:noFill/>
          <a:ln/>
        </p:spPr>
        <p:txBody>
          <a:bodyPr wrap="square" lIns="0" tIns="0" rIns="0" bIns="0" rtlCol="0" anchor="ctr"/>
          <a:lstStyle/>
          <a:p>
            <a:pPr marL="0" indent="0" algn="ctr">
              <a:buNone/>
            </a:pPr>
            <a:r>
              <a:rPr lang="en-US" sz="2400" dirty="0">
                <a:solidFill>
                  <a:srgbClr val="000000"/>
                </a:solidFill>
                <a:latin typeface="Times New Roman" pitchFamily="34" charset="0"/>
                <a:ea typeface="Times New Roman" pitchFamily="34" charset="-122"/>
                <a:cs typeface="Times New Roman" pitchFamily="34" charset="-120"/>
              </a:rPr>
              <a:t>🏥</a:t>
            </a:r>
            <a:endParaRPr lang="en-US" sz="2400" dirty="0"/>
          </a:p>
        </p:txBody>
      </p:sp>
      <p:sp>
        <p:nvSpPr>
          <p:cNvPr id="15" name="Text 13"/>
          <p:cNvSpPr/>
          <p:nvPr/>
        </p:nvSpPr>
        <p:spPr>
          <a:xfrm>
            <a:off x="1143000" y="3840480"/>
            <a:ext cx="2926080" cy="384048"/>
          </a:xfrm>
          <a:prstGeom prst="rect">
            <a:avLst/>
          </a:prstGeom>
          <a:noFill/>
          <a:ln/>
        </p:spPr>
        <p:txBody>
          <a:bodyPr wrap="square" lIns="0" tIns="0" rIns="0" bIns="0" rtlCol="0" anchor="ctr"/>
          <a:lstStyle/>
          <a:p>
            <a:pPr marL="0" indent="0" algn="l">
              <a:buNone/>
            </a:pPr>
            <a:r>
              <a:rPr lang="en-US" sz="1400" b="1" dirty="0">
                <a:solidFill>
                  <a:srgbClr val="0D4F4A"/>
                </a:solidFill>
                <a:latin typeface="Times New Roman" pitchFamily="34" charset="0"/>
                <a:ea typeface="Times New Roman" pitchFamily="34" charset="-122"/>
                <a:cs typeface="Times New Roman" pitchFamily="34" charset="-120"/>
              </a:rPr>
              <a:t>Integrated Wellness Programmes</a:t>
            </a:r>
            <a:endParaRPr lang="en-US" sz="1400" dirty="0"/>
          </a:p>
        </p:txBody>
      </p:sp>
      <p:sp>
        <p:nvSpPr>
          <p:cNvPr id="16" name="Text 14"/>
          <p:cNvSpPr/>
          <p:nvPr/>
        </p:nvSpPr>
        <p:spPr>
          <a:xfrm>
            <a:off x="1143000" y="4251960"/>
            <a:ext cx="7406640" cy="594360"/>
          </a:xfrm>
          <a:prstGeom prst="rect">
            <a:avLst/>
          </a:prstGeom>
          <a:noFill/>
          <a:ln/>
        </p:spPr>
        <p:txBody>
          <a:bodyPr wrap="square" lIns="0" tIns="0" rIns="0" bIns="0" rtlCol="0" anchor="t"/>
          <a:lstStyle/>
          <a:p>
            <a:r>
              <a:rPr lang="en-US" sz="1150" dirty="0">
                <a:solidFill>
                  <a:srgbClr val="0D2B29"/>
                </a:solidFill>
                <a:latin typeface="Times New Roman" pitchFamily="34" charset="0"/>
                <a:ea typeface="Times New Roman" pitchFamily="34" charset="-122"/>
                <a:cs typeface="Times New Roman" pitchFamily="34" charset="-120"/>
              </a:rPr>
              <a:t>Holistic care models in hospitals combining physiotherapy, psychology, nutrition, and occupational therapy. E.g., NHS Personalised Care programme reaching over 2.5 million people(</a:t>
            </a:r>
            <a:r>
              <a:rPr lang="en-US" sz="1150" dirty="0" err="1">
                <a:solidFill>
                  <a:srgbClr val="0D2B29"/>
                </a:solidFill>
                <a:latin typeface="Times New Roman" pitchFamily="34" charset="0"/>
                <a:ea typeface="Times New Roman" pitchFamily="34" charset="-122"/>
                <a:cs typeface="Times New Roman" pitchFamily="34" charset="-120"/>
              </a:rPr>
              <a:t>Giovannoni</a:t>
            </a:r>
            <a:r>
              <a:rPr lang="en-US" sz="1150" dirty="0">
                <a:solidFill>
                  <a:srgbClr val="0D2B29"/>
                </a:solidFill>
                <a:latin typeface="Times New Roman" pitchFamily="34" charset="0"/>
                <a:ea typeface="Times New Roman" pitchFamily="34" charset="-122"/>
                <a:cs typeface="Times New Roman" pitchFamily="34" charset="-120"/>
              </a:rPr>
              <a:t> et al., 2024).</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Public Health Initiatives</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11 / 15</a:t>
            </a:r>
            <a:endParaRPr lang="en-US" sz="900" dirty="0"/>
          </a:p>
        </p:txBody>
      </p:sp>
      <p:sp>
        <p:nvSpPr>
          <p:cNvPr id="5" name="Shape 3"/>
          <p:cNvSpPr/>
          <p:nvPr/>
        </p:nvSpPr>
        <p:spPr>
          <a:xfrm>
            <a:off x="365760" y="1097280"/>
            <a:ext cx="4114800" cy="3794760"/>
          </a:xfrm>
          <a:prstGeom prst="roundRect">
            <a:avLst>
              <a:gd name="adj" fmla="val 2892"/>
            </a:avLst>
          </a:prstGeom>
          <a:solidFill>
            <a:srgbClr val="D4F0ED"/>
          </a:solidFill>
          <a:ln/>
          <a:effectLst>
            <a:outerShdw blurRad="101600" dist="25400" dir="2700000" algn="bl" rotWithShape="0">
              <a:srgbClr val="000000">
                <a:alpha val="10000"/>
              </a:srgbClr>
            </a:outerShdw>
          </a:effectLst>
        </p:spPr>
      </p:sp>
      <p:sp>
        <p:nvSpPr>
          <p:cNvPr id="6" name="Text 4"/>
          <p:cNvSpPr/>
          <p:nvPr/>
        </p:nvSpPr>
        <p:spPr>
          <a:xfrm>
            <a:off x="502920" y="1207008"/>
            <a:ext cx="3840480" cy="365760"/>
          </a:xfrm>
          <a:prstGeom prst="rect">
            <a:avLst/>
          </a:prstGeom>
          <a:noFill/>
          <a:ln/>
        </p:spPr>
        <p:txBody>
          <a:bodyPr wrap="square" lIns="0" tIns="0" rIns="0" bIns="0" rtlCol="0" anchor="ctr"/>
          <a:lstStyle/>
          <a:p>
            <a:pPr marL="0" indent="0" algn="l">
              <a:buNone/>
            </a:pPr>
            <a:r>
              <a:rPr lang="en-US" sz="1500" b="1" dirty="0">
                <a:solidFill>
                  <a:srgbClr val="0D4F4A"/>
                </a:solidFill>
                <a:latin typeface="Times New Roman" pitchFamily="34" charset="0"/>
                <a:ea typeface="Times New Roman" pitchFamily="34" charset="-122"/>
                <a:cs typeface="Times New Roman" pitchFamily="34" charset="-120"/>
              </a:rPr>
              <a:t>Healthy Lifestyle Promotion</a:t>
            </a:r>
            <a:endParaRPr lang="en-US" sz="1500" dirty="0"/>
          </a:p>
        </p:txBody>
      </p:sp>
      <p:sp>
        <p:nvSpPr>
          <p:cNvPr id="7" name="Text 5"/>
          <p:cNvSpPr/>
          <p:nvPr/>
        </p:nvSpPr>
        <p:spPr>
          <a:xfrm>
            <a:off x="502920" y="1664208"/>
            <a:ext cx="3794760" cy="2971800"/>
          </a:xfrm>
          <a:prstGeom prst="rect">
            <a:avLst/>
          </a:prstGeom>
          <a:noFill/>
          <a:ln/>
        </p:spPr>
        <p:txBody>
          <a:bodyPr wrap="square" rtlCol="0" anchor="t"/>
          <a:lstStyle/>
          <a:p>
            <a:pPr marL="0" indent="0" algn="l">
              <a:spcAft>
                <a:spcPts val="700"/>
              </a:spcAft>
              <a:buNone/>
            </a:pPr>
            <a:r>
              <a:rPr lang="en-US" sz="1250" dirty="0">
                <a:solidFill>
                  <a:srgbClr val="0D2B29"/>
                </a:solidFill>
                <a:latin typeface="Times New Roman" pitchFamily="34" charset="0"/>
                <a:ea typeface="Times New Roman" pitchFamily="34" charset="-122"/>
                <a:cs typeface="Times New Roman" pitchFamily="34" charset="-120"/>
              </a:rPr>
              <a:t>NHS Better Health campaign (obesity, smoking cessation)</a:t>
            </a:r>
            <a:endParaRPr lang="en-US" sz="1250" dirty="0"/>
          </a:p>
          <a:p>
            <a:pPr marL="0" indent="0" algn="l">
              <a:spcAft>
                <a:spcPts val="700"/>
              </a:spcAft>
              <a:buNone/>
            </a:pPr>
            <a:r>
              <a:rPr lang="en-US" sz="1250" dirty="0">
                <a:solidFill>
                  <a:srgbClr val="0D2B29"/>
                </a:solidFill>
                <a:latin typeface="Times New Roman" pitchFamily="34" charset="0"/>
                <a:ea typeface="Times New Roman" pitchFamily="34" charset="-122"/>
                <a:cs typeface="Times New Roman" pitchFamily="34" charset="-120"/>
              </a:rPr>
              <a:t>Change4Life — diet and activity for families</a:t>
            </a:r>
            <a:endParaRPr lang="en-US" sz="1250" dirty="0"/>
          </a:p>
          <a:p>
            <a:pPr marL="0" indent="0" algn="l">
              <a:spcAft>
                <a:spcPts val="700"/>
              </a:spcAft>
              <a:buNone/>
            </a:pPr>
            <a:r>
              <a:rPr lang="en-US" sz="1250" dirty="0">
                <a:solidFill>
                  <a:srgbClr val="0D2B29"/>
                </a:solidFill>
                <a:latin typeface="Times New Roman" pitchFamily="34" charset="0"/>
                <a:ea typeface="Times New Roman" pitchFamily="34" charset="-122"/>
                <a:cs typeface="Times New Roman" pitchFamily="34" charset="-120"/>
              </a:rPr>
              <a:t>Workplace wellness programmes (NICE PH13)</a:t>
            </a:r>
            <a:endParaRPr lang="en-US" sz="1250" dirty="0"/>
          </a:p>
          <a:p>
            <a:pPr marL="0" indent="0" algn="l">
              <a:spcAft>
                <a:spcPts val="700"/>
              </a:spcAft>
              <a:buNone/>
            </a:pPr>
            <a:r>
              <a:rPr lang="en-US" sz="1250" dirty="0">
                <a:solidFill>
                  <a:srgbClr val="0D2B29"/>
                </a:solidFill>
                <a:latin typeface="Times New Roman" pitchFamily="34" charset="0"/>
                <a:ea typeface="Times New Roman" pitchFamily="34" charset="-122"/>
                <a:cs typeface="Times New Roman" pitchFamily="34" charset="-120"/>
              </a:rPr>
              <a:t>Mental Health Awareness campaigns reducing stigma</a:t>
            </a:r>
            <a:endParaRPr lang="en-US" sz="1250" dirty="0"/>
          </a:p>
          <a:p>
            <a:pPr marL="0" indent="0" algn="l">
              <a:spcAft>
                <a:spcPts val="700"/>
              </a:spcAft>
              <a:buNone/>
            </a:pPr>
            <a:r>
              <a:rPr lang="en-US" sz="1250" dirty="0">
                <a:solidFill>
                  <a:srgbClr val="0D2B29"/>
                </a:solidFill>
                <a:latin typeface="Times New Roman" pitchFamily="34" charset="0"/>
                <a:ea typeface="Times New Roman" pitchFamily="34" charset="-122"/>
                <a:cs typeface="Times New Roman" pitchFamily="34" charset="-120"/>
              </a:rPr>
              <a:t>Alcohol minimum unit pricing (Scotland, 2018)</a:t>
            </a:r>
            <a:endParaRPr lang="en-US" sz="1250" dirty="0"/>
          </a:p>
        </p:txBody>
      </p:sp>
      <p:sp>
        <p:nvSpPr>
          <p:cNvPr id="8" name="Shape 6"/>
          <p:cNvSpPr/>
          <p:nvPr/>
        </p:nvSpPr>
        <p:spPr>
          <a:xfrm>
            <a:off x="4663440" y="1097280"/>
            <a:ext cx="4114800" cy="3794760"/>
          </a:xfrm>
          <a:prstGeom prst="roundRect">
            <a:avLst>
              <a:gd name="adj" fmla="val 2892"/>
            </a:avLst>
          </a:prstGeom>
          <a:solidFill>
            <a:srgbClr val="C9EBE8"/>
          </a:solidFill>
          <a:ln/>
          <a:effectLst>
            <a:outerShdw blurRad="101600" dist="25400" dir="2700000" algn="bl" rotWithShape="0">
              <a:srgbClr val="000000">
                <a:alpha val="10000"/>
              </a:srgbClr>
            </a:outerShdw>
          </a:effectLst>
        </p:spPr>
      </p:sp>
      <p:sp>
        <p:nvSpPr>
          <p:cNvPr id="9" name="Text 7"/>
          <p:cNvSpPr/>
          <p:nvPr/>
        </p:nvSpPr>
        <p:spPr>
          <a:xfrm>
            <a:off x="4800600" y="1207008"/>
            <a:ext cx="3840480" cy="365760"/>
          </a:xfrm>
          <a:prstGeom prst="rect">
            <a:avLst/>
          </a:prstGeom>
          <a:noFill/>
          <a:ln/>
        </p:spPr>
        <p:txBody>
          <a:bodyPr wrap="square" lIns="0" tIns="0" rIns="0" bIns="0" rtlCol="0" anchor="ctr"/>
          <a:lstStyle/>
          <a:p>
            <a:pPr marL="0" indent="0" algn="l">
              <a:buNone/>
            </a:pPr>
            <a:r>
              <a:rPr lang="en-US" sz="1500" b="1" dirty="0">
                <a:solidFill>
                  <a:srgbClr val="0D4F4A"/>
                </a:solidFill>
                <a:latin typeface="Times New Roman" pitchFamily="34" charset="0"/>
                <a:ea typeface="Times New Roman" pitchFamily="34" charset="-122"/>
                <a:cs typeface="Times New Roman" pitchFamily="34" charset="-120"/>
              </a:rPr>
              <a:t>Evidence of Societal Impact</a:t>
            </a:r>
            <a:endParaRPr lang="en-US" sz="1500" dirty="0"/>
          </a:p>
        </p:txBody>
      </p:sp>
      <p:sp>
        <p:nvSpPr>
          <p:cNvPr id="10" name="Shape 8"/>
          <p:cNvSpPr/>
          <p:nvPr/>
        </p:nvSpPr>
        <p:spPr>
          <a:xfrm>
            <a:off x="4754880" y="1664208"/>
            <a:ext cx="3886200" cy="868680"/>
          </a:xfrm>
          <a:prstGeom prst="roundRect">
            <a:avLst>
              <a:gd name="adj" fmla="val 12632"/>
            </a:avLst>
          </a:prstGeom>
          <a:solidFill>
            <a:srgbClr val="0D4F4A"/>
          </a:solidFill>
          <a:ln/>
          <a:effectLst>
            <a:outerShdw blurRad="101600" dist="25400" dir="2700000" algn="bl" rotWithShape="0">
              <a:srgbClr val="000000">
                <a:alpha val="10000"/>
              </a:srgbClr>
            </a:outerShdw>
          </a:effectLst>
        </p:spPr>
      </p:sp>
      <p:sp>
        <p:nvSpPr>
          <p:cNvPr id="11" name="Text 9"/>
          <p:cNvSpPr/>
          <p:nvPr/>
        </p:nvSpPr>
        <p:spPr>
          <a:xfrm>
            <a:off x="4828032" y="1719072"/>
            <a:ext cx="1005840" cy="749808"/>
          </a:xfrm>
          <a:prstGeom prst="rect">
            <a:avLst/>
          </a:prstGeom>
          <a:noFill/>
          <a:ln/>
        </p:spPr>
        <p:txBody>
          <a:bodyPr wrap="square" lIns="0" tIns="0" rIns="0" bIns="0" rtlCol="0" anchor="ctr"/>
          <a:lstStyle/>
          <a:p>
            <a:pPr marL="0" indent="0" algn="ctr">
              <a:buNone/>
            </a:pPr>
            <a:r>
              <a:rPr lang="en-US" sz="2400" b="1" dirty="0">
                <a:solidFill>
                  <a:srgbClr val="3BBFB8"/>
                </a:solidFill>
                <a:latin typeface="Times New Roman" pitchFamily="34" charset="0"/>
                <a:ea typeface="Times New Roman" pitchFamily="34" charset="-122"/>
                <a:cs typeface="Times New Roman" pitchFamily="34" charset="-120"/>
              </a:rPr>
              <a:t>20%</a:t>
            </a:r>
            <a:endParaRPr lang="en-US" sz="2400" dirty="0"/>
          </a:p>
        </p:txBody>
      </p:sp>
      <p:sp>
        <p:nvSpPr>
          <p:cNvPr id="12" name="Text 10"/>
          <p:cNvSpPr/>
          <p:nvPr/>
        </p:nvSpPr>
        <p:spPr>
          <a:xfrm>
            <a:off x="5870448" y="1755648"/>
            <a:ext cx="2651760" cy="685800"/>
          </a:xfrm>
          <a:prstGeom prst="rect">
            <a:avLst/>
          </a:prstGeom>
          <a:noFill/>
          <a:ln/>
        </p:spPr>
        <p:txBody>
          <a:bodyPr wrap="square" lIns="0" tIns="0" rIns="0" bIns="0" rtlCol="0" anchor="ctr"/>
          <a:lstStyle/>
          <a:p>
            <a:r>
              <a:rPr lang="en-US" sz="1100" dirty="0">
                <a:solidFill>
                  <a:srgbClr val="FFFFFF"/>
                </a:solidFill>
                <a:latin typeface="Times New Roman" pitchFamily="34" charset="0"/>
                <a:ea typeface="Times New Roman" pitchFamily="34" charset="-122"/>
                <a:cs typeface="Times New Roman" pitchFamily="34" charset="-120"/>
              </a:rPr>
              <a:t>reduction in smoking rates since NHS Stop Smoking services launched(Mabhala et al., 2025)</a:t>
            </a:r>
            <a:endParaRPr lang="en-US" sz="1100" dirty="0"/>
          </a:p>
        </p:txBody>
      </p:sp>
      <p:sp>
        <p:nvSpPr>
          <p:cNvPr id="13" name="Shape 11"/>
          <p:cNvSpPr/>
          <p:nvPr/>
        </p:nvSpPr>
        <p:spPr>
          <a:xfrm>
            <a:off x="4754880" y="2688336"/>
            <a:ext cx="3886200" cy="868680"/>
          </a:xfrm>
          <a:prstGeom prst="roundRect">
            <a:avLst>
              <a:gd name="adj" fmla="val 12632"/>
            </a:avLst>
          </a:prstGeom>
          <a:solidFill>
            <a:srgbClr val="0D4F4A"/>
          </a:solidFill>
          <a:ln/>
          <a:effectLst>
            <a:outerShdw blurRad="101600" dist="25400" dir="2700000" algn="bl" rotWithShape="0">
              <a:srgbClr val="000000">
                <a:alpha val="10000"/>
              </a:srgbClr>
            </a:outerShdw>
          </a:effectLst>
        </p:spPr>
      </p:sp>
      <p:sp>
        <p:nvSpPr>
          <p:cNvPr id="14" name="Text 12"/>
          <p:cNvSpPr/>
          <p:nvPr/>
        </p:nvSpPr>
        <p:spPr>
          <a:xfrm>
            <a:off x="4828032" y="2743200"/>
            <a:ext cx="1005840" cy="749808"/>
          </a:xfrm>
          <a:prstGeom prst="rect">
            <a:avLst/>
          </a:prstGeom>
          <a:noFill/>
          <a:ln/>
        </p:spPr>
        <p:txBody>
          <a:bodyPr wrap="square" lIns="0" tIns="0" rIns="0" bIns="0" rtlCol="0" anchor="ctr"/>
          <a:lstStyle/>
          <a:p>
            <a:pPr marL="0" indent="0" algn="ctr">
              <a:buNone/>
            </a:pPr>
            <a:r>
              <a:rPr lang="en-US" sz="2400" b="1" dirty="0">
                <a:solidFill>
                  <a:srgbClr val="3BBFB8"/>
                </a:solidFill>
                <a:latin typeface="Times New Roman" pitchFamily="34" charset="0"/>
                <a:ea typeface="Times New Roman" pitchFamily="34" charset="-122"/>
                <a:cs typeface="Times New Roman" pitchFamily="34" charset="-120"/>
              </a:rPr>
              <a:t>£1:£14</a:t>
            </a:r>
            <a:endParaRPr lang="en-US" sz="2400" dirty="0"/>
          </a:p>
        </p:txBody>
      </p:sp>
      <p:sp>
        <p:nvSpPr>
          <p:cNvPr id="15" name="Text 13"/>
          <p:cNvSpPr/>
          <p:nvPr/>
        </p:nvSpPr>
        <p:spPr>
          <a:xfrm>
            <a:off x="5870448" y="2779776"/>
            <a:ext cx="2651760" cy="685800"/>
          </a:xfrm>
          <a:prstGeom prst="rect">
            <a:avLst/>
          </a:prstGeom>
          <a:noFill/>
          <a:ln/>
        </p:spPr>
        <p:txBody>
          <a:bodyPr wrap="square" lIns="0" tIns="0" rIns="0" bIns="0" rtlCol="0" anchor="ctr"/>
          <a:lstStyle/>
          <a:p>
            <a:r>
              <a:rPr lang="en-US" sz="1100" dirty="0">
                <a:solidFill>
                  <a:srgbClr val="FFFFFF"/>
                </a:solidFill>
                <a:latin typeface="Times New Roman" pitchFamily="34" charset="0"/>
                <a:ea typeface="Times New Roman" pitchFamily="34" charset="-122"/>
                <a:cs typeface="Times New Roman" pitchFamily="34" charset="-120"/>
              </a:rPr>
              <a:t>return on investment from obesity prevention programmes (PHE, 2019) (Hampson et al., 2023)</a:t>
            </a:r>
            <a:endParaRPr lang="en-US" sz="1100" dirty="0"/>
          </a:p>
        </p:txBody>
      </p:sp>
      <p:sp>
        <p:nvSpPr>
          <p:cNvPr id="16" name="Shape 14"/>
          <p:cNvSpPr/>
          <p:nvPr/>
        </p:nvSpPr>
        <p:spPr>
          <a:xfrm>
            <a:off x="4754880" y="3712464"/>
            <a:ext cx="3886200" cy="868680"/>
          </a:xfrm>
          <a:prstGeom prst="roundRect">
            <a:avLst>
              <a:gd name="adj" fmla="val 12632"/>
            </a:avLst>
          </a:prstGeom>
          <a:solidFill>
            <a:srgbClr val="0D4F4A"/>
          </a:solidFill>
          <a:ln/>
          <a:effectLst>
            <a:outerShdw blurRad="101600" dist="25400" dir="2700000" algn="bl" rotWithShape="0">
              <a:srgbClr val="000000">
                <a:alpha val="10000"/>
              </a:srgbClr>
            </a:outerShdw>
          </a:effectLst>
        </p:spPr>
      </p:sp>
      <p:sp>
        <p:nvSpPr>
          <p:cNvPr id="17" name="Text 15"/>
          <p:cNvSpPr/>
          <p:nvPr/>
        </p:nvSpPr>
        <p:spPr>
          <a:xfrm>
            <a:off x="4828032" y="3767328"/>
            <a:ext cx="1005840" cy="749808"/>
          </a:xfrm>
          <a:prstGeom prst="rect">
            <a:avLst/>
          </a:prstGeom>
          <a:noFill/>
          <a:ln/>
        </p:spPr>
        <p:txBody>
          <a:bodyPr wrap="square" lIns="0" tIns="0" rIns="0" bIns="0" rtlCol="0" anchor="ctr"/>
          <a:lstStyle/>
          <a:p>
            <a:pPr marL="0" indent="0" algn="ctr">
              <a:buNone/>
            </a:pPr>
            <a:r>
              <a:rPr lang="en-US" sz="2400" b="1" dirty="0">
                <a:solidFill>
                  <a:srgbClr val="3BBFB8"/>
                </a:solidFill>
                <a:latin typeface="Times New Roman" pitchFamily="34" charset="0"/>
                <a:ea typeface="Times New Roman" pitchFamily="34" charset="-122"/>
                <a:cs typeface="Times New Roman" pitchFamily="34" charset="-120"/>
              </a:rPr>
              <a:t>4,500</a:t>
            </a:r>
            <a:endParaRPr lang="en-US" sz="2400" dirty="0"/>
          </a:p>
        </p:txBody>
      </p:sp>
      <p:sp>
        <p:nvSpPr>
          <p:cNvPr id="18" name="Text 16"/>
          <p:cNvSpPr/>
          <p:nvPr/>
        </p:nvSpPr>
        <p:spPr>
          <a:xfrm>
            <a:off x="5870448" y="3803904"/>
            <a:ext cx="2651760" cy="685800"/>
          </a:xfrm>
          <a:prstGeom prst="rect">
            <a:avLst/>
          </a:prstGeom>
          <a:noFill/>
          <a:ln/>
        </p:spPr>
        <p:txBody>
          <a:bodyPr wrap="square" lIns="0" tIns="0" rIns="0" bIns="0" rtlCol="0" anchor="ctr"/>
          <a:lstStyle/>
          <a:p>
            <a:pPr marL="0" indent="0" algn="l">
              <a:buNone/>
            </a:pPr>
            <a:r>
              <a:rPr lang="en-US" sz="1100" dirty="0">
                <a:solidFill>
                  <a:srgbClr val="FFFFFF"/>
                </a:solidFill>
                <a:latin typeface="Times New Roman" pitchFamily="34" charset="0"/>
                <a:ea typeface="Times New Roman" pitchFamily="34" charset="-122"/>
                <a:cs typeface="Times New Roman" pitchFamily="34" charset="-120"/>
              </a:rPr>
              <a:t>extra lives saved annually from improved cardiac health campaigns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Equity &amp; Access in Healthcare</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12 / 15</a:t>
            </a:r>
            <a:endParaRPr lang="en-US" sz="900" dirty="0"/>
          </a:p>
        </p:txBody>
      </p:sp>
      <p:sp>
        <p:nvSpPr>
          <p:cNvPr id="5" name="Shape 3"/>
          <p:cNvSpPr/>
          <p:nvPr/>
        </p:nvSpPr>
        <p:spPr>
          <a:xfrm>
            <a:off x="365760" y="1097280"/>
            <a:ext cx="4023360" cy="3749040"/>
          </a:xfrm>
          <a:prstGeom prst="roundRect">
            <a:avLst>
              <a:gd name="adj" fmla="val 2927"/>
            </a:avLst>
          </a:prstGeom>
          <a:solidFill>
            <a:srgbClr val="D4F0ED"/>
          </a:solidFill>
          <a:ln/>
          <a:effectLst>
            <a:outerShdw blurRad="101600" dist="25400" dir="2700000" algn="bl" rotWithShape="0">
              <a:srgbClr val="000000">
                <a:alpha val="10000"/>
              </a:srgbClr>
            </a:outerShdw>
          </a:effectLst>
        </p:spPr>
      </p:sp>
      <p:sp>
        <p:nvSpPr>
          <p:cNvPr id="6" name="Text 4"/>
          <p:cNvSpPr/>
          <p:nvPr/>
        </p:nvSpPr>
        <p:spPr>
          <a:xfrm>
            <a:off x="502920" y="1188720"/>
            <a:ext cx="3749040" cy="384048"/>
          </a:xfrm>
          <a:prstGeom prst="rect">
            <a:avLst/>
          </a:prstGeom>
          <a:noFill/>
          <a:ln/>
        </p:spPr>
        <p:txBody>
          <a:bodyPr wrap="square" lIns="0" tIns="0" rIns="0" bIns="0" rtlCol="0" anchor="ctr"/>
          <a:lstStyle/>
          <a:p>
            <a:pPr marL="0" indent="0" algn="l">
              <a:buNone/>
            </a:pPr>
            <a:r>
              <a:rPr lang="en-US" sz="1500" b="1" dirty="0">
                <a:solidFill>
                  <a:srgbClr val="0D4F4A"/>
                </a:solidFill>
                <a:latin typeface="Times New Roman" pitchFamily="34" charset="0"/>
                <a:ea typeface="Times New Roman" pitchFamily="34" charset="-122"/>
                <a:cs typeface="Times New Roman" pitchFamily="34" charset="-120"/>
              </a:rPr>
              <a:t>Healthcare Disparities</a:t>
            </a:r>
            <a:endParaRPr lang="en-US" sz="1500" dirty="0"/>
          </a:p>
        </p:txBody>
      </p:sp>
      <p:sp>
        <p:nvSpPr>
          <p:cNvPr id="7" name="Text 5"/>
          <p:cNvSpPr/>
          <p:nvPr/>
        </p:nvSpPr>
        <p:spPr>
          <a:xfrm>
            <a:off x="502920" y="1664208"/>
            <a:ext cx="3749040" cy="2926080"/>
          </a:xfrm>
          <a:prstGeom prst="rect">
            <a:avLst/>
          </a:prstGeom>
          <a:noFill/>
          <a:ln/>
        </p:spPr>
        <p:txBody>
          <a:bodyPr wrap="square" rtlCol="0" anchor="t"/>
          <a:lstStyle/>
          <a:p>
            <a:pPr>
              <a:spcAft>
                <a:spcPts val="800"/>
              </a:spcAft>
            </a:pPr>
            <a:r>
              <a:rPr lang="en-US" sz="1200" dirty="0">
                <a:solidFill>
                  <a:srgbClr val="0D2B29"/>
                </a:solidFill>
                <a:latin typeface="Times New Roman" pitchFamily="34" charset="0"/>
                <a:ea typeface="Times New Roman" pitchFamily="34" charset="-122"/>
                <a:cs typeface="Times New Roman" pitchFamily="34" charset="-120"/>
              </a:rPr>
              <a:t>Marmot Review (2010/2020): 19-year gap in healthy life expectancy between richest and poorest(Stennett and Tsakos, 2022).</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BAME communities: higher COVID-19 mortality, lower mental health service uptake</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Rural populations: limited access to specialist services and telehealth infrastructure</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Socioeconomic status remains strongest predictor of health outcomes in UK</a:t>
            </a:r>
            <a:endParaRPr lang="en-US" sz="1200" dirty="0"/>
          </a:p>
        </p:txBody>
      </p:sp>
      <p:sp>
        <p:nvSpPr>
          <p:cNvPr id="8" name="Shape 6"/>
          <p:cNvSpPr/>
          <p:nvPr/>
        </p:nvSpPr>
        <p:spPr>
          <a:xfrm>
            <a:off x="4572000" y="1097280"/>
            <a:ext cx="4206240" cy="3749040"/>
          </a:xfrm>
          <a:prstGeom prst="roundRect">
            <a:avLst>
              <a:gd name="adj" fmla="val 2927"/>
            </a:avLst>
          </a:prstGeom>
          <a:solidFill>
            <a:srgbClr val="C9EBE8"/>
          </a:solidFill>
          <a:ln/>
          <a:effectLst>
            <a:outerShdw blurRad="101600" dist="25400" dir="2700000" algn="bl" rotWithShape="0">
              <a:srgbClr val="000000">
                <a:alpha val="10000"/>
              </a:srgbClr>
            </a:outerShdw>
          </a:effectLst>
        </p:spPr>
      </p:sp>
      <p:sp>
        <p:nvSpPr>
          <p:cNvPr id="9" name="Text 7"/>
          <p:cNvSpPr/>
          <p:nvPr/>
        </p:nvSpPr>
        <p:spPr>
          <a:xfrm>
            <a:off x="4709160" y="1188720"/>
            <a:ext cx="3840480" cy="384048"/>
          </a:xfrm>
          <a:prstGeom prst="rect">
            <a:avLst/>
          </a:prstGeom>
          <a:noFill/>
          <a:ln/>
        </p:spPr>
        <p:txBody>
          <a:bodyPr wrap="square" lIns="0" tIns="0" rIns="0" bIns="0" rtlCol="0" anchor="ctr"/>
          <a:lstStyle/>
          <a:p>
            <a:pPr marL="0" indent="0" algn="l">
              <a:buNone/>
            </a:pPr>
            <a:r>
              <a:rPr lang="en-US" sz="1500" b="1" dirty="0">
                <a:solidFill>
                  <a:srgbClr val="0D4F4A"/>
                </a:solidFill>
                <a:latin typeface="Times New Roman" pitchFamily="34" charset="0"/>
                <a:ea typeface="Times New Roman" pitchFamily="34" charset="-122"/>
                <a:cs typeface="Times New Roman" pitchFamily="34" charset="-120"/>
              </a:rPr>
              <a:t>Equity Initiatives</a:t>
            </a:r>
            <a:endParaRPr lang="en-US" sz="1500" dirty="0"/>
          </a:p>
        </p:txBody>
      </p:sp>
      <p:sp>
        <p:nvSpPr>
          <p:cNvPr id="10" name="Text 8"/>
          <p:cNvSpPr/>
          <p:nvPr/>
        </p:nvSpPr>
        <p:spPr>
          <a:xfrm>
            <a:off x="4709160" y="1664208"/>
            <a:ext cx="3931920" cy="2926080"/>
          </a:xfrm>
          <a:prstGeom prst="rect">
            <a:avLst/>
          </a:prstGeom>
          <a:noFill/>
          <a:ln/>
        </p:spPr>
        <p:txBody>
          <a:bodyPr wrap="square" rtlCol="0" anchor="t"/>
          <a:lstStyle/>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Universal healthcare (NHS): free at point of use, reducing financial barriers</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Core20PLUS5 — NHS strategy targeting most deprived 20% population</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NHS Race and Health Observatory — addressing systemic inequalities</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Health Inequalities Strategy (Wales, 2023) — place-based approaches</a:t>
            </a:r>
            <a:endParaRPr lang="en-US" sz="1200" dirty="0"/>
          </a:p>
          <a:p>
            <a:pPr marL="0" indent="0" algn="l">
              <a:spcAft>
                <a:spcPts val="800"/>
              </a:spcAft>
              <a:buNone/>
            </a:pPr>
            <a:r>
              <a:rPr lang="en-US" sz="1200" dirty="0">
                <a:solidFill>
                  <a:srgbClr val="0D2B29"/>
                </a:solidFill>
                <a:latin typeface="Times New Roman" pitchFamily="34" charset="0"/>
                <a:ea typeface="Times New Roman" pitchFamily="34" charset="-122"/>
                <a:cs typeface="Times New Roman" pitchFamily="34" charset="-120"/>
              </a:rPr>
              <a:t>Targeted mental health investment in underserved communities</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Practical Application: Case Examples</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13 / 15</a:t>
            </a:r>
            <a:endParaRPr lang="en-US" sz="900" dirty="0"/>
          </a:p>
        </p:txBody>
      </p:sp>
      <p:sp>
        <p:nvSpPr>
          <p:cNvPr id="5" name="Shape 3"/>
          <p:cNvSpPr/>
          <p:nvPr/>
        </p:nvSpPr>
        <p:spPr>
          <a:xfrm>
            <a:off x="365760" y="1097280"/>
            <a:ext cx="4114800" cy="3749040"/>
          </a:xfrm>
          <a:prstGeom prst="roundRect">
            <a:avLst>
              <a:gd name="adj" fmla="val 2927"/>
            </a:avLst>
          </a:prstGeom>
          <a:solidFill>
            <a:srgbClr val="D4F0ED"/>
          </a:solidFill>
          <a:ln/>
          <a:effectLst>
            <a:outerShdw blurRad="101600" dist="25400" dir="2700000" algn="bl" rotWithShape="0">
              <a:srgbClr val="000000">
                <a:alpha val="10000"/>
              </a:srgbClr>
            </a:outerShdw>
          </a:effectLst>
        </p:spPr>
      </p:sp>
      <p:sp>
        <p:nvSpPr>
          <p:cNvPr id="6" name="Shape 4"/>
          <p:cNvSpPr/>
          <p:nvPr/>
        </p:nvSpPr>
        <p:spPr>
          <a:xfrm>
            <a:off x="475488" y="1188720"/>
            <a:ext cx="1645920" cy="365760"/>
          </a:xfrm>
          <a:prstGeom prst="roundRect">
            <a:avLst>
              <a:gd name="adj" fmla="val 20000"/>
            </a:avLst>
          </a:prstGeom>
          <a:solidFill>
            <a:srgbClr val="0D4F4A"/>
          </a:solidFill>
          <a:ln w="12700">
            <a:solidFill>
              <a:srgbClr val="0D4F4A"/>
            </a:solidFill>
            <a:prstDash val="solid"/>
          </a:ln>
        </p:spPr>
      </p:sp>
      <p:sp>
        <p:nvSpPr>
          <p:cNvPr id="7" name="Text 5"/>
          <p:cNvSpPr/>
          <p:nvPr/>
        </p:nvSpPr>
        <p:spPr>
          <a:xfrm>
            <a:off x="475488" y="1188720"/>
            <a:ext cx="1645920" cy="365760"/>
          </a:xfrm>
          <a:prstGeom prst="rect">
            <a:avLst/>
          </a:prstGeom>
          <a:noFill/>
          <a:ln/>
        </p:spPr>
        <p:txBody>
          <a:bodyPr wrap="square" lIns="0" tIns="0" rIns="0" bIns="0" rtlCol="0" anchor="ctr"/>
          <a:lstStyle/>
          <a:p>
            <a:pPr marL="0" indent="0" algn="ctr">
              <a:buNone/>
            </a:pPr>
            <a:r>
              <a:rPr lang="en-US" sz="1000" b="1" dirty="0">
                <a:solidFill>
                  <a:srgbClr val="3BBFB8"/>
                </a:solidFill>
                <a:latin typeface="Times New Roman" pitchFamily="34" charset="0"/>
                <a:ea typeface="Times New Roman" pitchFamily="34" charset="-122"/>
                <a:cs typeface="Times New Roman" pitchFamily="34" charset="-120"/>
              </a:rPr>
              <a:t>CASE STUDY 1</a:t>
            </a:r>
            <a:endParaRPr lang="en-US" sz="1000" dirty="0"/>
          </a:p>
        </p:txBody>
      </p:sp>
      <p:sp>
        <p:nvSpPr>
          <p:cNvPr id="8" name="Text 6"/>
          <p:cNvSpPr/>
          <p:nvPr/>
        </p:nvSpPr>
        <p:spPr>
          <a:xfrm>
            <a:off x="502920" y="1664208"/>
            <a:ext cx="3840480" cy="411480"/>
          </a:xfrm>
          <a:prstGeom prst="rect">
            <a:avLst/>
          </a:prstGeom>
          <a:noFill/>
          <a:ln/>
        </p:spPr>
        <p:txBody>
          <a:bodyPr wrap="square" lIns="0" tIns="0" rIns="0" bIns="0" rtlCol="0" anchor="ctr"/>
          <a:lstStyle/>
          <a:p>
            <a:pPr marL="0" indent="0" algn="l">
              <a:buNone/>
            </a:pPr>
            <a:r>
              <a:rPr lang="en-US" sz="1400" b="1" dirty="0">
                <a:solidFill>
                  <a:srgbClr val="0D4F4A"/>
                </a:solidFill>
                <a:latin typeface="Times New Roman" pitchFamily="34" charset="0"/>
                <a:ea typeface="Times New Roman" pitchFamily="34" charset="-122"/>
                <a:cs typeface="Times New Roman" pitchFamily="34" charset="-120"/>
              </a:rPr>
              <a:t>Social Prescribing in Practice</a:t>
            </a:r>
            <a:endParaRPr lang="en-US" sz="1400" dirty="0"/>
          </a:p>
        </p:txBody>
      </p:sp>
      <p:sp>
        <p:nvSpPr>
          <p:cNvPr id="9" name="Text 7"/>
          <p:cNvSpPr/>
          <p:nvPr/>
        </p:nvSpPr>
        <p:spPr>
          <a:xfrm>
            <a:off x="502920" y="2148840"/>
            <a:ext cx="3840480" cy="2514600"/>
          </a:xfrm>
          <a:prstGeom prst="rect">
            <a:avLst/>
          </a:prstGeom>
          <a:noFill/>
          <a:ln/>
        </p:spPr>
        <p:txBody>
          <a:bodyPr wrap="square" rtlCol="0" anchor="t"/>
          <a:lstStyle/>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NHS Bromley-by-Bow Centre: Integrated GP surgery, community garden, arts centre, and social enterprise. Patients prescribed community activities alongside clinical treatment.</a:t>
            </a:r>
            <a:endParaRPr lang="en-US" sz="1200" dirty="0"/>
          </a:p>
          <a:p>
            <a:pPr marL="0" indent="0" algn="l">
              <a:spcAft>
                <a:spcPts val="600"/>
              </a:spcAft>
              <a:buNone/>
            </a:pP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 30% reduction in GP appointments</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 Improved mental well-being scores</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 Increased community social cohesion</a:t>
            </a:r>
            <a:endParaRPr lang="en-US" sz="1200" dirty="0"/>
          </a:p>
        </p:txBody>
      </p:sp>
      <p:sp>
        <p:nvSpPr>
          <p:cNvPr id="10" name="Shape 8"/>
          <p:cNvSpPr/>
          <p:nvPr/>
        </p:nvSpPr>
        <p:spPr>
          <a:xfrm>
            <a:off x="4663440" y="1097280"/>
            <a:ext cx="4114800" cy="3749040"/>
          </a:xfrm>
          <a:prstGeom prst="roundRect">
            <a:avLst>
              <a:gd name="adj" fmla="val 2927"/>
            </a:avLst>
          </a:prstGeom>
          <a:solidFill>
            <a:srgbClr val="C9EBE8"/>
          </a:solidFill>
          <a:ln/>
          <a:effectLst>
            <a:outerShdw blurRad="101600" dist="25400" dir="2700000" algn="bl" rotWithShape="0">
              <a:srgbClr val="000000">
                <a:alpha val="10000"/>
              </a:srgbClr>
            </a:outerShdw>
          </a:effectLst>
        </p:spPr>
      </p:sp>
      <p:sp>
        <p:nvSpPr>
          <p:cNvPr id="11" name="Shape 9"/>
          <p:cNvSpPr/>
          <p:nvPr/>
        </p:nvSpPr>
        <p:spPr>
          <a:xfrm>
            <a:off x="4773168" y="1188720"/>
            <a:ext cx="1645920" cy="365760"/>
          </a:xfrm>
          <a:prstGeom prst="roundRect">
            <a:avLst>
              <a:gd name="adj" fmla="val 20000"/>
            </a:avLst>
          </a:prstGeom>
          <a:solidFill>
            <a:srgbClr val="0D4F4A"/>
          </a:solidFill>
          <a:ln w="12700">
            <a:solidFill>
              <a:srgbClr val="0D4F4A"/>
            </a:solidFill>
            <a:prstDash val="solid"/>
          </a:ln>
        </p:spPr>
      </p:sp>
      <p:sp>
        <p:nvSpPr>
          <p:cNvPr id="12" name="Text 10"/>
          <p:cNvSpPr/>
          <p:nvPr/>
        </p:nvSpPr>
        <p:spPr>
          <a:xfrm>
            <a:off x="4773168" y="1188720"/>
            <a:ext cx="1645920" cy="365760"/>
          </a:xfrm>
          <a:prstGeom prst="rect">
            <a:avLst/>
          </a:prstGeom>
          <a:noFill/>
          <a:ln/>
        </p:spPr>
        <p:txBody>
          <a:bodyPr wrap="square" lIns="0" tIns="0" rIns="0" bIns="0" rtlCol="0" anchor="ctr"/>
          <a:lstStyle/>
          <a:p>
            <a:pPr marL="0" indent="0" algn="ctr">
              <a:buNone/>
            </a:pPr>
            <a:r>
              <a:rPr lang="en-US" sz="1000" b="1" dirty="0">
                <a:solidFill>
                  <a:srgbClr val="3BBFB8"/>
                </a:solidFill>
                <a:latin typeface="Times New Roman" pitchFamily="34" charset="0"/>
                <a:ea typeface="Times New Roman" pitchFamily="34" charset="-122"/>
                <a:cs typeface="Times New Roman" pitchFamily="34" charset="-120"/>
              </a:rPr>
              <a:t>CASE STUDY 2</a:t>
            </a:r>
            <a:endParaRPr lang="en-US" sz="1000" dirty="0"/>
          </a:p>
        </p:txBody>
      </p:sp>
      <p:sp>
        <p:nvSpPr>
          <p:cNvPr id="13" name="Text 11"/>
          <p:cNvSpPr/>
          <p:nvPr/>
        </p:nvSpPr>
        <p:spPr>
          <a:xfrm>
            <a:off x="4800600" y="1664208"/>
            <a:ext cx="3840480" cy="411480"/>
          </a:xfrm>
          <a:prstGeom prst="rect">
            <a:avLst/>
          </a:prstGeom>
          <a:noFill/>
          <a:ln/>
        </p:spPr>
        <p:txBody>
          <a:bodyPr wrap="square" lIns="0" tIns="0" rIns="0" bIns="0" rtlCol="0" anchor="ctr"/>
          <a:lstStyle/>
          <a:p>
            <a:pPr marL="0" indent="0" algn="l">
              <a:buNone/>
            </a:pPr>
            <a:r>
              <a:rPr lang="en-US" sz="1400" b="1" dirty="0">
                <a:solidFill>
                  <a:srgbClr val="0D4F4A"/>
                </a:solidFill>
                <a:latin typeface="Times New Roman" pitchFamily="34" charset="0"/>
                <a:ea typeface="Times New Roman" pitchFamily="34" charset="-122"/>
                <a:cs typeface="Times New Roman" pitchFamily="34" charset="-120"/>
              </a:rPr>
              <a:t>Green Social Prescribing Pilot</a:t>
            </a:r>
            <a:endParaRPr lang="en-US" sz="1400" dirty="0"/>
          </a:p>
        </p:txBody>
      </p:sp>
      <p:sp>
        <p:nvSpPr>
          <p:cNvPr id="14" name="Text 12"/>
          <p:cNvSpPr/>
          <p:nvPr/>
        </p:nvSpPr>
        <p:spPr>
          <a:xfrm>
            <a:off x="4800600" y="2148840"/>
            <a:ext cx="3840480" cy="2514600"/>
          </a:xfrm>
          <a:prstGeom prst="rect">
            <a:avLst/>
          </a:prstGeom>
          <a:noFill/>
          <a:ln/>
        </p:spPr>
        <p:txBody>
          <a:bodyPr wrap="square" rtlCol="0" anchor="t"/>
          <a:lstStyle/>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NHS England Green Social Prescribing Pilot (2021-2023): 7 sites, linking patients to nature-based activities — forest walks, allotments, conservation projects.</a:t>
            </a:r>
            <a:endParaRPr lang="en-US" sz="1200" dirty="0"/>
          </a:p>
          <a:p>
            <a:pPr marL="0" indent="0" algn="l">
              <a:spcAft>
                <a:spcPts val="600"/>
              </a:spcAft>
              <a:buNone/>
            </a:pP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 Significant reductions in anxiety &amp; depression</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 Addresses environmental sustainability agenda</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 Cost-effective vs. pharmacological interventions</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2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Critical Evaluation &amp; Recommendations</a:t>
            </a:r>
            <a:endParaRPr lang="en-US" sz="2800" dirty="0"/>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14 / 15</a:t>
            </a:r>
            <a:endParaRPr lang="en-US" sz="900" dirty="0"/>
          </a:p>
        </p:txBody>
      </p:sp>
      <p:sp>
        <p:nvSpPr>
          <p:cNvPr id="5" name="Shape 3"/>
          <p:cNvSpPr/>
          <p:nvPr/>
        </p:nvSpPr>
        <p:spPr>
          <a:xfrm>
            <a:off x="365760" y="1097280"/>
            <a:ext cx="4023360" cy="1874520"/>
          </a:xfrm>
          <a:prstGeom prst="roundRect">
            <a:avLst>
              <a:gd name="adj" fmla="val 5854"/>
            </a:avLst>
          </a:prstGeom>
          <a:solidFill>
            <a:srgbClr val="D4F0ED"/>
          </a:solidFill>
          <a:ln/>
          <a:effectLst>
            <a:outerShdw blurRad="101600" dist="25400" dir="2700000" algn="bl" rotWithShape="0">
              <a:srgbClr val="000000">
                <a:alpha val="10000"/>
              </a:srgbClr>
            </a:outerShdw>
          </a:effectLst>
        </p:spPr>
      </p:sp>
      <p:sp>
        <p:nvSpPr>
          <p:cNvPr id="6" name="Text 4"/>
          <p:cNvSpPr/>
          <p:nvPr/>
        </p:nvSpPr>
        <p:spPr>
          <a:xfrm>
            <a:off x="502920" y="1188720"/>
            <a:ext cx="3749040" cy="347472"/>
          </a:xfrm>
          <a:prstGeom prst="rect">
            <a:avLst/>
          </a:prstGeom>
          <a:noFill/>
          <a:ln/>
        </p:spPr>
        <p:txBody>
          <a:bodyPr wrap="square" lIns="0" tIns="0" rIns="0" bIns="0" rtlCol="0" anchor="ctr"/>
          <a:lstStyle/>
          <a:p>
            <a:pPr marL="0" indent="0" algn="l">
              <a:buNone/>
            </a:pPr>
            <a:r>
              <a:rPr lang="en-US" sz="1400" b="1" dirty="0">
                <a:solidFill>
                  <a:srgbClr val="0D4F4A"/>
                </a:solidFill>
                <a:latin typeface="Times New Roman" pitchFamily="34" charset="0"/>
                <a:ea typeface="Times New Roman" pitchFamily="34" charset="-122"/>
                <a:cs typeface="Times New Roman" pitchFamily="34" charset="-120"/>
              </a:rPr>
              <a:t>Strengths of Current Approaches</a:t>
            </a:r>
            <a:endParaRPr lang="en-US" sz="1400" dirty="0"/>
          </a:p>
        </p:txBody>
      </p:sp>
      <p:sp>
        <p:nvSpPr>
          <p:cNvPr id="7" name="Text 5"/>
          <p:cNvSpPr/>
          <p:nvPr/>
        </p:nvSpPr>
        <p:spPr>
          <a:xfrm>
            <a:off x="502920" y="1609344"/>
            <a:ext cx="3749040" cy="1234440"/>
          </a:xfrm>
          <a:prstGeom prst="rect">
            <a:avLst/>
          </a:prstGeom>
          <a:noFill/>
          <a:ln/>
        </p:spPr>
        <p:txBody>
          <a:bodyPr wrap="square" rtlCol="0" anchor="t"/>
          <a:lstStyle/>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Strong legislative frameworks (NHS LTP, FGA Wales)</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Growing evidence base for holistic interventions</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Cross-sector collaboration increasing (ICSs)</a:t>
            </a:r>
            <a:endParaRPr lang="en-US" sz="1200" dirty="0"/>
          </a:p>
        </p:txBody>
      </p:sp>
      <p:sp>
        <p:nvSpPr>
          <p:cNvPr id="8" name="Shape 6"/>
          <p:cNvSpPr/>
          <p:nvPr/>
        </p:nvSpPr>
        <p:spPr>
          <a:xfrm>
            <a:off x="4663440" y="1097280"/>
            <a:ext cx="4114800" cy="1874520"/>
          </a:xfrm>
          <a:prstGeom prst="roundRect">
            <a:avLst>
              <a:gd name="adj" fmla="val 5854"/>
            </a:avLst>
          </a:prstGeom>
          <a:solidFill>
            <a:srgbClr val="C9EBE8"/>
          </a:solidFill>
          <a:ln/>
          <a:effectLst>
            <a:outerShdw blurRad="101600" dist="25400" dir="2700000" algn="bl" rotWithShape="0">
              <a:srgbClr val="000000">
                <a:alpha val="10000"/>
              </a:srgbClr>
            </a:outerShdw>
          </a:effectLst>
        </p:spPr>
      </p:sp>
      <p:sp>
        <p:nvSpPr>
          <p:cNvPr id="9" name="Text 7"/>
          <p:cNvSpPr/>
          <p:nvPr/>
        </p:nvSpPr>
        <p:spPr>
          <a:xfrm>
            <a:off x="4800600" y="1188720"/>
            <a:ext cx="3794760" cy="347472"/>
          </a:xfrm>
          <a:prstGeom prst="rect">
            <a:avLst/>
          </a:prstGeom>
          <a:noFill/>
          <a:ln/>
        </p:spPr>
        <p:txBody>
          <a:bodyPr wrap="square" lIns="0" tIns="0" rIns="0" bIns="0" rtlCol="0" anchor="ctr"/>
          <a:lstStyle/>
          <a:p>
            <a:pPr marL="0" indent="0" algn="l">
              <a:buNone/>
            </a:pPr>
            <a:r>
              <a:rPr lang="en-US" sz="1400" b="1" dirty="0">
                <a:solidFill>
                  <a:srgbClr val="B85042"/>
                </a:solidFill>
                <a:latin typeface="Times New Roman" pitchFamily="34" charset="0"/>
                <a:ea typeface="Times New Roman" pitchFamily="34" charset="-122"/>
                <a:cs typeface="Times New Roman" pitchFamily="34" charset="-120"/>
              </a:rPr>
              <a:t>Limitations &amp; Gaps</a:t>
            </a:r>
            <a:endParaRPr lang="en-US" sz="1400" dirty="0"/>
          </a:p>
        </p:txBody>
      </p:sp>
      <p:sp>
        <p:nvSpPr>
          <p:cNvPr id="10" name="Text 8"/>
          <p:cNvSpPr/>
          <p:nvPr/>
        </p:nvSpPr>
        <p:spPr>
          <a:xfrm>
            <a:off x="4800600" y="1609344"/>
            <a:ext cx="3794760" cy="1234440"/>
          </a:xfrm>
          <a:prstGeom prst="rect">
            <a:avLst/>
          </a:prstGeom>
          <a:noFill/>
          <a:ln/>
        </p:spPr>
        <p:txBody>
          <a:bodyPr wrap="square" rtlCol="0" anchor="t"/>
          <a:lstStyle/>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Policy-practice gap remains significant</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Outcomes measurement inconsistent across systems</a:t>
            </a:r>
            <a:endParaRPr lang="en-US" sz="1200" dirty="0"/>
          </a:p>
          <a:p>
            <a:pPr marL="0" indent="0" algn="l">
              <a:spcAft>
                <a:spcPts val="600"/>
              </a:spcAft>
              <a:buNone/>
            </a:pPr>
            <a:r>
              <a:rPr lang="en-US" sz="1200" dirty="0">
                <a:solidFill>
                  <a:srgbClr val="0D2B29"/>
                </a:solidFill>
                <a:latin typeface="Times New Roman" pitchFamily="34" charset="0"/>
                <a:ea typeface="Times New Roman" pitchFamily="34" charset="-122"/>
                <a:cs typeface="Times New Roman" pitchFamily="34" charset="-120"/>
              </a:rPr>
              <a:t>Inequalities persist despite targeted interventions</a:t>
            </a:r>
            <a:endParaRPr lang="en-US" sz="1200" dirty="0"/>
          </a:p>
        </p:txBody>
      </p:sp>
      <p:sp>
        <p:nvSpPr>
          <p:cNvPr id="11" name="Shape 9"/>
          <p:cNvSpPr/>
          <p:nvPr/>
        </p:nvSpPr>
        <p:spPr>
          <a:xfrm>
            <a:off x="365760" y="3108960"/>
            <a:ext cx="8412480" cy="1783080"/>
          </a:xfrm>
          <a:prstGeom prst="roundRect">
            <a:avLst>
              <a:gd name="adj" fmla="val 6154"/>
            </a:avLst>
          </a:prstGeom>
          <a:solidFill>
            <a:srgbClr val="0D4F4A"/>
          </a:solidFill>
          <a:ln/>
          <a:effectLst>
            <a:outerShdw blurRad="101600" dist="25400" dir="2700000" algn="bl" rotWithShape="0">
              <a:srgbClr val="000000">
                <a:alpha val="10000"/>
              </a:srgbClr>
            </a:outerShdw>
          </a:effectLst>
        </p:spPr>
      </p:sp>
      <p:sp>
        <p:nvSpPr>
          <p:cNvPr id="12" name="Text 10"/>
          <p:cNvSpPr/>
          <p:nvPr/>
        </p:nvSpPr>
        <p:spPr>
          <a:xfrm>
            <a:off x="548640" y="3200400"/>
            <a:ext cx="4572000" cy="347472"/>
          </a:xfrm>
          <a:prstGeom prst="rect">
            <a:avLst/>
          </a:prstGeom>
          <a:noFill/>
          <a:ln/>
        </p:spPr>
        <p:txBody>
          <a:bodyPr wrap="square" lIns="0" tIns="0" rIns="0" bIns="0" rtlCol="0" anchor="ctr"/>
          <a:lstStyle/>
          <a:p>
            <a:pPr marL="0" indent="0" algn="l">
              <a:buNone/>
            </a:pPr>
            <a:r>
              <a:rPr lang="en-US" sz="1500" b="1" dirty="0">
                <a:solidFill>
                  <a:srgbClr val="3BBFB8"/>
                </a:solidFill>
                <a:latin typeface="Times New Roman" pitchFamily="34" charset="0"/>
                <a:ea typeface="Times New Roman" pitchFamily="34" charset="-122"/>
                <a:cs typeface="Times New Roman" pitchFamily="34" charset="-120"/>
              </a:rPr>
              <a:t>Key Recommendations</a:t>
            </a:r>
            <a:endParaRPr lang="en-US" sz="1500" dirty="0"/>
          </a:p>
        </p:txBody>
      </p:sp>
      <p:sp>
        <p:nvSpPr>
          <p:cNvPr id="13" name="Text 11"/>
          <p:cNvSpPr/>
          <p:nvPr/>
        </p:nvSpPr>
        <p:spPr>
          <a:xfrm>
            <a:off x="548640" y="3639312"/>
            <a:ext cx="8046720" cy="1097280"/>
          </a:xfrm>
          <a:prstGeom prst="rect">
            <a:avLst/>
          </a:prstGeom>
          <a:noFill/>
          <a:ln/>
        </p:spPr>
        <p:txBody>
          <a:bodyPr wrap="square" rtlCol="0" anchor="t"/>
          <a:lstStyle/>
          <a:p>
            <a:pPr marL="0" indent="0" algn="l">
              <a:spcAft>
                <a:spcPts val="500"/>
              </a:spcAft>
              <a:buNone/>
            </a:pPr>
            <a:r>
              <a:rPr lang="en-US" sz="1150" dirty="0">
                <a:solidFill>
                  <a:srgbClr val="FFFFFF"/>
                </a:solidFill>
                <a:latin typeface="Times New Roman" pitchFamily="34" charset="0"/>
                <a:ea typeface="Times New Roman" pitchFamily="34" charset="-122"/>
                <a:cs typeface="Times New Roman" pitchFamily="34" charset="-120"/>
              </a:rPr>
              <a:t>Increase ring-fenced preventive health funding to 15% of NHS budget     |     Standardise well-being outcome measures across integrated care systems     |     Mandate health equity impact assessments in all policy development     |     Scale Green Social Prescribing nationally with dedicated workforce training</a:t>
            </a:r>
            <a:endParaRPr lang="en-US" sz="11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D4F4A"/>
        </a:solidFill>
        <a:effectLst/>
      </p:bgPr>
    </p:bg>
    <p:spTree>
      <p:nvGrpSpPr>
        <p:cNvPr id="1" name=""/>
        <p:cNvGrpSpPr/>
        <p:nvPr/>
      </p:nvGrpSpPr>
      <p:grpSpPr>
        <a:xfrm>
          <a:off x="0" y="0"/>
          <a:ext cx="0" cy="0"/>
          <a:chOff x="0" y="0"/>
          <a:chExt cx="0" cy="0"/>
        </a:xfrm>
      </p:grpSpPr>
      <p:sp>
        <p:nvSpPr>
          <p:cNvPr id="2" name="Shape 0"/>
          <p:cNvSpPr/>
          <p:nvPr/>
        </p:nvSpPr>
        <p:spPr>
          <a:xfrm>
            <a:off x="-731520" y="3200400"/>
            <a:ext cx="3657600" cy="3657600"/>
          </a:xfrm>
          <a:prstGeom prst="ellipse">
            <a:avLst/>
          </a:prstGeom>
          <a:solidFill>
            <a:srgbClr val="1A7A74">
              <a:alpha val="35000"/>
            </a:srgbClr>
          </a:solidFill>
          <a:ln w="12700">
            <a:solidFill>
              <a:srgbClr val="1A7A74">
                <a:alpha val="35000"/>
              </a:srgbClr>
            </a:solidFill>
            <a:prstDash val="solid"/>
          </a:ln>
        </p:spPr>
      </p:sp>
      <p:sp>
        <p:nvSpPr>
          <p:cNvPr id="3" name="Shape 1"/>
          <p:cNvSpPr/>
          <p:nvPr/>
        </p:nvSpPr>
        <p:spPr>
          <a:xfrm>
            <a:off x="7315200" y="-914400"/>
            <a:ext cx="3200400" cy="3200400"/>
          </a:xfrm>
          <a:prstGeom prst="ellipse">
            <a:avLst/>
          </a:prstGeom>
          <a:solidFill>
            <a:srgbClr val="3BBFB8">
              <a:alpha val="30000"/>
            </a:srgbClr>
          </a:solidFill>
          <a:ln w="12700">
            <a:solidFill>
              <a:srgbClr val="3BBFB8">
                <a:alpha val="30000"/>
              </a:srgbClr>
            </a:solidFill>
            <a:prstDash val="solid"/>
          </a:ln>
        </p:spPr>
      </p:sp>
      <p:sp>
        <p:nvSpPr>
          <p:cNvPr id="4" name="Text 2"/>
          <p:cNvSpPr/>
          <p:nvPr/>
        </p:nvSpPr>
        <p:spPr>
          <a:xfrm>
            <a:off x="457200" y="320040"/>
            <a:ext cx="4572000" cy="594360"/>
          </a:xfrm>
          <a:prstGeom prst="rect">
            <a:avLst/>
          </a:prstGeom>
          <a:noFill/>
          <a:ln/>
        </p:spPr>
        <p:txBody>
          <a:bodyPr wrap="square" lIns="0" tIns="0" rIns="0" bIns="0" rtlCol="0" anchor="ctr"/>
          <a:lstStyle/>
          <a:p>
            <a:pPr marL="0" indent="0" algn="l">
              <a:buNone/>
            </a:pPr>
            <a:r>
              <a:rPr lang="en-US" sz="3400" b="1" dirty="0">
                <a:solidFill>
                  <a:srgbClr val="3BBFB8"/>
                </a:solidFill>
                <a:latin typeface="Times New Roman" pitchFamily="34" charset="0"/>
                <a:ea typeface="Times New Roman" pitchFamily="34" charset="-122"/>
                <a:cs typeface="Times New Roman" pitchFamily="34" charset="-120"/>
              </a:rPr>
              <a:t>Conclusion</a:t>
            </a:r>
            <a:endParaRPr lang="en-US" sz="3400" dirty="0"/>
          </a:p>
        </p:txBody>
      </p:sp>
      <p:sp>
        <p:nvSpPr>
          <p:cNvPr id="5" name="Shape 3"/>
          <p:cNvSpPr/>
          <p:nvPr/>
        </p:nvSpPr>
        <p:spPr>
          <a:xfrm>
            <a:off x="457200" y="1005840"/>
            <a:ext cx="8229600" cy="658368"/>
          </a:xfrm>
          <a:prstGeom prst="roundRect">
            <a:avLst>
              <a:gd name="adj" fmla="val 16667"/>
            </a:avLst>
          </a:prstGeom>
          <a:solidFill>
            <a:srgbClr val="1A4A45"/>
          </a:solidFill>
          <a:ln/>
          <a:effectLst>
            <a:outerShdw blurRad="101600" dist="25400" dir="2700000" algn="bl" rotWithShape="0">
              <a:srgbClr val="000000">
                <a:alpha val="10000"/>
              </a:srgbClr>
            </a:outerShdw>
          </a:effectLst>
        </p:spPr>
      </p:sp>
      <p:sp>
        <p:nvSpPr>
          <p:cNvPr id="6" name="Shape 4"/>
          <p:cNvSpPr/>
          <p:nvPr/>
        </p:nvSpPr>
        <p:spPr>
          <a:xfrm>
            <a:off x="566928" y="1115568"/>
            <a:ext cx="411480" cy="411480"/>
          </a:xfrm>
          <a:prstGeom prst="ellipse">
            <a:avLst/>
          </a:prstGeom>
          <a:solidFill>
            <a:srgbClr val="3BBFB8"/>
          </a:solidFill>
          <a:ln w="12700">
            <a:solidFill>
              <a:srgbClr val="3BBFB8"/>
            </a:solidFill>
            <a:prstDash val="solid"/>
          </a:ln>
        </p:spPr>
      </p:sp>
      <p:sp>
        <p:nvSpPr>
          <p:cNvPr id="7" name="Text 5"/>
          <p:cNvSpPr/>
          <p:nvPr/>
        </p:nvSpPr>
        <p:spPr>
          <a:xfrm>
            <a:off x="566928" y="1115568"/>
            <a:ext cx="411480" cy="411480"/>
          </a:xfrm>
          <a:prstGeom prst="rect">
            <a:avLst/>
          </a:prstGeom>
          <a:noFill/>
          <a:ln/>
        </p:spPr>
        <p:txBody>
          <a:bodyPr wrap="square" lIns="0" tIns="0" rIns="0" bIns="0" rtlCol="0" anchor="ctr"/>
          <a:lstStyle/>
          <a:p>
            <a:pPr marL="0" indent="0" algn="ctr">
              <a:buNone/>
            </a:pPr>
            <a:r>
              <a:rPr lang="en-US" sz="1200" b="1" dirty="0">
                <a:solidFill>
                  <a:srgbClr val="0D4F4A"/>
                </a:solidFill>
                <a:latin typeface="Times New Roman" pitchFamily="34" charset="0"/>
                <a:ea typeface="Times New Roman" pitchFamily="34" charset="-122"/>
                <a:cs typeface="Times New Roman" pitchFamily="34" charset="-120"/>
              </a:rPr>
              <a:t>1</a:t>
            </a:r>
            <a:endParaRPr lang="en-US" sz="1200" dirty="0"/>
          </a:p>
        </p:txBody>
      </p:sp>
      <p:sp>
        <p:nvSpPr>
          <p:cNvPr id="8" name="Text 6"/>
          <p:cNvSpPr/>
          <p:nvPr/>
        </p:nvSpPr>
        <p:spPr>
          <a:xfrm>
            <a:off x="1097280" y="1115568"/>
            <a:ext cx="7452360" cy="411480"/>
          </a:xfrm>
          <a:prstGeom prst="rect">
            <a:avLst/>
          </a:prstGeom>
          <a:noFill/>
          <a:ln/>
        </p:spPr>
        <p:txBody>
          <a:bodyPr wrap="square" lIns="0" tIns="0" rIns="0" bIns="0" rtlCol="0" anchor="ctr"/>
          <a:lstStyle/>
          <a:p>
            <a:pPr marL="0" indent="0" algn="l">
              <a:buNone/>
            </a:pPr>
            <a:r>
              <a:rPr lang="en-US" sz="1300" dirty="0">
                <a:solidFill>
                  <a:srgbClr val="FFFFFF"/>
                </a:solidFill>
                <a:latin typeface="Times New Roman" pitchFamily="34" charset="0"/>
                <a:ea typeface="Times New Roman" pitchFamily="34" charset="-122"/>
                <a:cs typeface="Times New Roman" pitchFamily="34" charset="-120"/>
              </a:rPr>
              <a:t>Health, wellbeing, and sustainable development are interconnected, not isolated concepts</a:t>
            </a:r>
            <a:endParaRPr lang="en-US" sz="1300" dirty="0"/>
          </a:p>
        </p:txBody>
      </p:sp>
      <p:sp>
        <p:nvSpPr>
          <p:cNvPr id="9" name="Shape 7"/>
          <p:cNvSpPr/>
          <p:nvPr/>
        </p:nvSpPr>
        <p:spPr>
          <a:xfrm>
            <a:off x="457200" y="1764792"/>
            <a:ext cx="8229600" cy="658368"/>
          </a:xfrm>
          <a:prstGeom prst="roundRect">
            <a:avLst>
              <a:gd name="adj" fmla="val 16667"/>
            </a:avLst>
          </a:prstGeom>
          <a:solidFill>
            <a:srgbClr val="1A4A45"/>
          </a:solidFill>
          <a:ln/>
          <a:effectLst>
            <a:outerShdw blurRad="101600" dist="25400" dir="2700000" algn="bl" rotWithShape="0">
              <a:srgbClr val="000000">
                <a:alpha val="10000"/>
              </a:srgbClr>
            </a:outerShdw>
          </a:effectLst>
        </p:spPr>
      </p:sp>
      <p:sp>
        <p:nvSpPr>
          <p:cNvPr id="10" name="Shape 8"/>
          <p:cNvSpPr/>
          <p:nvPr/>
        </p:nvSpPr>
        <p:spPr>
          <a:xfrm>
            <a:off x="566928" y="1874520"/>
            <a:ext cx="411480" cy="411480"/>
          </a:xfrm>
          <a:prstGeom prst="ellipse">
            <a:avLst/>
          </a:prstGeom>
          <a:solidFill>
            <a:srgbClr val="3BBFB8"/>
          </a:solidFill>
          <a:ln w="12700">
            <a:solidFill>
              <a:srgbClr val="3BBFB8"/>
            </a:solidFill>
            <a:prstDash val="solid"/>
          </a:ln>
        </p:spPr>
      </p:sp>
      <p:sp>
        <p:nvSpPr>
          <p:cNvPr id="11" name="Text 9"/>
          <p:cNvSpPr/>
          <p:nvPr/>
        </p:nvSpPr>
        <p:spPr>
          <a:xfrm>
            <a:off x="566928" y="1874520"/>
            <a:ext cx="411480" cy="411480"/>
          </a:xfrm>
          <a:prstGeom prst="rect">
            <a:avLst/>
          </a:prstGeom>
          <a:noFill/>
          <a:ln/>
        </p:spPr>
        <p:txBody>
          <a:bodyPr wrap="square" lIns="0" tIns="0" rIns="0" bIns="0" rtlCol="0" anchor="ctr"/>
          <a:lstStyle/>
          <a:p>
            <a:pPr marL="0" indent="0" algn="ctr">
              <a:buNone/>
            </a:pPr>
            <a:r>
              <a:rPr lang="en-US" sz="1200" b="1" dirty="0">
                <a:solidFill>
                  <a:srgbClr val="0D4F4A"/>
                </a:solidFill>
                <a:latin typeface="Times New Roman" pitchFamily="34" charset="0"/>
                <a:ea typeface="Times New Roman" pitchFamily="34" charset="-122"/>
                <a:cs typeface="Times New Roman" pitchFamily="34" charset="-120"/>
              </a:rPr>
              <a:t>2</a:t>
            </a:r>
            <a:endParaRPr lang="en-US" sz="1200" dirty="0"/>
          </a:p>
        </p:txBody>
      </p:sp>
      <p:sp>
        <p:nvSpPr>
          <p:cNvPr id="12" name="Text 10"/>
          <p:cNvSpPr/>
          <p:nvPr/>
        </p:nvSpPr>
        <p:spPr>
          <a:xfrm>
            <a:off x="1097280" y="1874520"/>
            <a:ext cx="7452360" cy="411480"/>
          </a:xfrm>
          <a:prstGeom prst="rect">
            <a:avLst/>
          </a:prstGeom>
          <a:noFill/>
          <a:ln/>
        </p:spPr>
        <p:txBody>
          <a:bodyPr wrap="square" lIns="0" tIns="0" rIns="0" bIns="0" rtlCol="0" anchor="ctr"/>
          <a:lstStyle/>
          <a:p>
            <a:pPr marL="0" indent="0" algn="l">
              <a:buNone/>
            </a:pPr>
            <a:r>
              <a:rPr lang="en-US" sz="1300" dirty="0">
                <a:solidFill>
                  <a:srgbClr val="FFFFFF"/>
                </a:solidFill>
                <a:latin typeface="Times New Roman" pitchFamily="34" charset="0"/>
                <a:ea typeface="Times New Roman" pitchFamily="34" charset="-122"/>
                <a:cs typeface="Times New Roman" pitchFamily="34" charset="-120"/>
              </a:rPr>
              <a:t>The Biopsychosocial model provides the most comprehensive framework for modern healthcare</a:t>
            </a:r>
            <a:endParaRPr lang="en-US" sz="1300" dirty="0"/>
          </a:p>
        </p:txBody>
      </p:sp>
      <p:sp>
        <p:nvSpPr>
          <p:cNvPr id="13" name="Shape 11"/>
          <p:cNvSpPr/>
          <p:nvPr/>
        </p:nvSpPr>
        <p:spPr>
          <a:xfrm>
            <a:off x="457200" y="2523744"/>
            <a:ext cx="8229600" cy="658368"/>
          </a:xfrm>
          <a:prstGeom prst="roundRect">
            <a:avLst>
              <a:gd name="adj" fmla="val 16667"/>
            </a:avLst>
          </a:prstGeom>
          <a:solidFill>
            <a:srgbClr val="1A4A45"/>
          </a:solidFill>
          <a:ln/>
          <a:effectLst>
            <a:outerShdw blurRad="101600" dist="25400" dir="2700000" algn="bl" rotWithShape="0">
              <a:srgbClr val="000000">
                <a:alpha val="10000"/>
              </a:srgbClr>
            </a:outerShdw>
          </a:effectLst>
        </p:spPr>
      </p:sp>
      <p:sp>
        <p:nvSpPr>
          <p:cNvPr id="14" name="Shape 12"/>
          <p:cNvSpPr/>
          <p:nvPr/>
        </p:nvSpPr>
        <p:spPr>
          <a:xfrm>
            <a:off x="566928" y="2633472"/>
            <a:ext cx="411480" cy="411480"/>
          </a:xfrm>
          <a:prstGeom prst="ellipse">
            <a:avLst/>
          </a:prstGeom>
          <a:solidFill>
            <a:srgbClr val="3BBFB8"/>
          </a:solidFill>
          <a:ln w="12700">
            <a:solidFill>
              <a:srgbClr val="3BBFB8"/>
            </a:solidFill>
            <a:prstDash val="solid"/>
          </a:ln>
        </p:spPr>
      </p:sp>
      <p:sp>
        <p:nvSpPr>
          <p:cNvPr id="15" name="Text 13"/>
          <p:cNvSpPr/>
          <p:nvPr/>
        </p:nvSpPr>
        <p:spPr>
          <a:xfrm>
            <a:off x="566928" y="2633472"/>
            <a:ext cx="411480" cy="411480"/>
          </a:xfrm>
          <a:prstGeom prst="rect">
            <a:avLst/>
          </a:prstGeom>
          <a:noFill/>
          <a:ln/>
        </p:spPr>
        <p:txBody>
          <a:bodyPr wrap="square" lIns="0" tIns="0" rIns="0" bIns="0" rtlCol="0" anchor="ctr"/>
          <a:lstStyle/>
          <a:p>
            <a:pPr marL="0" indent="0" algn="ctr">
              <a:buNone/>
            </a:pPr>
            <a:r>
              <a:rPr lang="en-US" sz="1200" b="1" dirty="0">
                <a:solidFill>
                  <a:srgbClr val="0D4F4A"/>
                </a:solidFill>
                <a:latin typeface="Times New Roman" pitchFamily="34" charset="0"/>
                <a:ea typeface="Times New Roman" pitchFamily="34" charset="-122"/>
                <a:cs typeface="Times New Roman" pitchFamily="34" charset="-120"/>
              </a:rPr>
              <a:t>3</a:t>
            </a:r>
            <a:endParaRPr lang="en-US" sz="1200" dirty="0"/>
          </a:p>
        </p:txBody>
      </p:sp>
      <p:sp>
        <p:nvSpPr>
          <p:cNvPr id="16" name="Text 14"/>
          <p:cNvSpPr/>
          <p:nvPr/>
        </p:nvSpPr>
        <p:spPr>
          <a:xfrm>
            <a:off x="1097280" y="2633472"/>
            <a:ext cx="7452360" cy="411480"/>
          </a:xfrm>
          <a:prstGeom prst="rect">
            <a:avLst/>
          </a:prstGeom>
          <a:noFill/>
          <a:ln/>
        </p:spPr>
        <p:txBody>
          <a:bodyPr wrap="square" lIns="0" tIns="0" rIns="0" bIns="0" rtlCol="0" anchor="ctr"/>
          <a:lstStyle/>
          <a:p>
            <a:pPr marL="0" indent="0" algn="l">
              <a:buNone/>
            </a:pPr>
            <a:r>
              <a:rPr lang="en-US" sz="1300" dirty="0">
                <a:solidFill>
                  <a:srgbClr val="FFFFFF"/>
                </a:solidFill>
                <a:latin typeface="Times New Roman" pitchFamily="34" charset="0"/>
                <a:ea typeface="Times New Roman" pitchFamily="34" charset="-122"/>
                <a:cs typeface="Times New Roman" pitchFamily="34" charset="-120"/>
              </a:rPr>
              <a:t>UK policy has made significant strides — but implementation and equity gaps persist</a:t>
            </a:r>
            <a:endParaRPr lang="en-US" sz="1300" dirty="0"/>
          </a:p>
        </p:txBody>
      </p:sp>
      <p:sp>
        <p:nvSpPr>
          <p:cNvPr id="17" name="Shape 15"/>
          <p:cNvSpPr/>
          <p:nvPr/>
        </p:nvSpPr>
        <p:spPr>
          <a:xfrm>
            <a:off x="457200" y="3282696"/>
            <a:ext cx="8229600" cy="658368"/>
          </a:xfrm>
          <a:prstGeom prst="roundRect">
            <a:avLst>
              <a:gd name="adj" fmla="val 16667"/>
            </a:avLst>
          </a:prstGeom>
          <a:solidFill>
            <a:srgbClr val="1A4A45"/>
          </a:solidFill>
          <a:ln/>
          <a:effectLst>
            <a:outerShdw blurRad="101600" dist="25400" dir="2700000" algn="bl" rotWithShape="0">
              <a:srgbClr val="000000">
                <a:alpha val="10000"/>
              </a:srgbClr>
            </a:outerShdw>
          </a:effectLst>
        </p:spPr>
      </p:sp>
      <p:sp>
        <p:nvSpPr>
          <p:cNvPr id="18" name="Shape 16"/>
          <p:cNvSpPr/>
          <p:nvPr/>
        </p:nvSpPr>
        <p:spPr>
          <a:xfrm>
            <a:off x="566928" y="3392424"/>
            <a:ext cx="411480" cy="411480"/>
          </a:xfrm>
          <a:prstGeom prst="ellipse">
            <a:avLst/>
          </a:prstGeom>
          <a:solidFill>
            <a:srgbClr val="3BBFB8"/>
          </a:solidFill>
          <a:ln w="12700">
            <a:solidFill>
              <a:srgbClr val="3BBFB8"/>
            </a:solidFill>
            <a:prstDash val="solid"/>
          </a:ln>
        </p:spPr>
      </p:sp>
      <p:sp>
        <p:nvSpPr>
          <p:cNvPr id="19" name="Text 17"/>
          <p:cNvSpPr/>
          <p:nvPr/>
        </p:nvSpPr>
        <p:spPr>
          <a:xfrm>
            <a:off x="566928" y="3392424"/>
            <a:ext cx="411480" cy="411480"/>
          </a:xfrm>
          <a:prstGeom prst="rect">
            <a:avLst/>
          </a:prstGeom>
          <a:noFill/>
          <a:ln/>
        </p:spPr>
        <p:txBody>
          <a:bodyPr wrap="square" lIns="0" tIns="0" rIns="0" bIns="0" rtlCol="0" anchor="ctr"/>
          <a:lstStyle/>
          <a:p>
            <a:pPr marL="0" indent="0" algn="ctr">
              <a:buNone/>
            </a:pPr>
            <a:r>
              <a:rPr lang="en-US" sz="1200" b="1" dirty="0">
                <a:solidFill>
                  <a:srgbClr val="0D4F4A"/>
                </a:solidFill>
                <a:latin typeface="Times New Roman" pitchFamily="34" charset="0"/>
                <a:ea typeface="Times New Roman" pitchFamily="34" charset="-122"/>
                <a:cs typeface="Times New Roman" pitchFamily="34" charset="-120"/>
              </a:rPr>
              <a:t>4</a:t>
            </a:r>
            <a:endParaRPr lang="en-US" sz="1200" dirty="0"/>
          </a:p>
        </p:txBody>
      </p:sp>
      <p:sp>
        <p:nvSpPr>
          <p:cNvPr id="20" name="Text 18"/>
          <p:cNvSpPr/>
          <p:nvPr/>
        </p:nvSpPr>
        <p:spPr>
          <a:xfrm>
            <a:off x="1097280" y="3392424"/>
            <a:ext cx="7452360" cy="411480"/>
          </a:xfrm>
          <a:prstGeom prst="rect">
            <a:avLst/>
          </a:prstGeom>
          <a:noFill/>
          <a:ln/>
        </p:spPr>
        <p:txBody>
          <a:bodyPr wrap="square" lIns="0" tIns="0" rIns="0" bIns="0" rtlCol="0" anchor="ctr"/>
          <a:lstStyle/>
          <a:p>
            <a:pPr marL="0" indent="0" algn="l">
              <a:buNone/>
            </a:pPr>
            <a:r>
              <a:rPr lang="en-US" sz="1300" dirty="0">
                <a:solidFill>
                  <a:srgbClr val="FFFFFF"/>
                </a:solidFill>
                <a:latin typeface="Times New Roman" pitchFamily="34" charset="0"/>
                <a:ea typeface="Times New Roman" pitchFamily="34" charset="-122"/>
                <a:cs typeface="Times New Roman" pitchFamily="34" charset="-120"/>
              </a:rPr>
              <a:t>Innovative service delivery models demonstrate measurable holistic impact</a:t>
            </a:r>
            <a:endParaRPr lang="en-US" sz="1300" dirty="0"/>
          </a:p>
        </p:txBody>
      </p:sp>
      <p:sp>
        <p:nvSpPr>
          <p:cNvPr id="21" name="Shape 19"/>
          <p:cNvSpPr/>
          <p:nvPr/>
        </p:nvSpPr>
        <p:spPr>
          <a:xfrm>
            <a:off x="457200" y="4041648"/>
            <a:ext cx="8229600" cy="658368"/>
          </a:xfrm>
          <a:prstGeom prst="roundRect">
            <a:avLst>
              <a:gd name="adj" fmla="val 16667"/>
            </a:avLst>
          </a:prstGeom>
          <a:solidFill>
            <a:srgbClr val="1A4A45"/>
          </a:solidFill>
          <a:ln/>
          <a:effectLst>
            <a:outerShdw blurRad="101600" dist="25400" dir="2700000" algn="bl" rotWithShape="0">
              <a:srgbClr val="000000">
                <a:alpha val="10000"/>
              </a:srgbClr>
            </a:outerShdw>
          </a:effectLst>
        </p:spPr>
      </p:sp>
      <p:sp>
        <p:nvSpPr>
          <p:cNvPr id="22" name="Shape 20"/>
          <p:cNvSpPr/>
          <p:nvPr/>
        </p:nvSpPr>
        <p:spPr>
          <a:xfrm>
            <a:off x="566928" y="4151376"/>
            <a:ext cx="411480" cy="411480"/>
          </a:xfrm>
          <a:prstGeom prst="ellipse">
            <a:avLst/>
          </a:prstGeom>
          <a:solidFill>
            <a:srgbClr val="3BBFB8"/>
          </a:solidFill>
          <a:ln w="12700">
            <a:solidFill>
              <a:srgbClr val="3BBFB8"/>
            </a:solidFill>
            <a:prstDash val="solid"/>
          </a:ln>
        </p:spPr>
      </p:sp>
      <p:sp>
        <p:nvSpPr>
          <p:cNvPr id="23" name="Text 21"/>
          <p:cNvSpPr/>
          <p:nvPr/>
        </p:nvSpPr>
        <p:spPr>
          <a:xfrm>
            <a:off x="566928" y="4151376"/>
            <a:ext cx="411480" cy="411480"/>
          </a:xfrm>
          <a:prstGeom prst="rect">
            <a:avLst/>
          </a:prstGeom>
          <a:noFill/>
          <a:ln/>
        </p:spPr>
        <p:txBody>
          <a:bodyPr wrap="square" lIns="0" tIns="0" rIns="0" bIns="0" rtlCol="0" anchor="ctr"/>
          <a:lstStyle/>
          <a:p>
            <a:pPr marL="0" indent="0" algn="ctr">
              <a:buNone/>
            </a:pPr>
            <a:r>
              <a:rPr lang="en-US" sz="1200" b="1" dirty="0">
                <a:solidFill>
                  <a:srgbClr val="0D4F4A"/>
                </a:solidFill>
                <a:latin typeface="Times New Roman" pitchFamily="34" charset="0"/>
                <a:ea typeface="Times New Roman" pitchFamily="34" charset="-122"/>
                <a:cs typeface="Times New Roman" pitchFamily="34" charset="-120"/>
              </a:rPr>
              <a:t>5</a:t>
            </a:r>
            <a:endParaRPr lang="en-US" sz="1200" dirty="0"/>
          </a:p>
        </p:txBody>
      </p:sp>
      <p:sp>
        <p:nvSpPr>
          <p:cNvPr id="24" name="Text 22"/>
          <p:cNvSpPr/>
          <p:nvPr/>
        </p:nvSpPr>
        <p:spPr>
          <a:xfrm>
            <a:off x="1097280" y="4151376"/>
            <a:ext cx="7452360" cy="411480"/>
          </a:xfrm>
          <a:prstGeom prst="rect">
            <a:avLst/>
          </a:prstGeom>
          <a:noFill/>
          <a:ln/>
        </p:spPr>
        <p:txBody>
          <a:bodyPr wrap="square" lIns="0" tIns="0" rIns="0" bIns="0" rtlCol="0" anchor="ctr"/>
          <a:lstStyle/>
          <a:p>
            <a:pPr marL="0" indent="0" algn="l">
              <a:buNone/>
            </a:pPr>
            <a:r>
              <a:rPr lang="en-US" sz="1300" dirty="0">
                <a:solidFill>
                  <a:srgbClr val="FFFFFF"/>
                </a:solidFill>
                <a:latin typeface="Times New Roman" pitchFamily="34" charset="0"/>
                <a:ea typeface="Times New Roman" pitchFamily="34" charset="-122"/>
                <a:cs typeface="Times New Roman" pitchFamily="34" charset="-120"/>
              </a:rPr>
              <a:t>Addressing inequality is both an ethical and a sustainable development imperative</a:t>
            </a:r>
            <a:endParaRPr lang="en-US" sz="1300" dirty="0"/>
          </a:p>
        </p:txBody>
      </p:sp>
      <p:sp>
        <p:nvSpPr>
          <p:cNvPr id="25" name="Text 23"/>
          <p:cNvSpPr/>
          <p:nvPr/>
        </p:nvSpPr>
        <p:spPr>
          <a:xfrm>
            <a:off x="457200" y="4773168"/>
            <a:ext cx="8229600" cy="274320"/>
          </a:xfrm>
          <a:prstGeom prst="rect">
            <a:avLst/>
          </a:prstGeom>
          <a:noFill/>
          <a:ln/>
        </p:spPr>
        <p:txBody>
          <a:bodyPr wrap="square" lIns="0" tIns="0" rIns="0" bIns="0" rtlCol="0" anchor="ctr"/>
          <a:lstStyle/>
          <a:p>
            <a:pPr marL="0" indent="0" algn="ctr">
              <a:buNone/>
            </a:pPr>
            <a:r>
              <a:rPr lang="en-US" sz="1300" i="1" dirty="0">
                <a:solidFill>
                  <a:srgbClr val="5A8A87"/>
                </a:solidFill>
                <a:latin typeface="Times New Roman" pitchFamily="34" charset="0"/>
                <a:ea typeface="Times New Roman" pitchFamily="34" charset="-122"/>
                <a:cs typeface="Times New Roman" pitchFamily="34" charset="-120"/>
              </a:rPr>
              <a:t>Questions welcome</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pPr marL="0" indent="0" algn="l">
              <a:buNone/>
            </a:pPr>
            <a:r>
              <a:rPr lang="en-US" sz="4000" b="1" dirty="0">
                <a:solidFill>
                  <a:schemeClr val="bg1"/>
                </a:solidFill>
                <a:latin typeface="Times New Roman" panose="02020603050405020304" pitchFamily="18" charset="0"/>
                <a:cs typeface="Times New Roman" panose="02020603050405020304" pitchFamily="18" charset="0"/>
              </a:rPr>
              <a:t>References</a:t>
            </a:r>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1100" dirty="0">
                <a:solidFill>
                  <a:srgbClr val="5A8A87"/>
                </a:solidFill>
                <a:latin typeface="Times New Roman" pitchFamily="34" charset="0"/>
                <a:ea typeface="Times New Roman" pitchFamily="34" charset="-122"/>
                <a:cs typeface="Times New Roman" pitchFamily="34" charset="-120"/>
              </a:rPr>
              <a:t>13 / 15</a:t>
            </a:r>
            <a:endParaRPr lang="en-US" sz="1100" dirty="0"/>
          </a:p>
        </p:txBody>
      </p:sp>
      <p:sp>
        <p:nvSpPr>
          <p:cNvPr id="15" name="Rectangle 14">
            <a:extLst>
              <a:ext uri="{FF2B5EF4-FFF2-40B4-BE49-F238E27FC236}">
                <a16:creationId xmlns:a16="http://schemas.microsoft.com/office/drawing/2014/main" id="{9A161B6F-2D93-49A4-AEF3-B195452E5AAF}"/>
              </a:ext>
            </a:extLst>
          </p:cNvPr>
          <p:cNvSpPr/>
          <p:nvPr/>
        </p:nvSpPr>
        <p:spPr>
          <a:xfrm>
            <a:off x="73550" y="1265977"/>
            <a:ext cx="8778240" cy="3680623"/>
          </a:xfrm>
          <a:prstGeom prst="rect">
            <a:avLst/>
          </a:prstGeom>
        </p:spPr>
        <p:txBody>
          <a:bodyPr wrap="square">
            <a:spAutoFit/>
          </a:bodyPr>
          <a:lstStyle/>
          <a:p>
            <a:pPr marL="171450" indent="-1714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Madigan, D.J. et al. (2023) 'Teacher burnout and physical health: A systematic review,' International Journal of Educational Research, 119, p. 102173. </a:t>
            </a:r>
            <a:r>
              <a:rPr lang="en-US" sz="1200" dirty="0">
                <a:latin typeface="Times New Roman" panose="02020603050405020304" pitchFamily="18" charset="0"/>
                <a:cs typeface="Times New Roman" panose="02020603050405020304" pitchFamily="18" charset="0"/>
                <a:hlinkClick r:id="rId3"/>
              </a:rPr>
              <a:t>https://doi.org/10.1016/j.ijer.2023.102173</a:t>
            </a:r>
            <a:r>
              <a:rPr lang="en-US" sz="1200" dirty="0">
                <a:latin typeface="Times New Roman" panose="02020603050405020304" pitchFamily="18" charset="0"/>
                <a:cs typeface="Times New Roman" panose="02020603050405020304" pitchFamily="18" charset="0"/>
              </a:rPr>
              <a:t>. </a:t>
            </a:r>
          </a:p>
          <a:p>
            <a:pPr marL="171450" indent="-1714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Bhat, K. et al. (2022) 'Identifying and understanding the factors that influence the functioning of integrated healthcare systems in the NHS: a systematic literature review,' BMJ Open, 12(4), p. e049296. </a:t>
            </a:r>
            <a:r>
              <a:rPr lang="en-US" sz="1200" dirty="0">
                <a:latin typeface="Times New Roman" panose="02020603050405020304" pitchFamily="18" charset="0"/>
                <a:cs typeface="Times New Roman" panose="02020603050405020304" pitchFamily="18" charset="0"/>
                <a:hlinkClick r:id="rId4"/>
              </a:rPr>
              <a:t>https://doi.org/10.1136/bmjopen-2021-049296</a:t>
            </a:r>
            <a:r>
              <a:rPr lang="en-US" sz="1200" dirty="0">
                <a:latin typeface="Times New Roman" panose="02020603050405020304" pitchFamily="18" charset="0"/>
                <a:cs typeface="Times New Roman" panose="02020603050405020304" pitchFamily="18" charset="0"/>
              </a:rPr>
              <a:t>. </a:t>
            </a:r>
          </a:p>
          <a:p>
            <a:pPr marL="171450" indent="-1714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Mabhala, M. et al. (2025) 'Exploring the social context of smoking behaviours: insights from stop-smoking advisors in deprived communities in Northwest of England UK,' BMC Public Health, 25(1), p. 1914. </a:t>
            </a:r>
            <a:r>
              <a:rPr lang="en-US" sz="1200" dirty="0">
                <a:latin typeface="Times New Roman" panose="02020603050405020304" pitchFamily="18" charset="0"/>
                <a:cs typeface="Times New Roman" panose="02020603050405020304" pitchFamily="18" charset="0"/>
                <a:hlinkClick r:id="rId5"/>
              </a:rPr>
              <a:t>https://doi.org/10.1186/s12889-025-23110-7</a:t>
            </a:r>
            <a:r>
              <a:rPr lang="en-US" sz="1200" dirty="0">
                <a:latin typeface="Times New Roman" panose="02020603050405020304" pitchFamily="18" charset="0"/>
                <a:cs typeface="Times New Roman" panose="02020603050405020304" pitchFamily="18" charset="0"/>
              </a:rPr>
              <a:t>. </a:t>
            </a:r>
          </a:p>
          <a:p>
            <a:pPr marL="171450" indent="-171450" algn="just">
              <a:lnSpc>
                <a:spcPts val="1800"/>
              </a:lnSpc>
              <a:spcAft>
                <a:spcPts val="800"/>
              </a:spcAf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Hampson, G., Neri, M., Napier, M. and Cookson, G. (2023). Reimagining Prevention for a Healthier, more prosperous society. [online] Available at: </a:t>
            </a:r>
            <a:r>
              <a:rPr lang="en-US" sz="1200" dirty="0">
                <a:latin typeface="Times New Roman" panose="02020603050405020304" pitchFamily="18" charset="0"/>
                <a:cs typeface="Times New Roman" panose="02020603050405020304" pitchFamily="18" charset="0"/>
                <a:hlinkClick r:id="rId6"/>
              </a:rPr>
              <a:t>https://www.ohe.org/wp-content/uploads/2023/10/OHE_Reimagining_Prevention_whitepaper-FINAL.pdf</a:t>
            </a:r>
            <a:r>
              <a:rPr lang="en-US" sz="1200" dirty="0">
                <a:latin typeface="Times New Roman" panose="02020603050405020304" pitchFamily="18" charset="0"/>
                <a:cs typeface="Times New Roman" panose="02020603050405020304" pitchFamily="18" charset="0"/>
              </a:rPr>
              <a:t>.</a:t>
            </a:r>
          </a:p>
          <a:p>
            <a:pPr marL="171450" indent="-171450" algn="just">
              <a:lnSpc>
                <a:spcPts val="1800"/>
              </a:lnSpc>
              <a:spcAft>
                <a:spcPts val="800"/>
              </a:spcAf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Stennett, M. and Tsakos, G. (2022) 'The impact of the COVID-19 pandemic on oral health inequalities and access to oral healthcare in England,' BDJ, 232(2), pp. 109–114. </a:t>
            </a:r>
            <a:r>
              <a:rPr lang="en-US" sz="1200" dirty="0">
                <a:latin typeface="Times New Roman" panose="02020603050405020304" pitchFamily="18" charset="0"/>
                <a:cs typeface="Times New Roman" panose="02020603050405020304" pitchFamily="18" charset="0"/>
                <a:hlinkClick r:id="rId7"/>
              </a:rPr>
              <a:t>https://doi.org/10.1038/s41415-021-3718-0</a:t>
            </a:r>
            <a:r>
              <a:rPr lang="en-US" sz="1200" dirty="0">
                <a:latin typeface="Times New Roman" panose="02020603050405020304" pitchFamily="18" charset="0"/>
                <a:cs typeface="Times New Roman" panose="02020603050405020304" pitchFamily="18" charset="0"/>
              </a:rPr>
              <a:t>. </a:t>
            </a:r>
          </a:p>
          <a:p>
            <a:pPr marL="171450" marR="0" indent="-171450" algn="just">
              <a:lnSpc>
                <a:spcPct val="150000"/>
              </a:lnSpc>
              <a:spcBef>
                <a:spcPts val="0"/>
              </a:spcBef>
              <a:spcAft>
                <a:spcPts val="8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653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4F4A"/>
          </a:solidFill>
          <a:ln w="12700">
            <a:solidFill>
              <a:srgbClr val="0D4F4A"/>
            </a:solidFill>
            <a:prstDash val="solid"/>
          </a:ln>
        </p:spPr>
      </p:sp>
      <p:sp>
        <p:nvSpPr>
          <p:cNvPr id="3" name="Text 1"/>
          <p:cNvSpPr/>
          <p:nvPr/>
        </p:nvSpPr>
        <p:spPr>
          <a:xfrm>
            <a:off x="365760" y="91440"/>
            <a:ext cx="8412480" cy="777240"/>
          </a:xfrm>
          <a:prstGeom prst="rect">
            <a:avLst/>
          </a:prstGeom>
          <a:noFill/>
          <a:ln/>
        </p:spPr>
        <p:txBody>
          <a:bodyPr wrap="square" lIns="0" tIns="0" rIns="0" bIns="0" rtlCol="0" anchor="ctr"/>
          <a:lstStyle/>
          <a:p>
            <a:r>
              <a:rPr lang="en-US" sz="4000" b="1" dirty="0">
                <a:solidFill>
                  <a:schemeClr val="bg1"/>
                </a:solidFill>
                <a:latin typeface="Times New Roman" panose="02020603050405020304" pitchFamily="18" charset="0"/>
                <a:cs typeface="Times New Roman" panose="02020603050405020304" pitchFamily="18" charset="0"/>
              </a:rPr>
              <a:t>References</a:t>
            </a:r>
          </a:p>
        </p:txBody>
      </p:sp>
      <p:sp>
        <p:nvSpPr>
          <p:cNvPr id="4" name="Text 2"/>
          <p:cNvSpPr/>
          <p:nvPr/>
        </p:nvSpPr>
        <p:spPr>
          <a:xfrm>
            <a:off x="8046720" y="4846320"/>
            <a:ext cx="914400" cy="228600"/>
          </a:xfrm>
          <a:prstGeom prst="rect">
            <a:avLst/>
          </a:prstGeom>
          <a:noFill/>
          <a:ln/>
        </p:spPr>
        <p:txBody>
          <a:bodyPr wrap="square" rtlCol="0" anchor="ctr"/>
          <a:lstStyle/>
          <a:p>
            <a:pPr marL="0" indent="0" algn="r">
              <a:buNone/>
            </a:pPr>
            <a:r>
              <a:rPr lang="en-US" sz="900" dirty="0">
                <a:solidFill>
                  <a:srgbClr val="5A8A87"/>
                </a:solidFill>
                <a:latin typeface="Times New Roman" pitchFamily="34" charset="0"/>
                <a:ea typeface="Times New Roman" pitchFamily="34" charset="-122"/>
                <a:cs typeface="Times New Roman" pitchFamily="34" charset="-120"/>
              </a:rPr>
              <a:t>13 / 15</a:t>
            </a:r>
            <a:endParaRPr lang="en-US" sz="900" dirty="0"/>
          </a:p>
        </p:txBody>
      </p:sp>
      <p:sp>
        <p:nvSpPr>
          <p:cNvPr id="15" name="Rectangle 14">
            <a:extLst>
              <a:ext uri="{FF2B5EF4-FFF2-40B4-BE49-F238E27FC236}">
                <a16:creationId xmlns:a16="http://schemas.microsoft.com/office/drawing/2014/main" id="{9A161B6F-2D93-49A4-AEF3-B195452E5AAF}"/>
              </a:ext>
            </a:extLst>
          </p:cNvPr>
          <p:cNvSpPr/>
          <p:nvPr/>
        </p:nvSpPr>
        <p:spPr>
          <a:xfrm>
            <a:off x="73550" y="1256039"/>
            <a:ext cx="8778240" cy="3087768"/>
          </a:xfrm>
          <a:prstGeom prst="rect">
            <a:avLst/>
          </a:prstGeom>
        </p:spPr>
        <p:txBody>
          <a:bodyPr wrap="square">
            <a:spAutoFit/>
          </a:bodyPr>
          <a:lstStyle/>
          <a:p>
            <a:pPr marL="171450" indent="-171450">
              <a:lnSpc>
                <a:spcPct val="20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Jokela, M. (2022) 'Why is cognitive ability associated with psychological distress and wellbeing? Exploring psychological, biological, and social mechanisms,' Personality and Individual Differences, 192, p. 111592. </a:t>
            </a:r>
            <a:r>
              <a:rPr lang="en-US" sz="1100" dirty="0">
                <a:latin typeface="Times New Roman" panose="02020603050405020304" pitchFamily="18" charset="0"/>
                <a:cs typeface="Times New Roman" panose="02020603050405020304" pitchFamily="18" charset="0"/>
                <a:hlinkClick r:id="rId3"/>
              </a:rPr>
              <a:t>https://doi.org/10.1016/j.paid.2022.111592</a:t>
            </a:r>
            <a:r>
              <a:rPr lang="en-US" sz="1100" dirty="0">
                <a:latin typeface="Times New Roman" panose="02020603050405020304" pitchFamily="18" charset="0"/>
                <a:cs typeface="Times New Roman" panose="02020603050405020304" pitchFamily="18" charset="0"/>
              </a:rPr>
              <a:t>. </a:t>
            </a:r>
          </a:p>
          <a:p>
            <a:pPr marL="171450" indent="-171450">
              <a:lnSpc>
                <a:spcPct val="20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Zhang, Y. et al. (2023) 'Migrants’ community participation and social integration in urban areas: A scoping review,' Cities, 141, p. 104447. </a:t>
            </a:r>
            <a:r>
              <a:rPr lang="en-US" sz="1100" dirty="0">
                <a:latin typeface="Times New Roman" panose="02020603050405020304" pitchFamily="18" charset="0"/>
                <a:cs typeface="Times New Roman" panose="02020603050405020304" pitchFamily="18" charset="0"/>
                <a:hlinkClick r:id="rId4"/>
              </a:rPr>
              <a:t>https://doi.org/10.1016/j.cities.2023.104447</a:t>
            </a:r>
            <a:r>
              <a:rPr lang="en-US" sz="1100" dirty="0">
                <a:latin typeface="Times New Roman" panose="02020603050405020304" pitchFamily="18" charset="0"/>
                <a:cs typeface="Times New Roman" panose="02020603050405020304" pitchFamily="18" charset="0"/>
              </a:rPr>
              <a:t>. </a:t>
            </a:r>
          </a:p>
          <a:p>
            <a:pPr marL="171450" indent="-171450">
              <a:lnSpc>
                <a:spcPct val="20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Harrison, P. (2022) 'The Health and Care Act 2022,' Gastrointestinal Nursing, 20(6), p. 42. </a:t>
            </a:r>
            <a:r>
              <a:rPr lang="en-US" sz="1100" dirty="0">
                <a:latin typeface="Times New Roman" panose="02020603050405020304" pitchFamily="18" charset="0"/>
                <a:cs typeface="Times New Roman" panose="02020603050405020304" pitchFamily="18" charset="0"/>
                <a:hlinkClick r:id="rId5"/>
              </a:rPr>
              <a:t>https://doi.org/10.12968/gasn.2022.20.6.42</a:t>
            </a:r>
            <a:r>
              <a:rPr lang="en-US" sz="1100" dirty="0">
                <a:latin typeface="Times New Roman" panose="02020603050405020304" pitchFamily="18" charset="0"/>
                <a:cs typeface="Times New Roman" panose="02020603050405020304" pitchFamily="18" charset="0"/>
              </a:rPr>
              <a:t>. </a:t>
            </a:r>
          </a:p>
          <a:p>
            <a:pPr marL="171450" indent="-171450">
              <a:lnSpc>
                <a:spcPct val="20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Jones, C. (2022). From Despair to Where? Can the Future Generations Act create a sustainable Wales? Regions.  doi:10.1080/13673882.2022.00001002. </a:t>
            </a:r>
          </a:p>
          <a:p>
            <a:pPr marL="171450" indent="-171450">
              <a:lnSpc>
                <a:spcPct val="200000"/>
              </a:lnSpc>
              <a:buFont typeface="Arial" panose="020B0604020202020204" pitchFamily="34" charset="0"/>
              <a:buChar char="•"/>
            </a:pPr>
            <a:r>
              <a:rPr lang="en-US" sz="1100" dirty="0" err="1">
                <a:latin typeface="Times New Roman" panose="02020603050405020304" pitchFamily="18" charset="0"/>
                <a:cs typeface="Times New Roman" panose="02020603050405020304" pitchFamily="18" charset="0"/>
              </a:rPr>
              <a:t>Giovannoni</a:t>
            </a:r>
            <a:r>
              <a:rPr lang="en-US" sz="1100" dirty="0">
                <a:latin typeface="Times New Roman" panose="02020603050405020304" pitchFamily="18" charset="0"/>
                <a:cs typeface="Times New Roman" panose="02020603050405020304" pitchFamily="18" charset="0"/>
              </a:rPr>
              <a:t>, G. et al. (2024) 'MS care: integrating advanced therapies and holistic management,' Frontiers in Neurology, 14. </a:t>
            </a:r>
            <a:r>
              <a:rPr lang="en-US" sz="1100" dirty="0">
                <a:latin typeface="Times New Roman" panose="02020603050405020304" pitchFamily="18" charset="0"/>
                <a:cs typeface="Times New Roman" panose="02020603050405020304" pitchFamily="18" charset="0"/>
                <a:hlinkClick r:id="rId6"/>
              </a:rPr>
              <a:t>https://doi.org/10.3389/fneur.2023.1286122</a:t>
            </a:r>
            <a:r>
              <a:rPr lang="en-US" sz="11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257277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3608</Words>
  <Application>Microsoft Office PowerPoint</Application>
  <PresentationFormat>On-screen Show (16:9)</PresentationFormat>
  <Paragraphs>261</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kiran naaz</cp:lastModifiedBy>
  <cp:revision>8</cp:revision>
  <dcterms:created xsi:type="dcterms:W3CDTF">2026-06-15T19:00:08Z</dcterms:created>
  <dcterms:modified xsi:type="dcterms:W3CDTF">2026-06-17T22:29:38Z</dcterms:modified>
</cp:coreProperties>
</file>