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microsoft.com/office/2020/02/relationships/classificationlabels" Target="docMetadata/LabelInfo.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4"/>
  </p:notesMasterIdLst>
  <p:sldIdLst>
    <p:sldId id="256" r:id="rId2"/>
    <p:sldId id="258" r:id="rId3"/>
    <p:sldId id="259" r:id="rId4"/>
    <p:sldId id="260" r:id="rId5"/>
    <p:sldId id="278" r:id="rId6"/>
    <p:sldId id="271" r:id="rId7"/>
    <p:sldId id="276" r:id="rId8"/>
    <p:sldId id="265" r:id="rId9"/>
    <p:sldId id="266" r:id="rId10"/>
    <p:sldId id="267" r:id="rId11"/>
    <p:sldId id="269"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18"/>
  </p:normalViewPr>
  <p:slideViewPr>
    <p:cSldViewPr snapToGrid="0">
      <p:cViewPr varScale="1">
        <p:scale>
          <a:sx n="81" d="100"/>
          <a:sy n="81" d="100"/>
        </p:scale>
        <p:origin x="754" y="53"/>
      </p:cViewPr>
      <p:guideLst/>
    </p:cSldViewPr>
  </p:slideViewPr>
  <p:notesTextViewPr>
    <p:cViewPr>
      <p:scale>
        <a:sx n="1" d="1"/>
        <a:sy n="1" d="1"/>
      </p:scale>
      <p:origin x="0" y="-302"/>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20" Type="http://schemas.microsoft.com/office/2018/10/relationships/authors" Target="author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commentAuthors" Target="commentAuthors.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_rels/data6.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image" Target="../media/image3.jpg" /><Relationship Id="rId1" Type="http://schemas.openxmlformats.org/officeDocument/2006/relationships/image" Target="../media/image2.jpg" /></Relationships>
</file>

<file path=ppt/diagrams/_rels/drawing6.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image" Target="../media/image3.jpg" /><Relationship Id="rId1" Type="http://schemas.openxmlformats.org/officeDocument/2006/relationships/image" Target="../media/image2.jpg"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BA19F8-3616-4625-B439-F069FA4A84AC}"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GB"/>
        </a:p>
      </dgm:t>
    </dgm:pt>
    <dgm:pt modelId="{902F0448-00EE-4CE8-99E8-635F6FAA13F7}">
      <dgm:prSet phldrT="[Text]"/>
      <dgm:spPr/>
      <dgm:t>
        <a:bodyPr/>
        <a:lstStyle/>
        <a:p>
          <a:r>
            <a:rPr lang="en-GB" dirty="0"/>
            <a:t>Recruitment and selection</a:t>
          </a:r>
        </a:p>
      </dgm:t>
    </dgm:pt>
    <dgm:pt modelId="{2A680853-2435-4AF7-A29D-40234881AD9B}" type="parTrans" cxnId="{01ADCF86-40A6-4199-8E8E-310A5D7B3137}">
      <dgm:prSet/>
      <dgm:spPr/>
      <dgm:t>
        <a:bodyPr/>
        <a:lstStyle/>
        <a:p>
          <a:endParaRPr lang="en-GB"/>
        </a:p>
      </dgm:t>
    </dgm:pt>
    <dgm:pt modelId="{18306960-7BC4-4BCC-B2DC-9021A1A7DCBF}" type="sibTrans" cxnId="{01ADCF86-40A6-4199-8E8E-310A5D7B3137}">
      <dgm:prSet/>
      <dgm:spPr/>
      <dgm:t>
        <a:bodyPr/>
        <a:lstStyle/>
        <a:p>
          <a:endParaRPr lang="en-GB"/>
        </a:p>
      </dgm:t>
    </dgm:pt>
    <dgm:pt modelId="{BF85A3E0-66D2-4AB9-908E-3B55A5799328}">
      <dgm:prSet/>
      <dgm:spPr/>
      <dgm:t>
        <a:bodyPr/>
        <a:lstStyle/>
        <a:p>
          <a:r>
            <a:rPr lang="en-GB" dirty="0"/>
            <a:t>Training and development</a:t>
          </a:r>
        </a:p>
      </dgm:t>
    </dgm:pt>
    <dgm:pt modelId="{1FB07A1C-A581-4BF0-B04B-731EE8B21938}" type="parTrans" cxnId="{BD485F78-5AA9-4A4C-9537-00D44B460134}">
      <dgm:prSet/>
      <dgm:spPr/>
      <dgm:t>
        <a:bodyPr/>
        <a:lstStyle/>
        <a:p>
          <a:endParaRPr lang="en-GB"/>
        </a:p>
      </dgm:t>
    </dgm:pt>
    <dgm:pt modelId="{DDB6D322-94DE-49F0-9B6B-82A66684A48E}" type="sibTrans" cxnId="{BD485F78-5AA9-4A4C-9537-00D44B460134}">
      <dgm:prSet/>
      <dgm:spPr/>
      <dgm:t>
        <a:bodyPr/>
        <a:lstStyle/>
        <a:p>
          <a:endParaRPr lang="en-GB"/>
        </a:p>
      </dgm:t>
    </dgm:pt>
    <dgm:pt modelId="{CEFA80BF-11B2-45B0-B9EF-CED61B58B53A}">
      <dgm:prSet/>
      <dgm:spPr/>
      <dgm:t>
        <a:bodyPr/>
        <a:lstStyle/>
        <a:p>
          <a:r>
            <a:rPr lang="en-GB" dirty="0"/>
            <a:t>Performance management</a:t>
          </a:r>
        </a:p>
      </dgm:t>
    </dgm:pt>
    <dgm:pt modelId="{EF867C4D-CB4E-4D82-B7C7-A2C628CA474B}" type="parTrans" cxnId="{458B7044-A948-48D1-B81D-CA0ED6EE9A08}">
      <dgm:prSet/>
      <dgm:spPr/>
      <dgm:t>
        <a:bodyPr/>
        <a:lstStyle/>
        <a:p>
          <a:endParaRPr lang="en-GB"/>
        </a:p>
      </dgm:t>
    </dgm:pt>
    <dgm:pt modelId="{246855DE-D1FA-4FBA-B337-EDC70927E67E}" type="sibTrans" cxnId="{458B7044-A948-48D1-B81D-CA0ED6EE9A08}">
      <dgm:prSet/>
      <dgm:spPr/>
      <dgm:t>
        <a:bodyPr/>
        <a:lstStyle/>
        <a:p>
          <a:endParaRPr lang="en-GB"/>
        </a:p>
      </dgm:t>
    </dgm:pt>
    <dgm:pt modelId="{ECEFB342-4646-4662-8B08-F54D6EB19852}">
      <dgm:prSet/>
      <dgm:spPr/>
      <dgm:t>
        <a:bodyPr/>
        <a:lstStyle/>
        <a:p>
          <a:r>
            <a:rPr lang="en-GB" dirty="0"/>
            <a:t>Employee relations</a:t>
          </a:r>
        </a:p>
      </dgm:t>
    </dgm:pt>
    <dgm:pt modelId="{68F58450-E698-4400-A67A-429D98B2AD99}" type="parTrans" cxnId="{8973DFB1-74BC-4919-A34B-B659DA7E2AEA}">
      <dgm:prSet/>
      <dgm:spPr/>
      <dgm:t>
        <a:bodyPr/>
        <a:lstStyle/>
        <a:p>
          <a:endParaRPr lang="en-GB"/>
        </a:p>
      </dgm:t>
    </dgm:pt>
    <dgm:pt modelId="{0EC68112-7660-42D3-BC11-703ADE009D4A}" type="sibTrans" cxnId="{8973DFB1-74BC-4919-A34B-B659DA7E2AEA}">
      <dgm:prSet/>
      <dgm:spPr/>
      <dgm:t>
        <a:bodyPr/>
        <a:lstStyle/>
        <a:p>
          <a:endParaRPr lang="en-GB"/>
        </a:p>
      </dgm:t>
    </dgm:pt>
    <dgm:pt modelId="{F376D71E-D737-459E-A25D-602753A3932C}">
      <dgm:prSet/>
      <dgm:spPr/>
      <dgm:t>
        <a:bodyPr/>
        <a:lstStyle/>
        <a:p>
          <a:r>
            <a:rPr lang="en-GB" dirty="0"/>
            <a:t>Compensation and benefits</a:t>
          </a:r>
        </a:p>
      </dgm:t>
    </dgm:pt>
    <dgm:pt modelId="{E1599E80-47D0-41A2-A606-6BD8368EC1F5}" type="parTrans" cxnId="{F06E0BE0-AFA4-4C4A-906A-8C288971CA77}">
      <dgm:prSet/>
      <dgm:spPr/>
      <dgm:t>
        <a:bodyPr/>
        <a:lstStyle/>
        <a:p>
          <a:endParaRPr lang="en-GB"/>
        </a:p>
      </dgm:t>
    </dgm:pt>
    <dgm:pt modelId="{B5760E68-21B9-4BF8-9C8B-244C572D40D8}" type="sibTrans" cxnId="{F06E0BE0-AFA4-4C4A-906A-8C288971CA77}">
      <dgm:prSet/>
      <dgm:spPr/>
      <dgm:t>
        <a:bodyPr/>
        <a:lstStyle/>
        <a:p>
          <a:endParaRPr lang="en-GB"/>
        </a:p>
      </dgm:t>
    </dgm:pt>
    <dgm:pt modelId="{C6F6D1A3-51A9-4F57-84C2-32E99C58E4D0}" type="pres">
      <dgm:prSet presAssocID="{B8BA19F8-3616-4625-B439-F069FA4A84AC}" presName="linear" presStyleCnt="0">
        <dgm:presLayoutVars>
          <dgm:dir/>
          <dgm:animLvl val="lvl"/>
          <dgm:resizeHandles val="exact"/>
        </dgm:presLayoutVars>
      </dgm:prSet>
      <dgm:spPr/>
    </dgm:pt>
    <dgm:pt modelId="{58B39E16-8B76-4608-92FE-5AE2A0988AFB}" type="pres">
      <dgm:prSet presAssocID="{902F0448-00EE-4CE8-99E8-635F6FAA13F7}" presName="parentLin" presStyleCnt="0"/>
      <dgm:spPr/>
    </dgm:pt>
    <dgm:pt modelId="{9FBD639B-18D1-4009-91AE-75505377C7F7}" type="pres">
      <dgm:prSet presAssocID="{902F0448-00EE-4CE8-99E8-635F6FAA13F7}" presName="parentLeftMargin" presStyleLbl="node1" presStyleIdx="0" presStyleCnt="5"/>
      <dgm:spPr/>
    </dgm:pt>
    <dgm:pt modelId="{C969AEEA-C48C-4829-B7FF-1B9CE22A0B84}" type="pres">
      <dgm:prSet presAssocID="{902F0448-00EE-4CE8-99E8-635F6FAA13F7}" presName="parentText" presStyleLbl="node1" presStyleIdx="0" presStyleCnt="5">
        <dgm:presLayoutVars>
          <dgm:chMax val="0"/>
          <dgm:bulletEnabled val="1"/>
        </dgm:presLayoutVars>
      </dgm:prSet>
      <dgm:spPr/>
    </dgm:pt>
    <dgm:pt modelId="{91C13F74-A8EC-439E-8AC3-F3F25E953378}" type="pres">
      <dgm:prSet presAssocID="{902F0448-00EE-4CE8-99E8-635F6FAA13F7}" presName="negativeSpace" presStyleCnt="0"/>
      <dgm:spPr/>
    </dgm:pt>
    <dgm:pt modelId="{05D493B7-866C-45D4-8258-159F62DE167E}" type="pres">
      <dgm:prSet presAssocID="{902F0448-00EE-4CE8-99E8-635F6FAA13F7}" presName="childText" presStyleLbl="conFgAcc1" presStyleIdx="0" presStyleCnt="5">
        <dgm:presLayoutVars>
          <dgm:bulletEnabled val="1"/>
        </dgm:presLayoutVars>
      </dgm:prSet>
      <dgm:spPr/>
    </dgm:pt>
    <dgm:pt modelId="{2F4E9B87-C308-4397-A9BD-DF4DA33391B5}" type="pres">
      <dgm:prSet presAssocID="{18306960-7BC4-4BCC-B2DC-9021A1A7DCBF}" presName="spaceBetweenRectangles" presStyleCnt="0"/>
      <dgm:spPr/>
    </dgm:pt>
    <dgm:pt modelId="{46D660D0-E9DD-4DE2-925A-1C18D9A5099E}" type="pres">
      <dgm:prSet presAssocID="{BF85A3E0-66D2-4AB9-908E-3B55A5799328}" presName="parentLin" presStyleCnt="0"/>
      <dgm:spPr/>
    </dgm:pt>
    <dgm:pt modelId="{AE7F29DD-6366-4188-ADFE-93757A82E490}" type="pres">
      <dgm:prSet presAssocID="{BF85A3E0-66D2-4AB9-908E-3B55A5799328}" presName="parentLeftMargin" presStyleLbl="node1" presStyleIdx="0" presStyleCnt="5"/>
      <dgm:spPr/>
    </dgm:pt>
    <dgm:pt modelId="{75006550-9AD0-4486-B323-27FE23115762}" type="pres">
      <dgm:prSet presAssocID="{BF85A3E0-66D2-4AB9-908E-3B55A5799328}" presName="parentText" presStyleLbl="node1" presStyleIdx="1" presStyleCnt="5">
        <dgm:presLayoutVars>
          <dgm:chMax val="0"/>
          <dgm:bulletEnabled val="1"/>
        </dgm:presLayoutVars>
      </dgm:prSet>
      <dgm:spPr/>
    </dgm:pt>
    <dgm:pt modelId="{3B1B0802-A432-4244-BC99-DAAE1270A4D3}" type="pres">
      <dgm:prSet presAssocID="{BF85A3E0-66D2-4AB9-908E-3B55A5799328}" presName="negativeSpace" presStyleCnt="0"/>
      <dgm:spPr/>
    </dgm:pt>
    <dgm:pt modelId="{112D7377-38B2-4DD7-8996-981B148ED9F1}" type="pres">
      <dgm:prSet presAssocID="{BF85A3E0-66D2-4AB9-908E-3B55A5799328}" presName="childText" presStyleLbl="conFgAcc1" presStyleIdx="1" presStyleCnt="5">
        <dgm:presLayoutVars>
          <dgm:bulletEnabled val="1"/>
        </dgm:presLayoutVars>
      </dgm:prSet>
      <dgm:spPr/>
    </dgm:pt>
    <dgm:pt modelId="{27F4C492-5917-49C1-80A2-71D331DF7D03}" type="pres">
      <dgm:prSet presAssocID="{DDB6D322-94DE-49F0-9B6B-82A66684A48E}" presName="spaceBetweenRectangles" presStyleCnt="0"/>
      <dgm:spPr/>
    </dgm:pt>
    <dgm:pt modelId="{EFAC3108-44DB-4DF1-9C1C-B2CA38DF0D3A}" type="pres">
      <dgm:prSet presAssocID="{CEFA80BF-11B2-45B0-B9EF-CED61B58B53A}" presName="parentLin" presStyleCnt="0"/>
      <dgm:spPr/>
    </dgm:pt>
    <dgm:pt modelId="{34BD796C-4A86-4778-807D-169C8CF3AF37}" type="pres">
      <dgm:prSet presAssocID="{CEFA80BF-11B2-45B0-B9EF-CED61B58B53A}" presName="parentLeftMargin" presStyleLbl="node1" presStyleIdx="1" presStyleCnt="5"/>
      <dgm:spPr/>
    </dgm:pt>
    <dgm:pt modelId="{B2837DD4-A2C3-4408-96AE-526BBC5244CD}" type="pres">
      <dgm:prSet presAssocID="{CEFA80BF-11B2-45B0-B9EF-CED61B58B53A}" presName="parentText" presStyleLbl="node1" presStyleIdx="2" presStyleCnt="5">
        <dgm:presLayoutVars>
          <dgm:chMax val="0"/>
          <dgm:bulletEnabled val="1"/>
        </dgm:presLayoutVars>
      </dgm:prSet>
      <dgm:spPr/>
    </dgm:pt>
    <dgm:pt modelId="{7A9E4F0C-D0ED-410E-A883-25D23A0DAA57}" type="pres">
      <dgm:prSet presAssocID="{CEFA80BF-11B2-45B0-B9EF-CED61B58B53A}" presName="negativeSpace" presStyleCnt="0"/>
      <dgm:spPr/>
    </dgm:pt>
    <dgm:pt modelId="{03FB228A-4813-44B0-9467-5B5AFC66B693}" type="pres">
      <dgm:prSet presAssocID="{CEFA80BF-11B2-45B0-B9EF-CED61B58B53A}" presName="childText" presStyleLbl="conFgAcc1" presStyleIdx="2" presStyleCnt="5">
        <dgm:presLayoutVars>
          <dgm:bulletEnabled val="1"/>
        </dgm:presLayoutVars>
      </dgm:prSet>
      <dgm:spPr/>
    </dgm:pt>
    <dgm:pt modelId="{FF6EAAD2-CB54-4801-ACA9-99656393B346}" type="pres">
      <dgm:prSet presAssocID="{246855DE-D1FA-4FBA-B337-EDC70927E67E}" presName="spaceBetweenRectangles" presStyleCnt="0"/>
      <dgm:spPr/>
    </dgm:pt>
    <dgm:pt modelId="{CB2E65A8-3FE7-4E00-80A3-749432B72C92}" type="pres">
      <dgm:prSet presAssocID="{ECEFB342-4646-4662-8B08-F54D6EB19852}" presName="parentLin" presStyleCnt="0"/>
      <dgm:spPr/>
    </dgm:pt>
    <dgm:pt modelId="{4FF216B0-3635-4D74-8306-841D4FD1CB78}" type="pres">
      <dgm:prSet presAssocID="{ECEFB342-4646-4662-8B08-F54D6EB19852}" presName="parentLeftMargin" presStyleLbl="node1" presStyleIdx="2" presStyleCnt="5"/>
      <dgm:spPr/>
    </dgm:pt>
    <dgm:pt modelId="{266464FD-9082-47CF-B1C6-DE9B6E6228C9}" type="pres">
      <dgm:prSet presAssocID="{ECEFB342-4646-4662-8B08-F54D6EB19852}" presName="parentText" presStyleLbl="node1" presStyleIdx="3" presStyleCnt="5">
        <dgm:presLayoutVars>
          <dgm:chMax val="0"/>
          <dgm:bulletEnabled val="1"/>
        </dgm:presLayoutVars>
      </dgm:prSet>
      <dgm:spPr/>
    </dgm:pt>
    <dgm:pt modelId="{32D83996-8DA0-4DFD-AC04-910823F27BEB}" type="pres">
      <dgm:prSet presAssocID="{ECEFB342-4646-4662-8B08-F54D6EB19852}" presName="negativeSpace" presStyleCnt="0"/>
      <dgm:spPr/>
    </dgm:pt>
    <dgm:pt modelId="{65D50283-BB13-495C-BB02-4A2A74734CC9}" type="pres">
      <dgm:prSet presAssocID="{ECEFB342-4646-4662-8B08-F54D6EB19852}" presName="childText" presStyleLbl="conFgAcc1" presStyleIdx="3" presStyleCnt="5">
        <dgm:presLayoutVars>
          <dgm:bulletEnabled val="1"/>
        </dgm:presLayoutVars>
      </dgm:prSet>
      <dgm:spPr/>
    </dgm:pt>
    <dgm:pt modelId="{8C359B17-61B3-4FF0-8D75-1BEC3108669E}" type="pres">
      <dgm:prSet presAssocID="{0EC68112-7660-42D3-BC11-703ADE009D4A}" presName="spaceBetweenRectangles" presStyleCnt="0"/>
      <dgm:spPr/>
    </dgm:pt>
    <dgm:pt modelId="{AAECF1EA-1F52-4AD7-847A-A1817A56CBC0}" type="pres">
      <dgm:prSet presAssocID="{F376D71E-D737-459E-A25D-602753A3932C}" presName="parentLin" presStyleCnt="0"/>
      <dgm:spPr/>
    </dgm:pt>
    <dgm:pt modelId="{E36A335A-4FC3-4C54-962F-5D975367759C}" type="pres">
      <dgm:prSet presAssocID="{F376D71E-D737-459E-A25D-602753A3932C}" presName="parentLeftMargin" presStyleLbl="node1" presStyleIdx="3" presStyleCnt="5"/>
      <dgm:spPr/>
    </dgm:pt>
    <dgm:pt modelId="{2F0B181F-053A-4126-822D-DDBF33E7F011}" type="pres">
      <dgm:prSet presAssocID="{F376D71E-D737-459E-A25D-602753A3932C}" presName="parentText" presStyleLbl="node1" presStyleIdx="4" presStyleCnt="5">
        <dgm:presLayoutVars>
          <dgm:chMax val="0"/>
          <dgm:bulletEnabled val="1"/>
        </dgm:presLayoutVars>
      </dgm:prSet>
      <dgm:spPr/>
    </dgm:pt>
    <dgm:pt modelId="{524CFBA3-AFD6-45B9-9648-4EFC662EA76D}" type="pres">
      <dgm:prSet presAssocID="{F376D71E-D737-459E-A25D-602753A3932C}" presName="negativeSpace" presStyleCnt="0"/>
      <dgm:spPr/>
    </dgm:pt>
    <dgm:pt modelId="{C778D3D4-4882-4790-9305-5623D527C5CD}" type="pres">
      <dgm:prSet presAssocID="{F376D71E-D737-459E-A25D-602753A3932C}" presName="childText" presStyleLbl="conFgAcc1" presStyleIdx="4" presStyleCnt="5">
        <dgm:presLayoutVars>
          <dgm:bulletEnabled val="1"/>
        </dgm:presLayoutVars>
      </dgm:prSet>
      <dgm:spPr/>
    </dgm:pt>
  </dgm:ptLst>
  <dgm:cxnLst>
    <dgm:cxn modelId="{CB80A315-2FC1-4963-B578-DF98381322A7}" type="presOf" srcId="{BF85A3E0-66D2-4AB9-908E-3B55A5799328}" destId="{75006550-9AD0-4486-B323-27FE23115762}" srcOrd="1" destOrd="0" presId="urn:microsoft.com/office/officeart/2005/8/layout/list1"/>
    <dgm:cxn modelId="{0997762B-9637-43F0-97DC-3551C80EB56F}" type="presOf" srcId="{ECEFB342-4646-4662-8B08-F54D6EB19852}" destId="{4FF216B0-3635-4D74-8306-841D4FD1CB78}" srcOrd="0" destOrd="0" presId="urn:microsoft.com/office/officeart/2005/8/layout/list1"/>
    <dgm:cxn modelId="{9A325636-926F-4B23-8190-2A92E26F968F}" type="presOf" srcId="{902F0448-00EE-4CE8-99E8-635F6FAA13F7}" destId="{C969AEEA-C48C-4829-B7FF-1B9CE22A0B84}" srcOrd="1" destOrd="0" presId="urn:microsoft.com/office/officeart/2005/8/layout/list1"/>
    <dgm:cxn modelId="{721BCF42-FAA5-4900-A367-25521DFAB736}" type="presOf" srcId="{CEFA80BF-11B2-45B0-B9EF-CED61B58B53A}" destId="{B2837DD4-A2C3-4408-96AE-526BBC5244CD}" srcOrd="1" destOrd="0" presId="urn:microsoft.com/office/officeart/2005/8/layout/list1"/>
    <dgm:cxn modelId="{458B7044-A948-48D1-B81D-CA0ED6EE9A08}" srcId="{B8BA19F8-3616-4625-B439-F069FA4A84AC}" destId="{CEFA80BF-11B2-45B0-B9EF-CED61B58B53A}" srcOrd="2" destOrd="0" parTransId="{EF867C4D-CB4E-4D82-B7C7-A2C628CA474B}" sibTransId="{246855DE-D1FA-4FBA-B337-EDC70927E67E}"/>
    <dgm:cxn modelId="{BD485F78-5AA9-4A4C-9537-00D44B460134}" srcId="{B8BA19F8-3616-4625-B439-F069FA4A84AC}" destId="{BF85A3E0-66D2-4AB9-908E-3B55A5799328}" srcOrd="1" destOrd="0" parTransId="{1FB07A1C-A581-4BF0-B04B-731EE8B21938}" sibTransId="{DDB6D322-94DE-49F0-9B6B-82A66684A48E}"/>
    <dgm:cxn modelId="{01ADCF86-40A6-4199-8E8E-310A5D7B3137}" srcId="{B8BA19F8-3616-4625-B439-F069FA4A84AC}" destId="{902F0448-00EE-4CE8-99E8-635F6FAA13F7}" srcOrd="0" destOrd="0" parTransId="{2A680853-2435-4AF7-A29D-40234881AD9B}" sibTransId="{18306960-7BC4-4BCC-B2DC-9021A1A7DCBF}"/>
    <dgm:cxn modelId="{73812F8C-507A-4FDA-872A-A3CF7D45AF1A}" type="presOf" srcId="{902F0448-00EE-4CE8-99E8-635F6FAA13F7}" destId="{9FBD639B-18D1-4009-91AE-75505377C7F7}" srcOrd="0" destOrd="0" presId="urn:microsoft.com/office/officeart/2005/8/layout/list1"/>
    <dgm:cxn modelId="{04F0F294-3A88-4277-AC7B-35E491E18B04}" type="presOf" srcId="{CEFA80BF-11B2-45B0-B9EF-CED61B58B53A}" destId="{34BD796C-4A86-4778-807D-169C8CF3AF37}" srcOrd="0" destOrd="0" presId="urn:microsoft.com/office/officeart/2005/8/layout/list1"/>
    <dgm:cxn modelId="{B733EC99-4D8C-4884-B80F-149917C0A419}" type="presOf" srcId="{B8BA19F8-3616-4625-B439-F069FA4A84AC}" destId="{C6F6D1A3-51A9-4F57-84C2-32E99C58E4D0}" srcOrd="0" destOrd="0" presId="urn:microsoft.com/office/officeart/2005/8/layout/list1"/>
    <dgm:cxn modelId="{B5CA23A1-1765-4F90-8F31-358A6BBBCCAD}" type="presOf" srcId="{F376D71E-D737-459E-A25D-602753A3932C}" destId="{E36A335A-4FC3-4C54-962F-5D975367759C}" srcOrd="0" destOrd="0" presId="urn:microsoft.com/office/officeart/2005/8/layout/list1"/>
    <dgm:cxn modelId="{002EFCA3-01E9-4F4B-8752-727C231239A5}" type="presOf" srcId="{BF85A3E0-66D2-4AB9-908E-3B55A5799328}" destId="{AE7F29DD-6366-4188-ADFE-93757A82E490}" srcOrd="0" destOrd="0" presId="urn:microsoft.com/office/officeart/2005/8/layout/list1"/>
    <dgm:cxn modelId="{1647ECA7-2E77-4B4B-A775-9F2430A43953}" type="presOf" srcId="{ECEFB342-4646-4662-8B08-F54D6EB19852}" destId="{266464FD-9082-47CF-B1C6-DE9B6E6228C9}" srcOrd="1" destOrd="0" presId="urn:microsoft.com/office/officeart/2005/8/layout/list1"/>
    <dgm:cxn modelId="{8973DFB1-74BC-4919-A34B-B659DA7E2AEA}" srcId="{B8BA19F8-3616-4625-B439-F069FA4A84AC}" destId="{ECEFB342-4646-4662-8B08-F54D6EB19852}" srcOrd="3" destOrd="0" parTransId="{68F58450-E698-4400-A67A-429D98B2AD99}" sibTransId="{0EC68112-7660-42D3-BC11-703ADE009D4A}"/>
    <dgm:cxn modelId="{AEC362CB-9819-47D2-B551-24747CB25627}" type="presOf" srcId="{F376D71E-D737-459E-A25D-602753A3932C}" destId="{2F0B181F-053A-4126-822D-DDBF33E7F011}" srcOrd="1" destOrd="0" presId="urn:microsoft.com/office/officeart/2005/8/layout/list1"/>
    <dgm:cxn modelId="{F06E0BE0-AFA4-4C4A-906A-8C288971CA77}" srcId="{B8BA19F8-3616-4625-B439-F069FA4A84AC}" destId="{F376D71E-D737-459E-A25D-602753A3932C}" srcOrd="4" destOrd="0" parTransId="{E1599E80-47D0-41A2-A606-6BD8368EC1F5}" sibTransId="{B5760E68-21B9-4BF8-9C8B-244C572D40D8}"/>
    <dgm:cxn modelId="{EFD875E8-78ED-488C-B078-216F7E1F6D81}" type="presParOf" srcId="{C6F6D1A3-51A9-4F57-84C2-32E99C58E4D0}" destId="{58B39E16-8B76-4608-92FE-5AE2A0988AFB}" srcOrd="0" destOrd="0" presId="urn:microsoft.com/office/officeart/2005/8/layout/list1"/>
    <dgm:cxn modelId="{798DCA3F-37EE-4551-8405-5984B5114F72}" type="presParOf" srcId="{58B39E16-8B76-4608-92FE-5AE2A0988AFB}" destId="{9FBD639B-18D1-4009-91AE-75505377C7F7}" srcOrd="0" destOrd="0" presId="urn:microsoft.com/office/officeart/2005/8/layout/list1"/>
    <dgm:cxn modelId="{659BF735-7B64-451D-A396-2E3351BE034B}" type="presParOf" srcId="{58B39E16-8B76-4608-92FE-5AE2A0988AFB}" destId="{C969AEEA-C48C-4829-B7FF-1B9CE22A0B84}" srcOrd="1" destOrd="0" presId="urn:microsoft.com/office/officeart/2005/8/layout/list1"/>
    <dgm:cxn modelId="{53ED3431-6BED-4C31-AE85-EFA9DE9321E7}" type="presParOf" srcId="{C6F6D1A3-51A9-4F57-84C2-32E99C58E4D0}" destId="{91C13F74-A8EC-439E-8AC3-F3F25E953378}" srcOrd="1" destOrd="0" presId="urn:microsoft.com/office/officeart/2005/8/layout/list1"/>
    <dgm:cxn modelId="{4F2F11C2-ABBF-495B-AB62-F1CA2FB237C1}" type="presParOf" srcId="{C6F6D1A3-51A9-4F57-84C2-32E99C58E4D0}" destId="{05D493B7-866C-45D4-8258-159F62DE167E}" srcOrd="2" destOrd="0" presId="urn:microsoft.com/office/officeart/2005/8/layout/list1"/>
    <dgm:cxn modelId="{684E7F58-9070-46AE-B8E0-4B9561DD684A}" type="presParOf" srcId="{C6F6D1A3-51A9-4F57-84C2-32E99C58E4D0}" destId="{2F4E9B87-C308-4397-A9BD-DF4DA33391B5}" srcOrd="3" destOrd="0" presId="urn:microsoft.com/office/officeart/2005/8/layout/list1"/>
    <dgm:cxn modelId="{ECEEDCEE-D593-4097-A797-094BA7E0163F}" type="presParOf" srcId="{C6F6D1A3-51A9-4F57-84C2-32E99C58E4D0}" destId="{46D660D0-E9DD-4DE2-925A-1C18D9A5099E}" srcOrd="4" destOrd="0" presId="urn:microsoft.com/office/officeart/2005/8/layout/list1"/>
    <dgm:cxn modelId="{17E7F84D-0E10-475A-BD44-1796813FF7AD}" type="presParOf" srcId="{46D660D0-E9DD-4DE2-925A-1C18D9A5099E}" destId="{AE7F29DD-6366-4188-ADFE-93757A82E490}" srcOrd="0" destOrd="0" presId="urn:microsoft.com/office/officeart/2005/8/layout/list1"/>
    <dgm:cxn modelId="{944B46A4-E49E-4470-9BEE-6BCF465EC296}" type="presParOf" srcId="{46D660D0-E9DD-4DE2-925A-1C18D9A5099E}" destId="{75006550-9AD0-4486-B323-27FE23115762}" srcOrd="1" destOrd="0" presId="urn:microsoft.com/office/officeart/2005/8/layout/list1"/>
    <dgm:cxn modelId="{E5B673AF-B6CE-42B3-95AF-BF944092E4E0}" type="presParOf" srcId="{C6F6D1A3-51A9-4F57-84C2-32E99C58E4D0}" destId="{3B1B0802-A432-4244-BC99-DAAE1270A4D3}" srcOrd="5" destOrd="0" presId="urn:microsoft.com/office/officeart/2005/8/layout/list1"/>
    <dgm:cxn modelId="{78BA0B92-71A4-4FB5-8662-16FCB3FFE7EE}" type="presParOf" srcId="{C6F6D1A3-51A9-4F57-84C2-32E99C58E4D0}" destId="{112D7377-38B2-4DD7-8996-981B148ED9F1}" srcOrd="6" destOrd="0" presId="urn:microsoft.com/office/officeart/2005/8/layout/list1"/>
    <dgm:cxn modelId="{7D4A006E-CBDF-4363-851B-9568A21F1B78}" type="presParOf" srcId="{C6F6D1A3-51A9-4F57-84C2-32E99C58E4D0}" destId="{27F4C492-5917-49C1-80A2-71D331DF7D03}" srcOrd="7" destOrd="0" presId="urn:microsoft.com/office/officeart/2005/8/layout/list1"/>
    <dgm:cxn modelId="{324F8BFB-7379-4AFB-8555-EB58D78D8D8C}" type="presParOf" srcId="{C6F6D1A3-51A9-4F57-84C2-32E99C58E4D0}" destId="{EFAC3108-44DB-4DF1-9C1C-B2CA38DF0D3A}" srcOrd="8" destOrd="0" presId="urn:microsoft.com/office/officeart/2005/8/layout/list1"/>
    <dgm:cxn modelId="{206BA237-A7E5-4102-84A9-00B787C1D9BE}" type="presParOf" srcId="{EFAC3108-44DB-4DF1-9C1C-B2CA38DF0D3A}" destId="{34BD796C-4A86-4778-807D-169C8CF3AF37}" srcOrd="0" destOrd="0" presId="urn:microsoft.com/office/officeart/2005/8/layout/list1"/>
    <dgm:cxn modelId="{05BDE66A-FC33-4891-A161-14A1A96BFA0E}" type="presParOf" srcId="{EFAC3108-44DB-4DF1-9C1C-B2CA38DF0D3A}" destId="{B2837DD4-A2C3-4408-96AE-526BBC5244CD}" srcOrd="1" destOrd="0" presId="urn:microsoft.com/office/officeart/2005/8/layout/list1"/>
    <dgm:cxn modelId="{1212849C-39EE-4F90-8675-AFB53C5398FB}" type="presParOf" srcId="{C6F6D1A3-51A9-4F57-84C2-32E99C58E4D0}" destId="{7A9E4F0C-D0ED-410E-A883-25D23A0DAA57}" srcOrd="9" destOrd="0" presId="urn:microsoft.com/office/officeart/2005/8/layout/list1"/>
    <dgm:cxn modelId="{C2D94AAA-8D9B-4C81-9BEC-23870D4BD753}" type="presParOf" srcId="{C6F6D1A3-51A9-4F57-84C2-32E99C58E4D0}" destId="{03FB228A-4813-44B0-9467-5B5AFC66B693}" srcOrd="10" destOrd="0" presId="urn:microsoft.com/office/officeart/2005/8/layout/list1"/>
    <dgm:cxn modelId="{745BD0CB-0908-4D3B-A267-16FCF237B754}" type="presParOf" srcId="{C6F6D1A3-51A9-4F57-84C2-32E99C58E4D0}" destId="{FF6EAAD2-CB54-4801-ACA9-99656393B346}" srcOrd="11" destOrd="0" presId="urn:microsoft.com/office/officeart/2005/8/layout/list1"/>
    <dgm:cxn modelId="{14196EA4-75E0-467F-B4B0-AD8E06A3C852}" type="presParOf" srcId="{C6F6D1A3-51A9-4F57-84C2-32E99C58E4D0}" destId="{CB2E65A8-3FE7-4E00-80A3-749432B72C92}" srcOrd="12" destOrd="0" presId="urn:microsoft.com/office/officeart/2005/8/layout/list1"/>
    <dgm:cxn modelId="{293C9B13-E0A9-4AF9-B332-15AB40B98D87}" type="presParOf" srcId="{CB2E65A8-3FE7-4E00-80A3-749432B72C92}" destId="{4FF216B0-3635-4D74-8306-841D4FD1CB78}" srcOrd="0" destOrd="0" presId="urn:microsoft.com/office/officeart/2005/8/layout/list1"/>
    <dgm:cxn modelId="{68EF6D3E-7621-4198-8C21-EFF3D4E16625}" type="presParOf" srcId="{CB2E65A8-3FE7-4E00-80A3-749432B72C92}" destId="{266464FD-9082-47CF-B1C6-DE9B6E6228C9}" srcOrd="1" destOrd="0" presId="urn:microsoft.com/office/officeart/2005/8/layout/list1"/>
    <dgm:cxn modelId="{3A74BE62-CFB8-4080-80D6-0F504C8E1B37}" type="presParOf" srcId="{C6F6D1A3-51A9-4F57-84C2-32E99C58E4D0}" destId="{32D83996-8DA0-4DFD-AC04-910823F27BEB}" srcOrd="13" destOrd="0" presId="urn:microsoft.com/office/officeart/2005/8/layout/list1"/>
    <dgm:cxn modelId="{CFA10C3E-5AE8-4AA8-BE1B-A2A4997F95E5}" type="presParOf" srcId="{C6F6D1A3-51A9-4F57-84C2-32E99C58E4D0}" destId="{65D50283-BB13-495C-BB02-4A2A74734CC9}" srcOrd="14" destOrd="0" presId="urn:microsoft.com/office/officeart/2005/8/layout/list1"/>
    <dgm:cxn modelId="{87604E2F-C383-46D3-B0DA-F7A1040C27E0}" type="presParOf" srcId="{C6F6D1A3-51A9-4F57-84C2-32E99C58E4D0}" destId="{8C359B17-61B3-4FF0-8D75-1BEC3108669E}" srcOrd="15" destOrd="0" presId="urn:microsoft.com/office/officeart/2005/8/layout/list1"/>
    <dgm:cxn modelId="{829F8EE2-7F8E-4550-B92B-BE6ACFE87C4E}" type="presParOf" srcId="{C6F6D1A3-51A9-4F57-84C2-32E99C58E4D0}" destId="{AAECF1EA-1F52-4AD7-847A-A1817A56CBC0}" srcOrd="16" destOrd="0" presId="urn:microsoft.com/office/officeart/2005/8/layout/list1"/>
    <dgm:cxn modelId="{F3DF25BB-B5D3-4283-B4B2-5E1B0893441C}" type="presParOf" srcId="{AAECF1EA-1F52-4AD7-847A-A1817A56CBC0}" destId="{E36A335A-4FC3-4C54-962F-5D975367759C}" srcOrd="0" destOrd="0" presId="urn:microsoft.com/office/officeart/2005/8/layout/list1"/>
    <dgm:cxn modelId="{89816BB7-DE92-4343-B2FF-DD0FC5A97B32}" type="presParOf" srcId="{AAECF1EA-1F52-4AD7-847A-A1817A56CBC0}" destId="{2F0B181F-053A-4126-822D-DDBF33E7F011}" srcOrd="1" destOrd="0" presId="urn:microsoft.com/office/officeart/2005/8/layout/list1"/>
    <dgm:cxn modelId="{C78955DC-C763-438E-8C2B-D9F339872CD6}" type="presParOf" srcId="{C6F6D1A3-51A9-4F57-84C2-32E99C58E4D0}" destId="{524CFBA3-AFD6-45B9-9648-4EFC662EA76D}" srcOrd="17" destOrd="0" presId="urn:microsoft.com/office/officeart/2005/8/layout/list1"/>
    <dgm:cxn modelId="{5B428E15-F5B5-4DCB-8743-CF2AB0F82E4E}" type="presParOf" srcId="{C6F6D1A3-51A9-4F57-84C2-32E99C58E4D0}" destId="{C778D3D4-4882-4790-9305-5623D527C5CD}"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6D7D86-2A2E-47A9-BCDB-4546B73E497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C04B273-EA9B-4A0C-8EB2-68C3CC6A9BCA}">
      <dgm:prSet phldrT="[Text]"/>
      <dgm:spPr/>
      <dgm:t>
        <a:bodyPr/>
        <a:lstStyle/>
        <a:p>
          <a:r>
            <a:rPr lang="en-SG" b="0" i="0" dirty="0"/>
            <a:t>Integrity</a:t>
          </a:r>
          <a:endParaRPr lang="en-GB" dirty="0"/>
        </a:p>
      </dgm:t>
    </dgm:pt>
    <dgm:pt modelId="{931692C5-13DF-4DBD-B31D-E3CFE29BB0D5}" type="parTrans" cxnId="{A0BB09A3-3E76-4D29-96ED-C8BE97D8DB70}">
      <dgm:prSet/>
      <dgm:spPr/>
      <dgm:t>
        <a:bodyPr/>
        <a:lstStyle/>
        <a:p>
          <a:endParaRPr lang="en-GB"/>
        </a:p>
      </dgm:t>
    </dgm:pt>
    <dgm:pt modelId="{BDB5A7E0-DAAA-4E18-BC99-4466E85F8DDA}" type="sibTrans" cxnId="{A0BB09A3-3E76-4D29-96ED-C8BE97D8DB70}">
      <dgm:prSet/>
      <dgm:spPr/>
      <dgm:t>
        <a:bodyPr/>
        <a:lstStyle/>
        <a:p>
          <a:endParaRPr lang="en-GB"/>
        </a:p>
      </dgm:t>
    </dgm:pt>
    <dgm:pt modelId="{5B78EA52-A9D3-47FF-9D97-AD163F90B0D7}">
      <dgm:prSet phldrT="[Text]"/>
      <dgm:spPr/>
      <dgm:t>
        <a:bodyPr/>
        <a:lstStyle/>
        <a:p>
          <a:r>
            <a:rPr lang="en-US" dirty="0"/>
            <a:t>Chowdhury et al. (2023) think that HR professionals must be honest, truthful, and ethical. </a:t>
          </a:r>
          <a:endParaRPr lang="en-GB" dirty="0"/>
        </a:p>
      </dgm:t>
    </dgm:pt>
    <dgm:pt modelId="{2589F7A3-11B3-402F-B7B9-397B67AA77C9}" type="parTrans" cxnId="{1DD62064-668D-42A4-B818-48D537C4E0BD}">
      <dgm:prSet/>
      <dgm:spPr/>
      <dgm:t>
        <a:bodyPr/>
        <a:lstStyle/>
        <a:p>
          <a:endParaRPr lang="en-GB"/>
        </a:p>
      </dgm:t>
    </dgm:pt>
    <dgm:pt modelId="{A0957D69-98DD-47C6-8342-7D6723985818}" type="sibTrans" cxnId="{1DD62064-668D-42A4-B818-48D537C4E0BD}">
      <dgm:prSet/>
      <dgm:spPr/>
      <dgm:t>
        <a:bodyPr/>
        <a:lstStyle/>
        <a:p>
          <a:endParaRPr lang="en-GB"/>
        </a:p>
      </dgm:t>
    </dgm:pt>
    <dgm:pt modelId="{6A30820F-B88A-4945-8963-F965131ABC99}">
      <dgm:prSet phldrT="[Text]"/>
      <dgm:spPr/>
      <dgm:t>
        <a:bodyPr/>
        <a:lstStyle/>
        <a:p>
          <a:r>
            <a:rPr lang="en-SG" b="0" i="0" dirty="0"/>
            <a:t>Professionalism</a:t>
          </a:r>
          <a:endParaRPr lang="en-GB" dirty="0"/>
        </a:p>
      </dgm:t>
    </dgm:pt>
    <dgm:pt modelId="{91080F70-78D9-4782-9C41-43F7F657CBB3}" type="parTrans" cxnId="{424B42D8-E270-46C4-9924-23363E68B248}">
      <dgm:prSet/>
      <dgm:spPr/>
      <dgm:t>
        <a:bodyPr/>
        <a:lstStyle/>
        <a:p>
          <a:endParaRPr lang="en-GB"/>
        </a:p>
      </dgm:t>
    </dgm:pt>
    <dgm:pt modelId="{6E084DCE-C5FE-403A-A73A-9249486300A0}" type="sibTrans" cxnId="{424B42D8-E270-46C4-9924-23363E68B248}">
      <dgm:prSet/>
      <dgm:spPr/>
      <dgm:t>
        <a:bodyPr/>
        <a:lstStyle/>
        <a:p>
          <a:endParaRPr lang="en-GB"/>
        </a:p>
      </dgm:t>
    </dgm:pt>
    <dgm:pt modelId="{FBBE6F1B-B9FC-42EF-95C2-D97BB3FD420C}">
      <dgm:prSet phldrT="[Text]"/>
      <dgm:spPr/>
      <dgm:t>
        <a:bodyPr/>
        <a:lstStyle/>
        <a:p>
          <a:r>
            <a:rPr lang="en-US" dirty="0"/>
            <a:t> HR professionals must address complex ethical problems with integrity, objectivity, and compassion for people and the firm according to </a:t>
          </a:r>
          <a:r>
            <a:rPr lang="en-US" dirty="0" err="1"/>
            <a:t>Doghan</a:t>
          </a:r>
          <a:r>
            <a:rPr lang="en-US" dirty="0"/>
            <a:t> and Zakariya (2023). </a:t>
          </a:r>
          <a:endParaRPr lang="en-GB" dirty="0"/>
        </a:p>
      </dgm:t>
    </dgm:pt>
    <dgm:pt modelId="{86828EE8-DF43-4246-89C7-D096BF985C79}" type="parTrans" cxnId="{75DE6A58-496E-4AFD-B9C5-82E3A59D047F}">
      <dgm:prSet/>
      <dgm:spPr/>
      <dgm:t>
        <a:bodyPr/>
        <a:lstStyle/>
        <a:p>
          <a:endParaRPr lang="en-GB"/>
        </a:p>
      </dgm:t>
    </dgm:pt>
    <dgm:pt modelId="{1CBBCA49-2033-4E9E-B7AB-8E9DD5D0D7DC}" type="sibTrans" cxnId="{75DE6A58-496E-4AFD-B9C5-82E3A59D047F}">
      <dgm:prSet/>
      <dgm:spPr/>
      <dgm:t>
        <a:bodyPr/>
        <a:lstStyle/>
        <a:p>
          <a:endParaRPr lang="en-GB"/>
        </a:p>
      </dgm:t>
    </dgm:pt>
    <dgm:pt modelId="{64039688-2075-4057-A30F-5F0A6E3C0C59}">
      <dgm:prSet phldrT="[Text]"/>
      <dgm:spPr/>
      <dgm:t>
        <a:bodyPr/>
        <a:lstStyle/>
        <a:p>
          <a:r>
            <a:rPr lang="en-SG" b="0" i="0" dirty="0"/>
            <a:t>Ethical Behaviour</a:t>
          </a:r>
          <a:endParaRPr lang="en-GB" dirty="0"/>
        </a:p>
      </dgm:t>
    </dgm:pt>
    <dgm:pt modelId="{37B1F3F1-FC4A-4FCF-80F0-E7208BECE0BE}" type="parTrans" cxnId="{0B02C077-C8C0-473F-B56C-4E9B1388FAFC}">
      <dgm:prSet/>
      <dgm:spPr/>
      <dgm:t>
        <a:bodyPr/>
        <a:lstStyle/>
        <a:p>
          <a:endParaRPr lang="en-GB"/>
        </a:p>
      </dgm:t>
    </dgm:pt>
    <dgm:pt modelId="{26CF54C6-298E-4055-A717-1D9C49843621}" type="sibTrans" cxnId="{0B02C077-C8C0-473F-B56C-4E9B1388FAFC}">
      <dgm:prSet/>
      <dgm:spPr/>
      <dgm:t>
        <a:bodyPr/>
        <a:lstStyle/>
        <a:p>
          <a:endParaRPr lang="en-GB"/>
        </a:p>
      </dgm:t>
    </dgm:pt>
    <dgm:pt modelId="{417DE59B-3627-4F96-A3C5-A918EACD7484}">
      <dgm:prSet phldrT="[Text]"/>
      <dgm:spPr/>
      <dgm:t>
        <a:bodyPr/>
        <a:lstStyle/>
        <a:p>
          <a:r>
            <a:rPr lang="en-SG" b="0" i="0" dirty="0"/>
            <a:t>Respect for Diversity</a:t>
          </a:r>
          <a:endParaRPr lang="en-GB" dirty="0"/>
        </a:p>
      </dgm:t>
    </dgm:pt>
    <dgm:pt modelId="{6B8515E4-50BF-4E65-857F-9CE4D5F978B3}" type="parTrans" cxnId="{4DA5E9E9-DF0C-4CD9-B6AF-D55EC4F3F65E}">
      <dgm:prSet/>
      <dgm:spPr/>
      <dgm:t>
        <a:bodyPr/>
        <a:lstStyle/>
        <a:p>
          <a:endParaRPr lang="en-GB"/>
        </a:p>
      </dgm:t>
    </dgm:pt>
    <dgm:pt modelId="{291E2E1F-5FA2-4920-960F-815DF7479687}" type="sibTrans" cxnId="{4DA5E9E9-DF0C-4CD9-B6AF-D55EC4F3F65E}">
      <dgm:prSet/>
      <dgm:spPr/>
      <dgm:t>
        <a:bodyPr/>
        <a:lstStyle/>
        <a:p>
          <a:endParaRPr lang="en-GB"/>
        </a:p>
      </dgm:t>
    </dgm:pt>
    <dgm:pt modelId="{D09F2576-1C1E-4775-9B85-1D01A165A9A4}">
      <dgm:prSet/>
      <dgm:spPr/>
      <dgm:t>
        <a:bodyPr/>
        <a:lstStyle/>
        <a:p>
          <a:r>
            <a:rPr lang="en-US" dirty="0"/>
            <a:t>According to Chowdhury et al. (2023), positive thinking, </a:t>
          </a:r>
          <a:r>
            <a:rPr lang="en-US" dirty="0" err="1"/>
            <a:t>organisational</a:t>
          </a:r>
          <a:r>
            <a:rPr lang="en-US" dirty="0"/>
            <a:t> ideas, and gaining new skills are all part of professionalism.</a:t>
          </a:r>
          <a:endParaRPr lang="en-GB" dirty="0"/>
        </a:p>
      </dgm:t>
    </dgm:pt>
    <dgm:pt modelId="{A3347703-A7DE-4104-9A5F-ABEAB5608DAE}" type="parTrans" cxnId="{92043118-E8AB-4018-8638-0BB95AD439BD}">
      <dgm:prSet/>
      <dgm:spPr/>
      <dgm:t>
        <a:bodyPr/>
        <a:lstStyle/>
        <a:p>
          <a:endParaRPr lang="en-GB"/>
        </a:p>
      </dgm:t>
    </dgm:pt>
    <dgm:pt modelId="{45C8412A-AF10-4800-B25B-EA4308DD67FF}" type="sibTrans" cxnId="{92043118-E8AB-4018-8638-0BB95AD439BD}">
      <dgm:prSet/>
      <dgm:spPr/>
      <dgm:t>
        <a:bodyPr/>
        <a:lstStyle/>
        <a:p>
          <a:endParaRPr lang="en-GB"/>
        </a:p>
      </dgm:t>
    </dgm:pt>
    <dgm:pt modelId="{44573C3A-9BEC-4357-905E-34D64795823D}">
      <dgm:prSet/>
      <dgm:spPr/>
      <dgm:t>
        <a:bodyPr/>
        <a:lstStyle/>
        <a:p>
          <a:r>
            <a:rPr lang="en-US" dirty="0"/>
            <a:t>CIPD (2023a) shows that through diversity promotion, HR professionals build an inclusive, supportive workplace where everyone feels valued and respected.</a:t>
          </a:r>
          <a:endParaRPr lang="en-GB" dirty="0"/>
        </a:p>
      </dgm:t>
    </dgm:pt>
    <dgm:pt modelId="{BD7EAA2C-7C49-4B62-AE2F-4A9B4AE82B7F}" type="parTrans" cxnId="{D8598FCB-308A-489C-9A49-F0B3B4E628A5}">
      <dgm:prSet/>
      <dgm:spPr/>
      <dgm:t>
        <a:bodyPr/>
        <a:lstStyle/>
        <a:p>
          <a:endParaRPr lang="en-GB"/>
        </a:p>
      </dgm:t>
    </dgm:pt>
    <dgm:pt modelId="{D426968C-E350-4354-B2A1-88E425D91FBA}" type="sibTrans" cxnId="{D8598FCB-308A-489C-9A49-F0B3B4E628A5}">
      <dgm:prSet/>
      <dgm:spPr/>
      <dgm:t>
        <a:bodyPr/>
        <a:lstStyle/>
        <a:p>
          <a:endParaRPr lang="en-GB"/>
        </a:p>
      </dgm:t>
    </dgm:pt>
    <dgm:pt modelId="{BD621212-BF9A-4835-BF28-808B8D27A31E}" type="pres">
      <dgm:prSet presAssocID="{C26D7D86-2A2E-47A9-BCDB-4546B73E4971}" presName="linear" presStyleCnt="0">
        <dgm:presLayoutVars>
          <dgm:animLvl val="lvl"/>
          <dgm:resizeHandles val="exact"/>
        </dgm:presLayoutVars>
      </dgm:prSet>
      <dgm:spPr/>
    </dgm:pt>
    <dgm:pt modelId="{5B665D75-AD29-4BB2-AC50-255FD65141D9}" type="pres">
      <dgm:prSet presAssocID="{4C04B273-EA9B-4A0C-8EB2-68C3CC6A9BCA}" presName="parentText" presStyleLbl="node1" presStyleIdx="0" presStyleCnt="4">
        <dgm:presLayoutVars>
          <dgm:chMax val="0"/>
          <dgm:bulletEnabled val="1"/>
        </dgm:presLayoutVars>
      </dgm:prSet>
      <dgm:spPr/>
    </dgm:pt>
    <dgm:pt modelId="{B4C73BEA-DA62-486A-88F2-620D4AC911C7}" type="pres">
      <dgm:prSet presAssocID="{4C04B273-EA9B-4A0C-8EB2-68C3CC6A9BCA}" presName="childText" presStyleLbl="revTx" presStyleIdx="0" presStyleCnt="4">
        <dgm:presLayoutVars>
          <dgm:bulletEnabled val="1"/>
        </dgm:presLayoutVars>
      </dgm:prSet>
      <dgm:spPr/>
    </dgm:pt>
    <dgm:pt modelId="{405E377A-2877-44E2-AE60-47320A3A9297}" type="pres">
      <dgm:prSet presAssocID="{6A30820F-B88A-4945-8963-F965131ABC99}" presName="parentText" presStyleLbl="node1" presStyleIdx="1" presStyleCnt="4">
        <dgm:presLayoutVars>
          <dgm:chMax val="0"/>
          <dgm:bulletEnabled val="1"/>
        </dgm:presLayoutVars>
      </dgm:prSet>
      <dgm:spPr/>
    </dgm:pt>
    <dgm:pt modelId="{FB710C8A-78A8-4670-A00E-53DCBAF6B503}" type="pres">
      <dgm:prSet presAssocID="{6A30820F-B88A-4945-8963-F965131ABC99}" presName="childText" presStyleLbl="revTx" presStyleIdx="1" presStyleCnt="4">
        <dgm:presLayoutVars>
          <dgm:bulletEnabled val="1"/>
        </dgm:presLayoutVars>
      </dgm:prSet>
      <dgm:spPr/>
    </dgm:pt>
    <dgm:pt modelId="{F95618EB-2754-4808-A10D-6B8188ED59E7}" type="pres">
      <dgm:prSet presAssocID="{417DE59B-3627-4F96-A3C5-A918EACD7484}" presName="parentText" presStyleLbl="node1" presStyleIdx="2" presStyleCnt="4">
        <dgm:presLayoutVars>
          <dgm:chMax val="0"/>
          <dgm:bulletEnabled val="1"/>
        </dgm:presLayoutVars>
      </dgm:prSet>
      <dgm:spPr/>
    </dgm:pt>
    <dgm:pt modelId="{5AA989DB-3AEA-4009-B8F2-F3ABA08FB830}" type="pres">
      <dgm:prSet presAssocID="{417DE59B-3627-4F96-A3C5-A918EACD7484}" presName="childText" presStyleLbl="revTx" presStyleIdx="2" presStyleCnt="4">
        <dgm:presLayoutVars>
          <dgm:bulletEnabled val="1"/>
        </dgm:presLayoutVars>
      </dgm:prSet>
      <dgm:spPr/>
    </dgm:pt>
    <dgm:pt modelId="{B397BF9F-A0AB-4BF7-925F-EF7D9014E5FE}" type="pres">
      <dgm:prSet presAssocID="{64039688-2075-4057-A30F-5F0A6E3C0C59}" presName="parentText" presStyleLbl="node1" presStyleIdx="3" presStyleCnt="4">
        <dgm:presLayoutVars>
          <dgm:chMax val="0"/>
          <dgm:bulletEnabled val="1"/>
        </dgm:presLayoutVars>
      </dgm:prSet>
      <dgm:spPr/>
    </dgm:pt>
    <dgm:pt modelId="{9A467250-AA85-4DB4-938A-86FCEFF27F5B}" type="pres">
      <dgm:prSet presAssocID="{64039688-2075-4057-A30F-5F0A6E3C0C59}" presName="childText" presStyleLbl="revTx" presStyleIdx="3" presStyleCnt="4">
        <dgm:presLayoutVars>
          <dgm:bulletEnabled val="1"/>
        </dgm:presLayoutVars>
      </dgm:prSet>
      <dgm:spPr/>
    </dgm:pt>
  </dgm:ptLst>
  <dgm:cxnLst>
    <dgm:cxn modelId="{47EEF410-B9B7-40A7-8150-5CFA74B19364}" type="presOf" srcId="{5B78EA52-A9D3-47FF-9D97-AD163F90B0D7}" destId="{B4C73BEA-DA62-486A-88F2-620D4AC911C7}" srcOrd="0" destOrd="0" presId="urn:microsoft.com/office/officeart/2005/8/layout/vList2"/>
    <dgm:cxn modelId="{92043118-E8AB-4018-8638-0BB95AD439BD}" srcId="{6A30820F-B88A-4945-8963-F965131ABC99}" destId="{D09F2576-1C1E-4775-9B85-1D01A165A9A4}" srcOrd="0" destOrd="0" parTransId="{A3347703-A7DE-4104-9A5F-ABEAB5608DAE}" sibTransId="{45C8412A-AF10-4800-B25B-EA4308DD67FF}"/>
    <dgm:cxn modelId="{E6EA8421-039F-4A13-920C-A6D0978D6525}" type="presOf" srcId="{417DE59B-3627-4F96-A3C5-A918EACD7484}" destId="{F95618EB-2754-4808-A10D-6B8188ED59E7}" srcOrd="0" destOrd="0" presId="urn:microsoft.com/office/officeart/2005/8/layout/vList2"/>
    <dgm:cxn modelId="{5D19FE39-2695-457E-BFFC-0FCF74C56C2D}" type="presOf" srcId="{64039688-2075-4057-A30F-5F0A6E3C0C59}" destId="{B397BF9F-A0AB-4BF7-925F-EF7D9014E5FE}" srcOrd="0" destOrd="0" presId="urn:microsoft.com/office/officeart/2005/8/layout/vList2"/>
    <dgm:cxn modelId="{6CACFE5E-3AF6-43F1-8083-BFCF7794DC34}" type="presOf" srcId="{6A30820F-B88A-4945-8963-F965131ABC99}" destId="{405E377A-2877-44E2-AE60-47320A3A9297}" srcOrd="0" destOrd="0" presId="urn:microsoft.com/office/officeart/2005/8/layout/vList2"/>
    <dgm:cxn modelId="{1DD62064-668D-42A4-B818-48D537C4E0BD}" srcId="{4C04B273-EA9B-4A0C-8EB2-68C3CC6A9BCA}" destId="{5B78EA52-A9D3-47FF-9D97-AD163F90B0D7}" srcOrd="0" destOrd="0" parTransId="{2589F7A3-11B3-402F-B7B9-397B67AA77C9}" sibTransId="{A0957D69-98DD-47C6-8342-7D6723985818}"/>
    <dgm:cxn modelId="{203B0948-A0EB-4F9F-A098-1DB44C5FCBEE}" type="presOf" srcId="{D09F2576-1C1E-4775-9B85-1D01A165A9A4}" destId="{FB710C8A-78A8-4670-A00E-53DCBAF6B503}" srcOrd="0" destOrd="0" presId="urn:microsoft.com/office/officeart/2005/8/layout/vList2"/>
    <dgm:cxn modelId="{0B02C077-C8C0-473F-B56C-4E9B1388FAFC}" srcId="{C26D7D86-2A2E-47A9-BCDB-4546B73E4971}" destId="{64039688-2075-4057-A30F-5F0A6E3C0C59}" srcOrd="3" destOrd="0" parTransId="{37B1F3F1-FC4A-4FCF-80F0-E7208BECE0BE}" sibTransId="{26CF54C6-298E-4055-A717-1D9C49843621}"/>
    <dgm:cxn modelId="{75DE6A58-496E-4AFD-B9C5-82E3A59D047F}" srcId="{64039688-2075-4057-A30F-5F0A6E3C0C59}" destId="{FBBE6F1B-B9FC-42EF-95C2-D97BB3FD420C}" srcOrd="0" destOrd="0" parTransId="{86828EE8-DF43-4246-89C7-D096BF985C79}" sibTransId="{1CBBCA49-2033-4E9E-B7AB-8E9DD5D0D7DC}"/>
    <dgm:cxn modelId="{4BFF6F7D-0113-40B1-ACA7-E9B636DDAFEC}" type="presOf" srcId="{4C04B273-EA9B-4A0C-8EB2-68C3CC6A9BCA}" destId="{5B665D75-AD29-4BB2-AC50-255FD65141D9}" srcOrd="0" destOrd="0" presId="urn:microsoft.com/office/officeart/2005/8/layout/vList2"/>
    <dgm:cxn modelId="{3631A098-255D-4E2C-A1ED-6110C3BE674E}" type="presOf" srcId="{FBBE6F1B-B9FC-42EF-95C2-D97BB3FD420C}" destId="{9A467250-AA85-4DB4-938A-86FCEFF27F5B}" srcOrd="0" destOrd="0" presId="urn:microsoft.com/office/officeart/2005/8/layout/vList2"/>
    <dgm:cxn modelId="{A0BB09A3-3E76-4D29-96ED-C8BE97D8DB70}" srcId="{C26D7D86-2A2E-47A9-BCDB-4546B73E4971}" destId="{4C04B273-EA9B-4A0C-8EB2-68C3CC6A9BCA}" srcOrd="0" destOrd="0" parTransId="{931692C5-13DF-4DBD-B31D-E3CFE29BB0D5}" sibTransId="{BDB5A7E0-DAAA-4E18-BC99-4466E85F8DDA}"/>
    <dgm:cxn modelId="{D8598FCB-308A-489C-9A49-F0B3B4E628A5}" srcId="{417DE59B-3627-4F96-A3C5-A918EACD7484}" destId="{44573C3A-9BEC-4357-905E-34D64795823D}" srcOrd="0" destOrd="0" parTransId="{BD7EAA2C-7C49-4B62-AE2F-4A9B4AE82B7F}" sibTransId="{D426968C-E350-4354-B2A1-88E425D91FBA}"/>
    <dgm:cxn modelId="{424B42D8-E270-46C4-9924-23363E68B248}" srcId="{C26D7D86-2A2E-47A9-BCDB-4546B73E4971}" destId="{6A30820F-B88A-4945-8963-F965131ABC99}" srcOrd="1" destOrd="0" parTransId="{91080F70-78D9-4782-9C41-43F7F657CBB3}" sibTransId="{6E084DCE-C5FE-403A-A73A-9249486300A0}"/>
    <dgm:cxn modelId="{B79D0DE3-DA91-4411-8F74-D86AF716949F}" type="presOf" srcId="{C26D7D86-2A2E-47A9-BCDB-4546B73E4971}" destId="{BD621212-BF9A-4835-BF28-808B8D27A31E}" srcOrd="0" destOrd="0" presId="urn:microsoft.com/office/officeart/2005/8/layout/vList2"/>
    <dgm:cxn modelId="{4DA5E9E9-DF0C-4CD9-B6AF-D55EC4F3F65E}" srcId="{C26D7D86-2A2E-47A9-BCDB-4546B73E4971}" destId="{417DE59B-3627-4F96-A3C5-A918EACD7484}" srcOrd="2" destOrd="0" parTransId="{6B8515E4-50BF-4E65-857F-9CE4D5F978B3}" sibTransId="{291E2E1F-5FA2-4920-960F-815DF7479687}"/>
    <dgm:cxn modelId="{AB947DF2-EE20-44F2-96BD-B9B76DA3FF37}" type="presOf" srcId="{44573C3A-9BEC-4357-905E-34D64795823D}" destId="{5AA989DB-3AEA-4009-B8F2-F3ABA08FB830}" srcOrd="0" destOrd="0" presId="urn:microsoft.com/office/officeart/2005/8/layout/vList2"/>
    <dgm:cxn modelId="{2C0C77F3-5ACB-4D7C-80C5-0CDEF6AD812F}" type="presParOf" srcId="{BD621212-BF9A-4835-BF28-808B8D27A31E}" destId="{5B665D75-AD29-4BB2-AC50-255FD65141D9}" srcOrd="0" destOrd="0" presId="urn:microsoft.com/office/officeart/2005/8/layout/vList2"/>
    <dgm:cxn modelId="{00826ED6-8756-4464-BE11-B4C19873F266}" type="presParOf" srcId="{BD621212-BF9A-4835-BF28-808B8D27A31E}" destId="{B4C73BEA-DA62-486A-88F2-620D4AC911C7}" srcOrd="1" destOrd="0" presId="urn:microsoft.com/office/officeart/2005/8/layout/vList2"/>
    <dgm:cxn modelId="{E2960134-952E-44F9-BC0A-6BAD936C6441}" type="presParOf" srcId="{BD621212-BF9A-4835-BF28-808B8D27A31E}" destId="{405E377A-2877-44E2-AE60-47320A3A9297}" srcOrd="2" destOrd="0" presId="urn:microsoft.com/office/officeart/2005/8/layout/vList2"/>
    <dgm:cxn modelId="{A69AD98B-CDF9-4737-AC0C-DA26C109A590}" type="presParOf" srcId="{BD621212-BF9A-4835-BF28-808B8D27A31E}" destId="{FB710C8A-78A8-4670-A00E-53DCBAF6B503}" srcOrd="3" destOrd="0" presId="urn:microsoft.com/office/officeart/2005/8/layout/vList2"/>
    <dgm:cxn modelId="{AA879DF4-61F7-4E04-83C3-92FAA455FA6C}" type="presParOf" srcId="{BD621212-BF9A-4835-BF28-808B8D27A31E}" destId="{F95618EB-2754-4808-A10D-6B8188ED59E7}" srcOrd="4" destOrd="0" presId="urn:microsoft.com/office/officeart/2005/8/layout/vList2"/>
    <dgm:cxn modelId="{CC3F2E2C-3891-44F7-AD27-E33F9C82DAE2}" type="presParOf" srcId="{BD621212-BF9A-4835-BF28-808B8D27A31E}" destId="{5AA989DB-3AEA-4009-B8F2-F3ABA08FB830}" srcOrd="5" destOrd="0" presId="urn:microsoft.com/office/officeart/2005/8/layout/vList2"/>
    <dgm:cxn modelId="{71FF5E15-379C-48D4-BE56-71E218D1BE60}" type="presParOf" srcId="{BD621212-BF9A-4835-BF28-808B8D27A31E}" destId="{B397BF9F-A0AB-4BF7-925F-EF7D9014E5FE}" srcOrd="6" destOrd="0" presId="urn:microsoft.com/office/officeart/2005/8/layout/vList2"/>
    <dgm:cxn modelId="{CC89C69E-56B4-4963-846C-DB428BF5A11B}" type="presParOf" srcId="{BD621212-BF9A-4835-BF28-808B8D27A31E}" destId="{9A467250-AA85-4DB4-938A-86FCEFF27F5B}"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E745B4-075F-4527-B89C-C9D49FD212AE}"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F316D81A-E6E5-4989-84A2-1682AF7808D0}">
      <dgm:prSet phldrT="[Text]" custT="1"/>
      <dgm:spPr/>
      <dgm:t>
        <a:bodyPr/>
        <a:lstStyle/>
        <a:p>
          <a:r>
            <a:rPr lang="en-SG" sz="2000" b="0" i="0" dirty="0">
              <a:latin typeface="Tahoma" panose="020B0604030504040204" pitchFamily="34" charset="0"/>
              <a:ea typeface="Tahoma" panose="020B0604030504040204" pitchFamily="34" charset="0"/>
              <a:cs typeface="Tahoma" panose="020B0604030504040204" pitchFamily="34" charset="0"/>
            </a:rPr>
            <a:t>Transactional</a:t>
          </a:r>
          <a:endParaRPr lang="en-GB" sz="2000" dirty="0">
            <a:latin typeface="Tahoma" panose="020B0604030504040204" pitchFamily="34" charset="0"/>
            <a:ea typeface="Tahoma" panose="020B0604030504040204" pitchFamily="34" charset="0"/>
            <a:cs typeface="Tahoma" panose="020B0604030504040204" pitchFamily="34" charset="0"/>
          </a:endParaRPr>
        </a:p>
      </dgm:t>
    </dgm:pt>
    <dgm:pt modelId="{19CDD924-5A19-44C2-AC60-AC8391C31E30}" type="parTrans" cxnId="{A8ADE7BD-0099-4B2E-BA65-9D385427EA60}">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6AFCD7DA-8A5F-4EAB-87B2-BE480EB81E07}" type="sibTrans" cxnId="{A8ADE7BD-0099-4B2E-BA65-9D385427EA60}">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024F2A2E-02AC-4EC3-9159-8EBAC583DAA7}">
      <dgm:prSet phldrT="[Text]"/>
      <dgm:spPr/>
      <dgm:t>
        <a:bodyPr/>
        <a:lstStyle/>
        <a:p>
          <a:r>
            <a:rPr lang="en-US" dirty="0">
              <a:latin typeface="Tahoma" panose="020B0604030504040204" pitchFamily="34" charset="0"/>
              <a:ea typeface="Tahoma" panose="020B0604030504040204" pitchFamily="34" charset="0"/>
              <a:cs typeface="Tahoma" panose="020B0604030504040204" pitchFamily="34" charset="0"/>
            </a:rPr>
            <a:t>Business transactions may include fundamental agreements to accomplish goals (Chowdhury et al., 2023).</a:t>
          </a:r>
          <a:endParaRPr lang="en-GB" dirty="0">
            <a:latin typeface="Tahoma" panose="020B0604030504040204" pitchFamily="34" charset="0"/>
            <a:ea typeface="Tahoma" panose="020B0604030504040204" pitchFamily="34" charset="0"/>
            <a:cs typeface="Tahoma" panose="020B0604030504040204" pitchFamily="34" charset="0"/>
          </a:endParaRPr>
        </a:p>
      </dgm:t>
    </dgm:pt>
    <dgm:pt modelId="{C0F576B0-E80E-4313-B8C7-C168C71C40D0}" type="parTrans" cxnId="{FEBE4F74-C7F8-449D-9D30-00F3B9A3D894}">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BB860D0D-5AEE-43E8-83CA-068205001BCD}" type="sibTrans" cxnId="{FEBE4F74-C7F8-449D-9D30-00F3B9A3D894}">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B31B1A09-442F-4C2E-B3B4-A3C36456F34F}">
      <dgm:prSet phldrT="[Text]" custT="1"/>
      <dgm:spPr/>
      <dgm:t>
        <a:bodyPr/>
        <a:lstStyle/>
        <a:p>
          <a:r>
            <a:rPr lang="en-SG" sz="2000" b="0" i="0" dirty="0">
              <a:latin typeface="Tahoma" panose="020B0604030504040204" pitchFamily="34" charset="0"/>
              <a:ea typeface="Tahoma" panose="020B0604030504040204" pitchFamily="34" charset="0"/>
              <a:cs typeface="Tahoma" panose="020B0604030504040204" pitchFamily="34" charset="0"/>
            </a:rPr>
            <a:t>Transformational</a:t>
          </a:r>
          <a:endParaRPr lang="en-GB" sz="2000" dirty="0">
            <a:latin typeface="Tahoma" panose="020B0604030504040204" pitchFamily="34" charset="0"/>
            <a:ea typeface="Tahoma" panose="020B0604030504040204" pitchFamily="34" charset="0"/>
            <a:cs typeface="Tahoma" panose="020B0604030504040204" pitchFamily="34" charset="0"/>
          </a:endParaRPr>
        </a:p>
      </dgm:t>
    </dgm:pt>
    <dgm:pt modelId="{DC3929BC-1512-437E-8D9B-7DB95981FDC2}" type="parTrans" cxnId="{4738F49A-BDAA-43AA-A6AF-CA71D765F250}">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71A4F22D-D36A-47D4-8D8A-04B200DBA659}" type="sibTrans" cxnId="{4738F49A-BDAA-43AA-A6AF-CA71D765F250}">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12C92D4B-2622-4206-BB04-D9908F20BF61}">
      <dgm:prSet phldrT="[Text]"/>
      <dgm:spPr/>
      <dgm:t>
        <a:bodyPr/>
        <a:lstStyle/>
        <a:p>
          <a:r>
            <a:rPr lang="en-US" dirty="0">
              <a:latin typeface="Tahoma" panose="020B0604030504040204" pitchFamily="34" charset="0"/>
              <a:ea typeface="Tahoma" panose="020B0604030504040204" pitchFamily="34" charset="0"/>
              <a:cs typeface="Tahoma" panose="020B0604030504040204" pitchFamily="34" charset="0"/>
            </a:rPr>
            <a:t>Trust, common ideals, and teamwork are </a:t>
          </a:r>
          <a:r>
            <a:rPr lang="en-US" dirty="0" err="1">
              <a:latin typeface="Tahoma" panose="020B0604030504040204" pitchFamily="34" charset="0"/>
              <a:ea typeface="Tahoma" panose="020B0604030504040204" pitchFamily="34" charset="0"/>
              <a:cs typeface="Tahoma" panose="020B0604030504040204" pitchFamily="34" charset="0"/>
            </a:rPr>
            <a:t>emphasised</a:t>
          </a:r>
          <a:r>
            <a:rPr lang="en-US" dirty="0">
              <a:latin typeface="Tahoma" panose="020B0604030504040204" pitchFamily="34" charset="0"/>
              <a:ea typeface="Tahoma" panose="020B0604030504040204" pitchFamily="34" charset="0"/>
              <a:cs typeface="Tahoma" panose="020B0604030504040204" pitchFamily="34" charset="0"/>
            </a:rPr>
            <a:t> Business transactions may include fundamental agreements to accomplish goals (Chowdhury et al., 2023). </a:t>
          </a:r>
          <a:endParaRPr lang="en-GB" dirty="0">
            <a:latin typeface="Tahoma" panose="020B0604030504040204" pitchFamily="34" charset="0"/>
            <a:ea typeface="Tahoma" panose="020B0604030504040204" pitchFamily="34" charset="0"/>
            <a:cs typeface="Tahoma" panose="020B0604030504040204" pitchFamily="34" charset="0"/>
          </a:endParaRPr>
        </a:p>
      </dgm:t>
    </dgm:pt>
    <dgm:pt modelId="{3AC1B983-F653-496F-A160-9C4084012691}" type="parTrans" cxnId="{CB90818C-B801-4392-95D9-BA14A08E4D30}">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B77D1D66-9E2A-4589-9FB0-D6EFD9932FBF}" type="sibTrans" cxnId="{CB90818C-B801-4392-95D9-BA14A08E4D30}">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909FD14F-DA70-4F44-A3BE-1F8DA87385D6}">
      <dgm:prSet custT="1"/>
      <dgm:spPr/>
      <dgm:t>
        <a:bodyPr/>
        <a:lstStyle/>
        <a:p>
          <a:r>
            <a:rPr lang="en-SG" sz="2000" b="0" i="0" dirty="0">
              <a:latin typeface="Tahoma" panose="020B0604030504040204" pitchFamily="34" charset="0"/>
              <a:ea typeface="Tahoma" panose="020B0604030504040204" pitchFamily="34" charset="0"/>
              <a:cs typeface="Tahoma" panose="020B0604030504040204" pitchFamily="34" charset="0"/>
            </a:rPr>
            <a:t>Collaborative</a:t>
          </a:r>
          <a:endParaRPr lang="en-GB" sz="2000" dirty="0">
            <a:latin typeface="Tahoma" panose="020B0604030504040204" pitchFamily="34" charset="0"/>
            <a:ea typeface="Tahoma" panose="020B0604030504040204" pitchFamily="34" charset="0"/>
            <a:cs typeface="Tahoma" panose="020B0604030504040204" pitchFamily="34" charset="0"/>
          </a:endParaRPr>
        </a:p>
      </dgm:t>
    </dgm:pt>
    <dgm:pt modelId="{B9446C44-0E62-482F-BE5A-2CEE011C64D6}" type="parTrans" cxnId="{457FED4F-D4AC-4B9D-847B-1BF584953C55}">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C99780A7-D0B6-4AEA-8C11-6D4ACF24B9A9}" type="sibTrans" cxnId="{457FED4F-D4AC-4B9D-847B-1BF584953C55}">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5906D207-9860-4515-9BCD-94DB6527F9DC}">
      <dgm:prSet/>
      <dgm:spPr/>
      <dgm:t>
        <a:bodyPr/>
        <a:lstStyle/>
        <a:p>
          <a:endParaRPr lang="en-GB" dirty="0">
            <a:latin typeface="Tahoma" panose="020B0604030504040204" pitchFamily="34" charset="0"/>
            <a:ea typeface="Tahoma" panose="020B0604030504040204" pitchFamily="34" charset="0"/>
            <a:cs typeface="Tahoma" panose="020B0604030504040204" pitchFamily="34" charset="0"/>
          </a:endParaRPr>
        </a:p>
      </dgm:t>
    </dgm:pt>
    <dgm:pt modelId="{BA5D44C7-E1F1-4F30-BBFD-782B9C0F6C7C}" type="parTrans" cxnId="{3773DADF-6E2F-40EB-BDEA-5D0BAC5C474D}">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701E4D20-5A15-4F5E-A831-0CFB42FA8E28}" type="sibTrans" cxnId="{3773DADF-6E2F-40EB-BDEA-5D0BAC5C474D}">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A0C49140-2F80-426D-B283-EC9734E2AA7A}">
      <dgm:prSet/>
      <dgm:spPr/>
      <dgm:t>
        <a:bodyPr/>
        <a:lstStyle/>
        <a:p>
          <a:r>
            <a:rPr lang="en-US" dirty="0">
              <a:latin typeface="Tahoma" panose="020B0604030504040204" pitchFamily="34" charset="0"/>
              <a:ea typeface="Tahoma" panose="020B0604030504040204" pitchFamily="34" charset="0"/>
              <a:cs typeface="Tahoma" panose="020B0604030504040204" pitchFamily="34" charset="0"/>
            </a:rPr>
            <a:t>Doghan and Zakariya (2023) found transactional relationships that concentrate on transactions, whereas collaborative partnerships emphasise resource sharing, open communication, and teamwork.</a:t>
          </a:r>
          <a:endParaRPr lang="en-GB" dirty="0">
            <a:latin typeface="Tahoma" panose="020B0604030504040204" pitchFamily="34" charset="0"/>
            <a:ea typeface="Tahoma" panose="020B0604030504040204" pitchFamily="34" charset="0"/>
            <a:cs typeface="Tahoma" panose="020B0604030504040204" pitchFamily="34" charset="0"/>
          </a:endParaRPr>
        </a:p>
      </dgm:t>
    </dgm:pt>
    <dgm:pt modelId="{DB5FF36D-FEF5-4352-9C8F-AB4DFD15D34B}" type="parTrans" cxnId="{6101F2D3-3AEF-49FE-A5F8-3F5A9638CA19}">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CE3A992D-8FC2-46B1-A6B4-9430BF88AD44}" type="sibTrans" cxnId="{6101F2D3-3AEF-49FE-A5F8-3F5A9638CA19}">
      <dgm:prSet/>
      <dgm:spPr/>
      <dgm:t>
        <a:bodyPr/>
        <a:lstStyle/>
        <a:p>
          <a:endParaRPr lang="en-GB">
            <a:latin typeface="Tahoma" panose="020B0604030504040204" pitchFamily="34" charset="0"/>
            <a:ea typeface="Tahoma" panose="020B0604030504040204" pitchFamily="34" charset="0"/>
            <a:cs typeface="Tahoma" panose="020B0604030504040204" pitchFamily="34" charset="0"/>
          </a:endParaRPr>
        </a:p>
      </dgm:t>
    </dgm:pt>
    <dgm:pt modelId="{3DF32B60-E8BD-48AD-8639-2BC61DAFFE47}" type="pres">
      <dgm:prSet presAssocID="{A8E745B4-075F-4527-B89C-C9D49FD212AE}" presName="Name0" presStyleCnt="0">
        <dgm:presLayoutVars>
          <dgm:dir/>
          <dgm:animLvl val="lvl"/>
          <dgm:resizeHandles val="exact"/>
        </dgm:presLayoutVars>
      </dgm:prSet>
      <dgm:spPr/>
    </dgm:pt>
    <dgm:pt modelId="{4D5B9DD9-272D-4FFB-A93D-058ECE8153B3}" type="pres">
      <dgm:prSet presAssocID="{F316D81A-E6E5-4989-84A2-1682AF7808D0}" presName="linNode" presStyleCnt="0"/>
      <dgm:spPr/>
    </dgm:pt>
    <dgm:pt modelId="{8E905B38-8561-4AD3-B497-7AD0B96BD025}" type="pres">
      <dgm:prSet presAssocID="{F316D81A-E6E5-4989-84A2-1682AF7808D0}" presName="parTx" presStyleLbl="revTx" presStyleIdx="0" presStyleCnt="3">
        <dgm:presLayoutVars>
          <dgm:chMax val="1"/>
          <dgm:bulletEnabled val="1"/>
        </dgm:presLayoutVars>
      </dgm:prSet>
      <dgm:spPr/>
    </dgm:pt>
    <dgm:pt modelId="{A737846D-68C8-4947-AFFE-9CDDE9D8C0A9}" type="pres">
      <dgm:prSet presAssocID="{F316D81A-E6E5-4989-84A2-1682AF7808D0}" presName="bracket" presStyleLbl="parChTrans1D1" presStyleIdx="0" presStyleCnt="3"/>
      <dgm:spPr/>
    </dgm:pt>
    <dgm:pt modelId="{3000BEA7-C967-4938-938E-55A9B06D2C3B}" type="pres">
      <dgm:prSet presAssocID="{F316D81A-E6E5-4989-84A2-1682AF7808D0}" presName="spH" presStyleCnt="0"/>
      <dgm:spPr/>
    </dgm:pt>
    <dgm:pt modelId="{1FF4C5DE-DC52-43C0-B71F-28576ACEF722}" type="pres">
      <dgm:prSet presAssocID="{F316D81A-E6E5-4989-84A2-1682AF7808D0}" presName="desTx" presStyleLbl="node1" presStyleIdx="0" presStyleCnt="3">
        <dgm:presLayoutVars>
          <dgm:bulletEnabled val="1"/>
        </dgm:presLayoutVars>
      </dgm:prSet>
      <dgm:spPr/>
    </dgm:pt>
    <dgm:pt modelId="{5AE4E338-DAE3-4B01-864A-8F1F57DEDCC5}" type="pres">
      <dgm:prSet presAssocID="{6AFCD7DA-8A5F-4EAB-87B2-BE480EB81E07}" presName="spV" presStyleCnt="0"/>
      <dgm:spPr/>
    </dgm:pt>
    <dgm:pt modelId="{C2CBB9C3-37BC-4595-B162-F3312F64BFD3}" type="pres">
      <dgm:prSet presAssocID="{B31B1A09-442F-4C2E-B3B4-A3C36456F34F}" presName="linNode" presStyleCnt="0"/>
      <dgm:spPr/>
    </dgm:pt>
    <dgm:pt modelId="{35E3B316-B79C-4917-A4B8-B8A547F044F5}" type="pres">
      <dgm:prSet presAssocID="{B31B1A09-442F-4C2E-B3B4-A3C36456F34F}" presName="parTx" presStyleLbl="revTx" presStyleIdx="1" presStyleCnt="3">
        <dgm:presLayoutVars>
          <dgm:chMax val="1"/>
          <dgm:bulletEnabled val="1"/>
        </dgm:presLayoutVars>
      </dgm:prSet>
      <dgm:spPr/>
    </dgm:pt>
    <dgm:pt modelId="{27DF0602-5407-4617-9DC3-8B87C1938EF9}" type="pres">
      <dgm:prSet presAssocID="{B31B1A09-442F-4C2E-B3B4-A3C36456F34F}" presName="bracket" presStyleLbl="parChTrans1D1" presStyleIdx="1" presStyleCnt="3"/>
      <dgm:spPr/>
    </dgm:pt>
    <dgm:pt modelId="{ADA01416-F6E4-426A-A9F9-8CE7E58925C0}" type="pres">
      <dgm:prSet presAssocID="{B31B1A09-442F-4C2E-B3B4-A3C36456F34F}" presName="spH" presStyleCnt="0"/>
      <dgm:spPr/>
    </dgm:pt>
    <dgm:pt modelId="{ECA026C2-7C61-4862-A810-A7B690A6233F}" type="pres">
      <dgm:prSet presAssocID="{B31B1A09-442F-4C2E-B3B4-A3C36456F34F}" presName="desTx" presStyleLbl="node1" presStyleIdx="1" presStyleCnt="3">
        <dgm:presLayoutVars>
          <dgm:bulletEnabled val="1"/>
        </dgm:presLayoutVars>
      </dgm:prSet>
      <dgm:spPr/>
    </dgm:pt>
    <dgm:pt modelId="{3E05BA33-5DAA-45AA-8211-5F4C6E6DE122}" type="pres">
      <dgm:prSet presAssocID="{71A4F22D-D36A-47D4-8D8A-04B200DBA659}" presName="spV" presStyleCnt="0"/>
      <dgm:spPr/>
    </dgm:pt>
    <dgm:pt modelId="{BB995F9E-25D4-43EF-82B8-91640FEAC73E}" type="pres">
      <dgm:prSet presAssocID="{909FD14F-DA70-4F44-A3BE-1F8DA87385D6}" presName="linNode" presStyleCnt="0"/>
      <dgm:spPr/>
    </dgm:pt>
    <dgm:pt modelId="{A36D2FA6-995C-4B24-B464-AC97024E4151}" type="pres">
      <dgm:prSet presAssocID="{909FD14F-DA70-4F44-A3BE-1F8DA87385D6}" presName="parTx" presStyleLbl="revTx" presStyleIdx="2" presStyleCnt="3">
        <dgm:presLayoutVars>
          <dgm:chMax val="1"/>
          <dgm:bulletEnabled val="1"/>
        </dgm:presLayoutVars>
      </dgm:prSet>
      <dgm:spPr/>
    </dgm:pt>
    <dgm:pt modelId="{5F8E0989-BD76-4D68-A45B-41863E496723}" type="pres">
      <dgm:prSet presAssocID="{909FD14F-DA70-4F44-A3BE-1F8DA87385D6}" presName="bracket" presStyleLbl="parChTrans1D1" presStyleIdx="2" presStyleCnt="3"/>
      <dgm:spPr/>
    </dgm:pt>
    <dgm:pt modelId="{B92979E8-B3EC-4F80-AFFF-78B92FB1BC93}" type="pres">
      <dgm:prSet presAssocID="{909FD14F-DA70-4F44-A3BE-1F8DA87385D6}" presName="spH" presStyleCnt="0"/>
      <dgm:spPr/>
    </dgm:pt>
    <dgm:pt modelId="{A4EB7E7A-328B-4817-BC3F-E0F7E6AFB118}" type="pres">
      <dgm:prSet presAssocID="{909FD14F-DA70-4F44-A3BE-1F8DA87385D6}" presName="desTx" presStyleLbl="node1" presStyleIdx="2" presStyleCnt="3">
        <dgm:presLayoutVars>
          <dgm:bulletEnabled val="1"/>
        </dgm:presLayoutVars>
      </dgm:prSet>
      <dgm:spPr/>
    </dgm:pt>
  </dgm:ptLst>
  <dgm:cxnLst>
    <dgm:cxn modelId="{18CA5916-5BCC-452C-A509-922616B7DF0D}" type="presOf" srcId="{A8E745B4-075F-4527-B89C-C9D49FD212AE}" destId="{3DF32B60-E8BD-48AD-8639-2BC61DAFFE47}" srcOrd="0" destOrd="0" presId="urn:diagrams.loki3.com/BracketList"/>
    <dgm:cxn modelId="{EE568616-D7B1-4480-93A7-1789C36779E6}" type="presOf" srcId="{024F2A2E-02AC-4EC3-9159-8EBAC583DAA7}" destId="{1FF4C5DE-DC52-43C0-B71F-28576ACEF722}" srcOrd="0" destOrd="0" presId="urn:diagrams.loki3.com/BracketList"/>
    <dgm:cxn modelId="{7899F65D-73ED-4B24-A3EE-B0200CF0A34B}" type="presOf" srcId="{B31B1A09-442F-4C2E-B3B4-A3C36456F34F}" destId="{35E3B316-B79C-4917-A4B8-B8A547F044F5}" srcOrd="0" destOrd="0" presId="urn:diagrams.loki3.com/BracketList"/>
    <dgm:cxn modelId="{82493B62-075E-4815-B65C-DCDE94A1D009}" type="presOf" srcId="{909FD14F-DA70-4F44-A3BE-1F8DA87385D6}" destId="{A36D2FA6-995C-4B24-B464-AC97024E4151}" srcOrd="0" destOrd="0" presId="urn:diagrams.loki3.com/BracketList"/>
    <dgm:cxn modelId="{E22D364C-49F1-468E-A603-9AD5624C3A0D}" type="presOf" srcId="{A0C49140-2F80-426D-B283-EC9734E2AA7A}" destId="{A4EB7E7A-328B-4817-BC3F-E0F7E6AFB118}" srcOrd="0" destOrd="1" presId="urn:diagrams.loki3.com/BracketList"/>
    <dgm:cxn modelId="{457FED4F-D4AC-4B9D-847B-1BF584953C55}" srcId="{A8E745B4-075F-4527-B89C-C9D49FD212AE}" destId="{909FD14F-DA70-4F44-A3BE-1F8DA87385D6}" srcOrd="2" destOrd="0" parTransId="{B9446C44-0E62-482F-BE5A-2CEE011C64D6}" sibTransId="{C99780A7-D0B6-4AEA-8C11-6D4ACF24B9A9}"/>
    <dgm:cxn modelId="{FEBE4F74-C7F8-449D-9D30-00F3B9A3D894}" srcId="{F316D81A-E6E5-4989-84A2-1682AF7808D0}" destId="{024F2A2E-02AC-4EC3-9159-8EBAC583DAA7}" srcOrd="0" destOrd="0" parTransId="{C0F576B0-E80E-4313-B8C7-C168C71C40D0}" sibTransId="{BB860D0D-5AEE-43E8-83CA-068205001BCD}"/>
    <dgm:cxn modelId="{CB90818C-B801-4392-95D9-BA14A08E4D30}" srcId="{B31B1A09-442F-4C2E-B3B4-A3C36456F34F}" destId="{12C92D4B-2622-4206-BB04-D9908F20BF61}" srcOrd="0" destOrd="0" parTransId="{3AC1B983-F653-496F-A160-9C4084012691}" sibTransId="{B77D1D66-9E2A-4589-9FB0-D6EFD9932FBF}"/>
    <dgm:cxn modelId="{4738F49A-BDAA-43AA-A6AF-CA71D765F250}" srcId="{A8E745B4-075F-4527-B89C-C9D49FD212AE}" destId="{B31B1A09-442F-4C2E-B3B4-A3C36456F34F}" srcOrd="1" destOrd="0" parTransId="{DC3929BC-1512-437E-8D9B-7DB95981FDC2}" sibTransId="{71A4F22D-D36A-47D4-8D8A-04B200DBA659}"/>
    <dgm:cxn modelId="{1E7629A3-15F1-461E-973C-B6807F0FC6F5}" type="presOf" srcId="{F316D81A-E6E5-4989-84A2-1682AF7808D0}" destId="{8E905B38-8561-4AD3-B497-7AD0B96BD025}" srcOrd="0" destOrd="0" presId="urn:diagrams.loki3.com/BracketList"/>
    <dgm:cxn modelId="{63290CBA-385C-4804-9993-7F673E1C06B9}" type="presOf" srcId="{5906D207-9860-4515-9BCD-94DB6527F9DC}" destId="{A4EB7E7A-328B-4817-BC3F-E0F7E6AFB118}" srcOrd="0" destOrd="0" presId="urn:diagrams.loki3.com/BracketList"/>
    <dgm:cxn modelId="{A8ADE7BD-0099-4B2E-BA65-9D385427EA60}" srcId="{A8E745B4-075F-4527-B89C-C9D49FD212AE}" destId="{F316D81A-E6E5-4989-84A2-1682AF7808D0}" srcOrd="0" destOrd="0" parTransId="{19CDD924-5A19-44C2-AC60-AC8391C31E30}" sibTransId="{6AFCD7DA-8A5F-4EAB-87B2-BE480EB81E07}"/>
    <dgm:cxn modelId="{B2282ECD-43EA-48A1-B484-23D8A2E60D56}" type="presOf" srcId="{12C92D4B-2622-4206-BB04-D9908F20BF61}" destId="{ECA026C2-7C61-4862-A810-A7B690A6233F}" srcOrd="0" destOrd="0" presId="urn:diagrams.loki3.com/BracketList"/>
    <dgm:cxn modelId="{6101F2D3-3AEF-49FE-A5F8-3F5A9638CA19}" srcId="{909FD14F-DA70-4F44-A3BE-1F8DA87385D6}" destId="{A0C49140-2F80-426D-B283-EC9734E2AA7A}" srcOrd="1" destOrd="0" parTransId="{DB5FF36D-FEF5-4352-9C8F-AB4DFD15D34B}" sibTransId="{CE3A992D-8FC2-46B1-A6B4-9430BF88AD44}"/>
    <dgm:cxn modelId="{3773DADF-6E2F-40EB-BDEA-5D0BAC5C474D}" srcId="{909FD14F-DA70-4F44-A3BE-1F8DA87385D6}" destId="{5906D207-9860-4515-9BCD-94DB6527F9DC}" srcOrd="0" destOrd="0" parTransId="{BA5D44C7-E1F1-4F30-BBFD-782B9C0F6C7C}" sibTransId="{701E4D20-5A15-4F5E-A831-0CFB42FA8E28}"/>
    <dgm:cxn modelId="{C032EDA4-520A-4692-B699-988E12F738CA}" type="presParOf" srcId="{3DF32B60-E8BD-48AD-8639-2BC61DAFFE47}" destId="{4D5B9DD9-272D-4FFB-A93D-058ECE8153B3}" srcOrd="0" destOrd="0" presId="urn:diagrams.loki3.com/BracketList"/>
    <dgm:cxn modelId="{4DCAF739-FAA2-43DD-AE27-AE62D43D0595}" type="presParOf" srcId="{4D5B9DD9-272D-4FFB-A93D-058ECE8153B3}" destId="{8E905B38-8561-4AD3-B497-7AD0B96BD025}" srcOrd="0" destOrd="0" presId="urn:diagrams.loki3.com/BracketList"/>
    <dgm:cxn modelId="{9BD47FE3-B766-4FD6-BAEF-B648DD970535}" type="presParOf" srcId="{4D5B9DD9-272D-4FFB-A93D-058ECE8153B3}" destId="{A737846D-68C8-4947-AFFE-9CDDE9D8C0A9}" srcOrd="1" destOrd="0" presId="urn:diagrams.loki3.com/BracketList"/>
    <dgm:cxn modelId="{0BCAF0E3-2EE2-4860-BDBE-1982F1584B1F}" type="presParOf" srcId="{4D5B9DD9-272D-4FFB-A93D-058ECE8153B3}" destId="{3000BEA7-C967-4938-938E-55A9B06D2C3B}" srcOrd="2" destOrd="0" presId="urn:diagrams.loki3.com/BracketList"/>
    <dgm:cxn modelId="{A69F99EF-E51D-48AB-ADA0-9D513ED6FF62}" type="presParOf" srcId="{4D5B9DD9-272D-4FFB-A93D-058ECE8153B3}" destId="{1FF4C5DE-DC52-43C0-B71F-28576ACEF722}" srcOrd="3" destOrd="0" presId="urn:diagrams.loki3.com/BracketList"/>
    <dgm:cxn modelId="{DA62C98E-4F00-4954-AC68-B89759E18C1C}" type="presParOf" srcId="{3DF32B60-E8BD-48AD-8639-2BC61DAFFE47}" destId="{5AE4E338-DAE3-4B01-864A-8F1F57DEDCC5}" srcOrd="1" destOrd="0" presId="urn:diagrams.loki3.com/BracketList"/>
    <dgm:cxn modelId="{ECE9D338-EE83-4414-895A-F708E2B6824F}" type="presParOf" srcId="{3DF32B60-E8BD-48AD-8639-2BC61DAFFE47}" destId="{C2CBB9C3-37BC-4595-B162-F3312F64BFD3}" srcOrd="2" destOrd="0" presId="urn:diagrams.loki3.com/BracketList"/>
    <dgm:cxn modelId="{48F069AF-F4B3-4991-BDAD-0825DAFEBE57}" type="presParOf" srcId="{C2CBB9C3-37BC-4595-B162-F3312F64BFD3}" destId="{35E3B316-B79C-4917-A4B8-B8A547F044F5}" srcOrd="0" destOrd="0" presId="urn:diagrams.loki3.com/BracketList"/>
    <dgm:cxn modelId="{D93B0E90-EF13-4FCE-90EF-D5CAEF78BF5F}" type="presParOf" srcId="{C2CBB9C3-37BC-4595-B162-F3312F64BFD3}" destId="{27DF0602-5407-4617-9DC3-8B87C1938EF9}" srcOrd="1" destOrd="0" presId="urn:diagrams.loki3.com/BracketList"/>
    <dgm:cxn modelId="{B93F81EE-EFFF-4C0A-92DD-A4496CBF03E9}" type="presParOf" srcId="{C2CBB9C3-37BC-4595-B162-F3312F64BFD3}" destId="{ADA01416-F6E4-426A-A9F9-8CE7E58925C0}" srcOrd="2" destOrd="0" presId="urn:diagrams.loki3.com/BracketList"/>
    <dgm:cxn modelId="{522E8871-F0B2-44A5-87A8-CB13EDF04F71}" type="presParOf" srcId="{C2CBB9C3-37BC-4595-B162-F3312F64BFD3}" destId="{ECA026C2-7C61-4862-A810-A7B690A6233F}" srcOrd="3" destOrd="0" presId="urn:diagrams.loki3.com/BracketList"/>
    <dgm:cxn modelId="{03CE98FB-3D0F-468F-A64E-7F28528478C9}" type="presParOf" srcId="{3DF32B60-E8BD-48AD-8639-2BC61DAFFE47}" destId="{3E05BA33-5DAA-45AA-8211-5F4C6E6DE122}" srcOrd="3" destOrd="0" presId="urn:diagrams.loki3.com/BracketList"/>
    <dgm:cxn modelId="{237EC7EF-3A43-4520-864D-97436E0B49B2}" type="presParOf" srcId="{3DF32B60-E8BD-48AD-8639-2BC61DAFFE47}" destId="{BB995F9E-25D4-43EF-82B8-91640FEAC73E}" srcOrd="4" destOrd="0" presId="urn:diagrams.loki3.com/BracketList"/>
    <dgm:cxn modelId="{9E33A128-3F14-4A54-AD44-212CBAC5842F}" type="presParOf" srcId="{BB995F9E-25D4-43EF-82B8-91640FEAC73E}" destId="{A36D2FA6-995C-4B24-B464-AC97024E4151}" srcOrd="0" destOrd="0" presId="urn:diagrams.loki3.com/BracketList"/>
    <dgm:cxn modelId="{E51052F6-3FEF-4F5A-A537-C323CBB97246}" type="presParOf" srcId="{BB995F9E-25D4-43EF-82B8-91640FEAC73E}" destId="{5F8E0989-BD76-4D68-A45B-41863E496723}" srcOrd="1" destOrd="0" presId="urn:diagrams.loki3.com/BracketList"/>
    <dgm:cxn modelId="{4EAA7EE1-911F-4818-84C0-F3C0853431D1}" type="presParOf" srcId="{BB995F9E-25D4-43EF-82B8-91640FEAC73E}" destId="{B92979E8-B3EC-4F80-AFFF-78B92FB1BC93}" srcOrd="2" destOrd="0" presId="urn:diagrams.loki3.com/BracketList"/>
    <dgm:cxn modelId="{440B0331-CFB0-4207-8F84-0BF3C86E2573}" type="presParOf" srcId="{BB995F9E-25D4-43EF-82B8-91640FEAC73E}" destId="{A4EB7E7A-328B-4817-BC3F-E0F7E6AFB118}"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BDDACB-AF85-4BF4-AAB3-2CE1CB26A94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AD13F36-C4C6-4007-894C-FAFA5383BA09}">
      <dgm:prSet phldrT="[Text]"/>
      <dgm:spPr/>
      <dgm:t>
        <a:bodyPr/>
        <a:lstStyle/>
        <a:p>
          <a:pPr algn="ctr"/>
          <a:r>
            <a:rPr lang="en-GB" dirty="0"/>
            <a:t>Effective communication.</a:t>
          </a:r>
        </a:p>
      </dgm:t>
    </dgm:pt>
    <dgm:pt modelId="{00273EA6-9306-4C74-81BD-7F8117C6C7F7}" type="parTrans" cxnId="{6CD5D30A-F436-4E81-B414-1D242A2E50E9}">
      <dgm:prSet/>
      <dgm:spPr/>
      <dgm:t>
        <a:bodyPr/>
        <a:lstStyle/>
        <a:p>
          <a:endParaRPr lang="en-GB"/>
        </a:p>
      </dgm:t>
    </dgm:pt>
    <dgm:pt modelId="{2CD24451-4B15-4297-94BF-EC2CE94256ED}" type="sibTrans" cxnId="{6CD5D30A-F436-4E81-B414-1D242A2E50E9}">
      <dgm:prSet/>
      <dgm:spPr/>
      <dgm:t>
        <a:bodyPr/>
        <a:lstStyle/>
        <a:p>
          <a:endParaRPr lang="en-GB"/>
        </a:p>
      </dgm:t>
    </dgm:pt>
    <dgm:pt modelId="{994ED4FB-8720-47FF-8672-B12539F17ECF}">
      <dgm:prSet/>
      <dgm:spPr/>
      <dgm:t>
        <a:bodyPr/>
        <a:lstStyle/>
        <a:p>
          <a:pPr algn="ctr"/>
          <a:r>
            <a:rPr lang="en-GB" dirty="0"/>
            <a:t>Trust and transparency.</a:t>
          </a:r>
        </a:p>
      </dgm:t>
    </dgm:pt>
    <dgm:pt modelId="{2EA1DC3F-7507-4588-9D3F-CF77C10D0361}" type="parTrans" cxnId="{F587DCCC-8559-40F4-8D38-C6AA76205337}">
      <dgm:prSet/>
      <dgm:spPr/>
      <dgm:t>
        <a:bodyPr/>
        <a:lstStyle/>
        <a:p>
          <a:endParaRPr lang="en-GB"/>
        </a:p>
      </dgm:t>
    </dgm:pt>
    <dgm:pt modelId="{6837A4E0-C6AF-487B-8185-F47CDC3824C1}" type="sibTrans" cxnId="{F587DCCC-8559-40F4-8D38-C6AA76205337}">
      <dgm:prSet/>
      <dgm:spPr/>
      <dgm:t>
        <a:bodyPr/>
        <a:lstStyle/>
        <a:p>
          <a:endParaRPr lang="en-GB"/>
        </a:p>
      </dgm:t>
    </dgm:pt>
    <dgm:pt modelId="{A4D7EE2E-366E-4F69-ABB9-2B72F7AE4B95}">
      <dgm:prSet/>
      <dgm:spPr/>
      <dgm:t>
        <a:bodyPr/>
        <a:lstStyle/>
        <a:p>
          <a:pPr algn="ctr"/>
          <a:r>
            <a:rPr lang="en-GB" dirty="0"/>
            <a:t>Recognition and rewards.</a:t>
          </a:r>
        </a:p>
      </dgm:t>
    </dgm:pt>
    <dgm:pt modelId="{2E60DCA4-D622-4F39-8141-4F12FD00B331}" type="parTrans" cxnId="{7C8F2625-9BAC-4EEA-A131-10A52976948D}">
      <dgm:prSet/>
      <dgm:spPr/>
      <dgm:t>
        <a:bodyPr/>
        <a:lstStyle/>
        <a:p>
          <a:endParaRPr lang="en-GB"/>
        </a:p>
      </dgm:t>
    </dgm:pt>
    <dgm:pt modelId="{90D462E6-49FB-4503-969D-824EB26F30D0}" type="sibTrans" cxnId="{7C8F2625-9BAC-4EEA-A131-10A52976948D}">
      <dgm:prSet/>
      <dgm:spPr/>
      <dgm:t>
        <a:bodyPr/>
        <a:lstStyle/>
        <a:p>
          <a:endParaRPr lang="en-GB"/>
        </a:p>
      </dgm:t>
    </dgm:pt>
    <dgm:pt modelId="{844020E3-D2B4-4E9F-887D-E89457B20F60}">
      <dgm:prSet/>
      <dgm:spPr/>
      <dgm:t>
        <a:bodyPr/>
        <a:lstStyle/>
        <a:p>
          <a:pPr algn="ctr"/>
          <a:r>
            <a:rPr lang="en-GB" dirty="0"/>
            <a:t>Work-life balance initiatives.</a:t>
          </a:r>
        </a:p>
      </dgm:t>
    </dgm:pt>
    <dgm:pt modelId="{A92DB18C-0A3E-4673-8CC4-869958D2411A}" type="parTrans" cxnId="{E32BFA88-F2E4-4C8E-B607-533CC1A1A263}">
      <dgm:prSet/>
      <dgm:spPr/>
      <dgm:t>
        <a:bodyPr/>
        <a:lstStyle/>
        <a:p>
          <a:endParaRPr lang="en-GB"/>
        </a:p>
      </dgm:t>
    </dgm:pt>
    <dgm:pt modelId="{259DBF28-1B33-4D12-867B-1DBFCF9DF260}" type="sibTrans" cxnId="{E32BFA88-F2E4-4C8E-B607-533CC1A1A263}">
      <dgm:prSet/>
      <dgm:spPr/>
      <dgm:t>
        <a:bodyPr/>
        <a:lstStyle/>
        <a:p>
          <a:endParaRPr lang="en-GB"/>
        </a:p>
      </dgm:t>
    </dgm:pt>
    <dgm:pt modelId="{5ADE000E-8565-4D9A-B558-27B5AEFB8E72}">
      <dgm:prSet/>
      <dgm:spPr/>
      <dgm:t>
        <a:bodyPr/>
        <a:lstStyle/>
        <a:p>
          <a:pPr algn="just"/>
          <a:r>
            <a:rPr lang="en-US" dirty="0"/>
            <a:t>Chakraborty et al. (2023) think that open, honest communication promotes understanding, alignment, and respect.</a:t>
          </a:r>
          <a:endParaRPr lang="en-GB" dirty="0"/>
        </a:p>
      </dgm:t>
    </dgm:pt>
    <dgm:pt modelId="{D88FF94B-FF3E-4041-B539-0E1454525F4F}" type="parTrans" cxnId="{B89C1511-25C6-445E-B9A8-8BA4DF235DA4}">
      <dgm:prSet/>
      <dgm:spPr/>
      <dgm:t>
        <a:bodyPr/>
        <a:lstStyle/>
        <a:p>
          <a:endParaRPr lang="en-GB"/>
        </a:p>
      </dgm:t>
    </dgm:pt>
    <dgm:pt modelId="{5D6AB990-11BE-4917-9204-E248F0E0F4F5}" type="sibTrans" cxnId="{B89C1511-25C6-445E-B9A8-8BA4DF235DA4}">
      <dgm:prSet/>
      <dgm:spPr/>
      <dgm:t>
        <a:bodyPr/>
        <a:lstStyle/>
        <a:p>
          <a:endParaRPr lang="en-GB"/>
        </a:p>
      </dgm:t>
    </dgm:pt>
    <dgm:pt modelId="{BCC5125D-BAFE-4405-91D4-4CDEC396D802}">
      <dgm:prSet/>
      <dgm:spPr/>
      <dgm:t>
        <a:bodyPr/>
        <a:lstStyle/>
        <a:p>
          <a:pPr algn="just"/>
          <a:r>
            <a:rPr lang="en-US" dirty="0"/>
            <a:t>Positive relationships start with trust.</a:t>
          </a:r>
          <a:endParaRPr lang="en-GB" dirty="0"/>
        </a:p>
      </dgm:t>
    </dgm:pt>
    <dgm:pt modelId="{24FFFA5B-2028-4EF0-BB07-F5E43A6AD63B}" type="parTrans" cxnId="{69EFBA45-3828-428C-B3D1-FF59C34C7EB2}">
      <dgm:prSet/>
      <dgm:spPr/>
      <dgm:t>
        <a:bodyPr/>
        <a:lstStyle/>
        <a:p>
          <a:endParaRPr lang="en-GB"/>
        </a:p>
      </dgm:t>
    </dgm:pt>
    <dgm:pt modelId="{9CB48527-7844-499B-B1C2-666AAF25E31D}" type="sibTrans" cxnId="{69EFBA45-3828-428C-B3D1-FF59C34C7EB2}">
      <dgm:prSet/>
      <dgm:spPr/>
      <dgm:t>
        <a:bodyPr/>
        <a:lstStyle/>
        <a:p>
          <a:endParaRPr lang="en-GB"/>
        </a:p>
      </dgm:t>
    </dgm:pt>
    <dgm:pt modelId="{A948DA7F-7044-473B-8B6F-A7014E6B43F0}">
      <dgm:prSet/>
      <dgm:spPr/>
      <dgm:t>
        <a:bodyPr/>
        <a:lstStyle/>
        <a:p>
          <a:pPr algn="just"/>
          <a:r>
            <a:rPr lang="en-US" dirty="0"/>
            <a:t>Recognition, whether via verbal praise, rewards, or incentives, promotes appreciation and encourages top performance </a:t>
          </a:r>
          <a:r>
            <a:rPr lang="en-SG" dirty="0"/>
            <a:t>(</a:t>
          </a:r>
          <a:r>
            <a:rPr lang="en-SG" dirty="0" err="1"/>
            <a:t>Doghan</a:t>
          </a:r>
          <a:r>
            <a:rPr lang="en-SG" dirty="0"/>
            <a:t> and Zakariya, 2023)</a:t>
          </a:r>
          <a:r>
            <a:rPr lang="en-US" dirty="0"/>
            <a:t>.</a:t>
          </a:r>
          <a:endParaRPr lang="en-GB" dirty="0"/>
        </a:p>
      </dgm:t>
    </dgm:pt>
    <dgm:pt modelId="{050A69E1-342B-48C4-9A25-97B506E15AE8}" type="parTrans" cxnId="{499DE7BF-CE47-43C2-8E5A-A1BFFC687CE5}">
      <dgm:prSet/>
      <dgm:spPr/>
      <dgm:t>
        <a:bodyPr/>
        <a:lstStyle/>
        <a:p>
          <a:endParaRPr lang="en-GB"/>
        </a:p>
      </dgm:t>
    </dgm:pt>
    <dgm:pt modelId="{4D8963E2-BBC0-4FF5-ABEB-51C7A4F9A3E9}" type="sibTrans" cxnId="{499DE7BF-CE47-43C2-8E5A-A1BFFC687CE5}">
      <dgm:prSet/>
      <dgm:spPr/>
      <dgm:t>
        <a:bodyPr/>
        <a:lstStyle/>
        <a:p>
          <a:endParaRPr lang="en-GB"/>
        </a:p>
      </dgm:t>
    </dgm:pt>
    <dgm:pt modelId="{E9490806-09FF-472B-BB26-1CB02BC0FB3F}">
      <dgm:prSet/>
      <dgm:spPr/>
      <dgm:t>
        <a:bodyPr/>
        <a:lstStyle/>
        <a:p>
          <a:pPr algn="just"/>
          <a:r>
            <a:rPr lang="en-US" dirty="0" err="1"/>
            <a:t>Organisations</a:t>
          </a:r>
          <a:r>
            <a:rPr lang="en-US" dirty="0"/>
            <a:t> promote work-life balance to make employees healthier, happier, and more engaged, which improves workplace relationships (CIPD, 2022).</a:t>
          </a:r>
          <a:endParaRPr lang="en-GB" dirty="0"/>
        </a:p>
      </dgm:t>
    </dgm:pt>
    <dgm:pt modelId="{7BA396E0-A06F-4A63-9D02-0E6685E1949B}" type="parTrans" cxnId="{ABBAA3F2-CAAA-4EC6-814C-83CB067391BE}">
      <dgm:prSet/>
      <dgm:spPr/>
      <dgm:t>
        <a:bodyPr/>
        <a:lstStyle/>
        <a:p>
          <a:endParaRPr lang="en-GB"/>
        </a:p>
      </dgm:t>
    </dgm:pt>
    <dgm:pt modelId="{439E6A38-D3AB-49AC-BF78-98333856ECC2}" type="sibTrans" cxnId="{ABBAA3F2-CAAA-4EC6-814C-83CB067391BE}">
      <dgm:prSet/>
      <dgm:spPr/>
      <dgm:t>
        <a:bodyPr/>
        <a:lstStyle/>
        <a:p>
          <a:endParaRPr lang="en-GB"/>
        </a:p>
      </dgm:t>
    </dgm:pt>
    <dgm:pt modelId="{BE5F8067-F829-462E-9471-738E4A4AE50F}" type="pres">
      <dgm:prSet presAssocID="{DEBDDACB-AF85-4BF4-AAB3-2CE1CB26A94A}" presName="linear" presStyleCnt="0">
        <dgm:presLayoutVars>
          <dgm:animLvl val="lvl"/>
          <dgm:resizeHandles val="exact"/>
        </dgm:presLayoutVars>
      </dgm:prSet>
      <dgm:spPr/>
    </dgm:pt>
    <dgm:pt modelId="{0CF0E643-6BCB-4F5B-BB1D-41444599C539}" type="pres">
      <dgm:prSet presAssocID="{6AD13F36-C4C6-4007-894C-FAFA5383BA09}" presName="parentText" presStyleLbl="node1" presStyleIdx="0" presStyleCnt="4">
        <dgm:presLayoutVars>
          <dgm:chMax val="0"/>
          <dgm:bulletEnabled val="1"/>
        </dgm:presLayoutVars>
      </dgm:prSet>
      <dgm:spPr/>
    </dgm:pt>
    <dgm:pt modelId="{236460B9-24F5-4707-8E07-3C300EF4B06C}" type="pres">
      <dgm:prSet presAssocID="{6AD13F36-C4C6-4007-894C-FAFA5383BA09}" presName="childText" presStyleLbl="revTx" presStyleIdx="0" presStyleCnt="4">
        <dgm:presLayoutVars>
          <dgm:bulletEnabled val="1"/>
        </dgm:presLayoutVars>
      </dgm:prSet>
      <dgm:spPr/>
    </dgm:pt>
    <dgm:pt modelId="{996BE07B-F4D3-4B95-AFC4-E51BBE1DF6BB}" type="pres">
      <dgm:prSet presAssocID="{994ED4FB-8720-47FF-8672-B12539F17ECF}" presName="parentText" presStyleLbl="node1" presStyleIdx="1" presStyleCnt="4">
        <dgm:presLayoutVars>
          <dgm:chMax val="0"/>
          <dgm:bulletEnabled val="1"/>
        </dgm:presLayoutVars>
      </dgm:prSet>
      <dgm:spPr/>
    </dgm:pt>
    <dgm:pt modelId="{BA9E1EA7-563D-4C42-97F8-440CAB0E824D}" type="pres">
      <dgm:prSet presAssocID="{994ED4FB-8720-47FF-8672-B12539F17ECF}" presName="childText" presStyleLbl="revTx" presStyleIdx="1" presStyleCnt="4">
        <dgm:presLayoutVars>
          <dgm:bulletEnabled val="1"/>
        </dgm:presLayoutVars>
      </dgm:prSet>
      <dgm:spPr/>
    </dgm:pt>
    <dgm:pt modelId="{B7EA9249-3C41-4B68-B476-D2DDC61C9DA9}" type="pres">
      <dgm:prSet presAssocID="{A4D7EE2E-366E-4F69-ABB9-2B72F7AE4B95}" presName="parentText" presStyleLbl="node1" presStyleIdx="2" presStyleCnt="4">
        <dgm:presLayoutVars>
          <dgm:chMax val="0"/>
          <dgm:bulletEnabled val="1"/>
        </dgm:presLayoutVars>
      </dgm:prSet>
      <dgm:spPr/>
    </dgm:pt>
    <dgm:pt modelId="{A14AB2F4-2D74-47AC-9428-E9070D9FDD19}" type="pres">
      <dgm:prSet presAssocID="{A4D7EE2E-366E-4F69-ABB9-2B72F7AE4B95}" presName="childText" presStyleLbl="revTx" presStyleIdx="2" presStyleCnt="4">
        <dgm:presLayoutVars>
          <dgm:bulletEnabled val="1"/>
        </dgm:presLayoutVars>
      </dgm:prSet>
      <dgm:spPr/>
    </dgm:pt>
    <dgm:pt modelId="{0E0A7E97-D7E4-48DF-A278-EFC3277A654D}" type="pres">
      <dgm:prSet presAssocID="{844020E3-D2B4-4E9F-887D-E89457B20F60}" presName="parentText" presStyleLbl="node1" presStyleIdx="3" presStyleCnt="4">
        <dgm:presLayoutVars>
          <dgm:chMax val="0"/>
          <dgm:bulletEnabled val="1"/>
        </dgm:presLayoutVars>
      </dgm:prSet>
      <dgm:spPr/>
    </dgm:pt>
    <dgm:pt modelId="{4BB58F56-2FAF-4033-A75A-3ADA9CEDE500}" type="pres">
      <dgm:prSet presAssocID="{844020E3-D2B4-4E9F-887D-E89457B20F60}" presName="childText" presStyleLbl="revTx" presStyleIdx="3" presStyleCnt="4" custLinFactNeighborX="0" custLinFactNeighborY="29775">
        <dgm:presLayoutVars>
          <dgm:bulletEnabled val="1"/>
        </dgm:presLayoutVars>
      </dgm:prSet>
      <dgm:spPr/>
    </dgm:pt>
  </dgm:ptLst>
  <dgm:cxnLst>
    <dgm:cxn modelId="{6CD5D30A-F436-4E81-B414-1D242A2E50E9}" srcId="{DEBDDACB-AF85-4BF4-AAB3-2CE1CB26A94A}" destId="{6AD13F36-C4C6-4007-894C-FAFA5383BA09}" srcOrd="0" destOrd="0" parTransId="{00273EA6-9306-4C74-81BD-7F8117C6C7F7}" sibTransId="{2CD24451-4B15-4297-94BF-EC2CE94256ED}"/>
    <dgm:cxn modelId="{B89C1511-25C6-445E-B9A8-8BA4DF235DA4}" srcId="{6AD13F36-C4C6-4007-894C-FAFA5383BA09}" destId="{5ADE000E-8565-4D9A-B558-27B5AEFB8E72}" srcOrd="0" destOrd="0" parTransId="{D88FF94B-FF3E-4041-B539-0E1454525F4F}" sibTransId="{5D6AB990-11BE-4917-9204-E248F0E0F4F5}"/>
    <dgm:cxn modelId="{06D1DC21-6FA2-45B2-B46B-8E4B9FFBBCFA}" type="presOf" srcId="{E9490806-09FF-472B-BB26-1CB02BC0FB3F}" destId="{4BB58F56-2FAF-4033-A75A-3ADA9CEDE500}" srcOrd="0" destOrd="0" presId="urn:microsoft.com/office/officeart/2005/8/layout/vList2"/>
    <dgm:cxn modelId="{7C8F2625-9BAC-4EEA-A131-10A52976948D}" srcId="{DEBDDACB-AF85-4BF4-AAB3-2CE1CB26A94A}" destId="{A4D7EE2E-366E-4F69-ABB9-2B72F7AE4B95}" srcOrd="2" destOrd="0" parTransId="{2E60DCA4-D622-4F39-8141-4F12FD00B331}" sibTransId="{90D462E6-49FB-4503-969D-824EB26F30D0}"/>
    <dgm:cxn modelId="{881CD237-B429-409A-8C87-4E03B614A5BC}" type="presOf" srcId="{844020E3-D2B4-4E9F-887D-E89457B20F60}" destId="{0E0A7E97-D7E4-48DF-A278-EFC3277A654D}" srcOrd="0" destOrd="0" presId="urn:microsoft.com/office/officeart/2005/8/layout/vList2"/>
    <dgm:cxn modelId="{2E05D563-44F9-46AA-8DBE-CD2EF3DB4659}" type="presOf" srcId="{A948DA7F-7044-473B-8B6F-A7014E6B43F0}" destId="{A14AB2F4-2D74-47AC-9428-E9070D9FDD19}" srcOrd="0" destOrd="0" presId="urn:microsoft.com/office/officeart/2005/8/layout/vList2"/>
    <dgm:cxn modelId="{BC9D3D64-1A29-4C5C-A15E-E33FE8140990}" type="presOf" srcId="{DEBDDACB-AF85-4BF4-AAB3-2CE1CB26A94A}" destId="{BE5F8067-F829-462E-9471-738E4A4AE50F}" srcOrd="0" destOrd="0" presId="urn:microsoft.com/office/officeart/2005/8/layout/vList2"/>
    <dgm:cxn modelId="{69EFBA45-3828-428C-B3D1-FF59C34C7EB2}" srcId="{994ED4FB-8720-47FF-8672-B12539F17ECF}" destId="{BCC5125D-BAFE-4405-91D4-4CDEC396D802}" srcOrd="0" destOrd="0" parTransId="{24FFFA5B-2028-4EF0-BB07-F5E43A6AD63B}" sibTransId="{9CB48527-7844-499B-B1C2-666AAF25E31D}"/>
    <dgm:cxn modelId="{B7C48B7E-D2E3-4CAE-AD2B-57B89DCC5D9D}" type="presOf" srcId="{BCC5125D-BAFE-4405-91D4-4CDEC396D802}" destId="{BA9E1EA7-563D-4C42-97F8-440CAB0E824D}" srcOrd="0" destOrd="0" presId="urn:microsoft.com/office/officeart/2005/8/layout/vList2"/>
    <dgm:cxn modelId="{E32BFA88-F2E4-4C8E-B607-533CC1A1A263}" srcId="{DEBDDACB-AF85-4BF4-AAB3-2CE1CB26A94A}" destId="{844020E3-D2B4-4E9F-887D-E89457B20F60}" srcOrd="3" destOrd="0" parTransId="{A92DB18C-0A3E-4673-8CC4-869958D2411A}" sibTransId="{259DBF28-1B33-4D12-867B-1DBFCF9DF260}"/>
    <dgm:cxn modelId="{92E9FFB1-53E7-40EC-8DFB-D0307738C645}" type="presOf" srcId="{6AD13F36-C4C6-4007-894C-FAFA5383BA09}" destId="{0CF0E643-6BCB-4F5B-BB1D-41444599C539}" srcOrd="0" destOrd="0" presId="urn:microsoft.com/office/officeart/2005/8/layout/vList2"/>
    <dgm:cxn modelId="{499DE7BF-CE47-43C2-8E5A-A1BFFC687CE5}" srcId="{A4D7EE2E-366E-4F69-ABB9-2B72F7AE4B95}" destId="{A948DA7F-7044-473B-8B6F-A7014E6B43F0}" srcOrd="0" destOrd="0" parTransId="{050A69E1-342B-48C4-9A25-97B506E15AE8}" sibTransId="{4D8963E2-BBC0-4FF5-ABEB-51C7A4F9A3E9}"/>
    <dgm:cxn modelId="{957B01C9-C25E-430C-8642-D8C6E5EC73E7}" type="presOf" srcId="{A4D7EE2E-366E-4F69-ABB9-2B72F7AE4B95}" destId="{B7EA9249-3C41-4B68-B476-D2DDC61C9DA9}" srcOrd="0" destOrd="0" presId="urn:microsoft.com/office/officeart/2005/8/layout/vList2"/>
    <dgm:cxn modelId="{F587DCCC-8559-40F4-8D38-C6AA76205337}" srcId="{DEBDDACB-AF85-4BF4-AAB3-2CE1CB26A94A}" destId="{994ED4FB-8720-47FF-8672-B12539F17ECF}" srcOrd="1" destOrd="0" parTransId="{2EA1DC3F-7507-4588-9D3F-CF77C10D0361}" sibTransId="{6837A4E0-C6AF-487B-8185-F47CDC3824C1}"/>
    <dgm:cxn modelId="{EDCA91E4-B041-4862-BA3E-BB7E29F941FA}" type="presOf" srcId="{994ED4FB-8720-47FF-8672-B12539F17ECF}" destId="{996BE07B-F4D3-4B95-AFC4-E51BBE1DF6BB}" srcOrd="0" destOrd="0" presId="urn:microsoft.com/office/officeart/2005/8/layout/vList2"/>
    <dgm:cxn modelId="{ABBAA3F2-CAAA-4EC6-814C-83CB067391BE}" srcId="{844020E3-D2B4-4E9F-887D-E89457B20F60}" destId="{E9490806-09FF-472B-BB26-1CB02BC0FB3F}" srcOrd="0" destOrd="0" parTransId="{7BA396E0-A06F-4A63-9D02-0E6685E1949B}" sibTransId="{439E6A38-D3AB-49AC-BF78-98333856ECC2}"/>
    <dgm:cxn modelId="{6EABC4FA-9A70-4C38-9CF1-626FFB8D4820}" type="presOf" srcId="{5ADE000E-8565-4D9A-B558-27B5AEFB8E72}" destId="{236460B9-24F5-4707-8E07-3C300EF4B06C}" srcOrd="0" destOrd="0" presId="urn:microsoft.com/office/officeart/2005/8/layout/vList2"/>
    <dgm:cxn modelId="{7B0A5B8C-1DBD-48CD-85CF-C2C56A5C9BCC}" type="presParOf" srcId="{BE5F8067-F829-462E-9471-738E4A4AE50F}" destId="{0CF0E643-6BCB-4F5B-BB1D-41444599C539}" srcOrd="0" destOrd="0" presId="urn:microsoft.com/office/officeart/2005/8/layout/vList2"/>
    <dgm:cxn modelId="{446AC3A9-E4B0-45AC-A5BD-BAFE2596CA5E}" type="presParOf" srcId="{BE5F8067-F829-462E-9471-738E4A4AE50F}" destId="{236460B9-24F5-4707-8E07-3C300EF4B06C}" srcOrd="1" destOrd="0" presId="urn:microsoft.com/office/officeart/2005/8/layout/vList2"/>
    <dgm:cxn modelId="{A2112C44-CE03-402B-8BFD-3393DB4D0377}" type="presParOf" srcId="{BE5F8067-F829-462E-9471-738E4A4AE50F}" destId="{996BE07B-F4D3-4B95-AFC4-E51BBE1DF6BB}" srcOrd="2" destOrd="0" presId="urn:microsoft.com/office/officeart/2005/8/layout/vList2"/>
    <dgm:cxn modelId="{4392F4F4-F5D1-4467-BB46-BD37A03C16F1}" type="presParOf" srcId="{BE5F8067-F829-462E-9471-738E4A4AE50F}" destId="{BA9E1EA7-563D-4C42-97F8-440CAB0E824D}" srcOrd="3" destOrd="0" presId="urn:microsoft.com/office/officeart/2005/8/layout/vList2"/>
    <dgm:cxn modelId="{54D0A5F5-6368-4384-B028-DC4BFCE4E17B}" type="presParOf" srcId="{BE5F8067-F829-462E-9471-738E4A4AE50F}" destId="{B7EA9249-3C41-4B68-B476-D2DDC61C9DA9}" srcOrd="4" destOrd="0" presId="urn:microsoft.com/office/officeart/2005/8/layout/vList2"/>
    <dgm:cxn modelId="{D05791E0-6A9B-48C6-809A-F1A1D90ABFAF}" type="presParOf" srcId="{BE5F8067-F829-462E-9471-738E4A4AE50F}" destId="{A14AB2F4-2D74-47AC-9428-E9070D9FDD19}" srcOrd="5" destOrd="0" presId="urn:microsoft.com/office/officeart/2005/8/layout/vList2"/>
    <dgm:cxn modelId="{E154D61F-37AD-401C-B690-6A97D95D5A47}" type="presParOf" srcId="{BE5F8067-F829-462E-9471-738E4A4AE50F}" destId="{0E0A7E97-D7E4-48DF-A278-EFC3277A654D}" srcOrd="6" destOrd="0" presId="urn:microsoft.com/office/officeart/2005/8/layout/vList2"/>
    <dgm:cxn modelId="{3FD04646-BA20-43E0-BDB8-B3F063D416BB}" type="presParOf" srcId="{BE5F8067-F829-462E-9471-738E4A4AE50F}" destId="{4BB58F56-2FAF-4033-A75A-3ADA9CEDE500}"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39B350-F9D8-4AB8-AD98-330D9E479CAD}"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7CA32047-6476-4232-AF08-7EF3835482B6}">
      <dgm:prSet phldrT="[Text]"/>
      <dgm:spPr/>
      <dgm:t>
        <a:bodyPr/>
        <a:lstStyle/>
        <a:p>
          <a:pPr algn="just"/>
          <a:r>
            <a:rPr lang="en-US"/>
            <a:t>At my previous company, flexible work arrangements enhanced employee satisfaction and productivity. Job satisfaction, stress, and work-life balance increased with remote work and flexible hours. Flexibility boosted morale, attracted top talent, and made us a top employer. </a:t>
          </a:r>
          <a:endParaRPr lang="en-GB" dirty="0"/>
        </a:p>
      </dgm:t>
    </dgm:pt>
    <dgm:pt modelId="{693A11F9-0CC3-43C5-8D98-882AD256500C}" type="parTrans" cxnId="{D1BF2110-AFF1-46DB-BD06-CF09C8FE62EE}">
      <dgm:prSet/>
      <dgm:spPr/>
      <dgm:t>
        <a:bodyPr/>
        <a:lstStyle/>
        <a:p>
          <a:pPr algn="just"/>
          <a:endParaRPr lang="en-GB"/>
        </a:p>
      </dgm:t>
    </dgm:pt>
    <dgm:pt modelId="{B803E62B-A28A-47EB-8C89-835E4E229C23}" type="sibTrans" cxnId="{D1BF2110-AFF1-46DB-BD06-CF09C8FE62EE}">
      <dgm:prSet/>
      <dgm:spPr/>
      <dgm:t>
        <a:bodyPr/>
        <a:lstStyle/>
        <a:p>
          <a:pPr algn="just"/>
          <a:endParaRPr lang="en-GB"/>
        </a:p>
      </dgm:t>
    </dgm:pt>
    <dgm:pt modelId="{D88A979C-E9A9-40EA-B9A7-095128B345BB}">
      <dgm:prSet/>
      <dgm:spPr/>
      <dgm:t>
        <a:bodyPr/>
        <a:lstStyle/>
        <a:p>
          <a:pPr algn="just"/>
          <a:r>
            <a:rPr lang="en-US" dirty="0"/>
            <a:t>Feedback and open communication boosted trust, collaboration, and openness in our company. Empowering workers to express concerns spurred innovation and progress. The open-door policy helped problem-solving, decision-making, and employee-management interactions.</a:t>
          </a:r>
          <a:endParaRPr lang="en-GB" dirty="0"/>
        </a:p>
      </dgm:t>
    </dgm:pt>
    <dgm:pt modelId="{5AFFD2F4-B5D0-4850-8BF5-E2B5A3CE1D5C}" type="parTrans" cxnId="{AF2AEBCF-7051-4E7F-98A6-59D6E6B1DDA3}">
      <dgm:prSet/>
      <dgm:spPr/>
      <dgm:t>
        <a:bodyPr/>
        <a:lstStyle/>
        <a:p>
          <a:pPr algn="just"/>
          <a:endParaRPr lang="en-GB"/>
        </a:p>
      </dgm:t>
    </dgm:pt>
    <dgm:pt modelId="{43CF849C-E67D-435C-8D6A-9519C07E35A7}" type="sibTrans" cxnId="{AF2AEBCF-7051-4E7F-98A6-59D6E6B1DDA3}">
      <dgm:prSet/>
      <dgm:spPr/>
      <dgm:t>
        <a:bodyPr/>
        <a:lstStyle/>
        <a:p>
          <a:pPr algn="just"/>
          <a:endParaRPr lang="en-GB"/>
        </a:p>
      </dgm:t>
    </dgm:pt>
    <dgm:pt modelId="{9D916FAA-37CC-4ADE-A6A6-F5CF6E163100}">
      <dgm:prSet/>
      <dgm:spPr/>
      <dgm:t>
        <a:bodyPr/>
        <a:lstStyle/>
        <a:p>
          <a:pPr algn="just"/>
          <a:r>
            <a:rPr lang="en-US" dirty="0"/>
            <a:t>Training, mentoring, and career advancement have retained top talent and grown the organisation. Cultivating internal talent fostered a culture of continuous learning and professional progress, improving employee engagement, performance, and loyalty.</a:t>
          </a:r>
          <a:endParaRPr lang="en-GB" dirty="0"/>
        </a:p>
      </dgm:t>
    </dgm:pt>
    <dgm:pt modelId="{B386DA67-9E04-4B61-8AD5-B0D37C945E81}" type="parTrans" cxnId="{8F63BECB-ED49-4611-803C-F01B3E5972A5}">
      <dgm:prSet/>
      <dgm:spPr/>
      <dgm:t>
        <a:bodyPr/>
        <a:lstStyle/>
        <a:p>
          <a:pPr algn="just"/>
          <a:endParaRPr lang="en-GB"/>
        </a:p>
      </dgm:t>
    </dgm:pt>
    <dgm:pt modelId="{F784F866-5BC2-4C08-9042-25A943C23A08}" type="sibTrans" cxnId="{8F63BECB-ED49-4611-803C-F01B3E5972A5}">
      <dgm:prSet/>
      <dgm:spPr/>
      <dgm:t>
        <a:bodyPr/>
        <a:lstStyle/>
        <a:p>
          <a:pPr algn="just"/>
          <a:endParaRPr lang="en-GB"/>
        </a:p>
      </dgm:t>
    </dgm:pt>
    <dgm:pt modelId="{F2B5E94F-6FB6-4E84-8E65-2B0C0782AA6E}" type="pres">
      <dgm:prSet presAssocID="{1F39B350-F9D8-4AB8-AD98-330D9E479CAD}" presName="Name0" presStyleCnt="0">
        <dgm:presLayoutVars>
          <dgm:chMax val="11"/>
          <dgm:chPref val="11"/>
          <dgm:dir/>
          <dgm:resizeHandles/>
        </dgm:presLayoutVars>
      </dgm:prSet>
      <dgm:spPr/>
    </dgm:pt>
    <dgm:pt modelId="{85167307-F0D2-4A4C-BEFC-B1BFE9368AC3}" type="pres">
      <dgm:prSet presAssocID="{9D916FAA-37CC-4ADE-A6A6-F5CF6E163100}" presName="Accent3" presStyleCnt="0"/>
      <dgm:spPr/>
    </dgm:pt>
    <dgm:pt modelId="{A46D43F4-6B23-4347-87E3-47DF87E7CADA}" type="pres">
      <dgm:prSet presAssocID="{9D916FAA-37CC-4ADE-A6A6-F5CF6E163100}" presName="Accent" presStyleLbl="node1" presStyleIdx="0" presStyleCnt="3"/>
      <dgm:spPr/>
    </dgm:pt>
    <dgm:pt modelId="{C3E60FA7-DA02-4BCB-B1B6-4DAD1D8448D6}" type="pres">
      <dgm:prSet presAssocID="{9D916FAA-37CC-4ADE-A6A6-F5CF6E163100}" presName="ParentBackground3" presStyleCnt="0"/>
      <dgm:spPr/>
    </dgm:pt>
    <dgm:pt modelId="{EB30A2D6-C65C-494C-9870-3C0DD15D3FB4}" type="pres">
      <dgm:prSet presAssocID="{9D916FAA-37CC-4ADE-A6A6-F5CF6E163100}" presName="ParentBackground" presStyleLbl="fgAcc1" presStyleIdx="0" presStyleCnt="3"/>
      <dgm:spPr/>
    </dgm:pt>
    <dgm:pt modelId="{4C9A2541-1F84-4E13-90BD-9B00043B7DD2}" type="pres">
      <dgm:prSet presAssocID="{9D916FAA-37CC-4ADE-A6A6-F5CF6E163100}" presName="Parent3" presStyleLbl="revTx" presStyleIdx="0" presStyleCnt="0">
        <dgm:presLayoutVars>
          <dgm:chMax val="1"/>
          <dgm:chPref val="1"/>
          <dgm:bulletEnabled val="1"/>
        </dgm:presLayoutVars>
      </dgm:prSet>
      <dgm:spPr/>
    </dgm:pt>
    <dgm:pt modelId="{EC7ED71C-D561-4990-8F7E-B704BAE74D70}" type="pres">
      <dgm:prSet presAssocID="{D88A979C-E9A9-40EA-B9A7-095128B345BB}" presName="Accent2" presStyleCnt="0"/>
      <dgm:spPr/>
    </dgm:pt>
    <dgm:pt modelId="{1573AEAF-8C64-455A-B819-21F22436FD20}" type="pres">
      <dgm:prSet presAssocID="{D88A979C-E9A9-40EA-B9A7-095128B345BB}" presName="Accent" presStyleLbl="node1" presStyleIdx="1" presStyleCnt="3"/>
      <dgm:spPr/>
    </dgm:pt>
    <dgm:pt modelId="{F6132436-8BC6-4485-899A-F82427D39B55}" type="pres">
      <dgm:prSet presAssocID="{D88A979C-E9A9-40EA-B9A7-095128B345BB}" presName="ParentBackground2" presStyleCnt="0"/>
      <dgm:spPr/>
    </dgm:pt>
    <dgm:pt modelId="{1AD04F1E-7078-4D18-A105-C1D8D1EF2256}" type="pres">
      <dgm:prSet presAssocID="{D88A979C-E9A9-40EA-B9A7-095128B345BB}" presName="ParentBackground" presStyleLbl="fgAcc1" presStyleIdx="1" presStyleCnt="3"/>
      <dgm:spPr/>
    </dgm:pt>
    <dgm:pt modelId="{452F550A-697F-481A-B057-C03260EE7E6E}" type="pres">
      <dgm:prSet presAssocID="{D88A979C-E9A9-40EA-B9A7-095128B345BB}" presName="Parent2" presStyleLbl="revTx" presStyleIdx="0" presStyleCnt="0">
        <dgm:presLayoutVars>
          <dgm:chMax val="1"/>
          <dgm:chPref val="1"/>
          <dgm:bulletEnabled val="1"/>
        </dgm:presLayoutVars>
      </dgm:prSet>
      <dgm:spPr/>
    </dgm:pt>
    <dgm:pt modelId="{8D98FB71-5BBF-4073-9307-93D7C12DCE4A}" type="pres">
      <dgm:prSet presAssocID="{7CA32047-6476-4232-AF08-7EF3835482B6}" presName="Accent1" presStyleCnt="0"/>
      <dgm:spPr/>
    </dgm:pt>
    <dgm:pt modelId="{8F94E97D-627B-4CC6-A881-F79B14DCB9AC}" type="pres">
      <dgm:prSet presAssocID="{7CA32047-6476-4232-AF08-7EF3835482B6}" presName="Accent" presStyleLbl="node1" presStyleIdx="2" presStyleCnt="3"/>
      <dgm:spPr/>
    </dgm:pt>
    <dgm:pt modelId="{52FA93C3-1AB0-4BDB-B12C-30990A98D178}" type="pres">
      <dgm:prSet presAssocID="{7CA32047-6476-4232-AF08-7EF3835482B6}" presName="ParentBackground1" presStyleCnt="0"/>
      <dgm:spPr/>
    </dgm:pt>
    <dgm:pt modelId="{5AAD70C5-9D9F-4B1B-BF20-892ACBECBB15}" type="pres">
      <dgm:prSet presAssocID="{7CA32047-6476-4232-AF08-7EF3835482B6}" presName="ParentBackground" presStyleLbl="fgAcc1" presStyleIdx="2" presStyleCnt="3"/>
      <dgm:spPr/>
    </dgm:pt>
    <dgm:pt modelId="{3CA79818-7D47-448C-9CE3-C45223F1548E}" type="pres">
      <dgm:prSet presAssocID="{7CA32047-6476-4232-AF08-7EF3835482B6}" presName="Parent1" presStyleLbl="revTx" presStyleIdx="0" presStyleCnt="0">
        <dgm:presLayoutVars>
          <dgm:chMax val="1"/>
          <dgm:chPref val="1"/>
          <dgm:bulletEnabled val="1"/>
        </dgm:presLayoutVars>
      </dgm:prSet>
      <dgm:spPr/>
    </dgm:pt>
  </dgm:ptLst>
  <dgm:cxnLst>
    <dgm:cxn modelId="{DECC8804-15C7-4305-BD01-597491F85170}" type="presOf" srcId="{1F39B350-F9D8-4AB8-AD98-330D9E479CAD}" destId="{F2B5E94F-6FB6-4E84-8E65-2B0C0782AA6E}" srcOrd="0" destOrd="0" presId="urn:microsoft.com/office/officeart/2011/layout/CircleProcess"/>
    <dgm:cxn modelId="{7653400F-7408-4CAD-8FD7-D164E47DBD03}" type="presOf" srcId="{D88A979C-E9A9-40EA-B9A7-095128B345BB}" destId="{452F550A-697F-481A-B057-C03260EE7E6E}" srcOrd="1" destOrd="0" presId="urn:microsoft.com/office/officeart/2011/layout/CircleProcess"/>
    <dgm:cxn modelId="{D1BF2110-AFF1-46DB-BD06-CF09C8FE62EE}" srcId="{1F39B350-F9D8-4AB8-AD98-330D9E479CAD}" destId="{7CA32047-6476-4232-AF08-7EF3835482B6}" srcOrd="0" destOrd="0" parTransId="{693A11F9-0CC3-43C5-8D98-882AD256500C}" sibTransId="{B803E62B-A28A-47EB-8C89-835E4E229C23}"/>
    <dgm:cxn modelId="{DAC05E5F-BA9D-4C27-9F44-1CA598F1535B}" type="presOf" srcId="{7CA32047-6476-4232-AF08-7EF3835482B6}" destId="{3CA79818-7D47-448C-9CE3-C45223F1548E}" srcOrd="1" destOrd="0" presId="urn:microsoft.com/office/officeart/2011/layout/CircleProcess"/>
    <dgm:cxn modelId="{D4D82853-A413-4882-AC97-D4CC6C306D12}" type="presOf" srcId="{D88A979C-E9A9-40EA-B9A7-095128B345BB}" destId="{1AD04F1E-7078-4D18-A105-C1D8D1EF2256}" srcOrd="0" destOrd="0" presId="urn:microsoft.com/office/officeart/2011/layout/CircleProcess"/>
    <dgm:cxn modelId="{69D97657-0D50-484E-9844-D209398F59A0}" type="presOf" srcId="{9D916FAA-37CC-4ADE-A6A6-F5CF6E163100}" destId="{EB30A2D6-C65C-494C-9870-3C0DD15D3FB4}" srcOrd="0" destOrd="0" presId="urn:microsoft.com/office/officeart/2011/layout/CircleProcess"/>
    <dgm:cxn modelId="{A2FBF19D-E863-4C6A-AB48-AC22B11EC556}" type="presOf" srcId="{7CA32047-6476-4232-AF08-7EF3835482B6}" destId="{5AAD70C5-9D9F-4B1B-BF20-892ACBECBB15}" srcOrd="0" destOrd="0" presId="urn:microsoft.com/office/officeart/2011/layout/CircleProcess"/>
    <dgm:cxn modelId="{8F63BECB-ED49-4611-803C-F01B3E5972A5}" srcId="{1F39B350-F9D8-4AB8-AD98-330D9E479CAD}" destId="{9D916FAA-37CC-4ADE-A6A6-F5CF6E163100}" srcOrd="2" destOrd="0" parTransId="{B386DA67-9E04-4B61-8AD5-B0D37C945E81}" sibTransId="{F784F866-5BC2-4C08-9042-25A943C23A08}"/>
    <dgm:cxn modelId="{AF2AEBCF-7051-4E7F-98A6-59D6E6B1DDA3}" srcId="{1F39B350-F9D8-4AB8-AD98-330D9E479CAD}" destId="{D88A979C-E9A9-40EA-B9A7-095128B345BB}" srcOrd="1" destOrd="0" parTransId="{5AFFD2F4-B5D0-4850-8BF5-E2B5A3CE1D5C}" sibTransId="{43CF849C-E67D-435C-8D6A-9519C07E35A7}"/>
    <dgm:cxn modelId="{B45BB4DA-702D-438E-A787-7554D363C18B}" type="presOf" srcId="{9D916FAA-37CC-4ADE-A6A6-F5CF6E163100}" destId="{4C9A2541-1F84-4E13-90BD-9B00043B7DD2}" srcOrd="1" destOrd="0" presId="urn:microsoft.com/office/officeart/2011/layout/CircleProcess"/>
    <dgm:cxn modelId="{3B84C252-AB1B-428D-AD27-4C5A5E1FD437}" type="presParOf" srcId="{F2B5E94F-6FB6-4E84-8E65-2B0C0782AA6E}" destId="{85167307-F0D2-4A4C-BEFC-B1BFE9368AC3}" srcOrd="0" destOrd="0" presId="urn:microsoft.com/office/officeart/2011/layout/CircleProcess"/>
    <dgm:cxn modelId="{66E527CE-BA0D-44BC-8C54-312F3C7A8E48}" type="presParOf" srcId="{85167307-F0D2-4A4C-BEFC-B1BFE9368AC3}" destId="{A46D43F4-6B23-4347-87E3-47DF87E7CADA}" srcOrd="0" destOrd="0" presId="urn:microsoft.com/office/officeart/2011/layout/CircleProcess"/>
    <dgm:cxn modelId="{050F922C-0C74-49AF-9757-6ADCA9974326}" type="presParOf" srcId="{F2B5E94F-6FB6-4E84-8E65-2B0C0782AA6E}" destId="{C3E60FA7-DA02-4BCB-B1B6-4DAD1D8448D6}" srcOrd="1" destOrd="0" presId="urn:microsoft.com/office/officeart/2011/layout/CircleProcess"/>
    <dgm:cxn modelId="{A66D5406-BEE5-4265-94DB-0D99B4A74E57}" type="presParOf" srcId="{C3E60FA7-DA02-4BCB-B1B6-4DAD1D8448D6}" destId="{EB30A2D6-C65C-494C-9870-3C0DD15D3FB4}" srcOrd="0" destOrd="0" presId="urn:microsoft.com/office/officeart/2011/layout/CircleProcess"/>
    <dgm:cxn modelId="{CB8E8EAD-2C4E-4B2D-BDAE-0F894B301A3E}" type="presParOf" srcId="{F2B5E94F-6FB6-4E84-8E65-2B0C0782AA6E}" destId="{4C9A2541-1F84-4E13-90BD-9B00043B7DD2}" srcOrd="2" destOrd="0" presId="urn:microsoft.com/office/officeart/2011/layout/CircleProcess"/>
    <dgm:cxn modelId="{AD1961F7-98EA-46A4-9122-DD71ADDE5A39}" type="presParOf" srcId="{F2B5E94F-6FB6-4E84-8E65-2B0C0782AA6E}" destId="{EC7ED71C-D561-4990-8F7E-B704BAE74D70}" srcOrd="3" destOrd="0" presId="urn:microsoft.com/office/officeart/2011/layout/CircleProcess"/>
    <dgm:cxn modelId="{D1B22AD9-C9D5-49D4-AA63-07AB4A6CAC76}" type="presParOf" srcId="{EC7ED71C-D561-4990-8F7E-B704BAE74D70}" destId="{1573AEAF-8C64-455A-B819-21F22436FD20}" srcOrd="0" destOrd="0" presId="urn:microsoft.com/office/officeart/2011/layout/CircleProcess"/>
    <dgm:cxn modelId="{3FAFD883-2DDD-4708-B10B-B6AB6002CDC9}" type="presParOf" srcId="{F2B5E94F-6FB6-4E84-8E65-2B0C0782AA6E}" destId="{F6132436-8BC6-4485-899A-F82427D39B55}" srcOrd="4" destOrd="0" presId="urn:microsoft.com/office/officeart/2011/layout/CircleProcess"/>
    <dgm:cxn modelId="{7A256113-C780-44A4-AE5A-8410E35B0ECD}" type="presParOf" srcId="{F6132436-8BC6-4485-899A-F82427D39B55}" destId="{1AD04F1E-7078-4D18-A105-C1D8D1EF2256}" srcOrd="0" destOrd="0" presId="urn:microsoft.com/office/officeart/2011/layout/CircleProcess"/>
    <dgm:cxn modelId="{39BD1D64-9EA7-42F2-888E-1BD6F79382D9}" type="presParOf" srcId="{F2B5E94F-6FB6-4E84-8E65-2B0C0782AA6E}" destId="{452F550A-697F-481A-B057-C03260EE7E6E}" srcOrd="5" destOrd="0" presId="urn:microsoft.com/office/officeart/2011/layout/CircleProcess"/>
    <dgm:cxn modelId="{E257735A-098F-42AB-BC94-34FAABEFCD72}" type="presParOf" srcId="{F2B5E94F-6FB6-4E84-8E65-2B0C0782AA6E}" destId="{8D98FB71-5BBF-4073-9307-93D7C12DCE4A}" srcOrd="6" destOrd="0" presId="urn:microsoft.com/office/officeart/2011/layout/CircleProcess"/>
    <dgm:cxn modelId="{8F763C21-3D36-4089-909A-D2EFC3DCF05B}" type="presParOf" srcId="{8D98FB71-5BBF-4073-9307-93D7C12DCE4A}" destId="{8F94E97D-627B-4CC6-A881-F79B14DCB9AC}" srcOrd="0" destOrd="0" presId="urn:microsoft.com/office/officeart/2011/layout/CircleProcess"/>
    <dgm:cxn modelId="{BA6DB8AD-6E70-4FE3-A8A8-D936759A80A2}" type="presParOf" srcId="{F2B5E94F-6FB6-4E84-8E65-2B0C0782AA6E}" destId="{52FA93C3-1AB0-4BDB-B12C-30990A98D178}" srcOrd="7" destOrd="0" presId="urn:microsoft.com/office/officeart/2011/layout/CircleProcess"/>
    <dgm:cxn modelId="{F42C2E36-0C4F-40A8-BD49-7BACE7492703}" type="presParOf" srcId="{52FA93C3-1AB0-4BDB-B12C-30990A98D178}" destId="{5AAD70C5-9D9F-4B1B-BF20-892ACBECBB15}" srcOrd="0" destOrd="0" presId="urn:microsoft.com/office/officeart/2011/layout/CircleProcess"/>
    <dgm:cxn modelId="{D26C8927-F4BD-48B2-AEB2-9FDF00777654}" type="presParOf" srcId="{F2B5E94F-6FB6-4E84-8E65-2B0C0782AA6E}" destId="{3CA79818-7D47-448C-9CE3-C45223F1548E}"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8750F2-0CC4-48C9-802F-CD9B7FF9D70D}"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47FAF7DD-B217-4A5C-92DD-200A737F29CC}">
      <dgm:prSet phldrT="[Text]" custT="1"/>
      <dgm:spPr/>
      <dgm:t>
        <a:bodyPr/>
        <a:lstStyle/>
        <a:p>
          <a:r>
            <a:rPr lang="en-US" sz="1600" b="1" dirty="0"/>
            <a:t>Conduct Regular Employee Surveys: </a:t>
          </a:r>
          <a:r>
            <a:rPr lang="en-US" sz="1600" dirty="0"/>
            <a:t>HR professionals may use employee surveys to obtain input, detect issues, and assess company satisfaction according to (CIPD, 2023a). HR can quickly resolve concerns, make informed choices, and show a commitment to listening and responsiveness by asking workers about their work environment (</a:t>
          </a:r>
          <a:r>
            <a:rPr lang="en-US" sz="1600" dirty="0" err="1"/>
            <a:t>Mondy</a:t>
          </a:r>
          <a:r>
            <a:rPr lang="en-US" sz="1600" dirty="0"/>
            <a:t> and </a:t>
          </a:r>
          <a:r>
            <a:rPr lang="en-US" sz="1600" dirty="0" err="1"/>
            <a:t>Martocchio</a:t>
          </a:r>
          <a:r>
            <a:rPr lang="en-US" sz="1600" dirty="0"/>
            <a:t>, 2020).</a:t>
          </a:r>
          <a:endParaRPr lang="en-GB" sz="1600" dirty="0"/>
        </a:p>
      </dgm:t>
    </dgm:pt>
    <dgm:pt modelId="{8EBCD2DD-06BC-43B8-8B91-9012D5FFCD88}" type="parTrans" cxnId="{EFDDF18B-E1B5-4131-8797-9C28D61AAE76}">
      <dgm:prSet/>
      <dgm:spPr/>
      <dgm:t>
        <a:bodyPr/>
        <a:lstStyle/>
        <a:p>
          <a:endParaRPr lang="en-GB" sz="1600"/>
        </a:p>
      </dgm:t>
    </dgm:pt>
    <dgm:pt modelId="{B84567AC-2195-4829-B310-486C1AB754AC}" type="sibTrans" cxnId="{EFDDF18B-E1B5-4131-8797-9C28D61AAE76}">
      <dgm:prSet/>
      <dgm:spPr/>
      <dgm:t>
        <a:bodyPr/>
        <a:lstStyle/>
        <a:p>
          <a:endParaRPr lang="en-GB" sz="1600"/>
        </a:p>
      </dgm:t>
    </dgm:pt>
    <dgm:pt modelId="{E20F1E8E-7380-43A8-BD85-19AD495D1DA8}">
      <dgm:prSet custT="1"/>
      <dgm:spPr/>
      <dgm:t>
        <a:bodyPr/>
        <a:lstStyle/>
        <a:p>
          <a:r>
            <a:rPr lang="en-US" sz="1600" b="1" dirty="0"/>
            <a:t>Mentorship Programmes: </a:t>
          </a:r>
          <a:r>
            <a:rPr lang="en-US" sz="1600" dirty="0"/>
            <a:t>Bastian and Poussing (2023) believe that these programmes assist workers form professional networks and create a friendly and collaborative workplace.</a:t>
          </a:r>
          <a:endParaRPr lang="en-GB" sz="1600" dirty="0"/>
        </a:p>
      </dgm:t>
    </dgm:pt>
    <dgm:pt modelId="{D2015C00-6218-4B44-AC5C-4D509E70E3E7}" type="parTrans" cxnId="{12A8E188-B328-4D2E-952D-BF8CEE3BAEF8}">
      <dgm:prSet/>
      <dgm:spPr/>
      <dgm:t>
        <a:bodyPr/>
        <a:lstStyle/>
        <a:p>
          <a:endParaRPr lang="en-GB" sz="1600"/>
        </a:p>
      </dgm:t>
    </dgm:pt>
    <dgm:pt modelId="{5C33E6CD-B1EF-4651-AECA-58D5D2DA4ED7}" type="sibTrans" cxnId="{12A8E188-B328-4D2E-952D-BF8CEE3BAEF8}">
      <dgm:prSet/>
      <dgm:spPr/>
      <dgm:t>
        <a:bodyPr/>
        <a:lstStyle/>
        <a:p>
          <a:endParaRPr lang="en-GB" sz="1600"/>
        </a:p>
      </dgm:t>
    </dgm:pt>
    <dgm:pt modelId="{97773F14-A6E3-4DD0-94C6-FEA435F450BC}">
      <dgm:prSet custT="1"/>
      <dgm:spPr/>
      <dgm:t>
        <a:bodyPr/>
        <a:lstStyle/>
        <a:p>
          <a:r>
            <a:rPr lang="en-US" sz="1600" b="1" dirty="0"/>
            <a:t>Establish Conflict Resolution Mechanisms: </a:t>
          </a:r>
          <a:r>
            <a:rPr lang="en-US" sz="1600" dirty="0"/>
            <a:t>Jones and Martain (2019) found that HR experts may formalise workplace conflict resolution procedures. This may involve mediation, grievance processes, or conflict-resolution-trained HR personnel. </a:t>
          </a:r>
          <a:endParaRPr lang="en-GB" sz="1600" dirty="0"/>
        </a:p>
      </dgm:t>
    </dgm:pt>
    <dgm:pt modelId="{CCC9F0FA-832E-41E7-AD9B-396B2CD21BA1}" type="parTrans" cxnId="{D7611138-611A-45C5-8273-8ECCE69ED554}">
      <dgm:prSet/>
      <dgm:spPr/>
      <dgm:t>
        <a:bodyPr/>
        <a:lstStyle/>
        <a:p>
          <a:endParaRPr lang="en-GB" sz="1600"/>
        </a:p>
      </dgm:t>
    </dgm:pt>
    <dgm:pt modelId="{5720502C-32D1-489E-B90D-82705FF8BA91}" type="sibTrans" cxnId="{D7611138-611A-45C5-8273-8ECCE69ED554}">
      <dgm:prSet/>
      <dgm:spPr/>
      <dgm:t>
        <a:bodyPr/>
        <a:lstStyle/>
        <a:p>
          <a:endParaRPr lang="en-GB" sz="1600"/>
        </a:p>
      </dgm:t>
    </dgm:pt>
    <dgm:pt modelId="{C0BE6375-79BE-4E9C-933E-ECF629119191}" type="pres">
      <dgm:prSet presAssocID="{9B8750F2-0CC4-48C9-802F-CD9B7FF9D70D}" presName="linear" presStyleCnt="0">
        <dgm:presLayoutVars>
          <dgm:dir/>
          <dgm:resizeHandles val="exact"/>
        </dgm:presLayoutVars>
      </dgm:prSet>
      <dgm:spPr/>
    </dgm:pt>
    <dgm:pt modelId="{5699B369-B9EF-485C-A9B0-E583800B9753}" type="pres">
      <dgm:prSet presAssocID="{47FAF7DD-B217-4A5C-92DD-200A737F29CC}" presName="comp" presStyleCnt="0"/>
      <dgm:spPr/>
    </dgm:pt>
    <dgm:pt modelId="{5BAC02F0-D0E4-4A9D-9D7E-9533E1FECDD0}" type="pres">
      <dgm:prSet presAssocID="{47FAF7DD-B217-4A5C-92DD-200A737F29CC}" presName="box" presStyleLbl="node1" presStyleIdx="0" presStyleCnt="3"/>
      <dgm:spPr/>
    </dgm:pt>
    <dgm:pt modelId="{43120C6A-C8E5-43DA-AC42-E48894B26B2B}" type="pres">
      <dgm:prSet presAssocID="{47FAF7DD-B217-4A5C-92DD-200A737F29CC}" presName="img" presStyleLbl="fgImgPlace1" presStyleIdx="0" presStyleCnt="3"/>
      <dgm:spPr>
        <a:blipFill>
          <a:blip xmlns:r="http://schemas.openxmlformats.org/officeDocument/2006/relationships" r:embed="rId1"/>
          <a:srcRect/>
          <a:stretch>
            <a:fillRect t="-11000" b="-11000"/>
          </a:stretch>
        </a:blipFill>
      </dgm:spPr>
    </dgm:pt>
    <dgm:pt modelId="{F4F2987A-BACB-4C9A-AC8D-9CF263D92D60}" type="pres">
      <dgm:prSet presAssocID="{47FAF7DD-B217-4A5C-92DD-200A737F29CC}" presName="text" presStyleLbl="node1" presStyleIdx="0" presStyleCnt="3">
        <dgm:presLayoutVars>
          <dgm:bulletEnabled val="1"/>
        </dgm:presLayoutVars>
      </dgm:prSet>
      <dgm:spPr/>
    </dgm:pt>
    <dgm:pt modelId="{9E68D802-9660-48AB-9A4E-CBEFDBF56DAE}" type="pres">
      <dgm:prSet presAssocID="{B84567AC-2195-4829-B310-486C1AB754AC}" presName="spacer" presStyleCnt="0"/>
      <dgm:spPr/>
    </dgm:pt>
    <dgm:pt modelId="{EA8561E6-0E01-4A95-9BB0-59D324DABCFD}" type="pres">
      <dgm:prSet presAssocID="{E20F1E8E-7380-43A8-BD85-19AD495D1DA8}" presName="comp" presStyleCnt="0"/>
      <dgm:spPr/>
    </dgm:pt>
    <dgm:pt modelId="{837DCEBC-A0AC-40F4-A119-10A6A8CCA768}" type="pres">
      <dgm:prSet presAssocID="{E20F1E8E-7380-43A8-BD85-19AD495D1DA8}" presName="box" presStyleLbl="node1" presStyleIdx="1" presStyleCnt="3"/>
      <dgm:spPr/>
    </dgm:pt>
    <dgm:pt modelId="{E0DE288C-6019-47B6-B926-2EA008752DF5}" type="pres">
      <dgm:prSet presAssocID="{E20F1E8E-7380-43A8-BD85-19AD495D1DA8}" presName="img" presStyleLbl="fgImgPlace1" presStyleIdx="1" presStyleCnt="3"/>
      <dgm:spPr>
        <a:blipFill>
          <a:blip xmlns:r="http://schemas.openxmlformats.org/officeDocument/2006/relationships" r:embed="rId2"/>
          <a:srcRect/>
          <a:stretch>
            <a:fillRect l="-13000" r="-13000"/>
          </a:stretch>
        </a:blipFill>
      </dgm:spPr>
    </dgm:pt>
    <dgm:pt modelId="{4DD1CD8B-8941-4A3F-BBCB-9F325DD0CD67}" type="pres">
      <dgm:prSet presAssocID="{E20F1E8E-7380-43A8-BD85-19AD495D1DA8}" presName="text" presStyleLbl="node1" presStyleIdx="1" presStyleCnt="3">
        <dgm:presLayoutVars>
          <dgm:bulletEnabled val="1"/>
        </dgm:presLayoutVars>
      </dgm:prSet>
      <dgm:spPr/>
    </dgm:pt>
    <dgm:pt modelId="{6D492305-DD39-4951-9F05-0969722BFE2C}" type="pres">
      <dgm:prSet presAssocID="{5C33E6CD-B1EF-4651-AECA-58D5D2DA4ED7}" presName="spacer" presStyleCnt="0"/>
      <dgm:spPr/>
    </dgm:pt>
    <dgm:pt modelId="{CBCF3996-4850-45DC-8D19-A8F152F4A45C}" type="pres">
      <dgm:prSet presAssocID="{97773F14-A6E3-4DD0-94C6-FEA435F450BC}" presName="comp" presStyleCnt="0"/>
      <dgm:spPr/>
    </dgm:pt>
    <dgm:pt modelId="{E8E48BFC-E8BB-44EF-B398-37B47CC20B26}" type="pres">
      <dgm:prSet presAssocID="{97773F14-A6E3-4DD0-94C6-FEA435F450BC}" presName="box" presStyleLbl="node1" presStyleIdx="2" presStyleCnt="3"/>
      <dgm:spPr/>
    </dgm:pt>
    <dgm:pt modelId="{62F5759F-8F66-4891-9CBD-D86F4741991F}" type="pres">
      <dgm:prSet presAssocID="{97773F14-A6E3-4DD0-94C6-FEA435F450BC}" presName="img" presStyleLbl="fgImgPlace1" presStyleIdx="2" presStyleCnt="3"/>
      <dgm:spPr>
        <a:blipFill>
          <a:blip xmlns:r="http://schemas.openxmlformats.org/officeDocument/2006/relationships" r:embed="rId3"/>
          <a:srcRect/>
          <a:stretch>
            <a:fillRect l="-1000" r="-1000"/>
          </a:stretch>
        </a:blipFill>
      </dgm:spPr>
    </dgm:pt>
    <dgm:pt modelId="{9C2B6915-65E9-43BB-9084-C0AB5F80DD37}" type="pres">
      <dgm:prSet presAssocID="{97773F14-A6E3-4DD0-94C6-FEA435F450BC}" presName="text" presStyleLbl="node1" presStyleIdx="2" presStyleCnt="3">
        <dgm:presLayoutVars>
          <dgm:bulletEnabled val="1"/>
        </dgm:presLayoutVars>
      </dgm:prSet>
      <dgm:spPr/>
    </dgm:pt>
  </dgm:ptLst>
  <dgm:cxnLst>
    <dgm:cxn modelId="{B298AC32-F184-4D36-AA45-E67A63F3C0E9}" type="presOf" srcId="{E20F1E8E-7380-43A8-BD85-19AD495D1DA8}" destId="{4DD1CD8B-8941-4A3F-BBCB-9F325DD0CD67}" srcOrd="1" destOrd="0" presId="urn:microsoft.com/office/officeart/2005/8/layout/vList4"/>
    <dgm:cxn modelId="{D7611138-611A-45C5-8273-8ECCE69ED554}" srcId="{9B8750F2-0CC4-48C9-802F-CD9B7FF9D70D}" destId="{97773F14-A6E3-4DD0-94C6-FEA435F450BC}" srcOrd="2" destOrd="0" parTransId="{CCC9F0FA-832E-41E7-AD9B-396B2CD21BA1}" sibTransId="{5720502C-32D1-489E-B90D-82705FF8BA91}"/>
    <dgm:cxn modelId="{1A905F6B-B27F-4C5F-9499-CB3BBDE716E3}" type="presOf" srcId="{47FAF7DD-B217-4A5C-92DD-200A737F29CC}" destId="{5BAC02F0-D0E4-4A9D-9D7E-9533E1FECDD0}" srcOrd="0" destOrd="0" presId="urn:microsoft.com/office/officeart/2005/8/layout/vList4"/>
    <dgm:cxn modelId="{AB9DD659-ECDA-4E1D-A9DE-D9732C07EC88}" type="presOf" srcId="{9B8750F2-0CC4-48C9-802F-CD9B7FF9D70D}" destId="{C0BE6375-79BE-4E9C-933E-ECF629119191}" srcOrd="0" destOrd="0" presId="urn:microsoft.com/office/officeart/2005/8/layout/vList4"/>
    <dgm:cxn modelId="{12A8E188-B328-4D2E-952D-BF8CEE3BAEF8}" srcId="{9B8750F2-0CC4-48C9-802F-CD9B7FF9D70D}" destId="{E20F1E8E-7380-43A8-BD85-19AD495D1DA8}" srcOrd="1" destOrd="0" parTransId="{D2015C00-6218-4B44-AC5C-4D509E70E3E7}" sibTransId="{5C33E6CD-B1EF-4651-AECA-58D5D2DA4ED7}"/>
    <dgm:cxn modelId="{EFDDF18B-E1B5-4131-8797-9C28D61AAE76}" srcId="{9B8750F2-0CC4-48C9-802F-CD9B7FF9D70D}" destId="{47FAF7DD-B217-4A5C-92DD-200A737F29CC}" srcOrd="0" destOrd="0" parTransId="{8EBCD2DD-06BC-43B8-8B91-9012D5FFCD88}" sibTransId="{B84567AC-2195-4829-B310-486C1AB754AC}"/>
    <dgm:cxn modelId="{159969C8-D6DA-4449-A238-E5A043A16C38}" type="presOf" srcId="{97773F14-A6E3-4DD0-94C6-FEA435F450BC}" destId="{9C2B6915-65E9-43BB-9084-C0AB5F80DD37}" srcOrd="1" destOrd="0" presId="urn:microsoft.com/office/officeart/2005/8/layout/vList4"/>
    <dgm:cxn modelId="{CA20BAE4-C889-4B64-98FB-B4156F52944C}" type="presOf" srcId="{97773F14-A6E3-4DD0-94C6-FEA435F450BC}" destId="{E8E48BFC-E8BB-44EF-B398-37B47CC20B26}" srcOrd="0" destOrd="0" presId="urn:microsoft.com/office/officeart/2005/8/layout/vList4"/>
    <dgm:cxn modelId="{834215EA-F5EE-48BB-981D-7CF9EB796EA0}" type="presOf" srcId="{47FAF7DD-B217-4A5C-92DD-200A737F29CC}" destId="{F4F2987A-BACB-4C9A-AC8D-9CF263D92D60}" srcOrd="1" destOrd="0" presId="urn:microsoft.com/office/officeart/2005/8/layout/vList4"/>
    <dgm:cxn modelId="{21F3FFFE-1963-4AF0-9C0C-1AF221119C84}" type="presOf" srcId="{E20F1E8E-7380-43A8-BD85-19AD495D1DA8}" destId="{837DCEBC-A0AC-40F4-A119-10A6A8CCA768}" srcOrd="0" destOrd="0" presId="urn:microsoft.com/office/officeart/2005/8/layout/vList4"/>
    <dgm:cxn modelId="{A3A89957-AC42-4CFD-A522-E4264380BFCE}" type="presParOf" srcId="{C0BE6375-79BE-4E9C-933E-ECF629119191}" destId="{5699B369-B9EF-485C-A9B0-E583800B9753}" srcOrd="0" destOrd="0" presId="urn:microsoft.com/office/officeart/2005/8/layout/vList4"/>
    <dgm:cxn modelId="{3D614020-3227-4DBF-BA90-A2C72BA40FA4}" type="presParOf" srcId="{5699B369-B9EF-485C-A9B0-E583800B9753}" destId="{5BAC02F0-D0E4-4A9D-9D7E-9533E1FECDD0}" srcOrd="0" destOrd="0" presId="urn:microsoft.com/office/officeart/2005/8/layout/vList4"/>
    <dgm:cxn modelId="{29ECF9B9-2562-4559-933D-C2E3C4BA5E68}" type="presParOf" srcId="{5699B369-B9EF-485C-A9B0-E583800B9753}" destId="{43120C6A-C8E5-43DA-AC42-E48894B26B2B}" srcOrd="1" destOrd="0" presId="urn:microsoft.com/office/officeart/2005/8/layout/vList4"/>
    <dgm:cxn modelId="{45625F9C-4939-4BE7-8AA4-35352FE707A2}" type="presParOf" srcId="{5699B369-B9EF-485C-A9B0-E583800B9753}" destId="{F4F2987A-BACB-4C9A-AC8D-9CF263D92D60}" srcOrd="2" destOrd="0" presId="urn:microsoft.com/office/officeart/2005/8/layout/vList4"/>
    <dgm:cxn modelId="{26617904-5E11-41BE-8942-0D2673465870}" type="presParOf" srcId="{C0BE6375-79BE-4E9C-933E-ECF629119191}" destId="{9E68D802-9660-48AB-9A4E-CBEFDBF56DAE}" srcOrd="1" destOrd="0" presId="urn:microsoft.com/office/officeart/2005/8/layout/vList4"/>
    <dgm:cxn modelId="{F7B43319-E55F-421A-817A-CC857146CEF6}" type="presParOf" srcId="{C0BE6375-79BE-4E9C-933E-ECF629119191}" destId="{EA8561E6-0E01-4A95-9BB0-59D324DABCFD}" srcOrd="2" destOrd="0" presId="urn:microsoft.com/office/officeart/2005/8/layout/vList4"/>
    <dgm:cxn modelId="{D0D55D73-E049-456B-B685-3593D516E430}" type="presParOf" srcId="{EA8561E6-0E01-4A95-9BB0-59D324DABCFD}" destId="{837DCEBC-A0AC-40F4-A119-10A6A8CCA768}" srcOrd="0" destOrd="0" presId="urn:microsoft.com/office/officeart/2005/8/layout/vList4"/>
    <dgm:cxn modelId="{2DEDC0D9-8225-463A-996A-6B3093D0D9A2}" type="presParOf" srcId="{EA8561E6-0E01-4A95-9BB0-59D324DABCFD}" destId="{E0DE288C-6019-47B6-B926-2EA008752DF5}" srcOrd="1" destOrd="0" presId="urn:microsoft.com/office/officeart/2005/8/layout/vList4"/>
    <dgm:cxn modelId="{8B7C0127-CA38-44F6-8EB7-256F6C1DF642}" type="presParOf" srcId="{EA8561E6-0E01-4A95-9BB0-59D324DABCFD}" destId="{4DD1CD8B-8941-4A3F-BBCB-9F325DD0CD67}" srcOrd="2" destOrd="0" presId="urn:microsoft.com/office/officeart/2005/8/layout/vList4"/>
    <dgm:cxn modelId="{92BDCDED-DBEB-499C-9E32-FA53A91C07E4}" type="presParOf" srcId="{C0BE6375-79BE-4E9C-933E-ECF629119191}" destId="{6D492305-DD39-4951-9F05-0969722BFE2C}" srcOrd="3" destOrd="0" presId="urn:microsoft.com/office/officeart/2005/8/layout/vList4"/>
    <dgm:cxn modelId="{1EC993EF-13D0-4202-9E64-193A8B80E872}" type="presParOf" srcId="{C0BE6375-79BE-4E9C-933E-ECF629119191}" destId="{CBCF3996-4850-45DC-8D19-A8F152F4A45C}" srcOrd="4" destOrd="0" presId="urn:microsoft.com/office/officeart/2005/8/layout/vList4"/>
    <dgm:cxn modelId="{DB03E23C-D029-41FC-A926-0D55DAA72530}" type="presParOf" srcId="{CBCF3996-4850-45DC-8D19-A8F152F4A45C}" destId="{E8E48BFC-E8BB-44EF-B398-37B47CC20B26}" srcOrd="0" destOrd="0" presId="urn:microsoft.com/office/officeart/2005/8/layout/vList4"/>
    <dgm:cxn modelId="{D242B5E2-A0F5-463A-87FA-DDEAF2B3A48B}" type="presParOf" srcId="{CBCF3996-4850-45DC-8D19-A8F152F4A45C}" destId="{62F5759F-8F66-4891-9CBD-D86F4741991F}" srcOrd="1" destOrd="0" presId="urn:microsoft.com/office/officeart/2005/8/layout/vList4"/>
    <dgm:cxn modelId="{33AD550D-1076-4978-9584-6616038FFE07}" type="presParOf" srcId="{CBCF3996-4850-45DC-8D19-A8F152F4A45C}" destId="{9C2B6915-65E9-43BB-9084-C0AB5F80DD37}"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493B7-866C-45D4-8258-159F62DE167E}">
      <dsp:nvSpPr>
        <dsp:cNvPr id="0" name=""/>
        <dsp:cNvSpPr/>
      </dsp:nvSpPr>
      <dsp:spPr>
        <a:xfrm>
          <a:off x="0" y="406773"/>
          <a:ext cx="9572396" cy="604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69AEEA-C48C-4829-B7FF-1B9CE22A0B84}">
      <dsp:nvSpPr>
        <dsp:cNvPr id="0" name=""/>
        <dsp:cNvSpPr/>
      </dsp:nvSpPr>
      <dsp:spPr>
        <a:xfrm>
          <a:off x="478619" y="52533"/>
          <a:ext cx="6700677" cy="7084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270" tIns="0" rIns="253270" bIns="0" numCol="1" spcCol="1270" anchor="ctr" anchorCtr="0">
          <a:noAutofit/>
        </a:bodyPr>
        <a:lstStyle/>
        <a:p>
          <a:pPr marL="0" lvl="0" indent="0" algn="l" defTabSz="1066800">
            <a:lnSpc>
              <a:spcPct val="90000"/>
            </a:lnSpc>
            <a:spcBef>
              <a:spcPct val="0"/>
            </a:spcBef>
            <a:spcAft>
              <a:spcPct val="35000"/>
            </a:spcAft>
            <a:buNone/>
          </a:pPr>
          <a:r>
            <a:rPr lang="en-GB" sz="2400" kern="1200" dirty="0"/>
            <a:t>Recruitment and selection</a:t>
          </a:r>
        </a:p>
      </dsp:txBody>
      <dsp:txXfrm>
        <a:off x="513204" y="87118"/>
        <a:ext cx="6631507" cy="639310"/>
      </dsp:txXfrm>
    </dsp:sp>
    <dsp:sp modelId="{112D7377-38B2-4DD7-8996-981B148ED9F1}">
      <dsp:nvSpPr>
        <dsp:cNvPr id="0" name=""/>
        <dsp:cNvSpPr/>
      </dsp:nvSpPr>
      <dsp:spPr>
        <a:xfrm>
          <a:off x="0" y="1495413"/>
          <a:ext cx="9572396" cy="604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006550-9AD0-4486-B323-27FE23115762}">
      <dsp:nvSpPr>
        <dsp:cNvPr id="0" name=""/>
        <dsp:cNvSpPr/>
      </dsp:nvSpPr>
      <dsp:spPr>
        <a:xfrm>
          <a:off x="478619" y="1141173"/>
          <a:ext cx="6700677" cy="7084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270" tIns="0" rIns="253270" bIns="0" numCol="1" spcCol="1270" anchor="ctr" anchorCtr="0">
          <a:noAutofit/>
        </a:bodyPr>
        <a:lstStyle/>
        <a:p>
          <a:pPr marL="0" lvl="0" indent="0" algn="l" defTabSz="1066800">
            <a:lnSpc>
              <a:spcPct val="90000"/>
            </a:lnSpc>
            <a:spcBef>
              <a:spcPct val="0"/>
            </a:spcBef>
            <a:spcAft>
              <a:spcPct val="35000"/>
            </a:spcAft>
            <a:buNone/>
          </a:pPr>
          <a:r>
            <a:rPr lang="en-GB" sz="2400" kern="1200" dirty="0"/>
            <a:t>Training and development</a:t>
          </a:r>
        </a:p>
      </dsp:txBody>
      <dsp:txXfrm>
        <a:off x="513204" y="1175758"/>
        <a:ext cx="6631507" cy="639310"/>
      </dsp:txXfrm>
    </dsp:sp>
    <dsp:sp modelId="{03FB228A-4813-44B0-9467-5B5AFC66B693}">
      <dsp:nvSpPr>
        <dsp:cNvPr id="0" name=""/>
        <dsp:cNvSpPr/>
      </dsp:nvSpPr>
      <dsp:spPr>
        <a:xfrm>
          <a:off x="0" y="2584053"/>
          <a:ext cx="9572396" cy="604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837DD4-A2C3-4408-96AE-526BBC5244CD}">
      <dsp:nvSpPr>
        <dsp:cNvPr id="0" name=""/>
        <dsp:cNvSpPr/>
      </dsp:nvSpPr>
      <dsp:spPr>
        <a:xfrm>
          <a:off x="478619" y="2229813"/>
          <a:ext cx="6700677" cy="7084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270" tIns="0" rIns="253270" bIns="0" numCol="1" spcCol="1270" anchor="ctr" anchorCtr="0">
          <a:noAutofit/>
        </a:bodyPr>
        <a:lstStyle/>
        <a:p>
          <a:pPr marL="0" lvl="0" indent="0" algn="l" defTabSz="1066800">
            <a:lnSpc>
              <a:spcPct val="90000"/>
            </a:lnSpc>
            <a:spcBef>
              <a:spcPct val="0"/>
            </a:spcBef>
            <a:spcAft>
              <a:spcPct val="35000"/>
            </a:spcAft>
            <a:buNone/>
          </a:pPr>
          <a:r>
            <a:rPr lang="en-GB" sz="2400" kern="1200" dirty="0"/>
            <a:t>Performance management</a:t>
          </a:r>
        </a:p>
      </dsp:txBody>
      <dsp:txXfrm>
        <a:off x="513204" y="2264398"/>
        <a:ext cx="6631507" cy="639310"/>
      </dsp:txXfrm>
    </dsp:sp>
    <dsp:sp modelId="{65D50283-BB13-495C-BB02-4A2A74734CC9}">
      <dsp:nvSpPr>
        <dsp:cNvPr id="0" name=""/>
        <dsp:cNvSpPr/>
      </dsp:nvSpPr>
      <dsp:spPr>
        <a:xfrm>
          <a:off x="0" y="3672693"/>
          <a:ext cx="9572396" cy="604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6464FD-9082-47CF-B1C6-DE9B6E6228C9}">
      <dsp:nvSpPr>
        <dsp:cNvPr id="0" name=""/>
        <dsp:cNvSpPr/>
      </dsp:nvSpPr>
      <dsp:spPr>
        <a:xfrm>
          <a:off x="478619" y="3318453"/>
          <a:ext cx="6700677" cy="7084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270" tIns="0" rIns="253270" bIns="0" numCol="1" spcCol="1270" anchor="ctr" anchorCtr="0">
          <a:noAutofit/>
        </a:bodyPr>
        <a:lstStyle/>
        <a:p>
          <a:pPr marL="0" lvl="0" indent="0" algn="l" defTabSz="1066800">
            <a:lnSpc>
              <a:spcPct val="90000"/>
            </a:lnSpc>
            <a:spcBef>
              <a:spcPct val="0"/>
            </a:spcBef>
            <a:spcAft>
              <a:spcPct val="35000"/>
            </a:spcAft>
            <a:buNone/>
          </a:pPr>
          <a:r>
            <a:rPr lang="en-GB" sz="2400" kern="1200" dirty="0"/>
            <a:t>Employee relations</a:t>
          </a:r>
        </a:p>
      </dsp:txBody>
      <dsp:txXfrm>
        <a:off x="513204" y="3353038"/>
        <a:ext cx="6631507" cy="639310"/>
      </dsp:txXfrm>
    </dsp:sp>
    <dsp:sp modelId="{C778D3D4-4882-4790-9305-5623D527C5CD}">
      <dsp:nvSpPr>
        <dsp:cNvPr id="0" name=""/>
        <dsp:cNvSpPr/>
      </dsp:nvSpPr>
      <dsp:spPr>
        <a:xfrm>
          <a:off x="0" y="4761333"/>
          <a:ext cx="9572396" cy="604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0B181F-053A-4126-822D-DDBF33E7F011}">
      <dsp:nvSpPr>
        <dsp:cNvPr id="0" name=""/>
        <dsp:cNvSpPr/>
      </dsp:nvSpPr>
      <dsp:spPr>
        <a:xfrm>
          <a:off x="478619" y="4407093"/>
          <a:ext cx="6700677" cy="7084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270" tIns="0" rIns="253270" bIns="0" numCol="1" spcCol="1270" anchor="ctr" anchorCtr="0">
          <a:noAutofit/>
        </a:bodyPr>
        <a:lstStyle/>
        <a:p>
          <a:pPr marL="0" lvl="0" indent="0" algn="l" defTabSz="1066800">
            <a:lnSpc>
              <a:spcPct val="90000"/>
            </a:lnSpc>
            <a:spcBef>
              <a:spcPct val="0"/>
            </a:spcBef>
            <a:spcAft>
              <a:spcPct val="35000"/>
            </a:spcAft>
            <a:buNone/>
          </a:pPr>
          <a:r>
            <a:rPr lang="en-GB" sz="2400" kern="1200" dirty="0"/>
            <a:t>Compensation and benefits</a:t>
          </a:r>
        </a:p>
      </dsp:txBody>
      <dsp:txXfrm>
        <a:off x="513204" y="4441678"/>
        <a:ext cx="6631507"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65D75-AD29-4BB2-AC50-255FD65141D9}">
      <dsp:nvSpPr>
        <dsp:cNvPr id="0" name=""/>
        <dsp:cNvSpPr/>
      </dsp:nvSpPr>
      <dsp:spPr>
        <a:xfrm>
          <a:off x="0" y="224253"/>
          <a:ext cx="10175712"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SG" sz="2600" b="0" i="0" kern="1200" dirty="0"/>
            <a:t>Integrity</a:t>
          </a:r>
          <a:endParaRPr lang="en-GB" sz="2600" kern="1200" dirty="0"/>
        </a:p>
      </dsp:txBody>
      <dsp:txXfrm>
        <a:off x="30442" y="254695"/>
        <a:ext cx="10114828" cy="562726"/>
      </dsp:txXfrm>
    </dsp:sp>
    <dsp:sp modelId="{B4C73BEA-DA62-486A-88F2-620D4AC911C7}">
      <dsp:nvSpPr>
        <dsp:cNvPr id="0" name=""/>
        <dsp:cNvSpPr/>
      </dsp:nvSpPr>
      <dsp:spPr>
        <a:xfrm>
          <a:off x="0" y="847863"/>
          <a:ext cx="10175712" cy="618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307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Chowdhury et al. (2023) think that HR professionals must be honest, truthful, and ethical. </a:t>
          </a:r>
          <a:endParaRPr lang="en-GB" sz="2000" kern="1200" dirty="0"/>
        </a:p>
      </dsp:txBody>
      <dsp:txXfrm>
        <a:off x="0" y="847863"/>
        <a:ext cx="10175712" cy="618930"/>
      </dsp:txXfrm>
    </dsp:sp>
    <dsp:sp modelId="{405E377A-2877-44E2-AE60-47320A3A9297}">
      <dsp:nvSpPr>
        <dsp:cNvPr id="0" name=""/>
        <dsp:cNvSpPr/>
      </dsp:nvSpPr>
      <dsp:spPr>
        <a:xfrm>
          <a:off x="0" y="1466793"/>
          <a:ext cx="10175712"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SG" sz="2600" b="0" i="0" kern="1200" dirty="0"/>
            <a:t>Professionalism</a:t>
          </a:r>
          <a:endParaRPr lang="en-GB" sz="2600" kern="1200" dirty="0"/>
        </a:p>
      </dsp:txBody>
      <dsp:txXfrm>
        <a:off x="30442" y="1497235"/>
        <a:ext cx="10114828" cy="562726"/>
      </dsp:txXfrm>
    </dsp:sp>
    <dsp:sp modelId="{FB710C8A-78A8-4670-A00E-53DCBAF6B503}">
      <dsp:nvSpPr>
        <dsp:cNvPr id="0" name=""/>
        <dsp:cNvSpPr/>
      </dsp:nvSpPr>
      <dsp:spPr>
        <a:xfrm>
          <a:off x="0" y="2090403"/>
          <a:ext cx="10175712" cy="618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307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According to Chowdhury et al. (2023), positive thinking, </a:t>
          </a:r>
          <a:r>
            <a:rPr lang="en-US" sz="2000" kern="1200" dirty="0" err="1"/>
            <a:t>organisational</a:t>
          </a:r>
          <a:r>
            <a:rPr lang="en-US" sz="2000" kern="1200" dirty="0"/>
            <a:t> ideas, and gaining new skills are all part of professionalism.</a:t>
          </a:r>
          <a:endParaRPr lang="en-GB" sz="2000" kern="1200" dirty="0"/>
        </a:p>
      </dsp:txBody>
      <dsp:txXfrm>
        <a:off x="0" y="2090403"/>
        <a:ext cx="10175712" cy="618930"/>
      </dsp:txXfrm>
    </dsp:sp>
    <dsp:sp modelId="{F95618EB-2754-4808-A10D-6B8188ED59E7}">
      <dsp:nvSpPr>
        <dsp:cNvPr id="0" name=""/>
        <dsp:cNvSpPr/>
      </dsp:nvSpPr>
      <dsp:spPr>
        <a:xfrm>
          <a:off x="0" y="2709333"/>
          <a:ext cx="10175712"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SG" sz="2600" b="0" i="0" kern="1200" dirty="0"/>
            <a:t>Respect for Diversity</a:t>
          </a:r>
          <a:endParaRPr lang="en-GB" sz="2600" kern="1200" dirty="0"/>
        </a:p>
      </dsp:txBody>
      <dsp:txXfrm>
        <a:off x="30442" y="2739775"/>
        <a:ext cx="10114828" cy="562726"/>
      </dsp:txXfrm>
    </dsp:sp>
    <dsp:sp modelId="{5AA989DB-3AEA-4009-B8F2-F3ABA08FB830}">
      <dsp:nvSpPr>
        <dsp:cNvPr id="0" name=""/>
        <dsp:cNvSpPr/>
      </dsp:nvSpPr>
      <dsp:spPr>
        <a:xfrm>
          <a:off x="0" y="3332943"/>
          <a:ext cx="10175712" cy="618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307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CIPD (2023a) shows that through diversity promotion, HR professionals build an inclusive, supportive workplace where everyone feels valued and respected.</a:t>
          </a:r>
          <a:endParaRPr lang="en-GB" sz="2000" kern="1200" dirty="0"/>
        </a:p>
      </dsp:txBody>
      <dsp:txXfrm>
        <a:off x="0" y="3332943"/>
        <a:ext cx="10175712" cy="618930"/>
      </dsp:txXfrm>
    </dsp:sp>
    <dsp:sp modelId="{B397BF9F-A0AB-4BF7-925F-EF7D9014E5FE}">
      <dsp:nvSpPr>
        <dsp:cNvPr id="0" name=""/>
        <dsp:cNvSpPr/>
      </dsp:nvSpPr>
      <dsp:spPr>
        <a:xfrm>
          <a:off x="0" y="3951873"/>
          <a:ext cx="10175712"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SG" sz="2600" b="0" i="0" kern="1200" dirty="0"/>
            <a:t>Ethical Behaviour</a:t>
          </a:r>
          <a:endParaRPr lang="en-GB" sz="2600" kern="1200" dirty="0"/>
        </a:p>
      </dsp:txBody>
      <dsp:txXfrm>
        <a:off x="30442" y="3982315"/>
        <a:ext cx="10114828" cy="562726"/>
      </dsp:txXfrm>
    </dsp:sp>
    <dsp:sp modelId="{9A467250-AA85-4DB4-938A-86FCEFF27F5B}">
      <dsp:nvSpPr>
        <dsp:cNvPr id="0" name=""/>
        <dsp:cNvSpPr/>
      </dsp:nvSpPr>
      <dsp:spPr>
        <a:xfrm>
          <a:off x="0" y="4575483"/>
          <a:ext cx="10175712" cy="618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307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 HR professionals must address complex ethical problems with integrity, objectivity, and compassion for people and the firm according to </a:t>
          </a:r>
          <a:r>
            <a:rPr lang="en-US" sz="2000" kern="1200" dirty="0" err="1"/>
            <a:t>Doghan</a:t>
          </a:r>
          <a:r>
            <a:rPr lang="en-US" sz="2000" kern="1200" dirty="0"/>
            <a:t> and Zakariya (2023). </a:t>
          </a:r>
          <a:endParaRPr lang="en-GB" sz="2000" kern="1200" dirty="0"/>
        </a:p>
      </dsp:txBody>
      <dsp:txXfrm>
        <a:off x="0" y="4575483"/>
        <a:ext cx="10175712" cy="6189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05B38-8561-4AD3-B497-7AD0B96BD025}">
      <dsp:nvSpPr>
        <dsp:cNvPr id="0" name=""/>
        <dsp:cNvSpPr/>
      </dsp:nvSpPr>
      <dsp:spPr>
        <a:xfrm>
          <a:off x="4644" y="349937"/>
          <a:ext cx="2375851"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SG" sz="2000" b="0" i="0" kern="1200" dirty="0">
              <a:latin typeface="Tahoma" panose="020B0604030504040204" pitchFamily="34" charset="0"/>
              <a:ea typeface="Tahoma" panose="020B0604030504040204" pitchFamily="34" charset="0"/>
              <a:cs typeface="Tahoma" panose="020B0604030504040204" pitchFamily="34" charset="0"/>
            </a:rPr>
            <a:t>Transactional</a:t>
          </a:r>
          <a:endParaRPr lang="en-GB" sz="2000" kern="1200" dirty="0">
            <a:latin typeface="Tahoma" panose="020B0604030504040204" pitchFamily="34" charset="0"/>
            <a:ea typeface="Tahoma" panose="020B0604030504040204" pitchFamily="34" charset="0"/>
            <a:cs typeface="Tahoma" panose="020B0604030504040204" pitchFamily="34" charset="0"/>
          </a:endParaRPr>
        </a:p>
      </dsp:txBody>
      <dsp:txXfrm>
        <a:off x="4644" y="349937"/>
        <a:ext cx="2375851" cy="415800"/>
      </dsp:txXfrm>
    </dsp:sp>
    <dsp:sp modelId="{A737846D-68C8-4947-AFFE-9CDDE9D8C0A9}">
      <dsp:nvSpPr>
        <dsp:cNvPr id="0" name=""/>
        <dsp:cNvSpPr/>
      </dsp:nvSpPr>
      <dsp:spPr>
        <a:xfrm>
          <a:off x="2380495" y="38087"/>
          <a:ext cx="475170" cy="10395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FF4C5DE-DC52-43C0-B71F-28576ACEF722}">
      <dsp:nvSpPr>
        <dsp:cNvPr id="0" name=""/>
        <dsp:cNvSpPr/>
      </dsp:nvSpPr>
      <dsp:spPr>
        <a:xfrm>
          <a:off x="3045734" y="38087"/>
          <a:ext cx="6462314" cy="1039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latin typeface="Tahoma" panose="020B0604030504040204" pitchFamily="34" charset="0"/>
              <a:ea typeface="Tahoma" panose="020B0604030504040204" pitchFamily="34" charset="0"/>
              <a:cs typeface="Tahoma" panose="020B0604030504040204" pitchFamily="34" charset="0"/>
            </a:rPr>
            <a:t>Business transactions may include fundamental agreements to accomplish goals (Chowdhury et al., 2023).</a:t>
          </a:r>
          <a:endParaRPr lang="en-GB" sz="2100" kern="1200" dirty="0">
            <a:latin typeface="Tahoma" panose="020B0604030504040204" pitchFamily="34" charset="0"/>
            <a:ea typeface="Tahoma" panose="020B0604030504040204" pitchFamily="34" charset="0"/>
            <a:cs typeface="Tahoma" panose="020B0604030504040204" pitchFamily="34" charset="0"/>
          </a:endParaRPr>
        </a:p>
      </dsp:txBody>
      <dsp:txXfrm>
        <a:off x="3045734" y="38087"/>
        <a:ext cx="6462314" cy="1039500"/>
      </dsp:txXfrm>
    </dsp:sp>
    <dsp:sp modelId="{35E3B316-B79C-4917-A4B8-B8A547F044F5}">
      <dsp:nvSpPr>
        <dsp:cNvPr id="0" name=""/>
        <dsp:cNvSpPr/>
      </dsp:nvSpPr>
      <dsp:spPr>
        <a:xfrm>
          <a:off x="4644" y="1607968"/>
          <a:ext cx="2375851"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SG" sz="2000" b="0" i="0" kern="1200" dirty="0">
              <a:latin typeface="Tahoma" panose="020B0604030504040204" pitchFamily="34" charset="0"/>
              <a:ea typeface="Tahoma" panose="020B0604030504040204" pitchFamily="34" charset="0"/>
              <a:cs typeface="Tahoma" panose="020B0604030504040204" pitchFamily="34" charset="0"/>
            </a:rPr>
            <a:t>Transformational</a:t>
          </a:r>
          <a:endParaRPr lang="en-GB" sz="2000" kern="1200" dirty="0">
            <a:latin typeface="Tahoma" panose="020B0604030504040204" pitchFamily="34" charset="0"/>
            <a:ea typeface="Tahoma" panose="020B0604030504040204" pitchFamily="34" charset="0"/>
            <a:cs typeface="Tahoma" panose="020B0604030504040204" pitchFamily="34" charset="0"/>
          </a:endParaRPr>
        </a:p>
      </dsp:txBody>
      <dsp:txXfrm>
        <a:off x="4644" y="1607968"/>
        <a:ext cx="2375851" cy="415800"/>
      </dsp:txXfrm>
    </dsp:sp>
    <dsp:sp modelId="{27DF0602-5407-4617-9DC3-8B87C1938EF9}">
      <dsp:nvSpPr>
        <dsp:cNvPr id="0" name=""/>
        <dsp:cNvSpPr/>
      </dsp:nvSpPr>
      <dsp:spPr>
        <a:xfrm>
          <a:off x="2380495" y="1153187"/>
          <a:ext cx="475170" cy="1325362"/>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A026C2-7C61-4862-A810-A7B690A6233F}">
      <dsp:nvSpPr>
        <dsp:cNvPr id="0" name=""/>
        <dsp:cNvSpPr/>
      </dsp:nvSpPr>
      <dsp:spPr>
        <a:xfrm>
          <a:off x="3045734" y="1153187"/>
          <a:ext cx="6462314" cy="13253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latin typeface="Tahoma" panose="020B0604030504040204" pitchFamily="34" charset="0"/>
              <a:ea typeface="Tahoma" panose="020B0604030504040204" pitchFamily="34" charset="0"/>
              <a:cs typeface="Tahoma" panose="020B0604030504040204" pitchFamily="34" charset="0"/>
            </a:rPr>
            <a:t>Trust, common ideals, and teamwork are </a:t>
          </a:r>
          <a:r>
            <a:rPr lang="en-US" sz="2100" kern="1200" dirty="0" err="1">
              <a:latin typeface="Tahoma" panose="020B0604030504040204" pitchFamily="34" charset="0"/>
              <a:ea typeface="Tahoma" panose="020B0604030504040204" pitchFamily="34" charset="0"/>
              <a:cs typeface="Tahoma" panose="020B0604030504040204" pitchFamily="34" charset="0"/>
            </a:rPr>
            <a:t>emphasised</a:t>
          </a:r>
          <a:r>
            <a:rPr lang="en-US" sz="2100" kern="1200" dirty="0">
              <a:latin typeface="Tahoma" panose="020B0604030504040204" pitchFamily="34" charset="0"/>
              <a:ea typeface="Tahoma" panose="020B0604030504040204" pitchFamily="34" charset="0"/>
              <a:cs typeface="Tahoma" panose="020B0604030504040204" pitchFamily="34" charset="0"/>
            </a:rPr>
            <a:t> Business transactions may include fundamental agreements to accomplish goals (Chowdhury et al., 2023). </a:t>
          </a:r>
          <a:endParaRPr lang="en-GB" sz="2100" kern="1200" dirty="0">
            <a:latin typeface="Tahoma" panose="020B0604030504040204" pitchFamily="34" charset="0"/>
            <a:ea typeface="Tahoma" panose="020B0604030504040204" pitchFamily="34" charset="0"/>
            <a:cs typeface="Tahoma" panose="020B0604030504040204" pitchFamily="34" charset="0"/>
          </a:endParaRPr>
        </a:p>
      </dsp:txBody>
      <dsp:txXfrm>
        <a:off x="3045734" y="1153187"/>
        <a:ext cx="6462314" cy="1325362"/>
      </dsp:txXfrm>
    </dsp:sp>
    <dsp:sp modelId="{A36D2FA6-995C-4B24-B464-AC97024E4151}">
      <dsp:nvSpPr>
        <dsp:cNvPr id="0" name=""/>
        <dsp:cNvSpPr/>
      </dsp:nvSpPr>
      <dsp:spPr>
        <a:xfrm>
          <a:off x="4644" y="3333774"/>
          <a:ext cx="2375851"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SG" sz="2000" b="0" i="0" kern="1200" dirty="0">
              <a:latin typeface="Tahoma" panose="020B0604030504040204" pitchFamily="34" charset="0"/>
              <a:ea typeface="Tahoma" panose="020B0604030504040204" pitchFamily="34" charset="0"/>
              <a:cs typeface="Tahoma" panose="020B0604030504040204" pitchFamily="34" charset="0"/>
            </a:rPr>
            <a:t>Collaborative</a:t>
          </a:r>
          <a:endParaRPr lang="en-GB" sz="2000" kern="1200" dirty="0">
            <a:latin typeface="Tahoma" panose="020B0604030504040204" pitchFamily="34" charset="0"/>
            <a:ea typeface="Tahoma" panose="020B0604030504040204" pitchFamily="34" charset="0"/>
            <a:cs typeface="Tahoma" panose="020B0604030504040204" pitchFamily="34" charset="0"/>
          </a:endParaRPr>
        </a:p>
      </dsp:txBody>
      <dsp:txXfrm>
        <a:off x="4644" y="3333774"/>
        <a:ext cx="2375851" cy="415800"/>
      </dsp:txXfrm>
    </dsp:sp>
    <dsp:sp modelId="{5F8E0989-BD76-4D68-A45B-41863E496723}">
      <dsp:nvSpPr>
        <dsp:cNvPr id="0" name=""/>
        <dsp:cNvSpPr/>
      </dsp:nvSpPr>
      <dsp:spPr>
        <a:xfrm>
          <a:off x="2380495" y="2554149"/>
          <a:ext cx="475170" cy="197505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4EB7E7A-328B-4817-BC3F-E0F7E6AFB118}">
      <dsp:nvSpPr>
        <dsp:cNvPr id="0" name=""/>
        <dsp:cNvSpPr/>
      </dsp:nvSpPr>
      <dsp:spPr>
        <a:xfrm>
          <a:off x="3045734" y="2554149"/>
          <a:ext cx="6462314" cy="1975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endParaRPr lang="en-GB" sz="2100" kern="1200" dirty="0">
            <a:latin typeface="Tahoma" panose="020B0604030504040204" pitchFamily="34" charset="0"/>
            <a:ea typeface="Tahoma" panose="020B0604030504040204" pitchFamily="34" charset="0"/>
            <a:cs typeface="Tahoma" panose="020B0604030504040204" pitchFamily="34" charset="0"/>
          </a:endParaRPr>
        </a:p>
        <a:p>
          <a:pPr marL="228600" lvl="1" indent="-228600" algn="l" defTabSz="933450">
            <a:lnSpc>
              <a:spcPct val="90000"/>
            </a:lnSpc>
            <a:spcBef>
              <a:spcPct val="0"/>
            </a:spcBef>
            <a:spcAft>
              <a:spcPct val="15000"/>
            </a:spcAft>
            <a:buChar char="•"/>
          </a:pPr>
          <a:r>
            <a:rPr lang="en-US" sz="2100" kern="1200" dirty="0">
              <a:latin typeface="Tahoma" panose="020B0604030504040204" pitchFamily="34" charset="0"/>
              <a:ea typeface="Tahoma" panose="020B0604030504040204" pitchFamily="34" charset="0"/>
              <a:cs typeface="Tahoma" panose="020B0604030504040204" pitchFamily="34" charset="0"/>
            </a:rPr>
            <a:t>Doghan and Zakariya (2023) found transactional relationships that concentrate on transactions, whereas collaborative partnerships emphasise resource sharing, open communication, and teamwork.</a:t>
          </a:r>
          <a:endParaRPr lang="en-GB" sz="2100" kern="1200" dirty="0">
            <a:latin typeface="Tahoma" panose="020B0604030504040204" pitchFamily="34" charset="0"/>
            <a:ea typeface="Tahoma" panose="020B0604030504040204" pitchFamily="34" charset="0"/>
            <a:cs typeface="Tahoma" panose="020B0604030504040204" pitchFamily="34" charset="0"/>
          </a:endParaRPr>
        </a:p>
      </dsp:txBody>
      <dsp:txXfrm>
        <a:off x="3045734" y="2554149"/>
        <a:ext cx="6462314" cy="1975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0E643-6BCB-4F5B-BB1D-41444599C539}">
      <dsp:nvSpPr>
        <dsp:cNvPr id="0" name=""/>
        <dsp:cNvSpPr/>
      </dsp:nvSpPr>
      <dsp:spPr>
        <a:xfrm>
          <a:off x="0" y="112788"/>
          <a:ext cx="10552784"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Effective communication.</a:t>
          </a:r>
        </a:p>
      </dsp:txBody>
      <dsp:txXfrm>
        <a:off x="32784" y="145572"/>
        <a:ext cx="10487216" cy="606012"/>
      </dsp:txXfrm>
    </dsp:sp>
    <dsp:sp modelId="{236460B9-24F5-4707-8E07-3C300EF4B06C}">
      <dsp:nvSpPr>
        <dsp:cNvPr id="0" name=""/>
        <dsp:cNvSpPr/>
      </dsp:nvSpPr>
      <dsp:spPr>
        <a:xfrm>
          <a:off x="0" y="784368"/>
          <a:ext cx="10552784" cy="681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5051" tIns="35560" rIns="199136" bIns="35560" numCol="1" spcCol="1270" anchor="t" anchorCtr="0">
          <a:noAutofit/>
        </a:bodyPr>
        <a:lstStyle/>
        <a:p>
          <a:pPr marL="228600" lvl="1" indent="-228600" algn="just" defTabSz="977900">
            <a:lnSpc>
              <a:spcPct val="90000"/>
            </a:lnSpc>
            <a:spcBef>
              <a:spcPct val="0"/>
            </a:spcBef>
            <a:spcAft>
              <a:spcPct val="20000"/>
            </a:spcAft>
            <a:buChar char="•"/>
          </a:pPr>
          <a:r>
            <a:rPr lang="en-US" sz="2200" kern="1200" dirty="0"/>
            <a:t>Chakraborty et al. (2023) think that open, honest communication promotes understanding, alignment, and respect.</a:t>
          </a:r>
          <a:endParaRPr lang="en-GB" sz="2200" kern="1200" dirty="0"/>
        </a:p>
      </dsp:txBody>
      <dsp:txXfrm>
        <a:off x="0" y="784368"/>
        <a:ext cx="10552784" cy="681030"/>
      </dsp:txXfrm>
    </dsp:sp>
    <dsp:sp modelId="{996BE07B-F4D3-4B95-AFC4-E51BBE1DF6BB}">
      <dsp:nvSpPr>
        <dsp:cNvPr id="0" name=""/>
        <dsp:cNvSpPr/>
      </dsp:nvSpPr>
      <dsp:spPr>
        <a:xfrm>
          <a:off x="0" y="1465398"/>
          <a:ext cx="10552784"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Trust and transparency.</a:t>
          </a:r>
        </a:p>
      </dsp:txBody>
      <dsp:txXfrm>
        <a:off x="32784" y="1498182"/>
        <a:ext cx="10487216" cy="606012"/>
      </dsp:txXfrm>
    </dsp:sp>
    <dsp:sp modelId="{BA9E1EA7-563D-4C42-97F8-440CAB0E824D}">
      <dsp:nvSpPr>
        <dsp:cNvPr id="0" name=""/>
        <dsp:cNvSpPr/>
      </dsp:nvSpPr>
      <dsp:spPr>
        <a:xfrm>
          <a:off x="0" y="2136978"/>
          <a:ext cx="10552784"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5051" tIns="35560" rIns="199136" bIns="35560" numCol="1" spcCol="1270" anchor="t" anchorCtr="0">
          <a:noAutofit/>
        </a:bodyPr>
        <a:lstStyle/>
        <a:p>
          <a:pPr marL="228600" lvl="1" indent="-228600" algn="just" defTabSz="977900">
            <a:lnSpc>
              <a:spcPct val="90000"/>
            </a:lnSpc>
            <a:spcBef>
              <a:spcPct val="0"/>
            </a:spcBef>
            <a:spcAft>
              <a:spcPct val="20000"/>
            </a:spcAft>
            <a:buChar char="•"/>
          </a:pPr>
          <a:r>
            <a:rPr lang="en-US" sz="2200" kern="1200" dirty="0"/>
            <a:t>Positive relationships start with trust.</a:t>
          </a:r>
          <a:endParaRPr lang="en-GB" sz="2200" kern="1200" dirty="0"/>
        </a:p>
      </dsp:txBody>
      <dsp:txXfrm>
        <a:off x="0" y="2136978"/>
        <a:ext cx="10552784" cy="463680"/>
      </dsp:txXfrm>
    </dsp:sp>
    <dsp:sp modelId="{B7EA9249-3C41-4B68-B476-D2DDC61C9DA9}">
      <dsp:nvSpPr>
        <dsp:cNvPr id="0" name=""/>
        <dsp:cNvSpPr/>
      </dsp:nvSpPr>
      <dsp:spPr>
        <a:xfrm>
          <a:off x="0" y="2600658"/>
          <a:ext cx="10552784"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Recognition and rewards.</a:t>
          </a:r>
        </a:p>
      </dsp:txBody>
      <dsp:txXfrm>
        <a:off x="32784" y="2633442"/>
        <a:ext cx="10487216" cy="606012"/>
      </dsp:txXfrm>
    </dsp:sp>
    <dsp:sp modelId="{A14AB2F4-2D74-47AC-9428-E9070D9FDD19}">
      <dsp:nvSpPr>
        <dsp:cNvPr id="0" name=""/>
        <dsp:cNvSpPr/>
      </dsp:nvSpPr>
      <dsp:spPr>
        <a:xfrm>
          <a:off x="0" y="3272238"/>
          <a:ext cx="10552784" cy="681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5051" tIns="35560" rIns="199136" bIns="35560" numCol="1" spcCol="1270" anchor="t" anchorCtr="0">
          <a:noAutofit/>
        </a:bodyPr>
        <a:lstStyle/>
        <a:p>
          <a:pPr marL="228600" lvl="1" indent="-228600" algn="just" defTabSz="977900">
            <a:lnSpc>
              <a:spcPct val="90000"/>
            </a:lnSpc>
            <a:spcBef>
              <a:spcPct val="0"/>
            </a:spcBef>
            <a:spcAft>
              <a:spcPct val="20000"/>
            </a:spcAft>
            <a:buChar char="•"/>
          </a:pPr>
          <a:r>
            <a:rPr lang="en-US" sz="2200" kern="1200" dirty="0"/>
            <a:t>Recognition, whether via verbal praise, rewards, or incentives, promotes appreciation and encourages top performance </a:t>
          </a:r>
          <a:r>
            <a:rPr lang="en-SG" sz="2200" kern="1200" dirty="0"/>
            <a:t>(</a:t>
          </a:r>
          <a:r>
            <a:rPr lang="en-SG" sz="2200" kern="1200" dirty="0" err="1"/>
            <a:t>Doghan</a:t>
          </a:r>
          <a:r>
            <a:rPr lang="en-SG" sz="2200" kern="1200" dirty="0"/>
            <a:t> and Zakariya, 2023)</a:t>
          </a:r>
          <a:r>
            <a:rPr lang="en-US" sz="2200" kern="1200" dirty="0"/>
            <a:t>.</a:t>
          </a:r>
          <a:endParaRPr lang="en-GB" sz="2200" kern="1200" dirty="0"/>
        </a:p>
      </dsp:txBody>
      <dsp:txXfrm>
        <a:off x="0" y="3272238"/>
        <a:ext cx="10552784" cy="681030"/>
      </dsp:txXfrm>
    </dsp:sp>
    <dsp:sp modelId="{0E0A7E97-D7E4-48DF-A278-EFC3277A654D}">
      <dsp:nvSpPr>
        <dsp:cNvPr id="0" name=""/>
        <dsp:cNvSpPr/>
      </dsp:nvSpPr>
      <dsp:spPr>
        <a:xfrm>
          <a:off x="0" y="3953268"/>
          <a:ext cx="10552784"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Work-life balance initiatives.</a:t>
          </a:r>
        </a:p>
      </dsp:txBody>
      <dsp:txXfrm>
        <a:off x="32784" y="3986052"/>
        <a:ext cx="10487216" cy="606012"/>
      </dsp:txXfrm>
    </dsp:sp>
    <dsp:sp modelId="{4BB58F56-2FAF-4033-A75A-3ADA9CEDE500}">
      <dsp:nvSpPr>
        <dsp:cNvPr id="0" name=""/>
        <dsp:cNvSpPr/>
      </dsp:nvSpPr>
      <dsp:spPr>
        <a:xfrm>
          <a:off x="0" y="4737637"/>
          <a:ext cx="10552784" cy="681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5051" tIns="35560" rIns="199136" bIns="35560" numCol="1" spcCol="1270" anchor="t" anchorCtr="0">
          <a:noAutofit/>
        </a:bodyPr>
        <a:lstStyle/>
        <a:p>
          <a:pPr marL="228600" lvl="1" indent="-228600" algn="just" defTabSz="977900">
            <a:lnSpc>
              <a:spcPct val="90000"/>
            </a:lnSpc>
            <a:spcBef>
              <a:spcPct val="0"/>
            </a:spcBef>
            <a:spcAft>
              <a:spcPct val="20000"/>
            </a:spcAft>
            <a:buChar char="•"/>
          </a:pPr>
          <a:r>
            <a:rPr lang="en-US" sz="2200" kern="1200" dirty="0" err="1"/>
            <a:t>Organisations</a:t>
          </a:r>
          <a:r>
            <a:rPr lang="en-US" sz="2200" kern="1200" dirty="0"/>
            <a:t> promote work-life balance to make employees healthier, happier, and more engaged, which improves workplace relationships (CIPD, 2022).</a:t>
          </a:r>
          <a:endParaRPr lang="en-GB" sz="2200" kern="1200" dirty="0"/>
        </a:p>
      </dsp:txBody>
      <dsp:txXfrm>
        <a:off x="0" y="4737637"/>
        <a:ext cx="10552784" cy="681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D43F4-6B23-4347-87E3-47DF87E7CADA}">
      <dsp:nvSpPr>
        <dsp:cNvPr id="0" name=""/>
        <dsp:cNvSpPr/>
      </dsp:nvSpPr>
      <dsp:spPr>
        <a:xfrm>
          <a:off x="7427275" y="1449197"/>
          <a:ext cx="3239908" cy="324050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0A2D6-C65C-494C-9870-3C0DD15D3FB4}">
      <dsp:nvSpPr>
        <dsp:cNvPr id="0" name=""/>
        <dsp:cNvSpPr/>
      </dsp:nvSpPr>
      <dsp:spPr>
        <a:xfrm>
          <a:off x="7534850" y="1557233"/>
          <a:ext cx="3024758" cy="3024436"/>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just" defTabSz="577850">
            <a:lnSpc>
              <a:spcPct val="90000"/>
            </a:lnSpc>
            <a:spcBef>
              <a:spcPct val="0"/>
            </a:spcBef>
            <a:spcAft>
              <a:spcPct val="35000"/>
            </a:spcAft>
            <a:buNone/>
          </a:pPr>
          <a:r>
            <a:rPr lang="en-US" sz="1300" kern="1200" dirty="0"/>
            <a:t>Training, mentoring, and career advancement have retained top talent and grown the organisation. Cultivating internal talent fostered a culture of continuous learning and professional progress, improving employee engagement, performance, and loyalty.</a:t>
          </a:r>
          <a:endParaRPr lang="en-GB" sz="1300" kern="1200" dirty="0"/>
        </a:p>
      </dsp:txBody>
      <dsp:txXfrm>
        <a:off x="7967260" y="1989376"/>
        <a:ext cx="2159938" cy="2160149"/>
      </dsp:txXfrm>
    </dsp:sp>
    <dsp:sp modelId="{1573AEAF-8C64-455A-B819-21F22436FD20}">
      <dsp:nvSpPr>
        <dsp:cNvPr id="0" name=""/>
        <dsp:cNvSpPr/>
      </dsp:nvSpPr>
      <dsp:spPr>
        <a:xfrm rot="2700000">
          <a:off x="4082639" y="1453114"/>
          <a:ext cx="3232104" cy="32321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4F1E-7078-4D18-A105-C1D8D1EF2256}">
      <dsp:nvSpPr>
        <dsp:cNvPr id="0" name=""/>
        <dsp:cNvSpPr/>
      </dsp:nvSpPr>
      <dsp:spPr>
        <a:xfrm>
          <a:off x="4186312" y="1557233"/>
          <a:ext cx="3024758" cy="3024436"/>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just" defTabSz="577850">
            <a:lnSpc>
              <a:spcPct val="90000"/>
            </a:lnSpc>
            <a:spcBef>
              <a:spcPct val="0"/>
            </a:spcBef>
            <a:spcAft>
              <a:spcPct val="35000"/>
            </a:spcAft>
            <a:buNone/>
          </a:pPr>
          <a:r>
            <a:rPr lang="en-US" sz="1300" kern="1200" dirty="0"/>
            <a:t>Feedback and open communication boosted trust, collaboration, and openness in our company. Empowering workers to express concerns spurred innovation and progress. The open-door policy helped problem-solving, decision-making, and employee-management interactions.</a:t>
          </a:r>
          <a:endParaRPr lang="en-GB" sz="1300" kern="1200" dirty="0"/>
        </a:p>
      </dsp:txBody>
      <dsp:txXfrm>
        <a:off x="4618722" y="1989376"/>
        <a:ext cx="2159938" cy="2160149"/>
      </dsp:txXfrm>
    </dsp:sp>
    <dsp:sp modelId="{8F94E97D-627B-4CC6-A881-F79B14DCB9AC}">
      <dsp:nvSpPr>
        <dsp:cNvPr id="0" name=""/>
        <dsp:cNvSpPr/>
      </dsp:nvSpPr>
      <dsp:spPr>
        <a:xfrm rot="2700000">
          <a:off x="734100" y="1453114"/>
          <a:ext cx="3232104" cy="323210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D70C5-9D9F-4B1B-BF20-892ACBECBB15}">
      <dsp:nvSpPr>
        <dsp:cNvPr id="0" name=""/>
        <dsp:cNvSpPr/>
      </dsp:nvSpPr>
      <dsp:spPr>
        <a:xfrm>
          <a:off x="837774" y="1557233"/>
          <a:ext cx="3024758" cy="3024436"/>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just" defTabSz="577850">
            <a:lnSpc>
              <a:spcPct val="90000"/>
            </a:lnSpc>
            <a:spcBef>
              <a:spcPct val="0"/>
            </a:spcBef>
            <a:spcAft>
              <a:spcPct val="35000"/>
            </a:spcAft>
            <a:buNone/>
          </a:pPr>
          <a:r>
            <a:rPr lang="en-US" sz="1300" kern="1200"/>
            <a:t>At my previous company, flexible work arrangements enhanced employee satisfaction and productivity. Job satisfaction, stress, and work-life balance increased with remote work and flexible hours. Flexibility boosted morale, attracted top talent, and made us a top employer. </a:t>
          </a:r>
          <a:endParaRPr lang="en-GB" sz="1300" kern="1200" dirty="0"/>
        </a:p>
      </dsp:txBody>
      <dsp:txXfrm>
        <a:off x="1270183" y="1989376"/>
        <a:ext cx="2159938" cy="21601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C02F0-D0E4-4A9D-9D7E-9533E1FECDD0}">
      <dsp:nvSpPr>
        <dsp:cNvPr id="0" name=""/>
        <dsp:cNvSpPr/>
      </dsp:nvSpPr>
      <dsp:spPr>
        <a:xfrm>
          <a:off x="0" y="0"/>
          <a:ext cx="9728460" cy="1640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Conduct Regular Employee Surveys: </a:t>
          </a:r>
          <a:r>
            <a:rPr lang="en-US" sz="1600" kern="1200" dirty="0"/>
            <a:t>HR professionals may use employee surveys to obtain input, detect issues, and assess company satisfaction according to (CIPD, 2023a). HR can quickly resolve concerns, make informed choices, and show a commitment to listening and responsiveness by asking workers about their work environment (</a:t>
          </a:r>
          <a:r>
            <a:rPr lang="en-US" sz="1600" kern="1200" dirty="0" err="1"/>
            <a:t>Mondy</a:t>
          </a:r>
          <a:r>
            <a:rPr lang="en-US" sz="1600" kern="1200" dirty="0"/>
            <a:t> and </a:t>
          </a:r>
          <a:r>
            <a:rPr lang="en-US" sz="1600" kern="1200" dirty="0" err="1"/>
            <a:t>Martocchio</a:t>
          </a:r>
          <a:r>
            <a:rPr lang="en-US" sz="1600" kern="1200" dirty="0"/>
            <a:t>, 2020).</a:t>
          </a:r>
          <a:endParaRPr lang="en-GB" sz="1600" kern="1200" dirty="0"/>
        </a:p>
      </dsp:txBody>
      <dsp:txXfrm>
        <a:off x="2109777" y="0"/>
        <a:ext cx="7618682" cy="1640853"/>
      </dsp:txXfrm>
    </dsp:sp>
    <dsp:sp modelId="{43120C6A-C8E5-43DA-AC42-E48894B26B2B}">
      <dsp:nvSpPr>
        <dsp:cNvPr id="0" name=""/>
        <dsp:cNvSpPr/>
      </dsp:nvSpPr>
      <dsp:spPr>
        <a:xfrm>
          <a:off x="164085" y="164085"/>
          <a:ext cx="1945692" cy="1312682"/>
        </a:xfrm>
        <a:prstGeom prst="roundRect">
          <a:avLst>
            <a:gd name="adj" fmla="val 10000"/>
          </a:avLst>
        </a:prstGeom>
        <a:blipFill>
          <a:blip xmlns:r="http://schemas.openxmlformats.org/officeDocument/2006/relationships" r:embed="rId1"/>
          <a:srcRect/>
          <a:stretch>
            <a:fillRect t="-11000" b="-1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7DCEBC-A0AC-40F4-A119-10A6A8CCA768}">
      <dsp:nvSpPr>
        <dsp:cNvPr id="0" name=""/>
        <dsp:cNvSpPr/>
      </dsp:nvSpPr>
      <dsp:spPr>
        <a:xfrm>
          <a:off x="0" y="1804938"/>
          <a:ext cx="9728460" cy="1640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Mentorship Programmes: </a:t>
          </a:r>
          <a:r>
            <a:rPr lang="en-US" sz="1600" kern="1200" dirty="0"/>
            <a:t>Bastian and Poussing (2023) believe that these programmes assist workers form professional networks and create a friendly and collaborative workplace.</a:t>
          </a:r>
          <a:endParaRPr lang="en-GB" sz="1600" kern="1200" dirty="0"/>
        </a:p>
      </dsp:txBody>
      <dsp:txXfrm>
        <a:off x="2109777" y="1804938"/>
        <a:ext cx="7618682" cy="1640853"/>
      </dsp:txXfrm>
    </dsp:sp>
    <dsp:sp modelId="{E0DE288C-6019-47B6-B926-2EA008752DF5}">
      <dsp:nvSpPr>
        <dsp:cNvPr id="0" name=""/>
        <dsp:cNvSpPr/>
      </dsp:nvSpPr>
      <dsp:spPr>
        <a:xfrm>
          <a:off x="164085" y="1969023"/>
          <a:ext cx="1945692" cy="1312682"/>
        </a:xfrm>
        <a:prstGeom prst="roundRect">
          <a:avLst>
            <a:gd name="adj" fmla="val 10000"/>
          </a:avLst>
        </a:prstGeom>
        <a:blipFill>
          <a:blip xmlns:r="http://schemas.openxmlformats.org/officeDocument/2006/relationships" r:embed="rId2"/>
          <a:srcRect/>
          <a:stretch>
            <a:fillRect l="-13000" r="-1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E48BFC-E8BB-44EF-B398-37B47CC20B26}">
      <dsp:nvSpPr>
        <dsp:cNvPr id="0" name=""/>
        <dsp:cNvSpPr/>
      </dsp:nvSpPr>
      <dsp:spPr>
        <a:xfrm>
          <a:off x="0" y="3609876"/>
          <a:ext cx="9728460" cy="1640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Establish Conflict Resolution Mechanisms: </a:t>
          </a:r>
          <a:r>
            <a:rPr lang="en-US" sz="1600" kern="1200" dirty="0"/>
            <a:t>Jones and Martain (2019) found that HR experts may formalise workplace conflict resolution procedures. This may involve mediation, grievance processes, or conflict-resolution-trained HR personnel. </a:t>
          </a:r>
          <a:endParaRPr lang="en-GB" sz="1600" kern="1200" dirty="0"/>
        </a:p>
      </dsp:txBody>
      <dsp:txXfrm>
        <a:off x="2109777" y="3609876"/>
        <a:ext cx="7618682" cy="1640853"/>
      </dsp:txXfrm>
    </dsp:sp>
    <dsp:sp modelId="{62F5759F-8F66-4891-9CBD-D86F4741991F}">
      <dsp:nvSpPr>
        <dsp:cNvPr id="0" name=""/>
        <dsp:cNvSpPr/>
      </dsp:nvSpPr>
      <dsp:spPr>
        <a:xfrm>
          <a:off x="164085" y="3773962"/>
          <a:ext cx="1945692" cy="1312682"/>
        </a:xfrm>
        <a:prstGeom prst="roundRect">
          <a:avLst>
            <a:gd name="adj" fmla="val 10000"/>
          </a:avLst>
        </a:prstGeom>
        <a:blipFill>
          <a:blip xmlns:r="http://schemas.openxmlformats.org/officeDocument/2006/relationships" r:embed="rId3"/>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3/2/2024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pPr algn="just"/>
            <a:r>
              <a:rPr lang="en-US" dirty="0"/>
              <a:t>The presentation shows the HR professionals that influence </a:t>
            </a:r>
            <a:r>
              <a:rPr lang="en-US" dirty="0" err="1"/>
              <a:t>organisational</a:t>
            </a:r>
            <a:r>
              <a:rPr lang="en-US" dirty="0"/>
              <a:t> dynamics and strengthen workplace relationships. To accomplish strategic objectives and preserve competitive advantage in today's changing business environment, workers, management, and stakeholders must work together. It shows how to promote healthy relationships, HR success, and workplace culture and performance. It </a:t>
            </a:r>
            <a:r>
              <a:rPr lang="en-US" dirty="0" err="1"/>
              <a:t>emphasises</a:t>
            </a:r>
            <a:r>
              <a:rPr lang="en-US"/>
              <a:t> the significance of strong relationships for corporate performance via key ideas and examples. </a:t>
            </a: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3627384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i="0" dirty="0">
                <a:solidFill>
                  <a:schemeClr val="tx1"/>
                </a:solidFill>
                <a:effectLst/>
                <a:latin typeface="Tahoma" panose="020B0604030504040204" pitchFamily="34" charset="0"/>
                <a:ea typeface="Tahoma" panose="020B0604030504040204" pitchFamily="34" charset="0"/>
                <a:cs typeface="Tahoma" panose="020B0604030504040204" pitchFamily="34" charset="0"/>
              </a:rPr>
              <a:t>Job Responsibilities and Functional Areas</a:t>
            </a:r>
          </a:p>
          <a:p>
            <a:pPr algn="just"/>
            <a:r>
              <a:rPr lang="en-US" dirty="0" err="1"/>
              <a:t>Cayrat</a:t>
            </a:r>
            <a:r>
              <a:rPr lang="en-US" dirty="0"/>
              <a:t> and Boxall (2023) says that HR experts recruit and employ qualified candidates to fulfil company needs. They ensure recruitment fairness, openness, and legality. HR experts design and provide training to boost employee skills, knowledge, and performance. They assess training requirements, design curriculum, run sessions, and assess results. They may also conduct professional development workshops, seminars, and mentoring. HR professionals improve individual and team performance by defining standards, evaluating productivity, and offering feedback according to Jones and </a:t>
            </a:r>
            <a:r>
              <a:rPr lang="en-US" dirty="0" err="1"/>
              <a:t>Martain</a:t>
            </a:r>
            <a:r>
              <a:rPr lang="en-US" dirty="0"/>
              <a:t> (2019). They evaluate personnel, design performance evaluation systems, and offer rewards or corrective actions. Goal setting, coaching, and performance problems are elements of performance management (</a:t>
            </a:r>
            <a:r>
              <a:rPr lang="en-US" dirty="0" err="1"/>
              <a:t>Mondy</a:t>
            </a:r>
            <a:r>
              <a:rPr lang="en-US" dirty="0"/>
              <a:t> and </a:t>
            </a:r>
            <a:r>
              <a:rPr lang="en-US" dirty="0" err="1"/>
              <a:t>Martocchio</a:t>
            </a:r>
            <a:r>
              <a:rPr lang="en-US" dirty="0"/>
              <a:t>, 2020). Good employee relations are essential for a happy workplace. HR professionals mediate employee disputes and discipline with management. To ensure fairness and compliance, they promote open communication, resolve conflicts, and enforce company standards (</a:t>
            </a:r>
            <a:r>
              <a:rPr lang="en-US" dirty="0" err="1"/>
              <a:t>Mondy</a:t>
            </a:r>
            <a:r>
              <a:rPr lang="en-US" dirty="0"/>
              <a:t> and </a:t>
            </a:r>
            <a:r>
              <a:rPr lang="en-US" dirty="0" err="1"/>
              <a:t>Martocchio</a:t>
            </a:r>
            <a:r>
              <a:rPr lang="en-US" dirty="0"/>
              <a:t>, 2020). To recruit, retain, and motivate employees, HR professionals design and administer compensation and benefit packages. Work includes compensation benchmarking, incentive </a:t>
            </a:r>
            <a:r>
              <a:rPr lang="en-US" dirty="0" err="1"/>
              <a:t>programme</a:t>
            </a:r>
            <a:r>
              <a:rPr lang="en-US" dirty="0"/>
              <a:t> formulation, health insurance and retirement plan administration, and legal compliance. Employee remuneration and payroll are handled by them. </a:t>
            </a:r>
            <a:endParaRPr lang="en-US" sz="1200" i="0" dirty="0">
              <a:solidFill>
                <a:schemeClr val="tx1"/>
              </a:solidFill>
              <a:effectLst/>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3604820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SG" b="0" i="0" dirty="0">
                <a:solidFill>
                  <a:srgbClr val="F9F9F9"/>
                </a:solidFill>
                <a:effectLst/>
                <a:latin typeface="Söhne"/>
              </a:rPr>
              <a:t>Values in HR</a:t>
            </a:r>
          </a:p>
          <a:p>
            <a:pPr algn="just"/>
            <a:r>
              <a:rPr lang="en-US" dirty="0"/>
              <a:t>Chowdhury et al. (2023) think that HR professionals must be honest, truthful, and ethical. They must make ethical decisions, handle sensitive material, and maintain confidentiality. Ethical HR practices build trust among employees and stakeholders. Secondly, HR pros must be professional in their interactions. Competent, responsible, and reliable HR services and guidance are required. According to Chowdhury et al. (2023), positive thinking, </a:t>
            </a:r>
            <a:r>
              <a:rPr lang="en-US" dirty="0" err="1"/>
              <a:t>organisational</a:t>
            </a:r>
            <a:r>
              <a:rPr lang="en-US" dirty="0"/>
              <a:t> ideas, and gaining new skills are all part of professionalism. Thirdly, today's diverse workforce requires HR professionals to promote inclusion and respect. This includes respecting diverse perspectives, cultures, histories, and identities while treating all workers equally. CIPD (2023a) shows that through diversity promotion, HR professionals build an inclusive, supportive workplace where everyone feels valued and respected. Ethics helps HR professionals make moral decisions and </a:t>
            </a:r>
            <a:r>
              <a:rPr lang="en-US" dirty="0" err="1"/>
              <a:t>behaviours</a:t>
            </a:r>
            <a:r>
              <a:rPr lang="en-US" dirty="0"/>
              <a:t>. HR professionals must address complex ethical problems with integrity, objectivity, and compassion for people and the firm according to </a:t>
            </a:r>
            <a:r>
              <a:rPr lang="en-US" dirty="0" err="1"/>
              <a:t>Doghan</a:t>
            </a:r>
            <a:r>
              <a:rPr lang="en-US" dirty="0"/>
              <a:t> and Zakariya (2023). Ethics build trust, credibility, and sustainability in HR. </a:t>
            </a:r>
            <a:endParaRPr lang="en-SG" b="0" i="0" dirty="0">
              <a:solidFill>
                <a:srgbClr val="F9F9F9"/>
              </a:solidFill>
              <a:effectLst/>
              <a:latin typeface="Söhne"/>
            </a:endParaRPr>
          </a:p>
          <a:p>
            <a:pPr algn="just"/>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1844753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CIPD Profession Map</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According to CIPD (2023b), the Chartered Institute of Personnel and Development (CIPD) Profession Map may serve as a career and </a:t>
            </a:r>
            <a:r>
              <a:rPr lang="en-US" dirty="0" err="1"/>
              <a:t>organisational</a:t>
            </a:r>
            <a:r>
              <a:rPr lang="en-US" dirty="0"/>
              <a:t> road map for human resources and learning and development professionals. The foundations of human resources (HR) knowledge are outlined, along with what it takes to be successful in the field and how to ensure that HR policies and procedures advance business objectives. </a:t>
            </a:r>
            <a:endParaRPr lang="en-US" sz="1200" dirty="0">
              <a:latin typeface="Tahoma" panose="020B0604030504040204" pitchFamily="34" charset="0"/>
              <a:ea typeface="Tahoma" panose="020B0604030504040204" pitchFamily="34" charset="0"/>
              <a:cs typeface="Tahoma" panose="020B060403050404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Key HR </a:t>
            </a:r>
            <a:r>
              <a:rPr lang="en-US" dirty="0" err="1"/>
              <a:t>behaviours</a:t>
            </a:r>
            <a:r>
              <a:rPr lang="en-US" dirty="0"/>
              <a:t> are shown on the map (CIPD, 2023b). Among them include analysis, professionalism, integrity, and a thirst for knowledge. When making decisions and interacting with coworkers, these attitudes </a:t>
            </a:r>
            <a:r>
              <a:rPr lang="en-US" dirty="0" err="1"/>
              <a:t>emphasise</a:t>
            </a:r>
            <a:r>
              <a:rPr lang="en-US" dirty="0"/>
              <a:t> honesty, professionalism, and a commitment to lifelong </a:t>
            </a:r>
            <a:r>
              <a:rPr lang="en-US" dirty="0" err="1"/>
              <a:t>learning.According</a:t>
            </a:r>
            <a:r>
              <a:rPr lang="en-US" dirty="0"/>
              <a:t> to CIPD (2023b), HR and L&amp;D competence are shown on a map in nine different professional domains. </a:t>
            </a:r>
            <a:r>
              <a:rPr lang="en-US" dirty="0" err="1"/>
              <a:t>Organisational</a:t>
            </a:r>
            <a:r>
              <a:rPr lang="en-US" dirty="0"/>
              <a:t> design, employee interactions, learning and development, talent acquisition, and more are covered. Provides professionals at all levels with a comprehensive reference that covers all the information, abilities, and attitudes needed to flourish in each </a:t>
            </a:r>
            <a:r>
              <a:rPr lang="en-US" dirty="0" err="1"/>
              <a:t>field.Once</a:t>
            </a:r>
            <a:r>
              <a:rPr lang="en-US" dirty="0"/>
              <a:t> again, according to CIPD (2023b), the map divides human resources and learning and development jobs into four levels, from entry-level to strategic executive. Vocational competence, work history, and influence are all predicted by each band. The map also shows how bands evolve, which </a:t>
            </a:r>
            <a:r>
              <a:rPr lang="en-US" dirty="0" err="1"/>
              <a:t>emphasises</a:t>
            </a:r>
            <a:r>
              <a:rPr lang="en-US" dirty="0"/>
              <a:t> how far you've come in your career. </a:t>
            </a:r>
            <a:endParaRPr lang="en-GB" dirty="0"/>
          </a:p>
          <a:p>
            <a:pPr algn="just"/>
            <a:endParaRPr lang="en-US" sz="1200" dirty="0">
              <a:latin typeface="Tahoma" panose="020B0604030504040204" pitchFamily="34" charset="0"/>
              <a:ea typeface="Tahoma" panose="020B0604030504040204" pitchFamily="34" charset="0"/>
              <a:cs typeface="Tahoma" panose="020B0604030504040204" pitchFamily="34"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1815602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latin typeface="Tahoma" panose="020B0604030504040204" pitchFamily="34" charset="0"/>
                <a:ea typeface="Tahoma" panose="020B0604030504040204" pitchFamily="34" charset="0"/>
                <a:cs typeface="Tahoma" panose="020B0604030504040204" pitchFamily="34" charset="0"/>
              </a:rPr>
              <a:t>Types of Employer-Employee Relationships</a:t>
            </a:r>
          </a:p>
          <a:p>
            <a:pPr algn="just"/>
            <a:r>
              <a:rPr lang="en-US" dirty="0"/>
              <a:t>Products, services, and data may all be advantageously exchanged, as pointed out by Baldwin-White and Gower (2021). Basic agreements to achieve objectives may be a part of business transactions (Chowdhury et al., 2023). </a:t>
            </a:r>
            <a:r>
              <a:rPr lang="en-US" dirty="0" err="1"/>
              <a:t>Prioritising</a:t>
            </a:r>
            <a:r>
              <a:rPr lang="en-US" dirty="0"/>
              <a:t> short-term goals above long-term commitment is the focus of these relationships. Beyond the realm of business, knowledge and personal development are both enhanced by transformational partnerships. There is a focus on trust, shared values, and collaboration. Basic agreements to achieve objectives may be a part of business transactions (Chowdhury et al., 2023). Collaborators foster creativity, efficiency, and expansion. Partnerships </a:t>
            </a:r>
            <a:r>
              <a:rPr lang="en-US" dirty="0" err="1"/>
              <a:t>characterised</a:t>
            </a:r>
            <a:r>
              <a:rPr lang="en-US" dirty="0"/>
              <a:t> by mutual respect and a shared vision for the future are a frequent outcome of transformational interactions. Furthermore, people or </a:t>
            </a:r>
            <a:r>
              <a:rPr lang="en-US" dirty="0" err="1"/>
              <a:t>organisations</a:t>
            </a:r>
            <a:r>
              <a:rPr lang="en-US" dirty="0"/>
              <a:t> may achieve their goals or overcome difficult difficulties via collaborative connections. Collaborative partnerships place an emphasis on sharing resources, open communication, and cooperation, in contrast to transactional relationships, which </a:t>
            </a:r>
            <a:r>
              <a:rPr lang="en-US" dirty="0" err="1"/>
              <a:t>Doghan</a:t>
            </a:r>
            <a:r>
              <a:rPr lang="en-US" dirty="0"/>
              <a:t> and Zakariya (2023) identified as focusing on transactions. Members of a collaborative team might complement each other's strengths. Work together, be adaptable, and give a little to get a little more as you form a partnership. </a:t>
            </a:r>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472563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0" i="0" dirty="0">
                <a:solidFill>
                  <a:srgbClr val="F9F9F9"/>
                </a:solidFill>
                <a:effectLst/>
                <a:latin typeface="Söhne"/>
              </a:rPr>
              <a:t>Influential Factors for Positive Relationships</a:t>
            </a:r>
          </a:p>
          <a:p>
            <a:pPr algn="just"/>
            <a:r>
              <a:rPr lang="en-US" dirty="0"/>
              <a:t>Chakraborty et al. (2023) think that open, honest communication promotes understanding, alignment, and respect. It helps parties communicate their views, worries, and expectations, improving relationships and teamwork. Positive relationships start with trust. Better relationships and interactions are made possible when trust and credibility are built via dependability, honesty, and </a:t>
            </a:r>
            <a:r>
              <a:rPr lang="en-US" dirty="0" err="1"/>
              <a:t>openness.Celebrating</a:t>
            </a:r>
            <a:r>
              <a:rPr lang="en-US" dirty="0"/>
              <a:t> the successes of others boosts morale and fosters closer relationships. Many kinds of acknowledgment, including verbal praise, rewards, and incentives, may be used to express appreciation and encourage outstanding performance (</a:t>
            </a:r>
            <a:r>
              <a:rPr lang="en-US" dirty="0" err="1"/>
              <a:t>Doghan</a:t>
            </a:r>
            <a:r>
              <a:rPr lang="en-US" dirty="0"/>
              <a:t> and Zakariya, 2023).Provide chances for professional growth, wellness </a:t>
            </a:r>
            <a:r>
              <a:rPr lang="en-US" dirty="0" err="1"/>
              <a:t>programmes</a:t>
            </a:r>
            <a:r>
              <a:rPr lang="en-US" dirty="0"/>
              <a:t>, and flexible work schedules as a way for businesses to show they care about their workers as whole people. Better work-life balance improves employee health, happiness, and engagement, which boosts workplace connections (CIPD, 2022).</a:t>
            </a:r>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507627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0" i="0" dirty="0">
                <a:solidFill>
                  <a:srgbClr val="F9F9F9"/>
                </a:solidFill>
                <a:effectLst/>
                <a:latin typeface="Söhne"/>
              </a:rPr>
              <a:t>Personal Experiences and Case Studies Showcasing Positive Practices</a:t>
            </a:r>
          </a:p>
          <a:p>
            <a:pPr algn="just"/>
            <a:r>
              <a:rPr lang="en-US" dirty="0"/>
              <a:t>My former employer implemented flexible work arrangements, which resulted in increased levels of workforce happiness and productivity. The combination of working from home and having flexible hours led to a rise in job satisfaction, stress, and work-life balance. The ability to be flexible helped increase morale, bring in top people, and establish us as a leading employer. Our </a:t>
            </a:r>
            <a:r>
              <a:rPr lang="en-US" dirty="0" err="1"/>
              <a:t>organisation</a:t>
            </a:r>
            <a:r>
              <a:rPr lang="en-US" dirty="0"/>
              <a:t> saw an increase in trust, cooperation, and openness as a result of feedback and open communication. Innovation and growth were sparked when workers were given the opportunity to voice their concerns. The policy of having open doors was beneficial for problem-solving, decision-making, and relationships between employees and management. Top talent has been kept and the </a:t>
            </a:r>
            <a:r>
              <a:rPr lang="en-US" dirty="0" err="1"/>
              <a:t>organisation</a:t>
            </a:r>
            <a:r>
              <a:rPr lang="en-US" dirty="0"/>
              <a:t> has developed as a result of training, mentorship, and career progression opportunities. A culture of continual learning and professional advancement was developed via the cultivation of internal talent, which resulted in improvements in employee engagement, performance, and loyalty. </a:t>
            </a:r>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1846127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Influential Factors for Positive Relationships</a:t>
            </a:r>
          </a:p>
          <a:p>
            <a:pPr algn="just"/>
            <a:r>
              <a:rPr lang="en-US" dirty="0"/>
              <a:t>First strategy is conducting regular survey. It is possible for human resource experts to </a:t>
            </a:r>
            <a:r>
              <a:rPr lang="en-US" dirty="0" err="1"/>
              <a:t>utilise</a:t>
            </a:r>
            <a:r>
              <a:rPr lang="en-US" dirty="0"/>
              <a:t> employee surveys in order to collect feedback, identify problems, and evaluate the level of satisfaction with the </a:t>
            </a:r>
            <a:r>
              <a:rPr lang="en-US" dirty="0" err="1"/>
              <a:t>organisation</a:t>
            </a:r>
            <a:r>
              <a:rPr lang="en-US" dirty="0"/>
              <a:t> (CIPD, 2023a). By asking employees about their working environment, human resources may swiftly address problems, make decisions based on well-informed information, and demonstrate a commitment to listening and being responsive (</a:t>
            </a:r>
            <a:r>
              <a:rPr lang="en-US" dirty="0" err="1"/>
              <a:t>Mondy</a:t>
            </a:r>
            <a:r>
              <a:rPr lang="en-US" dirty="0"/>
              <a:t> and </a:t>
            </a:r>
            <a:r>
              <a:rPr lang="en-US" dirty="0" err="1"/>
              <a:t>Martocchio</a:t>
            </a:r>
            <a:r>
              <a:rPr lang="en-US" dirty="0"/>
              <a:t>, 2020).Second, mentoring </a:t>
            </a:r>
            <a:r>
              <a:rPr lang="en-US" dirty="0" err="1"/>
              <a:t>programmes</a:t>
            </a:r>
            <a:r>
              <a:rPr lang="en-US" dirty="0"/>
              <a:t> enable more experienced employees to become mentors to less experienced employees, so advancing their careers. Bastian and </a:t>
            </a:r>
            <a:r>
              <a:rPr lang="en-US" dirty="0" err="1"/>
              <a:t>Poussing</a:t>
            </a:r>
            <a:r>
              <a:rPr lang="en-US" dirty="0"/>
              <a:t> (2023) are of the opinion that these </a:t>
            </a:r>
            <a:r>
              <a:rPr lang="en-US" dirty="0" err="1"/>
              <a:t>programmes</a:t>
            </a:r>
            <a:r>
              <a:rPr lang="en-US" dirty="0"/>
              <a:t> help employees establish professional networks and foster an environment that is conducive to collaboration and friendliness in the </a:t>
            </a:r>
            <a:r>
              <a:rPr lang="en-US" dirty="0" err="1"/>
              <a:t>workplace.Lastly</a:t>
            </a:r>
            <a:r>
              <a:rPr lang="en-US" dirty="0"/>
              <a:t>, the most effective method for conflict resolution is the establishment of a mechanism. According to Jones and </a:t>
            </a:r>
            <a:r>
              <a:rPr lang="en-US" dirty="0" err="1"/>
              <a:t>Martain</a:t>
            </a:r>
            <a:r>
              <a:rPr lang="en-US" dirty="0"/>
              <a:t> (2019), human resource professionals have the ability to </a:t>
            </a:r>
            <a:r>
              <a:rPr lang="en-US" dirty="0" err="1"/>
              <a:t>formalise</a:t>
            </a:r>
            <a:r>
              <a:rPr lang="en-US" dirty="0"/>
              <a:t> dispute resolution methods in the workplace. This can entail mediation, grievance procedures, or human resources specialists who have been educated in conflict resolution. </a:t>
            </a:r>
            <a:r>
              <a:rPr lang="en-US"/>
              <a:t>Through the provision of constructive and fair conflict resolution, human resources (HR) helps to cultivate great employee relationships as well as a productive and collaborative workplace. </a:t>
            </a:r>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646327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a:t>Conclusion</a:t>
            </a:r>
          </a:p>
          <a:p>
            <a:pPr algn="just"/>
            <a:r>
              <a:rPr lang="en-US" dirty="0"/>
              <a:t> Good workplace relationships improve employee satisfaction, engagement, and business success. HR specialists perform employee surveys, coach, and resolve problems to create a nice, collaborative environment. </a:t>
            </a:r>
            <a:r>
              <a:rPr lang="en-US" dirty="0" err="1"/>
              <a:t>Prioritising</a:t>
            </a:r>
            <a:r>
              <a:rPr lang="en-US" dirty="0"/>
              <a:t> these acts may boost worker morale, productivity, and retention by fostering trust, communication, and respect. Positive relationships benefit employees and the firm. </a:t>
            </a:r>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144202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45B08281-154C-4FEF-A6DF-18BA3AC0F374}" type="datetime1">
              <a:rPr lang="en-US" smtClean="0"/>
              <a:t>3/2/2024</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04D857D4-BD7E-4A06-844B-AAD504F1114F}" type="datetime1">
              <a:rPr lang="en-US" smtClean="0"/>
              <a:t>3/2/2024</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916AFA50-87A4-4E99-B112-8C6B1DFB84B2}" type="datetime1">
              <a:rPr lang="en-US" smtClean="0"/>
              <a:t>3/2/2024</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6B3905CA-BF0F-4A1B-AA0D-85E42F5D5A85}" type="datetime1">
              <a:rPr lang="en-US" smtClean="0"/>
              <a:t>3/2/2024</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D3DA9A77-60C0-4BB8-898D-2828EE4073AD}" type="datetime1">
              <a:rPr lang="en-US" smtClean="0"/>
              <a:t>3/2/2024</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C1F30CD5-42B1-4614-9F46-5D29928CC2DB}" type="datetime1">
              <a:rPr lang="en-US" smtClean="0"/>
              <a:t>3/2/2024</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EE6020E3-D95B-4E55-964F-4B1A98BDAA6F}" type="datetime1">
              <a:rPr lang="en-US" smtClean="0"/>
              <a:t>3/2/2024</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E46C21D-EBB5-4F3D-B06D-166777189317}" type="datetime1">
              <a:rPr lang="en-US" smtClean="0"/>
              <a:t>3/2/2024</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1DFFEA26-EB1D-498C-95CD-1ECE586790AA}" type="datetime1">
              <a:rPr lang="en-US" smtClean="0"/>
              <a:t>3/2/2024</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539842EE-D56F-4F18-94E7-094CEF23F906}" type="datetime1">
              <a:rPr lang="en-US" smtClean="0"/>
              <a:t>3/2/2024</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FC9A72C8-1C87-42EF-8A11-BF6DFA19ED8B}" type="datetime1">
              <a:rPr lang="en-US" smtClean="0"/>
              <a:t>3/2/2024</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6.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5.xml" /><Relationship Id="rId1" Type="http://schemas.openxmlformats.org/officeDocument/2006/relationships/slideLayout" Target="../slideLayouts/slideLayout8.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6.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7.xml" /><Relationship Id="rId1" Type="http://schemas.openxmlformats.org/officeDocument/2006/relationships/slideLayout" Target="../slideLayouts/slideLayout11.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8.xml" /><Relationship Id="rId1" Type="http://schemas.openxmlformats.org/officeDocument/2006/relationships/slideLayout" Target="../slideLayouts/slideLayout1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523011" y="1509711"/>
            <a:ext cx="7955104" cy="1748491"/>
          </a:xfrm>
        </p:spPr>
        <p:txBody>
          <a:bodyPr/>
          <a:lstStyle/>
          <a:p>
            <a:r>
              <a:rPr lang="en-GB" b="0" dirty="0">
                <a:solidFill>
                  <a:srgbClr val="000000"/>
                </a:solidFill>
                <a:latin typeface="Tahoma" panose="020B0604030504040204" pitchFamily="34" charset="0"/>
                <a:ea typeface="Tahoma" panose="020B0604030504040204" pitchFamily="34" charset="0"/>
                <a:cs typeface="Tahoma" panose="020B0604030504040204" pitchFamily="34" charset="0"/>
              </a:rPr>
              <a:t>The role of Human Resources professional</a:t>
            </a: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691493" y="4195110"/>
            <a:ext cx="9500507" cy="2662890"/>
          </a:xfrm>
        </p:spPr>
        <p:txBody>
          <a:bodyPr/>
          <a:lstStyle/>
          <a:p>
            <a:r>
              <a:rPr lang="en-GB" dirty="0">
                <a:latin typeface="Tahoma" panose="020B0604030504040204" pitchFamily="34" charset="0"/>
                <a:ea typeface="Tahoma" panose="020B0604030504040204" pitchFamily="34" charset="0"/>
                <a:cs typeface="Tahoma" panose="020B0604030504040204" pitchFamily="34" charset="0"/>
              </a:rPr>
              <a:t>Module code: Managing people LCBB5004</a:t>
            </a:r>
          </a:p>
          <a:p>
            <a:r>
              <a:rPr lang="en-GB" dirty="0">
                <a:latin typeface="Tahoma" panose="020B0604030504040204" pitchFamily="34" charset="0"/>
                <a:ea typeface="Tahoma" panose="020B0604030504040204" pitchFamily="34" charset="0"/>
                <a:cs typeface="Tahoma" panose="020B0604030504040204" pitchFamily="34" charset="0"/>
              </a:rPr>
              <a:t>Lecturer name: Imo Engang</a:t>
            </a:r>
          </a:p>
          <a:p>
            <a:r>
              <a:rPr lang="en-US" dirty="0">
                <a:latin typeface="Tahoma" panose="020B0604030504040204" pitchFamily="34" charset="0"/>
                <a:ea typeface="Tahoma" panose="020B0604030504040204" pitchFamily="34" charset="0"/>
                <a:cs typeface="Tahoma" panose="020B0604030504040204" pitchFamily="34" charset="0"/>
              </a:rPr>
              <a:t>Student Name:</a:t>
            </a:r>
            <a:r>
              <a:rPr lang="en-GB" dirty="0">
                <a:latin typeface="Tahoma" panose="020B0604030504040204" pitchFamily="34" charset="0"/>
                <a:ea typeface="Tahoma" panose="020B0604030504040204" pitchFamily="34" charset="0"/>
                <a:cs typeface="Tahoma" panose="020B0604030504040204" pitchFamily="34" charset="0"/>
              </a:rPr>
              <a:t> Viorica Birloiu</a:t>
            </a:r>
            <a:endParaRPr lang="en-US" dirty="0">
              <a:latin typeface="Tahoma" panose="020B0604030504040204" pitchFamily="34" charset="0"/>
              <a:ea typeface="Tahoma" panose="020B0604030504040204" pitchFamily="34" charset="0"/>
              <a:cs typeface="Tahoma" panose="020B0604030504040204" pitchFamily="34" charset="0"/>
            </a:endParaRPr>
          </a:p>
          <a:p>
            <a:r>
              <a:rPr lang="en-US" dirty="0">
                <a:latin typeface="Tahoma" panose="020B0604030504040204" pitchFamily="34" charset="0"/>
                <a:ea typeface="Tahoma" panose="020B0604030504040204" pitchFamily="34" charset="0"/>
                <a:cs typeface="Tahoma" panose="020B0604030504040204" pitchFamily="34" charset="0"/>
              </a:rPr>
              <a:t>Student ID:</a:t>
            </a:r>
            <a:r>
              <a:rPr lang="en-GB" dirty="0">
                <a:latin typeface="Tahoma" panose="020B0604030504040204" pitchFamily="34" charset="0"/>
                <a:ea typeface="Tahoma" panose="020B0604030504040204" pitchFamily="34" charset="0"/>
                <a:cs typeface="Tahoma" panose="020B0604030504040204" pitchFamily="34" charset="0"/>
              </a:rPr>
              <a:t> 2227895</a:t>
            </a:r>
            <a:endParaRPr lang="en-US" dirty="0">
              <a:latin typeface="Tahoma" panose="020B0604030504040204" pitchFamily="34" charset="0"/>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85B96989-741E-53B9-0AB2-ED009C31FA2C}"/>
              </a:ext>
            </a:extLst>
          </p:cNvPr>
          <p:cNvSpPr txBox="1"/>
          <p:nvPr/>
        </p:nvSpPr>
        <p:spPr>
          <a:xfrm>
            <a:off x="5181600" y="1710928"/>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dirty="0">
                <a:latin typeface="Tahoma" panose="020B0604030504040204" pitchFamily="34" charset="0"/>
                <a:ea typeface="Tahoma" panose="020B0604030504040204" pitchFamily="34" charset="0"/>
                <a:cs typeface="Tahoma" panose="020B0604030504040204" pitchFamily="34" charset="0"/>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fontScale="77500" lnSpcReduction="20000"/>
          </a:bodyPr>
          <a:lstStyle/>
          <a:p>
            <a:pPr algn="just"/>
            <a:r>
              <a:rPr lang="en-US" dirty="0"/>
              <a:t>The presentation shows the HR professionals that influence </a:t>
            </a:r>
            <a:r>
              <a:rPr lang="en-US" dirty="0" err="1"/>
              <a:t>organisational</a:t>
            </a:r>
            <a:r>
              <a:rPr lang="en-US" dirty="0"/>
              <a:t> dynamics and strengthen workplace relationships. To accomplish strategic objectives and preserve competitive advantage in today's changing business environment, workers, management, and stakeholders must work together. It shows how to promote healthy relationships, HR success, and workplace culture and performance. It </a:t>
            </a:r>
            <a:r>
              <a:rPr lang="en-US" dirty="0" err="1"/>
              <a:t>emphasises</a:t>
            </a:r>
            <a:r>
              <a:rPr lang="en-US" dirty="0"/>
              <a:t> the significance of strong relationships for corporate performance via key ideas and examples. </a:t>
            </a:r>
            <a:br>
              <a:rPr lang="en-US" dirty="0"/>
            </a:br>
            <a:br>
              <a:rPr lang="en-US" dirty="0"/>
            </a:br>
            <a:endParaRPr lang="en-US"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507618" y="207388"/>
            <a:ext cx="10135244" cy="1046376"/>
          </a:xfrm>
        </p:spPr>
        <p:txBody>
          <a:bodyPr/>
          <a:lstStyle/>
          <a:p>
            <a:r>
              <a:rPr lang="en-US" sz="3600" i="0" dirty="0">
                <a:solidFill>
                  <a:schemeClr val="tx1"/>
                </a:solidFill>
                <a:effectLst/>
                <a:latin typeface="Tahoma" panose="020B0604030504040204" pitchFamily="34" charset="0"/>
                <a:ea typeface="Tahoma" panose="020B0604030504040204" pitchFamily="34" charset="0"/>
                <a:cs typeface="Tahoma" panose="020B0604030504040204" pitchFamily="34" charset="0"/>
              </a:rPr>
              <a:t>Job Responsibilities and Functional Areas</a:t>
            </a:r>
            <a:br>
              <a:rPr lang="en-US" sz="3600" i="0" dirty="0">
                <a:solidFill>
                  <a:schemeClr val="tx1"/>
                </a:solidFill>
                <a:effectLst/>
                <a:latin typeface="Tahoma" panose="020B0604030504040204" pitchFamily="34" charset="0"/>
                <a:ea typeface="Tahoma" panose="020B0604030504040204" pitchFamily="34" charset="0"/>
                <a:cs typeface="Tahoma" panose="020B0604030504040204" pitchFamily="34" charset="0"/>
              </a:rPr>
            </a:br>
            <a:endParaRPr lang="en-US" sz="3600" i="0" dirty="0">
              <a:solidFill>
                <a:schemeClr val="tx1"/>
              </a:solidFill>
              <a:effectLst/>
              <a:latin typeface="Tahoma" panose="020B0604030504040204" pitchFamily="34" charset="0"/>
              <a:ea typeface="Tahoma" panose="020B0604030504040204" pitchFamily="34" charset="0"/>
              <a:cs typeface="Tahoma" panose="020B0604030504040204" pitchFamily="34" charset="0"/>
            </a:endParaRPr>
          </a:p>
        </p:txBody>
      </p:sp>
      <p:graphicFrame>
        <p:nvGraphicFramePr>
          <p:cNvPr id="5" name="Diagram 4">
            <a:extLst>
              <a:ext uri="{FF2B5EF4-FFF2-40B4-BE49-F238E27FC236}">
                <a16:creationId xmlns:a16="http://schemas.microsoft.com/office/drawing/2014/main" id="{06D22ACE-1665-14FA-E492-2E96E7E8D230}"/>
              </a:ext>
            </a:extLst>
          </p:cNvPr>
          <p:cNvGraphicFramePr/>
          <p:nvPr>
            <p:extLst>
              <p:ext uri="{D42A27DB-BD31-4B8C-83A1-F6EECF244321}">
                <p14:modId xmlns:p14="http://schemas.microsoft.com/office/powerpoint/2010/main" val="2953042579"/>
              </p:ext>
            </p:extLst>
          </p:nvPr>
        </p:nvGraphicFramePr>
        <p:xfrm>
          <a:off x="929064" y="1002470"/>
          <a:ext cx="957239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6797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1904214" y="0"/>
            <a:ext cx="8880050" cy="763571"/>
          </a:xfrm>
        </p:spPr>
        <p:txBody>
          <a:bodyPr/>
          <a:lstStyle/>
          <a:p>
            <a:pPr algn="ctr"/>
            <a:r>
              <a:rPr lang="en-US" sz="3600" dirty="0">
                <a:latin typeface="Tahoma" panose="020B0604030504040204" pitchFamily="34" charset="0"/>
                <a:ea typeface="Tahoma" panose="020B0604030504040204" pitchFamily="34" charset="0"/>
                <a:cs typeface="Tahoma" panose="020B0604030504040204" pitchFamily="34" charset="0"/>
              </a:rPr>
              <a:t>Values in HR</a:t>
            </a:r>
          </a:p>
        </p:txBody>
      </p:sp>
      <p:sp>
        <p:nvSpPr>
          <p:cNvPr id="3" name="TextBox 2">
            <a:extLst>
              <a:ext uri="{FF2B5EF4-FFF2-40B4-BE49-F238E27FC236}">
                <a16:creationId xmlns:a16="http://schemas.microsoft.com/office/drawing/2014/main" id="{6339472E-1E38-4C34-5F39-0EAE8C543928}"/>
              </a:ext>
            </a:extLst>
          </p:cNvPr>
          <p:cNvSpPr txBox="1"/>
          <p:nvPr/>
        </p:nvSpPr>
        <p:spPr>
          <a:xfrm>
            <a:off x="650449" y="1414021"/>
            <a:ext cx="11114203" cy="369332"/>
          </a:xfrm>
          <a:prstGeom prst="rect">
            <a:avLst/>
          </a:prstGeom>
          <a:noFill/>
        </p:spPr>
        <p:txBody>
          <a:bodyPr wrap="square" rtlCol="0">
            <a:spAutoFit/>
          </a:bodyPr>
          <a:lstStyle/>
          <a:p>
            <a:endParaRPr lang="en-GB" dirty="0"/>
          </a:p>
        </p:txBody>
      </p:sp>
      <p:graphicFrame>
        <p:nvGraphicFramePr>
          <p:cNvPr id="4" name="Diagram 3">
            <a:extLst>
              <a:ext uri="{FF2B5EF4-FFF2-40B4-BE49-F238E27FC236}">
                <a16:creationId xmlns:a16="http://schemas.microsoft.com/office/drawing/2014/main" id="{CAC7F863-56A3-D0D4-A769-D9CBA4BF6D6F}"/>
              </a:ext>
            </a:extLst>
          </p:cNvPr>
          <p:cNvGraphicFramePr/>
          <p:nvPr>
            <p:extLst>
              <p:ext uri="{D42A27DB-BD31-4B8C-83A1-F6EECF244321}">
                <p14:modId xmlns:p14="http://schemas.microsoft.com/office/powerpoint/2010/main" val="81826919"/>
              </p:ext>
            </p:extLst>
          </p:nvPr>
        </p:nvGraphicFramePr>
        <p:xfrm>
          <a:off x="1008144" y="964763"/>
          <a:ext cx="101757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291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3260242" y="332000"/>
            <a:ext cx="5346429" cy="594200"/>
          </a:xfrm>
        </p:spPr>
        <p:txBody>
          <a:bodyPr/>
          <a:lstStyle/>
          <a:p>
            <a:pPr algn="ctr"/>
            <a:r>
              <a:rPr lang="en-US" sz="3600" dirty="0">
                <a:latin typeface="Tahoma" panose="020B0604030504040204" pitchFamily="34" charset="0"/>
                <a:ea typeface="Tahoma" panose="020B0604030504040204" pitchFamily="34" charset="0"/>
                <a:cs typeface="Tahoma" panose="020B0604030504040204" pitchFamily="34" charset="0"/>
              </a:rPr>
              <a:t>CIPD Profession Map</a:t>
            </a:r>
          </a:p>
        </p:txBody>
      </p:sp>
      <p:pic>
        <p:nvPicPr>
          <p:cNvPr id="1026" name="Picture 2">
            <a:extLst>
              <a:ext uri="{FF2B5EF4-FFF2-40B4-BE49-F238E27FC236}">
                <a16:creationId xmlns:a16="http://schemas.microsoft.com/office/drawing/2014/main" id="{D9DD49F2-858F-FF3C-80B9-502E667FE2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2583" y="1561882"/>
            <a:ext cx="3876675" cy="38766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8590755-F132-D96A-0A46-0887750CFB04}"/>
              </a:ext>
            </a:extLst>
          </p:cNvPr>
          <p:cNvSpPr txBox="1"/>
          <p:nvPr/>
        </p:nvSpPr>
        <p:spPr>
          <a:xfrm>
            <a:off x="386499" y="1838227"/>
            <a:ext cx="6202837" cy="3323987"/>
          </a:xfrm>
          <a:prstGeom prst="rect">
            <a:avLst/>
          </a:prstGeom>
          <a:noFill/>
        </p:spPr>
        <p:txBody>
          <a:bodyPr wrap="square" rtlCol="0">
            <a:spAutoFit/>
          </a:bodyPr>
          <a:lstStyle/>
          <a:p>
            <a:pPr marL="342900" indent="-342900">
              <a:buFont typeface="Wingdings" panose="05000000000000000000" pitchFamily="2" charset="2"/>
              <a:buChar char="q"/>
            </a:pPr>
            <a:r>
              <a:rPr lang="en-US" sz="2400" dirty="0"/>
              <a:t>The map shows fundamental HR </a:t>
            </a:r>
            <a:r>
              <a:rPr lang="en-US" sz="2400" dirty="0" err="1"/>
              <a:t>behaviours</a:t>
            </a:r>
            <a:r>
              <a:rPr lang="en-US" sz="2400" dirty="0"/>
              <a:t>.</a:t>
            </a:r>
          </a:p>
          <a:p>
            <a:pPr marL="342900" indent="-342900">
              <a:buFont typeface="Wingdings" panose="05000000000000000000" pitchFamily="2" charset="2"/>
              <a:buChar char="q"/>
            </a:pPr>
            <a:r>
              <a:rPr lang="en-US" sz="2400" dirty="0"/>
              <a:t>Nine professional areas show HR and L&amp;D expertise on the map.</a:t>
            </a:r>
          </a:p>
          <a:p>
            <a:pPr marL="342900" indent="-342900">
              <a:buFont typeface="Wingdings" panose="05000000000000000000" pitchFamily="2" charset="2"/>
              <a:buChar char="q"/>
            </a:pPr>
            <a:r>
              <a:rPr lang="en-US" sz="2400" dirty="0"/>
              <a:t>The map </a:t>
            </a:r>
            <a:r>
              <a:rPr lang="en-US" sz="2400" dirty="0" err="1"/>
              <a:t>categorises</a:t>
            </a:r>
            <a:r>
              <a:rPr lang="en-US" sz="2400" dirty="0"/>
              <a:t> HR and L&amp;D positions into four categories, from entry-level to strategic executives. </a:t>
            </a:r>
            <a:br>
              <a:rPr lang="en-US" sz="2400" dirty="0"/>
            </a:br>
            <a:br>
              <a:rPr lang="en-US" sz="2400" dirty="0"/>
            </a:br>
            <a:r>
              <a:rPr lang="en-US" dirty="0"/>
              <a:t>[Source: </a:t>
            </a:r>
            <a:r>
              <a:rPr lang="en-SG" sz="1800" dirty="0">
                <a:effectLst/>
                <a:latin typeface="Times New Roman" panose="02020603050405020304" pitchFamily="18" charset="0"/>
              </a:rPr>
              <a:t>(CIPD, 2023b).</a:t>
            </a:r>
            <a:r>
              <a:rPr lang="en-US" dirty="0">
                <a:latin typeface="Times New Roman" panose="02020603050405020304" pitchFamily="18" charset="0"/>
              </a:rPr>
              <a:t> ]</a:t>
            </a:r>
            <a:endParaRPr lang="en-GB" dirty="0"/>
          </a:p>
        </p:txBody>
      </p:sp>
    </p:spTree>
    <p:extLst>
      <p:ext uri="{BB962C8B-B14F-4D97-AF65-F5344CB8AC3E}">
        <p14:creationId xmlns:p14="http://schemas.microsoft.com/office/powerpoint/2010/main" val="2550805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Title 1">
            <a:extLst>
              <a:ext uri="{FF2B5EF4-FFF2-40B4-BE49-F238E27FC236}">
                <a16:creationId xmlns:a16="http://schemas.microsoft.com/office/drawing/2014/main" id="{3B82B27F-86C4-CF6C-D122-94F52341C500}"/>
              </a:ext>
            </a:extLst>
          </p:cNvPr>
          <p:cNvSpPr>
            <a:spLocks noGrp="1"/>
          </p:cNvSpPr>
          <p:nvPr>
            <p:ph type="title"/>
          </p:nvPr>
        </p:nvSpPr>
        <p:spPr>
          <a:xfrm>
            <a:off x="2262434" y="0"/>
            <a:ext cx="7984502" cy="1225485"/>
          </a:xfrm>
        </p:spPr>
        <p:txBody>
          <a:bodyPr/>
          <a:lstStyle/>
          <a:p>
            <a:pPr algn="ctr"/>
            <a:r>
              <a:rPr lang="en-US" sz="3600" dirty="0">
                <a:latin typeface="Tahoma" panose="020B0604030504040204" pitchFamily="34" charset="0"/>
                <a:ea typeface="Tahoma" panose="020B0604030504040204" pitchFamily="34" charset="0"/>
                <a:cs typeface="Tahoma" panose="020B0604030504040204" pitchFamily="34" charset="0"/>
              </a:rPr>
              <a:t>Types of Employer-Employee Relationships</a:t>
            </a:r>
          </a:p>
        </p:txBody>
      </p:sp>
      <p:graphicFrame>
        <p:nvGraphicFramePr>
          <p:cNvPr id="2" name="Diagram 1">
            <a:extLst>
              <a:ext uri="{FF2B5EF4-FFF2-40B4-BE49-F238E27FC236}">
                <a16:creationId xmlns:a16="http://schemas.microsoft.com/office/drawing/2014/main" id="{310E60D8-0D5B-198F-4FE7-58B221A54072}"/>
              </a:ext>
            </a:extLst>
          </p:cNvPr>
          <p:cNvGraphicFramePr/>
          <p:nvPr>
            <p:extLst>
              <p:ext uri="{D42A27DB-BD31-4B8C-83A1-F6EECF244321}">
                <p14:modId xmlns:p14="http://schemas.microsoft.com/office/powerpoint/2010/main" val="4212307543"/>
              </p:ext>
            </p:extLst>
          </p:nvPr>
        </p:nvGraphicFramePr>
        <p:xfrm>
          <a:off x="93219" y="1800519"/>
          <a:ext cx="9512694" cy="4567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69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1434445" y="188535"/>
            <a:ext cx="9323109" cy="999241"/>
          </a:xfrm>
        </p:spPr>
        <p:txBody>
          <a:bodyPr/>
          <a:lstStyle/>
          <a:p>
            <a:pPr algn="ctr"/>
            <a:r>
              <a:rPr lang="en-US" sz="3600" dirty="0">
                <a:latin typeface="Tahoma" panose="020B0604030504040204" pitchFamily="34" charset="0"/>
                <a:ea typeface="Tahoma" panose="020B0604030504040204" pitchFamily="34" charset="0"/>
                <a:cs typeface="Tahoma" panose="020B0604030504040204" pitchFamily="34" charset="0"/>
              </a:rPr>
              <a:t>Influential Factors for Positive Relationships</a:t>
            </a:r>
          </a:p>
        </p:txBody>
      </p:sp>
      <p:graphicFrame>
        <p:nvGraphicFramePr>
          <p:cNvPr id="5" name="Diagram 4">
            <a:extLst>
              <a:ext uri="{FF2B5EF4-FFF2-40B4-BE49-F238E27FC236}">
                <a16:creationId xmlns:a16="http://schemas.microsoft.com/office/drawing/2014/main" id="{0B629C9A-B1A0-5939-B232-F708F2959E90}"/>
              </a:ext>
            </a:extLst>
          </p:cNvPr>
          <p:cNvGraphicFramePr/>
          <p:nvPr>
            <p:extLst>
              <p:ext uri="{D42A27DB-BD31-4B8C-83A1-F6EECF244321}">
                <p14:modId xmlns:p14="http://schemas.microsoft.com/office/powerpoint/2010/main" val="1816617808"/>
              </p:ext>
            </p:extLst>
          </p:nvPr>
        </p:nvGraphicFramePr>
        <p:xfrm>
          <a:off x="636833" y="1187776"/>
          <a:ext cx="1055278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6321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8DA25742-73AA-AFB3-7C84-7392E36A1FB9}"/>
              </a:ext>
            </a:extLst>
          </p:cNvPr>
          <p:cNvSpPr>
            <a:spLocks noGrp="1"/>
          </p:cNvSpPr>
          <p:nvPr>
            <p:ph type="title"/>
          </p:nvPr>
        </p:nvSpPr>
        <p:spPr>
          <a:xfrm>
            <a:off x="1780233" y="301379"/>
            <a:ext cx="9258551" cy="914711"/>
          </a:xfrm>
        </p:spPr>
        <p:txBody>
          <a:bodyPr/>
          <a:lstStyle/>
          <a:p>
            <a:pPr algn="ctr"/>
            <a:r>
              <a:rPr lang="en-US" sz="3600" dirty="0">
                <a:latin typeface="Tahoma" panose="020B0604030504040204" pitchFamily="34" charset="0"/>
                <a:ea typeface="Tahoma" panose="020B0604030504040204" pitchFamily="34" charset="0"/>
                <a:cs typeface="Tahoma" panose="020B0604030504040204" pitchFamily="34" charset="0"/>
              </a:rPr>
              <a:t>Personal Experiences and Case Studies Showcasing Positive Practices</a:t>
            </a:r>
          </a:p>
        </p:txBody>
      </p:sp>
      <p:graphicFrame>
        <p:nvGraphicFramePr>
          <p:cNvPr id="3" name="Diagram 2">
            <a:extLst>
              <a:ext uri="{FF2B5EF4-FFF2-40B4-BE49-F238E27FC236}">
                <a16:creationId xmlns:a16="http://schemas.microsoft.com/office/drawing/2014/main" id="{72B52F7B-67B7-34E7-CFFA-26FB1E39935D}"/>
              </a:ext>
            </a:extLst>
          </p:cNvPr>
          <p:cNvGraphicFramePr/>
          <p:nvPr>
            <p:extLst>
              <p:ext uri="{D42A27DB-BD31-4B8C-83A1-F6EECF244321}">
                <p14:modId xmlns:p14="http://schemas.microsoft.com/office/powerpoint/2010/main" val="1217656109"/>
              </p:ext>
            </p:extLst>
          </p:nvPr>
        </p:nvGraphicFramePr>
        <p:xfrm>
          <a:off x="401162" y="418287"/>
          <a:ext cx="10731894" cy="6138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119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90DEA57-2E84-4691-EB5B-21F47EAD65E2}"/>
              </a:ext>
            </a:extLst>
          </p:cNvPr>
          <p:cNvGraphicFramePr/>
          <p:nvPr>
            <p:extLst>
              <p:ext uri="{D42A27DB-BD31-4B8C-83A1-F6EECF244321}">
                <p14:modId xmlns:p14="http://schemas.microsoft.com/office/powerpoint/2010/main" val="2118353783"/>
              </p:ext>
            </p:extLst>
          </p:nvPr>
        </p:nvGraphicFramePr>
        <p:xfrm>
          <a:off x="1688184" y="1187776"/>
          <a:ext cx="9728460" cy="5250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47F68E13-57CA-22BA-3C2F-4C0D6E3F19B9}"/>
              </a:ext>
            </a:extLst>
          </p:cNvPr>
          <p:cNvSpPr>
            <a:spLocks noGrp="1"/>
          </p:cNvSpPr>
          <p:nvPr>
            <p:ph type="title"/>
          </p:nvPr>
        </p:nvSpPr>
        <p:spPr>
          <a:xfrm>
            <a:off x="1434445" y="188535"/>
            <a:ext cx="10235939" cy="999241"/>
          </a:xfrm>
        </p:spPr>
        <p:txBody>
          <a:bodyPr/>
          <a:lstStyle/>
          <a:p>
            <a:pPr algn="ctr"/>
            <a:r>
              <a:rPr lang="en-US" sz="3600" dirty="0">
                <a:latin typeface="Tahoma" panose="020B0604030504040204" pitchFamily="34" charset="0"/>
                <a:ea typeface="Tahoma" panose="020B0604030504040204" pitchFamily="34" charset="0"/>
                <a:cs typeface="Tahoma" panose="020B0604030504040204" pitchFamily="34" charset="0"/>
              </a:rPr>
              <a:t>Influential Factors for Positive Relationships</a:t>
            </a:r>
          </a:p>
        </p:txBody>
      </p:sp>
    </p:spTree>
    <p:extLst>
      <p:ext uri="{BB962C8B-B14F-4D97-AF65-F5344CB8AC3E}">
        <p14:creationId xmlns:p14="http://schemas.microsoft.com/office/powerpoint/2010/main" val="272150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a:lstStyle/>
          <a:p>
            <a:r>
              <a:rPr lang="en-US" sz="4000" dirty="0">
                <a:latin typeface="Tahoma" panose="020B0604030504040204" pitchFamily="34" charset="0"/>
                <a:ea typeface="Tahoma" panose="020B0604030504040204" pitchFamily="34" charset="0"/>
                <a:cs typeface="Tahoma" panose="020B0604030504040204" pitchFamily="34" charset="0"/>
              </a:rPr>
              <a:t>Conclusion</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436483"/>
          </a:xfrm>
        </p:spPr>
        <p:txBody>
          <a:bodyPr vert="horz" lIns="91440" tIns="45720" rIns="91440" bIns="45720" rtlCol="0" anchor="t">
            <a:normAutofit fontScale="85000" lnSpcReduction="10000"/>
          </a:bodyPr>
          <a:lstStyle/>
          <a:p>
            <a:pPr algn="just"/>
            <a:r>
              <a:rPr lang="en-US" dirty="0"/>
              <a:t>Good workplace relationships improve employee satisfaction, engagement, and business success. HR specialists perform employee surveys, coach, and resolve problems to create a nice, collaborative environment. </a:t>
            </a:r>
            <a:r>
              <a:rPr lang="en-US" dirty="0" err="1"/>
              <a:t>Prioritising</a:t>
            </a:r>
            <a:r>
              <a:rPr lang="en-US" dirty="0"/>
              <a:t> these acts may boost worker morale, productivity, and retention by fostering trust, communication, and respect. Positive relationships benefit employees and the firm. </a:t>
            </a:r>
            <a:br>
              <a:rPr lang="en-US" dirty="0"/>
            </a:br>
            <a:br>
              <a:rPr lang="en-US" dirty="0"/>
            </a:br>
            <a:endParaRPr lang="en-US"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45070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571136" y="387120"/>
            <a:ext cx="2889241" cy="729410"/>
          </a:xfrm>
        </p:spPr>
        <p:txBody>
          <a:bodyPr/>
          <a:lstStyle/>
          <a:p>
            <a:r>
              <a:rPr lang="en-US" dirty="0"/>
              <a:t>Reference</a:t>
            </a:r>
          </a:p>
        </p:txBody>
      </p:sp>
      <p:sp>
        <p:nvSpPr>
          <p:cNvPr id="77" name="TextBox 76">
            <a:extLst>
              <a:ext uri="{FF2B5EF4-FFF2-40B4-BE49-F238E27FC236}">
                <a16:creationId xmlns:a16="http://schemas.microsoft.com/office/drawing/2014/main" id="{3FEF7EEC-4DD4-7485-0951-26804782E088}"/>
              </a:ext>
            </a:extLst>
          </p:cNvPr>
          <p:cNvSpPr txBox="1"/>
          <p:nvPr/>
        </p:nvSpPr>
        <p:spPr>
          <a:xfrm>
            <a:off x="484094" y="1116530"/>
            <a:ext cx="11546541" cy="5394169"/>
          </a:xfrm>
          <a:prstGeom prst="rect">
            <a:avLst/>
          </a:prstGeom>
          <a:noFill/>
        </p:spPr>
        <p:txBody>
          <a:bodyPr wrap="square" rtlCol="0">
            <a:spAutoFit/>
          </a:bodyPr>
          <a:lstStyle/>
          <a:p>
            <a:pPr>
              <a:lnSpc>
                <a:spcPct val="150000"/>
              </a:lnSpc>
            </a:pPr>
            <a:r>
              <a:rPr lang="en-US" sz="1100" dirty="0">
                <a:effectLst/>
                <a:latin typeface="Times New Roman" panose="02020603050405020304" pitchFamily="18" charset="0"/>
              </a:rPr>
              <a:t>Baldwin-White, A. and Gower, K. (2021). Influence of social media on how college students perceive healthy relationships and consent. </a:t>
            </a:r>
            <a:r>
              <a:rPr lang="en-US" sz="1100" i="1" dirty="0">
                <a:effectLst/>
                <a:latin typeface="Times New Roman" panose="02020603050405020304" pitchFamily="18" charset="0"/>
              </a:rPr>
              <a:t>Journal of American College Health</a:t>
            </a:r>
            <a:r>
              <a:rPr lang="en-US" sz="1100" dirty="0">
                <a:effectLst/>
                <a:latin typeface="Times New Roman" panose="02020603050405020304" pitchFamily="18" charset="0"/>
              </a:rPr>
              <a:t>, 71(4), pp.1–9. </a:t>
            </a:r>
            <a:r>
              <a:rPr lang="en-US" sz="1100" dirty="0" err="1">
                <a:effectLst/>
                <a:latin typeface="Times New Roman" panose="02020603050405020304" pitchFamily="18" charset="0"/>
              </a:rPr>
              <a:t>doi:https</a:t>
            </a:r>
            <a:r>
              <a:rPr lang="en-US" sz="1100" dirty="0">
                <a:effectLst/>
                <a:latin typeface="Times New Roman" panose="02020603050405020304" pitchFamily="18" charset="0"/>
              </a:rPr>
              <a:t>://doi.org/10.1080/07448481.2021.1927049.</a:t>
            </a:r>
          </a:p>
          <a:p>
            <a:pPr>
              <a:lnSpc>
                <a:spcPct val="150000"/>
              </a:lnSpc>
            </a:pPr>
            <a:r>
              <a:rPr lang="en-US" sz="1100" dirty="0">
                <a:effectLst/>
                <a:latin typeface="Times New Roman" panose="02020603050405020304" pitchFamily="18" charset="0"/>
              </a:rPr>
              <a:t>Bastian, F. and </a:t>
            </a:r>
            <a:r>
              <a:rPr lang="en-US" sz="1100" dirty="0" err="1">
                <a:effectLst/>
                <a:latin typeface="Times New Roman" panose="02020603050405020304" pitchFamily="18" charset="0"/>
              </a:rPr>
              <a:t>Poussing</a:t>
            </a:r>
            <a:r>
              <a:rPr lang="en-US" sz="1100" dirty="0">
                <a:effectLst/>
                <a:latin typeface="Times New Roman" panose="02020603050405020304" pitchFamily="18" charset="0"/>
              </a:rPr>
              <a:t>, N. (2023). Analyzing the employee/employer relationships in the corporate social responsibility context: An empirical investigation of SMEs. </a:t>
            </a:r>
            <a:r>
              <a:rPr lang="en-US" sz="1100" i="1" dirty="0">
                <a:effectLst/>
                <a:latin typeface="Times New Roman" panose="02020603050405020304" pitchFamily="18" charset="0"/>
              </a:rPr>
              <a:t>Corporate Social Responsibility and Environmental Management</a:t>
            </a:r>
            <a:r>
              <a:rPr lang="en-US" sz="1100" dirty="0">
                <a:effectLst/>
                <a:latin typeface="Times New Roman" panose="02020603050405020304" pitchFamily="18" charset="0"/>
              </a:rPr>
              <a:t>. </a:t>
            </a:r>
            <a:r>
              <a:rPr lang="en-US" sz="1100" dirty="0" err="1">
                <a:effectLst/>
                <a:latin typeface="Times New Roman" panose="02020603050405020304" pitchFamily="18" charset="0"/>
              </a:rPr>
              <a:t>doi:https</a:t>
            </a:r>
            <a:r>
              <a:rPr lang="en-US" sz="1100" dirty="0">
                <a:effectLst/>
                <a:latin typeface="Times New Roman" panose="02020603050405020304" pitchFamily="18" charset="0"/>
              </a:rPr>
              <a:t>://doi.org/10.1002/csr.2470.</a:t>
            </a:r>
          </a:p>
          <a:p>
            <a:pPr>
              <a:lnSpc>
                <a:spcPct val="150000"/>
              </a:lnSpc>
            </a:pPr>
            <a:r>
              <a:rPr lang="en-US" sz="1100" dirty="0" err="1">
                <a:effectLst/>
                <a:latin typeface="Times New Roman" panose="02020603050405020304" pitchFamily="18" charset="0"/>
              </a:rPr>
              <a:t>Cayrat</a:t>
            </a:r>
            <a:r>
              <a:rPr lang="en-US" sz="1100" dirty="0">
                <a:effectLst/>
                <a:latin typeface="Times New Roman" panose="02020603050405020304" pitchFamily="18" charset="0"/>
              </a:rPr>
              <a:t>, C. and Boxall, P. (2023). The roles of the HR function: A systematic review of tensions, continuity and change. </a:t>
            </a:r>
            <a:r>
              <a:rPr lang="en-US" sz="1100" i="1" dirty="0">
                <a:effectLst/>
                <a:latin typeface="Times New Roman" panose="02020603050405020304" pitchFamily="18" charset="0"/>
              </a:rPr>
              <a:t>Human Resource Management Review</a:t>
            </a:r>
            <a:r>
              <a:rPr lang="en-US" sz="1100" dirty="0">
                <a:effectLst/>
                <a:latin typeface="Times New Roman" panose="02020603050405020304" pitchFamily="18" charset="0"/>
              </a:rPr>
              <a:t>, [online] 33(4), pp.100984–100984. Available at: https://www.sciencedirect.com/science/article/pii/S1053482223000372.</a:t>
            </a:r>
          </a:p>
          <a:p>
            <a:pPr>
              <a:lnSpc>
                <a:spcPct val="150000"/>
              </a:lnSpc>
            </a:pPr>
            <a:r>
              <a:rPr lang="en-US" sz="1100" dirty="0">
                <a:effectLst/>
                <a:latin typeface="Times New Roman" panose="02020603050405020304" pitchFamily="18" charset="0"/>
              </a:rPr>
              <a:t>Chakraborty, T., Mishra, N., Ganguly, M. and Chatterjee, B. (2023). </a:t>
            </a:r>
            <a:r>
              <a:rPr lang="en-US" sz="1100" i="1" dirty="0">
                <a:effectLst/>
                <a:latin typeface="Times New Roman" panose="02020603050405020304" pitchFamily="18" charset="0"/>
              </a:rPr>
              <a:t>Human Resource Management in a Post-Epidemic Global Environment: Roles, Strategies, and Implementation</a:t>
            </a:r>
            <a:r>
              <a:rPr lang="en-US" sz="1100" dirty="0">
                <a:effectLst/>
                <a:latin typeface="Times New Roman" panose="02020603050405020304" pitchFamily="18" charset="0"/>
              </a:rPr>
              <a:t>. [online] </a:t>
            </a:r>
            <a:r>
              <a:rPr lang="en-US" sz="1100" i="1" dirty="0">
                <a:effectLst/>
                <a:latin typeface="Times New Roman" panose="02020603050405020304" pitchFamily="18" charset="0"/>
              </a:rPr>
              <a:t>Google Books</a:t>
            </a:r>
            <a:r>
              <a:rPr lang="en-US" sz="1100" dirty="0">
                <a:effectLst/>
                <a:latin typeface="Times New Roman" panose="02020603050405020304" pitchFamily="18" charset="0"/>
              </a:rPr>
              <a:t>. CRC Press. Available at: https://books.google.com/books?hl=en&amp;lr=&amp;id=1AmmEAAAQBAJ&amp;oi=fnd&amp;pg=PT241&amp;dq=HR+professionals+responsibilities+2023&amp;ots=Tm85FmJCHL&amp;sig=mvEIdAPUc9ate-XZwW8f-roevvk [Accessed 14 Feb. 2024].</a:t>
            </a:r>
          </a:p>
          <a:p>
            <a:pPr>
              <a:lnSpc>
                <a:spcPct val="150000"/>
              </a:lnSpc>
            </a:pPr>
            <a:r>
              <a:rPr lang="en-US" sz="1100" dirty="0">
                <a:effectLst/>
                <a:latin typeface="Times New Roman" panose="02020603050405020304" pitchFamily="18" charset="0"/>
              </a:rPr>
              <a:t>Chowdhury, S., Dey, P., Joel-Edgar, S., Bhattacharya, S., Rodriguez-</a:t>
            </a:r>
            <a:r>
              <a:rPr lang="en-US" sz="1100" dirty="0" err="1">
                <a:effectLst/>
                <a:latin typeface="Times New Roman" panose="02020603050405020304" pitchFamily="18" charset="0"/>
              </a:rPr>
              <a:t>Espindola</a:t>
            </a:r>
            <a:r>
              <a:rPr lang="en-US" sz="1100" dirty="0">
                <a:effectLst/>
                <a:latin typeface="Times New Roman" panose="02020603050405020304" pitchFamily="18" charset="0"/>
              </a:rPr>
              <a:t>, O., Abadie, A. and Truong, L. (2023). Unlocking the Value of Artificial Intelligence in Human Resource Management through AI Capability Framework. </a:t>
            </a:r>
            <a:r>
              <a:rPr lang="en-US" sz="1100" i="1" dirty="0">
                <a:effectLst/>
                <a:latin typeface="Times New Roman" panose="02020603050405020304" pitchFamily="18" charset="0"/>
              </a:rPr>
              <a:t>Human Resource Management Review</a:t>
            </a:r>
            <a:r>
              <a:rPr lang="en-US" sz="1100" dirty="0">
                <a:effectLst/>
                <a:latin typeface="Times New Roman" panose="02020603050405020304" pitchFamily="18" charset="0"/>
              </a:rPr>
              <a:t>, [online] 33(1), p.100899. Available at: https://www.sciencedirect.com/science/article/abs/pii/S1053482222000079?via%3Dihub.</a:t>
            </a:r>
          </a:p>
          <a:p>
            <a:pPr>
              <a:lnSpc>
                <a:spcPct val="150000"/>
              </a:lnSpc>
            </a:pPr>
            <a:r>
              <a:rPr lang="en-US" sz="1100" dirty="0">
                <a:effectLst/>
                <a:latin typeface="Times New Roman" panose="02020603050405020304" pitchFamily="18" charset="0"/>
              </a:rPr>
              <a:t>CIPD (2023a). </a:t>
            </a:r>
            <a:r>
              <a:rPr lang="en-US" sz="1100" i="1" dirty="0">
                <a:effectLst/>
                <a:latin typeface="Times New Roman" panose="02020603050405020304" pitchFamily="18" charset="0"/>
              </a:rPr>
              <a:t>CIPD | Build your impact and career in the people profession</a:t>
            </a:r>
            <a:r>
              <a:rPr lang="en-US" sz="1100" dirty="0">
                <a:effectLst/>
                <a:latin typeface="Times New Roman" panose="02020603050405020304" pitchFamily="18" charset="0"/>
              </a:rPr>
              <a:t>. [online] CIPD. Available at: https://www.cipd.org/en/.</a:t>
            </a:r>
          </a:p>
          <a:p>
            <a:pPr>
              <a:lnSpc>
                <a:spcPct val="150000"/>
              </a:lnSpc>
            </a:pPr>
            <a:r>
              <a:rPr lang="en-US" sz="1100" dirty="0">
                <a:effectLst/>
                <a:latin typeface="Times New Roman" panose="02020603050405020304" pitchFamily="18" charset="0"/>
              </a:rPr>
              <a:t>CIPD (2023b). </a:t>
            </a:r>
            <a:r>
              <a:rPr lang="en-US" sz="1100" i="1" dirty="0">
                <a:effectLst/>
                <a:latin typeface="Times New Roman" panose="02020603050405020304" pitchFamily="18" charset="0"/>
              </a:rPr>
              <a:t>CIPD | Explore the Profession Map</a:t>
            </a:r>
            <a:r>
              <a:rPr lang="en-US" sz="1100" dirty="0">
                <a:effectLst/>
                <a:latin typeface="Times New Roman" panose="02020603050405020304" pitchFamily="18" charset="0"/>
              </a:rPr>
              <a:t>. [online] CIPD. Available at: https://www.cipd.org/en/the-people-profession/the-profession-map/explore-the-profession-map/ [Accessed 14 Feb. 2024].</a:t>
            </a:r>
          </a:p>
          <a:p>
            <a:pPr>
              <a:lnSpc>
                <a:spcPct val="150000"/>
              </a:lnSpc>
            </a:pPr>
            <a:r>
              <a:rPr lang="en-US" sz="1100" dirty="0">
                <a:effectLst/>
                <a:latin typeface="Times New Roman" panose="02020603050405020304" pitchFamily="18" charset="0"/>
              </a:rPr>
              <a:t>CIPD. (2022). </a:t>
            </a:r>
            <a:r>
              <a:rPr lang="en-US" sz="1100" i="1" dirty="0">
                <a:effectLst/>
                <a:latin typeface="Times New Roman" panose="02020603050405020304" pitchFamily="18" charset="0"/>
              </a:rPr>
              <a:t>CIPD | Discover CIPD qualifications</a:t>
            </a:r>
            <a:r>
              <a:rPr lang="en-US" sz="1100" dirty="0">
                <a:effectLst/>
                <a:latin typeface="Times New Roman" panose="02020603050405020304" pitchFamily="18" charset="0"/>
              </a:rPr>
              <a:t>. [online] Available at: https://www.cipd.org/en/learning/.</a:t>
            </a:r>
          </a:p>
          <a:p>
            <a:pPr>
              <a:lnSpc>
                <a:spcPct val="150000"/>
              </a:lnSpc>
            </a:pPr>
            <a:r>
              <a:rPr lang="en-US" sz="1100" dirty="0" err="1">
                <a:effectLst/>
                <a:latin typeface="Times New Roman" panose="02020603050405020304" pitchFamily="18" charset="0"/>
              </a:rPr>
              <a:t>Doghan</a:t>
            </a:r>
            <a:r>
              <a:rPr lang="en-US" sz="1100" dirty="0">
                <a:effectLst/>
                <a:latin typeface="Times New Roman" panose="02020603050405020304" pitchFamily="18" charset="0"/>
              </a:rPr>
              <a:t>, M.A.A. and Zakariya, A. (2023). HUMAN RESOURCE ECONOMICS: IMPACT OF SOCIAL AND ECONOMIC FACTORS ON EMPLOYER-EMPLOYEE RELATIONSHIP. </a:t>
            </a:r>
            <a:r>
              <a:rPr lang="en-US" sz="1100" i="1" dirty="0">
                <a:effectLst/>
                <a:latin typeface="Times New Roman" panose="02020603050405020304" pitchFamily="18" charset="0"/>
              </a:rPr>
              <a:t>International Journal of Economics and Finance Studies</a:t>
            </a:r>
            <a:r>
              <a:rPr lang="en-US" sz="1100" dirty="0">
                <a:effectLst/>
                <a:latin typeface="Times New Roman" panose="02020603050405020304" pitchFamily="18" charset="0"/>
              </a:rPr>
              <a:t>, [online] 15(1), pp.490–509. Available at: https://agbioforum.org/sobiad.org/menuscript/index.php/ijefs/article/view/1476 [Accessed 14 Feb. 2024].</a:t>
            </a:r>
          </a:p>
          <a:p>
            <a:pPr>
              <a:lnSpc>
                <a:spcPct val="150000"/>
              </a:lnSpc>
            </a:pPr>
            <a:r>
              <a:rPr lang="en-US" sz="1100" dirty="0">
                <a:effectLst/>
                <a:latin typeface="Times New Roman" panose="02020603050405020304" pitchFamily="18" charset="0"/>
              </a:rPr>
              <a:t>Jones, R. and </a:t>
            </a:r>
            <a:r>
              <a:rPr lang="en-US" sz="1100" dirty="0" err="1">
                <a:effectLst/>
                <a:latin typeface="Times New Roman" panose="02020603050405020304" pitchFamily="18" charset="0"/>
              </a:rPr>
              <a:t>Martain</a:t>
            </a:r>
            <a:r>
              <a:rPr lang="en-US" sz="1100" dirty="0">
                <a:effectLst/>
                <a:latin typeface="Times New Roman" panose="02020603050405020304" pitchFamily="18" charset="0"/>
              </a:rPr>
              <a:t>, S. (2019). </a:t>
            </a:r>
            <a:r>
              <a:rPr lang="en-US" sz="1100" i="1" dirty="0">
                <a:effectLst/>
                <a:latin typeface="Times New Roman" panose="02020603050405020304" pitchFamily="18" charset="0"/>
              </a:rPr>
              <a:t>HRM fundamentals</a:t>
            </a:r>
            <a:r>
              <a:rPr lang="en-US" sz="1100" dirty="0">
                <a:effectLst/>
                <a:latin typeface="Times New Roman" panose="02020603050405020304" pitchFamily="18" charset="0"/>
              </a:rPr>
              <a:t>. </a:t>
            </a:r>
            <a:r>
              <a:rPr lang="en-US" sz="1100" dirty="0" err="1">
                <a:effectLst/>
                <a:latin typeface="Times New Roman" panose="02020603050405020304" pitchFamily="18" charset="0"/>
              </a:rPr>
              <a:t>Nollamara</a:t>
            </a:r>
            <a:r>
              <a:rPr lang="en-US" sz="1100" dirty="0">
                <a:effectLst/>
                <a:latin typeface="Times New Roman" panose="02020603050405020304" pitchFamily="18" charset="0"/>
              </a:rPr>
              <a:t>, W.A.: </a:t>
            </a:r>
            <a:r>
              <a:rPr lang="en-US" sz="1100" dirty="0" err="1">
                <a:effectLst/>
                <a:latin typeface="Times New Roman" panose="02020603050405020304" pitchFamily="18" charset="0"/>
              </a:rPr>
              <a:t>Hrvet</a:t>
            </a:r>
            <a:r>
              <a:rPr lang="en-US" sz="1100" dirty="0">
                <a:effectLst/>
                <a:latin typeface="Times New Roman" panose="02020603050405020304" pitchFamily="18" charset="0"/>
              </a:rPr>
              <a:t>.</a:t>
            </a:r>
          </a:p>
          <a:p>
            <a:pPr>
              <a:lnSpc>
                <a:spcPct val="150000"/>
              </a:lnSpc>
            </a:pPr>
            <a:r>
              <a:rPr lang="en-US" sz="1100" dirty="0" err="1">
                <a:effectLst/>
                <a:latin typeface="Times New Roman" panose="02020603050405020304" pitchFamily="18" charset="0"/>
              </a:rPr>
              <a:t>Mondy</a:t>
            </a:r>
            <a:r>
              <a:rPr lang="en-US" sz="1100" dirty="0">
                <a:effectLst/>
                <a:latin typeface="Times New Roman" panose="02020603050405020304" pitchFamily="18" charset="0"/>
              </a:rPr>
              <a:t>, R.W. and </a:t>
            </a:r>
            <a:r>
              <a:rPr lang="en-US" sz="1100" dirty="0" err="1">
                <a:effectLst/>
                <a:latin typeface="Times New Roman" panose="02020603050405020304" pitchFamily="18" charset="0"/>
              </a:rPr>
              <a:t>Martocchio</a:t>
            </a:r>
            <a:r>
              <a:rPr lang="en-US" sz="1100" dirty="0">
                <a:effectLst/>
                <a:latin typeface="Times New Roman" panose="02020603050405020304" pitchFamily="18" charset="0"/>
              </a:rPr>
              <a:t>, J.J. (2020). </a:t>
            </a:r>
            <a:r>
              <a:rPr lang="en-US" sz="1100" i="1" dirty="0">
                <a:effectLst/>
                <a:latin typeface="Times New Roman" panose="02020603050405020304" pitchFamily="18" charset="0"/>
              </a:rPr>
              <a:t>Human Resource Management</a:t>
            </a:r>
            <a:r>
              <a:rPr lang="en-US" sz="1100" dirty="0">
                <a:effectLst/>
                <a:latin typeface="Times New Roman" panose="02020603050405020304" pitchFamily="18" charset="0"/>
              </a:rPr>
              <a:t>. 14th ed. Harlow: Pearson Education Limited.</a:t>
            </a:r>
          </a:p>
        </p:txBody>
      </p:sp>
    </p:spTree>
    <p:extLst>
      <p:ext uri="{BB962C8B-B14F-4D97-AF65-F5344CB8AC3E}">
        <p14:creationId xmlns:p14="http://schemas.microsoft.com/office/powerpoint/2010/main" val="3396266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284035" y="1489916"/>
            <a:ext cx="6220278" cy="2387600"/>
          </a:xfrm>
        </p:spPr>
        <p:txBody>
          <a:bodyPr/>
          <a:lstStyle/>
          <a:p>
            <a:r>
              <a:rPr lang="en-US" dirty="0">
                <a:latin typeface="Tahoma" panose="020B0604030504040204" pitchFamily="34" charset="0"/>
                <a:ea typeface="Tahoma" panose="020B0604030504040204" pitchFamily="34" charset="0"/>
                <a:cs typeface="Tahoma" panose="020B0604030504040204" pitchFamily="34" charset="0"/>
              </a:rPr>
              <a:t>Thank you</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presentation" id="{4A1BE7B5-16BB-4EDB-94C0-CDDC43FF64E7}" vid="{7F008C83-F8F9-4FE6-A625-57BD0F4482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BA2311008 Mihaela Valentina GBS BE T1</Template>
  <TotalTime>0</TotalTime>
  <Words>2968</Words>
  <Application>Microsoft Office PowerPoint</Application>
  <PresentationFormat>Widescreen</PresentationFormat>
  <Paragraphs>91</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role of Human Resources professional</vt:lpstr>
      <vt:lpstr>Introduction</vt:lpstr>
      <vt:lpstr>Job Responsibilities and Functional Areas </vt:lpstr>
      <vt:lpstr>Values in HR</vt:lpstr>
      <vt:lpstr>CIPD Profession Map</vt:lpstr>
      <vt:lpstr>Types of Employer-Employee Relationships</vt:lpstr>
      <vt:lpstr>Influential Factors for Positive Relationships</vt:lpstr>
      <vt:lpstr>Personal Experiences and Case Studies Showcasing Positive Practices</vt:lpstr>
      <vt:lpstr>Influential Factors for Positive Relationships</vt:lpstr>
      <vt:lpstr>Conclusion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Human Resources professional</dc:title>
  <dc:creator/>
  <cp:lastModifiedBy>Viorica Birloiu (2227895)</cp:lastModifiedBy>
  <cp:revision>2</cp:revision>
  <dcterms:created xsi:type="dcterms:W3CDTF">2024-02-14T15:59:54Z</dcterms:created>
  <dcterms:modified xsi:type="dcterms:W3CDTF">2024-03-02T09:20:40Z</dcterms:modified>
</cp:coreProperties>
</file>