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16"/>
  </p:notesMasterIdLst>
  <p:sldIdLst>
    <p:sldId id="256" r:id="rId2"/>
    <p:sldId id="289" r:id="rId3"/>
    <p:sldId id="288" r:id="rId4"/>
    <p:sldId id="294" r:id="rId5"/>
    <p:sldId id="258" r:id="rId6"/>
    <p:sldId id="285" r:id="rId7"/>
    <p:sldId id="293" r:id="rId8"/>
    <p:sldId id="259" r:id="rId9"/>
    <p:sldId id="274" r:id="rId10"/>
    <p:sldId id="297" r:id="rId11"/>
    <p:sldId id="282" r:id="rId12"/>
    <p:sldId id="266" r:id="rId13"/>
    <p:sldId id="295" r:id="rId14"/>
    <p:sldId id="296" r:id="rId15"/>
  </p:sldIdLst>
  <p:sldSz cx="12192000" cy="6858000"/>
  <p:notesSz cx="6800850" cy="99329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792" autoAdjust="0"/>
  </p:normalViewPr>
  <p:slideViewPr>
    <p:cSldViewPr snapToGrid="0">
      <p:cViewPr varScale="1">
        <p:scale>
          <a:sx n="67" d="100"/>
          <a:sy n="67" d="100"/>
        </p:scale>
        <p:origin x="620" y="44"/>
      </p:cViewPr>
      <p:guideLst>
        <p:guide orient="horz" pos="2160"/>
        <p:guide pos="3840"/>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7035" cy="498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2241" y="0"/>
            <a:ext cx="2947035" cy="498374"/>
          </a:xfrm>
          <a:prstGeom prst="rect">
            <a:avLst/>
          </a:prstGeom>
        </p:spPr>
        <p:txBody>
          <a:bodyPr vert="horz" lIns="91440" tIns="45720" rIns="91440" bIns="45720" rtlCol="0"/>
          <a:lstStyle>
            <a:lvl1pPr algn="r">
              <a:defRPr sz="1200"/>
            </a:lvl1pPr>
          </a:lstStyle>
          <a:p>
            <a:fld id="{22984BF1-CEA7-43D5-A95A-261248CB6D8B}" type="datetimeFigureOut">
              <a:rPr lang="en-GB" smtClean="0"/>
              <a:pPr/>
              <a:t>11/11/2023</a:t>
            </a:fld>
            <a:endParaRPr lang="en-GB"/>
          </a:p>
        </p:txBody>
      </p:sp>
      <p:sp>
        <p:nvSpPr>
          <p:cNvPr id="4" name="Slide Image Placeholder 3"/>
          <p:cNvSpPr>
            <a:spLocks noGrp="1" noRot="1" noChangeAspect="1"/>
          </p:cNvSpPr>
          <p:nvPr>
            <p:ph type="sldImg" idx="2"/>
          </p:nvPr>
        </p:nvSpPr>
        <p:spPr>
          <a:xfrm>
            <a:off x="420688" y="1241425"/>
            <a:ext cx="5959475" cy="33528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0085" y="4780250"/>
            <a:ext cx="5440680" cy="39111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4615"/>
            <a:ext cx="2947035" cy="498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2241" y="9434615"/>
            <a:ext cx="2947035" cy="498373"/>
          </a:xfrm>
          <a:prstGeom prst="rect">
            <a:avLst/>
          </a:prstGeom>
        </p:spPr>
        <p:txBody>
          <a:bodyPr vert="horz" lIns="91440" tIns="45720" rIns="91440" bIns="45720" rtlCol="0" anchor="b"/>
          <a:lstStyle>
            <a:lvl1pPr algn="r">
              <a:defRPr sz="1200"/>
            </a:lvl1pPr>
          </a:lstStyle>
          <a:p>
            <a:fld id="{D6ABF5F7-0CBD-4CB4-BDD9-B07655505E00}" type="slidenum">
              <a:rPr lang="en-GB" smtClean="0"/>
              <a:pPr/>
              <a:t>‹#›</a:t>
            </a:fld>
            <a:endParaRPr lang="en-GB"/>
          </a:p>
        </p:txBody>
      </p:sp>
    </p:spTree>
    <p:extLst>
      <p:ext uri="{BB962C8B-B14F-4D97-AF65-F5344CB8AC3E}">
        <p14:creationId xmlns:p14="http://schemas.microsoft.com/office/powerpoint/2010/main" val="98217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ABF5F7-0CBD-4CB4-BDD9-B07655505E00}" type="slidenum">
              <a:rPr lang="en-GB" smtClean="0"/>
              <a:pPr/>
              <a:t>1</a:t>
            </a:fld>
            <a:endParaRPr lang="en-GB"/>
          </a:p>
        </p:txBody>
      </p:sp>
    </p:spTree>
    <p:extLst>
      <p:ext uri="{BB962C8B-B14F-4D97-AF65-F5344CB8AC3E}">
        <p14:creationId xmlns:p14="http://schemas.microsoft.com/office/powerpoint/2010/main" val="3708657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rgbClr val="0E101A"/>
                </a:solidFill>
                <a:effectLst/>
              </a:rPr>
              <a:t>Lately, the growth of guestroom complaints has reflected the inconsistency in our cleaning routines. In response to this challenge, my line manager has tasked me with creating a comprehensive room cleaning checklist to guide our daily cleaning procedures. For bulletproof cleanliness, I enhanced it with features like visual checkpoints, a maintenance box, and a new cleaning routine called the 3S Success route. This acronym stands for Strip, </a:t>
            </a:r>
            <a:r>
              <a:rPr lang="en-US" b="0" dirty="0" err="1">
                <a:solidFill>
                  <a:srgbClr val="0E101A"/>
                </a:solidFill>
                <a:effectLst/>
              </a:rPr>
              <a:t>Sanitise</a:t>
            </a:r>
            <a:r>
              <a:rPr lang="en-US" b="0" dirty="0">
                <a:solidFill>
                  <a:srgbClr val="0E101A"/>
                </a:solidFill>
                <a:effectLst/>
              </a:rPr>
              <a:t>, and Setup. The "Strip" stage, denoted in the purple section, efficiently prepares rooms by addressing item removal and maintenance concerns. The "Sanitize" stage in the green area meticulously disinfects surfaces and details to uphold the highest standards of cleanliness and hygiene, and the "Setup" stage in the blue zone ensures a welcoming, hygienic, and guest-ready environment. These extra measures of tidiness will equip the housekeeper with the proper tools to ensure the rooms get cleaned to brand standards every day. Ensuring consistency in hospitality is essential. The reputation and recognition of the brand heavily rely on the impressions left by past customers. In today's digital age, the influence of word-of-mouth recommendations has grown significantly, particularly with the surge in the use of review platforms like TripAdvisor.com (Ferdinand and </a:t>
            </a:r>
            <a:r>
              <a:rPr lang="en-US" b="0" dirty="0" err="1">
                <a:solidFill>
                  <a:srgbClr val="0E101A"/>
                </a:solidFill>
                <a:effectLst/>
              </a:rPr>
              <a:t>Kitchin</a:t>
            </a:r>
            <a:r>
              <a:rPr lang="en-US" b="0" dirty="0">
                <a:solidFill>
                  <a:srgbClr val="0E101A"/>
                </a:solidFill>
                <a:effectLst/>
              </a:rPr>
              <a:t>, 2023, p. 255). Furthermore, poor housekeeping can lead to new hazards and dangers (</a:t>
            </a:r>
            <a:r>
              <a:rPr lang="en-US" b="0" dirty="0" err="1">
                <a:solidFill>
                  <a:srgbClr val="0E101A"/>
                </a:solidFill>
                <a:effectLst/>
              </a:rPr>
              <a:t>Emuze</a:t>
            </a:r>
            <a:r>
              <a:rPr lang="en-US" b="0" dirty="0">
                <a:solidFill>
                  <a:srgbClr val="0E101A"/>
                </a:solidFill>
                <a:effectLst/>
              </a:rPr>
              <a:t> &amp; Aboagye-</a:t>
            </a:r>
            <a:r>
              <a:rPr lang="en-US" b="0" dirty="0" err="1">
                <a:solidFill>
                  <a:srgbClr val="0E101A"/>
                </a:solidFill>
                <a:effectLst/>
              </a:rPr>
              <a:t>Nimo</a:t>
            </a:r>
            <a:r>
              <a:rPr lang="en-US" b="0" dirty="0">
                <a:solidFill>
                  <a:srgbClr val="0E101A"/>
                </a:solidFill>
                <a:effectLst/>
              </a:rPr>
              <a:t>, 2017). In this training presentation, we will dive into the checklist's development and usage of the 3S routines to better understand its importance in achieving housekeeping excellence, ultimately reducing guestroom complaints, and increasing safety while implementing the 3A employee engagement model principles.</a:t>
            </a:r>
            <a:endParaRPr lang="en-GB" dirty="0"/>
          </a:p>
        </p:txBody>
      </p:sp>
      <p:sp>
        <p:nvSpPr>
          <p:cNvPr id="4" name="Slide Number Placeholder 3"/>
          <p:cNvSpPr>
            <a:spLocks noGrp="1"/>
          </p:cNvSpPr>
          <p:nvPr>
            <p:ph type="sldNum" sz="quarter" idx="5"/>
          </p:nvPr>
        </p:nvSpPr>
        <p:spPr/>
        <p:txBody>
          <a:bodyPr/>
          <a:lstStyle/>
          <a:p>
            <a:fld id="{D6ABF5F7-0CBD-4CB4-BDD9-B07655505E00}" type="slidenum">
              <a:rPr lang="en-GB" smtClean="0"/>
              <a:pPr/>
              <a:t>3</a:t>
            </a:fld>
            <a:endParaRPr lang="en-GB"/>
          </a:p>
        </p:txBody>
      </p:sp>
    </p:spTree>
    <p:extLst>
      <p:ext uri="{BB962C8B-B14F-4D97-AF65-F5344CB8AC3E}">
        <p14:creationId xmlns:p14="http://schemas.microsoft.com/office/powerpoint/2010/main" val="3239775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i="0" dirty="0">
                <a:solidFill>
                  <a:srgbClr val="374151"/>
                </a:solidFill>
                <a:effectLst/>
                <a:latin typeface="Arial" panose="020B0604020202020204" pitchFamily="34" charset="0"/>
                <a:cs typeface="Arial" panose="020B0604020202020204" pitchFamily="34" charset="0"/>
              </a:rPr>
              <a:t>The </a:t>
            </a:r>
            <a:r>
              <a:rPr lang="en-GB" sz="1000" dirty="0">
                <a:solidFill>
                  <a:srgbClr val="000000"/>
                </a:solidFill>
                <a:effectLst/>
                <a:latin typeface="Arial" panose="020B0604020202020204" pitchFamily="34" charset="0"/>
                <a:ea typeface="Times New Roman" panose="02020603050405020304" pitchFamily="18" charset="0"/>
              </a:rPr>
              <a:t>3A employee engagement model consists of </a:t>
            </a:r>
            <a:r>
              <a:rPr lang="en-US" sz="1000" b="0" i="0" dirty="0">
                <a:solidFill>
                  <a:srgbClr val="374151"/>
                </a:solidFill>
                <a:effectLst/>
                <a:latin typeface="Arial" panose="020B0604020202020204" pitchFamily="34" charset="0"/>
                <a:cs typeface="Arial" panose="020B0604020202020204" pitchFamily="34" charset="0"/>
              </a:rPr>
              <a:t>three key phases: Attraction, Alignment, and Attachment. In the Attraction phase, we emphasize hiring and training individuals who align with our commitment to cleanliness and guest satisfaction. The Alignment phase ensures that our team understands and adheres to our cleanliness and maintenance standards. Lastly, the Attachment phase fosters a sense of belonging, encouraging our staff to take pride in their work. This model directly relates to our housekeeping team, helping us maintain brand standards and enhance the guest experience.</a:t>
            </a:r>
            <a:endParaRPr lang="en-GB" sz="1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6ABF5F7-0CBD-4CB4-BDD9-B07655505E00}" type="slidenum">
              <a:rPr lang="en-GB" smtClean="0"/>
              <a:pPr/>
              <a:t>4</a:t>
            </a:fld>
            <a:endParaRPr lang="en-GB"/>
          </a:p>
        </p:txBody>
      </p:sp>
    </p:spTree>
    <p:extLst>
      <p:ext uri="{BB962C8B-B14F-4D97-AF65-F5344CB8AC3E}">
        <p14:creationId xmlns:p14="http://schemas.microsoft.com/office/powerpoint/2010/main" val="711120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r>
              <a:rPr lang="en-US" dirty="0">
                <a:solidFill>
                  <a:srgbClr val="0E101A"/>
                </a:solidFill>
                <a:effectLst/>
              </a:rPr>
              <a:t>Before you start in the morning, properly storing the cleaning trolley and caddy with all the items outlined in the bullet points above is essential for an efficient and effective cleaning routine while maintaining high brand standards. Having all the sheets and covers for bedding makes it easier to accomplish the task. Furthermore, using the right chemicals for each job is equally vital. For instance, when cleaning windows, mirrors, and LCD screens, use a blue cloth and Sprint 200 for a streak-free shine. When it comes down to furniture, take a blue one and D10 for effective dusting and polishing. The red cloth, in conjunction with Sani 4 in 1, is ideal for disinfecting bathroom surfaces, including the bath, sink, tiles, and floor. For thorough cleaning of the toilet interior, use a brush and Shield, and for the exterior, use a yellow cloth with Sani 4 in 1. To maintain a pleasant atmosphere, consider using an air freshener like Good Sense, and to address any mold issues, opt for Sani Mold Out. Please ensure you spray the chemical onto the cloth when cleaning surfaces, not directly onto the surface, and don't forget to moisten it to work effectively. For every room, use a set of clean cloths and super mop pads, and keep the used ones in a plastic bag to avoid cross-contamination (Premier Inn, 2023, pp. 58-65).</a:t>
            </a:r>
          </a:p>
        </p:txBody>
      </p:sp>
      <p:sp>
        <p:nvSpPr>
          <p:cNvPr id="4" name="Slide Number Placeholder 3"/>
          <p:cNvSpPr>
            <a:spLocks noGrp="1"/>
          </p:cNvSpPr>
          <p:nvPr>
            <p:ph type="sldNum" sz="quarter" idx="5"/>
          </p:nvPr>
        </p:nvSpPr>
        <p:spPr/>
        <p:txBody>
          <a:bodyPr/>
          <a:lstStyle/>
          <a:p>
            <a:fld id="{D6ABF5F7-0CBD-4CB4-BDD9-B07655505E00}" type="slidenum">
              <a:rPr lang="en-GB" smtClean="0"/>
              <a:pPr/>
              <a:t>5</a:t>
            </a:fld>
            <a:endParaRPr lang="en-GB"/>
          </a:p>
        </p:txBody>
      </p:sp>
    </p:spTree>
    <p:extLst>
      <p:ext uri="{BB962C8B-B14F-4D97-AF65-F5344CB8AC3E}">
        <p14:creationId xmlns:p14="http://schemas.microsoft.com/office/powerpoint/2010/main" val="2775798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The </a:t>
            </a:r>
            <a:r>
              <a:rPr lang="en-US" dirty="0" err="1">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CleanProtect</a:t>
            </a:r>
            <a:r>
              <a:rPr lang="en-US" dirty="0">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 program provides our teams with personal protective equipment (Inn, 2023). The housekeeping department requires it because of the potential harm from cleaning activities like mopping or chemical substances. However, understanding the difference between items can drastically reduce the dangers and potential health risks. A face mask like the KN95 and goggles offer high-level protection from smoke, dust, pollen, or other airborne particles, including germs, bacteria, and viruses, which can prove highly adverse to eye and lung health (Teigen, 2020). Additionally, gloves are the most basic kind of personal protective equipment. When working with cleaning chemicals, always use them to protect your hands from substances and contaminants. </a:t>
            </a:r>
            <a:r>
              <a:rPr lang="en-US" dirty="0" err="1">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Prioritising</a:t>
            </a:r>
            <a:r>
              <a:rPr lang="en-US" dirty="0">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 safety promotes our team's well-being and helps keep a healthy work environment. In housekeeping, safety is of the utmost importance, and wearing PPE is critical in protecting the cleaning staff from any risks and chemical exposure (Premier Inn, 2022).</a:t>
            </a:r>
            <a:endParaRPr lang="en-GB" dirty="0"/>
          </a:p>
        </p:txBody>
      </p:sp>
      <p:sp>
        <p:nvSpPr>
          <p:cNvPr id="4" name="Slide Number Placeholder 3"/>
          <p:cNvSpPr>
            <a:spLocks noGrp="1"/>
          </p:cNvSpPr>
          <p:nvPr>
            <p:ph type="sldNum" sz="quarter" idx="5"/>
          </p:nvPr>
        </p:nvSpPr>
        <p:spPr/>
        <p:txBody>
          <a:bodyPr/>
          <a:lstStyle/>
          <a:p>
            <a:fld id="{D6ABF5F7-0CBD-4CB4-BDD9-B07655505E00}" type="slidenum">
              <a:rPr lang="en-GB" smtClean="0"/>
              <a:pPr/>
              <a:t>6</a:t>
            </a:fld>
            <a:endParaRPr lang="en-GB"/>
          </a:p>
        </p:txBody>
      </p:sp>
    </p:spTree>
    <p:extLst>
      <p:ext uri="{BB962C8B-B14F-4D97-AF65-F5344CB8AC3E}">
        <p14:creationId xmlns:p14="http://schemas.microsoft.com/office/powerpoint/2010/main" val="3662347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solidFill>
                  <a:schemeClr val="accent1">
                    <a:lumMod val="40000"/>
                    <a:lumOff val="60000"/>
                  </a:schemeClr>
                </a:solidFill>
                <a:latin typeface="Arial" panose="020B0604020202020204" pitchFamily="34" charset="0"/>
                <a:cs typeface="Arial" panose="020B0604020202020204" pitchFamily="34" charset="0"/>
              </a:rPr>
              <a:t>The 3S cleaning route must be applied in every room to maintain our brand standard procedure. I am now going to explain </a:t>
            </a:r>
            <a:r>
              <a:rPr lang="en-GB" b="0">
                <a:solidFill>
                  <a:schemeClr val="accent1">
                    <a:lumMod val="40000"/>
                    <a:lumOff val="60000"/>
                  </a:schemeClr>
                </a:solidFill>
                <a:latin typeface="Arial" panose="020B0604020202020204" pitchFamily="34" charset="0"/>
                <a:cs typeface="Arial" panose="020B0604020202020204" pitchFamily="34" charset="0"/>
              </a:rPr>
              <a:t>each stage</a:t>
            </a:r>
            <a:r>
              <a:rPr lang="en-GB" b="0" baseline="0">
                <a:solidFill>
                  <a:schemeClr val="accent1">
                    <a:lumMod val="40000"/>
                    <a:lumOff val="60000"/>
                  </a:schemeClr>
                </a:solidFill>
                <a:latin typeface="Arial" panose="020B0604020202020204" pitchFamily="34" charset="0"/>
                <a:cs typeface="Arial" panose="020B0604020202020204" pitchFamily="34" charset="0"/>
              </a:rPr>
              <a:t> </a:t>
            </a:r>
            <a:r>
              <a:rPr lang="en-GB" b="0" baseline="0" dirty="0">
                <a:solidFill>
                  <a:schemeClr val="accent1">
                    <a:lumMod val="40000"/>
                    <a:lumOff val="60000"/>
                  </a:schemeClr>
                </a:solidFill>
                <a:latin typeface="Arial" panose="020B0604020202020204" pitchFamily="34" charset="0"/>
                <a:cs typeface="Arial" panose="020B0604020202020204" pitchFamily="34" charset="0"/>
              </a:rPr>
              <a:t>and why it is important. </a:t>
            </a:r>
            <a:endParaRPr lang="en-GB" b="0" dirty="0"/>
          </a:p>
        </p:txBody>
      </p:sp>
      <p:sp>
        <p:nvSpPr>
          <p:cNvPr id="4" name="Slide Number Placeholder 3"/>
          <p:cNvSpPr>
            <a:spLocks noGrp="1"/>
          </p:cNvSpPr>
          <p:nvPr>
            <p:ph type="sldNum" sz="quarter" idx="5"/>
          </p:nvPr>
        </p:nvSpPr>
        <p:spPr/>
        <p:txBody>
          <a:bodyPr/>
          <a:lstStyle/>
          <a:p>
            <a:fld id="{D6ABF5F7-0CBD-4CB4-BDD9-B07655505E00}" type="slidenum">
              <a:rPr lang="en-GB" smtClean="0"/>
              <a:pPr/>
              <a:t>7</a:t>
            </a:fld>
            <a:endParaRPr lang="en-GB"/>
          </a:p>
        </p:txBody>
      </p:sp>
    </p:spTree>
    <p:extLst>
      <p:ext uri="{BB962C8B-B14F-4D97-AF65-F5344CB8AC3E}">
        <p14:creationId xmlns:p14="http://schemas.microsoft.com/office/powerpoint/2010/main" val="337821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latin typeface="+mn-lt"/>
                <a:ea typeface="+mn-ea"/>
                <a:cs typeface="+mn-cs"/>
              </a:rPr>
              <a:t>Firstly, the ‘’Strip’’ stage is broken down into seven easy steps and is the most efficient method of cleaning the room of towels, linen, and rubbish. This process begins with knocking on the door twice, entering, and wedging it open for security. Additionally, emptying the kettle and bathroom bin, removing used towels and bed linens, and checking for maintenance issues such as mattress protectors or pillow bag seals maintain quality and hygiene. Furthermore, removing all remaining items, placing an "expert cleaning pending" door hanger outside, and closing the door provide an efficient workflow, ensuring the room will be thoroughly cleaned and </a:t>
            </a:r>
            <a:r>
              <a:rPr lang="en-US" sz="1200" b="0" i="0" kern="1200" dirty="0" err="1">
                <a:solidFill>
                  <a:schemeClr val="tx1"/>
                </a:solidFill>
                <a:latin typeface="+mn-lt"/>
                <a:ea typeface="+mn-ea"/>
                <a:cs typeface="+mn-cs"/>
              </a:rPr>
              <a:t>sanitised</a:t>
            </a:r>
            <a:r>
              <a:rPr lang="en-US" sz="1200" b="0" i="0" kern="1200" dirty="0">
                <a:solidFill>
                  <a:schemeClr val="tx1"/>
                </a:solidFill>
                <a:latin typeface="+mn-lt"/>
                <a:ea typeface="+mn-ea"/>
                <a:cs typeface="+mn-cs"/>
              </a:rPr>
              <a:t>. This systematic approach guarantees a clean and well-prepared room for the next guest's stay.</a:t>
            </a:r>
          </a:p>
        </p:txBody>
      </p:sp>
      <p:sp>
        <p:nvSpPr>
          <p:cNvPr id="4" name="Slide Number Placeholder 3"/>
          <p:cNvSpPr>
            <a:spLocks noGrp="1"/>
          </p:cNvSpPr>
          <p:nvPr>
            <p:ph type="sldNum" sz="quarter" idx="5"/>
          </p:nvPr>
        </p:nvSpPr>
        <p:spPr/>
        <p:txBody>
          <a:bodyPr/>
          <a:lstStyle/>
          <a:p>
            <a:fld id="{D6ABF5F7-0CBD-4CB4-BDD9-B07655505E00}" type="slidenum">
              <a:rPr lang="en-GB" smtClean="0"/>
              <a:pPr/>
              <a:t>8</a:t>
            </a:fld>
            <a:endParaRPr lang="en-GB"/>
          </a:p>
        </p:txBody>
      </p:sp>
    </p:spTree>
    <p:extLst>
      <p:ext uri="{BB962C8B-B14F-4D97-AF65-F5344CB8AC3E}">
        <p14:creationId xmlns:p14="http://schemas.microsoft.com/office/powerpoint/2010/main" val="3239775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latin typeface="+mn-lt"/>
                <a:ea typeface="+mn-ea"/>
                <a:cs typeface="+mn-cs"/>
              </a:rPr>
              <a:t>The ''</a:t>
            </a:r>
            <a:r>
              <a:rPr lang="en-US" sz="1200" b="0" i="0" kern="1200" dirty="0" err="1">
                <a:solidFill>
                  <a:schemeClr val="tx1"/>
                </a:solidFill>
                <a:latin typeface="+mn-lt"/>
                <a:ea typeface="+mn-ea"/>
                <a:cs typeface="+mn-cs"/>
              </a:rPr>
              <a:t>Sanitise</a:t>
            </a:r>
            <a:r>
              <a:rPr lang="en-US" sz="1200" b="0" i="0" kern="1200" dirty="0">
                <a:solidFill>
                  <a:schemeClr val="tx1"/>
                </a:solidFill>
                <a:latin typeface="+mn-lt"/>
                <a:ea typeface="+mn-ea"/>
                <a:cs typeface="+mn-cs"/>
              </a:rPr>
              <a:t>'' stage is our most comprehensive room cleaning process. By providing a systematic and complete approach, this procedure intends to disinfect everything within the room. Start by knocking twice, then enter and wedge the door. Focus on cleaning and </a:t>
            </a:r>
            <a:r>
              <a:rPr lang="en-US" sz="1200" b="0" i="0" kern="1200" dirty="0" err="1">
                <a:solidFill>
                  <a:schemeClr val="tx1"/>
                </a:solidFill>
                <a:latin typeface="+mn-lt"/>
                <a:ea typeface="+mn-ea"/>
                <a:cs typeface="+mn-cs"/>
              </a:rPr>
              <a:t>sanitising</a:t>
            </a:r>
            <a:r>
              <a:rPr lang="en-US" sz="1200" b="0" i="0" kern="1200" dirty="0">
                <a:solidFill>
                  <a:schemeClr val="tx1"/>
                </a:solidFill>
                <a:latin typeface="+mn-lt"/>
                <a:ea typeface="+mn-ea"/>
                <a:cs typeface="+mn-cs"/>
              </a:rPr>
              <a:t> every surface, from the headboard to the bathroom floor. The goal is to leave no detail untouched. Pay special attention to switches, sockets, window frames, and cupboards. The process continues with cleaning the bathroom, including the tiles, toilet, sink, and all amenities, leaving no trace behind. This approach ensures that each room meets our high standards of cleanliness and hygiene. By adhering to these eleven steps, we can guarantee a welcoming and spotless room for every guest. </a:t>
            </a:r>
          </a:p>
        </p:txBody>
      </p:sp>
      <p:sp>
        <p:nvSpPr>
          <p:cNvPr id="4" name="Slide Number Placeholder 3"/>
          <p:cNvSpPr>
            <a:spLocks noGrp="1"/>
          </p:cNvSpPr>
          <p:nvPr>
            <p:ph type="sldNum" sz="quarter" idx="5"/>
          </p:nvPr>
        </p:nvSpPr>
        <p:spPr/>
        <p:txBody>
          <a:bodyPr/>
          <a:lstStyle/>
          <a:p>
            <a:fld id="{D6ABF5F7-0CBD-4CB4-BDD9-B07655505E00}" type="slidenum">
              <a:rPr lang="en-GB" smtClean="0"/>
              <a:pPr/>
              <a:t>9</a:t>
            </a:fld>
            <a:endParaRPr lang="en-GB"/>
          </a:p>
        </p:txBody>
      </p:sp>
    </p:spTree>
    <p:extLst>
      <p:ext uri="{BB962C8B-B14F-4D97-AF65-F5344CB8AC3E}">
        <p14:creationId xmlns:p14="http://schemas.microsoft.com/office/powerpoint/2010/main" val="1691316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latin typeface="+mn-lt"/>
                <a:ea typeface="+mn-ea"/>
                <a:cs typeface="+mn-cs"/>
              </a:rPr>
              <a:t>Lastly, the ''Setup'' of the hotel room after cleaning is a meticulous and essential stage. It involves five steps and begins with placing fresh linen, towels, crockery, consumables, and toilet paper in the room. Going into the bathroom, put a clean shower curtain if required, and position everything from towels to the bathroom bin. Make sure to refill the handwash and shower gel dispensers if needed while checking that they are in good working condition. Each label must face the guest as they enter the bathroom. Top up the toilet paper, and ensure there are two bath towels, one for hands and one for feet. In the bedroom, align the tray with the back wall of the desk. Ensure the kettle is switched off and empty before placing it in the rear corner of the tray with the handle pointing outward. Put the glasses rim side down in front of the consumables. Set the cups, rim side down, in front of the kettle with the handles in the 4 O'clock position as viewed by the guest. Add one spoon to each cup, face down, with the handle in line with their handles. Place tea, sugar/sweetener, milk, and coffee packets on the consumables tray in pairs, pointing forward. Double-check the best-before dates on all items, and do not mix and match. Everything should be of the same design. Move on by making the bed according to brand standards,  position the pillows and duvet neatly, and add any missing items. Vacuum the room and do final checks, including visual inspection and door cleaning. This process ensures that rooms are welcoming, hygienic, and ready for guest occupancy, enhancing the overall experience. To ensure we are all on the same page, I will dive deeper in the next slide on how to make the perfect bed as per Premier Inn brand standards.</a:t>
            </a:r>
            <a:endParaRPr lang="en-GB" dirty="0"/>
          </a:p>
        </p:txBody>
      </p:sp>
      <p:sp>
        <p:nvSpPr>
          <p:cNvPr id="4" name="Slide Number Placeholder 3"/>
          <p:cNvSpPr>
            <a:spLocks noGrp="1"/>
          </p:cNvSpPr>
          <p:nvPr>
            <p:ph type="sldNum" sz="quarter" idx="5"/>
          </p:nvPr>
        </p:nvSpPr>
        <p:spPr/>
        <p:txBody>
          <a:bodyPr/>
          <a:lstStyle/>
          <a:p>
            <a:fld id="{D6ABF5F7-0CBD-4CB4-BDD9-B07655505E00}" type="slidenum">
              <a:rPr lang="en-GB" smtClean="0"/>
              <a:pPr/>
              <a:t>10</a:t>
            </a:fld>
            <a:endParaRPr lang="en-GB"/>
          </a:p>
        </p:txBody>
      </p:sp>
    </p:spTree>
    <p:extLst>
      <p:ext uri="{BB962C8B-B14F-4D97-AF65-F5344CB8AC3E}">
        <p14:creationId xmlns:p14="http://schemas.microsoft.com/office/powerpoint/2010/main" val="335209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sz="1200" b="0" i="0" kern="1200" dirty="0">
                <a:solidFill>
                  <a:schemeClr val="tx1"/>
                </a:solidFill>
                <a:latin typeface="+mn-lt"/>
                <a:ea typeface="+mn-ea"/>
                <a:cs typeface="+mn-cs"/>
              </a:rPr>
              <a:t>A perfectly made bed is the heart of Premier Inn, symbolizing attention to detail, cleanliness, the assurance of a good night's sleep, and our commitment to providing the best possible experience for our guests. It's the first thing they see when entering their room and the last thing they experience before leaving. To achieve our brand standards, follow these simple procedures. First, cover the bed with a mattress protector. It must be the correct size for the bed, with the elasticated corners tucked tightly under each corner of the mattress. Before fitting them, they must be clean, stain-free, and never damaged. If not, they must be washed or replaced. A mattress protector has two functions: it enhances the guest's sleep quality by providing an additional layer of comfort,  acting as a shield, and preventing stains from spills or guests with incontinence or illness. It is advisable to replace them each time a guest checks out (Jones, TJA, &amp; Jones 2007, p. 142). Center the sheet on the bed with its top hanging down at half the depth of the mattress tucked in at each side. The gap, if any, between the bottom edge of the mattress protector and the bottom edge of the sheet should be no wider than the width of a tea packet. The colored stitching can either run down the sides of the sheet vertically or along the bottom and top of the mattress, whichever achieves the correct standard. Make sure to add the clean pillowcases onto the pillows before moving on. They must be placed upright against the headboard with the opening facing the window. And finally, fit the duvet inside the cover with the channels of the filler running horizontally across the bed, reaching the top. A thumb-width tolerance is acceptable. When folded back, don't let the excess gather on the underside of the duvet. Tuck it in at the base of the bed with its elephant ear corners and sides hanging freely, and don't forget to plump them once a week.</a:t>
            </a:r>
            <a:endParaRPr lang="en-GB" dirty="0"/>
          </a:p>
        </p:txBody>
      </p:sp>
      <p:sp>
        <p:nvSpPr>
          <p:cNvPr id="4" name="Slide Number Placeholder 3"/>
          <p:cNvSpPr>
            <a:spLocks noGrp="1"/>
          </p:cNvSpPr>
          <p:nvPr>
            <p:ph type="sldNum" sz="quarter" idx="5"/>
          </p:nvPr>
        </p:nvSpPr>
        <p:spPr/>
        <p:txBody>
          <a:bodyPr/>
          <a:lstStyle/>
          <a:p>
            <a:fld id="{D6ABF5F7-0CBD-4CB4-BDD9-B07655505E00}" type="slidenum">
              <a:rPr lang="en-GB" smtClean="0"/>
              <a:pPr/>
              <a:t>11</a:t>
            </a:fld>
            <a:endParaRPr lang="en-GB"/>
          </a:p>
        </p:txBody>
      </p:sp>
    </p:spTree>
    <p:extLst>
      <p:ext uri="{BB962C8B-B14F-4D97-AF65-F5344CB8AC3E}">
        <p14:creationId xmlns:p14="http://schemas.microsoft.com/office/powerpoint/2010/main" val="1085294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a:solidFill>
                  <a:schemeClr val="tx1"/>
                </a:solidFill>
                <a:latin typeface="+mn-lt"/>
                <a:ea typeface="+mn-ea"/>
                <a:cs typeface="+mn-cs"/>
              </a:rPr>
              <a:t>In conclusion, carefully applying the 3S success routines while using the correct chemicals and PPE achieves brand standards and follows the health and safety procedures. Furthermore, the training presentation effectively adheres to the 3A employee engagement model principles by focusing on the alignment phase. It provides the necessary knowledge and skills, teaching the employees how to excel in their roles while indirectly supporting the attraction and attachment phases. As this training session ends, I encourage each team member to embrace these ideas and apply them to everyday tasks. By doing so, we can collectively uphold Premier Inn's core principles of providing exceptional service and making every guest's stay memorable. Thanks for your dedication to housekeeping excellence, and here's to our brand's ongoing success.</a:t>
            </a:r>
          </a:p>
        </p:txBody>
      </p:sp>
      <p:sp>
        <p:nvSpPr>
          <p:cNvPr id="4" name="Slide Number Placeholder 3"/>
          <p:cNvSpPr>
            <a:spLocks noGrp="1"/>
          </p:cNvSpPr>
          <p:nvPr>
            <p:ph type="sldNum" sz="quarter" idx="10"/>
          </p:nvPr>
        </p:nvSpPr>
        <p:spPr/>
        <p:txBody>
          <a:bodyPr/>
          <a:lstStyle/>
          <a:p>
            <a:fld id="{D6ABF5F7-0CBD-4CB4-BDD9-B07655505E00}"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ABF5F7-0CBD-4CB4-BDD9-B07655505E00}" type="slidenum">
              <a:rPr lang="en-GB" smtClean="0"/>
              <a:pPr/>
              <a:t>13</a:t>
            </a:fld>
            <a:endParaRPr lang="en-GB"/>
          </a:p>
        </p:txBody>
      </p:sp>
    </p:spTree>
    <p:extLst>
      <p:ext uri="{BB962C8B-B14F-4D97-AF65-F5344CB8AC3E}">
        <p14:creationId xmlns:p14="http://schemas.microsoft.com/office/powerpoint/2010/main" val="17649559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ABF5F7-0CBD-4CB4-BDD9-B07655505E00}" type="slidenum">
              <a:rPr lang="en-GB" smtClean="0"/>
              <a:pPr/>
              <a:t>14</a:t>
            </a:fld>
            <a:endParaRPr lang="en-GB"/>
          </a:p>
        </p:txBody>
      </p:sp>
    </p:spTree>
    <p:extLst>
      <p:ext uri="{BB962C8B-B14F-4D97-AF65-F5344CB8AC3E}">
        <p14:creationId xmlns:p14="http://schemas.microsoft.com/office/powerpoint/2010/main" val="21525508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8F67F9F-77EE-4754-922A-256A1714DA49}" type="datetimeFigureOut">
              <a:rPr lang="en-GB" smtClean="0"/>
              <a:pPr/>
              <a:t>11/11/2023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2752896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1853917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1418560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122153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1276505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4000225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1869058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4016958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1376772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1858945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783589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5236963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3753189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3026479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8F67F9F-77EE-4754-922A-256A1714DA49}" type="datetimeFigureOut">
              <a:rPr lang="en-GB" smtClean="0"/>
              <a:pPr/>
              <a:t>11/11/2023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4230576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8F67F9F-77EE-4754-922A-256A1714DA49}" type="datetimeFigureOut">
              <a:rPr lang="en-GB" smtClean="0"/>
              <a:pPr/>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136532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8F67F9F-77EE-4754-922A-256A1714DA49}" type="datetimeFigureOut">
              <a:rPr lang="en-GB" smtClean="0"/>
              <a:pPr/>
              <a:t>11/11/2023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40270FB-4030-4705-9CE3-40A12FFF480C}" type="slidenum">
              <a:rPr lang="en-GB" smtClean="0"/>
              <a:pPr/>
              <a:t>‹#›</a:t>
            </a:fld>
            <a:endParaRPr lang="en-GB"/>
          </a:p>
        </p:txBody>
      </p:sp>
    </p:spTree>
    <p:extLst>
      <p:ext uri="{BB962C8B-B14F-4D97-AF65-F5344CB8AC3E}">
        <p14:creationId xmlns:p14="http://schemas.microsoft.com/office/powerpoint/2010/main" val="1057519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8F67F9F-77EE-4754-922A-256A1714DA49}" type="datetimeFigureOut">
              <a:rPr lang="en-GB" smtClean="0"/>
              <a:pPr/>
              <a:t>11/11/2023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40270FB-4030-4705-9CE3-40A12FFF480C}" type="slidenum">
              <a:rPr lang="en-GB" smtClean="0"/>
              <a:pPr/>
              <a:t>‹#›</a:t>
            </a:fld>
            <a:endParaRPr lang="en-GB"/>
          </a:p>
        </p:txBody>
      </p:sp>
    </p:spTree>
    <p:extLst>
      <p:ext uri="{BB962C8B-B14F-4D97-AF65-F5344CB8AC3E}">
        <p14:creationId xmlns:p14="http://schemas.microsoft.com/office/powerpoint/2010/main" val="805625615"/>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 id="214748379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5.emf"/></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0.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15.emf"/><Relationship Id="rId3" Type="http://schemas.openxmlformats.org/officeDocument/2006/relationships/image" Target="../media/image10.emf"/><Relationship Id="rId7" Type="http://schemas.openxmlformats.org/officeDocument/2006/relationships/image" Target="../media/image14.emf"/><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2.emf"/><Relationship Id="rId4" Type="http://schemas.openxmlformats.org/officeDocument/2006/relationships/image" Target="../media/image11.emf"/><Relationship Id="rId9" Type="http://schemas.openxmlformats.org/officeDocument/2006/relationships/image" Target="../media/image16.emf"/></Relationships>
</file>

<file path=ppt/slides/_rels/slide11.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emf"/><Relationship Id="rId4" Type="http://schemas.openxmlformats.org/officeDocument/2006/relationships/image" Target="../media/image18.emf"/></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books.google.co.uk/books?hl=en&amp;lr=&amp;id=DEh2EfGCwHQC&amp;oi=fnd&amp;pg=PA253&amp;dq=Ensuring%2Bconsistency%2Bin%2Bthe%2Bworld%2Bof%2Bhospitality%2Bis%2Bessential.&amp;ots=lTw2O6i9W3&amp;sig=UjcCqIvuaX1OCaF0N6gSGpsAyPI&amp;redir_esc=y#v=onepage&amp;q&amp;f=false"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hyperlink" Target="https://ebookcentral.proquest.com/lib/trinity/reader.action?docID=315165" TargetMode="External"/><Relationship Id="rId4" Type="http://schemas.openxmlformats.org/officeDocument/2006/relationships/hyperlink" Target="https://www.premierinn.com/gb/en/business-blog/your-safety-is-our-priority.html"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premierinn.com/content/dam/pi/websites/hotelimages/gb/en/M/MARPRO/MARPRO%201.jpg" TargetMode="External"/><Relationship Id="rId7" Type="http://schemas.openxmlformats.org/officeDocument/2006/relationships/hyperlink" Target="https://www.trueppeusa.com/blogs/all-about-ppe/personal-protective-equipment-in-housekeeping"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public-library.safetyculture.io/products/premier-inn-brand-standards-VtKT4" TargetMode="External"/><Relationship Id="rId5" Type="http://schemas.openxmlformats.org/officeDocument/2006/relationships/hyperlink" Target="https://www.premierinn.com/content/dam/pi/websites/desktop/why/premier-everywhere/premier-everywhere/xpremier-inn-location-500x320.jpg.pagespeed.ic.gaB1gOcIrX.jpg" TargetMode="External"/><Relationship Id="rId4" Type="http://schemas.openxmlformats.org/officeDocument/2006/relationships/hyperlink" Target="https://www.premierinn.com/content/dam/pi/websites/desktop/Business/blog/dutyofcare/cleanprotect-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B7843-E2C7-4D07-AEA3-E0368F02423A}"/>
              </a:ext>
            </a:extLst>
          </p:cNvPr>
          <p:cNvSpPr>
            <a:spLocks noGrp="1"/>
          </p:cNvSpPr>
          <p:nvPr>
            <p:ph type="title"/>
          </p:nvPr>
        </p:nvSpPr>
        <p:spPr>
          <a:xfrm>
            <a:off x="795359" y="4969927"/>
            <a:ext cx="10927455" cy="566738"/>
          </a:xfrm>
        </p:spPr>
        <p:txBody>
          <a:bodyPr>
            <a:noAutofit/>
          </a:bodyPr>
          <a:lstStyle/>
          <a:p>
            <a:r>
              <a:rPr lang="en-US" sz="3200" b="1" dirty="0"/>
              <a:t>Room Cleaning Training – Premier Inn Margate Hotel</a:t>
            </a:r>
            <a:endParaRPr lang="en-GB" sz="3200" b="1" dirty="0"/>
          </a:p>
        </p:txBody>
      </p:sp>
      <p:pic>
        <p:nvPicPr>
          <p:cNvPr id="6" name="Picture Placeholder 5">
            <a:extLst>
              <a:ext uri="{FF2B5EF4-FFF2-40B4-BE49-F238E27FC236}">
                <a16:creationId xmlns:a16="http://schemas.microsoft.com/office/drawing/2014/main" id="{A7BE057C-7503-49A0-AB43-CBB8689C54A0}"/>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16354" b="16354"/>
          <a:stretch>
            <a:fillRect/>
          </a:stretch>
        </p:blipFill>
        <p:spPr>
          <a:xfrm>
            <a:off x="795359" y="344058"/>
            <a:ext cx="9472774" cy="3680421"/>
          </a:xfrm>
          <a:prstGeom prst="roundRect">
            <a:avLst>
              <a:gd name="adj" fmla="val 996"/>
            </a:avLst>
          </a:prstGeom>
        </p:spPr>
      </p:pic>
      <p:sp>
        <p:nvSpPr>
          <p:cNvPr id="3" name="Subtitle 2">
            <a:extLst>
              <a:ext uri="{FF2B5EF4-FFF2-40B4-BE49-F238E27FC236}">
                <a16:creationId xmlns:a16="http://schemas.microsoft.com/office/drawing/2014/main" id="{F79CAB3C-324B-4C89-8B93-985A1278425B}"/>
              </a:ext>
            </a:extLst>
          </p:cNvPr>
          <p:cNvSpPr>
            <a:spLocks noGrp="1"/>
          </p:cNvSpPr>
          <p:nvPr>
            <p:ph type="body" sz="half" idx="2"/>
          </p:nvPr>
        </p:nvSpPr>
        <p:spPr>
          <a:xfrm>
            <a:off x="795359" y="5678488"/>
            <a:ext cx="8825658" cy="493712"/>
          </a:xfrm>
        </p:spPr>
        <p:txBody>
          <a:bodyPr>
            <a:normAutofit/>
          </a:bodyPr>
          <a:lstStyle/>
          <a:p>
            <a:r>
              <a:rPr lang="en-US" sz="2000" dirty="0"/>
              <a:t>Ensuring Brand standards and employee Engagement</a:t>
            </a:r>
            <a:endParaRPr lang="en-GB" sz="2000" dirty="0"/>
          </a:p>
        </p:txBody>
      </p:sp>
      <p:sp>
        <p:nvSpPr>
          <p:cNvPr id="4" name="TextBox 3">
            <a:extLst>
              <a:ext uri="{FF2B5EF4-FFF2-40B4-BE49-F238E27FC236}">
                <a16:creationId xmlns:a16="http://schemas.microsoft.com/office/drawing/2014/main" id="{FBA6CAEF-0D31-43D4-80D7-CBF9E86B503F}"/>
              </a:ext>
            </a:extLst>
          </p:cNvPr>
          <p:cNvSpPr txBox="1"/>
          <p:nvPr/>
        </p:nvSpPr>
        <p:spPr>
          <a:xfrm>
            <a:off x="795358" y="4166302"/>
            <a:ext cx="4209127" cy="369332"/>
          </a:xfrm>
          <a:prstGeom prst="rect">
            <a:avLst/>
          </a:prstGeom>
          <a:noFill/>
        </p:spPr>
        <p:txBody>
          <a:bodyPr wrap="square" rtlCol="0">
            <a:spAutoFit/>
          </a:bodyPr>
          <a:lstStyle/>
          <a:p>
            <a:r>
              <a:rPr lang="en-US" b="1" dirty="0"/>
              <a:t>(</a:t>
            </a:r>
            <a:r>
              <a:rPr lang="en-US" b="1" dirty="0">
                <a:effectLst/>
                <a:latin typeface="Arial" panose="020B0604020202020204" pitchFamily="34" charset="0"/>
                <a:ea typeface="Calibri" panose="020F0502020204030204" pitchFamily="34" charset="0"/>
                <a:cs typeface="Arial" panose="020B0604020202020204" pitchFamily="34" charset="0"/>
              </a:rPr>
              <a:t>Premier Inn Margate Hotel Image</a:t>
            </a:r>
            <a:r>
              <a:rPr lang="en-US" b="1" dirty="0"/>
              <a:t>)</a:t>
            </a:r>
            <a:endParaRPr lang="en-GB" b="1" dirty="0"/>
          </a:p>
        </p:txBody>
      </p:sp>
    </p:spTree>
    <p:extLst>
      <p:ext uri="{BB962C8B-B14F-4D97-AF65-F5344CB8AC3E}">
        <p14:creationId xmlns:p14="http://schemas.microsoft.com/office/powerpoint/2010/main" val="172358376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plus(in)">
                                      <p:cBhvr>
                                        <p:cTn id="7" dur="2000"/>
                                        <p:tgtEl>
                                          <p:spTgt spid="6"/>
                                        </p:tgtEl>
                                      </p:cBhvr>
                                    </p:animEffect>
                                  </p:childTnLst>
                                </p:cTn>
                              </p:par>
                            </p:childTnLst>
                          </p:cTn>
                        </p:par>
                        <p:par>
                          <p:cTn id="8" fill="hold">
                            <p:stCondLst>
                              <p:cond delay="2000"/>
                            </p:stCondLst>
                            <p:childTnLst>
                              <p:par>
                                <p:cTn id="9" presetID="18" presetClass="entr" presetSubtype="12"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strips(downLeft)">
                                      <p:cBhvr>
                                        <p:cTn id="11" dur="500"/>
                                        <p:tgtEl>
                                          <p:spTgt spid="2"/>
                                        </p:tgtEl>
                                      </p:cBhvr>
                                    </p:animEffect>
                                  </p:childTnLst>
                                </p:cTn>
                              </p:par>
                            </p:childTnLst>
                          </p:cTn>
                        </p:par>
                        <p:par>
                          <p:cTn id="12" fill="hold">
                            <p:stCondLst>
                              <p:cond delay="2500"/>
                            </p:stCondLst>
                            <p:childTnLst>
                              <p:par>
                                <p:cTn id="13" presetID="18" presetClass="entr" presetSubtype="12"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strips(downLeft)">
                                      <p:cBhvr>
                                        <p:cTn id="15"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72E36-D4A3-4E10-A23D-649AA4FB5131}"/>
              </a:ext>
            </a:extLst>
          </p:cNvPr>
          <p:cNvSpPr>
            <a:spLocks noGrp="1"/>
          </p:cNvSpPr>
          <p:nvPr>
            <p:ph type="title" idx="4294967295"/>
          </p:nvPr>
        </p:nvSpPr>
        <p:spPr>
          <a:xfrm>
            <a:off x="267128" y="284770"/>
            <a:ext cx="8761413" cy="708025"/>
          </a:xfrm>
        </p:spPr>
        <p:txBody>
          <a:bodyPr/>
          <a:lstStyle/>
          <a:p>
            <a:r>
              <a:rPr lang="en-US" b="1" dirty="0">
                <a:solidFill>
                  <a:schemeClr val="accent6">
                    <a:lumMod val="50000"/>
                  </a:schemeClr>
                </a:solidFill>
                <a:cs typeface="Arial" panose="020B0604020202020204" pitchFamily="34" charset="0"/>
              </a:rPr>
              <a:t>Contents Table </a:t>
            </a:r>
            <a:endParaRPr lang="en-GB" b="1" dirty="0">
              <a:solidFill>
                <a:schemeClr val="accent6">
                  <a:lumMod val="50000"/>
                </a:schemeClr>
              </a:solidFill>
              <a:cs typeface="Arial" panose="020B0604020202020204" pitchFamily="34" charset="0"/>
            </a:endParaRPr>
          </a:p>
        </p:txBody>
      </p:sp>
      <p:sp>
        <p:nvSpPr>
          <p:cNvPr id="3" name="Content Placeholder 2">
            <a:extLst>
              <a:ext uri="{FF2B5EF4-FFF2-40B4-BE49-F238E27FC236}">
                <a16:creationId xmlns:a16="http://schemas.microsoft.com/office/drawing/2014/main" id="{25C1B2F5-43D2-4EBF-A75A-BFC5F846BA80}"/>
              </a:ext>
            </a:extLst>
          </p:cNvPr>
          <p:cNvSpPr>
            <a:spLocks noGrp="1"/>
          </p:cNvSpPr>
          <p:nvPr>
            <p:ph idx="4294967295"/>
          </p:nvPr>
        </p:nvSpPr>
        <p:spPr>
          <a:xfrm>
            <a:off x="1887746" y="1267922"/>
            <a:ext cx="7065754" cy="5448183"/>
          </a:xfrm>
        </p:spPr>
        <p:txBody>
          <a:bodyPr>
            <a:normAutofit fontScale="40000" lnSpcReduction="20000"/>
          </a:bodyPr>
          <a:lstStyle/>
          <a:p>
            <a:pPr marL="342900" lvl="0" indent="-342900">
              <a:lnSpc>
                <a:spcPct val="106000"/>
              </a:lnSpc>
              <a:spcAft>
                <a:spcPts val="800"/>
              </a:spcAft>
              <a:tabLst>
                <a:tab pos="457200" algn="l"/>
              </a:tabLst>
            </a:pPr>
            <a:r>
              <a:rPr lang="en-GB" sz="3100" b="1"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Title Page…………………………………………………………………………………………...……..1</a:t>
            </a:r>
            <a:endParaRPr lang="en-GB" sz="3100"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6000"/>
              </a:lnSpc>
              <a:spcAft>
                <a:spcPts val="800"/>
              </a:spcAft>
              <a:tabLst>
                <a:tab pos="457200" algn="l"/>
              </a:tabLst>
            </a:pPr>
            <a:r>
              <a:rPr lang="en-GB" sz="3100" b="1"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Table of Contents ……………………………………………………………………………….…….....2</a:t>
            </a:r>
            <a:endParaRPr lang="en-GB" sz="3100"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6000"/>
              </a:lnSpc>
              <a:spcAft>
                <a:spcPts val="800"/>
              </a:spcAft>
              <a:tabLst>
                <a:tab pos="457200" algn="l"/>
              </a:tabLst>
            </a:pPr>
            <a:r>
              <a:rPr lang="en-GB" sz="3100" b="1"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Importance of a Detailed </a:t>
            </a:r>
            <a:r>
              <a:rPr lang="en-GB" sz="3100" b="1" dirty="0">
                <a:solidFill>
                  <a:schemeClr val="accent6">
                    <a:lumMod val="50000"/>
                  </a:schemeClr>
                </a:solidFill>
                <a:latin typeface="Arial" panose="020B0604020202020204" pitchFamily="34" charset="0"/>
                <a:ea typeface="Times New Roman" panose="02020603050405020304" pitchFamily="18" charset="0"/>
                <a:cs typeface="Arial" panose="020B0604020202020204" pitchFamily="34" charset="0"/>
              </a:rPr>
              <a:t>C</a:t>
            </a:r>
            <a:r>
              <a:rPr lang="en-GB" sz="3100" b="1"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hecklist ………………………………………………………..…………3</a:t>
            </a:r>
            <a:endParaRPr lang="en-GB" sz="3100"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6000"/>
              </a:lnSpc>
              <a:spcAft>
                <a:spcPts val="800"/>
              </a:spcAft>
              <a:tabLst>
                <a:tab pos="457200" algn="l"/>
              </a:tabLst>
            </a:pPr>
            <a:r>
              <a:rPr lang="en-GB" sz="3100" b="1" dirty="0">
                <a:solidFill>
                  <a:schemeClr val="accent6">
                    <a:lumMod val="50000"/>
                  </a:schemeClr>
                </a:solidFill>
                <a:latin typeface="Arial" panose="020B0604020202020204" pitchFamily="34" charset="0"/>
                <a:ea typeface="Times New Roman" panose="02020603050405020304" pitchFamily="18" charset="0"/>
                <a:cs typeface="Arial" panose="020B0604020202020204" pitchFamily="34" charset="0"/>
              </a:rPr>
              <a:t>Our Employee Engagement Model</a:t>
            </a:r>
            <a:r>
              <a:rPr lang="en-GB" sz="3100" b="1"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 ………………………………………………………..........…...4</a:t>
            </a:r>
            <a:endParaRPr lang="en-GB" sz="3100"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6000"/>
              </a:lnSpc>
              <a:spcAft>
                <a:spcPts val="800"/>
              </a:spcAft>
              <a:tabLst>
                <a:tab pos="457200" algn="l"/>
              </a:tabLst>
            </a:pPr>
            <a:r>
              <a:rPr lang="en-GB" sz="3100" b="1" dirty="0">
                <a:solidFill>
                  <a:schemeClr val="accent6">
                    <a:lumMod val="50000"/>
                  </a:schemeClr>
                </a:solidFill>
                <a:latin typeface="Arial" panose="020B0604020202020204" pitchFamily="34" charset="0"/>
                <a:ea typeface="Times New Roman" panose="02020603050405020304" pitchFamily="18" charset="0"/>
                <a:cs typeface="Arial" panose="020B0604020202020204" pitchFamily="34" charset="0"/>
              </a:rPr>
              <a:t>Trolley and Caddy Setup</a:t>
            </a:r>
            <a:r>
              <a:rPr lang="en-GB" sz="3100" b="1"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a:t>
            </a:r>
            <a:r>
              <a:rPr lang="en-GB" sz="3100" b="1" dirty="0">
                <a:solidFill>
                  <a:schemeClr val="accent6">
                    <a:lumMod val="50000"/>
                  </a:schemeClr>
                </a:solidFill>
                <a:latin typeface="Arial" panose="020B0604020202020204" pitchFamily="34" charset="0"/>
                <a:ea typeface="Times New Roman" panose="02020603050405020304" pitchFamily="18" charset="0"/>
                <a:cs typeface="Arial" panose="020B0604020202020204" pitchFamily="34" charset="0"/>
              </a:rPr>
              <a:t>5</a:t>
            </a:r>
            <a:endParaRPr lang="en-GB" sz="3100"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lvl="0">
              <a:lnSpc>
                <a:spcPct val="106000"/>
              </a:lnSpc>
              <a:spcAft>
                <a:spcPts val="800"/>
              </a:spcAft>
              <a:tabLst>
                <a:tab pos="457200" algn="l"/>
              </a:tabLst>
            </a:pPr>
            <a:r>
              <a:rPr lang="en-GB" sz="3100" b="1" dirty="0">
                <a:solidFill>
                  <a:schemeClr val="accent6">
                    <a:lumMod val="50000"/>
                  </a:schemeClr>
                </a:solidFill>
                <a:latin typeface="Arial" panose="020B0604020202020204" pitchFamily="34" charset="0"/>
                <a:ea typeface="Times New Roman" panose="02020603050405020304" pitchFamily="18" charset="0"/>
                <a:cs typeface="Arial" panose="020B0604020202020204" pitchFamily="34" charset="0"/>
              </a:rPr>
              <a:t>Health and Safety …………………………………………………………………………................…6</a:t>
            </a:r>
            <a:endParaRPr lang="en-GB" sz="3100"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6000"/>
              </a:lnSpc>
              <a:spcAft>
                <a:spcPts val="800"/>
              </a:spcAft>
              <a:tabLst>
                <a:tab pos="457200" algn="l"/>
              </a:tabLst>
            </a:pPr>
            <a:r>
              <a:rPr lang="en-GB" sz="3100" b="1"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3S Success Routes……………………………………………………………………………..............</a:t>
            </a:r>
            <a:r>
              <a:rPr lang="en-GB" sz="3100" b="1" dirty="0">
                <a:solidFill>
                  <a:schemeClr val="accent6">
                    <a:lumMod val="50000"/>
                  </a:schemeClr>
                </a:solidFill>
                <a:latin typeface="Arial" panose="020B0604020202020204" pitchFamily="34" charset="0"/>
                <a:ea typeface="Times New Roman" panose="02020603050405020304" pitchFamily="18" charset="0"/>
                <a:cs typeface="Arial" panose="020B0604020202020204" pitchFamily="34" charset="0"/>
              </a:rPr>
              <a:t>7</a:t>
            </a:r>
            <a:endParaRPr lang="en-GB" sz="3100"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6000"/>
              </a:lnSpc>
              <a:spcAft>
                <a:spcPts val="800"/>
              </a:spcAft>
              <a:tabLst>
                <a:tab pos="457200" algn="l"/>
              </a:tabLst>
            </a:pPr>
            <a:r>
              <a:rPr lang="en-GB" sz="3100" b="1"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Strip……………………………………………………………………………………………….……......</a:t>
            </a:r>
            <a:r>
              <a:rPr lang="en-GB" sz="3100" b="1" dirty="0">
                <a:solidFill>
                  <a:schemeClr val="accent6">
                    <a:lumMod val="50000"/>
                  </a:schemeClr>
                </a:solidFill>
                <a:latin typeface="Arial" panose="020B0604020202020204" pitchFamily="34" charset="0"/>
                <a:ea typeface="Times New Roman" panose="02020603050405020304" pitchFamily="18" charset="0"/>
                <a:cs typeface="Arial" panose="020B0604020202020204" pitchFamily="34" charset="0"/>
              </a:rPr>
              <a:t>8</a:t>
            </a:r>
            <a:endParaRPr lang="en-GB" sz="3100"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6000"/>
              </a:lnSpc>
              <a:spcAft>
                <a:spcPts val="800"/>
              </a:spcAft>
              <a:tabLst>
                <a:tab pos="457200" algn="l"/>
              </a:tabLst>
            </a:pPr>
            <a:r>
              <a:rPr lang="en-GB" sz="3100" b="1"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Sanitise……………………………………………………………….…………………………….…......9</a:t>
            </a:r>
          </a:p>
          <a:p>
            <a:pPr marL="342900" lvl="0" indent="-342900">
              <a:lnSpc>
                <a:spcPct val="106000"/>
              </a:lnSpc>
              <a:spcAft>
                <a:spcPts val="800"/>
              </a:spcAft>
              <a:tabLst>
                <a:tab pos="457200" algn="l"/>
              </a:tabLst>
            </a:pPr>
            <a:r>
              <a:rPr lang="en-GB" sz="3100" b="1" dirty="0">
                <a:solidFill>
                  <a:schemeClr val="accent6">
                    <a:lumMod val="50000"/>
                  </a:schemeClr>
                </a:solidFill>
                <a:latin typeface="Arial" panose="020B0604020202020204" pitchFamily="34" charset="0"/>
                <a:ea typeface="Calibri" panose="020F0502020204030204" pitchFamily="34" charset="0"/>
                <a:cs typeface="Arial" panose="020B0604020202020204" pitchFamily="34" charset="0"/>
              </a:rPr>
              <a:t>Setup..........................................................................................................................................10</a:t>
            </a:r>
          </a:p>
          <a:p>
            <a:pPr lvl="0">
              <a:lnSpc>
                <a:spcPct val="106000"/>
              </a:lnSpc>
              <a:spcAft>
                <a:spcPts val="800"/>
              </a:spcAft>
              <a:tabLst>
                <a:tab pos="457200" algn="l"/>
              </a:tabLst>
            </a:pPr>
            <a:r>
              <a:rPr lang="en-GB" sz="3100" b="1"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rPr>
              <a:t>Perfect bed</a:t>
            </a:r>
            <a:r>
              <a:rPr lang="en-GB" sz="3100" b="1" dirty="0">
                <a:solidFill>
                  <a:schemeClr val="accent6">
                    <a:lumMod val="50000"/>
                  </a:schemeClr>
                </a:solidFill>
                <a:latin typeface="Arial" panose="020B0604020202020204" pitchFamily="34" charset="0"/>
                <a:ea typeface="Calibri" panose="020F0502020204030204" pitchFamily="34" charset="0"/>
                <a:cs typeface="Arial" panose="020B0604020202020204" pitchFamily="34" charset="0"/>
              </a:rPr>
              <a:t> ................................................................................................................................11</a:t>
            </a:r>
            <a:endParaRPr lang="en-GB" sz="3100" b="1"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6000"/>
              </a:lnSpc>
              <a:spcAft>
                <a:spcPts val="800"/>
              </a:spcAft>
              <a:tabLst>
                <a:tab pos="457200" algn="l"/>
              </a:tabLst>
            </a:pPr>
            <a:r>
              <a:rPr lang="en-GB" sz="3100" b="1"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Conclusion ……………………………………………………………………………..……......…......12</a:t>
            </a:r>
          </a:p>
          <a:p>
            <a:pPr>
              <a:lnSpc>
                <a:spcPct val="106000"/>
              </a:lnSpc>
              <a:spcAft>
                <a:spcPts val="800"/>
              </a:spcAft>
              <a:tabLst>
                <a:tab pos="457200" algn="l"/>
              </a:tabLst>
            </a:pPr>
            <a:r>
              <a:rPr lang="en-GB" sz="3100" b="1" dirty="0">
                <a:solidFill>
                  <a:schemeClr val="accent6">
                    <a:lumMod val="50000"/>
                  </a:schemeClr>
                </a:solidFill>
                <a:latin typeface="Arial" panose="020B0604020202020204" pitchFamily="34" charset="0"/>
                <a:ea typeface="Calibri" panose="020F0502020204030204" pitchFamily="34" charset="0"/>
                <a:cs typeface="Arial" panose="020B0604020202020204" pitchFamily="34" charset="0"/>
              </a:rPr>
              <a:t>Reference</a:t>
            </a:r>
            <a:r>
              <a:rPr lang="en-GB" sz="3100" b="1"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…………………………………………………………………………….……...…….…..…13</a:t>
            </a:r>
          </a:p>
          <a:p>
            <a:pPr>
              <a:lnSpc>
                <a:spcPct val="106000"/>
              </a:lnSpc>
              <a:spcAft>
                <a:spcPts val="800"/>
              </a:spcAft>
              <a:tabLst>
                <a:tab pos="457200" algn="l"/>
              </a:tabLst>
            </a:pPr>
            <a:r>
              <a:rPr lang="en-GB" sz="3100" b="1" dirty="0">
                <a:solidFill>
                  <a:schemeClr val="accent6">
                    <a:lumMod val="50000"/>
                  </a:schemeClr>
                </a:solidFill>
                <a:latin typeface="Arial" panose="020B0604020202020204" pitchFamily="34" charset="0"/>
                <a:ea typeface="Calibri" panose="020F0502020204030204" pitchFamily="34" charset="0"/>
                <a:cs typeface="Arial" panose="020B0604020202020204" pitchFamily="34" charset="0"/>
              </a:rPr>
              <a:t>Reference</a:t>
            </a:r>
            <a:r>
              <a:rPr lang="en-GB" sz="3100" b="1" dirty="0">
                <a:solidFill>
                  <a:schemeClr val="accent6">
                    <a:lumMod val="50000"/>
                  </a:schemeClr>
                </a:solidFill>
                <a:latin typeface="Arial" panose="020B0604020202020204" pitchFamily="34" charset="0"/>
                <a:ea typeface="Times New Roman" panose="02020603050405020304" pitchFamily="18" charset="0"/>
                <a:cs typeface="Arial" panose="020B0604020202020204" pitchFamily="34" charset="0"/>
              </a:rPr>
              <a:t>…………………………………………………………………………….……...…….…..…14</a:t>
            </a:r>
            <a:endParaRPr lang="en-GB" sz="3100" dirty="0">
              <a:solidFill>
                <a:schemeClr val="accent6">
                  <a:lumMod val="50000"/>
                </a:schemeClr>
              </a:solidFill>
              <a:latin typeface="Arial" panose="020B0604020202020204" pitchFamily="34" charset="0"/>
              <a:ea typeface="Calibri" panose="020F0502020204030204" pitchFamily="34" charset="0"/>
              <a:cs typeface="Arial" panose="020B0604020202020204" pitchFamily="34" charset="0"/>
            </a:endParaRPr>
          </a:p>
          <a:p>
            <a:pPr>
              <a:lnSpc>
                <a:spcPct val="106000"/>
              </a:lnSpc>
              <a:spcAft>
                <a:spcPts val="800"/>
              </a:spcAft>
              <a:tabLst>
                <a:tab pos="457200" algn="l"/>
              </a:tabLst>
            </a:pPr>
            <a:endParaRPr lang="en-GB" sz="3100"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4585708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ntr" presetSubtype="0" fill="hold" grpId="0" nodeType="with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anim calcmode="discrete" valueType="clr">
                                      <p:cBhvr override="childStyle">
                                        <p:cTn id="7" dur="80"/>
                                        <p:tgtEl>
                                          <p:spTgt spid="2"/>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gtEl>
                                        <p:attrNameLst>
                                          <p:attrName>fillcolor</p:attrName>
                                        </p:attrNameLst>
                                      </p:cBhvr>
                                      <p:tavLst>
                                        <p:tav tm="0">
                                          <p:val>
                                            <p:clrVal>
                                              <a:schemeClr val="accent2"/>
                                            </p:clrVal>
                                          </p:val>
                                        </p:tav>
                                        <p:tav tm="50000">
                                          <p:val>
                                            <p:clrVal>
                                              <a:schemeClr val="hlink"/>
                                            </p:clrVal>
                                          </p:val>
                                        </p:tav>
                                      </p:tavLst>
                                    </p:anim>
                                    <p:set>
                                      <p:cBhvr>
                                        <p:cTn id="9" dur="80"/>
                                        <p:tgtEl>
                                          <p:spTgt spid="2"/>
                                        </p:tgtEl>
                                        <p:attrNameLst>
                                          <p:attrName>fill.type</p:attrName>
                                        </p:attrNameLst>
                                      </p:cBhvr>
                                      <p:to>
                                        <p:strVal val="solid"/>
                                      </p:to>
                                    </p:set>
                                  </p:childTnLst>
                                </p:cTn>
                              </p:par>
                              <p:par>
                                <p:cTn id="10" presetID="30" presetClass="entr" presetSubtype="0" fill="hold" nodeType="with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800" decel="100000"/>
                                        <p:tgtEl>
                                          <p:spTgt spid="3">
                                            <p:txEl>
                                              <p:pRg st="0" end="0"/>
                                            </p:txEl>
                                          </p:spTgt>
                                        </p:tgtEl>
                                      </p:cBhvr>
                                    </p:animEffect>
                                    <p:anim calcmode="lin" valueType="num">
                                      <p:cBhvr>
                                        <p:cTn id="13"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14"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5"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6"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7"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par>
                                <p:cTn id="18" presetID="30" presetClass="entr" presetSubtype="0" fill="hold"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800" decel="100000"/>
                                        <p:tgtEl>
                                          <p:spTgt spid="3">
                                            <p:txEl>
                                              <p:pRg st="1" end="1"/>
                                            </p:txEl>
                                          </p:spTgt>
                                        </p:tgtEl>
                                      </p:cBhvr>
                                    </p:animEffect>
                                    <p:anim calcmode="lin" valueType="num">
                                      <p:cBhvr>
                                        <p:cTn id="21"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22"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23"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24"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25"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par>
                                <p:cTn id="26" presetID="30" presetClass="entr" presetSubtype="0" fill="hold" nodeType="with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800" decel="100000"/>
                                        <p:tgtEl>
                                          <p:spTgt spid="3">
                                            <p:txEl>
                                              <p:pRg st="2" end="2"/>
                                            </p:txEl>
                                          </p:spTgt>
                                        </p:tgtEl>
                                      </p:cBhvr>
                                    </p:animEffect>
                                    <p:anim calcmode="lin" valueType="num">
                                      <p:cBhvr>
                                        <p:cTn id="29"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30"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31"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32"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33"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par>
                                <p:cTn id="34" presetID="30" presetClass="entr" presetSubtype="0" fill="hold" nodeType="with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800" decel="100000"/>
                                        <p:tgtEl>
                                          <p:spTgt spid="3">
                                            <p:txEl>
                                              <p:pRg st="3" end="3"/>
                                            </p:txEl>
                                          </p:spTgt>
                                        </p:tgtEl>
                                      </p:cBhvr>
                                    </p:animEffect>
                                    <p:anim calcmode="lin" valueType="num">
                                      <p:cBhvr>
                                        <p:cTn id="37" dur="800" decel="100000" fill="hold"/>
                                        <p:tgtEl>
                                          <p:spTgt spid="3">
                                            <p:txEl>
                                              <p:pRg st="3" end="3"/>
                                            </p:txEl>
                                          </p:spTgt>
                                        </p:tgtEl>
                                        <p:attrNameLst>
                                          <p:attrName>style.rotation</p:attrName>
                                        </p:attrNameLst>
                                      </p:cBhvr>
                                      <p:tavLst>
                                        <p:tav tm="0">
                                          <p:val>
                                            <p:fltVal val="-90"/>
                                          </p:val>
                                        </p:tav>
                                        <p:tav tm="100000">
                                          <p:val>
                                            <p:fltVal val="0"/>
                                          </p:val>
                                        </p:tav>
                                      </p:tavLst>
                                    </p:anim>
                                    <p:anim calcmode="lin" valueType="num">
                                      <p:cBhvr>
                                        <p:cTn id="38" dur="800" decel="100000" fill="hold"/>
                                        <p:tgtEl>
                                          <p:spTgt spid="3">
                                            <p:txEl>
                                              <p:pRg st="3" end="3"/>
                                            </p:txEl>
                                          </p:spTgt>
                                        </p:tgtEl>
                                        <p:attrNameLst>
                                          <p:attrName>ppt_x</p:attrName>
                                        </p:attrNameLst>
                                      </p:cBhvr>
                                      <p:tavLst>
                                        <p:tav tm="0">
                                          <p:val>
                                            <p:strVal val="#ppt_x+0.4"/>
                                          </p:val>
                                        </p:tav>
                                        <p:tav tm="100000">
                                          <p:val>
                                            <p:strVal val="#ppt_x-0.05"/>
                                          </p:val>
                                        </p:tav>
                                      </p:tavLst>
                                    </p:anim>
                                    <p:anim calcmode="lin" valueType="num">
                                      <p:cBhvr>
                                        <p:cTn id="39" dur="800" decel="100000" fill="hold"/>
                                        <p:tgtEl>
                                          <p:spTgt spid="3">
                                            <p:txEl>
                                              <p:pRg st="3" end="3"/>
                                            </p:txEl>
                                          </p:spTgt>
                                        </p:tgtEl>
                                        <p:attrNameLst>
                                          <p:attrName>ppt_y</p:attrName>
                                        </p:attrNameLst>
                                      </p:cBhvr>
                                      <p:tavLst>
                                        <p:tav tm="0">
                                          <p:val>
                                            <p:strVal val="#ppt_y-0.4"/>
                                          </p:val>
                                        </p:tav>
                                        <p:tav tm="100000">
                                          <p:val>
                                            <p:strVal val="#ppt_y+0.1"/>
                                          </p:val>
                                        </p:tav>
                                      </p:tavLst>
                                    </p:anim>
                                    <p:anim calcmode="lin" valueType="num">
                                      <p:cBhvr>
                                        <p:cTn id="40" dur="200" accel="100000" fill="hold">
                                          <p:stCondLst>
                                            <p:cond delay="800"/>
                                          </p:stCondLst>
                                        </p:cTn>
                                        <p:tgtEl>
                                          <p:spTgt spid="3">
                                            <p:txEl>
                                              <p:pRg st="3" end="3"/>
                                            </p:txEl>
                                          </p:spTgt>
                                        </p:tgtEl>
                                        <p:attrNameLst>
                                          <p:attrName>ppt_x</p:attrName>
                                        </p:attrNameLst>
                                      </p:cBhvr>
                                      <p:tavLst>
                                        <p:tav tm="0">
                                          <p:val>
                                            <p:strVal val="#ppt_x-0.05"/>
                                          </p:val>
                                        </p:tav>
                                        <p:tav tm="100000">
                                          <p:val>
                                            <p:strVal val="#ppt_x"/>
                                          </p:val>
                                        </p:tav>
                                      </p:tavLst>
                                    </p:anim>
                                    <p:anim calcmode="lin" valueType="num">
                                      <p:cBhvr>
                                        <p:cTn id="41" dur="200" accel="100000" fill="hold">
                                          <p:stCondLst>
                                            <p:cond delay="800"/>
                                          </p:stCondLst>
                                        </p:cTn>
                                        <p:tgtEl>
                                          <p:spTgt spid="3">
                                            <p:txEl>
                                              <p:pRg st="3" end="3"/>
                                            </p:txEl>
                                          </p:spTgt>
                                        </p:tgtEl>
                                        <p:attrNameLst>
                                          <p:attrName>ppt_y</p:attrName>
                                        </p:attrNameLst>
                                      </p:cBhvr>
                                      <p:tavLst>
                                        <p:tav tm="0">
                                          <p:val>
                                            <p:strVal val="#ppt_y+0.1"/>
                                          </p:val>
                                        </p:tav>
                                        <p:tav tm="100000">
                                          <p:val>
                                            <p:strVal val="#ppt_y"/>
                                          </p:val>
                                        </p:tav>
                                      </p:tavLst>
                                    </p:anim>
                                  </p:childTnLst>
                                </p:cTn>
                              </p:par>
                              <p:par>
                                <p:cTn id="42" presetID="30" presetClass="entr" presetSubtype="0" fill="hold" nodeType="with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Effect transition="in" filter="fade">
                                      <p:cBhvr>
                                        <p:cTn id="44" dur="800" decel="100000"/>
                                        <p:tgtEl>
                                          <p:spTgt spid="3">
                                            <p:txEl>
                                              <p:pRg st="4" end="4"/>
                                            </p:txEl>
                                          </p:spTgt>
                                        </p:tgtEl>
                                      </p:cBhvr>
                                    </p:animEffect>
                                    <p:anim calcmode="lin" valueType="num">
                                      <p:cBhvr>
                                        <p:cTn id="45"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46"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47"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48"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49"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par>
                                <p:cTn id="50" presetID="30" presetClass="entr" presetSubtype="0" fill="hold" nodeType="with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fade">
                                      <p:cBhvr>
                                        <p:cTn id="52" dur="800" decel="100000"/>
                                        <p:tgtEl>
                                          <p:spTgt spid="3">
                                            <p:txEl>
                                              <p:pRg st="5" end="5"/>
                                            </p:txEl>
                                          </p:spTgt>
                                        </p:tgtEl>
                                      </p:cBhvr>
                                    </p:animEffect>
                                    <p:anim calcmode="lin" valueType="num">
                                      <p:cBhvr>
                                        <p:cTn id="53" dur="800" decel="100000" fill="hold"/>
                                        <p:tgtEl>
                                          <p:spTgt spid="3">
                                            <p:txEl>
                                              <p:pRg st="5" end="5"/>
                                            </p:txEl>
                                          </p:spTgt>
                                        </p:tgtEl>
                                        <p:attrNameLst>
                                          <p:attrName>style.rotation</p:attrName>
                                        </p:attrNameLst>
                                      </p:cBhvr>
                                      <p:tavLst>
                                        <p:tav tm="0">
                                          <p:val>
                                            <p:fltVal val="-90"/>
                                          </p:val>
                                        </p:tav>
                                        <p:tav tm="100000">
                                          <p:val>
                                            <p:fltVal val="0"/>
                                          </p:val>
                                        </p:tav>
                                      </p:tavLst>
                                    </p:anim>
                                    <p:anim calcmode="lin" valueType="num">
                                      <p:cBhvr>
                                        <p:cTn id="54" dur="800" decel="100000" fill="hold"/>
                                        <p:tgtEl>
                                          <p:spTgt spid="3">
                                            <p:txEl>
                                              <p:pRg st="5" end="5"/>
                                            </p:txEl>
                                          </p:spTgt>
                                        </p:tgtEl>
                                        <p:attrNameLst>
                                          <p:attrName>ppt_x</p:attrName>
                                        </p:attrNameLst>
                                      </p:cBhvr>
                                      <p:tavLst>
                                        <p:tav tm="0">
                                          <p:val>
                                            <p:strVal val="#ppt_x+0.4"/>
                                          </p:val>
                                        </p:tav>
                                        <p:tav tm="100000">
                                          <p:val>
                                            <p:strVal val="#ppt_x-0.05"/>
                                          </p:val>
                                        </p:tav>
                                      </p:tavLst>
                                    </p:anim>
                                    <p:anim calcmode="lin" valueType="num">
                                      <p:cBhvr>
                                        <p:cTn id="55" dur="800" decel="100000" fill="hold"/>
                                        <p:tgtEl>
                                          <p:spTgt spid="3">
                                            <p:txEl>
                                              <p:pRg st="5" end="5"/>
                                            </p:txEl>
                                          </p:spTgt>
                                        </p:tgtEl>
                                        <p:attrNameLst>
                                          <p:attrName>ppt_y</p:attrName>
                                        </p:attrNameLst>
                                      </p:cBhvr>
                                      <p:tavLst>
                                        <p:tav tm="0">
                                          <p:val>
                                            <p:strVal val="#ppt_y-0.4"/>
                                          </p:val>
                                        </p:tav>
                                        <p:tav tm="100000">
                                          <p:val>
                                            <p:strVal val="#ppt_y+0.1"/>
                                          </p:val>
                                        </p:tav>
                                      </p:tavLst>
                                    </p:anim>
                                    <p:anim calcmode="lin" valueType="num">
                                      <p:cBhvr>
                                        <p:cTn id="56" dur="200" accel="100000" fill="hold">
                                          <p:stCondLst>
                                            <p:cond delay="800"/>
                                          </p:stCondLst>
                                        </p:cTn>
                                        <p:tgtEl>
                                          <p:spTgt spid="3">
                                            <p:txEl>
                                              <p:pRg st="5" end="5"/>
                                            </p:txEl>
                                          </p:spTgt>
                                        </p:tgtEl>
                                        <p:attrNameLst>
                                          <p:attrName>ppt_x</p:attrName>
                                        </p:attrNameLst>
                                      </p:cBhvr>
                                      <p:tavLst>
                                        <p:tav tm="0">
                                          <p:val>
                                            <p:strVal val="#ppt_x-0.05"/>
                                          </p:val>
                                        </p:tav>
                                        <p:tav tm="100000">
                                          <p:val>
                                            <p:strVal val="#ppt_x"/>
                                          </p:val>
                                        </p:tav>
                                      </p:tavLst>
                                    </p:anim>
                                    <p:anim calcmode="lin" valueType="num">
                                      <p:cBhvr>
                                        <p:cTn id="57" dur="200" accel="100000" fill="hold">
                                          <p:stCondLst>
                                            <p:cond delay="800"/>
                                          </p:stCondLst>
                                        </p:cTn>
                                        <p:tgtEl>
                                          <p:spTgt spid="3">
                                            <p:txEl>
                                              <p:pRg st="5" end="5"/>
                                            </p:txEl>
                                          </p:spTgt>
                                        </p:tgtEl>
                                        <p:attrNameLst>
                                          <p:attrName>ppt_y</p:attrName>
                                        </p:attrNameLst>
                                      </p:cBhvr>
                                      <p:tavLst>
                                        <p:tav tm="0">
                                          <p:val>
                                            <p:strVal val="#ppt_y+0.1"/>
                                          </p:val>
                                        </p:tav>
                                        <p:tav tm="100000">
                                          <p:val>
                                            <p:strVal val="#ppt_y"/>
                                          </p:val>
                                        </p:tav>
                                      </p:tavLst>
                                    </p:anim>
                                  </p:childTnLst>
                                </p:cTn>
                              </p:par>
                              <p:par>
                                <p:cTn id="58" presetID="30" presetClass="entr" presetSubtype="0" fill="hold" nodeType="withEffect">
                                  <p:stCondLst>
                                    <p:cond delay="0"/>
                                  </p:stCondLst>
                                  <p:childTnLst>
                                    <p:set>
                                      <p:cBhvr>
                                        <p:cTn id="59" dur="1" fill="hold">
                                          <p:stCondLst>
                                            <p:cond delay="0"/>
                                          </p:stCondLst>
                                        </p:cTn>
                                        <p:tgtEl>
                                          <p:spTgt spid="3">
                                            <p:txEl>
                                              <p:pRg st="6" end="6"/>
                                            </p:txEl>
                                          </p:spTgt>
                                        </p:tgtEl>
                                        <p:attrNameLst>
                                          <p:attrName>style.visibility</p:attrName>
                                        </p:attrNameLst>
                                      </p:cBhvr>
                                      <p:to>
                                        <p:strVal val="visible"/>
                                      </p:to>
                                    </p:set>
                                    <p:animEffect transition="in" filter="fade">
                                      <p:cBhvr>
                                        <p:cTn id="60" dur="800" decel="100000"/>
                                        <p:tgtEl>
                                          <p:spTgt spid="3">
                                            <p:txEl>
                                              <p:pRg st="6" end="6"/>
                                            </p:txEl>
                                          </p:spTgt>
                                        </p:tgtEl>
                                      </p:cBhvr>
                                    </p:animEffect>
                                    <p:anim calcmode="lin" valueType="num">
                                      <p:cBhvr>
                                        <p:cTn id="61"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62"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63"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64"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65"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par>
                                <p:cTn id="66" presetID="30" presetClass="entr" presetSubtype="0" fill="hold" nodeType="withEffect">
                                  <p:stCondLst>
                                    <p:cond delay="0"/>
                                  </p:stCondLst>
                                  <p:childTnLst>
                                    <p:set>
                                      <p:cBhvr>
                                        <p:cTn id="67" dur="1" fill="hold">
                                          <p:stCondLst>
                                            <p:cond delay="0"/>
                                          </p:stCondLst>
                                        </p:cTn>
                                        <p:tgtEl>
                                          <p:spTgt spid="3">
                                            <p:txEl>
                                              <p:pRg st="7" end="7"/>
                                            </p:txEl>
                                          </p:spTgt>
                                        </p:tgtEl>
                                        <p:attrNameLst>
                                          <p:attrName>style.visibility</p:attrName>
                                        </p:attrNameLst>
                                      </p:cBhvr>
                                      <p:to>
                                        <p:strVal val="visible"/>
                                      </p:to>
                                    </p:set>
                                    <p:animEffect transition="in" filter="fade">
                                      <p:cBhvr>
                                        <p:cTn id="68" dur="800" decel="100000"/>
                                        <p:tgtEl>
                                          <p:spTgt spid="3">
                                            <p:txEl>
                                              <p:pRg st="7" end="7"/>
                                            </p:txEl>
                                          </p:spTgt>
                                        </p:tgtEl>
                                      </p:cBhvr>
                                    </p:animEffect>
                                    <p:anim calcmode="lin" valueType="num">
                                      <p:cBhvr>
                                        <p:cTn id="69" dur="800" decel="100000" fill="hold"/>
                                        <p:tgtEl>
                                          <p:spTgt spid="3">
                                            <p:txEl>
                                              <p:pRg st="7" end="7"/>
                                            </p:txEl>
                                          </p:spTgt>
                                        </p:tgtEl>
                                        <p:attrNameLst>
                                          <p:attrName>style.rotation</p:attrName>
                                        </p:attrNameLst>
                                      </p:cBhvr>
                                      <p:tavLst>
                                        <p:tav tm="0">
                                          <p:val>
                                            <p:fltVal val="-90"/>
                                          </p:val>
                                        </p:tav>
                                        <p:tav tm="100000">
                                          <p:val>
                                            <p:fltVal val="0"/>
                                          </p:val>
                                        </p:tav>
                                      </p:tavLst>
                                    </p:anim>
                                    <p:anim calcmode="lin" valueType="num">
                                      <p:cBhvr>
                                        <p:cTn id="70" dur="800" decel="100000" fill="hold"/>
                                        <p:tgtEl>
                                          <p:spTgt spid="3">
                                            <p:txEl>
                                              <p:pRg st="7" end="7"/>
                                            </p:txEl>
                                          </p:spTgt>
                                        </p:tgtEl>
                                        <p:attrNameLst>
                                          <p:attrName>ppt_x</p:attrName>
                                        </p:attrNameLst>
                                      </p:cBhvr>
                                      <p:tavLst>
                                        <p:tav tm="0">
                                          <p:val>
                                            <p:strVal val="#ppt_x+0.4"/>
                                          </p:val>
                                        </p:tav>
                                        <p:tav tm="100000">
                                          <p:val>
                                            <p:strVal val="#ppt_x-0.05"/>
                                          </p:val>
                                        </p:tav>
                                      </p:tavLst>
                                    </p:anim>
                                    <p:anim calcmode="lin" valueType="num">
                                      <p:cBhvr>
                                        <p:cTn id="71" dur="800" decel="100000" fill="hold"/>
                                        <p:tgtEl>
                                          <p:spTgt spid="3">
                                            <p:txEl>
                                              <p:pRg st="7" end="7"/>
                                            </p:txEl>
                                          </p:spTgt>
                                        </p:tgtEl>
                                        <p:attrNameLst>
                                          <p:attrName>ppt_y</p:attrName>
                                        </p:attrNameLst>
                                      </p:cBhvr>
                                      <p:tavLst>
                                        <p:tav tm="0">
                                          <p:val>
                                            <p:strVal val="#ppt_y-0.4"/>
                                          </p:val>
                                        </p:tav>
                                        <p:tav tm="100000">
                                          <p:val>
                                            <p:strVal val="#ppt_y+0.1"/>
                                          </p:val>
                                        </p:tav>
                                      </p:tavLst>
                                    </p:anim>
                                    <p:anim calcmode="lin" valueType="num">
                                      <p:cBhvr>
                                        <p:cTn id="72" dur="200" accel="100000" fill="hold">
                                          <p:stCondLst>
                                            <p:cond delay="800"/>
                                          </p:stCondLst>
                                        </p:cTn>
                                        <p:tgtEl>
                                          <p:spTgt spid="3">
                                            <p:txEl>
                                              <p:pRg st="7" end="7"/>
                                            </p:txEl>
                                          </p:spTgt>
                                        </p:tgtEl>
                                        <p:attrNameLst>
                                          <p:attrName>ppt_x</p:attrName>
                                        </p:attrNameLst>
                                      </p:cBhvr>
                                      <p:tavLst>
                                        <p:tav tm="0">
                                          <p:val>
                                            <p:strVal val="#ppt_x-0.05"/>
                                          </p:val>
                                        </p:tav>
                                        <p:tav tm="100000">
                                          <p:val>
                                            <p:strVal val="#ppt_x"/>
                                          </p:val>
                                        </p:tav>
                                      </p:tavLst>
                                    </p:anim>
                                    <p:anim calcmode="lin" valueType="num">
                                      <p:cBhvr>
                                        <p:cTn id="73" dur="200" accel="100000" fill="hold">
                                          <p:stCondLst>
                                            <p:cond delay="800"/>
                                          </p:stCondLst>
                                        </p:cTn>
                                        <p:tgtEl>
                                          <p:spTgt spid="3">
                                            <p:txEl>
                                              <p:pRg st="7" end="7"/>
                                            </p:txEl>
                                          </p:spTgt>
                                        </p:tgtEl>
                                        <p:attrNameLst>
                                          <p:attrName>ppt_y</p:attrName>
                                        </p:attrNameLst>
                                      </p:cBhvr>
                                      <p:tavLst>
                                        <p:tav tm="0">
                                          <p:val>
                                            <p:strVal val="#ppt_y+0.1"/>
                                          </p:val>
                                        </p:tav>
                                        <p:tav tm="100000">
                                          <p:val>
                                            <p:strVal val="#ppt_y"/>
                                          </p:val>
                                        </p:tav>
                                      </p:tavLst>
                                    </p:anim>
                                  </p:childTnLst>
                                </p:cTn>
                              </p:par>
                              <p:par>
                                <p:cTn id="74" presetID="30" presetClass="entr" presetSubtype="0" fill="hold" nodeType="withEffect">
                                  <p:stCondLst>
                                    <p:cond delay="0"/>
                                  </p:stCondLst>
                                  <p:childTnLst>
                                    <p:set>
                                      <p:cBhvr>
                                        <p:cTn id="75" dur="1" fill="hold">
                                          <p:stCondLst>
                                            <p:cond delay="0"/>
                                          </p:stCondLst>
                                        </p:cTn>
                                        <p:tgtEl>
                                          <p:spTgt spid="3">
                                            <p:txEl>
                                              <p:pRg st="8" end="8"/>
                                            </p:txEl>
                                          </p:spTgt>
                                        </p:tgtEl>
                                        <p:attrNameLst>
                                          <p:attrName>style.visibility</p:attrName>
                                        </p:attrNameLst>
                                      </p:cBhvr>
                                      <p:to>
                                        <p:strVal val="visible"/>
                                      </p:to>
                                    </p:set>
                                    <p:animEffect transition="in" filter="fade">
                                      <p:cBhvr>
                                        <p:cTn id="76" dur="800" decel="100000"/>
                                        <p:tgtEl>
                                          <p:spTgt spid="3">
                                            <p:txEl>
                                              <p:pRg st="8" end="8"/>
                                            </p:txEl>
                                          </p:spTgt>
                                        </p:tgtEl>
                                      </p:cBhvr>
                                    </p:animEffect>
                                    <p:anim calcmode="lin" valueType="num">
                                      <p:cBhvr>
                                        <p:cTn id="77" dur="800" decel="100000" fill="hold"/>
                                        <p:tgtEl>
                                          <p:spTgt spid="3">
                                            <p:txEl>
                                              <p:pRg st="8" end="8"/>
                                            </p:txEl>
                                          </p:spTgt>
                                        </p:tgtEl>
                                        <p:attrNameLst>
                                          <p:attrName>style.rotation</p:attrName>
                                        </p:attrNameLst>
                                      </p:cBhvr>
                                      <p:tavLst>
                                        <p:tav tm="0">
                                          <p:val>
                                            <p:fltVal val="-90"/>
                                          </p:val>
                                        </p:tav>
                                        <p:tav tm="100000">
                                          <p:val>
                                            <p:fltVal val="0"/>
                                          </p:val>
                                        </p:tav>
                                      </p:tavLst>
                                    </p:anim>
                                    <p:anim calcmode="lin" valueType="num">
                                      <p:cBhvr>
                                        <p:cTn id="78" dur="800" decel="100000" fill="hold"/>
                                        <p:tgtEl>
                                          <p:spTgt spid="3">
                                            <p:txEl>
                                              <p:pRg st="8" end="8"/>
                                            </p:txEl>
                                          </p:spTgt>
                                        </p:tgtEl>
                                        <p:attrNameLst>
                                          <p:attrName>ppt_x</p:attrName>
                                        </p:attrNameLst>
                                      </p:cBhvr>
                                      <p:tavLst>
                                        <p:tav tm="0">
                                          <p:val>
                                            <p:strVal val="#ppt_x+0.4"/>
                                          </p:val>
                                        </p:tav>
                                        <p:tav tm="100000">
                                          <p:val>
                                            <p:strVal val="#ppt_x-0.05"/>
                                          </p:val>
                                        </p:tav>
                                      </p:tavLst>
                                    </p:anim>
                                    <p:anim calcmode="lin" valueType="num">
                                      <p:cBhvr>
                                        <p:cTn id="79" dur="800" decel="100000" fill="hold"/>
                                        <p:tgtEl>
                                          <p:spTgt spid="3">
                                            <p:txEl>
                                              <p:pRg st="8" end="8"/>
                                            </p:txEl>
                                          </p:spTgt>
                                        </p:tgtEl>
                                        <p:attrNameLst>
                                          <p:attrName>ppt_y</p:attrName>
                                        </p:attrNameLst>
                                      </p:cBhvr>
                                      <p:tavLst>
                                        <p:tav tm="0">
                                          <p:val>
                                            <p:strVal val="#ppt_y-0.4"/>
                                          </p:val>
                                        </p:tav>
                                        <p:tav tm="100000">
                                          <p:val>
                                            <p:strVal val="#ppt_y+0.1"/>
                                          </p:val>
                                        </p:tav>
                                      </p:tavLst>
                                    </p:anim>
                                    <p:anim calcmode="lin" valueType="num">
                                      <p:cBhvr>
                                        <p:cTn id="80" dur="200" accel="100000" fill="hold">
                                          <p:stCondLst>
                                            <p:cond delay="800"/>
                                          </p:stCondLst>
                                        </p:cTn>
                                        <p:tgtEl>
                                          <p:spTgt spid="3">
                                            <p:txEl>
                                              <p:pRg st="8" end="8"/>
                                            </p:txEl>
                                          </p:spTgt>
                                        </p:tgtEl>
                                        <p:attrNameLst>
                                          <p:attrName>ppt_x</p:attrName>
                                        </p:attrNameLst>
                                      </p:cBhvr>
                                      <p:tavLst>
                                        <p:tav tm="0">
                                          <p:val>
                                            <p:strVal val="#ppt_x-0.05"/>
                                          </p:val>
                                        </p:tav>
                                        <p:tav tm="100000">
                                          <p:val>
                                            <p:strVal val="#ppt_x"/>
                                          </p:val>
                                        </p:tav>
                                      </p:tavLst>
                                    </p:anim>
                                    <p:anim calcmode="lin" valueType="num">
                                      <p:cBhvr>
                                        <p:cTn id="81" dur="200" accel="100000" fill="hold">
                                          <p:stCondLst>
                                            <p:cond delay="800"/>
                                          </p:stCondLst>
                                        </p:cTn>
                                        <p:tgtEl>
                                          <p:spTgt spid="3">
                                            <p:txEl>
                                              <p:pRg st="8" end="8"/>
                                            </p:txEl>
                                          </p:spTgt>
                                        </p:tgtEl>
                                        <p:attrNameLst>
                                          <p:attrName>ppt_y</p:attrName>
                                        </p:attrNameLst>
                                      </p:cBhvr>
                                      <p:tavLst>
                                        <p:tav tm="0">
                                          <p:val>
                                            <p:strVal val="#ppt_y+0.1"/>
                                          </p:val>
                                        </p:tav>
                                        <p:tav tm="100000">
                                          <p:val>
                                            <p:strVal val="#ppt_y"/>
                                          </p:val>
                                        </p:tav>
                                      </p:tavLst>
                                    </p:anim>
                                  </p:childTnLst>
                                </p:cTn>
                              </p:par>
                              <p:par>
                                <p:cTn id="82" presetID="30" presetClass="entr" presetSubtype="0" fill="hold" nodeType="withEffect">
                                  <p:stCondLst>
                                    <p:cond delay="0"/>
                                  </p:stCondLst>
                                  <p:childTnLst>
                                    <p:set>
                                      <p:cBhvr>
                                        <p:cTn id="83" dur="1" fill="hold">
                                          <p:stCondLst>
                                            <p:cond delay="0"/>
                                          </p:stCondLst>
                                        </p:cTn>
                                        <p:tgtEl>
                                          <p:spTgt spid="3">
                                            <p:txEl>
                                              <p:pRg st="9" end="9"/>
                                            </p:txEl>
                                          </p:spTgt>
                                        </p:tgtEl>
                                        <p:attrNameLst>
                                          <p:attrName>style.visibility</p:attrName>
                                        </p:attrNameLst>
                                      </p:cBhvr>
                                      <p:to>
                                        <p:strVal val="visible"/>
                                      </p:to>
                                    </p:set>
                                    <p:animEffect transition="in" filter="fade">
                                      <p:cBhvr>
                                        <p:cTn id="84" dur="800" decel="100000"/>
                                        <p:tgtEl>
                                          <p:spTgt spid="3">
                                            <p:txEl>
                                              <p:pRg st="9" end="9"/>
                                            </p:txEl>
                                          </p:spTgt>
                                        </p:tgtEl>
                                      </p:cBhvr>
                                    </p:animEffect>
                                    <p:anim calcmode="lin" valueType="num">
                                      <p:cBhvr>
                                        <p:cTn id="85" dur="800" decel="100000" fill="hold"/>
                                        <p:tgtEl>
                                          <p:spTgt spid="3">
                                            <p:txEl>
                                              <p:pRg st="9" end="9"/>
                                            </p:txEl>
                                          </p:spTgt>
                                        </p:tgtEl>
                                        <p:attrNameLst>
                                          <p:attrName>style.rotation</p:attrName>
                                        </p:attrNameLst>
                                      </p:cBhvr>
                                      <p:tavLst>
                                        <p:tav tm="0">
                                          <p:val>
                                            <p:fltVal val="-90"/>
                                          </p:val>
                                        </p:tav>
                                        <p:tav tm="100000">
                                          <p:val>
                                            <p:fltVal val="0"/>
                                          </p:val>
                                        </p:tav>
                                      </p:tavLst>
                                    </p:anim>
                                    <p:anim calcmode="lin" valueType="num">
                                      <p:cBhvr>
                                        <p:cTn id="86" dur="800" decel="100000" fill="hold"/>
                                        <p:tgtEl>
                                          <p:spTgt spid="3">
                                            <p:txEl>
                                              <p:pRg st="9" end="9"/>
                                            </p:txEl>
                                          </p:spTgt>
                                        </p:tgtEl>
                                        <p:attrNameLst>
                                          <p:attrName>ppt_x</p:attrName>
                                        </p:attrNameLst>
                                      </p:cBhvr>
                                      <p:tavLst>
                                        <p:tav tm="0">
                                          <p:val>
                                            <p:strVal val="#ppt_x+0.4"/>
                                          </p:val>
                                        </p:tav>
                                        <p:tav tm="100000">
                                          <p:val>
                                            <p:strVal val="#ppt_x-0.05"/>
                                          </p:val>
                                        </p:tav>
                                      </p:tavLst>
                                    </p:anim>
                                    <p:anim calcmode="lin" valueType="num">
                                      <p:cBhvr>
                                        <p:cTn id="87" dur="800" decel="100000" fill="hold"/>
                                        <p:tgtEl>
                                          <p:spTgt spid="3">
                                            <p:txEl>
                                              <p:pRg st="9" end="9"/>
                                            </p:txEl>
                                          </p:spTgt>
                                        </p:tgtEl>
                                        <p:attrNameLst>
                                          <p:attrName>ppt_y</p:attrName>
                                        </p:attrNameLst>
                                      </p:cBhvr>
                                      <p:tavLst>
                                        <p:tav tm="0">
                                          <p:val>
                                            <p:strVal val="#ppt_y-0.4"/>
                                          </p:val>
                                        </p:tav>
                                        <p:tav tm="100000">
                                          <p:val>
                                            <p:strVal val="#ppt_y+0.1"/>
                                          </p:val>
                                        </p:tav>
                                      </p:tavLst>
                                    </p:anim>
                                    <p:anim calcmode="lin" valueType="num">
                                      <p:cBhvr>
                                        <p:cTn id="88" dur="200" accel="100000" fill="hold">
                                          <p:stCondLst>
                                            <p:cond delay="800"/>
                                          </p:stCondLst>
                                        </p:cTn>
                                        <p:tgtEl>
                                          <p:spTgt spid="3">
                                            <p:txEl>
                                              <p:pRg st="9" end="9"/>
                                            </p:txEl>
                                          </p:spTgt>
                                        </p:tgtEl>
                                        <p:attrNameLst>
                                          <p:attrName>ppt_x</p:attrName>
                                        </p:attrNameLst>
                                      </p:cBhvr>
                                      <p:tavLst>
                                        <p:tav tm="0">
                                          <p:val>
                                            <p:strVal val="#ppt_x-0.05"/>
                                          </p:val>
                                        </p:tav>
                                        <p:tav tm="100000">
                                          <p:val>
                                            <p:strVal val="#ppt_x"/>
                                          </p:val>
                                        </p:tav>
                                      </p:tavLst>
                                    </p:anim>
                                    <p:anim calcmode="lin" valueType="num">
                                      <p:cBhvr>
                                        <p:cTn id="89" dur="200" accel="100000" fill="hold">
                                          <p:stCondLst>
                                            <p:cond delay="800"/>
                                          </p:stCondLst>
                                        </p:cTn>
                                        <p:tgtEl>
                                          <p:spTgt spid="3">
                                            <p:txEl>
                                              <p:pRg st="9" end="9"/>
                                            </p:txEl>
                                          </p:spTgt>
                                        </p:tgtEl>
                                        <p:attrNameLst>
                                          <p:attrName>ppt_y</p:attrName>
                                        </p:attrNameLst>
                                      </p:cBhvr>
                                      <p:tavLst>
                                        <p:tav tm="0">
                                          <p:val>
                                            <p:strVal val="#ppt_y+0.1"/>
                                          </p:val>
                                        </p:tav>
                                        <p:tav tm="100000">
                                          <p:val>
                                            <p:strVal val="#ppt_y"/>
                                          </p:val>
                                        </p:tav>
                                      </p:tavLst>
                                    </p:anim>
                                  </p:childTnLst>
                                </p:cTn>
                              </p:par>
                              <p:par>
                                <p:cTn id="90" presetID="30" presetClass="entr" presetSubtype="0" fill="hold" nodeType="withEffect">
                                  <p:stCondLst>
                                    <p:cond delay="0"/>
                                  </p:stCondLst>
                                  <p:childTnLst>
                                    <p:set>
                                      <p:cBhvr>
                                        <p:cTn id="91" dur="1" fill="hold">
                                          <p:stCondLst>
                                            <p:cond delay="0"/>
                                          </p:stCondLst>
                                        </p:cTn>
                                        <p:tgtEl>
                                          <p:spTgt spid="3">
                                            <p:txEl>
                                              <p:pRg st="10" end="10"/>
                                            </p:txEl>
                                          </p:spTgt>
                                        </p:tgtEl>
                                        <p:attrNameLst>
                                          <p:attrName>style.visibility</p:attrName>
                                        </p:attrNameLst>
                                      </p:cBhvr>
                                      <p:to>
                                        <p:strVal val="visible"/>
                                      </p:to>
                                    </p:set>
                                    <p:animEffect transition="in" filter="fade">
                                      <p:cBhvr>
                                        <p:cTn id="92" dur="800" decel="100000"/>
                                        <p:tgtEl>
                                          <p:spTgt spid="3">
                                            <p:txEl>
                                              <p:pRg st="10" end="10"/>
                                            </p:txEl>
                                          </p:spTgt>
                                        </p:tgtEl>
                                      </p:cBhvr>
                                    </p:animEffect>
                                    <p:anim calcmode="lin" valueType="num">
                                      <p:cBhvr>
                                        <p:cTn id="93" dur="800" decel="100000" fill="hold"/>
                                        <p:tgtEl>
                                          <p:spTgt spid="3">
                                            <p:txEl>
                                              <p:pRg st="10" end="10"/>
                                            </p:txEl>
                                          </p:spTgt>
                                        </p:tgtEl>
                                        <p:attrNameLst>
                                          <p:attrName>style.rotation</p:attrName>
                                        </p:attrNameLst>
                                      </p:cBhvr>
                                      <p:tavLst>
                                        <p:tav tm="0">
                                          <p:val>
                                            <p:fltVal val="-90"/>
                                          </p:val>
                                        </p:tav>
                                        <p:tav tm="100000">
                                          <p:val>
                                            <p:fltVal val="0"/>
                                          </p:val>
                                        </p:tav>
                                      </p:tavLst>
                                    </p:anim>
                                    <p:anim calcmode="lin" valueType="num">
                                      <p:cBhvr>
                                        <p:cTn id="94" dur="800" decel="100000" fill="hold"/>
                                        <p:tgtEl>
                                          <p:spTgt spid="3">
                                            <p:txEl>
                                              <p:pRg st="10" end="10"/>
                                            </p:txEl>
                                          </p:spTgt>
                                        </p:tgtEl>
                                        <p:attrNameLst>
                                          <p:attrName>ppt_x</p:attrName>
                                        </p:attrNameLst>
                                      </p:cBhvr>
                                      <p:tavLst>
                                        <p:tav tm="0">
                                          <p:val>
                                            <p:strVal val="#ppt_x+0.4"/>
                                          </p:val>
                                        </p:tav>
                                        <p:tav tm="100000">
                                          <p:val>
                                            <p:strVal val="#ppt_x-0.05"/>
                                          </p:val>
                                        </p:tav>
                                      </p:tavLst>
                                    </p:anim>
                                    <p:anim calcmode="lin" valueType="num">
                                      <p:cBhvr>
                                        <p:cTn id="95" dur="800" decel="100000" fill="hold"/>
                                        <p:tgtEl>
                                          <p:spTgt spid="3">
                                            <p:txEl>
                                              <p:pRg st="10" end="10"/>
                                            </p:txEl>
                                          </p:spTgt>
                                        </p:tgtEl>
                                        <p:attrNameLst>
                                          <p:attrName>ppt_y</p:attrName>
                                        </p:attrNameLst>
                                      </p:cBhvr>
                                      <p:tavLst>
                                        <p:tav tm="0">
                                          <p:val>
                                            <p:strVal val="#ppt_y-0.4"/>
                                          </p:val>
                                        </p:tav>
                                        <p:tav tm="100000">
                                          <p:val>
                                            <p:strVal val="#ppt_y+0.1"/>
                                          </p:val>
                                        </p:tav>
                                      </p:tavLst>
                                    </p:anim>
                                    <p:anim calcmode="lin" valueType="num">
                                      <p:cBhvr>
                                        <p:cTn id="96" dur="200" accel="100000" fill="hold">
                                          <p:stCondLst>
                                            <p:cond delay="800"/>
                                          </p:stCondLst>
                                        </p:cTn>
                                        <p:tgtEl>
                                          <p:spTgt spid="3">
                                            <p:txEl>
                                              <p:pRg st="10" end="10"/>
                                            </p:txEl>
                                          </p:spTgt>
                                        </p:tgtEl>
                                        <p:attrNameLst>
                                          <p:attrName>ppt_x</p:attrName>
                                        </p:attrNameLst>
                                      </p:cBhvr>
                                      <p:tavLst>
                                        <p:tav tm="0">
                                          <p:val>
                                            <p:strVal val="#ppt_x-0.05"/>
                                          </p:val>
                                        </p:tav>
                                        <p:tav tm="100000">
                                          <p:val>
                                            <p:strVal val="#ppt_x"/>
                                          </p:val>
                                        </p:tav>
                                      </p:tavLst>
                                    </p:anim>
                                    <p:anim calcmode="lin" valueType="num">
                                      <p:cBhvr>
                                        <p:cTn id="97" dur="200" accel="100000" fill="hold">
                                          <p:stCondLst>
                                            <p:cond delay="800"/>
                                          </p:stCondLst>
                                        </p:cTn>
                                        <p:tgtEl>
                                          <p:spTgt spid="3">
                                            <p:txEl>
                                              <p:pRg st="10" end="10"/>
                                            </p:txEl>
                                          </p:spTgt>
                                        </p:tgtEl>
                                        <p:attrNameLst>
                                          <p:attrName>ppt_y</p:attrName>
                                        </p:attrNameLst>
                                      </p:cBhvr>
                                      <p:tavLst>
                                        <p:tav tm="0">
                                          <p:val>
                                            <p:strVal val="#ppt_y+0.1"/>
                                          </p:val>
                                        </p:tav>
                                        <p:tav tm="100000">
                                          <p:val>
                                            <p:strVal val="#ppt_y"/>
                                          </p:val>
                                        </p:tav>
                                      </p:tavLst>
                                    </p:anim>
                                  </p:childTnLst>
                                </p:cTn>
                              </p:par>
                              <p:par>
                                <p:cTn id="98" presetID="30" presetClass="entr" presetSubtype="0" fill="hold" nodeType="withEffect">
                                  <p:stCondLst>
                                    <p:cond delay="0"/>
                                  </p:stCondLst>
                                  <p:childTnLst>
                                    <p:set>
                                      <p:cBhvr>
                                        <p:cTn id="99" dur="1" fill="hold">
                                          <p:stCondLst>
                                            <p:cond delay="0"/>
                                          </p:stCondLst>
                                        </p:cTn>
                                        <p:tgtEl>
                                          <p:spTgt spid="3">
                                            <p:txEl>
                                              <p:pRg st="11" end="11"/>
                                            </p:txEl>
                                          </p:spTgt>
                                        </p:tgtEl>
                                        <p:attrNameLst>
                                          <p:attrName>style.visibility</p:attrName>
                                        </p:attrNameLst>
                                      </p:cBhvr>
                                      <p:to>
                                        <p:strVal val="visible"/>
                                      </p:to>
                                    </p:set>
                                    <p:animEffect transition="in" filter="fade">
                                      <p:cBhvr>
                                        <p:cTn id="100" dur="800" decel="100000"/>
                                        <p:tgtEl>
                                          <p:spTgt spid="3">
                                            <p:txEl>
                                              <p:pRg st="11" end="11"/>
                                            </p:txEl>
                                          </p:spTgt>
                                        </p:tgtEl>
                                      </p:cBhvr>
                                    </p:animEffect>
                                    <p:anim calcmode="lin" valueType="num">
                                      <p:cBhvr>
                                        <p:cTn id="101" dur="800" decel="100000" fill="hold"/>
                                        <p:tgtEl>
                                          <p:spTgt spid="3">
                                            <p:txEl>
                                              <p:pRg st="11" end="11"/>
                                            </p:txEl>
                                          </p:spTgt>
                                        </p:tgtEl>
                                        <p:attrNameLst>
                                          <p:attrName>style.rotation</p:attrName>
                                        </p:attrNameLst>
                                      </p:cBhvr>
                                      <p:tavLst>
                                        <p:tav tm="0">
                                          <p:val>
                                            <p:fltVal val="-90"/>
                                          </p:val>
                                        </p:tav>
                                        <p:tav tm="100000">
                                          <p:val>
                                            <p:fltVal val="0"/>
                                          </p:val>
                                        </p:tav>
                                      </p:tavLst>
                                    </p:anim>
                                    <p:anim calcmode="lin" valueType="num">
                                      <p:cBhvr>
                                        <p:cTn id="102" dur="800" decel="100000" fill="hold"/>
                                        <p:tgtEl>
                                          <p:spTgt spid="3">
                                            <p:txEl>
                                              <p:pRg st="11" end="11"/>
                                            </p:txEl>
                                          </p:spTgt>
                                        </p:tgtEl>
                                        <p:attrNameLst>
                                          <p:attrName>ppt_x</p:attrName>
                                        </p:attrNameLst>
                                      </p:cBhvr>
                                      <p:tavLst>
                                        <p:tav tm="0">
                                          <p:val>
                                            <p:strVal val="#ppt_x+0.4"/>
                                          </p:val>
                                        </p:tav>
                                        <p:tav tm="100000">
                                          <p:val>
                                            <p:strVal val="#ppt_x-0.05"/>
                                          </p:val>
                                        </p:tav>
                                      </p:tavLst>
                                    </p:anim>
                                    <p:anim calcmode="lin" valueType="num">
                                      <p:cBhvr>
                                        <p:cTn id="103" dur="800" decel="100000" fill="hold"/>
                                        <p:tgtEl>
                                          <p:spTgt spid="3">
                                            <p:txEl>
                                              <p:pRg st="11" end="11"/>
                                            </p:txEl>
                                          </p:spTgt>
                                        </p:tgtEl>
                                        <p:attrNameLst>
                                          <p:attrName>ppt_y</p:attrName>
                                        </p:attrNameLst>
                                      </p:cBhvr>
                                      <p:tavLst>
                                        <p:tav tm="0">
                                          <p:val>
                                            <p:strVal val="#ppt_y-0.4"/>
                                          </p:val>
                                        </p:tav>
                                        <p:tav tm="100000">
                                          <p:val>
                                            <p:strVal val="#ppt_y+0.1"/>
                                          </p:val>
                                        </p:tav>
                                      </p:tavLst>
                                    </p:anim>
                                    <p:anim calcmode="lin" valueType="num">
                                      <p:cBhvr>
                                        <p:cTn id="104" dur="200" accel="100000" fill="hold">
                                          <p:stCondLst>
                                            <p:cond delay="800"/>
                                          </p:stCondLst>
                                        </p:cTn>
                                        <p:tgtEl>
                                          <p:spTgt spid="3">
                                            <p:txEl>
                                              <p:pRg st="11" end="11"/>
                                            </p:txEl>
                                          </p:spTgt>
                                        </p:tgtEl>
                                        <p:attrNameLst>
                                          <p:attrName>ppt_x</p:attrName>
                                        </p:attrNameLst>
                                      </p:cBhvr>
                                      <p:tavLst>
                                        <p:tav tm="0">
                                          <p:val>
                                            <p:strVal val="#ppt_x-0.05"/>
                                          </p:val>
                                        </p:tav>
                                        <p:tav tm="100000">
                                          <p:val>
                                            <p:strVal val="#ppt_x"/>
                                          </p:val>
                                        </p:tav>
                                      </p:tavLst>
                                    </p:anim>
                                    <p:anim calcmode="lin" valueType="num">
                                      <p:cBhvr>
                                        <p:cTn id="105" dur="200" accel="100000" fill="hold">
                                          <p:stCondLst>
                                            <p:cond delay="800"/>
                                          </p:stCondLst>
                                        </p:cTn>
                                        <p:tgtEl>
                                          <p:spTgt spid="3">
                                            <p:txEl>
                                              <p:pRg st="11" end="11"/>
                                            </p:txEl>
                                          </p:spTgt>
                                        </p:tgtEl>
                                        <p:attrNameLst>
                                          <p:attrName>ppt_y</p:attrName>
                                        </p:attrNameLst>
                                      </p:cBhvr>
                                      <p:tavLst>
                                        <p:tav tm="0">
                                          <p:val>
                                            <p:strVal val="#ppt_y+0.1"/>
                                          </p:val>
                                        </p:tav>
                                        <p:tav tm="100000">
                                          <p:val>
                                            <p:strVal val="#ppt_y"/>
                                          </p:val>
                                        </p:tav>
                                      </p:tavLst>
                                    </p:anim>
                                  </p:childTnLst>
                                </p:cTn>
                              </p:par>
                              <p:par>
                                <p:cTn id="106" presetID="30" presetClass="entr" presetSubtype="0" fill="hold" nodeType="withEffect">
                                  <p:stCondLst>
                                    <p:cond delay="0"/>
                                  </p:stCondLst>
                                  <p:childTnLst>
                                    <p:set>
                                      <p:cBhvr>
                                        <p:cTn id="107" dur="1" fill="hold">
                                          <p:stCondLst>
                                            <p:cond delay="0"/>
                                          </p:stCondLst>
                                        </p:cTn>
                                        <p:tgtEl>
                                          <p:spTgt spid="3">
                                            <p:txEl>
                                              <p:pRg st="12" end="12"/>
                                            </p:txEl>
                                          </p:spTgt>
                                        </p:tgtEl>
                                        <p:attrNameLst>
                                          <p:attrName>style.visibility</p:attrName>
                                        </p:attrNameLst>
                                      </p:cBhvr>
                                      <p:to>
                                        <p:strVal val="visible"/>
                                      </p:to>
                                    </p:set>
                                    <p:animEffect transition="in" filter="fade">
                                      <p:cBhvr>
                                        <p:cTn id="108" dur="800" decel="100000"/>
                                        <p:tgtEl>
                                          <p:spTgt spid="3">
                                            <p:txEl>
                                              <p:pRg st="12" end="12"/>
                                            </p:txEl>
                                          </p:spTgt>
                                        </p:tgtEl>
                                      </p:cBhvr>
                                    </p:animEffect>
                                    <p:anim calcmode="lin" valueType="num">
                                      <p:cBhvr>
                                        <p:cTn id="109" dur="800" decel="100000" fill="hold"/>
                                        <p:tgtEl>
                                          <p:spTgt spid="3">
                                            <p:txEl>
                                              <p:pRg st="12" end="12"/>
                                            </p:txEl>
                                          </p:spTgt>
                                        </p:tgtEl>
                                        <p:attrNameLst>
                                          <p:attrName>style.rotation</p:attrName>
                                        </p:attrNameLst>
                                      </p:cBhvr>
                                      <p:tavLst>
                                        <p:tav tm="0">
                                          <p:val>
                                            <p:fltVal val="-90"/>
                                          </p:val>
                                        </p:tav>
                                        <p:tav tm="100000">
                                          <p:val>
                                            <p:fltVal val="0"/>
                                          </p:val>
                                        </p:tav>
                                      </p:tavLst>
                                    </p:anim>
                                    <p:anim calcmode="lin" valueType="num">
                                      <p:cBhvr>
                                        <p:cTn id="110" dur="800" decel="100000" fill="hold"/>
                                        <p:tgtEl>
                                          <p:spTgt spid="3">
                                            <p:txEl>
                                              <p:pRg st="12" end="12"/>
                                            </p:txEl>
                                          </p:spTgt>
                                        </p:tgtEl>
                                        <p:attrNameLst>
                                          <p:attrName>ppt_x</p:attrName>
                                        </p:attrNameLst>
                                      </p:cBhvr>
                                      <p:tavLst>
                                        <p:tav tm="0">
                                          <p:val>
                                            <p:strVal val="#ppt_x+0.4"/>
                                          </p:val>
                                        </p:tav>
                                        <p:tav tm="100000">
                                          <p:val>
                                            <p:strVal val="#ppt_x-0.05"/>
                                          </p:val>
                                        </p:tav>
                                      </p:tavLst>
                                    </p:anim>
                                    <p:anim calcmode="lin" valueType="num">
                                      <p:cBhvr>
                                        <p:cTn id="111" dur="800" decel="100000" fill="hold"/>
                                        <p:tgtEl>
                                          <p:spTgt spid="3">
                                            <p:txEl>
                                              <p:pRg st="12" end="12"/>
                                            </p:txEl>
                                          </p:spTgt>
                                        </p:tgtEl>
                                        <p:attrNameLst>
                                          <p:attrName>ppt_y</p:attrName>
                                        </p:attrNameLst>
                                      </p:cBhvr>
                                      <p:tavLst>
                                        <p:tav tm="0">
                                          <p:val>
                                            <p:strVal val="#ppt_y-0.4"/>
                                          </p:val>
                                        </p:tav>
                                        <p:tav tm="100000">
                                          <p:val>
                                            <p:strVal val="#ppt_y+0.1"/>
                                          </p:val>
                                        </p:tav>
                                      </p:tavLst>
                                    </p:anim>
                                    <p:anim calcmode="lin" valueType="num">
                                      <p:cBhvr>
                                        <p:cTn id="112" dur="200" accel="100000" fill="hold">
                                          <p:stCondLst>
                                            <p:cond delay="800"/>
                                          </p:stCondLst>
                                        </p:cTn>
                                        <p:tgtEl>
                                          <p:spTgt spid="3">
                                            <p:txEl>
                                              <p:pRg st="12" end="12"/>
                                            </p:txEl>
                                          </p:spTgt>
                                        </p:tgtEl>
                                        <p:attrNameLst>
                                          <p:attrName>ppt_x</p:attrName>
                                        </p:attrNameLst>
                                      </p:cBhvr>
                                      <p:tavLst>
                                        <p:tav tm="0">
                                          <p:val>
                                            <p:strVal val="#ppt_x-0.05"/>
                                          </p:val>
                                        </p:tav>
                                        <p:tav tm="100000">
                                          <p:val>
                                            <p:strVal val="#ppt_x"/>
                                          </p:val>
                                        </p:tav>
                                      </p:tavLst>
                                    </p:anim>
                                    <p:anim calcmode="lin" valueType="num">
                                      <p:cBhvr>
                                        <p:cTn id="113" dur="200" accel="100000" fill="hold">
                                          <p:stCondLst>
                                            <p:cond delay="800"/>
                                          </p:stCondLst>
                                        </p:cTn>
                                        <p:tgtEl>
                                          <p:spTgt spid="3">
                                            <p:txEl>
                                              <p:pRg st="12" end="12"/>
                                            </p:txEl>
                                          </p:spTgt>
                                        </p:tgtEl>
                                        <p:attrNameLst>
                                          <p:attrName>ppt_y</p:attrName>
                                        </p:attrNameLst>
                                      </p:cBhvr>
                                      <p:tavLst>
                                        <p:tav tm="0">
                                          <p:val>
                                            <p:strVal val="#ppt_y+0.1"/>
                                          </p:val>
                                        </p:tav>
                                        <p:tav tm="100000">
                                          <p:val>
                                            <p:strVal val="#ppt_y"/>
                                          </p:val>
                                        </p:tav>
                                      </p:tavLst>
                                    </p:anim>
                                  </p:childTnLst>
                                </p:cTn>
                              </p:par>
                              <p:par>
                                <p:cTn id="114" presetID="30" presetClass="entr" presetSubtype="0" fill="hold" nodeType="withEffect">
                                  <p:stCondLst>
                                    <p:cond delay="0"/>
                                  </p:stCondLst>
                                  <p:childTnLst>
                                    <p:set>
                                      <p:cBhvr>
                                        <p:cTn id="115" dur="1" fill="hold">
                                          <p:stCondLst>
                                            <p:cond delay="0"/>
                                          </p:stCondLst>
                                        </p:cTn>
                                        <p:tgtEl>
                                          <p:spTgt spid="3">
                                            <p:txEl>
                                              <p:pRg st="13" end="13"/>
                                            </p:txEl>
                                          </p:spTgt>
                                        </p:tgtEl>
                                        <p:attrNameLst>
                                          <p:attrName>style.visibility</p:attrName>
                                        </p:attrNameLst>
                                      </p:cBhvr>
                                      <p:to>
                                        <p:strVal val="visible"/>
                                      </p:to>
                                    </p:set>
                                    <p:animEffect transition="in" filter="fade">
                                      <p:cBhvr>
                                        <p:cTn id="116" dur="800" decel="100000"/>
                                        <p:tgtEl>
                                          <p:spTgt spid="3">
                                            <p:txEl>
                                              <p:pRg st="13" end="13"/>
                                            </p:txEl>
                                          </p:spTgt>
                                        </p:tgtEl>
                                      </p:cBhvr>
                                    </p:animEffect>
                                    <p:anim calcmode="lin" valueType="num">
                                      <p:cBhvr>
                                        <p:cTn id="117" dur="800" decel="100000" fill="hold"/>
                                        <p:tgtEl>
                                          <p:spTgt spid="3">
                                            <p:txEl>
                                              <p:pRg st="13" end="13"/>
                                            </p:txEl>
                                          </p:spTgt>
                                        </p:tgtEl>
                                        <p:attrNameLst>
                                          <p:attrName>style.rotation</p:attrName>
                                        </p:attrNameLst>
                                      </p:cBhvr>
                                      <p:tavLst>
                                        <p:tav tm="0">
                                          <p:val>
                                            <p:fltVal val="-90"/>
                                          </p:val>
                                        </p:tav>
                                        <p:tav tm="100000">
                                          <p:val>
                                            <p:fltVal val="0"/>
                                          </p:val>
                                        </p:tav>
                                      </p:tavLst>
                                    </p:anim>
                                    <p:anim calcmode="lin" valueType="num">
                                      <p:cBhvr>
                                        <p:cTn id="118" dur="800" decel="100000" fill="hold"/>
                                        <p:tgtEl>
                                          <p:spTgt spid="3">
                                            <p:txEl>
                                              <p:pRg st="13" end="13"/>
                                            </p:txEl>
                                          </p:spTgt>
                                        </p:tgtEl>
                                        <p:attrNameLst>
                                          <p:attrName>ppt_x</p:attrName>
                                        </p:attrNameLst>
                                      </p:cBhvr>
                                      <p:tavLst>
                                        <p:tav tm="0">
                                          <p:val>
                                            <p:strVal val="#ppt_x+0.4"/>
                                          </p:val>
                                        </p:tav>
                                        <p:tav tm="100000">
                                          <p:val>
                                            <p:strVal val="#ppt_x-0.05"/>
                                          </p:val>
                                        </p:tav>
                                      </p:tavLst>
                                    </p:anim>
                                    <p:anim calcmode="lin" valueType="num">
                                      <p:cBhvr>
                                        <p:cTn id="119" dur="800" decel="100000" fill="hold"/>
                                        <p:tgtEl>
                                          <p:spTgt spid="3">
                                            <p:txEl>
                                              <p:pRg st="13" end="13"/>
                                            </p:txEl>
                                          </p:spTgt>
                                        </p:tgtEl>
                                        <p:attrNameLst>
                                          <p:attrName>ppt_y</p:attrName>
                                        </p:attrNameLst>
                                      </p:cBhvr>
                                      <p:tavLst>
                                        <p:tav tm="0">
                                          <p:val>
                                            <p:strVal val="#ppt_y-0.4"/>
                                          </p:val>
                                        </p:tav>
                                        <p:tav tm="100000">
                                          <p:val>
                                            <p:strVal val="#ppt_y+0.1"/>
                                          </p:val>
                                        </p:tav>
                                      </p:tavLst>
                                    </p:anim>
                                    <p:anim calcmode="lin" valueType="num">
                                      <p:cBhvr>
                                        <p:cTn id="120" dur="200" accel="100000" fill="hold">
                                          <p:stCondLst>
                                            <p:cond delay="800"/>
                                          </p:stCondLst>
                                        </p:cTn>
                                        <p:tgtEl>
                                          <p:spTgt spid="3">
                                            <p:txEl>
                                              <p:pRg st="13" end="13"/>
                                            </p:txEl>
                                          </p:spTgt>
                                        </p:tgtEl>
                                        <p:attrNameLst>
                                          <p:attrName>ppt_x</p:attrName>
                                        </p:attrNameLst>
                                      </p:cBhvr>
                                      <p:tavLst>
                                        <p:tav tm="0">
                                          <p:val>
                                            <p:strVal val="#ppt_x-0.05"/>
                                          </p:val>
                                        </p:tav>
                                        <p:tav tm="100000">
                                          <p:val>
                                            <p:strVal val="#ppt_x"/>
                                          </p:val>
                                        </p:tav>
                                      </p:tavLst>
                                    </p:anim>
                                    <p:anim calcmode="lin" valueType="num">
                                      <p:cBhvr>
                                        <p:cTn id="121" dur="200" accel="100000" fill="hold">
                                          <p:stCondLst>
                                            <p:cond delay="800"/>
                                          </p:stCondLst>
                                        </p:cTn>
                                        <p:tgtEl>
                                          <p:spTgt spid="3">
                                            <p:txEl>
                                              <p:pRg st="13" end="13"/>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97E7C24-3406-463E-988A-C8684E8E86CF}"/>
              </a:ext>
            </a:extLst>
          </p:cNvPr>
          <p:cNvSpPr>
            <a:spLocks noGrp="1"/>
          </p:cNvSpPr>
          <p:nvPr>
            <p:ph type="title"/>
          </p:nvPr>
        </p:nvSpPr>
        <p:spPr>
          <a:xfrm>
            <a:off x="482886" y="471488"/>
            <a:ext cx="7708614" cy="513547"/>
          </a:xfrm>
        </p:spPr>
        <p:txBody>
          <a:bodyPr>
            <a:normAutofit/>
          </a:bodyPr>
          <a:lstStyle/>
          <a:p>
            <a:r>
              <a:rPr lang="en-US" sz="2400" b="1" dirty="0">
                <a:solidFill>
                  <a:schemeClr val="bg1">
                    <a:lumMod val="95000"/>
                  </a:schemeClr>
                </a:solidFill>
              </a:rPr>
              <a:t>Importance of a Detailed Checklist</a:t>
            </a:r>
            <a:endParaRPr lang="en-GB" sz="2400" b="1" dirty="0">
              <a:solidFill>
                <a:schemeClr val="bg1">
                  <a:lumMod val="95000"/>
                </a:schemeClr>
              </a:solidFill>
            </a:endParaRPr>
          </a:p>
        </p:txBody>
      </p:sp>
      <p:sp>
        <p:nvSpPr>
          <p:cNvPr id="6" name="Text Placeholder 5">
            <a:extLst>
              <a:ext uri="{FF2B5EF4-FFF2-40B4-BE49-F238E27FC236}">
                <a16:creationId xmlns:a16="http://schemas.microsoft.com/office/drawing/2014/main" id="{9B5F5E74-10E0-406B-B6CF-FF30740280FC}"/>
              </a:ext>
            </a:extLst>
          </p:cNvPr>
          <p:cNvSpPr>
            <a:spLocks noGrp="1"/>
          </p:cNvSpPr>
          <p:nvPr>
            <p:ph type="body" sz="half" idx="2"/>
          </p:nvPr>
        </p:nvSpPr>
        <p:spPr>
          <a:xfrm>
            <a:off x="509666" y="1014414"/>
            <a:ext cx="5312358" cy="5572124"/>
          </a:xfrm>
        </p:spPr>
        <p:txBody>
          <a:bodyPr>
            <a:noAutofit/>
          </a:bodyPr>
          <a:lstStyle/>
          <a:p>
            <a:pPr marL="342900" indent="-342900">
              <a:buFont typeface="Arial" pitchFamily="34" charset="0"/>
              <a:buChar char="•"/>
            </a:pPr>
            <a:r>
              <a:rPr lang="en-US" sz="1800" b="1" dirty="0">
                <a:solidFill>
                  <a:schemeClr val="accent2">
                    <a:lumMod val="60000"/>
                    <a:lumOff val="40000"/>
                  </a:schemeClr>
                </a:solidFill>
              </a:rPr>
              <a:t>Ensuring Consistency: </a:t>
            </a:r>
            <a:r>
              <a:rPr lang="en-US" sz="1800" dirty="0">
                <a:solidFill>
                  <a:schemeClr val="accent2">
                    <a:lumMod val="60000"/>
                    <a:lumOff val="40000"/>
                  </a:schemeClr>
                </a:solidFill>
              </a:rPr>
              <a:t>A detailed checklist is vital to maintain the high standards Premier Inn is known for. It ensures that each room is prepared and cleaned, providing a consistent experience.</a:t>
            </a:r>
          </a:p>
          <a:p>
            <a:pPr marL="342900" indent="-342900">
              <a:buFont typeface="Arial" pitchFamily="34" charset="0"/>
              <a:buChar char="•"/>
            </a:pPr>
            <a:r>
              <a:rPr lang="en-US" sz="1800" b="1" dirty="0">
                <a:solidFill>
                  <a:schemeClr val="accent2">
                    <a:lumMod val="60000"/>
                    <a:lumOff val="40000"/>
                  </a:schemeClr>
                </a:solidFill>
              </a:rPr>
              <a:t>Enhancing Reliability: </a:t>
            </a:r>
            <a:r>
              <a:rPr lang="en-US" sz="1800" dirty="0">
                <a:solidFill>
                  <a:schemeClr val="accent2">
                    <a:lumMod val="60000"/>
                    <a:lumOff val="40000"/>
                  </a:schemeClr>
                </a:solidFill>
              </a:rPr>
              <a:t>A reliable system of checks and procedures guarantees that guests can trust for a comfortable and clean stay (public-library.io, 2023).</a:t>
            </a:r>
          </a:p>
          <a:p>
            <a:pPr marL="342900" indent="-342900">
              <a:buFont typeface="Arial" pitchFamily="34" charset="0"/>
              <a:buChar char="•"/>
            </a:pPr>
            <a:r>
              <a:rPr lang="en-US" sz="1800" b="1" dirty="0">
                <a:solidFill>
                  <a:schemeClr val="accent2">
                    <a:lumMod val="60000"/>
                    <a:lumOff val="40000"/>
                  </a:schemeClr>
                </a:solidFill>
              </a:rPr>
              <a:t>Guest Satisfaction: </a:t>
            </a:r>
            <a:r>
              <a:rPr lang="en-US" sz="1800" dirty="0">
                <a:solidFill>
                  <a:schemeClr val="accent2">
                    <a:lumMod val="60000"/>
                    <a:lumOff val="40000"/>
                  </a:schemeClr>
                </a:solidFill>
              </a:rPr>
              <a:t>A clean and well-maintained room directly impacts guest satisfaction. The cleaning checklist plays a pivotal role in meeting guest expectations.</a:t>
            </a:r>
          </a:p>
          <a:p>
            <a:pPr marL="342900" indent="-342900">
              <a:buFont typeface="Arial" pitchFamily="34" charset="0"/>
              <a:buChar char="•"/>
            </a:pPr>
            <a:r>
              <a:rPr lang="en-US" sz="1800" b="1" dirty="0">
                <a:solidFill>
                  <a:schemeClr val="accent2">
                    <a:lumMod val="60000"/>
                    <a:lumOff val="40000"/>
                  </a:schemeClr>
                </a:solidFill>
              </a:rPr>
              <a:t>Health and Safety: </a:t>
            </a:r>
            <a:r>
              <a:rPr lang="en-US" sz="1800" dirty="0">
                <a:solidFill>
                  <a:schemeClr val="accent2">
                    <a:lumMod val="60000"/>
                    <a:lumOff val="40000"/>
                  </a:schemeClr>
                </a:solidFill>
              </a:rPr>
              <a:t>Detailed checklists include sanitation and hygiene measures that are crucial for the health and safety of our guests. They help maintain a healthy environment.</a:t>
            </a:r>
          </a:p>
        </p:txBody>
      </p:sp>
      <p:sp>
        <p:nvSpPr>
          <p:cNvPr id="3" name="Picture Placeholder 2">
            <a:extLst>
              <a:ext uri="{FF2B5EF4-FFF2-40B4-BE49-F238E27FC236}">
                <a16:creationId xmlns:a16="http://schemas.microsoft.com/office/drawing/2014/main" id="{27FE066A-5C5F-499C-9EDD-CB1BF8A8C1B7}"/>
              </a:ext>
            </a:extLst>
          </p:cNvPr>
          <p:cNvSpPr>
            <a:spLocks noGrp="1"/>
          </p:cNvSpPr>
          <p:nvPr>
            <p:ph type="pic" idx="1"/>
          </p:nvPr>
        </p:nvSpPr>
        <p:spPr/>
      </p:sp>
      <p:pic>
        <p:nvPicPr>
          <p:cNvPr id="7" name="Picture 6">
            <a:extLst>
              <a:ext uri="{FF2B5EF4-FFF2-40B4-BE49-F238E27FC236}">
                <a16:creationId xmlns:a16="http://schemas.microsoft.com/office/drawing/2014/main" id="{3FE3F903-74F1-4E22-8FBB-7A4519AB4BEC}"/>
              </a:ext>
            </a:extLst>
          </p:cNvPr>
          <p:cNvPicPr>
            <a:picLocks noChangeAspect="1"/>
          </p:cNvPicPr>
          <p:nvPr/>
        </p:nvPicPr>
        <p:blipFill>
          <a:blip r:embed="rId3"/>
          <a:stretch>
            <a:fillRect/>
          </a:stretch>
        </p:blipFill>
        <p:spPr>
          <a:xfrm>
            <a:off x="6409750" y="0"/>
            <a:ext cx="5299364" cy="6858000"/>
          </a:xfrm>
          <a:prstGeom prst="rect">
            <a:avLst/>
          </a:prstGeom>
        </p:spPr>
      </p:pic>
    </p:spTree>
    <p:extLst>
      <p:ext uri="{BB962C8B-B14F-4D97-AF65-F5344CB8AC3E}">
        <p14:creationId xmlns:p14="http://schemas.microsoft.com/office/powerpoint/2010/main" val="128081867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p:tgtEl>
                                          <p:spTgt spid="7"/>
                                        </p:tgtEl>
                                        <p:attrNameLst>
                                          <p:attrName>ppt_y</p:attrName>
                                        </p:attrNameLst>
                                      </p:cBhvr>
                                      <p:tavLst>
                                        <p:tav tm="0">
                                          <p:val>
                                            <p:strVal val="#ppt_y+#ppt_h*1.125000"/>
                                          </p:val>
                                        </p:tav>
                                        <p:tav tm="100000">
                                          <p:val>
                                            <p:strVal val="#ppt_y"/>
                                          </p:val>
                                        </p:tav>
                                      </p:tavLst>
                                    </p:anim>
                                    <p:animEffect transition="in" filter="wipe(up)">
                                      <p:cBhvr>
                                        <p:cTn id="8" dur="500"/>
                                        <p:tgtEl>
                                          <p:spTgt spid="7"/>
                                        </p:tgtEl>
                                      </p:cBhvr>
                                    </p:animEffect>
                                  </p:childTnLst>
                                </p:cTn>
                              </p:par>
                              <p:par>
                                <p:cTn id="9" presetID="5" presetClass="entr" presetSubtype="1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checkerboard(across)">
                                      <p:cBhvr>
                                        <p:cTn id="11" dur="500"/>
                                        <p:tgtEl>
                                          <p:spTgt spid="6">
                                            <p:txEl>
                                              <p:pRg st="0" end="0"/>
                                            </p:txEl>
                                          </p:spTgt>
                                        </p:tgtEl>
                                      </p:cBhvr>
                                    </p:animEffect>
                                  </p:childTnLst>
                                </p:cTn>
                              </p:par>
                              <p:par>
                                <p:cTn id="12" presetID="5" presetClass="entr" presetSubtype="1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checkerboard(across)">
                                      <p:cBhvr>
                                        <p:cTn id="14" dur="500"/>
                                        <p:tgtEl>
                                          <p:spTgt spid="6">
                                            <p:txEl>
                                              <p:pRg st="1" end="1"/>
                                            </p:txEl>
                                          </p:spTgt>
                                        </p:tgtEl>
                                      </p:cBhvr>
                                    </p:animEffect>
                                  </p:childTnLst>
                                </p:cTn>
                              </p:par>
                              <p:par>
                                <p:cTn id="15" presetID="5" presetClass="entr" presetSubtype="10" fill="hold" grpId="0"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checkerboard(across)">
                                      <p:cBhvr>
                                        <p:cTn id="17" dur="500"/>
                                        <p:tgtEl>
                                          <p:spTgt spid="6">
                                            <p:txEl>
                                              <p:pRg st="2" end="2"/>
                                            </p:txEl>
                                          </p:spTgt>
                                        </p:tgtEl>
                                      </p:cBhvr>
                                    </p:animEffect>
                                  </p:childTnLst>
                                </p:cTn>
                              </p:par>
                              <p:par>
                                <p:cTn id="18" presetID="5" presetClass="entr" presetSubtype="10" fill="hold" grpId="0" nodeType="withEffect">
                                  <p:stCondLst>
                                    <p:cond delay="0"/>
                                  </p:stCondLst>
                                  <p:childTnLst>
                                    <p:set>
                                      <p:cBhvr>
                                        <p:cTn id="19" dur="1" fill="hold">
                                          <p:stCondLst>
                                            <p:cond delay="0"/>
                                          </p:stCondLst>
                                        </p:cTn>
                                        <p:tgtEl>
                                          <p:spTgt spid="6">
                                            <p:txEl>
                                              <p:pRg st="3" end="3"/>
                                            </p:txEl>
                                          </p:spTgt>
                                        </p:tgtEl>
                                        <p:attrNameLst>
                                          <p:attrName>style.visibility</p:attrName>
                                        </p:attrNameLst>
                                      </p:cBhvr>
                                      <p:to>
                                        <p:strVal val="visible"/>
                                      </p:to>
                                    </p:set>
                                    <p:animEffect transition="in" filter="checkerboard(across)">
                                      <p:cBhvr>
                                        <p:cTn id="20"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DBD0D68-E7BA-419C-9BDA-33CBA1CB89DE}"/>
              </a:ext>
            </a:extLst>
          </p:cNvPr>
          <p:cNvSpPr txBox="1"/>
          <p:nvPr/>
        </p:nvSpPr>
        <p:spPr>
          <a:xfrm>
            <a:off x="1983945" y="409112"/>
            <a:ext cx="6921930" cy="523220"/>
          </a:xfrm>
          <a:prstGeom prst="rect">
            <a:avLst/>
          </a:prstGeom>
          <a:noFill/>
        </p:spPr>
        <p:txBody>
          <a:bodyPr wrap="square">
            <a:spAutoFit/>
          </a:bodyPr>
          <a:lstStyle/>
          <a:p>
            <a:pPr algn="ctr"/>
            <a:r>
              <a:rPr lang="en-US" sz="2800" b="1" dirty="0">
                <a:solidFill>
                  <a:schemeClr val="accent1">
                    <a:lumMod val="75000"/>
                  </a:schemeClr>
                </a:solidFill>
              </a:rPr>
              <a:t>Our Employee Engagement Model</a:t>
            </a:r>
            <a:endParaRPr lang="en-GB" sz="2800" dirty="0"/>
          </a:p>
        </p:txBody>
      </p:sp>
      <p:sp>
        <p:nvSpPr>
          <p:cNvPr id="7" name="TextBox 6">
            <a:extLst>
              <a:ext uri="{FF2B5EF4-FFF2-40B4-BE49-F238E27FC236}">
                <a16:creationId xmlns:a16="http://schemas.microsoft.com/office/drawing/2014/main" id="{A62F2E10-B34A-487B-BA0A-E37016F23887}"/>
              </a:ext>
            </a:extLst>
          </p:cNvPr>
          <p:cNvSpPr txBox="1"/>
          <p:nvPr/>
        </p:nvSpPr>
        <p:spPr>
          <a:xfrm>
            <a:off x="0" y="1225689"/>
            <a:ext cx="11980069" cy="5324535"/>
          </a:xfrm>
          <a:prstGeom prst="rect">
            <a:avLst/>
          </a:prstGeom>
          <a:noFill/>
        </p:spPr>
        <p:txBody>
          <a:bodyPr wrap="square">
            <a:spAutoFit/>
          </a:bodyPr>
          <a:lstStyle/>
          <a:p>
            <a:pPr marL="285750" lvl="0" indent="-285750" defTabSz="914400">
              <a:buFont typeface="Arial" panose="020B0604020202020204" pitchFamily="34" charset="0"/>
              <a:buChar char="•"/>
              <a:defRPr/>
            </a:pPr>
            <a:r>
              <a:rPr lang="en-US" sz="2000" b="1" dirty="0"/>
              <a:t>The 3A employee engagement</a:t>
            </a:r>
            <a:r>
              <a:rPr lang="en-US" sz="2000" b="1" baseline="0" dirty="0"/>
              <a:t> model consists of three major </a:t>
            </a:r>
            <a:r>
              <a:rPr lang="en-US" sz="2000" b="1" dirty="0"/>
              <a:t>phases, attraction, alignment, and attachment (Park</a:t>
            </a:r>
            <a:r>
              <a:rPr lang="en-US" sz="2000" b="1" baseline="0" dirty="0"/>
              <a:t> et al. 2022, pp. 920-936).</a:t>
            </a:r>
          </a:p>
          <a:p>
            <a:pPr marR="0" lvl="0" algn="l" defTabSz="914400" rtl="0" eaLnBrk="1" fontAlgn="auto" latinLnBrk="0" hangingPunct="1">
              <a:lnSpc>
                <a:spcPct val="100000"/>
              </a:lnSpc>
              <a:spcBef>
                <a:spcPts val="0"/>
              </a:spcBef>
              <a:spcAft>
                <a:spcPts val="0"/>
              </a:spcAft>
              <a:buClrTx/>
              <a:buSzTx/>
              <a:tabLst/>
              <a:defRPr/>
            </a:pPr>
            <a:endParaRPr lang="en-US" sz="2000" b="1" baseline="0"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b="1" dirty="0"/>
              <a:t>The attraction</a:t>
            </a:r>
            <a:r>
              <a:rPr lang="en-US" sz="2000" b="1" baseline="0" dirty="0"/>
              <a:t> phase marks the beginning of the employee journey. During this phase, major focus is placed on attracting and recruiting the right talent to the organization. Effective attraction strategies include targeted recruitment efforts that identify candidates who not only possess the required skills but also resonate with the mission of the organization.</a:t>
            </a:r>
            <a:r>
              <a:rPr lang="en-US" sz="2000" b="1" dirty="0"/>
              <a:t> </a:t>
            </a:r>
            <a:r>
              <a:rPr lang="en-US" sz="2000" b="1" baseline="0" dirty="0"/>
              <a:t>In the alignment phase, the employees are aligned with the goals, values, and brand standards of the organization. One essential aspect of alignment is that it ensures that employees understand and adhere to brand standards. Employees who are aligned with brand values consistently deliver experiences that meet or exceed the expectations of the guests.</a:t>
            </a:r>
            <a:r>
              <a:rPr lang="en-US" sz="2000" b="1" dirty="0"/>
              <a:t> T</a:t>
            </a:r>
            <a:r>
              <a:rPr lang="en-US" sz="2000" b="1" baseline="0" dirty="0"/>
              <a:t>he attachment phase places a major focus on fostering a deep sense of belonging among employees. It entails the creation of an environment where employees feel valued, recognized, and engaged with their </a:t>
            </a:r>
            <a:r>
              <a:rPr lang="en-US" sz="2000" b="1" dirty="0"/>
              <a:t>work (Sun &amp; </a:t>
            </a:r>
            <a:r>
              <a:rPr lang="en-US" sz="2000" b="1" dirty="0" err="1"/>
              <a:t>Bunchapattanasakda</a:t>
            </a:r>
            <a:r>
              <a:rPr lang="en-US" sz="2000" b="1" dirty="0"/>
              <a:t>, 2019, pp. 63-80).</a:t>
            </a:r>
          </a:p>
          <a:p>
            <a:pPr marR="0" lvl="0" algn="l" defTabSz="914400" rtl="0" eaLnBrk="1" fontAlgn="auto" latinLnBrk="0" hangingPunct="1">
              <a:lnSpc>
                <a:spcPct val="100000"/>
              </a:lnSpc>
              <a:spcBef>
                <a:spcPts val="0"/>
              </a:spcBef>
              <a:spcAft>
                <a:spcPts val="0"/>
              </a:spcAft>
              <a:buClrTx/>
              <a:buSzTx/>
              <a:tabLst/>
              <a:defRPr/>
            </a:pPr>
            <a:r>
              <a:rPr lang="en-US" sz="2000" b="1" dirty="0"/>
              <a:t> </a:t>
            </a:r>
          </a:p>
          <a:p>
            <a:pPr marL="285750" lvl="0" indent="-285750" defTabSz="914400">
              <a:buFont typeface="Arial" panose="020B0604020202020204" pitchFamily="34" charset="0"/>
              <a:buChar char="•"/>
              <a:defRPr/>
            </a:pPr>
            <a:r>
              <a:rPr lang="en-US" sz="2000" b="1" dirty="0" err="1"/>
              <a:t>Dhir</a:t>
            </a:r>
            <a:r>
              <a:rPr lang="en-US" sz="2000" b="1" dirty="0"/>
              <a:t> &amp; Shukla, (2019, pp.971-989),</a:t>
            </a:r>
            <a:r>
              <a:rPr lang="en-US" sz="2000" b="1" baseline="0" dirty="0"/>
              <a:t> explain that </a:t>
            </a:r>
            <a:r>
              <a:rPr lang="en-US" sz="2000" b="1" dirty="0"/>
              <a:t>the attachment </a:t>
            </a:r>
            <a:r>
              <a:rPr lang="en-US" sz="2000" b="1" baseline="0" dirty="0"/>
              <a:t>phase fosters a sense of belonging that goes beyond a job; it is about being part of a shared mission.</a:t>
            </a:r>
            <a:endParaRPr lang="en-US" sz="2000" b="1" dirty="0"/>
          </a:p>
        </p:txBody>
      </p:sp>
    </p:spTree>
    <p:extLst>
      <p:ext uri="{BB962C8B-B14F-4D97-AF65-F5344CB8AC3E}">
        <p14:creationId xmlns:p14="http://schemas.microsoft.com/office/powerpoint/2010/main" val="408116975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p:cTn id="7" dur="2000" fill="hold"/>
                                        <p:tgtEl>
                                          <p:spTgt spid="7">
                                            <p:txEl>
                                              <p:pRg st="0" end="0"/>
                                            </p:txEl>
                                          </p:spTgt>
                                        </p:tgtEl>
                                        <p:attrNameLst>
                                          <p:attrName>ppt_w</p:attrName>
                                        </p:attrNameLst>
                                      </p:cBhvr>
                                      <p:tavLst>
                                        <p:tav tm="0">
                                          <p:val>
                                            <p:fltVal val="0"/>
                                          </p:val>
                                        </p:tav>
                                        <p:tav tm="100000">
                                          <p:val>
                                            <p:strVal val="#ppt_w"/>
                                          </p:val>
                                        </p:tav>
                                      </p:tavLst>
                                    </p:anim>
                                    <p:anim calcmode="lin" valueType="num">
                                      <p:cBhvr>
                                        <p:cTn id="8" dur="2000" fill="hold"/>
                                        <p:tgtEl>
                                          <p:spTgt spid="7">
                                            <p:txEl>
                                              <p:pRg st="0" end="0"/>
                                            </p:txEl>
                                          </p:spTgt>
                                        </p:tgtEl>
                                        <p:attrNameLst>
                                          <p:attrName>ppt_h</p:attrName>
                                        </p:attrNameLst>
                                      </p:cBhvr>
                                      <p:tavLst>
                                        <p:tav tm="0">
                                          <p:val>
                                            <p:fltVal val="0"/>
                                          </p:val>
                                        </p:tav>
                                        <p:tav tm="100000">
                                          <p:val>
                                            <p:strVal val="#ppt_h"/>
                                          </p:val>
                                        </p:tav>
                                      </p:tavLst>
                                    </p:anim>
                                    <p:anim calcmode="lin" valueType="num">
                                      <p:cBhvr>
                                        <p:cTn id="9" dur="2000" fill="hold"/>
                                        <p:tgtEl>
                                          <p:spTgt spid="7">
                                            <p:txEl>
                                              <p:pRg st="0" end="0"/>
                                            </p:txEl>
                                          </p:spTgt>
                                        </p:tgtEl>
                                        <p:attrNameLst>
                                          <p:attrName>style.rotation</p:attrName>
                                        </p:attrNameLst>
                                      </p:cBhvr>
                                      <p:tavLst>
                                        <p:tav tm="0">
                                          <p:val>
                                            <p:fltVal val="360"/>
                                          </p:val>
                                        </p:tav>
                                        <p:tav tm="100000">
                                          <p:val>
                                            <p:fltVal val="0"/>
                                          </p:val>
                                        </p:tav>
                                      </p:tavLst>
                                    </p:anim>
                                    <p:animEffect transition="in" filter="fade">
                                      <p:cBhvr>
                                        <p:cTn id="10" dur="2000"/>
                                        <p:tgtEl>
                                          <p:spTgt spid="7">
                                            <p:txEl>
                                              <p:pRg st="0" end="0"/>
                                            </p:txEl>
                                          </p:spTgt>
                                        </p:tgtEl>
                                      </p:cBhvr>
                                    </p:animEffect>
                                  </p:childTnLst>
                                </p:cTn>
                              </p:par>
                              <p:par>
                                <p:cTn id="11" presetID="49" presetClass="entr" presetSubtype="0" decel="100000" fill="hold"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p:cTn id="13" dur="2000" fill="hold"/>
                                        <p:tgtEl>
                                          <p:spTgt spid="7">
                                            <p:txEl>
                                              <p:pRg st="2" end="2"/>
                                            </p:txEl>
                                          </p:spTgt>
                                        </p:tgtEl>
                                        <p:attrNameLst>
                                          <p:attrName>ppt_w</p:attrName>
                                        </p:attrNameLst>
                                      </p:cBhvr>
                                      <p:tavLst>
                                        <p:tav tm="0">
                                          <p:val>
                                            <p:fltVal val="0"/>
                                          </p:val>
                                        </p:tav>
                                        <p:tav tm="100000">
                                          <p:val>
                                            <p:strVal val="#ppt_w"/>
                                          </p:val>
                                        </p:tav>
                                      </p:tavLst>
                                    </p:anim>
                                    <p:anim calcmode="lin" valueType="num">
                                      <p:cBhvr>
                                        <p:cTn id="14" dur="2000" fill="hold"/>
                                        <p:tgtEl>
                                          <p:spTgt spid="7">
                                            <p:txEl>
                                              <p:pRg st="2" end="2"/>
                                            </p:txEl>
                                          </p:spTgt>
                                        </p:tgtEl>
                                        <p:attrNameLst>
                                          <p:attrName>ppt_h</p:attrName>
                                        </p:attrNameLst>
                                      </p:cBhvr>
                                      <p:tavLst>
                                        <p:tav tm="0">
                                          <p:val>
                                            <p:fltVal val="0"/>
                                          </p:val>
                                        </p:tav>
                                        <p:tav tm="100000">
                                          <p:val>
                                            <p:strVal val="#ppt_h"/>
                                          </p:val>
                                        </p:tav>
                                      </p:tavLst>
                                    </p:anim>
                                    <p:anim calcmode="lin" valueType="num">
                                      <p:cBhvr>
                                        <p:cTn id="15" dur="2000" fill="hold"/>
                                        <p:tgtEl>
                                          <p:spTgt spid="7">
                                            <p:txEl>
                                              <p:pRg st="2" end="2"/>
                                            </p:txEl>
                                          </p:spTgt>
                                        </p:tgtEl>
                                        <p:attrNameLst>
                                          <p:attrName>style.rotation</p:attrName>
                                        </p:attrNameLst>
                                      </p:cBhvr>
                                      <p:tavLst>
                                        <p:tav tm="0">
                                          <p:val>
                                            <p:fltVal val="360"/>
                                          </p:val>
                                        </p:tav>
                                        <p:tav tm="100000">
                                          <p:val>
                                            <p:fltVal val="0"/>
                                          </p:val>
                                        </p:tav>
                                      </p:tavLst>
                                    </p:anim>
                                    <p:animEffect transition="in" filter="fade">
                                      <p:cBhvr>
                                        <p:cTn id="16" dur="2000"/>
                                        <p:tgtEl>
                                          <p:spTgt spid="7">
                                            <p:txEl>
                                              <p:pRg st="2" end="2"/>
                                            </p:txEl>
                                          </p:spTgt>
                                        </p:tgtEl>
                                      </p:cBhvr>
                                    </p:animEffect>
                                  </p:childTnLst>
                                </p:cTn>
                              </p:par>
                              <p:par>
                                <p:cTn id="17" presetID="49" presetClass="entr" presetSubtype="0" decel="100000" fill="hold" nodeType="with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 calcmode="lin" valueType="num">
                                      <p:cBhvr>
                                        <p:cTn id="19" dur="2000" fill="hold"/>
                                        <p:tgtEl>
                                          <p:spTgt spid="7">
                                            <p:txEl>
                                              <p:pRg st="3" end="3"/>
                                            </p:txEl>
                                          </p:spTgt>
                                        </p:tgtEl>
                                        <p:attrNameLst>
                                          <p:attrName>ppt_w</p:attrName>
                                        </p:attrNameLst>
                                      </p:cBhvr>
                                      <p:tavLst>
                                        <p:tav tm="0">
                                          <p:val>
                                            <p:fltVal val="0"/>
                                          </p:val>
                                        </p:tav>
                                        <p:tav tm="100000">
                                          <p:val>
                                            <p:strVal val="#ppt_w"/>
                                          </p:val>
                                        </p:tav>
                                      </p:tavLst>
                                    </p:anim>
                                    <p:anim calcmode="lin" valueType="num">
                                      <p:cBhvr>
                                        <p:cTn id="20" dur="2000" fill="hold"/>
                                        <p:tgtEl>
                                          <p:spTgt spid="7">
                                            <p:txEl>
                                              <p:pRg st="3" end="3"/>
                                            </p:txEl>
                                          </p:spTgt>
                                        </p:tgtEl>
                                        <p:attrNameLst>
                                          <p:attrName>ppt_h</p:attrName>
                                        </p:attrNameLst>
                                      </p:cBhvr>
                                      <p:tavLst>
                                        <p:tav tm="0">
                                          <p:val>
                                            <p:fltVal val="0"/>
                                          </p:val>
                                        </p:tav>
                                        <p:tav tm="100000">
                                          <p:val>
                                            <p:strVal val="#ppt_h"/>
                                          </p:val>
                                        </p:tav>
                                      </p:tavLst>
                                    </p:anim>
                                    <p:anim calcmode="lin" valueType="num">
                                      <p:cBhvr>
                                        <p:cTn id="21" dur="2000" fill="hold"/>
                                        <p:tgtEl>
                                          <p:spTgt spid="7">
                                            <p:txEl>
                                              <p:pRg st="3" end="3"/>
                                            </p:txEl>
                                          </p:spTgt>
                                        </p:tgtEl>
                                        <p:attrNameLst>
                                          <p:attrName>style.rotation</p:attrName>
                                        </p:attrNameLst>
                                      </p:cBhvr>
                                      <p:tavLst>
                                        <p:tav tm="0">
                                          <p:val>
                                            <p:fltVal val="360"/>
                                          </p:val>
                                        </p:tav>
                                        <p:tav tm="100000">
                                          <p:val>
                                            <p:fltVal val="0"/>
                                          </p:val>
                                        </p:tav>
                                      </p:tavLst>
                                    </p:anim>
                                    <p:animEffect transition="in" filter="fade">
                                      <p:cBhvr>
                                        <p:cTn id="22" dur="2000"/>
                                        <p:tgtEl>
                                          <p:spTgt spid="7">
                                            <p:txEl>
                                              <p:pRg st="3" end="3"/>
                                            </p:txEl>
                                          </p:spTgt>
                                        </p:tgtEl>
                                      </p:cBhvr>
                                    </p:animEffect>
                                  </p:childTnLst>
                                </p:cTn>
                              </p:par>
                              <p:par>
                                <p:cTn id="23" presetID="49" presetClass="entr" presetSubtype="0" decel="100000" fill="hold"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p:cTn id="25" dur="2000" fill="hold"/>
                                        <p:tgtEl>
                                          <p:spTgt spid="7">
                                            <p:txEl>
                                              <p:pRg st="4" end="4"/>
                                            </p:txEl>
                                          </p:spTgt>
                                        </p:tgtEl>
                                        <p:attrNameLst>
                                          <p:attrName>ppt_w</p:attrName>
                                        </p:attrNameLst>
                                      </p:cBhvr>
                                      <p:tavLst>
                                        <p:tav tm="0">
                                          <p:val>
                                            <p:fltVal val="0"/>
                                          </p:val>
                                        </p:tav>
                                        <p:tav tm="100000">
                                          <p:val>
                                            <p:strVal val="#ppt_w"/>
                                          </p:val>
                                        </p:tav>
                                      </p:tavLst>
                                    </p:anim>
                                    <p:anim calcmode="lin" valueType="num">
                                      <p:cBhvr>
                                        <p:cTn id="26" dur="2000" fill="hold"/>
                                        <p:tgtEl>
                                          <p:spTgt spid="7">
                                            <p:txEl>
                                              <p:pRg st="4" end="4"/>
                                            </p:txEl>
                                          </p:spTgt>
                                        </p:tgtEl>
                                        <p:attrNameLst>
                                          <p:attrName>ppt_h</p:attrName>
                                        </p:attrNameLst>
                                      </p:cBhvr>
                                      <p:tavLst>
                                        <p:tav tm="0">
                                          <p:val>
                                            <p:fltVal val="0"/>
                                          </p:val>
                                        </p:tav>
                                        <p:tav tm="100000">
                                          <p:val>
                                            <p:strVal val="#ppt_h"/>
                                          </p:val>
                                        </p:tav>
                                      </p:tavLst>
                                    </p:anim>
                                    <p:anim calcmode="lin" valueType="num">
                                      <p:cBhvr>
                                        <p:cTn id="27" dur="2000" fill="hold"/>
                                        <p:tgtEl>
                                          <p:spTgt spid="7">
                                            <p:txEl>
                                              <p:pRg st="4" end="4"/>
                                            </p:txEl>
                                          </p:spTgt>
                                        </p:tgtEl>
                                        <p:attrNameLst>
                                          <p:attrName>style.rotation</p:attrName>
                                        </p:attrNameLst>
                                      </p:cBhvr>
                                      <p:tavLst>
                                        <p:tav tm="0">
                                          <p:val>
                                            <p:fltVal val="360"/>
                                          </p:val>
                                        </p:tav>
                                        <p:tav tm="100000">
                                          <p:val>
                                            <p:fltVal val="0"/>
                                          </p:val>
                                        </p:tav>
                                      </p:tavLst>
                                    </p:anim>
                                    <p:animEffect transition="in" filter="fade">
                                      <p:cBhvr>
                                        <p:cTn id="28" dur="2000"/>
                                        <p:tgtEl>
                                          <p:spTgt spid="7">
                                            <p:txEl>
                                              <p:pRg st="4" end="4"/>
                                            </p:txEl>
                                          </p:spTgt>
                                        </p:tgtEl>
                                      </p:cBhvr>
                                    </p:animEffect>
                                  </p:childTnLst>
                                </p:cTn>
                              </p:par>
                              <p:par>
                                <p:cTn id="29" presetID="2" presetClass="entr" presetSubtype="4"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 name="Content Placeholder 72">
            <a:extLst>
              <a:ext uri="{FF2B5EF4-FFF2-40B4-BE49-F238E27FC236}">
                <a16:creationId xmlns:a16="http://schemas.microsoft.com/office/drawing/2014/main" id="{DC496316-D4F7-4F3D-8D41-D60793BB247F}"/>
              </a:ext>
            </a:extLst>
          </p:cNvPr>
          <p:cNvPicPr>
            <a:picLocks noGrp="1" noChangeAspect="1"/>
          </p:cNvPicPr>
          <p:nvPr>
            <p:ph type="pic" idx="1"/>
          </p:nvPr>
        </p:nvPicPr>
        <p:blipFill rotWithShape="1">
          <a:blip r:embed="rId3"/>
          <a:srcRect l="8246" r="8246"/>
          <a:stretch/>
        </p:blipFill>
        <p:spPr>
          <a:xfrm>
            <a:off x="6229140" y="1519540"/>
            <a:ext cx="2864349" cy="3877468"/>
          </a:xfrm>
        </p:spPr>
      </p:pic>
      <p:sp>
        <p:nvSpPr>
          <p:cNvPr id="81" name="Text Placeholder 80">
            <a:extLst>
              <a:ext uri="{FF2B5EF4-FFF2-40B4-BE49-F238E27FC236}">
                <a16:creationId xmlns:a16="http://schemas.microsoft.com/office/drawing/2014/main" id="{3208320A-CDEC-48D5-A37F-9AD54A891E37}"/>
              </a:ext>
            </a:extLst>
          </p:cNvPr>
          <p:cNvSpPr>
            <a:spLocks noGrp="1"/>
          </p:cNvSpPr>
          <p:nvPr>
            <p:ph type="body" sz="half" idx="2"/>
          </p:nvPr>
        </p:nvSpPr>
        <p:spPr>
          <a:xfrm>
            <a:off x="466724" y="457201"/>
            <a:ext cx="5496137" cy="6143624"/>
          </a:xfrm>
        </p:spPr>
        <p:txBody>
          <a:bodyPr>
            <a:normAutofit fontScale="70000" lnSpcReduction="20000"/>
          </a:bodyPr>
          <a:lstStyle/>
          <a:p>
            <a:pPr>
              <a:spcBef>
                <a:spcPts val="1200"/>
              </a:spcBef>
              <a:spcAft>
                <a:spcPts val="300"/>
              </a:spcAft>
            </a:pPr>
            <a:r>
              <a:rPr lang="en-US" sz="3400" b="1" dirty="0">
                <a:solidFill>
                  <a:schemeClr val="bg2"/>
                </a:solidFill>
                <a:latin typeface="Arial" panose="020B0604020202020204" pitchFamily="34" charset="0"/>
                <a:cs typeface="Arial" panose="020B0604020202020204" pitchFamily="34" charset="0"/>
              </a:rPr>
              <a:t>Trolley setup</a:t>
            </a:r>
            <a:endParaRPr lang="en-US" sz="3400" b="1" kern="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300"/>
              </a:spcAft>
            </a:pPr>
            <a:r>
              <a:rPr lang="en-US" sz="1800" b="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PPE equipment</a:t>
            </a:r>
            <a:r>
              <a:rPr lang="en-US" sz="1800" b="1"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a:t>
            </a:r>
          </a:p>
          <a:p>
            <a:pPr>
              <a:spcBef>
                <a:spcPts val="1200"/>
              </a:spcBef>
              <a:spcAft>
                <a:spcPts val="300"/>
              </a:spcAft>
            </a:pPr>
            <a:r>
              <a:rPr lang="en-US"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Gloves. Boots. Goggles.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Masks.</a:t>
            </a:r>
          </a:p>
          <a:p>
            <a:pPr>
              <a:spcBef>
                <a:spcPts val="1200"/>
              </a:spcBef>
              <a:spcAft>
                <a:spcPts val="300"/>
              </a:spcAft>
            </a:pPr>
            <a:r>
              <a:rPr lang="en-US" sz="1800" b="1"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Bedding.</a:t>
            </a:r>
            <a:endParaRPr lang="en-GB" sz="1800" b="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indent="-342900">
              <a:spcAft>
                <a:spcPts val="300"/>
              </a:spcAft>
              <a:buFont typeface="Symbol" panose="05050102010706020507" pitchFamily="18" charset="2"/>
              <a:buChar char=""/>
            </a:pPr>
            <a:r>
              <a:rPr lang="en-US" sz="1800" dirty="0">
                <a:solidFill>
                  <a:schemeClr val="accent1">
                    <a:lumMod val="40000"/>
                    <a:lumOff val="60000"/>
                  </a:schemeClr>
                </a:solidFill>
                <a:effectLst/>
                <a:latin typeface="Georgia" panose="02040502050405020303" pitchFamily="18" charset="0"/>
                <a:ea typeface="Georgia" panose="02040502050405020303" pitchFamily="18" charset="0"/>
                <a:cs typeface="Times New Roman" panose="02020603050405020304" pitchFamily="18" charset="0"/>
              </a:rPr>
              <a:t>Sheets. Duvets. Pillows and pillow cases. Towels.</a:t>
            </a:r>
          </a:p>
          <a:p>
            <a:pPr>
              <a:spcAft>
                <a:spcPts val="300"/>
              </a:spcAft>
            </a:pPr>
            <a:r>
              <a:rPr lang="en-US" sz="1800" b="1" dirty="0">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Consumables.</a:t>
            </a:r>
            <a:endParaRPr lang="en-US" sz="1800" b="1" dirty="0">
              <a:solidFill>
                <a:schemeClr val="accent1">
                  <a:lumMod val="40000"/>
                  <a:lumOff val="60000"/>
                </a:schemeClr>
              </a:solidFill>
              <a:effectLst/>
              <a:latin typeface="Georgia" panose="02040502050405020303" pitchFamily="18" charset="0"/>
              <a:ea typeface="Georgia" panose="02040502050405020303" pitchFamily="18" charset="0"/>
              <a:cs typeface="Times New Roman" panose="02020603050405020304" pitchFamily="18" charset="0"/>
            </a:endParaRPr>
          </a:p>
          <a:p>
            <a:pPr marL="285750" indent="-285750">
              <a:spcAft>
                <a:spcPts val="300"/>
              </a:spcAft>
              <a:buFont typeface="Arial" panose="020B0604020202020204" pitchFamily="34" charset="0"/>
              <a:buChar char="•"/>
            </a:pPr>
            <a:r>
              <a:rPr lang="en-US" sz="1800" dirty="0">
                <a:solidFill>
                  <a:schemeClr val="accent1">
                    <a:lumMod val="40000"/>
                    <a:lumOff val="60000"/>
                  </a:schemeClr>
                </a:solidFill>
                <a:effectLst/>
                <a:latin typeface="Georgia" panose="02040502050405020303" pitchFamily="18" charset="0"/>
                <a:ea typeface="Georgia" panose="02040502050405020303" pitchFamily="18" charset="0"/>
                <a:cs typeface="Times New Roman" panose="02020603050405020304" pitchFamily="18" charset="0"/>
              </a:rPr>
              <a:t>Tea, sugar, coffee, milk. </a:t>
            </a:r>
          </a:p>
          <a:p>
            <a:pPr marL="285750" indent="-285750">
              <a:spcAft>
                <a:spcPts val="300"/>
              </a:spcAft>
              <a:buFont typeface="Arial" panose="020B0604020202020204" pitchFamily="34" charset="0"/>
              <a:buChar char="•"/>
            </a:pPr>
            <a:r>
              <a:rPr lang="en-US"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rPr>
              <a:t>Soap, shampoo, toilet paper.</a:t>
            </a:r>
          </a:p>
          <a:p>
            <a:pPr marL="285750" indent="-285750">
              <a:spcAft>
                <a:spcPts val="300"/>
              </a:spcAft>
              <a:buFont typeface="Arial" panose="020B0604020202020204" pitchFamily="34" charset="0"/>
              <a:buChar char="•"/>
            </a:pPr>
            <a:r>
              <a:rPr lang="en-US" sz="1800" dirty="0">
                <a:solidFill>
                  <a:schemeClr val="accent1">
                    <a:lumMod val="40000"/>
                    <a:lumOff val="60000"/>
                  </a:schemeClr>
                </a:solidFill>
                <a:effectLst/>
                <a:latin typeface="Georgia" panose="02040502050405020303" pitchFamily="18" charset="0"/>
                <a:ea typeface="Georgia" panose="02040502050405020303" pitchFamily="18" charset="0"/>
                <a:cs typeface="Times New Roman" panose="02020603050405020304" pitchFamily="18" charset="0"/>
              </a:rPr>
              <a:t>Teaspoons, </a:t>
            </a:r>
            <a:r>
              <a:rPr lang="en-US"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rPr>
              <a:t>cups &amp; </a:t>
            </a:r>
            <a:r>
              <a:rPr lang="en-US" sz="1800" dirty="0">
                <a:solidFill>
                  <a:schemeClr val="accent1">
                    <a:lumMod val="40000"/>
                    <a:lumOff val="60000"/>
                  </a:schemeClr>
                </a:solidFill>
                <a:effectLst/>
                <a:latin typeface="Georgia" panose="02040502050405020303" pitchFamily="18" charset="0"/>
                <a:ea typeface="Georgia" panose="02040502050405020303" pitchFamily="18" charset="0"/>
                <a:cs typeface="Times New Roman" panose="02020603050405020304" pitchFamily="18" charset="0"/>
              </a:rPr>
              <a:t>glasses.</a:t>
            </a:r>
          </a:p>
          <a:p>
            <a:pPr>
              <a:spcAft>
                <a:spcPts val="300"/>
              </a:spcAft>
            </a:pPr>
            <a:r>
              <a:rPr lang="en-US" sz="1800" b="1" dirty="0">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Vacuum &amp; Bin sacks.</a:t>
            </a:r>
            <a:endParaRPr lang="en-US" sz="1800" b="1" dirty="0">
              <a:solidFill>
                <a:schemeClr val="accent1">
                  <a:lumMod val="40000"/>
                  <a:lumOff val="60000"/>
                </a:schemeClr>
              </a:solidFill>
              <a:effectLst/>
              <a:latin typeface="Arial" panose="020B0604020202020204" pitchFamily="34" charset="0"/>
              <a:ea typeface="Georgia" panose="02040502050405020303" pitchFamily="18" charset="0"/>
              <a:cs typeface="Arial" panose="020B0604020202020204" pitchFamily="34" charset="0"/>
            </a:endParaRPr>
          </a:p>
          <a:p>
            <a:pPr>
              <a:spcAft>
                <a:spcPts val="300"/>
              </a:spcAft>
            </a:pPr>
            <a:r>
              <a:rPr lang="en-US" sz="2800" b="1" dirty="0">
                <a:solidFill>
                  <a:schemeClr val="bg2"/>
                </a:solidFill>
                <a:latin typeface="Arial" panose="020B0604020202020204" pitchFamily="34" charset="0"/>
                <a:ea typeface="Georgia" panose="02040502050405020303" pitchFamily="18" charset="0"/>
                <a:cs typeface="Arial" panose="020B0604020202020204" pitchFamily="34" charset="0"/>
              </a:rPr>
              <a:t>Caddy setup</a:t>
            </a:r>
            <a:endParaRPr lang="en-US" sz="2800" b="1" dirty="0">
              <a:solidFill>
                <a:schemeClr val="bg2"/>
              </a:solidFill>
              <a:effectLst/>
              <a:latin typeface="Arial" panose="020B0604020202020204" pitchFamily="34" charset="0"/>
              <a:ea typeface="Georgia" panose="02040502050405020303" pitchFamily="18" charset="0"/>
              <a:cs typeface="Arial" panose="020B0604020202020204" pitchFamily="34" charset="0"/>
            </a:endParaRPr>
          </a:p>
          <a:p>
            <a:pPr>
              <a:spcBef>
                <a:spcPts val="1200"/>
              </a:spcBef>
              <a:spcAft>
                <a:spcPts val="300"/>
              </a:spcAft>
            </a:pPr>
            <a:r>
              <a:rPr lang="en-US" sz="1800" b="1"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Chemicals, cloths and instructions.</a:t>
            </a:r>
            <a:endParaRPr lang="en-GB" sz="1800" b="1"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Symbol" panose="05050102010706020507" pitchFamily="18" charset="2"/>
              <a:buChar char=""/>
            </a:pPr>
            <a:r>
              <a:rPr lang="en-US"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rPr>
              <a:t>Windows, Mirrors &amp; LCD [Blue cloth &amp; Sprint 200]. </a:t>
            </a:r>
            <a:endParaRPr lang="en-GB"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endParaRPr>
          </a:p>
          <a:p>
            <a:pPr marL="342900" lvl="0" indent="-342900">
              <a:buFont typeface="Symbol" panose="05050102010706020507" pitchFamily="18" charset="2"/>
              <a:buChar char=""/>
            </a:pPr>
            <a:r>
              <a:rPr lang="en-US"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rPr>
              <a:t>Furniture [Blue cloth &amp; D10]. </a:t>
            </a:r>
            <a:endParaRPr lang="en-GB"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endParaRPr>
          </a:p>
          <a:p>
            <a:pPr marL="342900" lvl="0" indent="-342900">
              <a:buFont typeface="Symbol" panose="05050102010706020507" pitchFamily="18" charset="2"/>
              <a:buChar char=""/>
            </a:pPr>
            <a:r>
              <a:rPr lang="en-US"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rPr>
              <a:t>Bath, Sink, Tiles, &amp; Floor [Red cloth &amp; Sani 4 in 1]. </a:t>
            </a:r>
            <a:endParaRPr lang="en-GB"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endParaRPr>
          </a:p>
          <a:p>
            <a:pPr marL="342900" lvl="0" indent="-342900">
              <a:buFont typeface="Symbol" panose="05050102010706020507" pitchFamily="18" charset="2"/>
              <a:buChar char=""/>
            </a:pPr>
            <a:r>
              <a:rPr lang="en-US"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rPr>
              <a:t>Toilet inside [Brush &amp; Shield]/outside [Yellow cloth &amp; Sani 4 in 1].</a:t>
            </a:r>
            <a:endParaRPr lang="en-GB"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endParaRPr>
          </a:p>
          <a:p>
            <a:pPr marL="342900" lvl="0" indent="-342900">
              <a:buFont typeface="Symbol" panose="05050102010706020507" pitchFamily="18" charset="2"/>
              <a:buChar char=""/>
            </a:pPr>
            <a:r>
              <a:rPr lang="en-US"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rPr>
              <a:t>Air freshener [Good Sense]. Mold remover [Sani mold out].</a:t>
            </a:r>
            <a:endParaRPr lang="en-GB"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endParaRPr>
          </a:p>
          <a:p>
            <a:pPr marL="342900" lvl="0" indent="-342900">
              <a:buFont typeface="Symbol" panose="05050102010706020507" pitchFamily="18" charset="2"/>
              <a:buChar char=""/>
            </a:pPr>
            <a:r>
              <a:rPr lang="en-US" sz="1800" dirty="0">
                <a:solidFill>
                  <a:schemeClr val="accent1">
                    <a:lumMod val="40000"/>
                    <a:lumOff val="60000"/>
                  </a:schemeClr>
                </a:solidFill>
                <a:latin typeface="Georgia" panose="02040502050405020303" pitchFamily="18" charset="0"/>
                <a:ea typeface="Georgia" panose="02040502050405020303" pitchFamily="18" charset="0"/>
                <a:cs typeface="Times New Roman" panose="02020603050405020304" pitchFamily="18" charset="0"/>
              </a:rPr>
              <a:t>Mop Blue [Furniture]/Mop Red [Tiles].</a:t>
            </a:r>
            <a:endParaRPr lang="en-US" sz="1800" b="1" dirty="0">
              <a:solidFill>
                <a:schemeClr val="accent1">
                  <a:lumMod val="40000"/>
                  <a:lumOff val="60000"/>
                </a:schemeClr>
              </a:solidFill>
              <a:effectLst/>
              <a:latin typeface="Arial" panose="020B0604020202020204" pitchFamily="34" charset="0"/>
              <a:ea typeface="Georgia" panose="02040502050405020303" pitchFamily="18" charset="0"/>
              <a:cs typeface="Arial" panose="020B0604020202020204" pitchFamily="34" charset="0"/>
            </a:endParaRPr>
          </a:p>
          <a:p>
            <a:pPr>
              <a:spcAft>
                <a:spcPts val="300"/>
              </a:spcAft>
            </a:pPr>
            <a:endParaRPr lang="en-GB" b="1" dirty="0">
              <a:latin typeface="Arial" panose="020B0604020202020204" pitchFamily="34" charset="0"/>
              <a:cs typeface="Arial" panose="020B0604020202020204" pitchFamily="34" charset="0"/>
            </a:endParaRPr>
          </a:p>
        </p:txBody>
      </p:sp>
      <p:sp>
        <p:nvSpPr>
          <p:cNvPr id="80" name="TextBox 79">
            <a:extLst>
              <a:ext uri="{FF2B5EF4-FFF2-40B4-BE49-F238E27FC236}">
                <a16:creationId xmlns:a16="http://schemas.microsoft.com/office/drawing/2014/main" id="{20750D0F-3E05-4BB7-B5CC-76C3A6F8B8B4}"/>
              </a:ext>
            </a:extLst>
          </p:cNvPr>
          <p:cNvSpPr txBox="1"/>
          <p:nvPr/>
        </p:nvSpPr>
        <p:spPr>
          <a:xfrm>
            <a:off x="6375402" y="5507737"/>
            <a:ext cx="2864349" cy="338554"/>
          </a:xfrm>
          <a:prstGeom prst="rect">
            <a:avLst/>
          </a:prstGeom>
          <a:noFill/>
        </p:spPr>
        <p:txBody>
          <a:bodyPr wrap="square" rtlCol="0">
            <a:spAutoFit/>
          </a:bodyPr>
          <a:lstStyle/>
          <a:p>
            <a:r>
              <a:rPr lang="en-US" sz="1600" b="1" i="1" dirty="0">
                <a:solidFill>
                  <a:srgbClr val="0E101A"/>
                </a:solidFill>
                <a:effectLst/>
                <a:latin typeface="Arial" panose="020B0604020202020204" pitchFamily="34" charset="0"/>
                <a:cs typeface="Arial" panose="020B0604020202020204" pitchFamily="34" charset="0"/>
              </a:rPr>
              <a:t>(</a:t>
            </a:r>
            <a:r>
              <a:rPr lang="en-US" sz="1600" b="1" i="1" dirty="0">
                <a:effectLst/>
                <a:latin typeface="Arial" panose="020B0604020202020204" pitchFamily="34" charset="0"/>
                <a:cs typeface="Arial" panose="020B0604020202020204" pitchFamily="34" charset="0"/>
              </a:rPr>
              <a:t>Premier Inn, 2023, p. 58).</a:t>
            </a:r>
            <a:endParaRPr lang="en-GB" sz="1600" b="1" i="1" dirty="0">
              <a:latin typeface="Arial" panose="020B0604020202020204" pitchFamily="34" charset="0"/>
              <a:cs typeface="Arial" panose="020B0604020202020204" pitchFamily="34" charset="0"/>
            </a:endParaRPr>
          </a:p>
        </p:txBody>
      </p:sp>
      <p:pic>
        <p:nvPicPr>
          <p:cNvPr id="6" name="Content Placeholder 10">
            <a:extLst>
              <a:ext uri="{FF2B5EF4-FFF2-40B4-BE49-F238E27FC236}">
                <a16:creationId xmlns:a16="http://schemas.microsoft.com/office/drawing/2014/main" id="{48DC56F3-81F3-43AE-B205-7898FCB4E573}"/>
              </a:ext>
            </a:extLst>
          </p:cNvPr>
          <p:cNvPicPr>
            <a:picLocks noChangeAspect="1"/>
          </p:cNvPicPr>
          <p:nvPr/>
        </p:nvPicPr>
        <p:blipFill>
          <a:blip r:embed="rId4"/>
          <a:stretch>
            <a:fillRect/>
          </a:stretch>
        </p:blipFill>
        <p:spPr>
          <a:xfrm rot="16200000">
            <a:off x="8727493" y="2020401"/>
            <a:ext cx="3888865" cy="2864348"/>
          </a:xfrm>
          <a:prstGeom prst="rect">
            <a:avLst/>
          </a:prstGeom>
        </p:spPr>
      </p:pic>
      <p:sp>
        <p:nvSpPr>
          <p:cNvPr id="8" name="TextBox 7">
            <a:extLst>
              <a:ext uri="{FF2B5EF4-FFF2-40B4-BE49-F238E27FC236}">
                <a16:creationId xmlns:a16="http://schemas.microsoft.com/office/drawing/2014/main" id="{1CC4C0D3-C5E3-47AD-8B23-2EB4EB19D81F}"/>
              </a:ext>
            </a:extLst>
          </p:cNvPr>
          <p:cNvSpPr txBox="1"/>
          <p:nvPr/>
        </p:nvSpPr>
        <p:spPr>
          <a:xfrm>
            <a:off x="9285270" y="5487977"/>
            <a:ext cx="2906730" cy="338554"/>
          </a:xfrm>
          <a:prstGeom prst="rect">
            <a:avLst/>
          </a:prstGeom>
          <a:noFill/>
        </p:spPr>
        <p:txBody>
          <a:bodyPr wrap="square">
            <a:spAutoFit/>
          </a:bodyPr>
          <a:lstStyle/>
          <a:p>
            <a:r>
              <a:rPr lang="en-US" sz="1600" b="1" i="1" dirty="0"/>
              <a:t>(Premier Inn, 2023, p. 59)</a:t>
            </a:r>
            <a:endParaRPr lang="en-GB" sz="1600" b="1" i="1" dirty="0"/>
          </a:p>
        </p:txBody>
      </p:sp>
      <p:sp>
        <p:nvSpPr>
          <p:cNvPr id="9" name="TextBox 8">
            <a:extLst>
              <a:ext uri="{FF2B5EF4-FFF2-40B4-BE49-F238E27FC236}">
                <a16:creationId xmlns:a16="http://schemas.microsoft.com/office/drawing/2014/main" id="{E868719C-F689-4BA6-8114-FC9C2CB03419}"/>
              </a:ext>
            </a:extLst>
          </p:cNvPr>
          <p:cNvSpPr txBox="1"/>
          <p:nvPr/>
        </p:nvSpPr>
        <p:spPr>
          <a:xfrm>
            <a:off x="7144463" y="1180986"/>
            <a:ext cx="814941" cy="338554"/>
          </a:xfrm>
          <a:prstGeom prst="rect">
            <a:avLst/>
          </a:prstGeom>
          <a:noFill/>
        </p:spPr>
        <p:txBody>
          <a:bodyPr wrap="square" rtlCol="0">
            <a:spAutoFit/>
          </a:bodyPr>
          <a:lstStyle/>
          <a:p>
            <a:r>
              <a:rPr lang="en-US" sz="1600" b="1" i="1" dirty="0"/>
              <a:t>Trolley</a:t>
            </a:r>
            <a:endParaRPr lang="en-GB" sz="1600" b="1" i="1" dirty="0"/>
          </a:p>
        </p:txBody>
      </p:sp>
      <p:sp>
        <p:nvSpPr>
          <p:cNvPr id="11" name="TextBox 10">
            <a:extLst>
              <a:ext uri="{FF2B5EF4-FFF2-40B4-BE49-F238E27FC236}">
                <a16:creationId xmlns:a16="http://schemas.microsoft.com/office/drawing/2014/main" id="{B45F24B7-D218-45A5-BCDC-3D845A1D19F8}"/>
              </a:ext>
            </a:extLst>
          </p:cNvPr>
          <p:cNvSpPr txBox="1"/>
          <p:nvPr/>
        </p:nvSpPr>
        <p:spPr>
          <a:xfrm>
            <a:off x="10266596" y="1190718"/>
            <a:ext cx="2089791" cy="338554"/>
          </a:xfrm>
          <a:prstGeom prst="rect">
            <a:avLst/>
          </a:prstGeom>
          <a:noFill/>
        </p:spPr>
        <p:txBody>
          <a:bodyPr wrap="square">
            <a:spAutoFit/>
          </a:bodyPr>
          <a:lstStyle/>
          <a:p>
            <a:r>
              <a:rPr lang="en-US" sz="1600" b="1" i="1" dirty="0"/>
              <a:t>Caddy</a:t>
            </a:r>
            <a:endParaRPr lang="en-GB" sz="1600" b="1" i="1" dirty="0"/>
          </a:p>
        </p:txBody>
      </p:sp>
    </p:spTree>
    <p:extLst>
      <p:ext uri="{BB962C8B-B14F-4D97-AF65-F5344CB8AC3E}">
        <p14:creationId xmlns:p14="http://schemas.microsoft.com/office/powerpoint/2010/main" val="186297178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ntr" presetSubtype="0" fill="hold" grpId="0" nodeType="afterEffect">
                                  <p:stCondLst>
                                    <p:cond delay="0"/>
                                  </p:stCondLst>
                                  <p:childTnLst>
                                    <p:set>
                                      <p:cBhvr>
                                        <p:cTn id="6" dur="1" fill="hold">
                                          <p:stCondLst>
                                            <p:cond delay="0"/>
                                          </p:stCondLst>
                                        </p:cTn>
                                        <p:tgtEl>
                                          <p:spTgt spid="81">
                                            <p:txEl>
                                              <p:pRg st="0" end="0"/>
                                            </p:txEl>
                                          </p:spTgt>
                                        </p:tgtEl>
                                        <p:attrNameLst>
                                          <p:attrName>style.visibility</p:attrName>
                                        </p:attrNameLst>
                                      </p:cBhvr>
                                      <p:to>
                                        <p:strVal val="visible"/>
                                      </p:to>
                                    </p:set>
                                    <p:animScale>
                                      <p:cBhvr>
                                        <p:cTn id="7" dur="1000" decel="50000" fill="hold">
                                          <p:stCondLst>
                                            <p:cond delay="0"/>
                                          </p:stCondLst>
                                        </p:cTn>
                                        <p:tgtEl>
                                          <p:spTgt spid="81">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81">
                                            <p:txEl>
                                              <p:pRg st="0" end="0"/>
                                            </p:txEl>
                                          </p:spTgt>
                                        </p:tgtEl>
                                        <p:attrNameLst>
                                          <p:attrName>ppt_x</p:attrName>
                                          <p:attrName>ppt_y</p:attrName>
                                        </p:attrNameLst>
                                      </p:cBhvr>
                                    </p:animMotion>
                                    <p:animEffect transition="in" filter="fade">
                                      <p:cBhvr>
                                        <p:cTn id="9" dur="1000"/>
                                        <p:tgtEl>
                                          <p:spTgt spid="81">
                                            <p:txEl>
                                              <p:pRg st="0" end="0"/>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81">
                                            <p:txEl>
                                              <p:pRg st="1" end="1"/>
                                            </p:txEl>
                                          </p:spTgt>
                                        </p:tgtEl>
                                        <p:attrNameLst>
                                          <p:attrName>style.visibility</p:attrName>
                                        </p:attrNameLst>
                                      </p:cBhvr>
                                      <p:to>
                                        <p:strVal val="visible"/>
                                      </p:to>
                                    </p:set>
                                    <p:animScale>
                                      <p:cBhvr>
                                        <p:cTn id="12" dur="1000" decel="50000" fill="hold">
                                          <p:stCondLst>
                                            <p:cond delay="0"/>
                                          </p:stCondLst>
                                        </p:cTn>
                                        <p:tgtEl>
                                          <p:spTgt spid="81">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81">
                                            <p:txEl>
                                              <p:pRg st="1" end="1"/>
                                            </p:txEl>
                                          </p:spTgt>
                                        </p:tgtEl>
                                        <p:attrNameLst>
                                          <p:attrName>ppt_x</p:attrName>
                                          <p:attrName>ppt_y</p:attrName>
                                        </p:attrNameLst>
                                      </p:cBhvr>
                                    </p:animMotion>
                                    <p:animEffect transition="in" filter="fade">
                                      <p:cBhvr>
                                        <p:cTn id="14" dur="1000"/>
                                        <p:tgtEl>
                                          <p:spTgt spid="81">
                                            <p:txEl>
                                              <p:pRg st="1" end="1"/>
                                            </p:txEl>
                                          </p:spTgt>
                                        </p:tgtEl>
                                      </p:cBhvr>
                                    </p:animEffect>
                                  </p:childTnLst>
                                </p:cTn>
                              </p:par>
                            </p:childTnLst>
                          </p:cTn>
                        </p:par>
                        <p:par>
                          <p:cTn id="15" fill="hold">
                            <p:stCondLst>
                              <p:cond delay="1000"/>
                            </p:stCondLst>
                            <p:childTnLst>
                              <p:par>
                                <p:cTn id="16" presetID="52" presetClass="entr" presetSubtype="0" fill="hold" grpId="0" nodeType="afterEffect">
                                  <p:stCondLst>
                                    <p:cond delay="0"/>
                                  </p:stCondLst>
                                  <p:childTnLst>
                                    <p:set>
                                      <p:cBhvr>
                                        <p:cTn id="17" dur="1" fill="hold">
                                          <p:stCondLst>
                                            <p:cond delay="0"/>
                                          </p:stCondLst>
                                        </p:cTn>
                                        <p:tgtEl>
                                          <p:spTgt spid="81">
                                            <p:txEl>
                                              <p:pRg st="2" end="2"/>
                                            </p:txEl>
                                          </p:spTgt>
                                        </p:tgtEl>
                                        <p:attrNameLst>
                                          <p:attrName>style.visibility</p:attrName>
                                        </p:attrNameLst>
                                      </p:cBhvr>
                                      <p:to>
                                        <p:strVal val="visible"/>
                                      </p:to>
                                    </p:set>
                                    <p:animScale>
                                      <p:cBhvr>
                                        <p:cTn id="18" dur="1000" decel="50000" fill="hold">
                                          <p:stCondLst>
                                            <p:cond delay="0"/>
                                          </p:stCondLst>
                                        </p:cTn>
                                        <p:tgtEl>
                                          <p:spTgt spid="81">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9" dur="1000" decel="50000" fill="hold">
                                          <p:stCondLst>
                                            <p:cond delay="0"/>
                                          </p:stCondLst>
                                        </p:cTn>
                                        <p:tgtEl>
                                          <p:spTgt spid="81">
                                            <p:txEl>
                                              <p:pRg st="2" end="2"/>
                                            </p:txEl>
                                          </p:spTgt>
                                        </p:tgtEl>
                                        <p:attrNameLst>
                                          <p:attrName>ppt_x</p:attrName>
                                          <p:attrName>ppt_y</p:attrName>
                                        </p:attrNameLst>
                                      </p:cBhvr>
                                    </p:animMotion>
                                    <p:animEffect transition="in" filter="fade">
                                      <p:cBhvr>
                                        <p:cTn id="20" dur="1000"/>
                                        <p:tgtEl>
                                          <p:spTgt spid="81">
                                            <p:txEl>
                                              <p:pRg st="2" end="2"/>
                                            </p:txEl>
                                          </p:spTgt>
                                        </p:tgtEl>
                                      </p:cBhvr>
                                    </p:animEffect>
                                  </p:childTnLst>
                                </p:cTn>
                              </p:par>
                              <p:par>
                                <p:cTn id="21" presetID="52" presetClass="entr" presetSubtype="0" fill="hold" grpId="0" nodeType="withEffect">
                                  <p:stCondLst>
                                    <p:cond delay="0"/>
                                  </p:stCondLst>
                                  <p:childTnLst>
                                    <p:set>
                                      <p:cBhvr>
                                        <p:cTn id="22" dur="1" fill="hold">
                                          <p:stCondLst>
                                            <p:cond delay="0"/>
                                          </p:stCondLst>
                                        </p:cTn>
                                        <p:tgtEl>
                                          <p:spTgt spid="81">
                                            <p:txEl>
                                              <p:pRg st="3" end="3"/>
                                            </p:txEl>
                                          </p:spTgt>
                                        </p:tgtEl>
                                        <p:attrNameLst>
                                          <p:attrName>style.visibility</p:attrName>
                                        </p:attrNameLst>
                                      </p:cBhvr>
                                      <p:to>
                                        <p:strVal val="visible"/>
                                      </p:to>
                                    </p:set>
                                    <p:animScale>
                                      <p:cBhvr>
                                        <p:cTn id="23" dur="1000" decel="50000" fill="hold">
                                          <p:stCondLst>
                                            <p:cond delay="0"/>
                                          </p:stCondLst>
                                        </p:cTn>
                                        <p:tgtEl>
                                          <p:spTgt spid="81">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4" dur="1000" decel="50000" fill="hold">
                                          <p:stCondLst>
                                            <p:cond delay="0"/>
                                          </p:stCondLst>
                                        </p:cTn>
                                        <p:tgtEl>
                                          <p:spTgt spid="81">
                                            <p:txEl>
                                              <p:pRg st="3" end="3"/>
                                            </p:txEl>
                                          </p:spTgt>
                                        </p:tgtEl>
                                        <p:attrNameLst>
                                          <p:attrName>ppt_x</p:attrName>
                                          <p:attrName>ppt_y</p:attrName>
                                        </p:attrNameLst>
                                      </p:cBhvr>
                                    </p:animMotion>
                                    <p:animEffect transition="in" filter="fade">
                                      <p:cBhvr>
                                        <p:cTn id="25" dur="1000"/>
                                        <p:tgtEl>
                                          <p:spTgt spid="81">
                                            <p:txEl>
                                              <p:pRg st="3" end="3"/>
                                            </p:txEl>
                                          </p:spTgt>
                                        </p:tgtEl>
                                      </p:cBhvr>
                                    </p:animEffect>
                                  </p:childTnLst>
                                </p:cTn>
                              </p:par>
                              <p:par>
                                <p:cTn id="26" presetID="52" presetClass="entr" presetSubtype="0" fill="hold" grpId="0" nodeType="withEffect">
                                  <p:stCondLst>
                                    <p:cond delay="0"/>
                                  </p:stCondLst>
                                  <p:childTnLst>
                                    <p:set>
                                      <p:cBhvr>
                                        <p:cTn id="27" dur="1" fill="hold">
                                          <p:stCondLst>
                                            <p:cond delay="0"/>
                                          </p:stCondLst>
                                        </p:cTn>
                                        <p:tgtEl>
                                          <p:spTgt spid="81">
                                            <p:txEl>
                                              <p:pRg st="4" end="4"/>
                                            </p:txEl>
                                          </p:spTgt>
                                        </p:tgtEl>
                                        <p:attrNameLst>
                                          <p:attrName>style.visibility</p:attrName>
                                        </p:attrNameLst>
                                      </p:cBhvr>
                                      <p:to>
                                        <p:strVal val="visible"/>
                                      </p:to>
                                    </p:set>
                                    <p:animScale>
                                      <p:cBhvr>
                                        <p:cTn id="28" dur="1000" decel="50000" fill="hold">
                                          <p:stCondLst>
                                            <p:cond delay="0"/>
                                          </p:stCondLst>
                                        </p:cTn>
                                        <p:tgtEl>
                                          <p:spTgt spid="81">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9" dur="1000" decel="50000" fill="hold">
                                          <p:stCondLst>
                                            <p:cond delay="0"/>
                                          </p:stCondLst>
                                        </p:cTn>
                                        <p:tgtEl>
                                          <p:spTgt spid="81">
                                            <p:txEl>
                                              <p:pRg st="4" end="4"/>
                                            </p:txEl>
                                          </p:spTgt>
                                        </p:tgtEl>
                                        <p:attrNameLst>
                                          <p:attrName>ppt_x</p:attrName>
                                          <p:attrName>ppt_y</p:attrName>
                                        </p:attrNameLst>
                                      </p:cBhvr>
                                    </p:animMotion>
                                    <p:animEffect transition="in" filter="fade">
                                      <p:cBhvr>
                                        <p:cTn id="30" dur="1000"/>
                                        <p:tgtEl>
                                          <p:spTgt spid="81">
                                            <p:txEl>
                                              <p:pRg st="4" end="4"/>
                                            </p:txEl>
                                          </p:spTgt>
                                        </p:tgtEl>
                                      </p:cBhvr>
                                    </p:animEffect>
                                  </p:childTnLst>
                                </p:cTn>
                              </p:par>
                              <p:par>
                                <p:cTn id="31" presetID="52" presetClass="entr" presetSubtype="0" fill="hold" grpId="0" nodeType="withEffect">
                                  <p:stCondLst>
                                    <p:cond delay="0"/>
                                  </p:stCondLst>
                                  <p:childTnLst>
                                    <p:set>
                                      <p:cBhvr>
                                        <p:cTn id="32" dur="1" fill="hold">
                                          <p:stCondLst>
                                            <p:cond delay="0"/>
                                          </p:stCondLst>
                                        </p:cTn>
                                        <p:tgtEl>
                                          <p:spTgt spid="81">
                                            <p:txEl>
                                              <p:pRg st="5" end="5"/>
                                            </p:txEl>
                                          </p:spTgt>
                                        </p:tgtEl>
                                        <p:attrNameLst>
                                          <p:attrName>style.visibility</p:attrName>
                                        </p:attrNameLst>
                                      </p:cBhvr>
                                      <p:to>
                                        <p:strVal val="visible"/>
                                      </p:to>
                                    </p:set>
                                    <p:animScale>
                                      <p:cBhvr>
                                        <p:cTn id="33" dur="1000" decel="50000" fill="hold">
                                          <p:stCondLst>
                                            <p:cond delay="0"/>
                                          </p:stCondLst>
                                        </p:cTn>
                                        <p:tgtEl>
                                          <p:spTgt spid="81">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4" dur="1000" decel="50000" fill="hold">
                                          <p:stCondLst>
                                            <p:cond delay="0"/>
                                          </p:stCondLst>
                                        </p:cTn>
                                        <p:tgtEl>
                                          <p:spTgt spid="81">
                                            <p:txEl>
                                              <p:pRg st="5" end="5"/>
                                            </p:txEl>
                                          </p:spTgt>
                                        </p:tgtEl>
                                        <p:attrNameLst>
                                          <p:attrName>ppt_x</p:attrName>
                                          <p:attrName>ppt_y</p:attrName>
                                        </p:attrNameLst>
                                      </p:cBhvr>
                                    </p:animMotion>
                                    <p:animEffect transition="in" filter="fade">
                                      <p:cBhvr>
                                        <p:cTn id="35" dur="1000"/>
                                        <p:tgtEl>
                                          <p:spTgt spid="81">
                                            <p:txEl>
                                              <p:pRg st="5" end="5"/>
                                            </p:txEl>
                                          </p:spTgt>
                                        </p:tgtEl>
                                      </p:cBhvr>
                                    </p:animEffect>
                                  </p:childTnLst>
                                </p:cTn>
                              </p:par>
                              <p:par>
                                <p:cTn id="36" presetID="52" presetClass="entr" presetSubtype="0" fill="hold" grpId="0" nodeType="withEffect">
                                  <p:stCondLst>
                                    <p:cond delay="0"/>
                                  </p:stCondLst>
                                  <p:childTnLst>
                                    <p:set>
                                      <p:cBhvr>
                                        <p:cTn id="37" dur="1" fill="hold">
                                          <p:stCondLst>
                                            <p:cond delay="0"/>
                                          </p:stCondLst>
                                        </p:cTn>
                                        <p:tgtEl>
                                          <p:spTgt spid="81">
                                            <p:txEl>
                                              <p:pRg st="6" end="6"/>
                                            </p:txEl>
                                          </p:spTgt>
                                        </p:tgtEl>
                                        <p:attrNameLst>
                                          <p:attrName>style.visibility</p:attrName>
                                        </p:attrNameLst>
                                      </p:cBhvr>
                                      <p:to>
                                        <p:strVal val="visible"/>
                                      </p:to>
                                    </p:set>
                                    <p:animScale>
                                      <p:cBhvr>
                                        <p:cTn id="38" dur="1000" decel="50000" fill="hold">
                                          <p:stCondLst>
                                            <p:cond delay="0"/>
                                          </p:stCondLst>
                                        </p:cTn>
                                        <p:tgtEl>
                                          <p:spTgt spid="81">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9" dur="1000" decel="50000" fill="hold">
                                          <p:stCondLst>
                                            <p:cond delay="0"/>
                                          </p:stCondLst>
                                        </p:cTn>
                                        <p:tgtEl>
                                          <p:spTgt spid="81">
                                            <p:txEl>
                                              <p:pRg st="6" end="6"/>
                                            </p:txEl>
                                          </p:spTgt>
                                        </p:tgtEl>
                                        <p:attrNameLst>
                                          <p:attrName>ppt_x</p:attrName>
                                          <p:attrName>ppt_y</p:attrName>
                                        </p:attrNameLst>
                                      </p:cBhvr>
                                    </p:animMotion>
                                    <p:animEffect transition="in" filter="fade">
                                      <p:cBhvr>
                                        <p:cTn id="40" dur="1000"/>
                                        <p:tgtEl>
                                          <p:spTgt spid="81">
                                            <p:txEl>
                                              <p:pRg st="6" end="6"/>
                                            </p:txEl>
                                          </p:spTgt>
                                        </p:tgtEl>
                                      </p:cBhvr>
                                    </p:animEffect>
                                  </p:childTnLst>
                                </p:cTn>
                              </p:par>
                              <p:par>
                                <p:cTn id="41" presetID="52" presetClass="entr" presetSubtype="0" fill="hold" grpId="0" nodeType="withEffect">
                                  <p:stCondLst>
                                    <p:cond delay="0"/>
                                  </p:stCondLst>
                                  <p:childTnLst>
                                    <p:set>
                                      <p:cBhvr>
                                        <p:cTn id="42" dur="1" fill="hold">
                                          <p:stCondLst>
                                            <p:cond delay="0"/>
                                          </p:stCondLst>
                                        </p:cTn>
                                        <p:tgtEl>
                                          <p:spTgt spid="81">
                                            <p:txEl>
                                              <p:pRg st="7" end="7"/>
                                            </p:txEl>
                                          </p:spTgt>
                                        </p:tgtEl>
                                        <p:attrNameLst>
                                          <p:attrName>style.visibility</p:attrName>
                                        </p:attrNameLst>
                                      </p:cBhvr>
                                      <p:to>
                                        <p:strVal val="visible"/>
                                      </p:to>
                                    </p:set>
                                    <p:animScale>
                                      <p:cBhvr>
                                        <p:cTn id="43" dur="1000" decel="50000" fill="hold">
                                          <p:stCondLst>
                                            <p:cond delay="0"/>
                                          </p:stCondLst>
                                        </p:cTn>
                                        <p:tgtEl>
                                          <p:spTgt spid="81">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4" dur="1000" decel="50000" fill="hold">
                                          <p:stCondLst>
                                            <p:cond delay="0"/>
                                          </p:stCondLst>
                                        </p:cTn>
                                        <p:tgtEl>
                                          <p:spTgt spid="81">
                                            <p:txEl>
                                              <p:pRg st="7" end="7"/>
                                            </p:txEl>
                                          </p:spTgt>
                                        </p:tgtEl>
                                        <p:attrNameLst>
                                          <p:attrName>ppt_x</p:attrName>
                                          <p:attrName>ppt_y</p:attrName>
                                        </p:attrNameLst>
                                      </p:cBhvr>
                                    </p:animMotion>
                                    <p:animEffect transition="in" filter="fade">
                                      <p:cBhvr>
                                        <p:cTn id="45" dur="1000"/>
                                        <p:tgtEl>
                                          <p:spTgt spid="81">
                                            <p:txEl>
                                              <p:pRg st="7" end="7"/>
                                            </p:txEl>
                                          </p:spTgt>
                                        </p:tgtEl>
                                      </p:cBhvr>
                                    </p:animEffect>
                                  </p:childTnLst>
                                </p:cTn>
                              </p:par>
                              <p:par>
                                <p:cTn id="46" presetID="52" presetClass="entr" presetSubtype="0" fill="hold" grpId="0" nodeType="withEffect">
                                  <p:stCondLst>
                                    <p:cond delay="0"/>
                                  </p:stCondLst>
                                  <p:childTnLst>
                                    <p:set>
                                      <p:cBhvr>
                                        <p:cTn id="47" dur="1" fill="hold">
                                          <p:stCondLst>
                                            <p:cond delay="0"/>
                                          </p:stCondLst>
                                        </p:cTn>
                                        <p:tgtEl>
                                          <p:spTgt spid="81">
                                            <p:txEl>
                                              <p:pRg st="8" end="8"/>
                                            </p:txEl>
                                          </p:spTgt>
                                        </p:tgtEl>
                                        <p:attrNameLst>
                                          <p:attrName>style.visibility</p:attrName>
                                        </p:attrNameLst>
                                      </p:cBhvr>
                                      <p:to>
                                        <p:strVal val="visible"/>
                                      </p:to>
                                    </p:set>
                                    <p:animScale>
                                      <p:cBhvr>
                                        <p:cTn id="48" dur="1000" decel="50000" fill="hold">
                                          <p:stCondLst>
                                            <p:cond delay="0"/>
                                          </p:stCondLst>
                                        </p:cTn>
                                        <p:tgtEl>
                                          <p:spTgt spid="81">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9" dur="1000" decel="50000" fill="hold">
                                          <p:stCondLst>
                                            <p:cond delay="0"/>
                                          </p:stCondLst>
                                        </p:cTn>
                                        <p:tgtEl>
                                          <p:spTgt spid="81">
                                            <p:txEl>
                                              <p:pRg st="8" end="8"/>
                                            </p:txEl>
                                          </p:spTgt>
                                        </p:tgtEl>
                                        <p:attrNameLst>
                                          <p:attrName>ppt_x</p:attrName>
                                          <p:attrName>ppt_y</p:attrName>
                                        </p:attrNameLst>
                                      </p:cBhvr>
                                    </p:animMotion>
                                    <p:animEffect transition="in" filter="fade">
                                      <p:cBhvr>
                                        <p:cTn id="50" dur="1000"/>
                                        <p:tgtEl>
                                          <p:spTgt spid="81">
                                            <p:txEl>
                                              <p:pRg st="8" end="8"/>
                                            </p:txEl>
                                          </p:spTgt>
                                        </p:tgtEl>
                                      </p:cBhvr>
                                    </p:animEffect>
                                  </p:childTnLst>
                                </p:cTn>
                              </p:par>
                              <p:par>
                                <p:cTn id="51" presetID="52" presetClass="entr" presetSubtype="0" fill="hold" grpId="0" nodeType="withEffect">
                                  <p:stCondLst>
                                    <p:cond delay="0"/>
                                  </p:stCondLst>
                                  <p:childTnLst>
                                    <p:set>
                                      <p:cBhvr>
                                        <p:cTn id="52" dur="1" fill="hold">
                                          <p:stCondLst>
                                            <p:cond delay="0"/>
                                          </p:stCondLst>
                                        </p:cTn>
                                        <p:tgtEl>
                                          <p:spTgt spid="81">
                                            <p:txEl>
                                              <p:pRg st="9" end="9"/>
                                            </p:txEl>
                                          </p:spTgt>
                                        </p:tgtEl>
                                        <p:attrNameLst>
                                          <p:attrName>style.visibility</p:attrName>
                                        </p:attrNameLst>
                                      </p:cBhvr>
                                      <p:to>
                                        <p:strVal val="visible"/>
                                      </p:to>
                                    </p:set>
                                    <p:animScale>
                                      <p:cBhvr>
                                        <p:cTn id="53" dur="1000" decel="50000" fill="hold">
                                          <p:stCondLst>
                                            <p:cond delay="0"/>
                                          </p:stCondLst>
                                        </p:cTn>
                                        <p:tgtEl>
                                          <p:spTgt spid="81">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4" dur="1000" decel="50000" fill="hold">
                                          <p:stCondLst>
                                            <p:cond delay="0"/>
                                          </p:stCondLst>
                                        </p:cTn>
                                        <p:tgtEl>
                                          <p:spTgt spid="81">
                                            <p:txEl>
                                              <p:pRg st="9" end="9"/>
                                            </p:txEl>
                                          </p:spTgt>
                                        </p:tgtEl>
                                        <p:attrNameLst>
                                          <p:attrName>ppt_x</p:attrName>
                                          <p:attrName>ppt_y</p:attrName>
                                        </p:attrNameLst>
                                      </p:cBhvr>
                                    </p:animMotion>
                                    <p:animEffect transition="in" filter="fade">
                                      <p:cBhvr>
                                        <p:cTn id="55" dur="1000"/>
                                        <p:tgtEl>
                                          <p:spTgt spid="81">
                                            <p:txEl>
                                              <p:pRg st="9" end="9"/>
                                            </p:txEl>
                                          </p:spTgt>
                                        </p:tgtEl>
                                      </p:cBhvr>
                                    </p:animEffect>
                                  </p:childTnLst>
                                </p:cTn>
                              </p:par>
                              <p:par>
                                <p:cTn id="56" presetID="52" presetClass="entr" presetSubtype="0" fill="hold" grpId="0" nodeType="withEffect">
                                  <p:stCondLst>
                                    <p:cond delay="0"/>
                                  </p:stCondLst>
                                  <p:childTnLst>
                                    <p:set>
                                      <p:cBhvr>
                                        <p:cTn id="57" dur="1" fill="hold">
                                          <p:stCondLst>
                                            <p:cond delay="0"/>
                                          </p:stCondLst>
                                        </p:cTn>
                                        <p:tgtEl>
                                          <p:spTgt spid="81">
                                            <p:txEl>
                                              <p:pRg st="10" end="10"/>
                                            </p:txEl>
                                          </p:spTgt>
                                        </p:tgtEl>
                                        <p:attrNameLst>
                                          <p:attrName>style.visibility</p:attrName>
                                        </p:attrNameLst>
                                      </p:cBhvr>
                                      <p:to>
                                        <p:strVal val="visible"/>
                                      </p:to>
                                    </p:set>
                                    <p:animScale>
                                      <p:cBhvr>
                                        <p:cTn id="58" dur="1000" decel="50000" fill="hold">
                                          <p:stCondLst>
                                            <p:cond delay="0"/>
                                          </p:stCondLst>
                                        </p:cTn>
                                        <p:tgtEl>
                                          <p:spTgt spid="81">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9" dur="1000" decel="50000" fill="hold">
                                          <p:stCondLst>
                                            <p:cond delay="0"/>
                                          </p:stCondLst>
                                        </p:cTn>
                                        <p:tgtEl>
                                          <p:spTgt spid="81">
                                            <p:txEl>
                                              <p:pRg st="10" end="10"/>
                                            </p:txEl>
                                          </p:spTgt>
                                        </p:tgtEl>
                                        <p:attrNameLst>
                                          <p:attrName>ppt_x</p:attrName>
                                          <p:attrName>ppt_y</p:attrName>
                                        </p:attrNameLst>
                                      </p:cBhvr>
                                    </p:animMotion>
                                    <p:animEffect transition="in" filter="fade">
                                      <p:cBhvr>
                                        <p:cTn id="60" dur="1000"/>
                                        <p:tgtEl>
                                          <p:spTgt spid="81">
                                            <p:txEl>
                                              <p:pRg st="10" end="10"/>
                                            </p:txEl>
                                          </p:spTgt>
                                        </p:tgtEl>
                                      </p:cBhvr>
                                    </p:animEffect>
                                  </p:childTnLst>
                                </p:cTn>
                              </p:par>
                              <p:par>
                                <p:cTn id="61" presetID="52" presetClass="entr" presetSubtype="0" fill="hold" grpId="0" nodeType="withEffect">
                                  <p:stCondLst>
                                    <p:cond delay="0"/>
                                  </p:stCondLst>
                                  <p:childTnLst>
                                    <p:set>
                                      <p:cBhvr>
                                        <p:cTn id="62" dur="1" fill="hold">
                                          <p:stCondLst>
                                            <p:cond delay="0"/>
                                          </p:stCondLst>
                                        </p:cTn>
                                        <p:tgtEl>
                                          <p:spTgt spid="81">
                                            <p:txEl>
                                              <p:pRg st="11" end="11"/>
                                            </p:txEl>
                                          </p:spTgt>
                                        </p:tgtEl>
                                        <p:attrNameLst>
                                          <p:attrName>style.visibility</p:attrName>
                                        </p:attrNameLst>
                                      </p:cBhvr>
                                      <p:to>
                                        <p:strVal val="visible"/>
                                      </p:to>
                                    </p:set>
                                    <p:animScale>
                                      <p:cBhvr>
                                        <p:cTn id="63" dur="1000" decel="50000" fill="hold">
                                          <p:stCondLst>
                                            <p:cond delay="0"/>
                                          </p:stCondLst>
                                        </p:cTn>
                                        <p:tgtEl>
                                          <p:spTgt spid="81">
                                            <p:txEl>
                                              <p:pRg st="11" end="1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4" dur="1000" decel="50000" fill="hold">
                                          <p:stCondLst>
                                            <p:cond delay="0"/>
                                          </p:stCondLst>
                                        </p:cTn>
                                        <p:tgtEl>
                                          <p:spTgt spid="81">
                                            <p:txEl>
                                              <p:pRg st="11" end="11"/>
                                            </p:txEl>
                                          </p:spTgt>
                                        </p:tgtEl>
                                        <p:attrNameLst>
                                          <p:attrName>ppt_x</p:attrName>
                                          <p:attrName>ppt_y</p:attrName>
                                        </p:attrNameLst>
                                      </p:cBhvr>
                                    </p:animMotion>
                                    <p:animEffect transition="in" filter="fade">
                                      <p:cBhvr>
                                        <p:cTn id="65" dur="1000"/>
                                        <p:tgtEl>
                                          <p:spTgt spid="81">
                                            <p:txEl>
                                              <p:pRg st="11" end="11"/>
                                            </p:txEl>
                                          </p:spTgt>
                                        </p:tgtEl>
                                      </p:cBhvr>
                                    </p:animEffect>
                                  </p:childTnLst>
                                </p:cTn>
                              </p:par>
                              <p:par>
                                <p:cTn id="66" presetID="52" presetClass="entr" presetSubtype="0" fill="hold" grpId="0" nodeType="withEffect">
                                  <p:stCondLst>
                                    <p:cond delay="0"/>
                                  </p:stCondLst>
                                  <p:childTnLst>
                                    <p:set>
                                      <p:cBhvr>
                                        <p:cTn id="67" dur="1" fill="hold">
                                          <p:stCondLst>
                                            <p:cond delay="0"/>
                                          </p:stCondLst>
                                        </p:cTn>
                                        <p:tgtEl>
                                          <p:spTgt spid="81">
                                            <p:txEl>
                                              <p:pRg st="12" end="12"/>
                                            </p:txEl>
                                          </p:spTgt>
                                        </p:tgtEl>
                                        <p:attrNameLst>
                                          <p:attrName>style.visibility</p:attrName>
                                        </p:attrNameLst>
                                      </p:cBhvr>
                                      <p:to>
                                        <p:strVal val="visible"/>
                                      </p:to>
                                    </p:set>
                                    <p:animScale>
                                      <p:cBhvr>
                                        <p:cTn id="68" dur="1000" decel="50000" fill="hold">
                                          <p:stCondLst>
                                            <p:cond delay="0"/>
                                          </p:stCondLst>
                                        </p:cTn>
                                        <p:tgtEl>
                                          <p:spTgt spid="81">
                                            <p:txEl>
                                              <p:pRg st="12" end="1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9" dur="1000" decel="50000" fill="hold">
                                          <p:stCondLst>
                                            <p:cond delay="0"/>
                                          </p:stCondLst>
                                        </p:cTn>
                                        <p:tgtEl>
                                          <p:spTgt spid="81">
                                            <p:txEl>
                                              <p:pRg st="12" end="12"/>
                                            </p:txEl>
                                          </p:spTgt>
                                        </p:tgtEl>
                                        <p:attrNameLst>
                                          <p:attrName>ppt_x</p:attrName>
                                          <p:attrName>ppt_y</p:attrName>
                                        </p:attrNameLst>
                                      </p:cBhvr>
                                    </p:animMotion>
                                    <p:animEffect transition="in" filter="fade">
                                      <p:cBhvr>
                                        <p:cTn id="70" dur="1000"/>
                                        <p:tgtEl>
                                          <p:spTgt spid="81">
                                            <p:txEl>
                                              <p:pRg st="12" end="12"/>
                                            </p:txEl>
                                          </p:spTgt>
                                        </p:tgtEl>
                                      </p:cBhvr>
                                    </p:animEffect>
                                  </p:childTnLst>
                                </p:cTn>
                              </p:par>
                              <p:par>
                                <p:cTn id="71" presetID="52" presetClass="entr" presetSubtype="0" fill="hold" grpId="0" nodeType="withEffect">
                                  <p:stCondLst>
                                    <p:cond delay="0"/>
                                  </p:stCondLst>
                                  <p:childTnLst>
                                    <p:set>
                                      <p:cBhvr>
                                        <p:cTn id="72" dur="1" fill="hold">
                                          <p:stCondLst>
                                            <p:cond delay="0"/>
                                          </p:stCondLst>
                                        </p:cTn>
                                        <p:tgtEl>
                                          <p:spTgt spid="81">
                                            <p:txEl>
                                              <p:pRg st="13" end="13"/>
                                            </p:txEl>
                                          </p:spTgt>
                                        </p:tgtEl>
                                        <p:attrNameLst>
                                          <p:attrName>style.visibility</p:attrName>
                                        </p:attrNameLst>
                                      </p:cBhvr>
                                      <p:to>
                                        <p:strVal val="visible"/>
                                      </p:to>
                                    </p:set>
                                    <p:animScale>
                                      <p:cBhvr>
                                        <p:cTn id="73" dur="1000" decel="50000" fill="hold">
                                          <p:stCondLst>
                                            <p:cond delay="0"/>
                                          </p:stCondLst>
                                        </p:cTn>
                                        <p:tgtEl>
                                          <p:spTgt spid="81">
                                            <p:txEl>
                                              <p:pRg st="13" end="1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4" dur="1000" decel="50000" fill="hold">
                                          <p:stCondLst>
                                            <p:cond delay="0"/>
                                          </p:stCondLst>
                                        </p:cTn>
                                        <p:tgtEl>
                                          <p:spTgt spid="81">
                                            <p:txEl>
                                              <p:pRg st="13" end="13"/>
                                            </p:txEl>
                                          </p:spTgt>
                                        </p:tgtEl>
                                        <p:attrNameLst>
                                          <p:attrName>ppt_x</p:attrName>
                                          <p:attrName>ppt_y</p:attrName>
                                        </p:attrNameLst>
                                      </p:cBhvr>
                                    </p:animMotion>
                                    <p:animEffect transition="in" filter="fade">
                                      <p:cBhvr>
                                        <p:cTn id="75" dur="1000"/>
                                        <p:tgtEl>
                                          <p:spTgt spid="81">
                                            <p:txEl>
                                              <p:pRg st="13" end="13"/>
                                            </p:txEl>
                                          </p:spTgt>
                                        </p:tgtEl>
                                      </p:cBhvr>
                                    </p:animEffect>
                                  </p:childTnLst>
                                </p:cTn>
                              </p:par>
                              <p:par>
                                <p:cTn id="76" presetID="52" presetClass="entr" presetSubtype="0" fill="hold" grpId="0" nodeType="withEffect">
                                  <p:stCondLst>
                                    <p:cond delay="0"/>
                                  </p:stCondLst>
                                  <p:childTnLst>
                                    <p:set>
                                      <p:cBhvr>
                                        <p:cTn id="77" dur="1" fill="hold">
                                          <p:stCondLst>
                                            <p:cond delay="0"/>
                                          </p:stCondLst>
                                        </p:cTn>
                                        <p:tgtEl>
                                          <p:spTgt spid="81">
                                            <p:txEl>
                                              <p:pRg st="14" end="14"/>
                                            </p:txEl>
                                          </p:spTgt>
                                        </p:tgtEl>
                                        <p:attrNameLst>
                                          <p:attrName>style.visibility</p:attrName>
                                        </p:attrNameLst>
                                      </p:cBhvr>
                                      <p:to>
                                        <p:strVal val="visible"/>
                                      </p:to>
                                    </p:set>
                                    <p:animScale>
                                      <p:cBhvr>
                                        <p:cTn id="78" dur="1000" decel="50000" fill="hold">
                                          <p:stCondLst>
                                            <p:cond delay="0"/>
                                          </p:stCondLst>
                                        </p:cTn>
                                        <p:tgtEl>
                                          <p:spTgt spid="81">
                                            <p:txEl>
                                              <p:pRg st="14" end="1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9" dur="1000" decel="50000" fill="hold">
                                          <p:stCondLst>
                                            <p:cond delay="0"/>
                                          </p:stCondLst>
                                        </p:cTn>
                                        <p:tgtEl>
                                          <p:spTgt spid="81">
                                            <p:txEl>
                                              <p:pRg st="14" end="14"/>
                                            </p:txEl>
                                          </p:spTgt>
                                        </p:tgtEl>
                                        <p:attrNameLst>
                                          <p:attrName>ppt_x</p:attrName>
                                          <p:attrName>ppt_y</p:attrName>
                                        </p:attrNameLst>
                                      </p:cBhvr>
                                    </p:animMotion>
                                    <p:animEffect transition="in" filter="fade">
                                      <p:cBhvr>
                                        <p:cTn id="80" dur="1000"/>
                                        <p:tgtEl>
                                          <p:spTgt spid="81">
                                            <p:txEl>
                                              <p:pRg st="14" end="14"/>
                                            </p:txEl>
                                          </p:spTgt>
                                        </p:tgtEl>
                                      </p:cBhvr>
                                    </p:animEffect>
                                  </p:childTnLst>
                                </p:cTn>
                              </p:par>
                              <p:par>
                                <p:cTn id="81" presetID="52" presetClass="entr" presetSubtype="0" fill="hold" grpId="0" nodeType="withEffect">
                                  <p:stCondLst>
                                    <p:cond delay="0"/>
                                  </p:stCondLst>
                                  <p:childTnLst>
                                    <p:set>
                                      <p:cBhvr>
                                        <p:cTn id="82" dur="1" fill="hold">
                                          <p:stCondLst>
                                            <p:cond delay="0"/>
                                          </p:stCondLst>
                                        </p:cTn>
                                        <p:tgtEl>
                                          <p:spTgt spid="81">
                                            <p:txEl>
                                              <p:pRg st="15" end="15"/>
                                            </p:txEl>
                                          </p:spTgt>
                                        </p:tgtEl>
                                        <p:attrNameLst>
                                          <p:attrName>style.visibility</p:attrName>
                                        </p:attrNameLst>
                                      </p:cBhvr>
                                      <p:to>
                                        <p:strVal val="visible"/>
                                      </p:to>
                                    </p:set>
                                    <p:animScale>
                                      <p:cBhvr>
                                        <p:cTn id="83" dur="1000" decel="50000" fill="hold">
                                          <p:stCondLst>
                                            <p:cond delay="0"/>
                                          </p:stCondLst>
                                        </p:cTn>
                                        <p:tgtEl>
                                          <p:spTgt spid="81">
                                            <p:txEl>
                                              <p:pRg st="15" end="1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4" dur="1000" decel="50000" fill="hold">
                                          <p:stCondLst>
                                            <p:cond delay="0"/>
                                          </p:stCondLst>
                                        </p:cTn>
                                        <p:tgtEl>
                                          <p:spTgt spid="81">
                                            <p:txEl>
                                              <p:pRg st="15" end="15"/>
                                            </p:txEl>
                                          </p:spTgt>
                                        </p:tgtEl>
                                        <p:attrNameLst>
                                          <p:attrName>ppt_x</p:attrName>
                                          <p:attrName>ppt_y</p:attrName>
                                        </p:attrNameLst>
                                      </p:cBhvr>
                                    </p:animMotion>
                                    <p:animEffect transition="in" filter="fade">
                                      <p:cBhvr>
                                        <p:cTn id="85" dur="1000"/>
                                        <p:tgtEl>
                                          <p:spTgt spid="81">
                                            <p:txEl>
                                              <p:pRg st="15" end="15"/>
                                            </p:txEl>
                                          </p:spTgt>
                                        </p:tgtEl>
                                      </p:cBhvr>
                                    </p:animEffect>
                                  </p:childTnLst>
                                </p:cTn>
                              </p:par>
                              <p:par>
                                <p:cTn id="86" presetID="52" presetClass="entr" presetSubtype="0" fill="hold" grpId="0" nodeType="withEffect">
                                  <p:stCondLst>
                                    <p:cond delay="0"/>
                                  </p:stCondLst>
                                  <p:childTnLst>
                                    <p:set>
                                      <p:cBhvr>
                                        <p:cTn id="87" dur="1" fill="hold">
                                          <p:stCondLst>
                                            <p:cond delay="0"/>
                                          </p:stCondLst>
                                        </p:cTn>
                                        <p:tgtEl>
                                          <p:spTgt spid="81">
                                            <p:txEl>
                                              <p:pRg st="16" end="16"/>
                                            </p:txEl>
                                          </p:spTgt>
                                        </p:tgtEl>
                                        <p:attrNameLst>
                                          <p:attrName>style.visibility</p:attrName>
                                        </p:attrNameLst>
                                      </p:cBhvr>
                                      <p:to>
                                        <p:strVal val="visible"/>
                                      </p:to>
                                    </p:set>
                                    <p:animScale>
                                      <p:cBhvr>
                                        <p:cTn id="88" dur="1000" decel="50000" fill="hold">
                                          <p:stCondLst>
                                            <p:cond delay="0"/>
                                          </p:stCondLst>
                                        </p:cTn>
                                        <p:tgtEl>
                                          <p:spTgt spid="81">
                                            <p:txEl>
                                              <p:pRg st="16" end="1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9" dur="1000" decel="50000" fill="hold">
                                          <p:stCondLst>
                                            <p:cond delay="0"/>
                                          </p:stCondLst>
                                        </p:cTn>
                                        <p:tgtEl>
                                          <p:spTgt spid="81">
                                            <p:txEl>
                                              <p:pRg st="16" end="16"/>
                                            </p:txEl>
                                          </p:spTgt>
                                        </p:tgtEl>
                                        <p:attrNameLst>
                                          <p:attrName>ppt_x</p:attrName>
                                          <p:attrName>ppt_y</p:attrName>
                                        </p:attrNameLst>
                                      </p:cBhvr>
                                    </p:animMotion>
                                    <p:animEffect transition="in" filter="fade">
                                      <p:cBhvr>
                                        <p:cTn id="90" dur="1000"/>
                                        <p:tgtEl>
                                          <p:spTgt spid="81">
                                            <p:txEl>
                                              <p:pRg st="16" end="16"/>
                                            </p:txEl>
                                          </p:spTgt>
                                        </p:tgtEl>
                                      </p:cBhvr>
                                    </p:animEffect>
                                  </p:childTnLst>
                                </p:cTn>
                              </p:par>
                              <p:par>
                                <p:cTn id="91" presetID="52" presetClass="entr" presetSubtype="0" fill="hold" grpId="0" nodeType="withEffect">
                                  <p:stCondLst>
                                    <p:cond delay="0"/>
                                  </p:stCondLst>
                                  <p:childTnLst>
                                    <p:set>
                                      <p:cBhvr>
                                        <p:cTn id="92" dur="1" fill="hold">
                                          <p:stCondLst>
                                            <p:cond delay="0"/>
                                          </p:stCondLst>
                                        </p:cTn>
                                        <p:tgtEl>
                                          <p:spTgt spid="81">
                                            <p:txEl>
                                              <p:pRg st="17" end="17"/>
                                            </p:txEl>
                                          </p:spTgt>
                                        </p:tgtEl>
                                        <p:attrNameLst>
                                          <p:attrName>style.visibility</p:attrName>
                                        </p:attrNameLst>
                                      </p:cBhvr>
                                      <p:to>
                                        <p:strVal val="visible"/>
                                      </p:to>
                                    </p:set>
                                    <p:animScale>
                                      <p:cBhvr>
                                        <p:cTn id="93" dur="1000" decel="50000" fill="hold">
                                          <p:stCondLst>
                                            <p:cond delay="0"/>
                                          </p:stCondLst>
                                        </p:cTn>
                                        <p:tgtEl>
                                          <p:spTgt spid="81">
                                            <p:txEl>
                                              <p:pRg st="17" end="1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94" dur="1000" decel="50000" fill="hold">
                                          <p:stCondLst>
                                            <p:cond delay="0"/>
                                          </p:stCondLst>
                                        </p:cTn>
                                        <p:tgtEl>
                                          <p:spTgt spid="81">
                                            <p:txEl>
                                              <p:pRg st="17" end="17"/>
                                            </p:txEl>
                                          </p:spTgt>
                                        </p:tgtEl>
                                        <p:attrNameLst>
                                          <p:attrName>ppt_x</p:attrName>
                                          <p:attrName>ppt_y</p:attrName>
                                        </p:attrNameLst>
                                      </p:cBhvr>
                                    </p:animMotion>
                                    <p:animEffect transition="in" filter="fade">
                                      <p:cBhvr>
                                        <p:cTn id="95" dur="1000"/>
                                        <p:tgtEl>
                                          <p:spTgt spid="81">
                                            <p:txEl>
                                              <p:pRg st="17" end="17"/>
                                            </p:txEl>
                                          </p:spTgt>
                                        </p:tgtEl>
                                      </p:cBhvr>
                                    </p:animEffect>
                                  </p:childTnLst>
                                </p:cTn>
                              </p:par>
                              <p:par>
                                <p:cTn id="96" presetID="6" presetClass="entr" presetSubtype="16" fill="hold" nodeType="withEffect">
                                  <p:stCondLst>
                                    <p:cond delay="0"/>
                                  </p:stCondLst>
                                  <p:childTnLst>
                                    <p:set>
                                      <p:cBhvr>
                                        <p:cTn id="97" dur="1" fill="hold">
                                          <p:stCondLst>
                                            <p:cond delay="0"/>
                                          </p:stCondLst>
                                        </p:cTn>
                                        <p:tgtEl>
                                          <p:spTgt spid="73"/>
                                        </p:tgtEl>
                                        <p:attrNameLst>
                                          <p:attrName>style.visibility</p:attrName>
                                        </p:attrNameLst>
                                      </p:cBhvr>
                                      <p:to>
                                        <p:strVal val="visible"/>
                                      </p:to>
                                    </p:set>
                                    <p:animEffect transition="in" filter="circle(in)">
                                      <p:cBhvr>
                                        <p:cTn id="98" dur="2000"/>
                                        <p:tgtEl>
                                          <p:spTgt spid="73"/>
                                        </p:tgtEl>
                                      </p:cBhvr>
                                    </p:animEffect>
                                  </p:childTnLst>
                                </p:cTn>
                              </p:par>
                              <p:par>
                                <p:cTn id="99" presetID="6" presetClass="entr" presetSubtype="16" fill="hold" nodeType="withEffect">
                                  <p:stCondLst>
                                    <p:cond delay="0"/>
                                  </p:stCondLst>
                                  <p:childTnLst>
                                    <p:set>
                                      <p:cBhvr>
                                        <p:cTn id="100" dur="1" fill="hold">
                                          <p:stCondLst>
                                            <p:cond delay="0"/>
                                          </p:stCondLst>
                                        </p:cTn>
                                        <p:tgtEl>
                                          <p:spTgt spid="6"/>
                                        </p:tgtEl>
                                        <p:attrNameLst>
                                          <p:attrName>style.visibility</p:attrName>
                                        </p:attrNameLst>
                                      </p:cBhvr>
                                      <p:to>
                                        <p:strVal val="visible"/>
                                      </p:to>
                                    </p:set>
                                    <p:animEffect transition="in" filter="circle(in)">
                                      <p:cBhvr>
                                        <p:cTn id="10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 grpId="0" build="allAtOnce"/>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9BE1F41-1057-4EBC-A119-7B2228BC44D3}"/>
              </a:ext>
            </a:extLst>
          </p:cNvPr>
          <p:cNvSpPr>
            <a:spLocks noGrp="1"/>
          </p:cNvSpPr>
          <p:nvPr>
            <p:ph type="title"/>
          </p:nvPr>
        </p:nvSpPr>
        <p:spPr>
          <a:xfrm>
            <a:off x="866854" y="724029"/>
            <a:ext cx="5475491" cy="982593"/>
          </a:xfrm>
        </p:spPr>
        <p:txBody>
          <a:bodyPr/>
          <a:lstStyle/>
          <a:p>
            <a:r>
              <a:rPr lang="en-US" sz="3600" b="1" dirty="0"/>
              <a:t>Health and Safety</a:t>
            </a:r>
            <a:endParaRPr lang="en-GB" sz="3600" b="1" dirty="0"/>
          </a:p>
        </p:txBody>
      </p:sp>
      <p:pic>
        <p:nvPicPr>
          <p:cNvPr id="7" name="Content Placeholder 5">
            <a:extLst>
              <a:ext uri="{FF2B5EF4-FFF2-40B4-BE49-F238E27FC236}">
                <a16:creationId xmlns:a16="http://schemas.microsoft.com/office/drawing/2014/main" id="{F275F0EE-3EA0-4B73-8E44-F797E08839B1}"/>
              </a:ext>
            </a:extLst>
          </p:cNvPr>
          <p:cNvPicPr>
            <a:picLocks noGrp="1" noChangeAspect="1"/>
          </p:cNvPicPr>
          <p:nvPr>
            <p:ph sz="half" idx="1"/>
          </p:nvPr>
        </p:nvPicPr>
        <p:blipFill rotWithShape="1">
          <a:blip r:embed="rId3"/>
          <a:stretch/>
        </p:blipFill>
        <p:spPr>
          <a:xfrm>
            <a:off x="6767387" y="1706622"/>
            <a:ext cx="4972972" cy="3096683"/>
          </a:xfrm>
          <a:prstGeom prst="rect">
            <a:avLst/>
          </a:prstGeom>
        </p:spPr>
      </p:pic>
      <p:sp>
        <p:nvSpPr>
          <p:cNvPr id="9" name="TextBox 8">
            <a:extLst>
              <a:ext uri="{FF2B5EF4-FFF2-40B4-BE49-F238E27FC236}">
                <a16:creationId xmlns:a16="http://schemas.microsoft.com/office/drawing/2014/main" id="{03A8019C-C806-481F-9CBC-7FC8D773B224}"/>
              </a:ext>
            </a:extLst>
          </p:cNvPr>
          <p:cNvSpPr txBox="1"/>
          <p:nvPr/>
        </p:nvSpPr>
        <p:spPr>
          <a:xfrm>
            <a:off x="7055063" y="4812824"/>
            <a:ext cx="5256323" cy="338554"/>
          </a:xfrm>
          <a:prstGeom prst="rect">
            <a:avLst/>
          </a:prstGeom>
          <a:noFill/>
        </p:spPr>
        <p:txBody>
          <a:bodyPr wrap="square" rtlCol="0">
            <a:spAutoFit/>
          </a:bodyPr>
          <a:lstStyle/>
          <a:p>
            <a:r>
              <a:rPr lang="en-US" sz="1600" b="1" i="1" dirty="0">
                <a:effectLst/>
                <a:latin typeface="Arial" panose="020B0604020202020204" pitchFamily="34" charset="0"/>
                <a:ea typeface="Calibri" panose="020F0502020204030204" pitchFamily="34" charset="0"/>
                <a:cs typeface="Arial" panose="020B0604020202020204" pitchFamily="34" charset="0"/>
              </a:rPr>
              <a:t>(Premier Inn Cleaning &amp; Protection Image.)</a:t>
            </a:r>
            <a:endParaRPr lang="en-GB" sz="1600" b="1" i="1" dirty="0">
              <a:latin typeface="Arial" panose="020B0604020202020204" pitchFamily="34" charset="0"/>
              <a:cs typeface="Arial" panose="020B0604020202020204" pitchFamily="34" charset="0"/>
            </a:endParaRPr>
          </a:p>
        </p:txBody>
      </p:sp>
      <p:sp>
        <p:nvSpPr>
          <p:cNvPr id="12" name="Text Placeholder 80">
            <a:extLst>
              <a:ext uri="{FF2B5EF4-FFF2-40B4-BE49-F238E27FC236}">
                <a16:creationId xmlns:a16="http://schemas.microsoft.com/office/drawing/2014/main" id="{76E890A4-21DC-4AF4-A2EA-DD8BCE63B034}"/>
              </a:ext>
            </a:extLst>
          </p:cNvPr>
          <p:cNvSpPr txBox="1">
            <a:spLocks/>
          </p:cNvSpPr>
          <p:nvPr/>
        </p:nvSpPr>
        <p:spPr>
          <a:xfrm>
            <a:off x="866854" y="2137862"/>
            <a:ext cx="5118100" cy="4178384"/>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spcAft>
                <a:spcPts val="300"/>
              </a:spcAft>
              <a:buFont typeface="Wingdings" panose="05000000000000000000" pitchFamily="2" charset="2"/>
              <a:buChar char="v"/>
            </a:pPr>
            <a:r>
              <a:rPr lang="en-US" sz="2400" i="1" dirty="0">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The </a:t>
            </a:r>
            <a:r>
              <a:rPr lang="en-US" sz="2400" i="1" dirty="0" err="1">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CleanProtect</a:t>
            </a:r>
            <a:r>
              <a:rPr lang="en-US" sz="2400" i="1" dirty="0">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 program.</a:t>
            </a:r>
          </a:p>
          <a:p>
            <a:pPr>
              <a:spcAft>
                <a:spcPts val="300"/>
              </a:spcAft>
              <a:buFont typeface="Wingdings" panose="05000000000000000000" pitchFamily="2" charset="2"/>
              <a:buChar char="v"/>
            </a:pPr>
            <a:r>
              <a:rPr lang="en-US" sz="2400" i="1" dirty="0">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The importance of having a range of PPE options in housekeeping.</a:t>
            </a:r>
          </a:p>
          <a:p>
            <a:pPr>
              <a:spcAft>
                <a:spcPts val="300"/>
              </a:spcAft>
              <a:buFont typeface="Wingdings" panose="05000000000000000000" pitchFamily="2" charset="2"/>
              <a:buChar char="v"/>
            </a:pPr>
            <a:r>
              <a:rPr lang="en-US" sz="2400" i="1" dirty="0">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Making informed choices among the available PPE varieties.</a:t>
            </a:r>
          </a:p>
          <a:p>
            <a:pPr>
              <a:spcAft>
                <a:spcPts val="300"/>
              </a:spcAft>
              <a:buFont typeface="Wingdings" panose="05000000000000000000" pitchFamily="2" charset="2"/>
              <a:buChar char="v"/>
            </a:pPr>
            <a:r>
              <a:rPr lang="en-US" sz="2400" i="1" dirty="0">
                <a:solidFill>
                  <a:schemeClr val="accent1">
                    <a:lumMod val="40000"/>
                    <a:lumOff val="60000"/>
                  </a:schemeClr>
                </a:solidFill>
                <a:latin typeface="Arial" panose="020B0604020202020204" pitchFamily="34" charset="0"/>
                <a:ea typeface="Georgia" panose="02040502050405020303" pitchFamily="18" charset="0"/>
                <a:cs typeface="Arial" panose="020B0604020202020204" pitchFamily="34" charset="0"/>
              </a:rPr>
              <a:t>The four essential types of PPE are needed.</a:t>
            </a:r>
          </a:p>
          <a:p>
            <a:pPr>
              <a:spcAft>
                <a:spcPts val="300"/>
              </a:spcAft>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42092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par>
                          <p:cTn id="11" fill="hold">
                            <p:stCondLst>
                              <p:cond delay="1000"/>
                            </p:stCondLst>
                            <p:childTnLst>
                              <p:par>
                                <p:cTn id="12" presetID="41" presetClass="entr" presetSubtype="0" fill="hold" grpId="0" nodeType="afterEffect">
                                  <p:stCondLst>
                                    <p:cond delay="0"/>
                                  </p:stCondLst>
                                  <p:iterate type="lt">
                                    <p:tmPct val="10000"/>
                                  </p:iterate>
                                  <p:childTnLst>
                                    <p:set>
                                      <p:cBhvr>
                                        <p:cTn id="13" dur="1" fill="hold">
                                          <p:stCondLst>
                                            <p:cond delay="0"/>
                                          </p:stCondLst>
                                        </p:cTn>
                                        <p:tgtEl>
                                          <p:spTgt spid="12">
                                            <p:txEl>
                                              <p:pRg st="0" end="0"/>
                                            </p:txEl>
                                          </p:spTgt>
                                        </p:tgtEl>
                                        <p:attrNameLst>
                                          <p:attrName>style.visibility</p:attrName>
                                        </p:attrNameLst>
                                      </p:cBhvr>
                                      <p:to>
                                        <p:strVal val="visible"/>
                                      </p:to>
                                    </p:set>
                                    <p:anim calcmode="lin" valueType="num">
                                      <p:cBhvr>
                                        <p:cTn id="14" dur="500" fill="hold"/>
                                        <p:tgtEl>
                                          <p:spTgt spid="12">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5" dur="500" fill="hold"/>
                                        <p:tgtEl>
                                          <p:spTgt spid="12">
                                            <p:txEl>
                                              <p:pRg st="0" end="0"/>
                                            </p:txEl>
                                          </p:spTgt>
                                        </p:tgtEl>
                                        <p:attrNameLst>
                                          <p:attrName>ppt_y</p:attrName>
                                        </p:attrNameLst>
                                      </p:cBhvr>
                                      <p:tavLst>
                                        <p:tav tm="0">
                                          <p:val>
                                            <p:strVal val="#ppt_y"/>
                                          </p:val>
                                        </p:tav>
                                        <p:tav tm="100000">
                                          <p:val>
                                            <p:strVal val="#ppt_y"/>
                                          </p:val>
                                        </p:tav>
                                      </p:tavLst>
                                    </p:anim>
                                    <p:anim calcmode="lin" valueType="num">
                                      <p:cBhvr>
                                        <p:cTn id="16" dur="500" fill="hold"/>
                                        <p:tgtEl>
                                          <p:spTgt spid="12">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7" dur="500" fill="hold"/>
                                        <p:tgtEl>
                                          <p:spTgt spid="12">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8" dur="500" tmFilter="0,0; .5, 1; 1, 1"/>
                                        <p:tgtEl>
                                          <p:spTgt spid="12">
                                            <p:txEl>
                                              <p:pRg st="0" end="0"/>
                                            </p:txEl>
                                          </p:spTgt>
                                        </p:tgtEl>
                                      </p:cBhvr>
                                    </p:animEffect>
                                  </p:childTnLst>
                                </p:cTn>
                              </p:par>
                              <p:par>
                                <p:cTn id="19" presetID="41" presetClass="entr" presetSubtype="0" fill="hold" grpId="0" nodeType="withEffect">
                                  <p:stCondLst>
                                    <p:cond delay="0"/>
                                  </p:stCondLst>
                                  <p:iterate type="lt">
                                    <p:tmPct val="10000"/>
                                  </p:iterate>
                                  <p:childTnLst>
                                    <p:set>
                                      <p:cBhvr>
                                        <p:cTn id="20" dur="1" fill="hold">
                                          <p:stCondLst>
                                            <p:cond delay="0"/>
                                          </p:stCondLst>
                                        </p:cTn>
                                        <p:tgtEl>
                                          <p:spTgt spid="12">
                                            <p:txEl>
                                              <p:pRg st="1" end="1"/>
                                            </p:txEl>
                                          </p:spTgt>
                                        </p:tgtEl>
                                        <p:attrNameLst>
                                          <p:attrName>style.visibility</p:attrName>
                                        </p:attrNameLst>
                                      </p:cBhvr>
                                      <p:to>
                                        <p:strVal val="visible"/>
                                      </p:to>
                                    </p:set>
                                    <p:anim calcmode="lin" valueType="num">
                                      <p:cBhvr>
                                        <p:cTn id="21" dur="500" fill="hold"/>
                                        <p:tgtEl>
                                          <p:spTgt spid="12">
                                            <p:txEl>
                                              <p:pRg st="1" end="1"/>
                                            </p:txEl>
                                          </p:spTgt>
                                        </p:tgtEl>
                                        <p:attrNameLst>
                                          <p:attrName>ppt_x</p:attrName>
                                        </p:attrNameLst>
                                      </p:cBhvr>
                                      <p:tavLst>
                                        <p:tav tm="0">
                                          <p:val>
                                            <p:strVal val="#ppt_x"/>
                                          </p:val>
                                        </p:tav>
                                        <p:tav tm="50000">
                                          <p:val>
                                            <p:strVal val="#ppt_x+.1"/>
                                          </p:val>
                                        </p:tav>
                                        <p:tav tm="100000">
                                          <p:val>
                                            <p:strVal val="#ppt_x"/>
                                          </p:val>
                                        </p:tav>
                                      </p:tavLst>
                                    </p:anim>
                                    <p:anim calcmode="lin" valueType="num">
                                      <p:cBhvr>
                                        <p:cTn id="22" dur="500" fill="hold"/>
                                        <p:tgtEl>
                                          <p:spTgt spid="12">
                                            <p:txEl>
                                              <p:pRg st="1" end="1"/>
                                            </p:txEl>
                                          </p:spTgt>
                                        </p:tgtEl>
                                        <p:attrNameLst>
                                          <p:attrName>ppt_y</p:attrName>
                                        </p:attrNameLst>
                                      </p:cBhvr>
                                      <p:tavLst>
                                        <p:tav tm="0">
                                          <p:val>
                                            <p:strVal val="#ppt_y"/>
                                          </p:val>
                                        </p:tav>
                                        <p:tav tm="100000">
                                          <p:val>
                                            <p:strVal val="#ppt_y"/>
                                          </p:val>
                                        </p:tav>
                                      </p:tavLst>
                                    </p:anim>
                                    <p:anim calcmode="lin" valueType="num">
                                      <p:cBhvr>
                                        <p:cTn id="23" dur="500" fill="hold"/>
                                        <p:tgtEl>
                                          <p:spTgt spid="12">
                                            <p:txEl>
                                              <p:pRg st="1" end="1"/>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24" dur="500" fill="hold"/>
                                        <p:tgtEl>
                                          <p:spTgt spid="12">
                                            <p:txEl>
                                              <p:pRg st="1" end="1"/>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25" dur="500" tmFilter="0,0; .5, 1; 1, 1"/>
                                        <p:tgtEl>
                                          <p:spTgt spid="12">
                                            <p:txEl>
                                              <p:pRg st="1" end="1"/>
                                            </p:txEl>
                                          </p:spTgt>
                                        </p:tgtEl>
                                      </p:cBhvr>
                                    </p:animEffect>
                                  </p:childTnLst>
                                </p:cTn>
                              </p:par>
                              <p:par>
                                <p:cTn id="26" presetID="41" presetClass="entr" presetSubtype="0" fill="hold" grpId="0" nodeType="withEffect">
                                  <p:stCondLst>
                                    <p:cond delay="0"/>
                                  </p:stCondLst>
                                  <p:iterate type="lt">
                                    <p:tmPct val="10000"/>
                                  </p:iterate>
                                  <p:childTnLst>
                                    <p:set>
                                      <p:cBhvr>
                                        <p:cTn id="27" dur="1" fill="hold">
                                          <p:stCondLst>
                                            <p:cond delay="0"/>
                                          </p:stCondLst>
                                        </p:cTn>
                                        <p:tgtEl>
                                          <p:spTgt spid="12">
                                            <p:txEl>
                                              <p:pRg st="2" end="2"/>
                                            </p:txEl>
                                          </p:spTgt>
                                        </p:tgtEl>
                                        <p:attrNameLst>
                                          <p:attrName>style.visibility</p:attrName>
                                        </p:attrNameLst>
                                      </p:cBhvr>
                                      <p:to>
                                        <p:strVal val="visible"/>
                                      </p:to>
                                    </p:set>
                                    <p:anim calcmode="lin" valueType="num">
                                      <p:cBhvr>
                                        <p:cTn id="28" dur="500" fill="hold"/>
                                        <p:tgtEl>
                                          <p:spTgt spid="12">
                                            <p:txEl>
                                              <p:pRg st="2" end="2"/>
                                            </p:txEl>
                                          </p:spTgt>
                                        </p:tgtEl>
                                        <p:attrNameLst>
                                          <p:attrName>ppt_x</p:attrName>
                                        </p:attrNameLst>
                                      </p:cBhvr>
                                      <p:tavLst>
                                        <p:tav tm="0">
                                          <p:val>
                                            <p:strVal val="#ppt_x"/>
                                          </p:val>
                                        </p:tav>
                                        <p:tav tm="50000">
                                          <p:val>
                                            <p:strVal val="#ppt_x+.1"/>
                                          </p:val>
                                        </p:tav>
                                        <p:tav tm="100000">
                                          <p:val>
                                            <p:strVal val="#ppt_x"/>
                                          </p:val>
                                        </p:tav>
                                      </p:tavLst>
                                    </p:anim>
                                    <p:anim calcmode="lin" valueType="num">
                                      <p:cBhvr>
                                        <p:cTn id="29" dur="500" fill="hold"/>
                                        <p:tgtEl>
                                          <p:spTgt spid="12">
                                            <p:txEl>
                                              <p:pRg st="2" end="2"/>
                                            </p:txEl>
                                          </p:spTgt>
                                        </p:tgtEl>
                                        <p:attrNameLst>
                                          <p:attrName>ppt_y</p:attrName>
                                        </p:attrNameLst>
                                      </p:cBhvr>
                                      <p:tavLst>
                                        <p:tav tm="0">
                                          <p:val>
                                            <p:strVal val="#ppt_y"/>
                                          </p:val>
                                        </p:tav>
                                        <p:tav tm="100000">
                                          <p:val>
                                            <p:strVal val="#ppt_y"/>
                                          </p:val>
                                        </p:tav>
                                      </p:tavLst>
                                    </p:anim>
                                    <p:anim calcmode="lin" valueType="num">
                                      <p:cBhvr>
                                        <p:cTn id="30" dur="500" fill="hold"/>
                                        <p:tgtEl>
                                          <p:spTgt spid="12">
                                            <p:txEl>
                                              <p:pRg st="2" end="2"/>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31" dur="500" fill="hold"/>
                                        <p:tgtEl>
                                          <p:spTgt spid="12">
                                            <p:txEl>
                                              <p:pRg st="2" end="2"/>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32" dur="500" tmFilter="0,0; .5, 1; 1, 1"/>
                                        <p:tgtEl>
                                          <p:spTgt spid="12">
                                            <p:txEl>
                                              <p:pRg st="2" end="2"/>
                                            </p:txEl>
                                          </p:spTgt>
                                        </p:tgtEl>
                                      </p:cBhvr>
                                    </p:animEffect>
                                  </p:childTnLst>
                                </p:cTn>
                              </p:par>
                              <p:par>
                                <p:cTn id="33" presetID="41" presetClass="entr" presetSubtype="0" fill="hold" grpId="0" nodeType="withEffect">
                                  <p:stCondLst>
                                    <p:cond delay="0"/>
                                  </p:stCondLst>
                                  <p:iterate type="lt">
                                    <p:tmPct val="10000"/>
                                  </p:iterate>
                                  <p:childTnLst>
                                    <p:set>
                                      <p:cBhvr>
                                        <p:cTn id="34" dur="1" fill="hold">
                                          <p:stCondLst>
                                            <p:cond delay="0"/>
                                          </p:stCondLst>
                                        </p:cTn>
                                        <p:tgtEl>
                                          <p:spTgt spid="12">
                                            <p:txEl>
                                              <p:pRg st="3" end="3"/>
                                            </p:txEl>
                                          </p:spTgt>
                                        </p:tgtEl>
                                        <p:attrNameLst>
                                          <p:attrName>style.visibility</p:attrName>
                                        </p:attrNameLst>
                                      </p:cBhvr>
                                      <p:to>
                                        <p:strVal val="visible"/>
                                      </p:to>
                                    </p:set>
                                    <p:anim calcmode="lin" valueType="num">
                                      <p:cBhvr>
                                        <p:cTn id="35" dur="500" fill="hold"/>
                                        <p:tgtEl>
                                          <p:spTgt spid="12">
                                            <p:txEl>
                                              <p:pRg st="3" end="3"/>
                                            </p:txEl>
                                          </p:spTgt>
                                        </p:tgtEl>
                                        <p:attrNameLst>
                                          <p:attrName>ppt_x</p:attrName>
                                        </p:attrNameLst>
                                      </p:cBhvr>
                                      <p:tavLst>
                                        <p:tav tm="0">
                                          <p:val>
                                            <p:strVal val="#ppt_x"/>
                                          </p:val>
                                        </p:tav>
                                        <p:tav tm="50000">
                                          <p:val>
                                            <p:strVal val="#ppt_x+.1"/>
                                          </p:val>
                                        </p:tav>
                                        <p:tav tm="100000">
                                          <p:val>
                                            <p:strVal val="#ppt_x"/>
                                          </p:val>
                                        </p:tav>
                                      </p:tavLst>
                                    </p:anim>
                                    <p:anim calcmode="lin" valueType="num">
                                      <p:cBhvr>
                                        <p:cTn id="36" dur="500" fill="hold"/>
                                        <p:tgtEl>
                                          <p:spTgt spid="12">
                                            <p:txEl>
                                              <p:pRg st="3" end="3"/>
                                            </p:txEl>
                                          </p:spTgt>
                                        </p:tgtEl>
                                        <p:attrNameLst>
                                          <p:attrName>ppt_y</p:attrName>
                                        </p:attrNameLst>
                                      </p:cBhvr>
                                      <p:tavLst>
                                        <p:tav tm="0">
                                          <p:val>
                                            <p:strVal val="#ppt_y"/>
                                          </p:val>
                                        </p:tav>
                                        <p:tav tm="100000">
                                          <p:val>
                                            <p:strVal val="#ppt_y"/>
                                          </p:val>
                                        </p:tav>
                                      </p:tavLst>
                                    </p:anim>
                                    <p:anim calcmode="lin" valueType="num">
                                      <p:cBhvr>
                                        <p:cTn id="37" dur="500" fill="hold"/>
                                        <p:tgtEl>
                                          <p:spTgt spid="12">
                                            <p:txEl>
                                              <p:pRg st="3" end="3"/>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38" dur="500" fill="hold"/>
                                        <p:tgtEl>
                                          <p:spTgt spid="12">
                                            <p:txEl>
                                              <p:pRg st="3" end="3"/>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39" dur="500" tmFilter="0,0; .5, 1; 1, 1"/>
                                        <p:tgtEl>
                                          <p:spTgt spid="12">
                                            <p:txEl>
                                              <p:pRg st="3" end="3"/>
                                            </p:txEl>
                                          </p:spTgt>
                                        </p:tgtEl>
                                      </p:cBhvr>
                                    </p:animEffect>
                                  </p:childTnLst>
                                </p:cTn>
                              </p:par>
                              <p:par>
                                <p:cTn id="40" presetID="26" presetClass="entr" presetSubtype="0" fill="hold" nodeType="with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wipe(down)">
                                      <p:cBhvr>
                                        <p:cTn id="42" dur="580">
                                          <p:stCondLst>
                                            <p:cond delay="0"/>
                                          </p:stCondLst>
                                        </p:cTn>
                                        <p:tgtEl>
                                          <p:spTgt spid="7"/>
                                        </p:tgtEl>
                                      </p:cBhvr>
                                    </p:animEffect>
                                    <p:anim calcmode="lin" valueType="num">
                                      <p:cBhvr>
                                        <p:cTn id="43"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48" dur="26">
                                          <p:stCondLst>
                                            <p:cond delay="650"/>
                                          </p:stCondLst>
                                        </p:cTn>
                                        <p:tgtEl>
                                          <p:spTgt spid="7"/>
                                        </p:tgtEl>
                                      </p:cBhvr>
                                      <p:to x="100000" y="60000"/>
                                    </p:animScale>
                                    <p:animScale>
                                      <p:cBhvr>
                                        <p:cTn id="49" dur="166" decel="50000">
                                          <p:stCondLst>
                                            <p:cond delay="676"/>
                                          </p:stCondLst>
                                        </p:cTn>
                                        <p:tgtEl>
                                          <p:spTgt spid="7"/>
                                        </p:tgtEl>
                                      </p:cBhvr>
                                      <p:to x="100000" y="100000"/>
                                    </p:animScale>
                                    <p:animScale>
                                      <p:cBhvr>
                                        <p:cTn id="50" dur="26">
                                          <p:stCondLst>
                                            <p:cond delay="1312"/>
                                          </p:stCondLst>
                                        </p:cTn>
                                        <p:tgtEl>
                                          <p:spTgt spid="7"/>
                                        </p:tgtEl>
                                      </p:cBhvr>
                                      <p:to x="100000" y="80000"/>
                                    </p:animScale>
                                    <p:animScale>
                                      <p:cBhvr>
                                        <p:cTn id="51" dur="166" decel="50000">
                                          <p:stCondLst>
                                            <p:cond delay="1338"/>
                                          </p:stCondLst>
                                        </p:cTn>
                                        <p:tgtEl>
                                          <p:spTgt spid="7"/>
                                        </p:tgtEl>
                                      </p:cBhvr>
                                      <p:to x="100000" y="100000"/>
                                    </p:animScale>
                                    <p:animScale>
                                      <p:cBhvr>
                                        <p:cTn id="52" dur="26">
                                          <p:stCondLst>
                                            <p:cond delay="1642"/>
                                          </p:stCondLst>
                                        </p:cTn>
                                        <p:tgtEl>
                                          <p:spTgt spid="7"/>
                                        </p:tgtEl>
                                      </p:cBhvr>
                                      <p:to x="100000" y="90000"/>
                                    </p:animScale>
                                    <p:animScale>
                                      <p:cBhvr>
                                        <p:cTn id="53" dur="166" decel="50000">
                                          <p:stCondLst>
                                            <p:cond delay="1668"/>
                                          </p:stCondLst>
                                        </p:cTn>
                                        <p:tgtEl>
                                          <p:spTgt spid="7"/>
                                        </p:tgtEl>
                                      </p:cBhvr>
                                      <p:to x="100000" y="100000"/>
                                    </p:animScale>
                                    <p:animScale>
                                      <p:cBhvr>
                                        <p:cTn id="54" dur="26">
                                          <p:stCondLst>
                                            <p:cond delay="1808"/>
                                          </p:stCondLst>
                                        </p:cTn>
                                        <p:tgtEl>
                                          <p:spTgt spid="7"/>
                                        </p:tgtEl>
                                      </p:cBhvr>
                                      <p:to x="100000" y="95000"/>
                                    </p:animScale>
                                    <p:animScale>
                                      <p:cBhvr>
                                        <p:cTn id="55"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2"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9E6EC56-7022-4F44-884D-FD2910E5764E}"/>
              </a:ext>
            </a:extLst>
          </p:cNvPr>
          <p:cNvPicPr>
            <a:picLocks noChangeAspect="1"/>
          </p:cNvPicPr>
          <p:nvPr/>
        </p:nvPicPr>
        <p:blipFill>
          <a:blip r:embed="rId3"/>
          <a:stretch>
            <a:fillRect/>
          </a:stretch>
        </p:blipFill>
        <p:spPr>
          <a:xfrm>
            <a:off x="1791219" y="118293"/>
            <a:ext cx="2417524" cy="3952652"/>
          </a:xfrm>
          <a:prstGeom prst="rect">
            <a:avLst/>
          </a:prstGeom>
        </p:spPr>
      </p:pic>
      <p:pic>
        <p:nvPicPr>
          <p:cNvPr id="16" name="Picture 15">
            <a:extLst>
              <a:ext uri="{FF2B5EF4-FFF2-40B4-BE49-F238E27FC236}">
                <a16:creationId xmlns:a16="http://schemas.microsoft.com/office/drawing/2014/main" id="{B90F141D-F21A-4F83-8673-1B9B586139B3}"/>
              </a:ext>
            </a:extLst>
          </p:cNvPr>
          <p:cNvPicPr>
            <a:picLocks noChangeAspect="1"/>
          </p:cNvPicPr>
          <p:nvPr/>
        </p:nvPicPr>
        <p:blipFill>
          <a:blip r:embed="rId4"/>
          <a:stretch>
            <a:fillRect/>
          </a:stretch>
        </p:blipFill>
        <p:spPr>
          <a:xfrm>
            <a:off x="4887558" y="118292"/>
            <a:ext cx="2416883" cy="3952653"/>
          </a:xfrm>
          <a:prstGeom prst="rect">
            <a:avLst/>
          </a:prstGeom>
        </p:spPr>
      </p:pic>
      <p:pic>
        <p:nvPicPr>
          <p:cNvPr id="18" name="Picture 17">
            <a:extLst>
              <a:ext uri="{FF2B5EF4-FFF2-40B4-BE49-F238E27FC236}">
                <a16:creationId xmlns:a16="http://schemas.microsoft.com/office/drawing/2014/main" id="{8A5E8AD4-3E98-495C-9EC6-4966D7F8E7F5}"/>
              </a:ext>
            </a:extLst>
          </p:cNvPr>
          <p:cNvPicPr>
            <a:picLocks noChangeAspect="1"/>
          </p:cNvPicPr>
          <p:nvPr/>
        </p:nvPicPr>
        <p:blipFill>
          <a:blip r:embed="rId5"/>
          <a:stretch>
            <a:fillRect/>
          </a:stretch>
        </p:blipFill>
        <p:spPr>
          <a:xfrm>
            <a:off x="7983256" y="118292"/>
            <a:ext cx="2416883" cy="3952654"/>
          </a:xfrm>
          <a:prstGeom prst="rect">
            <a:avLst/>
          </a:prstGeom>
        </p:spPr>
      </p:pic>
      <p:sp>
        <p:nvSpPr>
          <p:cNvPr id="19" name="Title 18">
            <a:extLst>
              <a:ext uri="{FF2B5EF4-FFF2-40B4-BE49-F238E27FC236}">
                <a16:creationId xmlns:a16="http://schemas.microsoft.com/office/drawing/2014/main" id="{79C2C726-5D7B-4199-B519-DB9B88ABE2A1}"/>
              </a:ext>
            </a:extLst>
          </p:cNvPr>
          <p:cNvSpPr>
            <a:spLocks noGrp="1"/>
          </p:cNvSpPr>
          <p:nvPr>
            <p:ph type="title"/>
          </p:nvPr>
        </p:nvSpPr>
        <p:spPr>
          <a:xfrm>
            <a:off x="4208743" y="4520436"/>
            <a:ext cx="3424956" cy="566738"/>
          </a:xfrm>
        </p:spPr>
        <p:txBody>
          <a:bodyPr>
            <a:normAutofit fontScale="90000"/>
          </a:bodyPr>
          <a:lstStyle/>
          <a:p>
            <a:r>
              <a:rPr lang="en-US" sz="3200" b="1" dirty="0"/>
              <a:t>3S Success Routes</a:t>
            </a:r>
            <a:endParaRPr lang="en-GB" sz="3200" b="1" dirty="0"/>
          </a:p>
        </p:txBody>
      </p:sp>
      <p:sp>
        <p:nvSpPr>
          <p:cNvPr id="21" name="Text Placeholder 20">
            <a:extLst>
              <a:ext uri="{FF2B5EF4-FFF2-40B4-BE49-F238E27FC236}">
                <a16:creationId xmlns:a16="http://schemas.microsoft.com/office/drawing/2014/main" id="{36A91152-4EEB-404D-AA6E-078458C352CD}"/>
              </a:ext>
            </a:extLst>
          </p:cNvPr>
          <p:cNvSpPr>
            <a:spLocks noGrp="1"/>
          </p:cNvSpPr>
          <p:nvPr>
            <p:ph type="body" sz="half" idx="2"/>
          </p:nvPr>
        </p:nvSpPr>
        <p:spPr>
          <a:xfrm>
            <a:off x="1336391" y="5366363"/>
            <a:ext cx="9719352" cy="943203"/>
          </a:xfrm>
        </p:spPr>
        <p:txBody>
          <a:bodyPr>
            <a:normAutofit/>
          </a:bodyPr>
          <a:lstStyle/>
          <a:p>
            <a:r>
              <a:rPr lang="en-US" sz="1600" dirty="0"/>
              <a:t>Delivering Premier Inn’s brand standards.</a:t>
            </a:r>
          </a:p>
        </p:txBody>
      </p:sp>
    </p:spTree>
    <p:extLst>
      <p:ext uri="{BB962C8B-B14F-4D97-AF65-F5344CB8AC3E}">
        <p14:creationId xmlns:p14="http://schemas.microsoft.com/office/powerpoint/2010/main" val="3745652977"/>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5" presetClass="entr" presetSubtype="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500" decel="50000" fill="hold">
                                          <p:stCondLst>
                                            <p:cond delay="0"/>
                                          </p:stCondLst>
                                        </p:cTn>
                                        <p:tgtEl>
                                          <p:spTgt spid="14"/>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14"/>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14"/>
                                        </p:tgtEl>
                                        <p:attrNameLst>
                                          <p:attrName>ppt_w</p:attrName>
                                        </p:attrNameLst>
                                      </p:cBhvr>
                                      <p:tavLst>
                                        <p:tav tm="0">
                                          <p:val>
                                            <p:strVal val="#ppt_w*.05"/>
                                          </p:val>
                                        </p:tav>
                                        <p:tav tm="100000">
                                          <p:val>
                                            <p:strVal val="#ppt_w"/>
                                          </p:val>
                                        </p:tav>
                                      </p:tavLst>
                                    </p:anim>
                                    <p:anim calcmode="lin" valueType="num">
                                      <p:cBhvr>
                                        <p:cTn id="10" dur="1000" fill="hold"/>
                                        <p:tgtEl>
                                          <p:spTgt spid="14"/>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14"/>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14"/>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14"/>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14"/>
                                        </p:tgtEl>
                                      </p:cBhvr>
                                    </p:animEffect>
                                  </p:childTnLst>
                                </p:cTn>
                              </p:par>
                              <p:par>
                                <p:cTn id="15" presetID="25" presetClass="entr" presetSubtype="0" fill="hold" nodeType="withEffect">
                                  <p:stCondLst>
                                    <p:cond delay="0"/>
                                  </p:stCondLst>
                                  <p:childTnLst>
                                    <p:set>
                                      <p:cBhvr>
                                        <p:cTn id="16" dur="1" fill="hold">
                                          <p:stCondLst>
                                            <p:cond delay="0"/>
                                          </p:stCondLst>
                                        </p:cTn>
                                        <p:tgtEl>
                                          <p:spTgt spid="16"/>
                                        </p:tgtEl>
                                        <p:attrNameLst>
                                          <p:attrName>style.visibility</p:attrName>
                                        </p:attrNameLst>
                                      </p:cBhvr>
                                      <p:to>
                                        <p:strVal val="visible"/>
                                      </p:to>
                                    </p:set>
                                    <p:anim calcmode="lin" valueType="num">
                                      <p:cBhvr>
                                        <p:cTn id="17" dur="500" decel="50000" fill="hold">
                                          <p:stCondLst>
                                            <p:cond delay="0"/>
                                          </p:stCondLst>
                                        </p:cTn>
                                        <p:tgtEl>
                                          <p:spTgt spid="16"/>
                                        </p:tgtEl>
                                        <p:attrNameLst>
                                          <p:attrName>style.rotation</p:attrName>
                                        </p:attrNameLst>
                                      </p:cBhvr>
                                      <p:tavLst>
                                        <p:tav tm="0">
                                          <p:val>
                                            <p:fltVal val="-90"/>
                                          </p:val>
                                        </p:tav>
                                        <p:tav tm="100000">
                                          <p:val>
                                            <p:fltVal val="0"/>
                                          </p:val>
                                        </p:tav>
                                      </p:tavLst>
                                    </p:anim>
                                    <p:anim calcmode="lin" valueType="num">
                                      <p:cBhvr>
                                        <p:cTn id="18" dur="500" decel="50000" fill="hold">
                                          <p:stCondLst>
                                            <p:cond delay="0"/>
                                          </p:stCondLst>
                                        </p:cTn>
                                        <p:tgtEl>
                                          <p:spTgt spid="16"/>
                                        </p:tgtEl>
                                        <p:attrNameLst>
                                          <p:attrName>ppt_w</p:attrName>
                                        </p:attrNameLst>
                                      </p:cBhvr>
                                      <p:tavLst>
                                        <p:tav tm="0">
                                          <p:val>
                                            <p:strVal val="#ppt_w"/>
                                          </p:val>
                                        </p:tav>
                                        <p:tav tm="100000">
                                          <p:val>
                                            <p:strVal val="#ppt_w*.05"/>
                                          </p:val>
                                        </p:tav>
                                      </p:tavLst>
                                    </p:anim>
                                    <p:anim calcmode="lin" valueType="num">
                                      <p:cBhvr>
                                        <p:cTn id="19" dur="500" accel="50000" fill="hold">
                                          <p:stCondLst>
                                            <p:cond delay="500"/>
                                          </p:stCondLst>
                                        </p:cTn>
                                        <p:tgtEl>
                                          <p:spTgt spid="16"/>
                                        </p:tgtEl>
                                        <p:attrNameLst>
                                          <p:attrName>ppt_w</p:attrName>
                                        </p:attrNameLst>
                                      </p:cBhvr>
                                      <p:tavLst>
                                        <p:tav tm="0">
                                          <p:val>
                                            <p:strVal val="#ppt_w*.05"/>
                                          </p:val>
                                        </p:tav>
                                        <p:tav tm="100000">
                                          <p:val>
                                            <p:strVal val="#ppt_w"/>
                                          </p:val>
                                        </p:tav>
                                      </p:tavLst>
                                    </p:anim>
                                    <p:anim calcmode="lin" valueType="num">
                                      <p:cBhvr>
                                        <p:cTn id="20" dur="1000" fill="hold"/>
                                        <p:tgtEl>
                                          <p:spTgt spid="16"/>
                                        </p:tgtEl>
                                        <p:attrNameLst>
                                          <p:attrName>ppt_h</p:attrName>
                                        </p:attrNameLst>
                                      </p:cBhvr>
                                      <p:tavLst>
                                        <p:tav tm="0">
                                          <p:val>
                                            <p:strVal val="#ppt_h"/>
                                          </p:val>
                                        </p:tav>
                                        <p:tav tm="100000">
                                          <p:val>
                                            <p:strVal val="#ppt_h"/>
                                          </p:val>
                                        </p:tav>
                                      </p:tavLst>
                                    </p:anim>
                                    <p:anim calcmode="lin" valueType="num">
                                      <p:cBhvr>
                                        <p:cTn id="21" dur="500" decel="50000" fill="hold">
                                          <p:stCondLst>
                                            <p:cond delay="0"/>
                                          </p:stCondLst>
                                        </p:cTn>
                                        <p:tgtEl>
                                          <p:spTgt spid="16"/>
                                        </p:tgtEl>
                                        <p:attrNameLst>
                                          <p:attrName>ppt_x</p:attrName>
                                        </p:attrNameLst>
                                      </p:cBhvr>
                                      <p:tavLst>
                                        <p:tav tm="0">
                                          <p:val>
                                            <p:strVal val="#ppt_x+.4"/>
                                          </p:val>
                                        </p:tav>
                                        <p:tav tm="100000">
                                          <p:val>
                                            <p:strVal val="#ppt_x"/>
                                          </p:val>
                                        </p:tav>
                                      </p:tavLst>
                                    </p:anim>
                                    <p:anim calcmode="lin" valueType="num">
                                      <p:cBhvr>
                                        <p:cTn id="22" dur="500" decel="50000" fill="hold">
                                          <p:stCondLst>
                                            <p:cond delay="0"/>
                                          </p:stCondLst>
                                        </p:cTn>
                                        <p:tgtEl>
                                          <p:spTgt spid="16"/>
                                        </p:tgtEl>
                                        <p:attrNameLst>
                                          <p:attrName>ppt_y</p:attrName>
                                        </p:attrNameLst>
                                      </p:cBhvr>
                                      <p:tavLst>
                                        <p:tav tm="0">
                                          <p:val>
                                            <p:strVal val="#ppt_y-.2"/>
                                          </p:val>
                                        </p:tav>
                                        <p:tav tm="100000">
                                          <p:val>
                                            <p:strVal val="#ppt_y+.1"/>
                                          </p:val>
                                        </p:tav>
                                      </p:tavLst>
                                    </p:anim>
                                    <p:anim calcmode="lin" valueType="num">
                                      <p:cBhvr>
                                        <p:cTn id="23" dur="500" accel="50000" fill="hold">
                                          <p:stCondLst>
                                            <p:cond delay="500"/>
                                          </p:stCondLst>
                                        </p:cTn>
                                        <p:tgtEl>
                                          <p:spTgt spid="16"/>
                                        </p:tgtEl>
                                        <p:attrNameLst>
                                          <p:attrName>ppt_y</p:attrName>
                                        </p:attrNameLst>
                                      </p:cBhvr>
                                      <p:tavLst>
                                        <p:tav tm="0">
                                          <p:val>
                                            <p:strVal val="#ppt_y+.1"/>
                                          </p:val>
                                        </p:tav>
                                        <p:tav tm="100000">
                                          <p:val>
                                            <p:strVal val="#ppt_y"/>
                                          </p:val>
                                        </p:tav>
                                      </p:tavLst>
                                    </p:anim>
                                    <p:animEffect transition="in" filter="fade">
                                      <p:cBhvr>
                                        <p:cTn id="24" dur="1000" decel="50000">
                                          <p:stCondLst>
                                            <p:cond delay="0"/>
                                          </p:stCondLst>
                                        </p:cTn>
                                        <p:tgtEl>
                                          <p:spTgt spid="16"/>
                                        </p:tgtEl>
                                      </p:cBhvr>
                                    </p:animEffect>
                                  </p:childTnLst>
                                </p:cTn>
                              </p:par>
                              <p:par>
                                <p:cTn id="25" presetID="25" presetClass="entr" presetSubtype="0" fill="hold" nodeType="withEffect">
                                  <p:stCondLst>
                                    <p:cond delay="0"/>
                                  </p:stCondLst>
                                  <p:childTnLst>
                                    <p:set>
                                      <p:cBhvr>
                                        <p:cTn id="26" dur="1" fill="hold">
                                          <p:stCondLst>
                                            <p:cond delay="0"/>
                                          </p:stCondLst>
                                        </p:cTn>
                                        <p:tgtEl>
                                          <p:spTgt spid="18"/>
                                        </p:tgtEl>
                                        <p:attrNameLst>
                                          <p:attrName>style.visibility</p:attrName>
                                        </p:attrNameLst>
                                      </p:cBhvr>
                                      <p:to>
                                        <p:strVal val="visible"/>
                                      </p:to>
                                    </p:set>
                                    <p:anim calcmode="lin" valueType="num">
                                      <p:cBhvr>
                                        <p:cTn id="27" dur="500" decel="50000" fill="hold">
                                          <p:stCondLst>
                                            <p:cond delay="0"/>
                                          </p:stCondLst>
                                        </p:cTn>
                                        <p:tgtEl>
                                          <p:spTgt spid="18"/>
                                        </p:tgtEl>
                                        <p:attrNameLst>
                                          <p:attrName>style.rotation</p:attrName>
                                        </p:attrNameLst>
                                      </p:cBhvr>
                                      <p:tavLst>
                                        <p:tav tm="0">
                                          <p:val>
                                            <p:fltVal val="-90"/>
                                          </p:val>
                                        </p:tav>
                                        <p:tav tm="100000">
                                          <p:val>
                                            <p:fltVal val="0"/>
                                          </p:val>
                                        </p:tav>
                                      </p:tavLst>
                                    </p:anim>
                                    <p:anim calcmode="lin" valueType="num">
                                      <p:cBhvr>
                                        <p:cTn id="28" dur="500" decel="50000" fill="hold">
                                          <p:stCondLst>
                                            <p:cond delay="0"/>
                                          </p:stCondLst>
                                        </p:cTn>
                                        <p:tgtEl>
                                          <p:spTgt spid="18"/>
                                        </p:tgtEl>
                                        <p:attrNameLst>
                                          <p:attrName>ppt_w</p:attrName>
                                        </p:attrNameLst>
                                      </p:cBhvr>
                                      <p:tavLst>
                                        <p:tav tm="0">
                                          <p:val>
                                            <p:strVal val="#ppt_w"/>
                                          </p:val>
                                        </p:tav>
                                        <p:tav tm="100000">
                                          <p:val>
                                            <p:strVal val="#ppt_w*.05"/>
                                          </p:val>
                                        </p:tav>
                                      </p:tavLst>
                                    </p:anim>
                                    <p:anim calcmode="lin" valueType="num">
                                      <p:cBhvr>
                                        <p:cTn id="29" dur="500" accel="50000" fill="hold">
                                          <p:stCondLst>
                                            <p:cond delay="500"/>
                                          </p:stCondLst>
                                        </p:cTn>
                                        <p:tgtEl>
                                          <p:spTgt spid="18"/>
                                        </p:tgtEl>
                                        <p:attrNameLst>
                                          <p:attrName>ppt_w</p:attrName>
                                        </p:attrNameLst>
                                      </p:cBhvr>
                                      <p:tavLst>
                                        <p:tav tm="0">
                                          <p:val>
                                            <p:strVal val="#ppt_w*.05"/>
                                          </p:val>
                                        </p:tav>
                                        <p:tav tm="100000">
                                          <p:val>
                                            <p:strVal val="#ppt_w"/>
                                          </p:val>
                                        </p:tav>
                                      </p:tavLst>
                                    </p:anim>
                                    <p:anim calcmode="lin" valueType="num">
                                      <p:cBhvr>
                                        <p:cTn id="30" dur="1000" fill="hold"/>
                                        <p:tgtEl>
                                          <p:spTgt spid="18"/>
                                        </p:tgtEl>
                                        <p:attrNameLst>
                                          <p:attrName>ppt_h</p:attrName>
                                        </p:attrNameLst>
                                      </p:cBhvr>
                                      <p:tavLst>
                                        <p:tav tm="0">
                                          <p:val>
                                            <p:strVal val="#ppt_h"/>
                                          </p:val>
                                        </p:tav>
                                        <p:tav tm="100000">
                                          <p:val>
                                            <p:strVal val="#ppt_h"/>
                                          </p:val>
                                        </p:tav>
                                      </p:tavLst>
                                    </p:anim>
                                    <p:anim calcmode="lin" valueType="num">
                                      <p:cBhvr>
                                        <p:cTn id="31" dur="500" decel="50000" fill="hold">
                                          <p:stCondLst>
                                            <p:cond delay="0"/>
                                          </p:stCondLst>
                                        </p:cTn>
                                        <p:tgtEl>
                                          <p:spTgt spid="18"/>
                                        </p:tgtEl>
                                        <p:attrNameLst>
                                          <p:attrName>ppt_x</p:attrName>
                                        </p:attrNameLst>
                                      </p:cBhvr>
                                      <p:tavLst>
                                        <p:tav tm="0">
                                          <p:val>
                                            <p:strVal val="#ppt_x+.4"/>
                                          </p:val>
                                        </p:tav>
                                        <p:tav tm="100000">
                                          <p:val>
                                            <p:strVal val="#ppt_x"/>
                                          </p:val>
                                        </p:tav>
                                      </p:tavLst>
                                    </p:anim>
                                    <p:anim calcmode="lin" valueType="num">
                                      <p:cBhvr>
                                        <p:cTn id="32" dur="500" decel="50000" fill="hold">
                                          <p:stCondLst>
                                            <p:cond delay="0"/>
                                          </p:stCondLst>
                                        </p:cTn>
                                        <p:tgtEl>
                                          <p:spTgt spid="18"/>
                                        </p:tgtEl>
                                        <p:attrNameLst>
                                          <p:attrName>ppt_y</p:attrName>
                                        </p:attrNameLst>
                                      </p:cBhvr>
                                      <p:tavLst>
                                        <p:tav tm="0">
                                          <p:val>
                                            <p:strVal val="#ppt_y-.2"/>
                                          </p:val>
                                        </p:tav>
                                        <p:tav tm="100000">
                                          <p:val>
                                            <p:strVal val="#ppt_y+.1"/>
                                          </p:val>
                                        </p:tav>
                                      </p:tavLst>
                                    </p:anim>
                                    <p:anim calcmode="lin" valueType="num">
                                      <p:cBhvr>
                                        <p:cTn id="33" dur="500" accel="50000" fill="hold">
                                          <p:stCondLst>
                                            <p:cond delay="500"/>
                                          </p:stCondLst>
                                        </p:cTn>
                                        <p:tgtEl>
                                          <p:spTgt spid="18"/>
                                        </p:tgtEl>
                                        <p:attrNameLst>
                                          <p:attrName>ppt_y</p:attrName>
                                        </p:attrNameLst>
                                      </p:cBhvr>
                                      <p:tavLst>
                                        <p:tav tm="0">
                                          <p:val>
                                            <p:strVal val="#ppt_y+.1"/>
                                          </p:val>
                                        </p:tav>
                                        <p:tav tm="100000">
                                          <p:val>
                                            <p:strVal val="#ppt_y"/>
                                          </p:val>
                                        </p:tav>
                                      </p:tavLst>
                                    </p:anim>
                                    <p:animEffect transition="in" filter="fade">
                                      <p:cBhvr>
                                        <p:cTn id="34" dur="1000" decel="50000">
                                          <p:stCondLst>
                                            <p:cond delay="0"/>
                                          </p:stCondLst>
                                        </p:cTn>
                                        <p:tgtEl>
                                          <p:spTgt spid="18"/>
                                        </p:tgtEl>
                                      </p:cBhvr>
                                    </p:animEffect>
                                  </p:childTnLst>
                                </p:cTn>
                              </p:par>
                              <p:par>
                                <p:cTn id="35" presetID="25"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p:cTn id="37" dur="500" decel="50000" fill="hold">
                                          <p:stCondLst>
                                            <p:cond delay="0"/>
                                          </p:stCondLst>
                                        </p:cTn>
                                        <p:tgtEl>
                                          <p:spTgt spid="19"/>
                                        </p:tgtEl>
                                        <p:attrNameLst>
                                          <p:attrName>style.rotation</p:attrName>
                                        </p:attrNameLst>
                                      </p:cBhvr>
                                      <p:tavLst>
                                        <p:tav tm="0">
                                          <p:val>
                                            <p:fltVal val="-90"/>
                                          </p:val>
                                        </p:tav>
                                        <p:tav tm="100000">
                                          <p:val>
                                            <p:fltVal val="0"/>
                                          </p:val>
                                        </p:tav>
                                      </p:tavLst>
                                    </p:anim>
                                    <p:anim calcmode="lin" valueType="num">
                                      <p:cBhvr>
                                        <p:cTn id="38" dur="500" decel="50000" fill="hold">
                                          <p:stCondLst>
                                            <p:cond delay="0"/>
                                          </p:stCondLst>
                                        </p:cTn>
                                        <p:tgtEl>
                                          <p:spTgt spid="19"/>
                                        </p:tgtEl>
                                        <p:attrNameLst>
                                          <p:attrName>ppt_w</p:attrName>
                                        </p:attrNameLst>
                                      </p:cBhvr>
                                      <p:tavLst>
                                        <p:tav tm="0">
                                          <p:val>
                                            <p:strVal val="#ppt_w"/>
                                          </p:val>
                                        </p:tav>
                                        <p:tav tm="100000">
                                          <p:val>
                                            <p:strVal val="#ppt_w*.05"/>
                                          </p:val>
                                        </p:tav>
                                      </p:tavLst>
                                    </p:anim>
                                    <p:anim calcmode="lin" valueType="num">
                                      <p:cBhvr>
                                        <p:cTn id="39" dur="500" accel="50000" fill="hold">
                                          <p:stCondLst>
                                            <p:cond delay="500"/>
                                          </p:stCondLst>
                                        </p:cTn>
                                        <p:tgtEl>
                                          <p:spTgt spid="19"/>
                                        </p:tgtEl>
                                        <p:attrNameLst>
                                          <p:attrName>ppt_w</p:attrName>
                                        </p:attrNameLst>
                                      </p:cBhvr>
                                      <p:tavLst>
                                        <p:tav tm="0">
                                          <p:val>
                                            <p:strVal val="#ppt_w*.05"/>
                                          </p:val>
                                        </p:tav>
                                        <p:tav tm="100000">
                                          <p:val>
                                            <p:strVal val="#ppt_w"/>
                                          </p:val>
                                        </p:tav>
                                      </p:tavLst>
                                    </p:anim>
                                    <p:anim calcmode="lin" valueType="num">
                                      <p:cBhvr>
                                        <p:cTn id="40" dur="1000" fill="hold"/>
                                        <p:tgtEl>
                                          <p:spTgt spid="19"/>
                                        </p:tgtEl>
                                        <p:attrNameLst>
                                          <p:attrName>ppt_h</p:attrName>
                                        </p:attrNameLst>
                                      </p:cBhvr>
                                      <p:tavLst>
                                        <p:tav tm="0">
                                          <p:val>
                                            <p:strVal val="#ppt_h"/>
                                          </p:val>
                                        </p:tav>
                                        <p:tav tm="100000">
                                          <p:val>
                                            <p:strVal val="#ppt_h"/>
                                          </p:val>
                                        </p:tav>
                                      </p:tavLst>
                                    </p:anim>
                                    <p:anim calcmode="lin" valueType="num">
                                      <p:cBhvr>
                                        <p:cTn id="41" dur="500" decel="50000" fill="hold">
                                          <p:stCondLst>
                                            <p:cond delay="0"/>
                                          </p:stCondLst>
                                        </p:cTn>
                                        <p:tgtEl>
                                          <p:spTgt spid="19"/>
                                        </p:tgtEl>
                                        <p:attrNameLst>
                                          <p:attrName>ppt_x</p:attrName>
                                        </p:attrNameLst>
                                      </p:cBhvr>
                                      <p:tavLst>
                                        <p:tav tm="0">
                                          <p:val>
                                            <p:strVal val="#ppt_x+.4"/>
                                          </p:val>
                                        </p:tav>
                                        <p:tav tm="100000">
                                          <p:val>
                                            <p:strVal val="#ppt_x"/>
                                          </p:val>
                                        </p:tav>
                                      </p:tavLst>
                                    </p:anim>
                                    <p:anim calcmode="lin" valueType="num">
                                      <p:cBhvr>
                                        <p:cTn id="42" dur="500" decel="50000" fill="hold">
                                          <p:stCondLst>
                                            <p:cond delay="0"/>
                                          </p:stCondLst>
                                        </p:cTn>
                                        <p:tgtEl>
                                          <p:spTgt spid="19"/>
                                        </p:tgtEl>
                                        <p:attrNameLst>
                                          <p:attrName>ppt_y</p:attrName>
                                        </p:attrNameLst>
                                      </p:cBhvr>
                                      <p:tavLst>
                                        <p:tav tm="0">
                                          <p:val>
                                            <p:strVal val="#ppt_y-.2"/>
                                          </p:val>
                                        </p:tav>
                                        <p:tav tm="100000">
                                          <p:val>
                                            <p:strVal val="#ppt_y+.1"/>
                                          </p:val>
                                        </p:tav>
                                      </p:tavLst>
                                    </p:anim>
                                    <p:anim calcmode="lin" valueType="num">
                                      <p:cBhvr>
                                        <p:cTn id="43" dur="500" accel="50000" fill="hold">
                                          <p:stCondLst>
                                            <p:cond delay="500"/>
                                          </p:stCondLst>
                                        </p:cTn>
                                        <p:tgtEl>
                                          <p:spTgt spid="19"/>
                                        </p:tgtEl>
                                        <p:attrNameLst>
                                          <p:attrName>ppt_y</p:attrName>
                                        </p:attrNameLst>
                                      </p:cBhvr>
                                      <p:tavLst>
                                        <p:tav tm="0">
                                          <p:val>
                                            <p:strVal val="#ppt_y+.1"/>
                                          </p:val>
                                        </p:tav>
                                        <p:tav tm="100000">
                                          <p:val>
                                            <p:strVal val="#ppt_y"/>
                                          </p:val>
                                        </p:tav>
                                      </p:tavLst>
                                    </p:anim>
                                    <p:animEffect transition="in" filter="fade">
                                      <p:cBhvr>
                                        <p:cTn id="44" dur="1000" decel="50000">
                                          <p:stCondLst>
                                            <p:cond delay="0"/>
                                          </p:stCondLst>
                                        </p:cTn>
                                        <p:tgtEl>
                                          <p:spTgt spid="19"/>
                                        </p:tgtEl>
                                      </p:cBhvr>
                                    </p:animEffect>
                                  </p:childTnLst>
                                </p:cTn>
                              </p:par>
                              <p:par>
                                <p:cTn id="45" presetID="25" presetClass="entr" presetSubtype="0" fill="hold" grpId="0" nodeType="withEffect">
                                  <p:stCondLst>
                                    <p:cond delay="0"/>
                                  </p:stCondLst>
                                  <p:childTnLst>
                                    <p:set>
                                      <p:cBhvr>
                                        <p:cTn id="46" dur="1" fill="hold">
                                          <p:stCondLst>
                                            <p:cond delay="0"/>
                                          </p:stCondLst>
                                        </p:cTn>
                                        <p:tgtEl>
                                          <p:spTgt spid="21">
                                            <p:txEl>
                                              <p:pRg st="0" end="0"/>
                                            </p:txEl>
                                          </p:spTgt>
                                        </p:tgtEl>
                                        <p:attrNameLst>
                                          <p:attrName>style.visibility</p:attrName>
                                        </p:attrNameLst>
                                      </p:cBhvr>
                                      <p:to>
                                        <p:strVal val="visible"/>
                                      </p:to>
                                    </p:set>
                                    <p:anim calcmode="lin" valueType="num">
                                      <p:cBhvr>
                                        <p:cTn id="47" dur="500" decel="50000" fill="hold">
                                          <p:stCondLst>
                                            <p:cond delay="0"/>
                                          </p:stCondLst>
                                        </p:cTn>
                                        <p:tgtEl>
                                          <p:spTgt spid="21">
                                            <p:txEl>
                                              <p:pRg st="0" end="0"/>
                                            </p:txEl>
                                          </p:spTgt>
                                        </p:tgtEl>
                                        <p:attrNameLst>
                                          <p:attrName>style.rotation</p:attrName>
                                        </p:attrNameLst>
                                      </p:cBhvr>
                                      <p:tavLst>
                                        <p:tav tm="0">
                                          <p:val>
                                            <p:fltVal val="-90"/>
                                          </p:val>
                                        </p:tav>
                                        <p:tav tm="100000">
                                          <p:val>
                                            <p:fltVal val="0"/>
                                          </p:val>
                                        </p:tav>
                                      </p:tavLst>
                                    </p:anim>
                                    <p:anim calcmode="lin" valueType="num">
                                      <p:cBhvr>
                                        <p:cTn id="48" dur="500" decel="50000" fill="hold">
                                          <p:stCondLst>
                                            <p:cond delay="0"/>
                                          </p:stCondLst>
                                        </p:cTn>
                                        <p:tgtEl>
                                          <p:spTgt spid="21">
                                            <p:txEl>
                                              <p:pRg st="0" end="0"/>
                                            </p:txEl>
                                          </p:spTgt>
                                        </p:tgtEl>
                                        <p:attrNameLst>
                                          <p:attrName>ppt_w</p:attrName>
                                        </p:attrNameLst>
                                      </p:cBhvr>
                                      <p:tavLst>
                                        <p:tav tm="0">
                                          <p:val>
                                            <p:strVal val="#ppt_w"/>
                                          </p:val>
                                        </p:tav>
                                        <p:tav tm="100000">
                                          <p:val>
                                            <p:strVal val="#ppt_w*.05"/>
                                          </p:val>
                                        </p:tav>
                                      </p:tavLst>
                                    </p:anim>
                                    <p:anim calcmode="lin" valueType="num">
                                      <p:cBhvr>
                                        <p:cTn id="49" dur="500" accel="50000" fill="hold">
                                          <p:stCondLst>
                                            <p:cond delay="500"/>
                                          </p:stCondLst>
                                        </p:cTn>
                                        <p:tgtEl>
                                          <p:spTgt spid="21">
                                            <p:txEl>
                                              <p:pRg st="0" end="0"/>
                                            </p:txEl>
                                          </p:spTgt>
                                        </p:tgtEl>
                                        <p:attrNameLst>
                                          <p:attrName>ppt_w</p:attrName>
                                        </p:attrNameLst>
                                      </p:cBhvr>
                                      <p:tavLst>
                                        <p:tav tm="0">
                                          <p:val>
                                            <p:strVal val="#ppt_w*.05"/>
                                          </p:val>
                                        </p:tav>
                                        <p:tav tm="100000">
                                          <p:val>
                                            <p:strVal val="#ppt_w"/>
                                          </p:val>
                                        </p:tav>
                                      </p:tavLst>
                                    </p:anim>
                                    <p:anim calcmode="lin" valueType="num">
                                      <p:cBhvr>
                                        <p:cTn id="50" dur="1000" fill="hold"/>
                                        <p:tgtEl>
                                          <p:spTgt spid="21">
                                            <p:txEl>
                                              <p:pRg st="0" end="0"/>
                                            </p:txEl>
                                          </p:spTgt>
                                        </p:tgtEl>
                                        <p:attrNameLst>
                                          <p:attrName>ppt_h</p:attrName>
                                        </p:attrNameLst>
                                      </p:cBhvr>
                                      <p:tavLst>
                                        <p:tav tm="0">
                                          <p:val>
                                            <p:strVal val="#ppt_h"/>
                                          </p:val>
                                        </p:tav>
                                        <p:tav tm="100000">
                                          <p:val>
                                            <p:strVal val="#ppt_h"/>
                                          </p:val>
                                        </p:tav>
                                      </p:tavLst>
                                    </p:anim>
                                    <p:anim calcmode="lin" valueType="num">
                                      <p:cBhvr>
                                        <p:cTn id="51" dur="500" decel="50000" fill="hold">
                                          <p:stCondLst>
                                            <p:cond delay="0"/>
                                          </p:stCondLst>
                                        </p:cTn>
                                        <p:tgtEl>
                                          <p:spTgt spid="21">
                                            <p:txEl>
                                              <p:pRg st="0" end="0"/>
                                            </p:txEl>
                                          </p:spTgt>
                                        </p:tgtEl>
                                        <p:attrNameLst>
                                          <p:attrName>ppt_x</p:attrName>
                                        </p:attrNameLst>
                                      </p:cBhvr>
                                      <p:tavLst>
                                        <p:tav tm="0">
                                          <p:val>
                                            <p:strVal val="#ppt_x+.4"/>
                                          </p:val>
                                        </p:tav>
                                        <p:tav tm="100000">
                                          <p:val>
                                            <p:strVal val="#ppt_x"/>
                                          </p:val>
                                        </p:tav>
                                      </p:tavLst>
                                    </p:anim>
                                    <p:anim calcmode="lin" valueType="num">
                                      <p:cBhvr>
                                        <p:cTn id="52" dur="500" decel="50000" fill="hold">
                                          <p:stCondLst>
                                            <p:cond delay="0"/>
                                          </p:stCondLst>
                                        </p:cTn>
                                        <p:tgtEl>
                                          <p:spTgt spid="21">
                                            <p:txEl>
                                              <p:pRg st="0" end="0"/>
                                            </p:txEl>
                                          </p:spTgt>
                                        </p:tgtEl>
                                        <p:attrNameLst>
                                          <p:attrName>ppt_y</p:attrName>
                                        </p:attrNameLst>
                                      </p:cBhvr>
                                      <p:tavLst>
                                        <p:tav tm="0">
                                          <p:val>
                                            <p:strVal val="#ppt_y-.2"/>
                                          </p:val>
                                        </p:tav>
                                        <p:tav tm="100000">
                                          <p:val>
                                            <p:strVal val="#ppt_y+.1"/>
                                          </p:val>
                                        </p:tav>
                                      </p:tavLst>
                                    </p:anim>
                                    <p:anim calcmode="lin" valueType="num">
                                      <p:cBhvr>
                                        <p:cTn id="53" dur="500" accel="50000" fill="hold">
                                          <p:stCondLst>
                                            <p:cond delay="500"/>
                                          </p:stCondLst>
                                        </p:cTn>
                                        <p:tgtEl>
                                          <p:spTgt spid="21">
                                            <p:txEl>
                                              <p:pRg st="0" end="0"/>
                                            </p:txEl>
                                          </p:spTgt>
                                        </p:tgtEl>
                                        <p:attrNameLst>
                                          <p:attrName>ppt_y</p:attrName>
                                        </p:attrNameLst>
                                      </p:cBhvr>
                                      <p:tavLst>
                                        <p:tav tm="0">
                                          <p:val>
                                            <p:strVal val="#ppt_y+.1"/>
                                          </p:val>
                                        </p:tav>
                                        <p:tav tm="100000">
                                          <p:val>
                                            <p:strVal val="#ppt_y"/>
                                          </p:val>
                                        </p:tav>
                                      </p:tavLst>
                                    </p:anim>
                                    <p:animEffect transition="in" filter="fade">
                                      <p:cBhvr>
                                        <p:cTn id="54" dur="1000" decel="50000">
                                          <p:stCondLst>
                                            <p:cond delay="0"/>
                                          </p:stCondLst>
                                        </p:cTn>
                                        <p:tgtEl>
                                          <p:spTgt spid="2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uiExpand="1" build="allAtOnce"/>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97E7C24-3406-463E-988A-C8684E8E86CF}"/>
              </a:ext>
            </a:extLst>
          </p:cNvPr>
          <p:cNvSpPr>
            <a:spLocks noGrp="1"/>
          </p:cNvSpPr>
          <p:nvPr>
            <p:ph type="title"/>
          </p:nvPr>
        </p:nvSpPr>
        <p:spPr/>
        <p:txBody>
          <a:bodyPr>
            <a:normAutofit/>
          </a:bodyPr>
          <a:lstStyle/>
          <a:p>
            <a:r>
              <a:rPr lang="en-GB" b="1" dirty="0">
                <a:solidFill>
                  <a:schemeClr val="accent1">
                    <a:lumMod val="40000"/>
                    <a:lumOff val="60000"/>
                  </a:schemeClr>
                </a:solidFill>
                <a:latin typeface="Arial" panose="020B0604020202020204" pitchFamily="34" charset="0"/>
                <a:cs typeface="Arial" panose="020B0604020202020204" pitchFamily="34" charset="0"/>
              </a:rPr>
              <a:t>Strip</a:t>
            </a:r>
          </a:p>
        </p:txBody>
      </p:sp>
      <p:sp>
        <p:nvSpPr>
          <p:cNvPr id="6" name="Text Placeholder 5">
            <a:extLst>
              <a:ext uri="{FF2B5EF4-FFF2-40B4-BE49-F238E27FC236}">
                <a16:creationId xmlns:a16="http://schemas.microsoft.com/office/drawing/2014/main" id="{9B5F5E74-10E0-406B-B6CF-FF30740280FC}"/>
              </a:ext>
            </a:extLst>
          </p:cNvPr>
          <p:cNvSpPr>
            <a:spLocks noGrp="1"/>
          </p:cNvSpPr>
          <p:nvPr>
            <p:ph idx="4294967295"/>
          </p:nvPr>
        </p:nvSpPr>
        <p:spPr>
          <a:xfrm>
            <a:off x="528638" y="2647950"/>
            <a:ext cx="11460162" cy="3819111"/>
          </a:xfrm>
        </p:spPr>
        <p:txBody>
          <a:bodyPr>
            <a:noAutofit/>
          </a:bodyPr>
          <a:lstStyle/>
          <a:p>
            <a:pPr>
              <a:buFont typeface="+mj-lt"/>
              <a:buAutoNum type="arabicPeriod"/>
            </a:pPr>
            <a:r>
              <a:rPr lang="en-US" dirty="0"/>
              <a:t>Knock on the door twice, enter, and wedge the door.</a:t>
            </a:r>
          </a:p>
          <a:p>
            <a:pPr>
              <a:buFont typeface="+mj-lt"/>
              <a:buAutoNum type="arabicPeriod"/>
            </a:pPr>
            <a:r>
              <a:rPr lang="en-US" dirty="0"/>
              <a:t>Open curtains and window, then collect the kettle on the way to the bathroom.</a:t>
            </a:r>
          </a:p>
          <a:p>
            <a:pPr>
              <a:buFont typeface="+mj-lt"/>
              <a:buAutoNum type="arabicPeriod"/>
            </a:pPr>
            <a:r>
              <a:rPr lang="en-US" dirty="0"/>
              <a:t>Empty kettle into the sink. Remove the shower curtain (if it’s due to a change), shake it out, and check for stains. If not, empty the bathroom bin and collect towels.</a:t>
            </a:r>
          </a:p>
          <a:p>
            <a:pPr>
              <a:buFont typeface="+mj-lt"/>
              <a:buAutoNum type="arabicPeriod"/>
            </a:pPr>
            <a:r>
              <a:rPr lang="en-US" dirty="0"/>
              <a:t>Reposition the kettle on the consumable tray. Empty the bedroom bin and remove towels and full bin liners from the trolley.</a:t>
            </a:r>
          </a:p>
          <a:p>
            <a:pPr>
              <a:buFont typeface="+mj-lt"/>
              <a:buAutoNum type="arabicPeriod"/>
            </a:pPr>
            <a:r>
              <a:rPr lang="en-US" dirty="0"/>
              <a:t>Strip the bed, check the mattress protector (remove if it’s due to a change), and check the pillow bag seal (if broken strip pillows). </a:t>
            </a:r>
          </a:p>
          <a:p>
            <a:pPr>
              <a:buFont typeface="+mj-lt"/>
              <a:buAutoNum type="arabicPeriod"/>
            </a:pPr>
            <a:r>
              <a:rPr lang="en-US" dirty="0"/>
              <a:t>Out – Remove all glasses, crockery, consumables, linen and rubbish. Close and secure the door</a:t>
            </a:r>
          </a:p>
          <a:p>
            <a:pPr>
              <a:buFont typeface="+mj-lt"/>
              <a:buAutoNum type="arabicPeriod"/>
            </a:pPr>
            <a:r>
              <a:rPr lang="en-US" dirty="0"/>
              <a:t>Place the ‘’expert cleaning pending’’ door hanger on the outside of the door. </a:t>
            </a:r>
          </a:p>
          <a:p>
            <a:pPr defTabSz="914400">
              <a:spcBef>
                <a:spcPts val="0"/>
              </a:spcBef>
              <a:buClrTx/>
              <a:buSzTx/>
              <a:buFont typeface="+mj-lt"/>
              <a:buAutoNum type="arabicPeriod"/>
              <a:defRPr/>
            </a:pPr>
            <a:endParaRPr lang="en-US" dirty="0"/>
          </a:p>
          <a:p>
            <a:pPr>
              <a:buFont typeface="+mj-lt"/>
              <a:buAutoNum type="arabicPeriod"/>
            </a:pPr>
            <a:endParaRPr lang="en-US" dirty="0"/>
          </a:p>
          <a:p>
            <a:pPr>
              <a:buFont typeface="+mj-lt"/>
              <a:buAutoNum type="arabicPeriod"/>
            </a:pPr>
            <a:endParaRPr lang="en-US" dirty="0"/>
          </a:p>
          <a:p>
            <a:pPr>
              <a:buFont typeface="+mj-lt"/>
              <a:buAutoNum type="arabicPeriod"/>
            </a:pPr>
            <a:endParaRPr lang="en-US" sz="1800" dirty="0"/>
          </a:p>
        </p:txBody>
      </p:sp>
    </p:spTree>
    <p:extLst>
      <p:ext uri="{BB962C8B-B14F-4D97-AF65-F5344CB8AC3E}">
        <p14:creationId xmlns:p14="http://schemas.microsoft.com/office/powerpoint/2010/main" val="356127636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5" presetClass="entr" presetSubtype="0" fill="hold" grpId="0" nodeType="after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 calcmode="lin" valueType="num">
                                      <p:cBhvr>
                                        <p:cTn id="12"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6">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6">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par>
                          <p:cTn id="16" fill="hold">
                            <p:stCondLst>
                              <p:cond delay="1500"/>
                            </p:stCondLst>
                            <p:childTnLst>
                              <p:par>
                                <p:cTn id="17" presetID="15" presetClass="entr" presetSubtype="0" fill="hold" grpId="0" nodeType="after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p:cTn id="19" dur="1000" fill="hold"/>
                                        <p:tgtEl>
                                          <p:spTgt spid="6">
                                            <p:txEl>
                                              <p:pRg st="1" end="1"/>
                                            </p:txEl>
                                          </p:spTgt>
                                        </p:tgtEl>
                                        <p:attrNameLst>
                                          <p:attrName>ppt_w</p:attrName>
                                        </p:attrNameLst>
                                      </p:cBhvr>
                                      <p:tavLst>
                                        <p:tav tm="0">
                                          <p:val>
                                            <p:fltVal val="0"/>
                                          </p:val>
                                        </p:tav>
                                        <p:tav tm="100000">
                                          <p:val>
                                            <p:strVal val="#ppt_w"/>
                                          </p:val>
                                        </p:tav>
                                      </p:tavLst>
                                    </p:anim>
                                    <p:anim calcmode="lin" valueType="num">
                                      <p:cBhvr>
                                        <p:cTn id="20" dur="1000" fill="hold"/>
                                        <p:tgtEl>
                                          <p:spTgt spid="6">
                                            <p:txEl>
                                              <p:pRg st="1" end="1"/>
                                            </p:txEl>
                                          </p:spTgt>
                                        </p:tgtEl>
                                        <p:attrNameLst>
                                          <p:attrName>ppt_h</p:attrName>
                                        </p:attrNameLst>
                                      </p:cBhvr>
                                      <p:tavLst>
                                        <p:tav tm="0">
                                          <p:val>
                                            <p:fltVal val="0"/>
                                          </p:val>
                                        </p:tav>
                                        <p:tav tm="100000">
                                          <p:val>
                                            <p:strVal val="#ppt_h"/>
                                          </p:val>
                                        </p:tav>
                                      </p:tavLst>
                                    </p:anim>
                                    <p:anim calcmode="lin" valueType="num">
                                      <p:cBhvr>
                                        <p:cTn id="21" dur="1000" fill="hold"/>
                                        <p:tgtEl>
                                          <p:spTgt spid="6">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22" dur="1000" fill="hold"/>
                                        <p:tgtEl>
                                          <p:spTgt spid="6">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par>
                          <p:cTn id="23" fill="hold">
                            <p:stCondLst>
                              <p:cond delay="2500"/>
                            </p:stCondLst>
                            <p:childTnLst>
                              <p:par>
                                <p:cTn id="24" presetID="15" presetClass="entr" presetSubtype="0" fill="hold" grpId="0" nodeType="afterEffect">
                                  <p:stCondLst>
                                    <p:cond delay="0"/>
                                  </p:stCondLst>
                                  <p:childTnLst>
                                    <p:set>
                                      <p:cBhvr>
                                        <p:cTn id="25" dur="1" fill="hold">
                                          <p:stCondLst>
                                            <p:cond delay="0"/>
                                          </p:stCondLst>
                                        </p:cTn>
                                        <p:tgtEl>
                                          <p:spTgt spid="6">
                                            <p:txEl>
                                              <p:pRg st="2" end="2"/>
                                            </p:txEl>
                                          </p:spTgt>
                                        </p:tgtEl>
                                        <p:attrNameLst>
                                          <p:attrName>style.visibility</p:attrName>
                                        </p:attrNameLst>
                                      </p:cBhvr>
                                      <p:to>
                                        <p:strVal val="visible"/>
                                      </p:to>
                                    </p:set>
                                    <p:anim calcmode="lin" valueType="num">
                                      <p:cBhvr>
                                        <p:cTn id="26" dur="1000" fill="hold"/>
                                        <p:tgtEl>
                                          <p:spTgt spid="6">
                                            <p:txEl>
                                              <p:pRg st="2" end="2"/>
                                            </p:txEl>
                                          </p:spTgt>
                                        </p:tgtEl>
                                        <p:attrNameLst>
                                          <p:attrName>ppt_w</p:attrName>
                                        </p:attrNameLst>
                                      </p:cBhvr>
                                      <p:tavLst>
                                        <p:tav tm="0">
                                          <p:val>
                                            <p:fltVal val="0"/>
                                          </p:val>
                                        </p:tav>
                                        <p:tav tm="100000">
                                          <p:val>
                                            <p:strVal val="#ppt_w"/>
                                          </p:val>
                                        </p:tav>
                                      </p:tavLst>
                                    </p:anim>
                                    <p:anim calcmode="lin" valueType="num">
                                      <p:cBhvr>
                                        <p:cTn id="27" dur="1000" fill="hold"/>
                                        <p:tgtEl>
                                          <p:spTgt spid="6">
                                            <p:txEl>
                                              <p:pRg st="2" end="2"/>
                                            </p:txEl>
                                          </p:spTgt>
                                        </p:tgtEl>
                                        <p:attrNameLst>
                                          <p:attrName>ppt_h</p:attrName>
                                        </p:attrNameLst>
                                      </p:cBhvr>
                                      <p:tavLst>
                                        <p:tav tm="0">
                                          <p:val>
                                            <p:fltVal val="0"/>
                                          </p:val>
                                        </p:tav>
                                        <p:tav tm="100000">
                                          <p:val>
                                            <p:strVal val="#ppt_h"/>
                                          </p:val>
                                        </p:tav>
                                      </p:tavLst>
                                    </p:anim>
                                    <p:anim calcmode="lin" valueType="num">
                                      <p:cBhvr>
                                        <p:cTn id="28" dur="1000" fill="hold"/>
                                        <p:tgtEl>
                                          <p:spTgt spid="6">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9" dur="1000" fill="hold"/>
                                        <p:tgtEl>
                                          <p:spTgt spid="6">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par>
                          <p:cTn id="30" fill="hold">
                            <p:stCondLst>
                              <p:cond delay="3500"/>
                            </p:stCondLst>
                            <p:childTnLst>
                              <p:par>
                                <p:cTn id="31" presetID="15" presetClass="entr" presetSubtype="0" fill="hold" grpId="0" nodeType="afterEffect">
                                  <p:stCondLst>
                                    <p:cond delay="0"/>
                                  </p:stCondLst>
                                  <p:childTnLst>
                                    <p:set>
                                      <p:cBhvr>
                                        <p:cTn id="32" dur="1" fill="hold">
                                          <p:stCondLst>
                                            <p:cond delay="0"/>
                                          </p:stCondLst>
                                        </p:cTn>
                                        <p:tgtEl>
                                          <p:spTgt spid="6">
                                            <p:txEl>
                                              <p:pRg st="3" end="3"/>
                                            </p:txEl>
                                          </p:spTgt>
                                        </p:tgtEl>
                                        <p:attrNameLst>
                                          <p:attrName>style.visibility</p:attrName>
                                        </p:attrNameLst>
                                      </p:cBhvr>
                                      <p:to>
                                        <p:strVal val="visible"/>
                                      </p:to>
                                    </p:set>
                                    <p:anim calcmode="lin" valueType="num">
                                      <p:cBhvr>
                                        <p:cTn id="33" dur="1000" fill="hold"/>
                                        <p:tgtEl>
                                          <p:spTgt spid="6">
                                            <p:txEl>
                                              <p:pRg st="3" end="3"/>
                                            </p:txEl>
                                          </p:spTgt>
                                        </p:tgtEl>
                                        <p:attrNameLst>
                                          <p:attrName>ppt_w</p:attrName>
                                        </p:attrNameLst>
                                      </p:cBhvr>
                                      <p:tavLst>
                                        <p:tav tm="0">
                                          <p:val>
                                            <p:fltVal val="0"/>
                                          </p:val>
                                        </p:tav>
                                        <p:tav tm="100000">
                                          <p:val>
                                            <p:strVal val="#ppt_w"/>
                                          </p:val>
                                        </p:tav>
                                      </p:tavLst>
                                    </p:anim>
                                    <p:anim calcmode="lin" valueType="num">
                                      <p:cBhvr>
                                        <p:cTn id="34" dur="1000" fill="hold"/>
                                        <p:tgtEl>
                                          <p:spTgt spid="6">
                                            <p:txEl>
                                              <p:pRg st="3" end="3"/>
                                            </p:txEl>
                                          </p:spTgt>
                                        </p:tgtEl>
                                        <p:attrNameLst>
                                          <p:attrName>ppt_h</p:attrName>
                                        </p:attrNameLst>
                                      </p:cBhvr>
                                      <p:tavLst>
                                        <p:tav tm="0">
                                          <p:val>
                                            <p:fltVal val="0"/>
                                          </p:val>
                                        </p:tav>
                                        <p:tav tm="100000">
                                          <p:val>
                                            <p:strVal val="#ppt_h"/>
                                          </p:val>
                                        </p:tav>
                                      </p:tavLst>
                                    </p:anim>
                                    <p:anim calcmode="lin" valueType="num">
                                      <p:cBhvr>
                                        <p:cTn id="35" dur="1000" fill="hold"/>
                                        <p:tgtEl>
                                          <p:spTgt spid="6">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6" dur="1000" fill="hold"/>
                                        <p:tgtEl>
                                          <p:spTgt spid="6">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par>
                          <p:cTn id="37" fill="hold">
                            <p:stCondLst>
                              <p:cond delay="4500"/>
                            </p:stCondLst>
                            <p:childTnLst>
                              <p:par>
                                <p:cTn id="38" presetID="15" presetClass="entr" presetSubtype="0" fill="hold" grpId="0" nodeType="afterEffect">
                                  <p:stCondLst>
                                    <p:cond delay="0"/>
                                  </p:stCondLst>
                                  <p:childTnLst>
                                    <p:set>
                                      <p:cBhvr>
                                        <p:cTn id="39" dur="1" fill="hold">
                                          <p:stCondLst>
                                            <p:cond delay="0"/>
                                          </p:stCondLst>
                                        </p:cTn>
                                        <p:tgtEl>
                                          <p:spTgt spid="6">
                                            <p:txEl>
                                              <p:pRg st="4" end="4"/>
                                            </p:txEl>
                                          </p:spTgt>
                                        </p:tgtEl>
                                        <p:attrNameLst>
                                          <p:attrName>style.visibility</p:attrName>
                                        </p:attrNameLst>
                                      </p:cBhvr>
                                      <p:to>
                                        <p:strVal val="visible"/>
                                      </p:to>
                                    </p:set>
                                    <p:anim calcmode="lin" valueType="num">
                                      <p:cBhvr>
                                        <p:cTn id="40" dur="1000" fill="hold"/>
                                        <p:tgtEl>
                                          <p:spTgt spid="6">
                                            <p:txEl>
                                              <p:pRg st="4" end="4"/>
                                            </p:txEl>
                                          </p:spTgt>
                                        </p:tgtEl>
                                        <p:attrNameLst>
                                          <p:attrName>ppt_w</p:attrName>
                                        </p:attrNameLst>
                                      </p:cBhvr>
                                      <p:tavLst>
                                        <p:tav tm="0">
                                          <p:val>
                                            <p:fltVal val="0"/>
                                          </p:val>
                                        </p:tav>
                                        <p:tav tm="100000">
                                          <p:val>
                                            <p:strVal val="#ppt_w"/>
                                          </p:val>
                                        </p:tav>
                                      </p:tavLst>
                                    </p:anim>
                                    <p:anim calcmode="lin" valueType="num">
                                      <p:cBhvr>
                                        <p:cTn id="41" dur="1000" fill="hold"/>
                                        <p:tgtEl>
                                          <p:spTgt spid="6">
                                            <p:txEl>
                                              <p:pRg st="4" end="4"/>
                                            </p:txEl>
                                          </p:spTgt>
                                        </p:tgtEl>
                                        <p:attrNameLst>
                                          <p:attrName>ppt_h</p:attrName>
                                        </p:attrNameLst>
                                      </p:cBhvr>
                                      <p:tavLst>
                                        <p:tav tm="0">
                                          <p:val>
                                            <p:fltVal val="0"/>
                                          </p:val>
                                        </p:tav>
                                        <p:tav tm="100000">
                                          <p:val>
                                            <p:strVal val="#ppt_h"/>
                                          </p:val>
                                        </p:tav>
                                      </p:tavLst>
                                    </p:anim>
                                    <p:anim calcmode="lin" valueType="num">
                                      <p:cBhvr>
                                        <p:cTn id="42" dur="1000" fill="hold"/>
                                        <p:tgtEl>
                                          <p:spTgt spid="6">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3" dur="1000" fill="hold"/>
                                        <p:tgtEl>
                                          <p:spTgt spid="6">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par>
                          <p:cTn id="44" fill="hold">
                            <p:stCondLst>
                              <p:cond delay="5500"/>
                            </p:stCondLst>
                            <p:childTnLst>
                              <p:par>
                                <p:cTn id="45" presetID="15" presetClass="entr" presetSubtype="0" fill="hold" grpId="0" nodeType="afterEffect">
                                  <p:stCondLst>
                                    <p:cond delay="0"/>
                                  </p:stCondLst>
                                  <p:childTnLst>
                                    <p:set>
                                      <p:cBhvr>
                                        <p:cTn id="46" dur="1" fill="hold">
                                          <p:stCondLst>
                                            <p:cond delay="0"/>
                                          </p:stCondLst>
                                        </p:cTn>
                                        <p:tgtEl>
                                          <p:spTgt spid="6">
                                            <p:txEl>
                                              <p:pRg st="5" end="5"/>
                                            </p:txEl>
                                          </p:spTgt>
                                        </p:tgtEl>
                                        <p:attrNameLst>
                                          <p:attrName>style.visibility</p:attrName>
                                        </p:attrNameLst>
                                      </p:cBhvr>
                                      <p:to>
                                        <p:strVal val="visible"/>
                                      </p:to>
                                    </p:set>
                                    <p:anim calcmode="lin" valueType="num">
                                      <p:cBhvr>
                                        <p:cTn id="47" dur="1000" fill="hold"/>
                                        <p:tgtEl>
                                          <p:spTgt spid="6">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6">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6">
                                            <p:txEl>
                                              <p:pRg st="5" end="5"/>
                                            </p:txEl>
                                          </p:spTgt>
                                        </p:tgtEl>
                                        <p:attrNameLst>
                                          <p:attrName>ppt_x</p:attrName>
                                        </p:attrNameLst>
                                      </p:cBhvr>
                                      <p:tavLst>
                                        <p:tav tm="0" fmla="#ppt_x+(cos(-2*pi*(1-$))*-#ppt_x-sin(-2*pi*(1-$))*(1-#ppt_y))*(1-$)">
                                          <p:val>
                                            <p:fltVal val="0"/>
                                          </p:val>
                                        </p:tav>
                                        <p:tav tm="100000">
                                          <p:val>
                                            <p:fltVal val="1"/>
                                          </p:val>
                                        </p:tav>
                                      </p:tavLst>
                                    </p:anim>
                                    <p:anim calcmode="lin" valueType="num">
                                      <p:cBhvr>
                                        <p:cTn id="50" dur="1000" fill="hold"/>
                                        <p:tgtEl>
                                          <p:spTgt spid="6">
                                            <p:txEl>
                                              <p:pRg st="5" end="5"/>
                                            </p:txEl>
                                          </p:spTgt>
                                        </p:tgtEl>
                                        <p:attrNameLst>
                                          <p:attrName>ppt_y</p:attrName>
                                        </p:attrNameLst>
                                      </p:cBhvr>
                                      <p:tavLst>
                                        <p:tav tm="0" fmla="#ppt_y+(sin(-2*pi*(1-$))*-#ppt_x+cos(-2*pi*(1-$))*(1-#ppt_y))*(1-$)">
                                          <p:val>
                                            <p:fltVal val="0"/>
                                          </p:val>
                                        </p:tav>
                                        <p:tav tm="100000">
                                          <p:val>
                                            <p:fltVal val="1"/>
                                          </p:val>
                                        </p:tav>
                                      </p:tavLst>
                                    </p:anim>
                                  </p:childTnLst>
                                </p:cTn>
                              </p:par>
                            </p:childTnLst>
                          </p:cTn>
                        </p:par>
                        <p:par>
                          <p:cTn id="51" fill="hold">
                            <p:stCondLst>
                              <p:cond delay="6500"/>
                            </p:stCondLst>
                            <p:childTnLst>
                              <p:par>
                                <p:cTn id="52" presetID="15" presetClass="entr" presetSubtype="0" fill="hold" grpId="0" nodeType="afterEffect">
                                  <p:stCondLst>
                                    <p:cond delay="0"/>
                                  </p:stCondLst>
                                  <p:childTnLst>
                                    <p:set>
                                      <p:cBhvr>
                                        <p:cTn id="53" dur="1" fill="hold">
                                          <p:stCondLst>
                                            <p:cond delay="0"/>
                                          </p:stCondLst>
                                        </p:cTn>
                                        <p:tgtEl>
                                          <p:spTgt spid="6">
                                            <p:txEl>
                                              <p:pRg st="6" end="6"/>
                                            </p:txEl>
                                          </p:spTgt>
                                        </p:tgtEl>
                                        <p:attrNameLst>
                                          <p:attrName>style.visibility</p:attrName>
                                        </p:attrNameLst>
                                      </p:cBhvr>
                                      <p:to>
                                        <p:strVal val="visible"/>
                                      </p:to>
                                    </p:set>
                                    <p:anim calcmode="lin" valueType="num">
                                      <p:cBhvr>
                                        <p:cTn id="54" dur="1000" fill="hold"/>
                                        <p:tgtEl>
                                          <p:spTgt spid="6">
                                            <p:txEl>
                                              <p:pRg st="6" end="6"/>
                                            </p:txEl>
                                          </p:spTgt>
                                        </p:tgtEl>
                                        <p:attrNameLst>
                                          <p:attrName>ppt_w</p:attrName>
                                        </p:attrNameLst>
                                      </p:cBhvr>
                                      <p:tavLst>
                                        <p:tav tm="0">
                                          <p:val>
                                            <p:fltVal val="0"/>
                                          </p:val>
                                        </p:tav>
                                        <p:tav tm="100000">
                                          <p:val>
                                            <p:strVal val="#ppt_w"/>
                                          </p:val>
                                        </p:tav>
                                      </p:tavLst>
                                    </p:anim>
                                    <p:anim calcmode="lin" valueType="num">
                                      <p:cBhvr>
                                        <p:cTn id="55" dur="1000" fill="hold"/>
                                        <p:tgtEl>
                                          <p:spTgt spid="6">
                                            <p:txEl>
                                              <p:pRg st="6" end="6"/>
                                            </p:txEl>
                                          </p:spTgt>
                                        </p:tgtEl>
                                        <p:attrNameLst>
                                          <p:attrName>ppt_h</p:attrName>
                                        </p:attrNameLst>
                                      </p:cBhvr>
                                      <p:tavLst>
                                        <p:tav tm="0">
                                          <p:val>
                                            <p:fltVal val="0"/>
                                          </p:val>
                                        </p:tav>
                                        <p:tav tm="100000">
                                          <p:val>
                                            <p:strVal val="#ppt_h"/>
                                          </p:val>
                                        </p:tav>
                                      </p:tavLst>
                                    </p:anim>
                                    <p:anim calcmode="lin" valueType="num">
                                      <p:cBhvr>
                                        <p:cTn id="56" dur="1000" fill="hold"/>
                                        <p:tgtEl>
                                          <p:spTgt spid="6">
                                            <p:txEl>
                                              <p:pRg st="6" end="6"/>
                                            </p:txEl>
                                          </p:spTgt>
                                        </p:tgtEl>
                                        <p:attrNameLst>
                                          <p:attrName>ppt_x</p:attrName>
                                        </p:attrNameLst>
                                      </p:cBhvr>
                                      <p:tavLst>
                                        <p:tav tm="0" fmla="#ppt_x+(cos(-2*pi*(1-$))*-#ppt_x-sin(-2*pi*(1-$))*(1-#ppt_y))*(1-$)">
                                          <p:val>
                                            <p:fltVal val="0"/>
                                          </p:val>
                                        </p:tav>
                                        <p:tav tm="100000">
                                          <p:val>
                                            <p:fltVal val="1"/>
                                          </p:val>
                                        </p:tav>
                                      </p:tavLst>
                                    </p:anim>
                                    <p:anim calcmode="lin" valueType="num">
                                      <p:cBhvr>
                                        <p:cTn id="57" dur="1000" fill="hold"/>
                                        <p:tgtEl>
                                          <p:spTgt spid="6">
                                            <p:txEl>
                                              <p:pRg st="6" end="6"/>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97E7C24-3406-463E-988A-C8684E8E86CF}"/>
              </a:ext>
            </a:extLst>
          </p:cNvPr>
          <p:cNvSpPr>
            <a:spLocks noGrp="1"/>
          </p:cNvSpPr>
          <p:nvPr>
            <p:ph type="title" idx="4294967295"/>
          </p:nvPr>
        </p:nvSpPr>
        <p:spPr>
          <a:xfrm>
            <a:off x="356260" y="67040"/>
            <a:ext cx="8761413" cy="708025"/>
          </a:xfrm>
        </p:spPr>
        <p:txBody>
          <a:bodyPr>
            <a:normAutofit/>
          </a:bodyPr>
          <a:lstStyle/>
          <a:p>
            <a:r>
              <a:rPr lang="en-GB" sz="3200" b="1" dirty="0">
                <a:solidFill>
                  <a:schemeClr val="accent1">
                    <a:lumMod val="60000"/>
                    <a:lumOff val="40000"/>
                  </a:schemeClr>
                </a:solidFill>
              </a:rPr>
              <a:t>Sanitise</a:t>
            </a:r>
          </a:p>
        </p:txBody>
      </p:sp>
      <p:sp>
        <p:nvSpPr>
          <p:cNvPr id="10" name="Text Placeholder 5">
            <a:extLst>
              <a:ext uri="{FF2B5EF4-FFF2-40B4-BE49-F238E27FC236}">
                <a16:creationId xmlns:a16="http://schemas.microsoft.com/office/drawing/2014/main" id="{7302C166-8A5D-4A9E-99D3-7CA66A890990}"/>
              </a:ext>
            </a:extLst>
          </p:cNvPr>
          <p:cNvSpPr txBox="1">
            <a:spLocks/>
          </p:cNvSpPr>
          <p:nvPr/>
        </p:nvSpPr>
        <p:spPr>
          <a:xfrm>
            <a:off x="376052" y="775065"/>
            <a:ext cx="11459688" cy="6015895"/>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buFont typeface="+mj-lt"/>
              <a:buAutoNum type="arabicPeriod"/>
            </a:pPr>
            <a:r>
              <a:rPr lang="en-US" dirty="0"/>
              <a:t>In - Into the bedroom. Knock on the door twice, enter and wedge the door, and put the caddy down.</a:t>
            </a:r>
          </a:p>
          <a:p>
            <a:pPr>
              <a:buFont typeface="+mj-lt"/>
              <a:buAutoNum type="arabicPeriod"/>
            </a:pPr>
            <a:r>
              <a:rPr lang="en-US" dirty="0"/>
              <a:t>Clean: Headboard. Lights. Bedside Tables. Sockets.</a:t>
            </a:r>
          </a:p>
          <a:p>
            <a:pPr>
              <a:buFont typeface="+mj-lt"/>
              <a:buAutoNum type="arabicPeriod"/>
            </a:pPr>
            <a:r>
              <a:rPr lang="en-US" dirty="0"/>
              <a:t>Clean: Window ledge, frame, and handle. Heater/air conditioning unit and fan if applicable.</a:t>
            </a:r>
          </a:p>
          <a:p>
            <a:pPr>
              <a:buFont typeface="+mj-lt"/>
              <a:buAutoNum type="arabicPeriod"/>
            </a:pPr>
            <a:r>
              <a:rPr lang="en-US" dirty="0"/>
              <a:t>Clean: Desk. TV &amp; remote. Electric Sockets. Heating Controls. Chair. Consumable container/tray and kettle. Bedroom bin inside and out.</a:t>
            </a:r>
          </a:p>
          <a:p>
            <a:pPr>
              <a:buFont typeface="+mj-lt"/>
              <a:buAutoNum type="arabicPeriod"/>
            </a:pPr>
            <a:r>
              <a:rPr lang="en-US" dirty="0"/>
              <a:t>Clean: Wardrobe. Hangers. Pillow Bag. Hair Dryer.</a:t>
            </a:r>
          </a:p>
          <a:p>
            <a:pPr>
              <a:buFont typeface="+mj-lt"/>
              <a:buAutoNum type="arabicPeriod"/>
            </a:pPr>
            <a:r>
              <a:rPr lang="en-US" dirty="0"/>
              <a:t>Out – Into the bathroom.</a:t>
            </a:r>
          </a:p>
          <a:p>
            <a:pPr>
              <a:buFont typeface="+mj-lt"/>
              <a:buAutoNum type="arabicPeriod"/>
            </a:pPr>
            <a:r>
              <a:rPr lang="en-US" dirty="0"/>
              <a:t>Clean: Bath &amp; shower tiles using super-mop. Toilet, sink, vanity unit, soap dispenser, shower gel dispenser, and buff chrome.</a:t>
            </a:r>
          </a:p>
          <a:p>
            <a:pPr>
              <a:buFont typeface="+mj-lt"/>
              <a:buAutoNum type="arabicPeriod"/>
            </a:pPr>
            <a:r>
              <a:rPr lang="en-US" dirty="0"/>
              <a:t>Clean: Toilet Paper Dispenser. Remaining Walls. Bathroom Bin. Bathroom. Wardrobe. Bedroom Mirror and Door.</a:t>
            </a:r>
          </a:p>
          <a:p>
            <a:pPr>
              <a:buFont typeface="+mj-lt"/>
              <a:buAutoNum type="arabicPeriod"/>
            </a:pPr>
            <a:r>
              <a:rPr lang="en-US" dirty="0"/>
              <a:t>Wipe chemicals off in the bath/shower tray with water and a damp pad.</a:t>
            </a:r>
          </a:p>
          <a:p>
            <a:pPr>
              <a:buFont typeface="+mj-lt"/>
              <a:buAutoNum type="arabicPeriod"/>
            </a:pPr>
            <a:r>
              <a:rPr lang="en-US" dirty="0"/>
              <a:t>Clean: Bathroom floor with a super mop. Remove dirty clothes from the caddy and store them on the trolley in a plastic bag.</a:t>
            </a:r>
          </a:p>
          <a:p>
            <a:pPr>
              <a:buFont typeface="+mj-lt"/>
              <a:buAutoNum type="arabicPeriod"/>
            </a:pPr>
            <a:r>
              <a:rPr lang="en-US" dirty="0"/>
              <a:t>Out - with caddy. Place it on the trolley.</a:t>
            </a:r>
          </a:p>
          <a:p>
            <a:pPr>
              <a:buFont typeface="+mj-lt"/>
              <a:buAutoNum type="arabicPeriod"/>
            </a:pPr>
            <a:endParaRPr lang="en-GB" dirty="0"/>
          </a:p>
          <a:p>
            <a:pPr>
              <a:buFont typeface="+mj-lt"/>
              <a:buAutoNum type="arabicPeriod"/>
            </a:pPr>
            <a:endParaRPr lang="en-GB" dirty="0"/>
          </a:p>
          <a:p>
            <a:pPr>
              <a:buFont typeface="+mj-lt"/>
              <a:buAutoNum type="arabicPeriod"/>
            </a:pPr>
            <a:endParaRPr lang="en-GB" dirty="0"/>
          </a:p>
          <a:p>
            <a:pPr>
              <a:buFont typeface="+mj-lt"/>
              <a:buAutoNum type="arabicPeriod"/>
            </a:pPr>
            <a:endParaRPr lang="en-GB" dirty="0"/>
          </a:p>
          <a:p>
            <a:pPr>
              <a:buFont typeface="+mj-lt"/>
              <a:buAutoNum type="arabicPeriod"/>
            </a:pPr>
            <a:endParaRPr lang="en-GB" dirty="0"/>
          </a:p>
          <a:p>
            <a:pPr defTabSz="914400">
              <a:spcBef>
                <a:spcPts val="0"/>
              </a:spcBef>
              <a:buClrTx/>
              <a:buSzTx/>
              <a:buFont typeface="+mj-lt"/>
              <a:buAutoNum type="arabicPeriod"/>
              <a:defRPr/>
            </a:pPr>
            <a:endParaRPr lang="en-US" dirty="0"/>
          </a:p>
          <a:p>
            <a:pPr>
              <a:buFont typeface="+mj-lt"/>
              <a:buAutoNum type="arabicPeriod"/>
            </a:pPr>
            <a:endParaRPr lang="en-US" dirty="0"/>
          </a:p>
          <a:p>
            <a:pPr>
              <a:buFont typeface="+mj-lt"/>
              <a:buAutoNum type="arabicPeriod"/>
            </a:pPr>
            <a:endParaRPr lang="en-US" dirty="0"/>
          </a:p>
          <a:p>
            <a:pPr>
              <a:buFont typeface="+mj-lt"/>
              <a:buAutoNum type="arabicPeriod"/>
            </a:pPr>
            <a:endParaRPr lang="en-US" dirty="0"/>
          </a:p>
        </p:txBody>
      </p:sp>
    </p:spTree>
    <p:extLst>
      <p:ext uri="{BB962C8B-B14F-4D97-AF65-F5344CB8AC3E}">
        <p14:creationId xmlns:p14="http://schemas.microsoft.com/office/powerpoint/2010/main" val="178392068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31" presetClass="entr" presetSubtype="0"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1000" fill="hold"/>
                                        <p:tgtEl>
                                          <p:spTgt spid="10"/>
                                        </p:tgtEl>
                                        <p:attrNameLst>
                                          <p:attrName>ppt_w</p:attrName>
                                        </p:attrNameLst>
                                      </p:cBhvr>
                                      <p:tavLst>
                                        <p:tav tm="0">
                                          <p:val>
                                            <p:fltVal val="0"/>
                                          </p:val>
                                        </p:tav>
                                        <p:tav tm="100000">
                                          <p:val>
                                            <p:strVal val="#ppt_w"/>
                                          </p:val>
                                        </p:tav>
                                      </p:tavLst>
                                    </p:anim>
                                    <p:anim calcmode="lin" valueType="num">
                                      <p:cBhvr>
                                        <p:cTn id="13" dur="1000" fill="hold"/>
                                        <p:tgtEl>
                                          <p:spTgt spid="10"/>
                                        </p:tgtEl>
                                        <p:attrNameLst>
                                          <p:attrName>ppt_h</p:attrName>
                                        </p:attrNameLst>
                                      </p:cBhvr>
                                      <p:tavLst>
                                        <p:tav tm="0">
                                          <p:val>
                                            <p:fltVal val="0"/>
                                          </p:val>
                                        </p:tav>
                                        <p:tav tm="100000">
                                          <p:val>
                                            <p:strVal val="#ppt_h"/>
                                          </p:val>
                                        </p:tav>
                                      </p:tavLst>
                                    </p:anim>
                                    <p:anim calcmode="lin" valueType="num">
                                      <p:cBhvr>
                                        <p:cTn id="14" dur="1000" fill="hold"/>
                                        <p:tgtEl>
                                          <p:spTgt spid="10"/>
                                        </p:tgtEl>
                                        <p:attrNameLst>
                                          <p:attrName>style.rotation</p:attrName>
                                        </p:attrNameLst>
                                      </p:cBhvr>
                                      <p:tavLst>
                                        <p:tav tm="0">
                                          <p:val>
                                            <p:fltVal val="90"/>
                                          </p:val>
                                        </p:tav>
                                        <p:tav tm="100000">
                                          <p:val>
                                            <p:fltVal val="0"/>
                                          </p:val>
                                        </p:tav>
                                      </p:tavLst>
                                    </p:anim>
                                    <p:animEffect transition="in" filter="fade">
                                      <p:cBhvr>
                                        <p:cTn id="15"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5">
            <a:extLst>
              <a:ext uri="{FF2B5EF4-FFF2-40B4-BE49-F238E27FC236}">
                <a16:creationId xmlns:a16="http://schemas.microsoft.com/office/drawing/2014/main" id="{A42FB2F4-FB5D-43BB-8C3E-E88F2DADD11B}"/>
              </a:ext>
            </a:extLst>
          </p:cNvPr>
          <p:cNvSpPr txBox="1">
            <a:spLocks/>
          </p:cNvSpPr>
          <p:nvPr/>
        </p:nvSpPr>
        <p:spPr>
          <a:xfrm>
            <a:off x="85832" y="718853"/>
            <a:ext cx="12089081" cy="5572125"/>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buFont typeface="+mj-lt"/>
              <a:buAutoNum type="arabicPeriod"/>
            </a:pPr>
            <a:r>
              <a:rPr lang="en-US" dirty="0"/>
              <a:t>In - Bring fresh linen and towels, clean crockery, consumables, and toilet paper from the trolley.</a:t>
            </a:r>
          </a:p>
          <a:p>
            <a:pPr>
              <a:buFont typeface="+mj-lt"/>
              <a:buAutoNum type="arabicPeriod"/>
            </a:pPr>
            <a:r>
              <a:rPr lang="en-US" dirty="0"/>
              <a:t>Hang a fresh shower curtain (if previously removed) and straighten it to standard. Position towels to brand standard on the rail and a spare towel on the wardrobe (where applicable). Put the new liner in the bathroom bin and top up toilet paper and shower gel/soap (if required)</a:t>
            </a:r>
          </a:p>
          <a:p>
            <a:pPr>
              <a:buFont typeface="+mj-lt"/>
              <a:buAutoNum type="arabicPeriod"/>
            </a:pPr>
            <a:r>
              <a:rPr lang="en-US" dirty="0"/>
              <a:t>Put the new liner in the bedroom bin. Reposition crockery and consumables, put the sheet on the bed and pillowcases on the pillows, then position to bed standard. Put the pillowcases on spare pillows (if the seal got broken), place them back in the bag, and reseal them. Put the cover on the duvet, position it on the bed, and tuck to brand standard. Add any missing items, placing them correctly.</a:t>
            </a:r>
          </a:p>
          <a:p>
            <a:pPr>
              <a:buFont typeface="+mj-lt"/>
              <a:buAutoNum type="arabicPeriod"/>
            </a:pPr>
            <a:r>
              <a:rPr lang="en-US" dirty="0"/>
              <a:t>Hoover the room.</a:t>
            </a:r>
          </a:p>
          <a:p>
            <a:pPr>
              <a:buFont typeface="+mj-lt"/>
              <a:buAutoNum type="arabicPeriod"/>
            </a:pPr>
            <a:r>
              <a:rPr lang="en-US" dirty="0"/>
              <a:t>Out – Close the window. Visually check the room. Collect the caddy and vacuum cleaner. Leave and secure the door. Clean door handle.</a:t>
            </a:r>
          </a:p>
          <a:p>
            <a:pPr>
              <a:buFont typeface="Arial" pitchFamily="34" charset="0"/>
              <a:buChar char="•"/>
            </a:pPr>
            <a:endParaRPr lang="en-US" dirty="0"/>
          </a:p>
        </p:txBody>
      </p:sp>
      <p:pic>
        <p:nvPicPr>
          <p:cNvPr id="3" name="Picture 2">
            <a:extLst>
              <a:ext uri="{FF2B5EF4-FFF2-40B4-BE49-F238E27FC236}">
                <a16:creationId xmlns:a16="http://schemas.microsoft.com/office/drawing/2014/main" id="{F31F4937-EE30-4CA9-92A4-50CB5B42ED84}"/>
              </a:ext>
            </a:extLst>
          </p:cNvPr>
          <p:cNvPicPr>
            <a:picLocks noChangeAspect="1"/>
          </p:cNvPicPr>
          <p:nvPr/>
        </p:nvPicPr>
        <p:blipFill>
          <a:blip r:embed="rId3"/>
          <a:stretch>
            <a:fillRect/>
          </a:stretch>
        </p:blipFill>
        <p:spPr>
          <a:xfrm>
            <a:off x="1617588" y="5161654"/>
            <a:ext cx="1614364" cy="1696346"/>
          </a:xfrm>
          <a:prstGeom prst="rect">
            <a:avLst/>
          </a:prstGeom>
        </p:spPr>
      </p:pic>
      <p:pic>
        <p:nvPicPr>
          <p:cNvPr id="4" name="Picture 3">
            <a:extLst>
              <a:ext uri="{FF2B5EF4-FFF2-40B4-BE49-F238E27FC236}">
                <a16:creationId xmlns:a16="http://schemas.microsoft.com/office/drawing/2014/main" id="{C736A1C5-9454-4AAC-9680-68458DEC3CE9}"/>
              </a:ext>
            </a:extLst>
          </p:cNvPr>
          <p:cNvPicPr>
            <a:picLocks noChangeAspect="1"/>
          </p:cNvPicPr>
          <p:nvPr/>
        </p:nvPicPr>
        <p:blipFill>
          <a:blip r:embed="rId4"/>
          <a:stretch>
            <a:fillRect/>
          </a:stretch>
        </p:blipFill>
        <p:spPr>
          <a:xfrm>
            <a:off x="3231952" y="5161654"/>
            <a:ext cx="1602223" cy="1696346"/>
          </a:xfrm>
          <a:prstGeom prst="rect">
            <a:avLst/>
          </a:prstGeom>
        </p:spPr>
      </p:pic>
      <p:pic>
        <p:nvPicPr>
          <p:cNvPr id="5" name="Picture 4">
            <a:extLst>
              <a:ext uri="{FF2B5EF4-FFF2-40B4-BE49-F238E27FC236}">
                <a16:creationId xmlns:a16="http://schemas.microsoft.com/office/drawing/2014/main" id="{10F05825-C244-48B0-AFD2-0D94F8877A8A}"/>
              </a:ext>
            </a:extLst>
          </p:cNvPr>
          <p:cNvPicPr>
            <a:picLocks noChangeAspect="1"/>
          </p:cNvPicPr>
          <p:nvPr/>
        </p:nvPicPr>
        <p:blipFill>
          <a:blip r:embed="rId5"/>
          <a:stretch>
            <a:fillRect/>
          </a:stretch>
        </p:blipFill>
        <p:spPr>
          <a:xfrm>
            <a:off x="6965573" y="5181448"/>
            <a:ext cx="1783710" cy="1669682"/>
          </a:xfrm>
          <a:prstGeom prst="rect">
            <a:avLst/>
          </a:prstGeom>
        </p:spPr>
      </p:pic>
      <p:pic>
        <p:nvPicPr>
          <p:cNvPr id="6" name="Picture 5">
            <a:extLst>
              <a:ext uri="{FF2B5EF4-FFF2-40B4-BE49-F238E27FC236}">
                <a16:creationId xmlns:a16="http://schemas.microsoft.com/office/drawing/2014/main" id="{020BCB37-D63E-427A-A029-E964A1683790}"/>
              </a:ext>
            </a:extLst>
          </p:cNvPr>
          <p:cNvPicPr>
            <a:picLocks noChangeAspect="1"/>
          </p:cNvPicPr>
          <p:nvPr/>
        </p:nvPicPr>
        <p:blipFill>
          <a:blip r:embed="rId6"/>
          <a:stretch>
            <a:fillRect/>
          </a:stretch>
        </p:blipFill>
        <p:spPr>
          <a:xfrm>
            <a:off x="5292825" y="5181448"/>
            <a:ext cx="1675094" cy="1669680"/>
          </a:xfrm>
          <a:prstGeom prst="rect">
            <a:avLst/>
          </a:prstGeom>
        </p:spPr>
      </p:pic>
      <p:pic>
        <p:nvPicPr>
          <p:cNvPr id="7" name="Picture 6">
            <a:extLst>
              <a:ext uri="{FF2B5EF4-FFF2-40B4-BE49-F238E27FC236}">
                <a16:creationId xmlns:a16="http://schemas.microsoft.com/office/drawing/2014/main" id="{8705F1AD-1DCF-4938-A98B-BD5419604414}"/>
              </a:ext>
            </a:extLst>
          </p:cNvPr>
          <p:cNvPicPr>
            <a:picLocks noChangeAspect="1"/>
          </p:cNvPicPr>
          <p:nvPr/>
        </p:nvPicPr>
        <p:blipFill>
          <a:blip r:embed="rId7"/>
          <a:stretch>
            <a:fillRect/>
          </a:stretch>
        </p:blipFill>
        <p:spPr>
          <a:xfrm>
            <a:off x="8746936" y="5181448"/>
            <a:ext cx="1615938" cy="1669680"/>
          </a:xfrm>
          <a:prstGeom prst="rect">
            <a:avLst/>
          </a:prstGeom>
        </p:spPr>
      </p:pic>
      <p:pic>
        <p:nvPicPr>
          <p:cNvPr id="8" name="Picture 7">
            <a:extLst>
              <a:ext uri="{FF2B5EF4-FFF2-40B4-BE49-F238E27FC236}">
                <a16:creationId xmlns:a16="http://schemas.microsoft.com/office/drawing/2014/main" id="{47071B8B-4615-4A2E-8B17-9F8E374DC2BE}"/>
              </a:ext>
            </a:extLst>
          </p:cNvPr>
          <p:cNvPicPr>
            <a:picLocks noChangeAspect="1"/>
          </p:cNvPicPr>
          <p:nvPr/>
        </p:nvPicPr>
        <p:blipFill>
          <a:blip r:embed="rId8"/>
          <a:stretch>
            <a:fillRect/>
          </a:stretch>
        </p:blipFill>
        <p:spPr>
          <a:xfrm>
            <a:off x="10322458" y="5181601"/>
            <a:ext cx="1783710" cy="1669528"/>
          </a:xfrm>
          <a:prstGeom prst="rect">
            <a:avLst/>
          </a:prstGeom>
        </p:spPr>
      </p:pic>
      <p:pic>
        <p:nvPicPr>
          <p:cNvPr id="10" name="Picture 9">
            <a:extLst>
              <a:ext uri="{FF2B5EF4-FFF2-40B4-BE49-F238E27FC236}">
                <a16:creationId xmlns:a16="http://schemas.microsoft.com/office/drawing/2014/main" id="{17276837-68FE-419E-BE8F-EB6BA4C7056F}"/>
              </a:ext>
            </a:extLst>
          </p:cNvPr>
          <p:cNvPicPr>
            <a:picLocks noChangeAspect="1"/>
          </p:cNvPicPr>
          <p:nvPr/>
        </p:nvPicPr>
        <p:blipFill>
          <a:blip r:embed="rId9"/>
          <a:stretch>
            <a:fillRect/>
          </a:stretch>
        </p:blipFill>
        <p:spPr>
          <a:xfrm>
            <a:off x="102799" y="5168527"/>
            <a:ext cx="1514789" cy="1696346"/>
          </a:xfrm>
          <a:prstGeom prst="rect">
            <a:avLst/>
          </a:prstGeom>
        </p:spPr>
      </p:pic>
      <p:sp>
        <p:nvSpPr>
          <p:cNvPr id="12" name="TextBox 11">
            <a:extLst>
              <a:ext uri="{FF2B5EF4-FFF2-40B4-BE49-F238E27FC236}">
                <a16:creationId xmlns:a16="http://schemas.microsoft.com/office/drawing/2014/main" id="{ADCE51A7-5F08-49BF-8ACE-AFA96660DBFB}"/>
              </a:ext>
            </a:extLst>
          </p:cNvPr>
          <p:cNvSpPr txBox="1"/>
          <p:nvPr/>
        </p:nvSpPr>
        <p:spPr>
          <a:xfrm>
            <a:off x="390525" y="4628171"/>
            <a:ext cx="4344035" cy="369332"/>
          </a:xfrm>
          <a:prstGeom prst="rect">
            <a:avLst/>
          </a:prstGeom>
          <a:noFill/>
        </p:spPr>
        <p:txBody>
          <a:bodyPr wrap="square">
            <a:spAutoFit/>
          </a:bodyPr>
          <a:lstStyle/>
          <a:p>
            <a:r>
              <a:rPr lang="en-US" sz="1800" b="1" i="1" dirty="0">
                <a:solidFill>
                  <a:schemeClr val="accent1">
                    <a:lumMod val="40000"/>
                    <a:lumOff val="60000"/>
                  </a:schemeClr>
                </a:solidFill>
              </a:rPr>
              <a:t>Bedroom</a:t>
            </a:r>
            <a:endParaRPr lang="en-GB" dirty="0"/>
          </a:p>
        </p:txBody>
      </p:sp>
      <p:sp>
        <p:nvSpPr>
          <p:cNvPr id="14" name="TextBox 13">
            <a:extLst>
              <a:ext uri="{FF2B5EF4-FFF2-40B4-BE49-F238E27FC236}">
                <a16:creationId xmlns:a16="http://schemas.microsoft.com/office/drawing/2014/main" id="{72592F1E-9CA8-49F7-A0B9-CB85C3739537}"/>
              </a:ext>
            </a:extLst>
          </p:cNvPr>
          <p:cNvSpPr txBox="1"/>
          <p:nvPr/>
        </p:nvSpPr>
        <p:spPr>
          <a:xfrm>
            <a:off x="1601043" y="4628171"/>
            <a:ext cx="3082717" cy="369332"/>
          </a:xfrm>
          <a:prstGeom prst="rect">
            <a:avLst/>
          </a:prstGeom>
          <a:noFill/>
        </p:spPr>
        <p:txBody>
          <a:bodyPr wrap="square">
            <a:spAutoFit/>
          </a:bodyPr>
          <a:lstStyle/>
          <a:p>
            <a:r>
              <a:rPr lang="en-US" sz="1800" b="1" i="1" dirty="0"/>
              <a:t>(Premier Inn, 2023, p. 27)</a:t>
            </a:r>
            <a:endParaRPr lang="en-GB" sz="1800" b="1" i="1" dirty="0"/>
          </a:p>
        </p:txBody>
      </p:sp>
      <p:sp>
        <p:nvSpPr>
          <p:cNvPr id="16" name="TextBox 15">
            <a:extLst>
              <a:ext uri="{FF2B5EF4-FFF2-40B4-BE49-F238E27FC236}">
                <a16:creationId xmlns:a16="http://schemas.microsoft.com/office/drawing/2014/main" id="{ACF3994E-F2C0-482F-9BFC-343AFB9CD8E0}"/>
              </a:ext>
            </a:extLst>
          </p:cNvPr>
          <p:cNvSpPr txBox="1"/>
          <p:nvPr/>
        </p:nvSpPr>
        <p:spPr>
          <a:xfrm>
            <a:off x="390525" y="134078"/>
            <a:ext cx="6134100" cy="584775"/>
          </a:xfrm>
          <a:prstGeom prst="rect">
            <a:avLst/>
          </a:prstGeom>
          <a:noFill/>
        </p:spPr>
        <p:txBody>
          <a:bodyPr wrap="square">
            <a:spAutoFit/>
          </a:bodyPr>
          <a:lstStyle/>
          <a:p>
            <a:r>
              <a:rPr lang="en-GB" sz="3200" b="1" dirty="0">
                <a:solidFill>
                  <a:schemeClr val="accent1">
                    <a:lumMod val="60000"/>
                    <a:lumOff val="40000"/>
                  </a:schemeClr>
                </a:solidFill>
                <a:latin typeface="Arial" panose="020B0604020202020204" pitchFamily="34" charset="0"/>
                <a:cs typeface="Arial" panose="020B0604020202020204" pitchFamily="34" charset="0"/>
              </a:rPr>
              <a:t>Setup</a:t>
            </a:r>
            <a:endParaRPr lang="en-GB" sz="3200" dirty="0">
              <a:solidFill>
                <a:schemeClr val="accent1">
                  <a:lumMod val="60000"/>
                  <a:lumOff val="40000"/>
                </a:schemeClr>
              </a:solidFill>
            </a:endParaRPr>
          </a:p>
        </p:txBody>
      </p:sp>
      <p:sp>
        <p:nvSpPr>
          <p:cNvPr id="18" name="TextBox 17">
            <a:extLst>
              <a:ext uri="{FF2B5EF4-FFF2-40B4-BE49-F238E27FC236}">
                <a16:creationId xmlns:a16="http://schemas.microsoft.com/office/drawing/2014/main" id="{72E076A1-212A-4A73-B2D9-FA72E2B15C23}"/>
              </a:ext>
            </a:extLst>
          </p:cNvPr>
          <p:cNvSpPr txBox="1"/>
          <p:nvPr/>
        </p:nvSpPr>
        <p:spPr>
          <a:xfrm>
            <a:off x="5791093" y="4628171"/>
            <a:ext cx="6134100" cy="369332"/>
          </a:xfrm>
          <a:prstGeom prst="rect">
            <a:avLst/>
          </a:prstGeom>
          <a:noFill/>
        </p:spPr>
        <p:txBody>
          <a:bodyPr wrap="square">
            <a:spAutoFit/>
          </a:bodyPr>
          <a:lstStyle/>
          <a:p>
            <a:r>
              <a:rPr lang="en-US" sz="1800" b="1" i="1" dirty="0">
                <a:solidFill>
                  <a:schemeClr val="accent1">
                    <a:lumMod val="40000"/>
                    <a:lumOff val="60000"/>
                  </a:schemeClr>
                </a:solidFill>
              </a:rPr>
              <a:t>Bathroom</a:t>
            </a:r>
            <a:endParaRPr lang="en-GB" dirty="0"/>
          </a:p>
        </p:txBody>
      </p:sp>
      <p:sp>
        <p:nvSpPr>
          <p:cNvPr id="20" name="TextBox 19">
            <a:extLst>
              <a:ext uri="{FF2B5EF4-FFF2-40B4-BE49-F238E27FC236}">
                <a16:creationId xmlns:a16="http://schemas.microsoft.com/office/drawing/2014/main" id="{D52DDADB-900A-47CA-81C5-E1BA2AFE503E}"/>
              </a:ext>
            </a:extLst>
          </p:cNvPr>
          <p:cNvSpPr txBox="1"/>
          <p:nvPr/>
        </p:nvSpPr>
        <p:spPr>
          <a:xfrm>
            <a:off x="7094330" y="4635147"/>
            <a:ext cx="4383295" cy="369332"/>
          </a:xfrm>
          <a:prstGeom prst="rect">
            <a:avLst/>
          </a:prstGeom>
          <a:noFill/>
        </p:spPr>
        <p:txBody>
          <a:bodyPr wrap="square">
            <a:spAutoFit/>
          </a:bodyPr>
          <a:lstStyle/>
          <a:p>
            <a:r>
              <a:rPr lang="en-US" sz="1800" b="1" i="1" dirty="0"/>
              <a:t>(Premier Inn, 2023, p. 47)</a:t>
            </a:r>
            <a:endParaRPr lang="en-GB" sz="1800" b="1" i="1" dirty="0"/>
          </a:p>
        </p:txBody>
      </p:sp>
    </p:spTree>
    <p:extLst>
      <p:ext uri="{BB962C8B-B14F-4D97-AF65-F5344CB8AC3E}">
        <p14:creationId xmlns:p14="http://schemas.microsoft.com/office/powerpoint/2010/main" val="50176301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par>
                                <p:cTn id="15" presetID="53" presetClass="entr" presetSubtype="16"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p:cTn id="17" dur="500" fill="hold"/>
                                        <p:tgtEl>
                                          <p:spTgt spid="4"/>
                                        </p:tgtEl>
                                        <p:attrNameLst>
                                          <p:attrName>ppt_w</p:attrName>
                                        </p:attrNameLst>
                                      </p:cBhvr>
                                      <p:tavLst>
                                        <p:tav tm="0">
                                          <p:val>
                                            <p:fltVal val="0"/>
                                          </p:val>
                                        </p:tav>
                                        <p:tav tm="100000">
                                          <p:val>
                                            <p:strVal val="#ppt_w"/>
                                          </p:val>
                                        </p:tav>
                                      </p:tavLst>
                                    </p:anim>
                                    <p:anim calcmode="lin" valueType="num">
                                      <p:cBhvr>
                                        <p:cTn id="18" dur="500" fill="hold"/>
                                        <p:tgtEl>
                                          <p:spTgt spid="4"/>
                                        </p:tgtEl>
                                        <p:attrNameLst>
                                          <p:attrName>ppt_h</p:attrName>
                                        </p:attrNameLst>
                                      </p:cBhvr>
                                      <p:tavLst>
                                        <p:tav tm="0">
                                          <p:val>
                                            <p:fltVal val="0"/>
                                          </p:val>
                                        </p:tav>
                                        <p:tav tm="100000">
                                          <p:val>
                                            <p:strVal val="#ppt_h"/>
                                          </p:val>
                                        </p:tav>
                                      </p:tavLst>
                                    </p:anim>
                                    <p:animEffect transition="in" filter="fade">
                                      <p:cBhvr>
                                        <p:cTn id="19" dur="500"/>
                                        <p:tgtEl>
                                          <p:spTgt spid="4"/>
                                        </p:tgtEl>
                                      </p:cBhvr>
                                    </p:animEffect>
                                  </p:childTnLst>
                                </p:cTn>
                              </p:par>
                              <p:par>
                                <p:cTn id="20" presetID="53" presetClass="entr" presetSubtype="16" fill="hold" nodeType="with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p:cTn id="22" dur="500" fill="hold"/>
                                        <p:tgtEl>
                                          <p:spTgt spid="6"/>
                                        </p:tgtEl>
                                        <p:attrNameLst>
                                          <p:attrName>ppt_w</p:attrName>
                                        </p:attrNameLst>
                                      </p:cBhvr>
                                      <p:tavLst>
                                        <p:tav tm="0">
                                          <p:val>
                                            <p:fltVal val="0"/>
                                          </p:val>
                                        </p:tav>
                                        <p:tav tm="100000">
                                          <p:val>
                                            <p:strVal val="#ppt_w"/>
                                          </p:val>
                                        </p:tav>
                                      </p:tavLst>
                                    </p:anim>
                                    <p:anim calcmode="lin" valueType="num">
                                      <p:cBhvr>
                                        <p:cTn id="23" dur="500" fill="hold"/>
                                        <p:tgtEl>
                                          <p:spTgt spid="6"/>
                                        </p:tgtEl>
                                        <p:attrNameLst>
                                          <p:attrName>ppt_h</p:attrName>
                                        </p:attrNameLst>
                                      </p:cBhvr>
                                      <p:tavLst>
                                        <p:tav tm="0">
                                          <p:val>
                                            <p:fltVal val="0"/>
                                          </p:val>
                                        </p:tav>
                                        <p:tav tm="100000">
                                          <p:val>
                                            <p:strVal val="#ppt_h"/>
                                          </p:val>
                                        </p:tav>
                                      </p:tavLst>
                                    </p:anim>
                                    <p:animEffect transition="in" filter="fade">
                                      <p:cBhvr>
                                        <p:cTn id="24" dur="500"/>
                                        <p:tgtEl>
                                          <p:spTgt spid="6"/>
                                        </p:tgtEl>
                                      </p:cBhvr>
                                    </p:animEffect>
                                  </p:childTnLst>
                                </p:cTn>
                              </p:par>
                              <p:par>
                                <p:cTn id="25" presetID="53" presetClass="entr" presetSubtype="16" fill="hold" nodeType="with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p:cTn id="27" dur="500" fill="hold"/>
                                        <p:tgtEl>
                                          <p:spTgt spid="5"/>
                                        </p:tgtEl>
                                        <p:attrNameLst>
                                          <p:attrName>ppt_w</p:attrName>
                                        </p:attrNameLst>
                                      </p:cBhvr>
                                      <p:tavLst>
                                        <p:tav tm="0">
                                          <p:val>
                                            <p:fltVal val="0"/>
                                          </p:val>
                                        </p:tav>
                                        <p:tav tm="100000">
                                          <p:val>
                                            <p:strVal val="#ppt_w"/>
                                          </p:val>
                                        </p:tav>
                                      </p:tavLst>
                                    </p:anim>
                                    <p:anim calcmode="lin" valueType="num">
                                      <p:cBhvr>
                                        <p:cTn id="28" dur="500" fill="hold"/>
                                        <p:tgtEl>
                                          <p:spTgt spid="5"/>
                                        </p:tgtEl>
                                        <p:attrNameLst>
                                          <p:attrName>ppt_h</p:attrName>
                                        </p:attrNameLst>
                                      </p:cBhvr>
                                      <p:tavLst>
                                        <p:tav tm="0">
                                          <p:val>
                                            <p:fltVal val="0"/>
                                          </p:val>
                                        </p:tav>
                                        <p:tav tm="100000">
                                          <p:val>
                                            <p:strVal val="#ppt_h"/>
                                          </p:val>
                                        </p:tav>
                                      </p:tavLst>
                                    </p:anim>
                                    <p:animEffect transition="in" filter="fade">
                                      <p:cBhvr>
                                        <p:cTn id="29" dur="500"/>
                                        <p:tgtEl>
                                          <p:spTgt spid="5"/>
                                        </p:tgtEl>
                                      </p:cBhvr>
                                    </p:animEffect>
                                  </p:childTnLst>
                                </p:cTn>
                              </p:par>
                              <p:par>
                                <p:cTn id="30" presetID="53" presetClass="entr" presetSubtype="16" fill="hold" nodeType="with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p:cTn id="32" dur="500" fill="hold"/>
                                        <p:tgtEl>
                                          <p:spTgt spid="7"/>
                                        </p:tgtEl>
                                        <p:attrNameLst>
                                          <p:attrName>ppt_w</p:attrName>
                                        </p:attrNameLst>
                                      </p:cBhvr>
                                      <p:tavLst>
                                        <p:tav tm="0">
                                          <p:val>
                                            <p:fltVal val="0"/>
                                          </p:val>
                                        </p:tav>
                                        <p:tav tm="100000">
                                          <p:val>
                                            <p:strVal val="#ppt_w"/>
                                          </p:val>
                                        </p:tav>
                                      </p:tavLst>
                                    </p:anim>
                                    <p:anim calcmode="lin" valueType="num">
                                      <p:cBhvr>
                                        <p:cTn id="33" dur="500" fill="hold"/>
                                        <p:tgtEl>
                                          <p:spTgt spid="7"/>
                                        </p:tgtEl>
                                        <p:attrNameLst>
                                          <p:attrName>ppt_h</p:attrName>
                                        </p:attrNameLst>
                                      </p:cBhvr>
                                      <p:tavLst>
                                        <p:tav tm="0">
                                          <p:val>
                                            <p:fltVal val="0"/>
                                          </p:val>
                                        </p:tav>
                                        <p:tav tm="100000">
                                          <p:val>
                                            <p:strVal val="#ppt_h"/>
                                          </p:val>
                                        </p:tav>
                                      </p:tavLst>
                                    </p:anim>
                                    <p:animEffect transition="in" filter="fade">
                                      <p:cBhvr>
                                        <p:cTn id="34" dur="500"/>
                                        <p:tgtEl>
                                          <p:spTgt spid="7"/>
                                        </p:tgtEl>
                                      </p:cBhvr>
                                    </p:animEffect>
                                  </p:childTnLst>
                                </p:cTn>
                              </p:par>
                              <p:par>
                                <p:cTn id="35" presetID="53" presetClass="entr" presetSubtype="16" fill="hold" nodeType="with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p:cTn id="37" dur="500" fill="hold"/>
                                        <p:tgtEl>
                                          <p:spTgt spid="8"/>
                                        </p:tgtEl>
                                        <p:attrNameLst>
                                          <p:attrName>ppt_w</p:attrName>
                                        </p:attrNameLst>
                                      </p:cBhvr>
                                      <p:tavLst>
                                        <p:tav tm="0">
                                          <p:val>
                                            <p:fltVal val="0"/>
                                          </p:val>
                                        </p:tav>
                                        <p:tav tm="100000">
                                          <p:val>
                                            <p:strVal val="#ppt_w"/>
                                          </p:val>
                                        </p:tav>
                                      </p:tavLst>
                                    </p:anim>
                                    <p:anim calcmode="lin" valueType="num">
                                      <p:cBhvr>
                                        <p:cTn id="38" dur="500" fill="hold"/>
                                        <p:tgtEl>
                                          <p:spTgt spid="8"/>
                                        </p:tgtEl>
                                        <p:attrNameLst>
                                          <p:attrName>ppt_h</p:attrName>
                                        </p:attrNameLst>
                                      </p:cBhvr>
                                      <p:tavLst>
                                        <p:tav tm="0">
                                          <p:val>
                                            <p:fltVal val="0"/>
                                          </p:val>
                                        </p:tav>
                                        <p:tav tm="100000">
                                          <p:val>
                                            <p:strVal val="#ppt_h"/>
                                          </p:val>
                                        </p:tav>
                                      </p:tavLst>
                                    </p:anim>
                                    <p:animEffect transition="in" filter="fade">
                                      <p:cBhvr>
                                        <p:cTn id="39" dur="500"/>
                                        <p:tgtEl>
                                          <p:spTgt spid="8"/>
                                        </p:tgtEl>
                                      </p:cBhvr>
                                    </p:animEffect>
                                  </p:childTnLst>
                                </p:cTn>
                              </p:par>
                              <p:par>
                                <p:cTn id="40" presetID="53" presetClass="entr" presetSubtype="16" fill="hold" nodeType="withEffect">
                                  <p:stCondLst>
                                    <p:cond delay="0"/>
                                  </p:stCondLst>
                                  <p:childTnLst>
                                    <p:set>
                                      <p:cBhvr>
                                        <p:cTn id="41" dur="1" fill="hold">
                                          <p:stCondLst>
                                            <p:cond delay="0"/>
                                          </p:stCondLst>
                                        </p:cTn>
                                        <p:tgtEl>
                                          <p:spTgt spid="16">
                                            <p:txEl>
                                              <p:pRg st="0" end="0"/>
                                            </p:txEl>
                                          </p:spTgt>
                                        </p:tgtEl>
                                        <p:attrNameLst>
                                          <p:attrName>style.visibility</p:attrName>
                                        </p:attrNameLst>
                                      </p:cBhvr>
                                      <p:to>
                                        <p:strVal val="visible"/>
                                      </p:to>
                                    </p:set>
                                    <p:anim calcmode="lin" valueType="num">
                                      <p:cBhvr>
                                        <p:cTn id="42" dur="500" fill="hold"/>
                                        <p:tgtEl>
                                          <p:spTgt spid="16">
                                            <p:txEl>
                                              <p:pRg st="0" end="0"/>
                                            </p:txEl>
                                          </p:spTgt>
                                        </p:tgtEl>
                                        <p:attrNameLst>
                                          <p:attrName>ppt_w</p:attrName>
                                        </p:attrNameLst>
                                      </p:cBhvr>
                                      <p:tavLst>
                                        <p:tav tm="0">
                                          <p:val>
                                            <p:fltVal val="0"/>
                                          </p:val>
                                        </p:tav>
                                        <p:tav tm="100000">
                                          <p:val>
                                            <p:strVal val="#ppt_w"/>
                                          </p:val>
                                        </p:tav>
                                      </p:tavLst>
                                    </p:anim>
                                    <p:anim calcmode="lin" valueType="num">
                                      <p:cBhvr>
                                        <p:cTn id="43" dur="500" fill="hold"/>
                                        <p:tgtEl>
                                          <p:spTgt spid="16">
                                            <p:txEl>
                                              <p:pRg st="0" end="0"/>
                                            </p:txEl>
                                          </p:spTgt>
                                        </p:tgtEl>
                                        <p:attrNameLst>
                                          <p:attrName>ppt_h</p:attrName>
                                        </p:attrNameLst>
                                      </p:cBhvr>
                                      <p:tavLst>
                                        <p:tav tm="0">
                                          <p:val>
                                            <p:fltVal val="0"/>
                                          </p:val>
                                        </p:tav>
                                        <p:tav tm="100000">
                                          <p:val>
                                            <p:strVal val="#ppt_h"/>
                                          </p:val>
                                        </p:tav>
                                      </p:tavLst>
                                    </p:anim>
                                    <p:animEffect transition="in" filter="fade">
                                      <p:cBhvr>
                                        <p:cTn id="44" dur="500"/>
                                        <p:tgtEl>
                                          <p:spTgt spid="16">
                                            <p:txEl>
                                              <p:pRg st="0" end="0"/>
                                            </p:txEl>
                                          </p:spTgt>
                                        </p:tgtEl>
                                      </p:cBhvr>
                                    </p:animEffect>
                                  </p:childTnLst>
                                </p:cTn>
                              </p:par>
                              <p:par>
                                <p:cTn id="45" presetID="55" presetClass="entr" presetSubtype="0" fill="hold" grpId="0" nodeType="withEffect">
                                  <p:stCondLst>
                                    <p:cond delay="0"/>
                                  </p:stCondLst>
                                  <p:childTnLst>
                                    <p:set>
                                      <p:cBhvr>
                                        <p:cTn id="46" dur="1" fill="hold">
                                          <p:stCondLst>
                                            <p:cond delay="0"/>
                                          </p:stCondLst>
                                        </p:cTn>
                                        <p:tgtEl>
                                          <p:spTgt spid="2"/>
                                        </p:tgtEl>
                                        <p:attrNameLst>
                                          <p:attrName>style.visibility</p:attrName>
                                        </p:attrNameLst>
                                      </p:cBhvr>
                                      <p:to>
                                        <p:strVal val="visible"/>
                                      </p:to>
                                    </p:set>
                                    <p:anim calcmode="lin" valueType="num">
                                      <p:cBhvr>
                                        <p:cTn id="47" dur="1000" fill="hold"/>
                                        <p:tgtEl>
                                          <p:spTgt spid="2"/>
                                        </p:tgtEl>
                                        <p:attrNameLst>
                                          <p:attrName>ppt_w</p:attrName>
                                        </p:attrNameLst>
                                      </p:cBhvr>
                                      <p:tavLst>
                                        <p:tav tm="0">
                                          <p:val>
                                            <p:strVal val="#ppt_w*0.70"/>
                                          </p:val>
                                        </p:tav>
                                        <p:tav tm="100000">
                                          <p:val>
                                            <p:strVal val="#ppt_w"/>
                                          </p:val>
                                        </p:tav>
                                      </p:tavLst>
                                    </p:anim>
                                    <p:anim calcmode="lin" valueType="num">
                                      <p:cBhvr>
                                        <p:cTn id="48" dur="1000" fill="hold"/>
                                        <p:tgtEl>
                                          <p:spTgt spid="2"/>
                                        </p:tgtEl>
                                        <p:attrNameLst>
                                          <p:attrName>ppt_h</p:attrName>
                                        </p:attrNameLst>
                                      </p:cBhvr>
                                      <p:tavLst>
                                        <p:tav tm="0">
                                          <p:val>
                                            <p:strVal val="#ppt_h"/>
                                          </p:val>
                                        </p:tav>
                                        <p:tav tm="100000">
                                          <p:val>
                                            <p:strVal val="#ppt_h"/>
                                          </p:val>
                                        </p:tav>
                                      </p:tavLst>
                                    </p:anim>
                                    <p:animEffect transition="in" filter="fade">
                                      <p:cBhvr>
                                        <p:cTn id="4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9F2AB-AA2D-4C05-B7F7-2A977736275E}"/>
              </a:ext>
            </a:extLst>
          </p:cNvPr>
          <p:cNvSpPr>
            <a:spLocks noGrp="1"/>
          </p:cNvSpPr>
          <p:nvPr>
            <p:ph type="title" idx="4294967295"/>
          </p:nvPr>
        </p:nvSpPr>
        <p:spPr>
          <a:xfrm>
            <a:off x="321276" y="187245"/>
            <a:ext cx="8761413" cy="708025"/>
          </a:xfrm>
        </p:spPr>
        <p:txBody>
          <a:bodyPr/>
          <a:lstStyle/>
          <a:p>
            <a:pPr algn="r"/>
            <a:r>
              <a:rPr lang="en-US" b="1" dirty="0">
                <a:solidFill>
                  <a:schemeClr val="accent1">
                    <a:lumMod val="40000"/>
                    <a:lumOff val="60000"/>
                  </a:schemeClr>
                </a:solidFill>
              </a:rPr>
              <a:t>Perfect bed</a:t>
            </a:r>
            <a:endParaRPr lang="en-GB" b="1" dirty="0">
              <a:solidFill>
                <a:schemeClr val="accent1">
                  <a:lumMod val="40000"/>
                  <a:lumOff val="60000"/>
                </a:schemeClr>
              </a:solidFill>
            </a:endParaRPr>
          </a:p>
        </p:txBody>
      </p:sp>
      <p:pic>
        <p:nvPicPr>
          <p:cNvPr id="16" name="Picture 15">
            <a:extLst>
              <a:ext uri="{FF2B5EF4-FFF2-40B4-BE49-F238E27FC236}">
                <a16:creationId xmlns:a16="http://schemas.microsoft.com/office/drawing/2014/main" id="{E9273287-CC7D-4CCC-A2A1-85B2F4213DFE}"/>
              </a:ext>
            </a:extLst>
          </p:cNvPr>
          <p:cNvPicPr>
            <a:picLocks noChangeAspect="1"/>
          </p:cNvPicPr>
          <p:nvPr/>
        </p:nvPicPr>
        <p:blipFill>
          <a:blip r:embed="rId3"/>
          <a:stretch>
            <a:fillRect/>
          </a:stretch>
        </p:blipFill>
        <p:spPr>
          <a:xfrm>
            <a:off x="249979" y="1324582"/>
            <a:ext cx="3966693" cy="4450284"/>
          </a:xfrm>
          <a:prstGeom prst="rect">
            <a:avLst/>
          </a:prstGeom>
        </p:spPr>
      </p:pic>
      <p:pic>
        <p:nvPicPr>
          <p:cNvPr id="21" name="Picture 20">
            <a:extLst>
              <a:ext uri="{FF2B5EF4-FFF2-40B4-BE49-F238E27FC236}">
                <a16:creationId xmlns:a16="http://schemas.microsoft.com/office/drawing/2014/main" id="{F7642A45-A04C-47AA-BEDF-72382141F748}"/>
              </a:ext>
            </a:extLst>
          </p:cNvPr>
          <p:cNvPicPr>
            <a:picLocks noChangeAspect="1"/>
          </p:cNvPicPr>
          <p:nvPr/>
        </p:nvPicPr>
        <p:blipFill>
          <a:blip r:embed="rId4"/>
          <a:stretch>
            <a:fillRect/>
          </a:stretch>
        </p:blipFill>
        <p:spPr>
          <a:xfrm>
            <a:off x="4216672" y="1324582"/>
            <a:ext cx="3758657" cy="4450283"/>
          </a:xfrm>
          <a:prstGeom prst="rect">
            <a:avLst/>
          </a:prstGeom>
        </p:spPr>
      </p:pic>
      <p:pic>
        <p:nvPicPr>
          <p:cNvPr id="23" name="Picture 22">
            <a:extLst>
              <a:ext uri="{FF2B5EF4-FFF2-40B4-BE49-F238E27FC236}">
                <a16:creationId xmlns:a16="http://schemas.microsoft.com/office/drawing/2014/main" id="{888BBAEF-7991-4C1C-9806-E3A8B4C575D6}"/>
              </a:ext>
            </a:extLst>
          </p:cNvPr>
          <p:cNvPicPr>
            <a:picLocks noChangeAspect="1"/>
          </p:cNvPicPr>
          <p:nvPr/>
        </p:nvPicPr>
        <p:blipFill>
          <a:blip r:embed="rId5"/>
          <a:stretch>
            <a:fillRect/>
          </a:stretch>
        </p:blipFill>
        <p:spPr>
          <a:xfrm>
            <a:off x="7975329" y="1324582"/>
            <a:ext cx="3992451" cy="4450283"/>
          </a:xfrm>
          <a:prstGeom prst="rect">
            <a:avLst/>
          </a:prstGeom>
        </p:spPr>
      </p:pic>
      <p:sp>
        <p:nvSpPr>
          <p:cNvPr id="24" name="TextBox 23">
            <a:extLst>
              <a:ext uri="{FF2B5EF4-FFF2-40B4-BE49-F238E27FC236}">
                <a16:creationId xmlns:a16="http://schemas.microsoft.com/office/drawing/2014/main" id="{400785A1-8E71-47E2-9C6D-13F44E7B7089}"/>
              </a:ext>
            </a:extLst>
          </p:cNvPr>
          <p:cNvSpPr txBox="1"/>
          <p:nvPr/>
        </p:nvSpPr>
        <p:spPr>
          <a:xfrm>
            <a:off x="249979" y="5834846"/>
            <a:ext cx="3778324" cy="369332"/>
          </a:xfrm>
          <a:prstGeom prst="rect">
            <a:avLst/>
          </a:prstGeom>
          <a:noFill/>
        </p:spPr>
        <p:txBody>
          <a:bodyPr wrap="square" rtlCol="0">
            <a:spAutoFit/>
          </a:bodyPr>
          <a:lstStyle/>
          <a:p>
            <a:r>
              <a:rPr lang="en-US" sz="1800" b="1" i="1" dirty="0"/>
              <a:t>(Premier Inn, 2023, p. 33)</a:t>
            </a:r>
            <a:endParaRPr lang="en-GB" sz="1800" b="1" i="1" dirty="0"/>
          </a:p>
        </p:txBody>
      </p:sp>
      <p:pic>
        <p:nvPicPr>
          <p:cNvPr id="26" name="Picture 25">
            <a:extLst>
              <a:ext uri="{FF2B5EF4-FFF2-40B4-BE49-F238E27FC236}">
                <a16:creationId xmlns:a16="http://schemas.microsoft.com/office/drawing/2014/main" id="{BA979327-E9B6-4AA5-BEAD-36F8A84BC3C0}"/>
              </a:ext>
            </a:extLst>
          </p:cNvPr>
          <p:cNvPicPr>
            <a:picLocks noChangeAspect="1"/>
          </p:cNvPicPr>
          <p:nvPr/>
        </p:nvPicPr>
        <p:blipFill>
          <a:blip r:embed="rId6"/>
          <a:stretch>
            <a:fillRect/>
          </a:stretch>
        </p:blipFill>
        <p:spPr>
          <a:xfrm>
            <a:off x="9555592" y="0"/>
            <a:ext cx="2036225" cy="1230901"/>
          </a:xfrm>
          <a:prstGeom prst="rect">
            <a:avLst/>
          </a:prstGeom>
        </p:spPr>
      </p:pic>
      <p:sp>
        <p:nvSpPr>
          <p:cNvPr id="29" name="TextBox 28">
            <a:extLst>
              <a:ext uri="{FF2B5EF4-FFF2-40B4-BE49-F238E27FC236}">
                <a16:creationId xmlns:a16="http://schemas.microsoft.com/office/drawing/2014/main" id="{AE8C5144-DAAA-4275-B814-BD826F7A4CEF}"/>
              </a:ext>
            </a:extLst>
          </p:cNvPr>
          <p:cNvSpPr txBox="1"/>
          <p:nvPr/>
        </p:nvSpPr>
        <p:spPr>
          <a:xfrm>
            <a:off x="6757257" y="861569"/>
            <a:ext cx="2798335" cy="369332"/>
          </a:xfrm>
          <a:prstGeom prst="rect">
            <a:avLst/>
          </a:prstGeom>
          <a:noFill/>
        </p:spPr>
        <p:txBody>
          <a:bodyPr wrap="square">
            <a:spAutoFit/>
          </a:bodyPr>
          <a:lstStyle/>
          <a:p>
            <a:r>
              <a:rPr lang="en-US" b="1" i="1" dirty="0"/>
              <a:t>(Premier Inn Logo)</a:t>
            </a:r>
            <a:endParaRPr lang="en-GB" b="1" i="1" dirty="0"/>
          </a:p>
        </p:txBody>
      </p:sp>
    </p:spTree>
    <p:extLst>
      <p:ext uri="{BB962C8B-B14F-4D97-AF65-F5344CB8AC3E}">
        <p14:creationId xmlns:p14="http://schemas.microsoft.com/office/powerpoint/2010/main" val="13402684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5" presetClass="entr" presetSubtype="0"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p:cTn id="11" dur="1000" fill="hold"/>
                                        <p:tgtEl>
                                          <p:spTgt spid="16"/>
                                        </p:tgtEl>
                                        <p:attrNameLst>
                                          <p:attrName>ppt_w</p:attrName>
                                        </p:attrNameLst>
                                      </p:cBhvr>
                                      <p:tavLst>
                                        <p:tav tm="0">
                                          <p:val>
                                            <p:fltVal val="0"/>
                                          </p:val>
                                        </p:tav>
                                        <p:tav tm="100000">
                                          <p:val>
                                            <p:strVal val="#ppt_w"/>
                                          </p:val>
                                        </p:tav>
                                      </p:tavLst>
                                    </p:anim>
                                    <p:anim calcmode="lin" valueType="num">
                                      <p:cBhvr>
                                        <p:cTn id="12" dur="1000" fill="hold"/>
                                        <p:tgtEl>
                                          <p:spTgt spid="16"/>
                                        </p:tgtEl>
                                        <p:attrNameLst>
                                          <p:attrName>ppt_h</p:attrName>
                                        </p:attrNameLst>
                                      </p:cBhvr>
                                      <p:tavLst>
                                        <p:tav tm="0">
                                          <p:val>
                                            <p:fltVal val="0"/>
                                          </p:val>
                                        </p:tav>
                                        <p:tav tm="100000">
                                          <p:val>
                                            <p:strVal val="#ppt_h"/>
                                          </p:val>
                                        </p:tav>
                                      </p:tavLst>
                                    </p:anim>
                                    <p:anim calcmode="lin" valueType="num">
                                      <p:cBhvr>
                                        <p:cTn id="13" dur="1000" fill="hold"/>
                                        <p:tgtEl>
                                          <p:spTgt spid="16"/>
                                        </p:tgtEl>
                                        <p:attrNameLst>
                                          <p:attrName>ppt_x</p:attrName>
                                        </p:attrNameLst>
                                      </p:cBhvr>
                                      <p:tavLst>
                                        <p:tav tm="0" fmla="#ppt_x+(cos(-2*pi*(1-$))*-#ppt_x-sin(-2*pi*(1-$))*(1-#ppt_y))*(1-$)">
                                          <p:val>
                                            <p:fltVal val="0"/>
                                          </p:val>
                                        </p:tav>
                                        <p:tav tm="100000">
                                          <p:val>
                                            <p:fltVal val="1"/>
                                          </p:val>
                                        </p:tav>
                                      </p:tavLst>
                                    </p:anim>
                                    <p:anim calcmode="lin" valueType="num">
                                      <p:cBhvr>
                                        <p:cTn id="14" dur="1000" fill="hold"/>
                                        <p:tgtEl>
                                          <p:spTgt spid="16"/>
                                        </p:tgtEl>
                                        <p:attrNameLst>
                                          <p:attrName>ppt_y</p:attrName>
                                        </p:attrNameLst>
                                      </p:cBhvr>
                                      <p:tavLst>
                                        <p:tav tm="0" fmla="#ppt_y+(sin(-2*pi*(1-$))*-#ppt_x+cos(-2*pi*(1-$))*(1-#ppt_y))*(1-$)">
                                          <p:val>
                                            <p:fltVal val="0"/>
                                          </p:val>
                                        </p:tav>
                                        <p:tav tm="100000">
                                          <p:val>
                                            <p:fltVal val="1"/>
                                          </p:val>
                                        </p:tav>
                                      </p:tavLst>
                                    </p:anim>
                                  </p:childTnLst>
                                </p:cTn>
                              </p:par>
                            </p:childTnLst>
                          </p:cTn>
                        </p:par>
                        <p:par>
                          <p:cTn id="15" fill="hold">
                            <p:stCondLst>
                              <p:cond delay="1500"/>
                            </p:stCondLst>
                            <p:childTnLst>
                              <p:par>
                                <p:cTn id="16" presetID="15" presetClass="entr" presetSubtype="0" fill="hold" nodeType="afterEffect">
                                  <p:stCondLst>
                                    <p:cond delay="0"/>
                                  </p:stCondLst>
                                  <p:childTnLst>
                                    <p:set>
                                      <p:cBhvr>
                                        <p:cTn id="17" dur="1" fill="hold">
                                          <p:stCondLst>
                                            <p:cond delay="0"/>
                                          </p:stCondLst>
                                        </p:cTn>
                                        <p:tgtEl>
                                          <p:spTgt spid="21"/>
                                        </p:tgtEl>
                                        <p:attrNameLst>
                                          <p:attrName>style.visibility</p:attrName>
                                        </p:attrNameLst>
                                      </p:cBhvr>
                                      <p:to>
                                        <p:strVal val="visible"/>
                                      </p:to>
                                    </p:set>
                                    <p:anim calcmode="lin" valueType="num">
                                      <p:cBhvr>
                                        <p:cTn id="18" dur="1000" fill="hold"/>
                                        <p:tgtEl>
                                          <p:spTgt spid="21"/>
                                        </p:tgtEl>
                                        <p:attrNameLst>
                                          <p:attrName>ppt_w</p:attrName>
                                        </p:attrNameLst>
                                      </p:cBhvr>
                                      <p:tavLst>
                                        <p:tav tm="0">
                                          <p:val>
                                            <p:fltVal val="0"/>
                                          </p:val>
                                        </p:tav>
                                        <p:tav tm="100000">
                                          <p:val>
                                            <p:strVal val="#ppt_w"/>
                                          </p:val>
                                        </p:tav>
                                      </p:tavLst>
                                    </p:anim>
                                    <p:anim calcmode="lin" valueType="num">
                                      <p:cBhvr>
                                        <p:cTn id="19" dur="1000" fill="hold"/>
                                        <p:tgtEl>
                                          <p:spTgt spid="21"/>
                                        </p:tgtEl>
                                        <p:attrNameLst>
                                          <p:attrName>ppt_h</p:attrName>
                                        </p:attrNameLst>
                                      </p:cBhvr>
                                      <p:tavLst>
                                        <p:tav tm="0">
                                          <p:val>
                                            <p:fltVal val="0"/>
                                          </p:val>
                                        </p:tav>
                                        <p:tav tm="100000">
                                          <p:val>
                                            <p:strVal val="#ppt_h"/>
                                          </p:val>
                                        </p:tav>
                                      </p:tavLst>
                                    </p:anim>
                                    <p:anim calcmode="lin" valueType="num">
                                      <p:cBhvr>
                                        <p:cTn id="20" dur="1000" fill="hold"/>
                                        <p:tgtEl>
                                          <p:spTgt spid="21"/>
                                        </p:tgtEl>
                                        <p:attrNameLst>
                                          <p:attrName>ppt_x</p:attrName>
                                        </p:attrNameLst>
                                      </p:cBhvr>
                                      <p:tavLst>
                                        <p:tav tm="0" fmla="#ppt_x+(cos(-2*pi*(1-$))*-#ppt_x-sin(-2*pi*(1-$))*(1-#ppt_y))*(1-$)">
                                          <p:val>
                                            <p:fltVal val="0"/>
                                          </p:val>
                                        </p:tav>
                                        <p:tav tm="100000">
                                          <p:val>
                                            <p:fltVal val="1"/>
                                          </p:val>
                                        </p:tav>
                                      </p:tavLst>
                                    </p:anim>
                                    <p:anim calcmode="lin" valueType="num">
                                      <p:cBhvr>
                                        <p:cTn id="21" dur="1000" fill="hold"/>
                                        <p:tgtEl>
                                          <p:spTgt spid="21"/>
                                        </p:tgtEl>
                                        <p:attrNameLst>
                                          <p:attrName>ppt_y</p:attrName>
                                        </p:attrNameLst>
                                      </p:cBhvr>
                                      <p:tavLst>
                                        <p:tav tm="0" fmla="#ppt_y+(sin(-2*pi*(1-$))*-#ppt_x+cos(-2*pi*(1-$))*(1-#ppt_y))*(1-$)">
                                          <p:val>
                                            <p:fltVal val="0"/>
                                          </p:val>
                                        </p:tav>
                                        <p:tav tm="100000">
                                          <p:val>
                                            <p:fltVal val="1"/>
                                          </p:val>
                                        </p:tav>
                                      </p:tavLst>
                                    </p:anim>
                                  </p:childTnLst>
                                </p:cTn>
                              </p:par>
                            </p:childTnLst>
                          </p:cTn>
                        </p:par>
                        <p:par>
                          <p:cTn id="22" fill="hold">
                            <p:stCondLst>
                              <p:cond delay="2500"/>
                            </p:stCondLst>
                            <p:childTnLst>
                              <p:par>
                                <p:cTn id="23" presetID="15" presetClass="entr" presetSubtype="0" fill="hold" nodeType="after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p:cTn id="25" dur="1000" fill="hold"/>
                                        <p:tgtEl>
                                          <p:spTgt spid="23"/>
                                        </p:tgtEl>
                                        <p:attrNameLst>
                                          <p:attrName>ppt_w</p:attrName>
                                        </p:attrNameLst>
                                      </p:cBhvr>
                                      <p:tavLst>
                                        <p:tav tm="0">
                                          <p:val>
                                            <p:fltVal val="0"/>
                                          </p:val>
                                        </p:tav>
                                        <p:tav tm="100000">
                                          <p:val>
                                            <p:strVal val="#ppt_w"/>
                                          </p:val>
                                        </p:tav>
                                      </p:tavLst>
                                    </p:anim>
                                    <p:anim calcmode="lin" valueType="num">
                                      <p:cBhvr>
                                        <p:cTn id="26" dur="1000" fill="hold"/>
                                        <p:tgtEl>
                                          <p:spTgt spid="23"/>
                                        </p:tgtEl>
                                        <p:attrNameLst>
                                          <p:attrName>ppt_h</p:attrName>
                                        </p:attrNameLst>
                                      </p:cBhvr>
                                      <p:tavLst>
                                        <p:tav tm="0">
                                          <p:val>
                                            <p:fltVal val="0"/>
                                          </p:val>
                                        </p:tav>
                                        <p:tav tm="100000">
                                          <p:val>
                                            <p:strVal val="#ppt_h"/>
                                          </p:val>
                                        </p:tav>
                                      </p:tavLst>
                                    </p:anim>
                                    <p:anim calcmode="lin" valueType="num">
                                      <p:cBhvr>
                                        <p:cTn id="27" dur="1000" fill="hold"/>
                                        <p:tgtEl>
                                          <p:spTgt spid="23"/>
                                        </p:tgtEl>
                                        <p:attrNameLst>
                                          <p:attrName>ppt_x</p:attrName>
                                        </p:attrNameLst>
                                      </p:cBhvr>
                                      <p:tavLst>
                                        <p:tav tm="0" fmla="#ppt_x+(cos(-2*pi*(1-$))*-#ppt_x-sin(-2*pi*(1-$))*(1-#ppt_y))*(1-$)">
                                          <p:val>
                                            <p:fltVal val="0"/>
                                          </p:val>
                                        </p:tav>
                                        <p:tav tm="100000">
                                          <p:val>
                                            <p:fltVal val="1"/>
                                          </p:val>
                                        </p:tav>
                                      </p:tavLst>
                                    </p:anim>
                                    <p:anim calcmode="lin" valueType="num">
                                      <p:cBhvr>
                                        <p:cTn id="28" dur="1000" fill="hold"/>
                                        <p:tgtEl>
                                          <p:spTgt spid="23"/>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71F8777B-9864-4DCE-ABDC-AD835280315C}"/>
              </a:ext>
            </a:extLst>
          </p:cNvPr>
          <p:cNvSpPr>
            <a:spLocks noGrp="1"/>
          </p:cNvSpPr>
          <p:nvPr>
            <p:ph type="ctrTitle"/>
          </p:nvPr>
        </p:nvSpPr>
        <p:spPr>
          <a:xfrm>
            <a:off x="7285202" y="4033802"/>
            <a:ext cx="4906798" cy="2677648"/>
          </a:xfrm>
        </p:spPr>
        <p:txBody>
          <a:bodyPr/>
          <a:lstStyle/>
          <a:p>
            <a:r>
              <a:rPr lang="en-US" sz="5400" b="1" i="1" dirty="0">
                <a:solidFill>
                  <a:schemeClr val="accent1">
                    <a:lumMod val="60000"/>
                    <a:lumOff val="40000"/>
                  </a:schemeClr>
                </a:solidFill>
              </a:rPr>
              <a:t>Conclusion</a:t>
            </a:r>
            <a:br>
              <a:rPr lang="en-GB" sz="5400" b="1" i="1" dirty="0">
                <a:solidFill>
                  <a:schemeClr val="accent1">
                    <a:lumMod val="60000"/>
                    <a:lumOff val="40000"/>
                  </a:schemeClr>
                </a:solidFill>
              </a:rPr>
            </a:br>
            <a:endParaRPr lang="en-GB" i="1" dirty="0"/>
          </a:p>
        </p:txBody>
      </p:sp>
      <p:sp>
        <p:nvSpPr>
          <p:cNvPr id="23" name="TextBox 22">
            <a:extLst>
              <a:ext uri="{FF2B5EF4-FFF2-40B4-BE49-F238E27FC236}">
                <a16:creationId xmlns:a16="http://schemas.microsoft.com/office/drawing/2014/main" id="{FEA073D2-6C57-4D02-990C-70F27570EE7C}"/>
              </a:ext>
            </a:extLst>
          </p:cNvPr>
          <p:cNvSpPr txBox="1"/>
          <p:nvPr/>
        </p:nvSpPr>
        <p:spPr>
          <a:xfrm>
            <a:off x="971230" y="1118687"/>
            <a:ext cx="6097712" cy="369332"/>
          </a:xfrm>
          <a:prstGeom prst="rect">
            <a:avLst/>
          </a:prstGeom>
          <a:noFill/>
        </p:spPr>
        <p:txBody>
          <a:bodyPr wrap="square">
            <a:spAutoFit/>
          </a:bodyPr>
          <a:lstStyle/>
          <a:p>
            <a:r>
              <a:rPr lang="en-US" sz="1800" b="1" i="1" dirty="0">
                <a:solidFill>
                  <a:schemeClr val="accent1">
                    <a:lumMod val="60000"/>
                    <a:lumOff val="40000"/>
                  </a:schemeClr>
                </a:solidFill>
              </a:rPr>
              <a:t>Checklist</a:t>
            </a:r>
            <a:endParaRPr lang="en-GB" i="1" dirty="0"/>
          </a:p>
        </p:txBody>
      </p:sp>
      <p:sp>
        <p:nvSpPr>
          <p:cNvPr id="28" name="TextBox 27">
            <a:extLst>
              <a:ext uri="{FF2B5EF4-FFF2-40B4-BE49-F238E27FC236}">
                <a16:creationId xmlns:a16="http://schemas.microsoft.com/office/drawing/2014/main" id="{3399EE53-E1BD-4C8C-8121-128C7408C10B}"/>
              </a:ext>
            </a:extLst>
          </p:cNvPr>
          <p:cNvSpPr txBox="1"/>
          <p:nvPr/>
        </p:nvSpPr>
        <p:spPr>
          <a:xfrm>
            <a:off x="4236346" y="3429000"/>
            <a:ext cx="6097712" cy="523220"/>
          </a:xfrm>
          <a:prstGeom prst="rect">
            <a:avLst/>
          </a:prstGeom>
          <a:noFill/>
        </p:spPr>
        <p:txBody>
          <a:bodyPr wrap="square">
            <a:spAutoFit/>
          </a:bodyPr>
          <a:lstStyle/>
          <a:p>
            <a:r>
              <a:rPr lang="en-US" sz="2800" b="1" i="1" dirty="0">
                <a:solidFill>
                  <a:schemeClr val="accent1">
                    <a:lumMod val="60000"/>
                    <a:lumOff val="40000"/>
                  </a:schemeClr>
                </a:solidFill>
              </a:rPr>
              <a:t>Employee engagement model</a:t>
            </a:r>
            <a:endParaRPr lang="en-GB" sz="2800" i="1" dirty="0"/>
          </a:p>
        </p:txBody>
      </p:sp>
      <p:sp>
        <p:nvSpPr>
          <p:cNvPr id="6" name="TextBox 5">
            <a:extLst>
              <a:ext uri="{FF2B5EF4-FFF2-40B4-BE49-F238E27FC236}">
                <a16:creationId xmlns:a16="http://schemas.microsoft.com/office/drawing/2014/main" id="{DD32B5A2-F1AD-4D0E-B4D4-C1433197E35F}"/>
              </a:ext>
            </a:extLst>
          </p:cNvPr>
          <p:cNvSpPr txBox="1"/>
          <p:nvPr/>
        </p:nvSpPr>
        <p:spPr>
          <a:xfrm>
            <a:off x="2459083" y="2134345"/>
            <a:ext cx="6093822" cy="461665"/>
          </a:xfrm>
          <a:prstGeom prst="rect">
            <a:avLst/>
          </a:prstGeom>
          <a:noFill/>
        </p:spPr>
        <p:txBody>
          <a:bodyPr wrap="square">
            <a:spAutoFit/>
          </a:bodyPr>
          <a:lstStyle/>
          <a:p>
            <a:r>
              <a:rPr lang="en-US" sz="2400" b="1" i="1" dirty="0">
                <a:solidFill>
                  <a:schemeClr val="accent1">
                    <a:lumMod val="60000"/>
                    <a:lumOff val="40000"/>
                  </a:schemeClr>
                </a:solidFill>
              </a:rPr>
              <a:t>Health and safety</a:t>
            </a:r>
            <a:endParaRPr lang="en-GB" sz="2400" i="1" dirty="0"/>
          </a:p>
        </p:txBody>
      </p:sp>
    </p:spTree>
    <p:extLst>
      <p:ext uri="{BB962C8B-B14F-4D97-AF65-F5344CB8AC3E}">
        <p14:creationId xmlns:p14="http://schemas.microsoft.com/office/powerpoint/2010/main" val="2703301931"/>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ntr" presetSubtype="0" accel="50000" fill="hold" nodeType="withEffect">
                                  <p:stCondLst>
                                    <p:cond delay="0"/>
                                  </p:stCondLst>
                                  <p:iterate type="lt">
                                    <p:tmPct val="50000"/>
                                  </p:iterate>
                                  <p:childTnLst>
                                    <p:set>
                                      <p:cBhvr>
                                        <p:cTn id="6" dur="1" fill="hold">
                                          <p:stCondLst>
                                            <p:cond delay="0"/>
                                          </p:stCondLst>
                                        </p:cTn>
                                        <p:tgtEl>
                                          <p:spTgt spid="23">
                                            <p:txEl>
                                              <p:pRg st="0" end="0"/>
                                            </p:txEl>
                                          </p:spTgt>
                                        </p:tgtEl>
                                        <p:attrNameLst>
                                          <p:attrName>style.visibility</p:attrName>
                                        </p:attrNameLst>
                                      </p:cBhvr>
                                      <p:to>
                                        <p:strVal val="visible"/>
                                      </p:to>
                                    </p:set>
                                    <p:set>
                                      <p:cBhvr>
                                        <p:cTn id="7" dur="455" fill="hold">
                                          <p:stCondLst>
                                            <p:cond delay="0"/>
                                          </p:stCondLst>
                                        </p:cTn>
                                        <p:tgtEl>
                                          <p:spTgt spid="23">
                                            <p:txEl>
                                              <p:pRg st="0" end="0"/>
                                            </p:txEl>
                                          </p:spTgt>
                                        </p:tgtEl>
                                        <p:attrNameLst>
                                          <p:attrName>style.rotation</p:attrName>
                                        </p:attrNameLst>
                                      </p:cBhvr>
                                      <p:to>
                                        <p:strVal val="-45.0"/>
                                      </p:to>
                                    </p:set>
                                    <p:anim calcmode="lin" valueType="num">
                                      <p:cBhvr>
                                        <p:cTn id="8" dur="455" fill="hold">
                                          <p:stCondLst>
                                            <p:cond delay="455"/>
                                          </p:stCondLst>
                                        </p:cTn>
                                        <p:tgtEl>
                                          <p:spTgt spid="23">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23">
                                            <p:txEl>
                                              <p:pRg st="0" end="0"/>
                                            </p:txEl>
                                          </p:spTgt>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23">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23">
                                            <p:txEl>
                                              <p:pRg st="0" end="0"/>
                                            </p:txEl>
                                          </p:spTgt>
                                        </p:tgtEl>
                                        <p:attrNameLst>
                                          <p:attrName>ppt_y</p:attrName>
                                        </p:attrNameLst>
                                      </p:cBhvr>
                                      <p:tavLst>
                                        <p:tav tm="0">
                                          <p:val>
                                            <p:strVal val="#ppt_y-(0.354*#ppt_w-0.172*#ppt_h)"/>
                                          </p:val>
                                        </p:tav>
                                        <p:tav tm="100000">
                                          <p:val>
                                            <p:strVal val="#ppt_y"/>
                                          </p:val>
                                        </p:tav>
                                      </p:tavLst>
                                    </p:anim>
                                  </p:childTnLst>
                                </p:cTn>
                              </p:par>
                              <p:par>
                                <p:cTn id="12" presetID="38" presetClass="entr" presetSubtype="0" accel="50000" fill="hold" nodeType="withEffect">
                                  <p:stCondLst>
                                    <p:cond delay="0"/>
                                  </p:stCondLst>
                                  <p:iterate type="lt">
                                    <p:tmPct val="50000"/>
                                  </p:iterate>
                                  <p:childTnLst>
                                    <p:set>
                                      <p:cBhvr>
                                        <p:cTn id="13" dur="1" fill="hold">
                                          <p:stCondLst>
                                            <p:cond delay="0"/>
                                          </p:stCondLst>
                                        </p:cTn>
                                        <p:tgtEl>
                                          <p:spTgt spid="6">
                                            <p:txEl>
                                              <p:pRg st="0" end="0"/>
                                            </p:txEl>
                                          </p:spTgt>
                                        </p:tgtEl>
                                        <p:attrNameLst>
                                          <p:attrName>style.visibility</p:attrName>
                                        </p:attrNameLst>
                                      </p:cBhvr>
                                      <p:to>
                                        <p:strVal val="visible"/>
                                      </p:to>
                                    </p:set>
                                    <p:set>
                                      <p:cBhvr>
                                        <p:cTn id="14" dur="455" fill="hold">
                                          <p:stCondLst>
                                            <p:cond delay="0"/>
                                          </p:stCondLst>
                                        </p:cTn>
                                        <p:tgtEl>
                                          <p:spTgt spid="6">
                                            <p:txEl>
                                              <p:pRg st="0" end="0"/>
                                            </p:txEl>
                                          </p:spTgt>
                                        </p:tgtEl>
                                        <p:attrNameLst>
                                          <p:attrName>style.rotation</p:attrName>
                                        </p:attrNameLst>
                                      </p:cBhvr>
                                      <p:to>
                                        <p:strVal val="-45.0"/>
                                      </p:to>
                                    </p:set>
                                    <p:anim calcmode="lin" valueType="num">
                                      <p:cBhvr>
                                        <p:cTn id="15" dur="455" fill="hold">
                                          <p:stCondLst>
                                            <p:cond delay="455"/>
                                          </p:stCondLst>
                                        </p:cTn>
                                        <p:tgtEl>
                                          <p:spTgt spid="6">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16" dur="455" fill="hold">
                                          <p:stCondLst>
                                            <p:cond delay="0"/>
                                          </p:stCondLst>
                                        </p:cTn>
                                        <p:tgtEl>
                                          <p:spTgt spid="6">
                                            <p:txEl>
                                              <p:pRg st="0" end="0"/>
                                            </p:txEl>
                                          </p:spTgt>
                                        </p:tgtEl>
                                        <p:attrNameLst>
                                          <p:attrName>ppt_y</p:attrName>
                                        </p:attrNameLst>
                                      </p:cBhvr>
                                      <p:tavLst>
                                        <p:tav tm="0">
                                          <p:val>
                                            <p:strVal val="#ppt_y-1"/>
                                          </p:val>
                                        </p:tav>
                                        <p:tav tm="100000">
                                          <p:val>
                                            <p:strVal val="#ppt_y-(0.354*#ppt_w-0.172*#ppt_h)"/>
                                          </p:val>
                                        </p:tav>
                                      </p:tavLst>
                                    </p:anim>
                                    <p:anim calcmode="lin" valueType="num">
                                      <p:cBhvr>
                                        <p:cTn id="17" dur="156" decel="50000" autoRev="1" fill="hold">
                                          <p:stCondLst>
                                            <p:cond delay="455"/>
                                          </p:stCondLst>
                                        </p:cTn>
                                        <p:tgtEl>
                                          <p:spTgt spid="6">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18" dur="136" fill="hold">
                                          <p:stCondLst>
                                            <p:cond delay="864"/>
                                          </p:stCondLst>
                                        </p:cTn>
                                        <p:tgtEl>
                                          <p:spTgt spid="6">
                                            <p:txEl>
                                              <p:pRg st="0" end="0"/>
                                            </p:txEl>
                                          </p:spTgt>
                                        </p:tgtEl>
                                        <p:attrNameLst>
                                          <p:attrName>ppt_y</p:attrName>
                                        </p:attrNameLst>
                                      </p:cBhvr>
                                      <p:tavLst>
                                        <p:tav tm="0">
                                          <p:val>
                                            <p:strVal val="#ppt_y-(0.354*#ppt_w-0.172*#ppt_h)"/>
                                          </p:val>
                                        </p:tav>
                                        <p:tav tm="100000">
                                          <p:val>
                                            <p:strVal val="#ppt_y"/>
                                          </p:val>
                                        </p:tav>
                                      </p:tavLst>
                                    </p:anim>
                                  </p:childTnLst>
                                </p:cTn>
                              </p:par>
                              <p:par>
                                <p:cTn id="19" presetID="38" presetClass="entr" presetSubtype="0" accel="50000" fill="hold" nodeType="withEffect">
                                  <p:stCondLst>
                                    <p:cond delay="0"/>
                                  </p:stCondLst>
                                  <p:iterate type="lt">
                                    <p:tmPct val="50000"/>
                                  </p:iterate>
                                  <p:childTnLst>
                                    <p:set>
                                      <p:cBhvr>
                                        <p:cTn id="20" dur="1" fill="hold">
                                          <p:stCondLst>
                                            <p:cond delay="0"/>
                                          </p:stCondLst>
                                        </p:cTn>
                                        <p:tgtEl>
                                          <p:spTgt spid="28">
                                            <p:txEl>
                                              <p:pRg st="0" end="0"/>
                                            </p:txEl>
                                          </p:spTgt>
                                        </p:tgtEl>
                                        <p:attrNameLst>
                                          <p:attrName>style.visibility</p:attrName>
                                        </p:attrNameLst>
                                      </p:cBhvr>
                                      <p:to>
                                        <p:strVal val="visible"/>
                                      </p:to>
                                    </p:set>
                                    <p:set>
                                      <p:cBhvr>
                                        <p:cTn id="21" dur="455" fill="hold">
                                          <p:stCondLst>
                                            <p:cond delay="0"/>
                                          </p:stCondLst>
                                        </p:cTn>
                                        <p:tgtEl>
                                          <p:spTgt spid="28">
                                            <p:txEl>
                                              <p:pRg st="0" end="0"/>
                                            </p:txEl>
                                          </p:spTgt>
                                        </p:tgtEl>
                                        <p:attrNameLst>
                                          <p:attrName>style.rotation</p:attrName>
                                        </p:attrNameLst>
                                      </p:cBhvr>
                                      <p:to>
                                        <p:strVal val="-45.0"/>
                                      </p:to>
                                    </p:set>
                                    <p:anim calcmode="lin" valueType="num">
                                      <p:cBhvr>
                                        <p:cTn id="22" dur="455" fill="hold">
                                          <p:stCondLst>
                                            <p:cond delay="455"/>
                                          </p:stCondLst>
                                        </p:cTn>
                                        <p:tgtEl>
                                          <p:spTgt spid="28">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23" dur="455" fill="hold">
                                          <p:stCondLst>
                                            <p:cond delay="0"/>
                                          </p:stCondLst>
                                        </p:cTn>
                                        <p:tgtEl>
                                          <p:spTgt spid="28">
                                            <p:txEl>
                                              <p:pRg st="0" end="0"/>
                                            </p:txEl>
                                          </p:spTgt>
                                        </p:tgtEl>
                                        <p:attrNameLst>
                                          <p:attrName>ppt_y</p:attrName>
                                        </p:attrNameLst>
                                      </p:cBhvr>
                                      <p:tavLst>
                                        <p:tav tm="0">
                                          <p:val>
                                            <p:strVal val="#ppt_y-1"/>
                                          </p:val>
                                        </p:tav>
                                        <p:tav tm="100000">
                                          <p:val>
                                            <p:strVal val="#ppt_y-(0.354*#ppt_w-0.172*#ppt_h)"/>
                                          </p:val>
                                        </p:tav>
                                      </p:tavLst>
                                    </p:anim>
                                    <p:anim calcmode="lin" valueType="num">
                                      <p:cBhvr>
                                        <p:cTn id="24" dur="156" decel="50000" autoRev="1" fill="hold">
                                          <p:stCondLst>
                                            <p:cond delay="455"/>
                                          </p:stCondLst>
                                        </p:cTn>
                                        <p:tgtEl>
                                          <p:spTgt spid="28">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25" dur="136" fill="hold">
                                          <p:stCondLst>
                                            <p:cond delay="864"/>
                                          </p:stCondLst>
                                        </p:cTn>
                                        <p:tgtEl>
                                          <p:spTgt spid="28">
                                            <p:txEl>
                                              <p:pRg st="0" end="0"/>
                                            </p:txEl>
                                          </p:spTgt>
                                        </p:tgtEl>
                                        <p:attrNameLst>
                                          <p:attrName>ppt_y</p:attrName>
                                        </p:attrNameLst>
                                      </p:cBhvr>
                                      <p:tavLst>
                                        <p:tav tm="0">
                                          <p:val>
                                            <p:strVal val="#ppt_y-(0.354*#ppt_w-0.172*#ppt_h)"/>
                                          </p:val>
                                        </p:tav>
                                        <p:tav tm="100000">
                                          <p:val>
                                            <p:strVal val="#ppt_y"/>
                                          </p:val>
                                        </p:tav>
                                      </p:tavLst>
                                    </p:anim>
                                  </p:childTnLst>
                                </p:cTn>
                              </p:par>
                              <p:par>
                                <p:cTn id="26" presetID="38" presetClass="entr" presetSubtype="0" accel="50000" fill="hold" grpId="0" nodeType="withEffect">
                                  <p:stCondLst>
                                    <p:cond delay="0"/>
                                  </p:stCondLst>
                                  <p:iterate type="lt">
                                    <p:tmPct val="50000"/>
                                  </p:iterate>
                                  <p:childTnLst>
                                    <p:set>
                                      <p:cBhvr>
                                        <p:cTn id="27" dur="1" fill="hold">
                                          <p:stCondLst>
                                            <p:cond delay="0"/>
                                          </p:stCondLst>
                                        </p:cTn>
                                        <p:tgtEl>
                                          <p:spTgt spid="21"/>
                                        </p:tgtEl>
                                        <p:attrNameLst>
                                          <p:attrName>style.visibility</p:attrName>
                                        </p:attrNameLst>
                                      </p:cBhvr>
                                      <p:to>
                                        <p:strVal val="visible"/>
                                      </p:to>
                                    </p:set>
                                    <p:set>
                                      <p:cBhvr>
                                        <p:cTn id="28" dur="455" fill="hold">
                                          <p:stCondLst>
                                            <p:cond delay="0"/>
                                          </p:stCondLst>
                                        </p:cTn>
                                        <p:tgtEl>
                                          <p:spTgt spid="21"/>
                                        </p:tgtEl>
                                        <p:attrNameLst>
                                          <p:attrName>style.rotation</p:attrName>
                                        </p:attrNameLst>
                                      </p:cBhvr>
                                      <p:to>
                                        <p:strVal val="-45.0"/>
                                      </p:to>
                                    </p:set>
                                    <p:anim calcmode="lin" valueType="num">
                                      <p:cBhvr>
                                        <p:cTn id="29" dur="455" fill="hold">
                                          <p:stCondLst>
                                            <p:cond delay="455"/>
                                          </p:stCondLst>
                                        </p:cTn>
                                        <p:tgtEl>
                                          <p:spTgt spid="21"/>
                                        </p:tgtEl>
                                        <p:attrNameLst>
                                          <p:attrName>style.rotation</p:attrName>
                                        </p:attrNameLst>
                                      </p:cBhvr>
                                      <p:tavLst>
                                        <p:tav tm="0">
                                          <p:val>
                                            <p:fltVal val="-45"/>
                                          </p:val>
                                        </p:tav>
                                        <p:tav tm="69900">
                                          <p:val>
                                            <p:fltVal val="45"/>
                                          </p:val>
                                        </p:tav>
                                        <p:tav tm="100000">
                                          <p:val>
                                            <p:fltVal val="0"/>
                                          </p:val>
                                        </p:tav>
                                      </p:tavLst>
                                    </p:anim>
                                    <p:anim calcmode="lin" valueType="num">
                                      <p:cBhvr>
                                        <p:cTn id="30" dur="455" fill="hold">
                                          <p:stCondLst>
                                            <p:cond delay="0"/>
                                          </p:stCondLst>
                                        </p:cTn>
                                        <p:tgtEl>
                                          <p:spTgt spid="21"/>
                                        </p:tgtEl>
                                        <p:attrNameLst>
                                          <p:attrName>ppt_y</p:attrName>
                                        </p:attrNameLst>
                                      </p:cBhvr>
                                      <p:tavLst>
                                        <p:tav tm="0">
                                          <p:val>
                                            <p:strVal val="#ppt_y-1"/>
                                          </p:val>
                                        </p:tav>
                                        <p:tav tm="100000">
                                          <p:val>
                                            <p:strVal val="#ppt_y-(0.354*#ppt_w-0.172*#ppt_h)"/>
                                          </p:val>
                                        </p:tav>
                                      </p:tavLst>
                                    </p:anim>
                                    <p:anim calcmode="lin" valueType="num">
                                      <p:cBhvr>
                                        <p:cTn id="31" dur="156" decel="50000" autoRev="1" fill="hold">
                                          <p:stCondLst>
                                            <p:cond delay="455"/>
                                          </p:stCondLst>
                                        </p:cTn>
                                        <p:tgtEl>
                                          <p:spTgt spid="21"/>
                                        </p:tgtEl>
                                        <p:attrNameLst>
                                          <p:attrName>ppt_y</p:attrName>
                                        </p:attrNameLst>
                                      </p:cBhvr>
                                      <p:tavLst>
                                        <p:tav tm="0">
                                          <p:val>
                                            <p:strVal val="#ppt_y-(0.354*#ppt_w-0.172*#ppt_h)"/>
                                          </p:val>
                                        </p:tav>
                                        <p:tav tm="100000">
                                          <p:val>
                                            <p:strVal val="#ppt_y-(0.354*#ppt_w-0.172*#ppt_h)-#ppt_h/2"/>
                                          </p:val>
                                        </p:tav>
                                      </p:tavLst>
                                    </p:anim>
                                    <p:anim calcmode="lin" valueType="num">
                                      <p:cBhvr>
                                        <p:cTn id="32" dur="136" fill="hold">
                                          <p:stCondLst>
                                            <p:cond delay="864"/>
                                          </p:stCondLst>
                                        </p:cTn>
                                        <p:tgtEl>
                                          <p:spTgt spid="21"/>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FB6A8C-BB5D-4B36-BFAB-7463180478C7}"/>
              </a:ext>
            </a:extLst>
          </p:cNvPr>
          <p:cNvSpPr txBox="1"/>
          <p:nvPr/>
        </p:nvSpPr>
        <p:spPr>
          <a:xfrm>
            <a:off x="-2426465" y="0"/>
            <a:ext cx="6097836" cy="369332"/>
          </a:xfrm>
          <a:prstGeom prst="rect">
            <a:avLst/>
          </a:prstGeom>
          <a:noFill/>
        </p:spPr>
        <p:txBody>
          <a:bodyPr wrap="square">
            <a:spAutoFit/>
          </a:bodyPr>
          <a:lstStyle/>
          <a:p>
            <a:pPr lvl="1" algn="ctr">
              <a:spcAft>
                <a:spcPts val="800"/>
              </a:spcAft>
            </a:pPr>
            <a:r>
              <a:rPr lang="en-US" sz="1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B2A6E173-A34B-4264-A1BB-1605DE26582E}"/>
              </a:ext>
            </a:extLst>
          </p:cNvPr>
          <p:cNvSpPr txBox="1"/>
          <p:nvPr/>
        </p:nvSpPr>
        <p:spPr>
          <a:xfrm>
            <a:off x="0" y="369332"/>
            <a:ext cx="12192000" cy="13113270"/>
          </a:xfrm>
          <a:prstGeom prst="rect">
            <a:avLst/>
          </a:prstGeom>
          <a:noFill/>
        </p:spPr>
        <p:txBody>
          <a:bodyPr wrap="square">
            <a:spAutoFit/>
          </a:bodyPr>
          <a:lstStyle/>
          <a:p>
            <a:pPr marL="800100" lvl="1" indent="-342900">
              <a:lnSpc>
                <a:spcPct val="107000"/>
              </a:lnSpc>
              <a:spcAft>
                <a:spcPts val="800"/>
              </a:spcAft>
              <a:buFont typeface="Arial" panose="020B0604020202020204" pitchFamily="34" charset="0"/>
              <a:buChar char="•"/>
            </a:pPr>
            <a:r>
              <a:rPr lang="en-US" dirty="0" err="1">
                <a:latin typeface="Arial" panose="020B0604020202020204" pitchFamily="34" charset="0"/>
                <a:ea typeface="Calibri" panose="020F0502020204030204" pitchFamily="34" charset="0"/>
                <a:cs typeface="Arial" panose="020B0604020202020204" pitchFamily="34" charset="0"/>
              </a:rPr>
              <a:t>Dhir</a:t>
            </a:r>
            <a:r>
              <a:rPr lang="en-US" dirty="0">
                <a:latin typeface="Arial" panose="020B0604020202020204" pitchFamily="34" charset="0"/>
                <a:ea typeface="Calibri" panose="020F0502020204030204" pitchFamily="34" charset="0"/>
                <a:cs typeface="Arial" panose="020B0604020202020204" pitchFamily="34" charset="0"/>
              </a:rPr>
              <a:t>, S. and Shukla, A., (2019). Role of organizational image in employee engagement and performance. </a:t>
            </a:r>
            <a:r>
              <a:rPr lang="en-US" i="1" dirty="0">
                <a:latin typeface="Arial" panose="020B0604020202020204" pitchFamily="34" charset="0"/>
                <a:ea typeface="Calibri" panose="020F0502020204030204" pitchFamily="34" charset="0"/>
                <a:cs typeface="Arial" panose="020B0604020202020204" pitchFamily="34" charset="0"/>
              </a:rPr>
              <a:t>Benchmarking</a:t>
            </a:r>
            <a:r>
              <a:rPr lang="en-US" dirty="0">
                <a:latin typeface="Arial" panose="020B0604020202020204" pitchFamily="34" charset="0"/>
                <a:ea typeface="Calibri" panose="020F0502020204030204" pitchFamily="34" charset="0"/>
                <a:cs typeface="Arial" panose="020B0604020202020204" pitchFamily="34" charset="0"/>
              </a:rPr>
              <a:t>: An International Journal, 26(3), pp.971-989.</a:t>
            </a:r>
          </a:p>
          <a:p>
            <a:pPr marL="800100" lvl="1" indent="-342900">
              <a:lnSpc>
                <a:spcPct val="107000"/>
              </a:lnSpc>
              <a:spcAft>
                <a:spcPts val="800"/>
              </a:spcAft>
              <a:buFont typeface="Arial" panose="020B0604020202020204" pitchFamily="34" charset="0"/>
              <a:buChar char="•"/>
            </a:pPr>
            <a:r>
              <a:rPr lang="en-US" b="0" i="0" dirty="0" err="1">
                <a:solidFill>
                  <a:srgbClr val="3A3A3A"/>
                </a:solidFill>
                <a:effectLst/>
                <a:latin typeface="Arial" panose="020B0604020202020204" pitchFamily="34" charset="0"/>
                <a:cs typeface="Arial" panose="020B0604020202020204" pitchFamily="34" charset="0"/>
              </a:rPr>
              <a:t>Emuze</a:t>
            </a:r>
            <a:r>
              <a:rPr lang="en-US" b="0" i="0" dirty="0">
                <a:solidFill>
                  <a:srgbClr val="3A3A3A"/>
                </a:solidFill>
                <a:effectLst/>
                <a:latin typeface="Arial" panose="020B0604020202020204" pitchFamily="34" charset="0"/>
                <a:cs typeface="Arial" panose="020B0604020202020204" pitchFamily="34" charset="0"/>
              </a:rPr>
              <a:t>, F. and Aboagye-</a:t>
            </a:r>
            <a:r>
              <a:rPr lang="en-US" b="0" i="0" dirty="0" err="1">
                <a:solidFill>
                  <a:srgbClr val="3A3A3A"/>
                </a:solidFill>
                <a:effectLst/>
                <a:latin typeface="Arial" panose="020B0604020202020204" pitchFamily="34" charset="0"/>
                <a:cs typeface="Arial" panose="020B0604020202020204" pitchFamily="34" charset="0"/>
              </a:rPr>
              <a:t>Nimo</a:t>
            </a:r>
            <a:r>
              <a:rPr lang="en-US" b="0" i="0" dirty="0">
                <a:solidFill>
                  <a:srgbClr val="3A3A3A"/>
                </a:solidFill>
                <a:effectLst/>
                <a:latin typeface="Arial" panose="020B0604020202020204" pitchFamily="34" charset="0"/>
                <a:cs typeface="Arial" panose="020B0604020202020204" pitchFamily="34" charset="0"/>
              </a:rPr>
              <a:t>, E. (2017) ‘Construction safety through housekeeping : the Hawthorne effect’, </a:t>
            </a:r>
            <a:r>
              <a:rPr lang="en-US" b="0" i="1" dirty="0">
                <a:solidFill>
                  <a:srgbClr val="3A3A3A"/>
                </a:solidFill>
                <a:effectLst/>
                <a:latin typeface="Arial" panose="020B0604020202020204" pitchFamily="34" charset="0"/>
                <a:cs typeface="Arial" panose="020B0604020202020204" pitchFamily="34" charset="0"/>
              </a:rPr>
              <a:t>Journal of Construction Project Management and Innovation</a:t>
            </a:r>
            <a:r>
              <a:rPr lang="en-US" b="0" i="0" dirty="0">
                <a:solidFill>
                  <a:srgbClr val="3A3A3A"/>
                </a:solidFill>
                <a:effectLst/>
                <a:latin typeface="Arial" panose="020B0604020202020204" pitchFamily="34" charset="0"/>
                <a:cs typeface="Arial" panose="020B0604020202020204" pitchFamily="34" charset="0"/>
              </a:rPr>
              <a:t>, 7(2), pp. 2027–2038.</a:t>
            </a:r>
          </a:p>
          <a:p>
            <a:pPr marL="800100" lvl="1" indent="-342900">
              <a:lnSpc>
                <a:spcPct val="107000"/>
              </a:lnSpc>
              <a:spcAft>
                <a:spcPts val="800"/>
              </a:spcAft>
              <a:buFont typeface="Arial" panose="020B0604020202020204" pitchFamily="34" charset="0"/>
              <a:buChar char="•"/>
            </a:pPr>
            <a:r>
              <a:rPr lang="en-US" dirty="0">
                <a:effectLst/>
                <a:latin typeface="Arial" panose="020B0604020202020204" pitchFamily="34" charset="0"/>
                <a:cs typeface="Arial" panose="020B0604020202020204" pitchFamily="34" charset="0"/>
              </a:rPr>
              <a:t>Ferdinand, N. and </a:t>
            </a:r>
            <a:r>
              <a:rPr lang="en-US" dirty="0" err="1">
                <a:effectLst/>
                <a:latin typeface="Arial" panose="020B0604020202020204" pitchFamily="34" charset="0"/>
                <a:cs typeface="Arial" panose="020B0604020202020204" pitchFamily="34" charset="0"/>
              </a:rPr>
              <a:t>Kitchin</a:t>
            </a:r>
            <a:r>
              <a:rPr lang="en-US" dirty="0">
                <a:effectLst/>
                <a:latin typeface="Arial" panose="020B0604020202020204" pitchFamily="34" charset="0"/>
                <a:cs typeface="Arial" panose="020B0604020202020204" pitchFamily="34" charset="0"/>
              </a:rPr>
              <a:t>, P.J. (2012) </a:t>
            </a:r>
            <a:r>
              <a:rPr lang="en-US" i="1" dirty="0">
                <a:latin typeface="Arial" panose="020B0604020202020204" pitchFamily="34" charset="0"/>
                <a:ea typeface="Calibri" panose="020F0502020204030204" pitchFamily="34" charset="0"/>
                <a:cs typeface="Arial" panose="020B0604020202020204" pitchFamily="34" charset="0"/>
              </a:rPr>
              <a:t>’’ </a:t>
            </a:r>
            <a:r>
              <a:rPr lang="en-US" i="1" dirty="0">
                <a:effectLst/>
                <a:latin typeface="Arial" panose="020B0604020202020204" pitchFamily="34" charset="0"/>
                <a:cs typeface="Arial" panose="020B0604020202020204" pitchFamily="34" charset="0"/>
              </a:rPr>
              <a:t>Events management: an international approach</a:t>
            </a:r>
            <a:r>
              <a:rPr lang="en-US" dirty="0">
                <a:effectLst/>
                <a:latin typeface="Arial" panose="020B0604020202020204" pitchFamily="34" charset="0"/>
                <a:cs typeface="Arial" panose="020B0604020202020204" pitchFamily="34" charset="0"/>
              </a:rPr>
              <a:t>, p. 255. </a:t>
            </a:r>
            <a:r>
              <a:rPr lang="en-US" i="1" dirty="0">
                <a:effectLst/>
                <a:latin typeface="Arial" panose="020B0604020202020204" pitchFamily="34" charset="0"/>
                <a:cs typeface="Arial" panose="020B0604020202020204" pitchFamily="34" charset="0"/>
              </a:rPr>
              <a:t>Google Books</a:t>
            </a:r>
            <a:r>
              <a:rPr lang="en-US" dirty="0">
                <a:effectLst/>
                <a:latin typeface="Arial" panose="020B0604020202020204" pitchFamily="34" charset="0"/>
                <a:cs typeface="Arial" panose="020B0604020202020204" pitchFamily="34" charset="0"/>
              </a:rPr>
              <a:t>.</a:t>
            </a:r>
            <a:r>
              <a:rPr lang="en-US" i="1" dirty="0">
                <a:latin typeface="Arial" panose="020B0604020202020204" pitchFamily="34" charset="0"/>
                <a:ea typeface="Calibri" panose="020F0502020204030204" pitchFamily="34" charset="0"/>
                <a:cs typeface="Arial" panose="020B0604020202020204" pitchFamily="34" charset="0"/>
              </a:rPr>
              <a:t>’’</a:t>
            </a:r>
            <a:r>
              <a:rPr lang="en-US" dirty="0">
                <a:effectLst/>
                <a:latin typeface="Arial" panose="020B0604020202020204" pitchFamily="34" charset="0"/>
                <a:cs typeface="Arial" panose="020B0604020202020204" pitchFamily="34" charset="0"/>
              </a:rPr>
              <a:t> </a:t>
            </a:r>
            <a:r>
              <a:rPr lang="en-US" dirty="0">
                <a:latin typeface="Arial" panose="020B0604020202020204" pitchFamily="34" charset="0"/>
                <a:ea typeface="Calibri" panose="020F0502020204030204" pitchFamily="34" charset="0"/>
                <a:cs typeface="Arial" panose="020B0604020202020204" pitchFamily="34" charset="0"/>
              </a:rPr>
              <a:t>[Online] </a:t>
            </a:r>
            <a:r>
              <a:rPr lang="en-US" dirty="0">
                <a:effectLst/>
                <a:latin typeface="Arial" panose="020B0604020202020204" pitchFamily="34" charset="0"/>
                <a:cs typeface="Arial" panose="020B0604020202020204" pitchFamily="34" charset="0"/>
              </a:rPr>
              <a:t>Available at: </a:t>
            </a:r>
            <a:r>
              <a:rPr lang="en-US" dirty="0">
                <a:effectLst/>
                <a:latin typeface="Arial" panose="020B0604020202020204" pitchFamily="34" charset="0"/>
                <a:cs typeface="Arial" panose="020B0604020202020204" pitchFamily="34" charset="0"/>
                <a:hlinkClick r:id="rId3"/>
              </a:rPr>
              <a:t>https://books.google.co.uk/books?hl=en&amp;lr=&amp;id=DEh2EfGCwHQC&amp;oi=fnd&amp;pg=PA253&amp;dq=Ensuring%2Bconsistency%2Bin%2Bthe%2Bworld%2Bof%2Bhospitality%2Bis%2Bessential.&amp;ots=lTw2O6i9W3&amp;sig=UjcCqIvuaX1OCaF0N6gSGpsAyPI&amp;redir_esc=y#v=onepage&amp;q&amp;f=false</a:t>
            </a:r>
            <a:r>
              <a:rPr lang="en-US" dirty="0">
                <a:effectLst/>
                <a:latin typeface="Arial" panose="020B0604020202020204" pitchFamily="34" charset="0"/>
                <a:cs typeface="Arial" panose="020B0604020202020204" pitchFamily="34" charset="0"/>
              </a:rPr>
              <a:t>  (Accessed: 31 October 2023). </a:t>
            </a:r>
          </a:p>
          <a:p>
            <a:pPr marL="800100" lvl="1" indent="-342900">
              <a:lnSpc>
                <a:spcPct val="107000"/>
              </a:lnSpc>
              <a:spcAft>
                <a:spcPts val="800"/>
              </a:spcAft>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Inn, P (2023).</a:t>
            </a:r>
            <a:r>
              <a:rPr lang="en-US" i="1" dirty="0">
                <a:latin typeface="Arial" panose="020B0604020202020204" pitchFamily="34" charset="0"/>
                <a:ea typeface="Calibri" panose="020F0502020204030204" pitchFamily="34" charset="0"/>
                <a:cs typeface="Arial" panose="020B0604020202020204" pitchFamily="34" charset="0"/>
              </a:rPr>
              <a:t> ’’Your safety is our priority | Premier Inn Business.’’ </a:t>
            </a:r>
            <a:r>
              <a:rPr lang="en-US" dirty="0">
                <a:latin typeface="Arial" panose="020B0604020202020204" pitchFamily="34" charset="0"/>
                <a:ea typeface="Calibri" panose="020F0502020204030204" pitchFamily="34" charset="0"/>
                <a:cs typeface="Arial" panose="020B0604020202020204" pitchFamily="34" charset="0"/>
              </a:rPr>
              <a:t>[Online] Available at: </a:t>
            </a:r>
            <a:r>
              <a:rPr lang="en-US" dirty="0">
                <a:latin typeface="Arial" panose="020B0604020202020204" pitchFamily="34" charset="0"/>
                <a:ea typeface="Calibri" panose="020F0502020204030204" pitchFamily="34" charset="0"/>
                <a:cs typeface="Arial" panose="020B0604020202020204" pitchFamily="34" charset="0"/>
                <a:hlinkClick r:id="rId4"/>
              </a:rPr>
              <a:t>https://www.premierinn.com/gb/en/business-blog/your-safety-is-our-priority.html</a:t>
            </a:r>
            <a:r>
              <a:rPr lang="en-US" dirty="0">
                <a:latin typeface="Arial" panose="020B0604020202020204" pitchFamily="34" charset="0"/>
                <a:ea typeface="Calibri" panose="020F0502020204030204" pitchFamily="34" charset="0"/>
                <a:cs typeface="Arial" panose="020B0604020202020204" pitchFamily="34" charset="0"/>
              </a:rPr>
              <a:t> [Accessed: 16 October 2023].</a:t>
            </a:r>
            <a:endParaRPr lang="en-US" dirty="0">
              <a:effectLst/>
              <a:latin typeface="Arial" panose="020B0604020202020204" pitchFamily="34" charset="0"/>
              <a:cs typeface="Arial" panose="020B0604020202020204" pitchFamily="34" charset="0"/>
            </a:endParaRPr>
          </a:p>
          <a:p>
            <a:pPr marL="800100" lvl="1" indent="-342900">
              <a:lnSpc>
                <a:spcPct val="107000"/>
              </a:lnSpc>
              <a:spcAft>
                <a:spcPts val="800"/>
              </a:spcAft>
              <a:buFont typeface="Arial" panose="020B0604020202020204" pitchFamily="34" charset="0"/>
              <a:buChar char="•"/>
            </a:pPr>
            <a:r>
              <a:rPr lang="en-GB" b="0" i="0" dirty="0">
                <a:solidFill>
                  <a:srgbClr val="555555"/>
                </a:solidFill>
                <a:effectLst/>
                <a:latin typeface="Arial" panose="020B0604020202020204" pitchFamily="34" charset="0"/>
                <a:cs typeface="Arial" panose="020B0604020202020204" pitchFamily="34" charset="0"/>
              </a:rPr>
              <a:t>Jones, TJA, &amp; Jones (2007). </a:t>
            </a:r>
            <a:r>
              <a:rPr lang="en-US" i="1" dirty="0">
                <a:latin typeface="Arial" panose="020B0604020202020204" pitchFamily="34" charset="0"/>
                <a:ea typeface="Calibri" panose="020F0502020204030204" pitchFamily="34" charset="0"/>
                <a:cs typeface="Arial" panose="020B0604020202020204" pitchFamily="34" charset="0"/>
              </a:rPr>
              <a:t>’’ </a:t>
            </a:r>
            <a:r>
              <a:rPr lang="en-GB" b="0" i="1" dirty="0">
                <a:solidFill>
                  <a:srgbClr val="555555"/>
                </a:solidFill>
                <a:effectLst/>
                <a:latin typeface="Arial" panose="020B0604020202020204" pitchFamily="34" charset="0"/>
                <a:cs typeface="Arial" panose="020B0604020202020204" pitchFamily="34" charset="0"/>
              </a:rPr>
              <a:t>Professional Management of Housekeeping Operations, John Wiley &amp; Sons, Inc., Hoboken. p.142</a:t>
            </a:r>
            <a:r>
              <a:rPr lang="en-US" i="1" dirty="0">
                <a:latin typeface="Arial" panose="020B0604020202020204" pitchFamily="34" charset="0"/>
                <a:ea typeface="Calibri" panose="020F0502020204030204" pitchFamily="34" charset="0"/>
                <a:cs typeface="Arial" panose="020B0604020202020204" pitchFamily="34" charset="0"/>
              </a:rPr>
              <a:t>’’ </a:t>
            </a:r>
            <a:r>
              <a:rPr lang="en-US" dirty="0">
                <a:latin typeface="Arial" panose="020B0604020202020204" pitchFamily="34" charset="0"/>
                <a:ea typeface="Calibri" panose="020F0502020204030204" pitchFamily="34" charset="0"/>
                <a:cs typeface="Arial" panose="020B0604020202020204" pitchFamily="34" charset="0"/>
              </a:rPr>
              <a:t>[Online]</a:t>
            </a:r>
            <a:r>
              <a:rPr lang="en-GB" b="0" i="0" dirty="0">
                <a:solidFill>
                  <a:srgbClr val="555555"/>
                </a:solidFill>
                <a:effectLst/>
                <a:latin typeface="Arial" panose="020B0604020202020204" pitchFamily="34" charset="0"/>
                <a:cs typeface="Arial" panose="020B0604020202020204" pitchFamily="34" charset="0"/>
              </a:rPr>
              <a:t> Available at: </a:t>
            </a:r>
            <a:r>
              <a:rPr lang="en-GB" b="0" i="0" dirty="0">
                <a:solidFill>
                  <a:srgbClr val="555555"/>
                </a:solidFill>
                <a:effectLst/>
                <a:latin typeface="Arial" panose="020B0604020202020204" pitchFamily="34" charset="0"/>
                <a:cs typeface="Arial" panose="020B0604020202020204" pitchFamily="34" charset="0"/>
                <a:hlinkClick r:id="rId5"/>
              </a:rPr>
              <a:t>https://ebookcentral.proquest.com/lib/trinity/reader.action?docID=315165</a:t>
            </a:r>
            <a:r>
              <a:rPr lang="en-GB" b="0" i="0" dirty="0">
                <a:solidFill>
                  <a:srgbClr val="555555"/>
                </a:solidFill>
                <a:effectLst/>
                <a:latin typeface="Arial" panose="020B0604020202020204" pitchFamily="34" charset="0"/>
                <a:cs typeface="Arial" panose="020B0604020202020204" pitchFamily="34" charset="0"/>
              </a:rPr>
              <a:t> [3 November 2023].</a:t>
            </a:r>
          </a:p>
          <a:p>
            <a:pPr marL="800100" lvl="1" indent="-342900">
              <a:lnSpc>
                <a:spcPct val="107000"/>
              </a:lnSpc>
              <a:spcAft>
                <a:spcPts val="800"/>
              </a:spcAft>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Park, J., Han, S.J., Kim, J. and Kim, W., (2022). Structural relationships among transformational leadership, affective organizational commitment, and job performance: the mediating role of employee engagement. </a:t>
            </a:r>
            <a:r>
              <a:rPr lang="en-US" i="1" dirty="0">
                <a:latin typeface="Arial" panose="020B0604020202020204" pitchFamily="34" charset="0"/>
                <a:ea typeface="Calibri" panose="020F0502020204030204" pitchFamily="34" charset="0"/>
                <a:cs typeface="Arial" panose="020B0604020202020204" pitchFamily="34" charset="0"/>
              </a:rPr>
              <a:t>European Journal of Training and Development</a:t>
            </a:r>
            <a:r>
              <a:rPr lang="en-US" dirty="0">
                <a:latin typeface="Arial" panose="020B0604020202020204" pitchFamily="34" charset="0"/>
                <a:ea typeface="Calibri" panose="020F0502020204030204" pitchFamily="34" charset="0"/>
                <a:cs typeface="Arial" panose="020B0604020202020204" pitchFamily="34" charset="0"/>
              </a:rPr>
              <a:t>, 46(9), pp.920-936.</a:t>
            </a:r>
          </a:p>
          <a:p>
            <a:pPr marL="800100" lvl="1" indent="-342900">
              <a:buFont typeface="Arial" panose="020B0604020202020204" pitchFamily="34" charset="0"/>
              <a:buChar char="•"/>
            </a:pPr>
            <a:r>
              <a:rPr lang="en-US" dirty="0">
                <a:effectLst/>
                <a:latin typeface="Arial" panose="020B0604020202020204" pitchFamily="34" charset="0"/>
                <a:cs typeface="Arial" panose="020B0604020202020204" pitchFamily="34" charset="0"/>
              </a:rPr>
              <a:t>Premier Inn, (2023). </a:t>
            </a:r>
            <a:r>
              <a:rPr lang="en-US" i="1" dirty="0">
                <a:latin typeface="Arial" panose="020B0604020202020204" pitchFamily="34" charset="0"/>
                <a:ea typeface="Calibri" panose="020F0502020204030204" pitchFamily="34" charset="0"/>
                <a:cs typeface="Arial" panose="020B0604020202020204" pitchFamily="34" charset="0"/>
              </a:rPr>
              <a:t>’’ </a:t>
            </a:r>
            <a:r>
              <a:rPr lang="en-US" i="1" dirty="0">
                <a:effectLst/>
                <a:latin typeface="Arial" panose="020B0604020202020204" pitchFamily="34" charset="0"/>
                <a:cs typeface="Arial" panose="020B0604020202020204" pitchFamily="34" charset="0"/>
              </a:rPr>
              <a:t>Housekeeping Brand Standards V2.6</a:t>
            </a:r>
            <a:r>
              <a:rPr lang="en-US" dirty="0">
                <a:effectLst/>
                <a:latin typeface="Arial" panose="020B0604020202020204" pitchFamily="34" charset="0"/>
                <a:cs typeface="Arial" panose="020B0604020202020204" pitchFamily="34" charset="0"/>
              </a:rPr>
              <a:t>.</a:t>
            </a:r>
            <a:r>
              <a:rPr lang="en-US" i="1" dirty="0">
                <a:latin typeface="Arial" panose="020B0604020202020204" pitchFamily="34" charset="0"/>
                <a:ea typeface="Calibri" panose="020F050202020403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rPr>
              <a:t> Internal manual.</a:t>
            </a:r>
            <a:r>
              <a:rPr lang="en-US" i="1"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rPr>
              <a:t>Unpublished.</a:t>
            </a:r>
          </a:p>
          <a:p>
            <a:pPr marL="800100" lvl="1" indent="-3429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US" dirty="0">
                <a:effectLst/>
                <a:latin typeface="Arial" panose="020B0604020202020204" pitchFamily="34" charset="0"/>
                <a:cs typeface="Arial" panose="020B0604020202020204" pitchFamily="34" charset="0"/>
              </a:rPr>
              <a:t>Premier Inn, (2022). </a:t>
            </a:r>
            <a:r>
              <a:rPr lang="en-US" i="1" dirty="0">
                <a:latin typeface="Arial" panose="020B0604020202020204" pitchFamily="34" charset="0"/>
                <a:ea typeface="Calibri" panose="020F0502020204030204" pitchFamily="34" charset="0"/>
                <a:cs typeface="Arial" panose="020B0604020202020204" pitchFamily="34" charset="0"/>
              </a:rPr>
              <a:t>’’ Success Routes Booklet </a:t>
            </a:r>
            <a:r>
              <a:rPr lang="en-US" dirty="0">
                <a:effectLst/>
                <a:latin typeface="Arial" panose="020B0604020202020204" pitchFamily="34" charset="0"/>
                <a:cs typeface="Arial" panose="020B0604020202020204" pitchFamily="34" charset="0"/>
              </a:rPr>
              <a:t>.</a:t>
            </a:r>
            <a:r>
              <a:rPr lang="en-US" i="1" dirty="0">
                <a:latin typeface="Arial" panose="020B0604020202020204" pitchFamily="34" charset="0"/>
                <a:ea typeface="Calibri" panose="020F050202020403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rPr>
              <a:t> Internal manual.</a:t>
            </a:r>
            <a:r>
              <a:rPr lang="en-US" i="1"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rPr>
              <a:t>Unpublished.</a:t>
            </a:r>
          </a:p>
          <a:p>
            <a:pPr marL="800100" lvl="1" indent="-342900">
              <a:lnSpc>
                <a:spcPct val="107000"/>
              </a:lnSpc>
              <a:spcAft>
                <a:spcPts val="800"/>
              </a:spcAft>
              <a:buFont typeface="+mj-lt"/>
              <a:buAutoNum type="arabicPeriod"/>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GB" dirty="0">
              <a:solidFill>
                <a:srgbClr val="555555"/>
              </a:solidFill>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dirty="0">
              <a:effectLst/>
              <a:latin typeface="Arial" panose="020B060402020202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b="0" i="0" dirty="0">
              <a:solidFill>
                <a:srgbClr val="3A3A3A"/>
              </a:solidFill>
              <a:effectLst/>
              <a:latin typeface="Arial" panose="020B060402020202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mj-lt"/>
              <a:buAutoNum type="arabicPeriod"/>
            </a:pPr>
            <a:r>
              <a:rPr lang="en-US" dirty="0">
                <a:latin typeface="Arial" panose="020B0604020202020204" pitchFamily="34" charset="0"/>
                <a:ea typeface="Calibri" panose="020F0502020204030204" pitchFamily="34" charset="0"/>
                <a:cs typeface="Arial" panose="020B0604020202020204" pitchFamily="34" charset="0"/>
              </a:rPr>
              <a:t>.</a:t>
            </a:r>
            <a:endParaRPr lang="en-GB"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2472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FB242C-A1DD-40EE-BD4D-281DD1CF92CE}"/>
              </a:ext>
            </a:extLst>
          </p:cNvPr>
          <p:cNvSpPr txBox="1"/>
          <p:nvPr/>
        </p:nvSpPr>
        <p:spPr>
          <a:xfrm>
            <a:off x="0" y="369332"/>
            <a:ext cx="12192000" cy="8956298"/>
          </a:xfrm>
          <a:prstGeom prst="rect">
            <a:avLst/>
          </a:prstGeom>
          <a:noFill/>
        </p:spPr>
        <p:txBody>
          <a:bodyPr wrap="square">
            <a:spAutoFit/>
          </a:bodyPr>
          <a:lstStyle/>
          <a:p>
            <a:pPr marL="742950" lvl="1" indent="-285750">
              <a:buFont typeface="Arial" panose="020B0604020202020204" pitchFamily="34" charset="0"/>
              <a:buChar char="•"/>
            </a:pPr>
            <a:r>
              <a:rPr lang="en-US" i="1" dirty="0">
                <a:effectLst/>
                <a:latin typeface="Arial" panose="020B0604020202020204" pitchFamily="34" charset="0"/>
                <a:ea typeface="Calibri" panose="020F0502020204030204" pitchFamily="34" charset="0"/>
                <a:cs typeface="Arial" panose="020B0604020202020204" pitchFamily="34" charset="0"/>
              </a:rPr>
              <a:t>’Premier Inn Margate Hotel Image.’’ </a:t>
            </a:r>
            <a:r>
              <a:rPr lang="en-US" dirty="0">
                <a:effectLst/>
                <a:latin typeface="Arial" panose="020B0604020202020204" pitchFamily="34" charset="0"/>
                <a:ea typeface="Calibri" panose="020F0502020204030204" pitchFamily="34" charset="0"/>
                <a:cs typeface="Arial" panose="020B0604020202020204" pitchFamily="34" charset="0"/>
              </a:rPr>
              <a:t>[Online] Available at: </a:t>
            </a:r>
            <a:r>
              <a:rPr lang="en-US" dirty="0">
                <a:effectLst/>
                <a:latin typeface="Arial" panose="020B0604020202020204" pitchFamily="34" charset="0"/>
                <a:ea typeface="Calibri" panose="020F0502020204030204" pitchFamily="34" charset="0"/>
                <a:cs typeface="Arial" panose="020B0604020202020204" pitchFamily="34" charset="0"/>
                <a:hlinkClick r:id="rId3"/>
              </a:rPr>
              <a:t>https://www.premierinn.com/content/dam/pi/websites/hotelimages/gb/en/M/MARPRO/MARPRO%201.jpg</a:t>
            </a:r>
            <a:r>
              <a:rPr lang="en-US" dirty="0">
                <a:effectLst/>
                <a:latin typeface="Arial" panose="020B0604020202020204" pitchFamily="34" charset="0"/>
                <a:ea typeface="Calibri" panose="020F0502020204030204" pitchFamily="34" charset="0"/>
                <a:cs typeface="Arial" panose="020B0604020202020204" pitchFamily="34" charset="0"/>
              </a:rPr>
              <a:t>  (Accessed: 10 October 2023).</a:t>
            </a:r>
          </a:p>
          <a:p>
            <a:pPr lvl="1"/>
            <a:endParaRPr lang="en-US" dirty="0">
              <a:effectLst/>
              <a:latin typeface="Arial" panose="020B0604020202020204" pitchFamily="34" charset="0"/>
              <a:ea typeface="Calibri" panose="020F0502020204030204" pitchFamily="34" charset="0"/>
              <a:cs typeface="Arial" panose="020B0604020202020204" pitchFamily="34" charset="0"/>
            </a:endParaRPr>
          </a:p>
          <a:p>
            <a:pPr marL="742950" lvl="1" indent="-285750">
              <a:buFont typeface="Arial" panose="020B0604020202020204" pitchFamily="34" charset="0"/>
              <a:buChar char="•"/>
            </a:pPr>
            <a:r>
              <a:rPr lang="en-US" i="1" dirty="0">
                <a:effectLst/>
                <a:latin typeface="Arial" panose="020B0604020202020204" pitchFamily="34" charset="0"/>
                <a:ea typeface="Calibri" panose="020F0502020204030204" pitchFamily="34" charset="0"/>
                <a:cs typeface="Arial" panose="020B0604020202020204" pitchFamily="34" charset="0"/>
              </a:rPr>
              <a:t>’Premier Inn Cleaning and Protection Image.’’ </a:t>
            </a:r>
            <a:r>
              <a:rPr lang="en-US" dirty="0">
                <a:effectLst/>
                <a:latin typeface="Arial" panose="020B0604020202020204" pitchFamily="34" charset="0"/>
                <a:ea typeface="Calibri" panose="020F0502020204030204" pitchFamily="34" charset="0"/>
                <a:cs typeface="Arial" panose="020B0604020202020204" pitchFamily="34" charset="0"/>
              </a:rPr>
              <a:t>[Online] Available at: </a:t>
            </a:r>
            <a:r>
              <a:rPr lang="en-US" dirty="0">
                <a:effectLst/>
                <a:latin typeface="Arial" panose="020B0604020202020204" pitchFamily="34" charset="0"/>
                <a:ea typeface="Calibri" panose="020F0502020204030204" pitchFamily="34" charset="0"/>
                <a:cs typeface="Arial" panose="020B0604020202020204" pitchFamily="34" charset="0"/>
                <a:hlinkClick r:id="rId4"/>
              </a:rPr>
              <a:t>https://www.premierinn.com/content/dam/pi/websites/desktop/Business/blog/dutyofcare/cleanprotect-1.JPG</a:t>
            </a:r>
            <a:r>
              <a:rPr lang="en-US" dirty="0">
                <a:effectLst/>
                <a:latin typeface="Arial" panose="020B0604020202020204" pitchFamily="34" charset="0"/>
                <a:ea typeface="Calibri" panose="020F0502020204030204" pitchFamily="34" charset="0"/>
                <a:cs typeface="Arial" panose="020B0604020202020204" pitchFamily="34" charset="0"/>
              </a:rPr>
              <a:t>  (Accessed: 10 October 2023).</a:t>
            </a:r>
          </a:p>
          <a:p>
            <a:pPr marL="742950" lvl="1" indent="-285750">
              <a:buFont typeface="Arial" panose="020B0604020202020204" pitchFamily="34" charset="0"/>
              <a:buChar char="•"/>
            </a:pPr>
            <a:endParaRPr lang="en-US" dirty="0">
              <a:latin typeface="Arial" panose="020B0604020202020204" pitchFamily="34" charset="0"/>
              <a:ea typeface="Calibri" panose="020F0502020204030204" pitchFamily="34" charset="0"/>
              <a:cs typeface="Arial" panose="020B0604020202020204" pitchFamily="34" charset="0"/>
            </a:endParaRPr>
          </a:p>
          <a:p>
            <a:pPr marL="742950" lvl="1" indent="-285750">
              <a:buFont typeface="Arial" panose="020B0604020202020204" pitchFamily="34" charset="0"/>
              <a:buChar char="•"/>
            </a:pPr>
            <a:r>
              <a:rPr lang="en-GB" i="1" dirty="0">
                <a:latin typeface="Arial" panose="020B0604020202020204" pitchFamily="34" charset="0"/>
                <a:ea typeface="Calibri" panose="020F0502020204030204" pitchFamily="34" charset="0"/>
                <a:cs typeface="Arial" panose="020B0604020202020204" pitchFamily="34" charset="0"/>
              </a:rPr>
              <a:t>‘’</a:t>
            </a:r>
            <a:r>
              <a:rPr lang="en-GB" i="1" dirty="0">
                <a:effectLst/>
                <a:latin typeface="Arial" panose="020B0604020202020204" pitchFamily="34" charset="0"/>
                <a:ea typeface="Calibri" panose="020F0502020204030204" pitchFamily="34" charset="0"/>
                <a:cs typeface="Arial" panose="020B0604020202020204" pitchFamily="34" charset="0"/>
              </a:rPr>
              <a:t>Premier Inn Logo.’’ </a:t>
            </a:r>
            <a:r>
              <a:rPr lang="en-GB" dirty="0">
                <a:effectLst/>
                <a:latin typeface="Arial" panose="020B0604020202020204" pitchFamily="34" charset="0"/>
                <a:ea typeface="Calibri" panose="020F0502020204030204" pitchFamily="34" charset="0"/>
                <a:cs typeface="Arial" panose="020B0604020202020204" pitchFamily="34" charset="0"/>
              </a:rPr>
              <a:t>[Online] Available at: </a:t>
            </a:r>
            <a:r>
              <a:rPr lang="en-GB" dirty="0">
                <a:effectLst/>
                <a:latin typeface="Arial" panose="020B0604020202020204" pitchFamily="34" charset="0"/>
                <a:ea typeface="Calibri" panose="020F0502020204030204" pitchFamily="34" charset="0"/>
                <a:cs typeface="Arial" panose="020B0604020202020204" pitchFamily="34" charset="0"/>
                <a:hlinkClick r:id="rId5"/>
              </a:rPr>
              <a:t>https://www.premierinn.com/content/dam/pi/websites/desktop/why/premier-everywhere/premier-everywhere/xpremier-inn-location-500x320.jpg.pagespeed.ic.gaB1gOcIrX.jpg</a:t>
            </a:r>
            <a:r>
              <a:rPr lang="en-GB" dirty="0">
                <a:effectLst/>
                <a:latin typeface="Arial" panose="020B0604020202020204" pitchFamily="34" charset="0"/>
                <a:ea typeface="Calibri" panose="020F0502020204030204" pitchFamily="34" charset="0"/>
                <a:cs typeface="Arial" panose="020B0604020202020204" pitchFamily="34" charset="0"/>
              </a:rPr>
              <a:t>  (Accessed: 10 October 2023).</a:t>
            </a:r>
          </a:p>
          <a:p>
            <a:pPr marL="742950" lvl="1" indent="-285750">
              <a:buFont typeface="Arial" panose="020B0604020202020204" pitchFamily="34" charset="0"/>
              <a:buChar char="•"/>
            </a:pPr>
            <a:endParaRPr lang="en-US" dirty="0">
              <a:latin typeface="Arial" panose="020B0604020202020204" pitchFamily="34" charset="0"/>
              <a:ea typeface="Calibri" panose="020F0502020204030204" pitchFamily="34" charset="0"/>
              <a:cs typeface="Arial" panose="020B0604020202020204" pitchFamily="34" charset="0"/>
            </a:endParaRPr>
          </a:p>
          <a:p>
            <a:pPr marL="742950" lvl="1" indent="-285750">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Public-library.io. (2023). ’’ </a:t>
            </a:r>
            <a:r>
              <a:rPr lang="en-US" i="1" dirty="0">
                <a:latin typeface="Arial" panose="020B0604020202020204" pitchFamily="34" charset="0"/>
                <a:ea typeface="Calibri" panose="020F0502020204030204" pitchFamily="34" charset="0"/>
                <a:cs typeface="Arial" panose="020B0604020202020204" pitchFamily="34" charset="0"/>
              </a:rPr>
              <a:t>Premier Inn Brand Standards</a:t>
            </a:r>
            <a:r>
              <a:rPr lang="en-US" dirty="0">
                <a:latin typeface="Arial" panose="020B0604020202020204" pitchFamily="34" charset="0"/>
                <a:ea typeface="Calibri" panose="020F0502020204030204" pitchFamily="34" charset="0"/>
                <a:cs typeface="Arial" panose="020B0604020202020204" pitchFamily="34" charset="0"/>
              </a:rPr>
              <a:t>. ’’ [Online] Available at: </a:t>
            </a:r>
            <a:r>
              <a:rPr lang="en-US" dirty="0">
                <a:latin typeface="Arial" panose="020B0604020202020204" pitchFamily="34" charset="0"/>
                <a:ea typeface="Calibri" panose="020F0502020204030204" pitchFamily="34" charset="0"/>
                <a:cs typeface="Arial" panose="020B0604020202020204" pitchFamily="34" charset="0"/>
                <a:hlinkClick r:id="rId6"/>
              </a:rPr>
              <a:t>https://public-library.safetyculture.io/products/premier-inn-brand-standards-VtKT4</a:t>
            </a:r>
            <a:r>
              <a:rPr lang="en-US" dirty="0">
                <a:latin typeface="Arial" panose="020B0604020202020204" pitchFamily="34" charset="0"/>
                <a:ea typeface="Calibri" panose="020F0502020204030204" pitchFamily="34" charset="0"/>
                <a:cs typeface="Arial" panose="020B0604020202020204" pitchFamily="34" charset="0"/>
              </a:rPr>
              <a:t>  [Accessed 16 Oct. 2023]</a:t>
            </a:r>
          </a:p>
          <a:p>
            <a:pPr marL="742950" lvl="1" indent="-285750">
              <a:buFont typeface="Arial" panose="020B0604020202020204" pitchFamily="34" charset="0"/>
              <a:buChar char="•"/>
            </a:pPr>
            <a:endParaRPr lang="en-US" dirty="0">
              <a:latin typeface="Arial" panose="020B0604020202020204" pitchFamily="34" charset="0"/>
              <a:ea typeface="Calibri" panose="020F0502020204030204" pitchFamily="34" charset="0"/>
              <a:cs typeface="Arial" panose="020B0604020202020204" pitchFamily="34" charset="0"/>
            </a:endParaRPr>
          </a:p>
          <a:p>
            <a:pPr marL="742950" lvl="1" indent="-285750">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Sun, L. and </a:t>
            </a:r>
            <a:r>
              <a:rPr lang="en-US" dirty="0" err="1">
                <a:latin typeface="Arial" panose="020B0604020202020204" pitchFamily="34" charset="0"/>
                <a:ea typeface="Calibri" panose="020F0502020204030204" pitchFamily="34" charset="0"/>
                <a:cs typeface="Arial" panose="020B0604020202020204" pitchFamily="34" charset="0"/>
              </a:rPr>
              <a:t>Bunchapattanasakda</a:t>
            </a:r>
            <a:r>
              <a:rPr lang="en-US" dirty="0">
                <a:latin typeface="Arial" panose="020B0604020202020204" pitchFamily="34" charset="0"/>
                <a:ea typeface="Calibri" panose="020F0502020204030204" pitchFamily="34" charset="0"/>
                <a:cs typeface="Arial" panose="020B0604020202020204" pitchFamily="34" charset="0"/>
              </a:rPr>
              <a:t>, C., (2019). Employee engagement: A literature review.</a:t>
            </a:r>
            <a:r>
              <a:rPr lang="en-US" i="1" dirty="0">
                <a:latin typeface="Arial" panose="020B0604020202020204" pitchFamily="34" charset="0"/>
                <a:ea typeface="Calibri" panose="020F0502020204030204" pitchFamily="34" charset="0"/>
                <a:cs typeface="Arial" panose="020B0604020202020204" pitchFamily="34" charset="0"/>
              </a:rPr>
              <a:t> International Journal of Human Resource Studies</a:t>
            </a:r>
            <a:r>
              <a:rPr lang="en-US" dirty="0">
                <a:latin typeface="Arial" panose="020B0604020202020204" pitchFamily="34" charset="0"/>
                <a:ea typeface="Calibri" panose="020F0502020204030204" pitchFamily="34" charset="0"/>
                <a:cs typeface="Arial" panose="020B0604020202020204" pitchFamily="34" charset="0"/>
              </a:rPr>
              <a:t>, 9(1), pp.63-80.</a:t>
            </a:r>
          </a:p>
          <a:p>
            <a:pPr marL="742950" lvl="1" indent="-285750">
              <a:buFont typeface="Arial" panose="020B0604020202020204" pitchFamily="34" charset="0"/>
              <a:buChar char="•"/>
            </a:pPr>
            <a:endParaRPr lang="en-US" dirty="0">
              <a:effectLst/>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dirty="0">
                <a:effectLst/>
                <a:latin typeface="Arial" panose="020B0604020202020204" pitchFamily="34" charset="0"/>
                <a:cs typeface="Arial" panose="020B0604020202020204" pitchFamily="34" charset="0"/>
              </a:rPr>
              <a:t>Teigen, A. (2020) </a:t>
            </a:r>
            <a:r>
              <a:rPr lang="en-US" i="1" dirty="0">
                <a:latin typeface="Arial" panose="020B0604020202020204" pitchFamily="34" charset="0"/>
                <a:ea typeface="Calibri" panose="020F0502020204030204" pitchFamily="34" charset="0"/>
                <a:cs typeface="Arial" panose="020B0604020202020204" pitchFamily="34" charset="0"/>
              </a:rPr>
              <a:t>’’ </a:t>
            </a:r>
            <a:r>
              <a:rPr lang="en-US" i="1" dirty="0">
                <a:effectLst/>
                <a:latin typeface="Arial" panose="020B0604020202020204" pitchFamily="34" charset="0"/>
                <a:cs typeface="Arial" panose="020B0604020202020204" pitchFamily="34" charset="0"/>
              </a:rPr>
              <a:t>Personal Protective Equipment in housekeeping</a:t>
            </a:r>
            <a:r>
              <a:rPr lang="en-US" dirty="0">
                <a:effectLst/>
                <a:latin typeface="Arial" panose="020B0604020202020204" pitchFamily="34" charset="0"/>
                <a:cs typeface="Arial" panose="020B0604020202020204" pitchFamily="34" charset="0"/>
              </a:rPr>
              <a:t>, </a:t>
            </a:r>
            <a:r>
              <a:rPr lang="en-US" i="1" dirty="0">
                <a:effectLst/>
                <a:latin typeface="Arial" panose="020B0604020202020204" pitchFamily="34" charset="0"/>
                <a:cs typeface="Arial" panose="020B0604020202020204" pitchFamily="34" charset="0"/>
              </a:rPr>
              <a:t>True PPE</a:t>
            </a:r>
            <a:r>
              <a:rPr lang="en-US" dirty="0">
                <a:effectLst/>
                <a:latin typeface="Arial" panose="020B0604020202020204" pitchFamily="34" charset="0"/>
                <a:cs typeface="Arial" panose="020B0604020202020204" pitchFamily="34" charset="0"/>
              </a:rPr>
              <a:t>.</a:t>
            </a:r>
            <a:r>
              <a:rPr lang="en-US" i="1" dirty="0">
                <a:latin typeface="Arial" panose="020B0604020202020204" pitchFamily="34" charset="0"/>
                <a:ea typeface="Calibri" panose="020F0502020204030204" pitchFamily="34" charset="0"/>
                <a:cs typeface="Arial" panose="020B0604020202020204" pitchFamily="34" charset="0"/>
              </a:rPr>
              <a:t> ’’ </a:t>
            </a:r>
            <a:r>
              <a:rPr lang="en-US" dirty="0">
                <a:latin typeface="Arial" panose="020B0604020202020204" pitchFamily="34" charset="0"/>
                <a:ea typeface="Calibri" panose="020F0502020204030204" pitchFamily="34" charset="0"/>
                <a:cs typeface="Arial" panose="020B0604020202020204" pitchFamily="34" charset="0"/>
              </a:rPr>
              <a:t>[Online]</a:t>
            </a:r>
            <a:r>
              <a:rPr lang="en-US" dirty="0">
                <a:effectLst/>
                <a:latin typeface="Arial" panose="020B0604020202020204" pitchFamily="34" charset="0"/>
                <a:cs typeface="Arial" panose="020B0604020202020204" pitchFamily="34" charset="0"/>
              </a:rPr>
              <a:t> Available at: </a:t>
            </a:r>
            <a:r>
              <a:rPr lang="en-US" dirty="0">
                <a:effectLst/>
                <a:latin typeface="Arial" panose="020B0604020202020204" pitchFamily="34" charset="0"/>
                <a:cs typeface="Arial" panose="020B0604020202020204" pitchFamily="34" charset="0"/>
                <a:hlinkClick r:id="rId7"/>
              </a:rPr>
              <a:t>https://www.trueppeusa.com/blogs/all-about-ppe/personal-protective-equipment-in-housekeeping</a:t>
            </a:r>
            <a:r>
              <a:rPr lang="en-US" dirty="0">
                <a:effectLst/>
                <a:latin typeface="Arial" panose="020B0604020202020204" pitchFamily="34" charset="0"/>
                <a:cs typeface="Arial" panose="020B0604020202020204" pitchFamily="34" charset="0"/>
              </a:rPr>
              <a:t>  (Accessed: 01 November 2023). </a:t>
            </a:r>
          </a:p>
          <a:p>
            <a:pPr lvl="1"/>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buFont typeface="Arial" panose="020B0604020202020204" pitchFamily="34" charset="0"/>
              <a:buChar char="•"/>
            </a:pPr>
            <a:endParaRPr lang="en-US" dirty="0">
              <a:latin typeface="Arial" panose="020B0604020202020204" pitchFamily="34" charset="0"/>
              <a:ea typeface="Calibri" panose="020F0502020204030204" pitchFamily="34" charset="0"/>
              <a:cs typeface="Arial" panose="020B0604020202020204" pitchFamily="34" charset="0"/>
            </a:endParaRPr>
          </a:p>
          <a:p>
            <a:pPr marL="800100" lvl="1" indent="-342900">
              <a:buFont typeface="Arial" panose="020B0604020202020204" pitchFamily="34" charset="0"/>
              <a:buChar char="•"/>
            </a:pPr>
            <a:endParaRPr lang="en-GB" dirty="0">
              <a:latin typeface="Arial" panose="020B0604020202020204" pitchFamily="34" charset="0"/>
              <a:ea typeface="Calibri" panose="020F0502020204030204" pitchFamily="34" charset="0"/>
              <a:cs typeface="Arial" panose="020B0604020202020204" pitchFamily="34" charset="0"/>
            </a:endParaRPr>
          </a:p>
          <a:p>
            <a:pPr lvl="1"/>
            <a:endParaRPr lang="en-GB" dirty="0">
              <a:effectLst/>
              <a:latin typeface="Arial" panose="020B0604020202020204" pitchFamily="34" charset="0"/>
              <a:ea typeface="Calibri" panose="020F0502020204030204" pitchFamily="34" charset="0"/>
              <a:cs typeface="Arial" panose="020B0604020202020204" pitchFamily="34" charset="0"/>
            </a:endParaRPr>
          </a:p>
          <a:p>
            <a:pPr marL="800100" lvl="1" indent="-342900">
              <a:buFont typeface="Arial" panose="020B0604020202020204" pitchFamily="34" charset="0"/>
              <a:buChar char="•"/>
            </a:pPr>
            <a:endParaRPr lang="en-GB" dirty="0">
              <a:latin typeface="Arial" panose="020B0604020202020204" pitchFamily="34" charset="0"/>
              <a:ea typeface="Calibri" panose="020F0502020204030204" pitchFamily="34" charset="0"/>
              <a:cs typeface="Arial" panose="020B0604020202020204" pitchFamily="34" charset="0"/>
            </a:endParaRPr>
          </a:p>
          <a:p>
            <a:pPr marL="800100" lvl="1" indent="-342900">
              <a:buFont typeface="Arial" panose="020B0604020202020204" pitchFamily="34" charset="0"/>
              <a:buChar char="•"/>
            </a:pPr>
            <a:endParaRPr lang="en-GB" dirty="0">
              <a:effectLst/>
              <a:latin typeface="Arial" panose="020B0604020202020204" pitchFamily="34" charset="0"/>
              <a:ea typeface="Calibri" panose="020F0502020204030204" pitchFamily="34" charset="0"/>
              <a:cs typeface="Arial" panose="020B0604020202020204" pitchFamily="34" charset="0"/>
            </a:endParaRPr>
          </a:p>
          <a:p>
            <a:pPr marL="800100" lvl="1" indent="-342900">
              <a:buFont typeface="Arial" panose="020B0604020202020204" pitchFamily="34" charset="0"/>
              <a:buChar char="•"/>
            </a:pPr>
            <a:endParaRPr lang="en-GB" dirty="0">
              <a:latin typeface="Arial" panose="020B0604020202020204" pitchFamily="34" charset="0"/>
              <a:ea typeface="Calibri" panose="020F0502020204030204" pitchFamily="34" charset="0"/>
              <a:cs typeface="Arial" panose="020B0604020202020204" pitchFamily="34" charset="0"/>
            </a:endParaRPr>
          </a:p>
          <a:p>
            <a:pPr marL="800100" lvl="1" indent="-342900">
              <a:buFont typeface="Arial" panose="020B0604020202020204" pitchFamily="34" charset="0"/>
              <a:buChar char="•"/>
            </a:pPr>
            <a:endParaRPr lang="en-GB" dirty="0">
              <a:effectLst/>
              <a:latin typeface="Arial" panose="020B0604020202020204" pitchFamily="34" charset="0"/>
              <a:ea typeface="Calibri" panose="020F0502020204030204" pitchFamily="34" charset="0"/>
              <a:cs typeface="Arial" panose="020B0604020202020204" pitchFamily="34" charset="0"/>
            </a:endParaRPr>
          </a:p>
          <a:p>
            <a:pPr marL="800100" lvl="1" indent="-342900">
              <a:buFont typeface="Arial" panose="020B0604020202020204" pitchFamily="34" charset="0"/>
              <a:buChar char="•"/>
            </a:pPr>
            <a:endParaRPr lang="en-GB" dirty="0">
              <a:latin typeface="Arial" panose="020B0604020202020204" pitchFamily="34" charset="0"/>
              <a:ea typeface="Calibri" panose="020F0502020204030204" pitchFamily="34" charset="0"/>
              <a:cs typeface="Arial" panose="020B0604020202020204" pitchFamily="34" charset="0"/>
            </a:endParaRPr>
          </a:p>
          <a:p>
            <a:pPr marL="800100" lvl="1" indent="-342900">
              <a:buFont typeface="Arial" panose="020B0604020202020204" pitchFamily="34" charset="0"/>
              <a:buChar char="•"/>
            </a:pPr>
            <a:endParaRPr lang="en-GB" dirty="0">
              <a:effectLst/>
              <a:latin typeface="Arial" panose="020B0604020202020204" pitchFamily="34" charset="0"/>
              <a:ea typeface="Calibri" panose="020F0502020204030204" pitchFamily="34" charset="0"/>
              <a:cs typeface="Arial" panose="020B0604020202020204" pitchFamily="34" charset="0"/>
            </a:endParaRPr>
          </a:p>
          <a:p>
            <a:pPr marL="800100" lvl="1" indent="-342900">
              <a:buFont typeface="Arial" panose="020B0604020202020204" pitchFamily="34" charset="0"/>
              <a:buChar char="•"/>
            </a:pP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7766A2E2-B842-4027-9DEE-099A5BC93009}"/>
              </a:ext>
            </a:extLst>
          </p:cNvPr>
          <p:cNvSpPr txBox="1"/>
          <p:nvPr/>
        </p:nvSpPr>
        <p:spPr>
          <a:xfrm>
            <a:off x="-2426465" y="0"/>
            <a:ext cx="6097836" cy="369332"/>
          </a:xfrm>
          <a:prstGeom prst="rect">
            <a:avLst/>
          </a:prstGeom>
          <a:noFill/>
        </p:spPr>
        <p:txBody>
          <a:bodyPr wrap="square">
            <a:spAutoFit/>
          </a:bodyPr>
          <a:lstStyle/>
          <a:p>
            <a:pPr lvl="1" algn="ctr">
              <a:spcAft>
                <a:spcPts val="800"/>
              </a:spcAft>
            </a:pPr>
            <a:r>
              <a:rPr lang="en-US" sz="1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References</a:t>
            </a:r>
          </a:p>
        </p:txBody>
      </p:sp>
    </p:spTree>
    <p:extLst>
      <p:ext uri="{BB962C8B-B14F-4D97-AF65-F5344CB8AC3E}">
        <p14:creationId xmlns:p14="http://schemas.microsoft.com/office/powerpoint/2010/main" val="39937084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6378</TotalTime>
  <Words>3933</Words>
  <Application>Microsoft Office PowerPoint</Application>
  <PresentationFormat>Widescreen</PresentationFormat>
  <Paragraphs>175</Paragraphs>
  <Slides>14</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Century Gothic</vt:lpstr>
      <vt:lpstr>Georgia</vt:lpstr>
      <vt:lpstr>Symbol</vt:lpstr>
      <vt:lpstr>Wingdings</vt:lpstr>
      <vt:lpstr>Wingdings 3</vt:lpstr>
      <vt:lpstr>Ion Boardroom</vt:lpstr>
      <vt:lpstr>Room Cleaning Training – Premier Inn Margate Hotel</vt:lpstr>
      <vt:lpstr>Contents Table </vt:lpstr>
      <vt:lpstr>Importance of a Detailed Checklist</vt:lpstr>
      <vt:lpstr>PowerPoint Presentation</vt:lpstr>
      <vt:lpstr>PowerPoint Presentation</vt:lpstr>
      <vt:lpstr>Health and Safety</vt:lpstr>
      <vt:lpstr>3S Success Routes</vt:lpstr>
      <vt:lpstr>Strip</vt:lpstr>
      <vt:lpstr>Sanitise</vt:lpstr>
      <vt:lpstr>PowerPoint Presentation</vt:lpstr>
      <vt:lpstr>Perfect bed</vt:lpstr>
      <vt:lpstr>Conclusion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Room Cleaning Training – Premier Inn Hotel</dc:title>
  <dc:creator>Alexandru Badea (2208275)</dc:creator>
  <cp:lastModifiedBy>Alexandru Badea (2208275)</cp:lastModifiedBy>
  <cp:revision>341</cp:revision>
  <cp:lastPrinted>2023-10-30T18:11:33Z</cp:lastPrinted>
  <dcterms:created xsi:type="dcterms:W3CDTF">2023-10-10T10:18:08Z</dcterms:created>
  <dcterms:modified xsi:type="dcterms:W3CDTF">2023-11-11T11:02:08Z</dcterms:modified>
</cp:coreProperties>
</file>