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8" r:id="rId4"/>
    <p:sldId id="259" r:id="rId5"/>
  </p:sldIdLst>
  <p:sldSz cx="12192000" cy="6858000"/>
  <p:notesSz cx="6799263" cy="9929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8" d="100"/>
          <a:sy n="68" d="100"/>
        </p:scale>
        <p:origin x="616"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347" cy="49821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1342" y="0"/>
            <a:ext cx="2946347" cy="498215"/>
          </a:xfrm>
          <a:prstGeom prst="rect">
            <a:avLst/>
          </a:prstGeom>
        </p:spPr>
        <p:txBody>
          <a:bodyPr vert="horz" lIns="91440" tIns="45720" rIns="91440" bIns="45720" rtlCol="0"/>
          <a:lstStyle>
            <a:lvl1pPr algn="r">
              <a:defRPr sz="1200"/>
            </a:lvl1pPr>
          </a:lstStyle>
          <a:p>
            <a:fld id="{67A85524-F1B6-4AB0-BC76-2190F80510CC}" type="datetimeFigureOut">
              <a:rPr lang="en-GB" smtClean="0"/>
              <a:t>28/09/2022</a:t>
            </a:fld>
            <a:endParaRPr lang="en-GB"/>
          </a:p>
        </p:txBody>
      </p:sp>
      <p:sp>
        <p:nvSpPr>
          <p:cNvPr id="4" name="Slide Image Placeholder 3"/>
          <p:cNvSpPr>
            <a:spLocks noGrp="1" noRot="1" noChangeAspect="1"/>
          </p:cNvSpPr>
          <p:nvPr>
            <p:ph type="sldImg" idx="2"/>
          </p:nvPr>
        </p:nvSpPr>
        <p:spPr>
          <a:xfrm>
            <a:off x="422275" y="1241425"/>
            <a:ext cx="5954713"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927" y="4778722"/>
            <a:ext cx="5439410" cy="3909864"/>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1600"/>
            <a:ext cx="2946347" cy="49821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1342" y="9431600"/>
            <a:ext cx="2946347" cy="498214"/>
          </a:xfrm>
          <a:prstGeom prst="rect">
            <a:avLst/>
          </a:prstGeom>
        </p:spPr>
        <p:txBody>
          <a:bodyPr vert="horz" lIns="91440" tIns="45720" rIns="91440" bIns="45720" rtlCol="0" anchor="b"/>
          <a:lstStyle>
            <a:lvl1pPr algn="r">
              <a:defRPr sz="1200"/>
            </a:lvl1pPr>
          </a:lstStyle>
          <a:p>
            <a:fld id="{D3642AF6-1206-4F6E-8879-7F4CF22E7904}" type="slidenum">
              <a:rPr lang="en-GB" smtClean="0"/>
              <a:t>‹#›</a:t>
            </a:fld>
            <a:endParaRPr lang="en-GB"/>
          </a:p>
        </p:txBody>
      </p:sp>
    </p:spTree>
    <p:extLst>
      <p:ext uri="{BB962C8B-B14F-4D97-AF65-F5344CB8AC3E}">
        <p14:creationId xmlns:p14="http://schemas.microsoft.com/office/powerpoint/2010/main" val="506870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CBF11-6535-49C2-A8D3-DFF853A7D3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6ED754-A7A8-42B5-9EA8-511F823010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D5B6BCC-E723-4890-97FF-16CC8D02A81D}"/>
              </a:ext>
            </a:extLst>
          </p:cNvPr>
          <p:cNvSpPr>
            <a:spLocks noGrp="1"/>
          </p:cNvSpPr>
          <p:nvPr>
            <p:ph type="dt" sz="half" idx="10"/>
          </p:nvPr>
        </p:nvSpPr>
        <p:spPr/>
        <p:txBody>
          <a:bodyPr/>
          <a:lstStyle/>
          <a:p>
            <a:fld id="{F3900402-8C03-4154-ACDB-2331508C1326}" type="datetime1">
              <a:rPr lang="en-GB" smtClean="0"/>
              <a:t>28/09/2022</a:t>
            </a:fld>
            <a:endParaRPr lang="en-GB"/>
          </a:p>
        </p:txBody>
      </p:sp>
      <p:sp>
        <p:nvSpPr>
          <p:cNvPr id="5" name="Footer Placeholder 4">
            <a:extLst>
              <a:ext uri="{FF2B5EF4-FFF2-40B4-BE49-F238E27FC236}">
                <a16:creationId xmlns:a16="http://schemas.microsoft.com/office/drawing/2014/main" id="{36C71045-8B17-4C75-B98A-F4B956F3E4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296D86-E7CF-4C08-93C5-7816DF709DE2}"/>
              </a:ext>
            </a:extLst>
          </p:cNvPr>
          <p:cNvSpPr>
            <a:spLocks noGrp="1"/>
          </p:cNvSpPr>
          <p:nvPr>
            <p:ph type="sldNum" sz="quarter" idx="12"/>
          </p:nvPr>
        </p:nvSpPr>
        <p:spPr/>
        <p:txBody>
          <a:bodyPr/>
          <a:lstStyle/>
          <a:p>
            <a:fld id="{EA8A1BEE-461F-4620-8C99-30D46E9946BE}" type="slidenum">
              <a:rPr lang="en-GB" smtClean="0"/>
              <a:t>‹#›</a:t>
            </a:fld>
            <a:endParaRPr lang="en-GB"/>
          </a:p>
        </p:txBody>
      </p:sp>
    </p:spTree>
    <p:extLst>
      <p:ext uri="{BB962C8B-B14F-4D97-AF65-F5344CB8AC3E}">
        <p14:creationId xmlns:p14="http://schemas.microsoft.com/office/powerpoint/2010/main" val="4186132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39957-7350-4DD7-87E6-F10EB3AFBC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AA0CE6-5DEA-49DD-9B66-1BB3A6E4D7E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FA7D29-F417-4AA9-A335-2FA7A0B8661B}"/>
              </a:ext>
            </a:extLst>
          </p:cNvPr>
          <p:cNvSpPr>
            <a:spLocks noGrp="1"/>
          </p:cNvSpPr>
          <p:nvPr>
            <p:ph type="dt" sz="half" idx="10"/>
          </p:nvPr>
        </p:nvSpPr>
        <p:spPr/>
        <p:txBody>
          <a:bodyPr/>
          <a:lstStyle/>
          <a:p>
            <a:fld id="{748365A9-29C9-4C77-8119-298739FB5823}" type="datetime1">
              <a:rPr lang="en-GB" smtClean="0"/>
              <a:t>28/09/2022</a:t>
            </a:fld>
            <a:endParaRPr lang="en-GB"/>
          </a:p>
        </p:txBody>
      </p:sp>
      <p:sp>
        <p:nvSpPr>
          <p:cNvPr id="5" name="Footer Placeholder 4">
            <a:extLst>
              <a:ext uri="{FF2B5EF4-FFF2-40B4-BE49-F238E27FC236}">
                <a16:creationId xmlns:a16="http://schemas.microsoft.com/office/drawing/2014/main" id="{4B80EE2B-7DC1-407A-853F-E984A40F8C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16AAF8-719F-4B70-B10F-3ED3AB4DC6DB}"/>
              </a:ext>
            </a:extLst>
          </p:cNvPr>
          <p:cNvSpPr>
            <a:spLocks noGrp="1"/>
          </p:cNvSpPr>
          <p:nvPr>
            <p:ph type="sldNum" sz="quarter" idx="12"/>
          </p:nvPr>
        </p:nvSpPr>
        <p:spPr/>
        <p:txBody>
          <a:bodyPr/>
          <a:lstStyle/>
          <a:p>
            <a:fld id="{EA8A1BEE-461F-4620-8C99-30D46E9946BE}" type="slidenum">
              <a:rPr lang="en-GB" smtClean="0"/>
              <a:t>‹#›</a:t>
            </a:fld>
            <a:endParaRPr lang="en-GB"/>
          </a:p>
        </p:txBody>
      </p:sp>
    </p:spTree>
    <p:extLst>
      <p:ext uri="{BB962C8B-B14F-4D97-AF65-F5344CB8AC3E}">
        <p14:creationId xmlns:p14="http://schemas.microsoft.com/office/powerpoint/2010/main" val="3605301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84129-9060-40EC-9C2C-7AA601EDF3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1B550B3-A66B-468B-BA03-C8CAF96A02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AC6E2AD-FF10-4C6A-B96A-1031E173DE33}"/>
              </a:ext>
            </a:extLst>
          </p:cNvPr>
          <p:cNvSpPr>
            <a:spLocks noGrp="1"/>
          </p:cNvSpPr>
          <p:nvPr>
            <p:ph type="dt" sz="half" idx="10"/>
          </p:nvPr>
        </p:nvSpPr>
        <p:spPr/>
        <p:txBody>
          <a:bodyPr/>
          <a:lstStyle/>
          <a:p>
            <a:fld id="{E16391F6-796B-4186-B0B8-EC7C57F5E545}" type="datetime1">
              <a:rPr lang="en-GB" smtClean="0"/>
              <a:t>28/09/2022</a:t>
            </a:fld>
            <a:endParaRPr lang="en-GB"/>
          </a:p>
        </p:txBody>
      </p:sp>
      <p:sp>
        <p:nvSpPr>
          <p:cNvPr id="5" name="Footer Placeholder 4">
            <a:extLst>
              <a:ext uri="{FF2B5EF4-FFF2-40B4-BE49-F238E27FC236}">
                <a16:creationId xmlns:a16="http://schemas.microsoft.com/office/drawing/2014/main" id="{587431A3-2D1D-4FB5-88FD-E6FA7540C2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EFD179-FA72-4443-AC82-57BD193F9F06}"/>
              </a:ext>
            </a:extLst>
          </p:cNvPr>
          <p:cNvSpPr>
            <a:spLocks noGrp="1"/>
          </p:cNvSpPr>
          <p:nvPr>
            <p:ph type="sldNum" sz="quarter" idx="12"/>
          </p:nvPr>
        </p:nvSpPr>
        <p:spPr/>
        <p:txBody>
          <a:bodyPr/>
          <a:lstStyle/>
          <a:p>
            <a:fld id="{EA8A1BEE-461F-4620-8C99-30D46E9946BE}" type="slidenum">
              <a:rPr lang="en-GB" smtClean="0"/>
              <a:t>‹#›</a:t>
            </a:fld>
            <a:endParaRPr lang="en-GB"/>
          </a:p>
        </p:txBody>
      </p:sp>
    </p:spTree>
    <p:extLst>
      <p:ext uri="{BB962C8B-B14F-4D97-AF65-F5344CB8AC3E}">
        <p14:creationId xmlns:p14="http://schemas.microsoft.com/office/powerpoint/2010/main" val="4168326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88FDD-0A4C-45C1-A45C-D2CA942C25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5DD80A-FEAD-4EC0-B6A3-A037B86BE36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0647A9-00BD-4FBB-8118-D64165F91D9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4C2C3AD-2DE0-40CE-8B85-59F287C44F85}"/>
              </a:ext>
            </a:extLst>
          </p:cNvPr>
          <p:cNvSpPr>
            <a:spLocks noGrp="1"/>
          </p:cNvSpPr>
          <p:nvPr>
            <p:ph type="dt" sz="half" idx="10"/>
          </p:nvPr>
        </p:nvSpPr>
        <p:spPr/>
        <p:txBody>
          <a:bodyPr/>
          <a:lstStyle/>
          <a:p>
            <a:fld id="{885B7BCA-6511-4374-84E4-53DD79FE3CF4}" type="datetime1">
              <a:rPr lang="en-GB" smtClean="0"/>
              <a:t>28/09/2022</a:t>
            </a:fld>
            <a:endParaRPr lang="en-GB"/>
          </a:p>
        </p:txBody>
      </p:sp>
      <p:sp>
        <p:nvSpPr>
          <p:cNvPr id="6" name="Footer Placeholder 5">
            <a:extLst>
              <a:ext uri="{FF2B5EF4-FFF2-40B4-BE49-F238E27FC236}">
                <a16:creationId xmlns:a16="http://schemas.microsoft.com/office/drawing/2014/main" id="{F721D549-4809-492F-830C-449EE60D94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CC70F4-D51F-4054-9500-E1EB343E55C7}"/>
              </a:ext>
            </a:extLst>
          </p:cNvPr>
          <p:cNvSpPr>
            <a:spLocks noGrp="1"/>
          </p:cNvSpPr>
          <p:nvPr>
            <p:ph type="sldNum" sz="quarter" idx="12"/>
          </p:nvPr>
        </p:nvSpPr>
        <p:spPr/>
        <p:txBody>
          <a:bodyPr/>
          <a:lstStyle/>
          <a:p>
            <a:fld id="{EA8A1BEE-461F-4620-8C99-30D46E9946BE}" type="slidenum">
              <a:rPr lang="en-GB" smtClean="0"/>
              <a:t>‹#›</a:t>
            </a:fld>
            <a:endParaRPr lang="en-GB"/>
          </a:p>
        </p:txBody>
      </p:sp>
    </p:spTree>
    <p:extLst>
      <p:ext uri="{BB962C8B-B14F-4D97-AF65-F5344CB8AC3E}">
        <p14:creationId xmlns:p14="http://schemas.microsoft.com/office/powerpoint/2010/main" val="2363000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A57E5-3313-4B53-9F11-5915CBCC35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D8792E1-5AD6-49D1-B31A-82CBEE45837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AABFB31-8217-435B-8541-1EAC972C8C8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245D72F-D02D-4C04-ABFA-22D5D995CE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4CB44371-1D6C-422D-96CC-4858F67F78E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DCE11C-9379-474D-B687-863F5C7BB1D1}"/>
              </a:ext>
            </a:extLst>
          </p:cNvPr>
          <p:cNvSpPr>
            <a:spLocks noGrp="1"/>
          </p:cNvSpPr>
          <p:nvPr>
            <p:ph type="dt" sz="half" idx="10"/>
          </p:nvPr>
        </p:nvSpPr>
        <p:spPr/>
        <p:txBody>
          <a:bodyPr/>
          <a:lstStyle/>
          <a:p>
            <a:fld id="{E59DC9E5-076C-469F-8F14-09E56FF7D243}" type="datetime1">
              <a:rPr lang="en-GB" smtClean="0"/>
              <a:t>28/09/2022</a:t>
            </a:fld>
            <a:endParaRPr lang="en-GB"/>
          </a:p>
        </p:txBody>
      </p:sp>
      <p:sp>
        <p:nvSpPr>
          <p:cNvPr id="8" name="Footer Placeholder 7">
            <a:extLst>
              <a:ext uri="{FF2B5EF4-FFF2-40B4-BE49-F238E27FC236}">
                <a16:creationId xmlns:a16="http://schemas.microsoft.com/office/drawing/2014/main" id="{7109B8FF-C4A6-40AA-84E8-B93ACE889E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CCC5B6A-72A2-432E-83E2-8AFBB09275C4}"/>
              </a:ext>
            </a:extLst>
          </p:cNvPr>
          <p:cNvSpPr>
            <a:spLocks noGrp="1"/>
          </p:cNvSpPr>
          <p:nvPr>
            <p:ph type="sldNum" sz="quarter" idx="12"/>
          </p:nvPr>
        </p:nvSpPr>
        <p:spPr/>
        <p:txBody>
          <a:bodyPr/>
          <a:lstStyle/>
          <a:p>
            <a:fld id="{EA8A1BEE-461F-4620-8C99-30D46E9946BE}" type="slidenum">
              <a:rPr lang="en-GB" smtClean="0"/>
              <a:t>‹#›</a:t>
            </a:fld>
            <a:endParaRPr lang="en-GB"/>
          </a:p>
        </p:txBody>
      </p:sp>
    </p:spTree>
    <p:extLst>
      <p:ext uri="{BB962C8B-B14F-4D97-AF65-F5344CB8AC3E}">
        <p14:creationId xmlns:p14="http://schemas.microsoft.com/office/powerpoint/2010/main" val="2706363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B804C-4DB4-49CE-B749-1A3A75C09E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94C819-6D3C-4234-BC86-961845C722AF}"/>
              </a:ext>
            </a:extLst>
          </p:cNvPr>
          <p:cNvSpPr>
            <a:spLocks noGrp="1"/>
          </p:cNvSpPr>
          <p:nvPr>
            <p:ph type="dt" sz="half" idx="10"/>
          </p:nvPr>
        </p:nvSpPr>
        <p:spPr/>
        <p:txBody>
          <a:bodyPr/>
          <a:lstStyle/>
          <a:p>
            <a:fld id="{BE6B8039-D309-4D7E-91C3-2F1ABDACE449}" type="datetime1">
              <a:rPr lang="en-GB" smtClean="0"/>
              <a:t>28/09/2022</a:t>
            </a:fld>
            <a:endParaRPr lang="en-GB"/>
          </a:p>
        </p:txBody>
      </p:sp>
      <p:sp>
        <p:nvSpPr>
          <p:cNvPr id="4" name="Footer Placeholder 3">
            <a:extLst>
              <a:ext uri="{FF2B5EF4-FFF2-40B4-BE49-F238E27FC236}">
                <a16:creationId xmlns:a16="http://schemas.microsoft.com/office/drawing/2014/main" id="{B9702B14-1467-4E64-A0EA-FBBA084919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BE0BC9-71C7-478F-9BE1-8007AB3B197A}"/>
              </a:ext>
            </a:extLst>
          </p:cNvPr>
          <p:cNvSpPr>
            <a:spLocks noGrp="1"/>
          </p:cNvSpPr>
          <p:nvPr>
            <p:ph type="sldNum" sz="quarter" idx="12"/>
          </p:nvPr>
        </p:nvSpPr>
        <p:spPr/>
        <p:txBody>
          <a:bodyPr/>
          <a:lstStyle/>
          <a:p>
            <a:fld id="{EA8A1BEE-461F-4620-8C99-30D46E9946BE}" type="slidenum">
              <a:rPr lang="en-GB" smtClean="0"/>
              <a:t>‹#›</a:t>
            </a:fld>
            <a:endParaRPr lang="en-GB"/>
          </a:p>
        </p:txBody>
      </p:sp>
    </p:spTree>
    <p:extLst>
      <p:ext uri="{BB962C8B-B14F-4D97-AF65-F5344CB8AC3E}">
        <p14:creationId xmlns:p14="http://schemas.microsoft.com/office/powerpoint/2010/main" val="3500222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13CFE1-45AF-4878-898E-E71C59A23FB5}"/>
              </a:ext>
            </a:extLst>
          </p:cNvPr>
          <p:cNvSpPr>
            <a:spLocks noGrp="1"/>
          </p:cNvSpPr>
          <p:nvPr>
            <p:ph type="dt" sz="half" idx="10"/>
          </p:nvPr>
        </p:nvSpPr>
        <p:spPr/>
        <p:txBody>
          <a:bodyPr/>
          <a:lstStyle/>
          <a:p>
            <a:fld id="{9327627C-2083-492B-BA65-E802633EBE09}" type="datetime1">
              <a:rPr lang="en-GB" smtClean="0"/>
              <a:t>28/09/2022</a:t>
            </a:fld>
            <a:endParaRPr lang="en-GB"/>
          </a:p>
        </p:txBody>
      </p:sp>
      <p:sp>
        <p:nvSpPr>
          <p:cNvPr id="3" name="Footer Placeholder 2">
            <a:extLst>
              <a:ext uri="{FF2B5EF4-FFF2-40B4-BE49-F238E27FC236}">
                <a16:creationId xmlns:a16="http://schemas.microsoft.com/office/drawing/2014/main" id="{5AD29E73-9882-42CD-9E07-8C573238AB2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AA50F34-5B8E-4A2B-B8C2-FB5AB93B105C}"/>
              </a:ext>
            </a:extLst>
          </p:cNvPr>
          <p:cNvSpPr>
            <a:spLocks noGrp="1"/>
          </p:cNvSpPr>
          <p:nvPr>
            <p:ph type="sldNum" sz="quarter" idx="12"/>
          </p:nvPr>
        </p:nvSpPr>
        <p:spPr/>
        <p:txBody>
          <a:bodyPr/>
          <a:lstStyle/>
          <a:p>
            <a:fld id="{EA8A1BEE-461F-4620-8C99-30D46E9946BE}" type="slidenum">
              <a:rPr lang="en-GB" smtClean="0"/>
              <a:t>‹#›</a:t>
            </a:fld>
            <a:endParaRPr lang="en-GB"/>
          </a:p>
        </p:txBody>
      </p:sp>
    </p:spTree>
    <p:extLst>
      <p:ext uri="{BB962C8B-B14F-4D97-AF65-F5344CB8AC3E}">
        <p14:creationId xmlns:p14="http://schemas.microsoft.com/office/powerpoint/2010/main" val="4000276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BC42D-94D3-4F7C-958D-4DCF706460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47E0198-3CD6-431D-BB03-0E832003A6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BB9FE36-3E05-4E3C-A23A-B78FE7FD75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46BE796-6D9A-4678-B7C9-276F00600F8B}"/>
              </a:ext>
            </a:extLst>
          </p:cNvPr>
          <p:cNvSpPr>
            <a:spLocks noGrp="1"/>
          </p:cNvSpPr>
          <p:nvPr>
            <p:ph type="dt" sz="half" idx="10"/>
          </p:nvPr>
        </p:nvSpPr>
        <p:spPr/>
        <p:txBody>
          <a:bodyPr/>
          <a:lstStyle/>
          <a:p>
            <a:fld id="{C9E7D668-2F00-4913-88B3-AF308186272E}" type="datetime1">
              <a:rPr lang="en-GB" smtClean="0"/>
              <a:t>28/09/2022</a:t>
            </a:fld>
            <a:endParaRPr lang="en-GB"/>
          </a:p>
        </p:txBody>
      </p:sp>
      <p:sp>
        <p:nvSpPr>
          <p:cNvPr id="6" name="Footer Placeholder 5">
            <a:extLst>
              <a:ext uri="{FF2B5EF4-FFF2-40B4-BE49-F238E27FC236}">
                <a16:creationId xmlns:a16="http://schemas.microsoft.com/office/drawing/2014/main" id="{7204728D-2B19-493E-B574-EDA99A53FD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E0D0BE-62F7-4AEA-BBF8-2D8D43EBD3F8}"/>
              </a:ext>
            </a:extLst>
          </p:cNvPr>
          <p:cNvSpPr>
            <a:spLocks noGrp="1"/>
          </p:cNvSpPr>
          <p:nvPr>
            <p:ph type="sldNum" sz="quarter" idx="12"/>
          </p:nvPr>
        </p:nvSpPr>
        <p:spPr/>
        <p:txBody>
          <a:bodyPr/>
          <a:lstStyle/>
          <a:p>
            <a:fld id="{EA8A1BEE-461F-4620-8C99-30D46E9946BE}" type="slidenum">
              <a:rPr lang="en-GB" smtClean="0"/>
              <a:t>‹#›</a:t>
            </a:fld>
            <a:endParaRPr lang="en-GB"/>
          </a:p>
        </p:txBody>
      </p:sp>
    </p:spTree>
    <p:extLst>
      <p:ext uri="{BB962C8B-B14F-4D97-AF65-F5344CB8AC3E}">
        <p14:creationId xmlns:p14="http://schemas.microsoft.com/office/powerpoint/2010/main" val="4156602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5C40A-CCBA-4987-B150-53152DF929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98A11DB-F291-4878-9DF8-F5DA547BC7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5735001-C070-40A5-AE66-FD36FAC923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211ECD0-2922-48E4-880A-9B5B8D769752}"/>
              </a:ext>
            </a:extLst>
          </p:cNvPr>
          <p:cNvSpPr>
            <a:spLocks noGrp="1"/>
          </p:cNvSpPr>
          <p:nvPr>
            <p:ph type="dt" sz="half" idx="10"/>
          </p:nvPr>
        </p:nvSpPr>
        <p:spPr/>
        <p:txBody>
          <a:bodyPr/>
          <a:lstStyle/>
          <a:p>
            <a:fld id="{0FFFB7B0-7893-49DF-86F9-169A00EEF4A7}" type="datetime1">
              <a:rPr lang="en-GB" smtClean="0"/>
              <a:t>28/09/2022</a:t>
            </a:fld>
            <a:endParaRPr lang="en-GB"/>
          </a:p>
        </p:txBody>
      </p:sp>
      <p:sp>
        <p:nvSpPr>
          <p:cNvPr id="6" name="Footer Placeholder 5">
            <a:extLst>
              <a:ext uri="{FF2B5EF4-FFF2-40B4-BE49-F238E27FC236}">
                <a16:creationId xmlns:a16="http://schemas.microsoft.com/office/drawing/2014/main" id="{D3B4718C-81C0-46C6-80C3-822218CE31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58FDBF-96A6-4F55-8553-C8BDC91E492D}"/>
              </a:ext>
            </a:extLst>
          </p:cNvPr>
          <p:cNvSpPr>
            <a:spLocks noGrp="1"/>
          </p:cNvSpPr>
          <p:nvPr>
            <p:ph type="sldNum" sz="quarter" idx="12"/>
          </p:nvPr>
        </p:nvSpPr>
        <p:spPr/>
        <p:txBody>
          <a:bodyPr/>
          <a:lstStyle/>
          <a:p>
            <a:fld id="{EA8A1BEE-461F-4620-8C99-30D46E9946BE}" type="slidenum">
              <a:rPr lang="en-GB" smtClean="0"/>
              <a:t>‹#›</a:t>
            </a:fld>
            <a:endParaRPr lang="en-GB"/>
          </a:p>
        </p:txBody>
      </p:sp>
    </p:spTree>
    <p:extLst>
      <p:ext uri="{BB962C8B-B14F-4D97-AF65-F5344CB8AC3E}">
        <p14:creationId xmlns:p14="http://schemas.microsoft.com/office/powerpoint/2010/main" val="3021389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83FAA-F1C1-416E-82B7-C1370CD59B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B1B227-2850-4CC4-A1B9-282F2BB3C2C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A40750-EF23-4D8D-82DB-8C92B5C1F92B}"/>
              </a:ext>
            </a:extLst>
          </p:cNvPr>
          <p:cNvSpPr>
            <a:spLocks noGrp="1"/>
          </p:cNvSpPr>
          <p:nvPr>
            <p:ph type="dt" sz="half" idx="10"/>
          </p:nvPr>
        </p:nvSpPr>
        <p:spPr/>
        <p:txBody>
          <a:bodyPr/>
          <a:lstStyle/>
          <a:p>
            <a:fld id="{7E8AE0B3-1B18-40C9-947D-34C30FD50F05}" type="datetime1">
              <a:rPr lang="en-GB" smtClean="0"/>
              <a:t>28/09/2022</a:t>
            </a:fld>
            <a:endParaRPr lang="en-GB"/>
          </a:p>
        </p:txBody>
      </p:sp>
      <p:sp>
        <p:nvSpPr>
          <p:cNvPr id="5" name="Footer Placeholder 4">
            <a:extLst>
              <a:ext uri="{FF2B5EF4-FFF2-40B4-BE49-F238E27FC236}">
                <a16:creationId xmlns:a16="http://schemas.microsoft.com/office/drawing/2014/main" id="{AE4E6475-2E8F-4751-8C3F-0E37778170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8D8A44-5672-4902-A67D-C6B7FD4B604D}"/>
              </a:ext>
            </a:extLst>
          </p:cNvPr>
          <p:cNvSpPr>
            <a:spLocks noGrp="1"/>
          </p:cNvSpPr>
          <p:nvPr>
            <p:ph type="sldNum" sz="quarter" idx="12"/>
          </p:nvPr>
        </p:nvSpPr>
        <p:spPr/>
        <p:txBody>
          <a:bodyPr/>
          <a:lstStyle/>
          <a:p>
            <a:fld id="{EA8A1BEE-461F-4620-8C99-30D46E9946BE}" type="slidenum">
              <a:rPr lang="en-GB" smtClean="0"/>
              <a:t>‹#›</a:t>
            </a:fld>
            <a:endParaRPr lang="en-GB"/>
          </a:p>
        </p:txBody>
      </p:sp>
    </p:spTree>
    <p:extLst>
      <p:ext uri="{BB962C8B-B14F-4D97-AF65-F5344CB8AC3E}">
        <p14:creationId xmlns:p14="http://schemas.microsoft.com/office/powerpoint/2010/main" val="2991060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2F9AB4-8A61-4B1D-AD34-59BC173604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645FE2-B46E-435E-81CD-6AABE005531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16571D-C5C8-4223-A0BF-5B0B6F12A3A8}"/>
              </a:ext>
            </a:extLst>
          </p:cNvPr>
          <p:cNvSpPr>
            <a:spLocks noGrp="1"/>
          </p:cNvSpPr>
          <p:nvPr>
            <p:ph type="dt" sz="half" idx="10"/>
          </p:nvPr>
        </p:nvSpPr>
        <p:spPr/>
        <p:txBody>
          <a:bodyPr/>
          <a:lstStyle/>
          <a:p>
            <a:fld id="{2282D9C5-A391-4A58-97C5-3EB16EC31357}" type="datetime1">
              <a:rPr lang="en-GB" smtClean="0"/>
              <a:t>28/09/2022</a:t>
            </a:fld>
            <a:endParaRPr lang="en-GB"/>
          </a:p>
        </p:txBody>
      </p:sp>
      <p:sp>
        <p:nvSpPr>
          <p:cNvPr id="5" name="Footer Placeholder 4">
            <a:extLst>
              <a:ext uri="{FF2B5EF4-FFF2-40B4-BE49-F238E27FC236}">
                <a16:creationId xmlns:a16="http://schemas.microsoft.com/office/drawing/2014/main" id="{50E69C0E-366A-4E42-8463-8E7F3DCB1A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10CA2E-6A09-4FD4-A956-71F5E825CFA5}"/>
              </a:ext>
            </a:extLst>
          </p:cNvPr>
          <p:cNvSpPr>
            <a:spLocks noGrp="1"/>
          </p:cNvSpPr>
          <p:nvPr>
            <p:ph type="sldNum" sz="quarter" idx="12"/>
          </p:nvPr>
        </p:nvSpPr>
        <p:spPr/>
        <p:txBody>
          <a:bodyPr/>
          <a:lstStyle/>
          <a:p>
            <a:fld id="{EA8A1BEE-461F-4620-8C99-30D46E9946BE}" type="slidenum">
              <a:rPr lang="en-GB" smtClean="0"/>
              <a:t>‹#›</a:t>
            </a:fld>
            <a:endParaRPr lang="en-GB"/>
          </a:p>
        </p:txBody>
      </p:sp>
    </p:spTree>
    <p:extLst>
      <p:ext uri="{BB962C8B-B14F-4D97-AF65-F5344CB8AC3E}">
        <p14:creationId xmlns:p14="http://schemas.microsoft.com/office/powerpoint/2010/main" val="940059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7F40C3-9E93-4888-87FC-CB5657A8CD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E124F30-303C-4432-B762-19C07B39D1C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C307A5-BD41-4C37-8D23-D89D3E5DAD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09FEEC-ADEC-44D3-A6C4-C83F04BA6F68}" type="datetime1">
              <a:rPr lang="en-GB" smtClean="0"/>
              <a:t>28/09/2022</a:t>
            </a:fld>
            <a:endParaRPr lang="en-GB"/>
          </a:p>
        </p:txBody>
      </p:sp>
      <p:sp>
        <p:nvSpPr>
          <p:cNvPr id="5" name="Footer Placeholder 4">
            <a:extLst>
              <a:ext uri="{FF2B5EF4-FFF2-40B4-BE49-F238E27FC236}">
                <a16:creationId xmlns:a16="http://schemas.microsoft.com/office/drawing/2014/main" id="{FC90C72A-E6D9-45DA-B8AC-CF452D8F1B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8D5894-223E-4046-A9D6-0B355711A0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8A1BEE-461F-4620-8C99-30D46E9946BE}" type="slidenum">
              <a:rPr lang="en-GB" smtClean="0"/>
              <a:t>‹#›</a:t>
            </a:fld>
            <a:endParaRPr lang="en-GB"/>
          </a:p>
        </p:txBody>
      </p:sp>
    </p:spTree>
    <p:extLst>
      <p:ext uri="{BB962C8B-B14F-4D97-AF65-F5344CB8AC3E}">
        <p14:creationId xmlns:p14="http://schemas.microsoft.com/office/powerpoint/2010/main" val="39056105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criticalthinking.org/pages/defining-critical-thinking/766#:~:text=Critical%20thinking%20is%20self%2Dguided,live%20rationally%2C%20reasonably%2C%20empathically" TargetMode="External"/><Relationship Id="rId7" Type="http://schemas.openxmlformats.org/officeDocument/2006/relationships/hyperlink" Target="http://www.docs.hss.ed.ac.uk/iad/Learning_teaching/Academic_pastoral/Reflect/Reflection_explanation_HO.pdf" TargetMode="External"/><Relationship Id="rId2" Type="http://schemas.openxmlformats.org/officeDocument/2006/relationships/hyperlink" Target="https://www.rasmussen.edu/student-experience/college-life/critical-thinking-skills-to-master-now/" TargetMode="External"/><Relationship Id="rId1" Type="http://schemas.openxmlformats.org/officeDocument/2006/relationships/slideLayout" Target="../slideLayouts/slideLayout1.xml"/><Relationship Id="rId6" Type="http://schemas.openxmlformats.org/officeDocument/2006/relationships/hyperlink" Target="https://www.kaganonline.com/free_articles/research_and_rationale/330/The-Essential-5-A-Starting-Point-for-Kagan-Cooperative-Learning" TargetMode="External"/><Relationship Id="rId5" Type="http://schemas.openxmlformats.org/officeDocument/2006/relationships/hyperlink" Target="https://www.nyu.edu/faculty/teaching-and-learning-resources/strategies-for-teaching-with-tech/best-practices-active-learning/active-learning-demystified.html" TargetMode="External"/><Relationship Id="rId4" Type="http://schemas.openxmlformats.org/officeDocument/2006/relationships/hyperlink" Target="https://www.nureva.com/blog/education/9-benefits-of-active-learning-and-why-your-college-should-try-it"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bbc.co.uk/bitesize/guides/zq4gk7h/revision/2#:~:text=Goals%20that%20are%20SMART%20are%3A%201%20Specific%20%E2%80%93,keeping%20a%20log%20or%20training%20diary%20More%20items" TargetMode="External"/><Relationship Id="rId2" Type="http://schemas.openxmlformats.org/officeDocument/2006/relationships/hyperlink" Target="https://www.nyu.edu/faculty/teaching-and-learning-resources/strategies-for-teaching-with-tech/best-practices-active-learning/active-learning-demystified.html" TargetMode="External"/><Relationship Id="rId1" Type="http://schemas.openxmlformats.org/officeDocument/2006/relationships/slideLayout" Target="../slideLayouts/slideLayout2.xml"/><Relationship Id="rId5" Type="http://schemas.openxmlformats.org/officeDocument/2006/relationships/hyperlink" Target="https://journals.sagepub.com/doi/abs/10.1177/0193945912451163" TargetMode="External"/><Relationship Id="rId4" Type="http://schemas.openxmlformats.org/officeDocument/2006/relationships/hyperlink" Target="https://eric.ed.gov/?id=ED340272"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rasmussen.edu/student-experience/college-life/critical-thinking-skills-to-master-now/" TargetMode="External"/><Relationship Id="rId2" Type="http://schemas.openxmlformats.org/officeDocument/2006/relationships/hyperlink" Target="https://www.criticalthinking.org/pages/defining-critical-thinking/766#:~:text=Critical%20thinking%20is%20self%2Dguided,live%20rationally%2C%20reasonably%2C%20empathical" TargetMode="External"/><Relationship Id="rId1" Type="http://schemas.openxmlformats.org/officeDocument/2006/relationships/slideLayout" Target="../slideLayouts/slideLayout2.xml"/><Relationship Id="rId4" Type="http://schemas.openxmlformats.org/officeDocument/2006/relationships/hyperlink" Target="http://www.docs.hss.ed.ac.uk/iad/Learning_teaching/Academic_pastoral/Reflect/Reflection_explanation_HO.pdf"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theteachersdigest.com/7-reasons-why-asking-questions-helps-learning/" TargetMode="External"/><Relationship Id="rId3" Type="http://schemas.openxmlformats.org/officeDocument/2006/relationships/hyperlink" Target="https://library.iated.org/view/KOLAROVSZKA2017USl" TargetMode="External"/><Relationship Id="rId7" Type="http://schemas.openxmlformats.org/officeDocument/2006/relationships/hyperlink" Target="https://www.oecd.org/pisa/growth-mindset.pdf" TargetMode="External"/><Relationship Id="rId2" Type="http://schemas.openxmlformats.org/officeDocument/2006/relationships/hyperlink" Target="https://www.educatorstechnology.com/2014/04/the-8-elements-of-critical-thinking.html" TargetMode="External"/><Relationship Id="rId1" Type="http://schemas.openxmlformats.org/officeDocument/2006/relationships/slideLayout" Target="../slideLayouts/slideLayout2.xml"/><Relationship Id="rId6" Type="http://schemas.openxmlformats.org/officeDocument/2006/relationships/hyperlink" Target="https://www.nureva.com/blog/education/9-benefits-of-active-learning-and-why-your-college-should-try-it" TargetMode="External"/><Relationship Id="rId5" Type="http://schemas.openxmlformats.org/officeDocument/2006/relationships/hyperlink" Target="https://www.nhs.uk/mental-health/children-and-young-adults/help-for-teenagers-young-adults-and-students/student-stress-self-help-tips/" TargetMode="External"/><Relationship Id="rId4" Type="http://schemas.openxmlformats.org/officeDocument/2006/relationships/hyperlink" Target="https://reader.elsevier.com/reader/sd/pii/S1877042811030205?token=A971645C818974F8551B9FAE517B4B72A6CFD5693705C7EF8672652684A3B763E24BD6D15E6B6784D40A8C886F9D5A60&amp;originRegion=eu-west-1&amp;originCreation=2022092415344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44BC8D5-9B81-4E5C-91F4-656E52833743}"/>
              </a:ext>
            </a:extLst>
          </p:cNvPr>
          <p:cNvSpPr/>
          <p:nvPr/>
        </p:nvSpPr>
        <p:spPr>
          <a:xfrm>
            <a:off x="3456644" y="49551"/>
            <a:ext cx="5156462" cy="509048"/>
          </a:xfrm>
          <a:prstGeom prst="rect">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1"/>
                </a:solidFill>
                <a:latin typeface="Times New Roman" panose="02020603050405020304" pitchFamily="18" charset="0"/>
                <a:cs typeface="Times New Roman" panose="02020603050405020304" pitchFamily="18" charset="0"/>
              </a:rPr>
              <a:t>Critical Thinking    </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7C5904F-795A-4CF5-8D2B-B7070CFDC0DA}"/>
              </a:ext>
            </a:extLst>
          </p:cNvPr>
          <p:cNvSpPr txBox="1"/>
          <p:nvPr/>
        </p:nvSpPr>
        <p:spPr>
          <a:xfrm>
            <a:off x="8695702" y="59513"/>
            <a:ext cx="2134534" cy="738664"/>
          </a:xfrm>
          <a:prstGeom prst="rect">
            <a:avLst/>
          </a:prstGeom>
          <a:noFill/>
          <a:ln>
            <a:solidFill>
              <a:schemeClr val="tx1"/>
            </a:solidFill>
          </a:ln>
        </p:spPr>
        <p:txBody>
          <a:bodyPr wrap="square" rtlCol="0">
            <a:spAutoFit/>
          </a:bodyPr>
          <a:lstStyle/>
          <a:p>
            <a:r>
              <a:rPr lang="en-GB" sz="1400" dirty="0">
                <a:latin typeface="Times New Roman" panose="02020603050405020304" pitchFamily="18" charset="0"/>
                <a:cs typeface="Times New Roman" panose="02020603050405020304" pitchFamily="18" charset="0"/>
              </a:rPr>
              <a:t>Imogen Jones</a:t>
            </a:r>
          </a:p>
          <a:p>
            <a:r>
              <a:rPr lang="en-GB" sz="1400" dirty="0">
                <a:latin typeface="Times New Roman" panose="02020603050405020304" pitchFamily="18" charset="0"/>
                <a:cs typeface="Times New Roman" panose="02020603050405020304" pitchFamily="18" charset="0"/>
              </a:rPr>
              <a:t>2216692  ECGE4005P/C </a:t>
            </a:r>
          </a:p>
          <a:p>
            <a:r>
              <a:rPr lang="en-GB" sz="1400" dirty="0">
                <a:latin typeface="Times New Roman" panose="02020603050405020304" pitchFamily="18" charset="0"/>
                <a:cs typeface="Times New Roman" panose="02020603050405020304" pitchFamily="18" charset="0"/>
              </a:rPr>
              <a:t>Word count 1036</a:t>
            </a:r>
          </a:p>
        </p:txBody>
      </p:sp>
      <p:sp>
        <p:nvSpPr>
          <p:cNvPr id="7" name="TextBox 6">
            <a:extLst>
              <a:ext uri="{FF2B5EF4-FFF2-40B4-BE49-F238E27FC236}">
                <a16:creationId xmlns:a16="http://schemas.microsoft.com/office/drawing/2014/main" id="{17D700B7-763F-4146-A52C-9BC9F11A50DD}"/>
              </a:ext>
            </a:extLst>
          </p:cNvPr>
          <p:cNvSpPr txBox="1"/>
          <p:nvPr/>
        </p:nvSpPr>
        <p:spPr>
          <a:xfrm>
            <a:off x="190107" y="115236"/>
            <a:ext cx="3156408" cy="2585323"/>
          </a:xfrm>
          <a:prstGeom prst="rect">
            <a:avLst/>
          </a:prstGeom>
          <a:noFill/>
          <a:ln>
            <a:solidFill>
              <a:schemeClr val="tx1"/>
            </a:solidFill>
          </a:ln>
        </p:spPr>
        <p:txBody>
          <a:bodyPr wrap="square" rtlCol="0">
            <a:spAutoFit/>
          </a:bodyPr>
          <a:lstStyle/>
          <a:p>
            <a:pPr algn="ctr"/>
            <a:r>
              <a:rPr lang="en-GB" sz="900" b="1" u="sng" dirty="0">
                <a:latin typeface="Times New Roman" panose="02020603050405020304" pitchFamily="18" charset="0"/>
                <a:cs typeface="Times New Roman" panose="02020603050405020304" pitchFamily="18" charset="0"/>
              </a:rPr>
              <a:t>Introduction</a:t>
            </a:r>
          </a:p>
          <a:p>
            <a:r>
              <a:rPr lang="en-GB" sz="900" dirty="0">
                <a:latin typeface="Times New Roman" panose="02020603050405020304" pitchFamily="18" charset="0"/>
                <a:cs typeface="Times New Roman" panose="02020603050405020304" pitchFamily="18" charset="0"/>
              </a:rPr>
              <a:t>To be a critical thinker a person needs to learn and develop a range of skills and qualities to use within their work.</a:t>
            </a:r>
          </a:p>
          <a:p>
            <a:r>
              <a:rPr lang="en-GB" sz="900" dirty="0">
                <a:latin typeface="Times New Roman" panose="02020603050405020304" pitchFamily="18" charset="0"/>
                <a:cs typeface="Times New Roman" panose="02020603050405020304" pitchFamily="18" charset="0"/>
              </a:rPr>
              <a:t>  According to </a:t>
            </a:r>
            <a:r>
              <a:rPr lang="en-GB" sz="900" dirty="0" err="1">
                <a:latin typeface="Times New Roman" panose="02020603050405020304" pitchFamily="18" charset="0"/>
                <a:cs typeface="Times New Roman" panose="02020603050405020304" pitchFamily="18" charset="0"/>
              </a:rPr>
              <a:t>Erstad</a:t>
            </a:r>
            <a:r>
              <a:rPr lang="en-GB" sz="900" dirty="0">
                <a:latin typeface="Times New Roman" panose="02020603050405020304" pitchFamily="18" charset="0"/>
                <a:cs typeface="Times New Roman" panose="02020603050405020304" pitchFamily="18" charset="0"/>
              </a:rPr>
              <a:t> of Rasmussen University (2018) ‘6 Skills you need to master now are’ -  Identification, research, identifying biases, inference, determining relevance and curiosity”</a:t>
            </a:r>
          </a:p>
          <a:p>
            <a:r>
              <a:rPr lang="en-GB" sz="900" dirty="0">
                <a:latin typeface="Times New Roman" panose="02020603050405020304" pitchFamily="18" charset="0"/>
                <a:cs typeface="Times New Roman" panose="02020603050405020304" pitchFamily="18" charset="0"/>
                <a:hlinkClick r:id="rId2"/>
              </a:rPr>
              <a:t>https://www.rasmussen.edu/student-experience/college-life/critical-thinking-skills-to-master-now/</a:t>
            </a:r>
            <a:endParaRPr lang="en-GB" sz="900"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A critical thinker will seek to engage these skills as well as others during their learning whether it be through assignments, lectures, reading or research. </a:t>
            </a:r>
          </a:p>
          <a:p>
            <a:r>
              <a:rPr lang="en-GB" sz="900" dirty="0">
                <a:latin typeface="Times New Roman" panose="02020603050405020304" pitchFamily="18" charset="0"/>
                <a:cs typeface="Times New Roman" panose="02020603050405020304" pitchFamily="18" charset="0"/>
              </a:rPr>
              <a:t>Through the areas that will be explored we will be identifying skills and characteristics that contribute to a learner becoming a critical thinker. </a:t>
            </a:r>
          </a:p>
          <a:p>
            <a:r>
              <a:rPr lang="en-GB" sz="900" dirty="0">
                <a:latin typeface="Times New Roman" panose="02020603050405020304" pitchFamily="18" charset="0"/>
                <a:cs typeface="Times New Roman" panose="02020603050405020304" pitchFamily="18" charset="0"/>
              </a:rPr>
              <a:t>Some qualities associated with a critical thinking learner may be time management, reflectiveness and active engagement. </a:t>
            </a:r>
          </a:p>
          <a:p>
            <a:endParaRPr lang="en-GB" sz="9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FBB8AB51-741A-401C-8EFA-F0E9D6FFAD28}"/>
              </a:ext>
            </a:extLst>
          </p:cNvPr>
          <p:cNvSpPr txBox="1"/>
          <p:nvPr/>
        </p:nvSpPr>
        <p:spPr>
          <a:xfrm>
            <a:off x="7981509" y="4838679"/>
            <a:ext cx="4113080" cy="1508105"/>
          </a:xfrm>
          <a:prstGeom prst="rect">
            <a:avLst/>
          </a:prstGeom>
          <a:noFill/>
          <a:ln>
            <a:solidFill>
              <a:schemeClr val="tx1"/>
            </a:solidFill>
          </a:ln>
        </p:spPr>
        <p:txBody>
          <a:bodyPr wrap="square" rtlCol="0">
            <a:spAutoFit/>
          </a:bodyPr>
          <a:lstStyle/>
          <a:p>
            <a:pPr algn="ctr"/>
            <a:r>
              <a:rPr lang="en-GB" sz="900" b="1" u="sng" dirty="0">
                <a:latin typeface="Times New Roman" panose="02020603050405020304" pitchFamily="18" charset="0"/>
                <a:cs typeface="Times New Roman" panose="02020603050405020304" pitchFamily="18" charset="0"/>
              </a:rPr>
              <a:t>Conclusion</a:t>
            </a:r>
          </a:p>
          <a:p>
            <a:r>
              <a:rPr lang="en-GB" sz="900" dirty="0">
                <a:latin typeface="Times New Roman" panose="02020603050405020304" pitchFamily="18" charset="0"/>
                <a:cs typeface="Times New Roman" panose="02020603050405020304" pitchFamily="18" charset="0"/>
              </a:rPr>
              <a:t>To summarise, critical thinking consists of many components that are all key in aiding learning and giving students the best chance of success through acknowledging and learning form their strengths and weaknesses.</a:t>
            </a:r>
          </a:p>
          <a:p>
            <a:r>
              <a:rPr lang="en-GB" sz="900" dirty="0">
                <a:latin typeface="Times New Roman" panose="02020603050405020304" pitchFamily="18" charset="0"/>
                <a:cs typeface="Times New Roman" panose="02020603050405020304" pitchFamily="18" charset="0"/>
              </a:rPr>
              <a:t>“They recognize the complexities in developing as thinkers, and commit themselves to life-long practice toward self-improvement.” Linda Elder, September, 2007</a:t>
            </a:r>
          </a:p>
          <a:p>
            <a:r>
              <a:rPr lang="en-GB" sz="900" dirty="0">
                <a:latin typeface="Times New Roman" panose="02020603050405020304" pitchFamily="18" charset="0"/>
                <a:cs typeface="Times New Roman" panose="02020603050405020304" pitchFamily="18" charset="0"/>
                <a:hlinkClick r:id="rId3"/>
              </a:rPr>
              <a:t>https://www.criticalthinking.org/pages/defining-critical-thinking/766#:~:text=Critical%20thinking%20is%20self%2Dguided,live%20rationally%2C%20reasonably%2C%20empathically</a:t>
            </a:r>
            <a:r>
              <a:rPr lang="en-GB" sz="900" dirty="0">
                <a:latin typeface="Times New Roman" panose="02020603050405020304" pitchFamily="18" charset="0"/>
                <a:cs typeface="Times New Roman" panose="02020603050405020304" pitchFamily="18" charset="0"/>
              </a:rPr>
              <a:t>.</a:t>
            </a:r>
          </a:p>
          <a:p>
            <a:pPr algn="ctr"/>
            <a:endParaRPr lang="en-GB" sz="1100" dirty="0"/>
          </a:p>
        </p:txBody>
      </p:sp>
      <p:sp>
        <p:nvSpPr>
          <p:cNvPr id="21" name="TextBox 20">
            <a:extLst>
              <a:ext uri="{FF2B5EF4-FFF2-40B4-BE49-F238E27FC236}">
                <a16:creationId xmlns:a16="http://schemas.microsoft.com/office/drawing/2014/main" id="{16CE5351-4499-4AEA-AD14-9E434B81E408}"/>
              </a:ext>
            </a:extLst>
          </p:cNvPr>
          <p:cNvSpPr txBox="1"/>
          <p:nvPr/>
        </p:nvSpPr>
        <p:spPr>
          <a:xfrm>
            <a:off x="3484176" y="973273"/>
            <a:ext cx="4414737" cy="5516895"/>
          </a:xfrm>
          <a:prstGeom prst="rect">
            <a:avLst/>
          </a:prstGeom>
          <a:noFill/>
          <a:ln>
            <a:solidFill>
              <a:schemeClr val="tx1"/>
            </a:solidFill>
          </a:ln>
        </p:spPr>
        <p:txBody>
          <a:bodyPr wrap="square" rtlCol="0">
            <a:spAutoFit/>
          </a:bodyPr>
          <a:lstStyle/>
          <a:p>
            <a:pPr algn="ctr"/>
            <a:r>
              <a:rPr lang="en-GB" sz="900" b="1" u="sng" dirty="0"/>
              <a:t>Active Learner</a:t>
            </a:r>
          </a:p>
          <a:p>
            <a:r>
              <a:rPr lang="en-GB" sz="900" dirty="0"/>
              <a:t>“</a:t>
            </a:r>
            <a:r>
              <a:rPr lang="en-GB" sz="900" dirty="0">
                <a:latin typeface="Times New Roman" panose="02020603050405020304" pitchFamily="18" charset="0"/>
                <a:cs typeface="Times New Roman" panose="02020603050405020304" pitchFamily="18" charset="0"/>
              </a:rPr>
              <a:t>Instructional strategies that involve students in doing things and thinking about what they are doing’ is a description by </a:t>
            </a:r>
            <a:r>
              <a:rPr lang="en-GB" sz="900" dirty="0" err="1">
                <a:latin typeface="Times New Roman" panose="02020603050405020304" pitchFamily="18" charset="0"/>
                <a:cs typeface="Times New Roman" panose="02020603050405020304" pitchFamily="18" charset="0"/>
              </a:rPr>
              <a:t>Bonwell,C</a:t>
            </a:r>
            <a:r>
              <a:rPr lang="en-GB" sz="900" dirty="0">
                <a:latin typeface="Times New Roman" panose="02020603050405020304" pitchFamily="18" charset="0"/>
                <a:cs typeface="Times New Roman" panose="02020603050405020304" pitchFamily="18" charset="0"/>
              </a:rPr>
              <a:t> and </a:t>
            </a:r>
            <a:r>
              <a:rPr lang="en-GB" sz="900" dirty="0" err="1">
                <a:latin typeface="Times New Roman" panose="02020603050405020304" pitchFamily="18" charset="0"/>
                <a:cs typeface="Times New Roman" panose="02020603050405020304" pitchFamily="18" charset="0"/>
              </a:rPr>
              <a:t>Eison,J</a:t>
            </a:r>
            <a:r>
              <a:rPr lang="en-GB" sz="900" dirty="0">
                <a:latin typeface="Times New Roman" panose="02020603050405020304" pitchFamily="18" charset="0"/>
                <a:cs typeface="Times New Roman" panose="02020603050405020304" pitchFamily="18" charset="0"/>
              </a:rPr>
              <a:t> (1991) on the concept of active learning. </a:t>
            </a:r>
          </a:p>
          <a:p>
            <a:r>
              <a:rPr lang="en-GB" sz="900" dirty="0">
                <a:latin typeface="Times New Roman" panose="02020603050405020304" pitchFamily="18" charset="0"/>
                <a:cs typeface="Times New Roman" panose="02020603050405020304" pitchFamily="18" charset="0"/>
              </a:rPr>
              <a:t>Active learning is the encouragement of students to engage and participate. Questioning theories and independently researching information to inform themselves on relevant studies and theories. It can involve and nurture skills such as collaborative learning, problem solving and risk taking. </a:t>
            </a:r>
            <a:r>
              <a:rPr lang="en-GB" sz="900" dirty="0">
                <a:latin typeface="Times New Roman" panose="02020603050405020304" pitchFamily="18" charset="0"/>
                <a:cs typeface="Times New Roman" panose="02020603050405020304" pitchFamily="18" charset="0"/>
                <a:hlinkClick r:id="rId4"/>
              </a:rPr>
              <a:t>https://www.nureva.com/blog/education/9-benefits-of-active-learning-and-why-your-college-should-try-it</a:t>
            </a:r>
            <a:r>
              <a:rPr lang="en-GB" sz="900" dirty="0">
                <a:latin typeface="Times New Roman" panose="02020603050405020304" pitchFamily="18" charset="0"/>
                <a:cs typeface="Times New Roman" panose="02020603050405020304" pitchFamily="18" charset="0"/>
              </a:rPr>
              <a:t>  (2018)</a:t>
            </a:r>
          </a:p>
          <a:p>
            <a:r>
              <a:rPr lang="en-GB" sz="900" dirty="0">
                <a:latin typeface="Times New Roman" panose="02020603050405020304" pitchFamily="18" charset="0"/>
                <a:cs typeface="Times New Roman" panose="02020603050405020304" pitchFamily="18" charset="0"/>
              </a:rPr>
              <a:t>To be curious in learning is a vital and key factor . To be curious in learning can propel us forward to explore and develop learning possibilities.  Through being curious and not passive in learning your mind will remain active, continually remembering to question and independently locate answers without the guidance and lead of lecturers and teachers.</a:t>
            </a:r>
          </a:p>
          <a:p>
            <a:r>
              <a:rPr lang="en-GB" sz="900" dirty="0">
                <a:latin typeface="Times New Roman" panose="02020603050405020304" pitchFamily="18" charset="0"/>
                <a:cs typeface="Times New Roman" panose="02020603050405020304" pitchFamily="18" charset="0"/>
              </a:rPr>
              <a:t>According to NYU </a:t>
            </a:r>
            <a:r>
              <a:rPr lang="en-GB" sz="900" dirty="0">
                <a:latin typeface="Times New Roman" panose="02020603050405020304" pitchFamily="18" charset="0"/>
                <a:cs typeface="Times New Roman" panose="02020603050405020304" pitchFamily="18" charset="0"/>
                <a:hlinkClick r:id="rId5"/>
              </a:rPr>
              <a:t>https://www.nyu.edu/faculty/teaching-and-learning-resources/strategies-for-teaching-with-tech/best-practices-active-learning/active-learning-demystified.html</a:t>
            </a:r>
            <a:endParaRPr lang="en-GB" sz="900"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Active learning has many benefits including</a:t>
            </a:r>
          </a:p>
          <a:p>
            <a:pPr marL="171450" indent="-171450">
              <a:buFont typeface="Arial" panose="020B0604020202020204" pitchFamily="34" charset="0"/>
              <a:buChar char="•"/>
            </a:pPr>
            <a:r>
              <a:rPr lang="en-GB" sz="900" dirty="0">
                <a:latin typeface="Times New Roman" panose="02020603050405020304" pitchFamily="18" charset="0"/>
                <a:cs typeface="Times New Roman" panose="02020603050405020304" pitchFamily="18" charset="0"/>
              </a:rPr>
              <a:t>can help keep students more engaged than simply watching or listening</a:t>
            </a:r>
          </a:p>
          <a:p>
            <a:pPr marL="171450" indent="-171450">
              <a:buFont typeface="Arial" panose="020B0604020202020204" pitchFamily="34" charset="0"/>
              <a:buChar char="•"/>
            </a:pPr>
            <a:r>
              <a:rPr lang="en-GB" sz="900" dirty="0">
                <a:latin typeface="Times New Roman" panose="02020603050405020304" pitchFamily="18" charset="0"/>
                <a:cs typeface="Times New Roman" panose="02020603050405020304" pitchFamily="18" charset="0"/>
              </a:rPr>
              <a:t>allows students to reach a deeper understanding of the content</a:t>
            </a:r>
          </a:p>
          <a:p>
            <a:pPr marL="171450" indent="-171450">
              <a:buFont typeface="Arial" panose="020B0604020202020204" pitchFamily="34" charset="0"/>
              <a:buChar char="•"/>
            </a:pPr>
            <a:r>
              <a:rPr lang="en-GB" sz="900" dirty="0">
                <a:latin typeface="Times New Roman" panose="02020603050405020304" pitchFamily="18" charset="0"/>
                <a:cs typeface="Times New Roman" panose="02020603050405020304" pitchFamily="18" charset="0"/>
              </a:rPr>
              <a:t>develops cooperation among students</a:t>
            </a:r>
          </a:p>
          <a:p>
            <a:pPr marL="171450" indent="-171450">
              <a:buFont typeface="Arial" panose="020B0604020202020204" pitchFamily="34" charset="0"/>
              <a:buChar char="•"/>
            </a:pPr>
            <a:r>
              <a:rPr lang="en-GB" sz="900" dirty="0">
                <a:latin typeface="Times New Roman" panose="02020603050405020304" pitchFamily="18" charset="0"/>
                <a:cs typeface="Times New Roman" panose="02020603050405020304" pitchFamily="18" charset="0"/>
              </a:rPr>
              <a:t>enables students to receive timely feedback, which can resolve any misconceptions</a:t>
            </a:r>
          </a:p>
          <a:p>
            <a:pPr marL="171450" indent="-171450">
              <a:buFont typeface="Arial" panose="020B0604020202020204" pitchFamily="34" charset="0"/>
              <a:buChar char="•"/>
            </a:pPr>
            <a:r>
              <a:rPr lang="en-GB" sz="900" dirty="0">
                <a:latin typeface="Times New Roman" panose="02020603050405020304" pitchFamily="18" charset="0"/>
                <a:cs typeface="Times New Roman" panose="02020603050405020304" pitchFamily="18" charset="0"/>
              </a:rPr>
              <a:t>increases problem solving skills</a:t>
            </a:r>
          </a:p>
          <a:p>
            <a:pPr marL="171450" indent="-171450">
              <a:buFont typeface="Arial" panose="020B0604020202020204" pitchFamily="34" charset="0"/>
              <a:buChar char="•"/>
            </a:pPr>
            <a:r>
              <a:rPr lang="en-GB" sz="900" dirty="0">
                <a:latin typeface="Times New Roman" panose="02020603050405020304" pitchFamily="18" charset="0"/>
                <a:cs typeface="Times New Roman" panose="02020603050405020304" pitchFamily="18" charset="0"/>
              </a:rPr>
              <a:t>provides an opportunity to discuss more difficult topics in a peer setting</a:t>
            </a:r>
          </a:p>
          <a:p>
            <a:r>
              <a:rPr lang="en-GB" sz="900" dirty="0">
                <a:latin typeface="Times New Roman" panose="02020603050405020304" pitchFamily="18" charset="0"/>
                <a:cs typeface="Times New Roman" panose="02020603050405020304" pitchFamily="18" charset="0"/>
              </a:rPr>
              <a:t>Active learning </a:t>
            </a:r>
            <a:r>
              <a:rPr lang="en-GB" sz="900" dirty="0" err="1">
                <a:latin typeface="Times New Roman" panose="02020603050405020304" pitchFamily="18" charset="0"/>
                <a:cs typeface="Times New Roman" panose="02020603050405020304" pitchFamily="18" charset="0"/>
              </a:rPr>
              <a:t>stratergies</a:t>
            </a:r>
            <a:r>
              <a:rPr lang="en-GB" sz="900" dirty="0">
                <a:latin typeface="Times New Roman" panose="02020603050405020304" pitchFamily="18" charset="0"/>
                <a:cs typeface="Times New Roman" panose="02020603050405020304" pitchFamily="18" charset="0"/>
              </a:rPr>
              <a:t> can range from simple activities that require little planning such as simple </a:t>
            </a:r>
            <a:r>
              <a:rPr lang="en-GB" sz="900" dirty="0" err="1">
                <a:latin typeface="Times New Roman" panose="02020603050405020304" pitchFamily="18" charset="0"/>
                <a:cs typeface="Times New Roman" panose="02020603050405020304" pitchFamily="18" charset="0"/>
              </a:rPr>
              <a:t>Kagan</a:t>
            </a:r>
            <a:r>
              <a:rPr lang="en-GB" sz="900" dirty="0">
                <a:latin typeface="Times New Roman" panose="02020603050405020304" pitchFamily="18" charset="0"/>
                <a:cs typeface="Times New Roman" panose="02020603050405020304" pitchFamily="18" charset="0"/>
              </a:rPr>
              <a:t> strategies as round robin to more in depth activities such as group projects or case studies. By using </a:t>
            </a:r>
            <a:r>
              <a:rPr lang="en-GB" sz="900" dirty="0" err="1">
                <a:latin typeface="Times New Roman" panose="02020603050405020304" pitchFamily="18" charset="0"/>
                <a:cs typeface="Times New Roman" panose="02020603050405020304" pitchFamily="18" charset="0"/>
              </a:rPr>
              <a:t>Kagan</a:t>
            </a:r>
            <a:r>
              <a:rPr lang="en-GB" sz="900" dirty="0">
                <a:latin typeface="Times New Roman" panose="02020603050405020304" pitchFamily="18" charset="0"/>
                <a:cs typeface="Times New Roman" panose="02020603050405020304" pitchFamily="18" charset="0"/>
              </a:rPr>
              <a:t> </a:t>
            </a:r>
            <a:r>
              <a:rPr lang="en-GB" sz="900" dirty="0" err="1">
                <a:latin typeface="Times New Roman" panose="02020603050405020304" pitchFamily="18" charset="0"/>
                <a:cs typeface="Times New Roman" panose="02020603050405020304" pitchFamily="18" charset="0"/>
              </a:rPr>
              <a:t>stratergies</a:t>
            </a:r>
            <a:r>
              <a:rPr lang="en-GB" sz="900" dirty="0">
                <a:latin typeface="Times New Roman" panose="02020603050405020304" pitchFamily="18" charset="0"/>
                <a:cs typeface="Times New Roman" panose="02020603050405020304" pitchFamily="18" charset="0"/>
              </a:rPr>
              <a:t> with children from a young age it is embedding and enhancing that curious nature to explore and listen to opinions we may not have considered ourselves.  </a:t>
            </a:r>
            <a:r>
              <a:rPr lang="en-GB" sz="900" dirty="0">
                <a:latin typeface="Times New Roman" panose="02020603050405020304" pitchFamily="18" charset="0"/>
                <a:cs typeface="Times New Roman" panose="02020603050405020304" pitchFamily="18" charset="0"/>
                <a:hlinkClick r:id="rId6"/>
              </a:rPr>
              <a:t>https://www.kaganonline.com/free_articles/research_and_rationale/330/The-Essential-5-A-Starting-Point-for-Kagan-Cooperative-Learning</a:t>
            </a:r>
            <a:endParaRPr lang="en-GB" sz="900"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The above </a:t>
            </a:r>
            <a:r>
              <a:rPr lang="en-GB" sz="900" dirty="0" err="1">
                <a:latin typeface="Times New Roman" panose="02020603050405020304" pitchFamily="18" charset="0"/>
                <a:cs typeface="Times New Roman" panose="02020603050405020304" pitchFamily="18" charset="0"/>
              </a:rPr>
              <a:t>Kagan</a:t>
            </a:r>
            <a:r>
              <a:rPr lang="en-GB" sz="900" dirty="0">
                <a:latin typeface="Times New Roman" panose="02020603050405020304" pitchFamily="18" charset="0"/>
                <a:cs typeface="Times New Roman" panose="02020603050405020304" pitchFamily="18" charset="0"/>
              </a:rPr>
              <a:t> site provides a list of simple activities and collaborative learning strategies that are used for children.</a:t>
            </a:r>
          </a:p>
          <a:p>
            <a:r>
              <a:rPr lang="en-GB" sz="900" dirty="0">
                <a:latin typeface="Times New Roman" panose="02020603050405020304" pitchFamily="18" charset="0"/>
                <a:cs typeface="Times New Roman" panose="02020603050405020304" pitchFamily="18" charset="0"/>
              </a:rPr>
              <a:t>The theorist John Dewey (1859-1952) believed that learning together was a key part of the process in developing and growing. To be curious in learning would lead to the development of skills that increase ones thinking. This was explored in the book ‘Theories of Early Childhood Education’ </a:t>
            </a:r>
            <a:r>
              <a:rPr lang="en-GB" sz="900" dirty="0" err="1">
                <a:latin typeface="Times New Roman" panose="02020603050405020304" pitchFamily="18" charset="0"/>
                <a:cs typeface="Times New Roman" panose="02020603050405020304" pitchFamily="18" charset="0"/>
              </a:rPr>
              <a:t>Cohen,L</a:t>
            </a:r>
            <a:r>
              <a:rPr lang="en-GB" sz="900" dirty="0">
                <a:latin typeface="Times New Roman" panose="02020603050405020304" pitchFamily="18" charset="0"/>
                <a:cs typeface="Times New Roman" panose="02020603050405020304" pitchFamily="18" charset="0"/>
              </a:rPr>
              <a:t> and </a:t>
            </a:r>
            <a:r>
              <a:rPr lang="en-GB" sz="900" dirty="0" err="1">
                <a:latin typeface="Times New Roman" panose="02020603050405020304" pitchFamily="18" charset="0"/>
                <a:cs typeface="Times New Roman" panose="02020603050405020304" pitchFamily="18" charset="0"/>
              </a:rPr>
              <a:t>Stupiansky,S</a:t>
            </a:r>
            <a:r>
              <a:rPr lang="en-GB" sz="900" dirty="0">
                <a:latin typeface="Times New Roman" panose="02020603050405020304" pitchFamily="18" charset="0"/>
                <a:cs typeface="Times New Roman" panose="02020603050405020304" pitchFamily="18" charset="0"/>
              </a:rPr>
              <a:t> (2017)</a:t>
            </a:r>
          </a:p>
          <a:p>
            <a:endParaRPr lang="en-GB" sz="900" dirty="0">
              <a:latin typeface="Times New Roman" panose="02020603050405020304" pitchFamily="18" charset="0"/>
              <a:cs typeface="Times New Roman" panose="02020603050405020304" pitchFamily="18" charset="0"/>
            </a:endParaRPr>
          </a:p>
          <a:p>
            <a:pPr algn="ctr"/>
            <a:endParaRPr lang="en-GB" sz="900" dirty="0">
              <a:latin typeface="Times New Roman" panose="02020603050405020304" pitchFamily="18" charset="0"/>
              <a:cs typeface="Times New Roman" panose="02020603050405020304" pitchFamily="18" charset="0"/>
            </a:endParaRPr>
          </a:p>
          <a:p>
            <a:pPr algn="ctr"/>
            <a:endParaRPr lang="en-GB" sz="1050" dirty="0"/>
          </a:p>
        </p:txBody>
      </p:sp>
      <p:sp>
        <p:nvSpPr>
          <p:cNvPr id="22" name="TextBox 21">
            <a:extLst>
              <a:ext uri="{FF2B5EF4-FFF2-40B4-BE49-F238E27FC236}">
                <a16:creationId xmlns:a16="http://schemas.microsoft.com/office/drawing/2014/main" id="{45F00846-BA37-4E1E-8895-261F2CCA5BFF}"/>
              </a:ext>
            </a:extLst>
          </p:cNvPr>
          <p:cNvSpPr txBox="1"/>
          <p:nvPr/>
        </p:nvSpPr>
        <p:spPr>
          <a:xfrm>
            <a:off x="190107" y="2733974"/>
            <a:ext cx="3156408" cy="4008790"/>
          </a:xfrm>
          <a:prstGeom prst="rect">
            <a:avLst/>
          </a:prstGeom>
          <a:noFill/>
          <a:ln>
            <a:solidFill>
              <a:schemeClr val="tx1"/>
            </a:solidFill>
          </a:ln>
        </p:spPr>
        <p:txBody>
          <a:bodyPr wrap="square" rtlCol="0">
            <a:spAutoFit/>
          </a:bodyPr>
          <a:lstStyle/>
          <a:p>
            <a:pPr algn="ctr"/>
            <a:r>
              <a:rPr lang="en-GB" sz="900" b="1" u="sng" dirty="0"/>
              <a:t>Time Management</a:t>
            </a:r>
          </a:p>
          <a:p>
            <a:r>
              <a:rPr lang="en-GB" sz="900" dirty="0">
                <a:latin typeface="Times New Roman" panose="02020603050405020304" pitchFamily="18" charset="0"/>
                <a:cs typeface="Times New Roman" panose="02020603050405020304" pitchFamily="18" charset="0"/>
              </a:rPr>
              <a:t>For students to be productive and successful in their studies they need to demonstrate good time management skills. </a:t>
            </a:r>
          </a:p>
          <a:p>
            <a:r>
              <a:rPr lang="en-GB" sz="900" dirty="0">
                <a:latin typeface="Times New Roman" panose="02020603050405020304" pitchFamily="18" charset="0"/>
                <a:cs typeface="Times New Roman" panose="02020603050405020304" pitchFamily="18" charset="0"/>
              </a:rPr>
              <a:t>Cottrell (2018)  spoke of what is expected from the student – “the ability to organise your time, know deadlines.” </a:t>
            </a:r>
          </a:p>
          <a:p>
            <a:r>
              <a:rPr lang="en-GB" sz="900" dirty="0">
                <a:latin typeface="Times New Roman" panose="02020603050405020304" pitchFamily="18" charset="0"/>
                <a:cs typeface="Times New Roman" panose="02020603050405020304" pitchFamily="18" charset="0"/>
              </a:rPr>
              <a:t>Cottrell provides suggestions to use planners and diaries to manage time and effectiveness when studying. These resources can be used to ensure deadlines are met and attendance and punctuality is consistent to support the learners academic studies.</a:t>
            </a:r>
          </a:p>
          <a:p>
            <a:r>
              <a:rPr lang="en-GB" sz="900" dirty="0">
                <a:latin typeface="Times New Roman" panose="02020603050405020304" pitchFamily="18" charset="0"/>
                <a:cs typeface="Times New Roman" panose="02020603050405020304" pitchFamily="18" charset="0"/>
              </a:rPr>
              <a:t>Students may find writing a number of details in these diaries or planners useful, making notes or plans by prioritising work, setting deadlines, setting aside time for reading, goals for the end of the day or week, a reflection on what might have worked or did not. </a:t>
            </a:r>
          </a:p>
          <a:p>
            <a:r>
              <a:rPr lang="en-GB" sz="900" dirty="0">
                <a:latin typeface="Times New Roman" panose="02020603050405020304" pitchFamily="18" charset="0"/>
                <a:cs typeface="Times New Roman" panose="02020603050405020304" pitchFamily="18" charset="0"/>
              </a:rPr>
              <a:t> Students must be aware of their learning journey and the time it may take them to complete tasks, reading or lectures. Organising their study and life using meaningful tools and techniques can have a positive impact.</a:t>
            </a:r>
          </a:p>
          <a:p>
            <a:r>
              <a:rPr lang="en-GB" sz="900" dirty="0">
                <a:latin typeface="Times New Roman" panose="02020603050405020304" pitchFamily="18" charset="0"/>
                <a:cs typeface="Times New Roman" panose="02020603050405020304" pitchFamily="18" charset="0"/>
              </a:rPr>
              <a:t>Stress can have a negative impact on a student’s rate of work and mental health. Being aware and knowing your stress levels are increasing means you can effectively put into place productive and timed techniques or even planned breaks. </a:t>
            </a:r>
          </a:p>
          <a:p>
            <a:r>
              <a:rPr lang="en-GB" sz="900" dirty="0">
                <a:latin typeface="Times New Roman" panose="02020603050405020304" pitchFamily="18" charset="0"/>
                <a:cs typeface="Times New Roman" panose="02020603050405020304" pitchFamily="18" charset="0"/>
              </a:rPr>
              <a:t>  </a:t>
            </a:r>
            <a:r>
              <a:rPr lang="en-GB" sz="900" dirty="0" err="1">
                <a:latin typeface="Times New Roman" panose="02020603050405020304" pitchFamily="18" charset="0"/>
                <a:cs typeface="Times New Roman" panose="02020603050405020304" pitchFamily="18" charset="0"/>
              </a:rPr>
              <a:t>Chase,J</a:t>
            </a:r>
            <a:r>
              <a:rPr lang="en-GB" sz="900" dirty="0">
                <a:latin typeface="Times New Roman" panose="02020603050405020304" pitchFamily="18" charset="0"/>
                <a:cs typeface="Times New Roman" panose="02020603050405020304" pitchFamily="18" charset="0"/>
              </a:rPr>
              <a:t> </a:t>
            </a:r>
            <a:r>
              <a:rPr lang="en-GB" sz="900" i="1" dirty="0">
                <a:latin typeface="Times New Roman" panose="02020603050405020304" pitchFamily="18" charset="0"/>
                <a:cs typeface="Times New Roman" panose="02020603050405020304" pitchFamily="18" charset="0"/>
              </a:rPr>
              <a:t>et al (2012) ‘</a:t>
            </a:r>
            <a:r>
              <a:rPr lang="en-GB" sz="900" dirty="0">
                <a:latin typeface="Times New Roman" panose="02020603050405020304" pitchFamily="18" charset="0"/>
                <a:cs typeface="Times New Roman" panose="02020603050405020304" pitchFamily="18" charset="0"/>
              </a:rPr>
              <a:t>Time Management Strategies for Research Productivity’ suggest  ways such as goal setting and prioritising amongst others to help improve productivity.</a:t>
            </a:r>
            <a:endParaRPr lang="en-GB" sz="1000" dirty="0"/>
          </a:p>
          <a:p>
            <a:pPr algn="ctr"/>
            <a:endParaRPr lang="en-GB" sz="1000" dirty="0"/>
          </a:p>
          <a:p>
            <a:pPr algn="ctr"/>
            <a:r>
              <a:rPr lang="en-GB" sz="1050" dirty="0"/>
              <a:t> </a:t>
            </a:r>
          </a:p>
        </p:txBody>
      </p:sp>
      <p:sp>
        <p:nvSpPr>
          <p:cNvPr id="23" name="TextBox 22">
            <a:extLst>
              <a:ext uri="{FF2B5EF4-FFF2-40B4-BE49-F238E27FC236}">
                <a16:creationId xmlns:a16="http://schemas.microsoft.com/office/drawing/2014/main" id="{F3E1E6F0-F086-4AC6-B2EC-0FCEBA70FA5E}"/>
              </a:ext>
            </a:extLst>
          </p:cNvPr>
          <p:cNvSpPr txBox="1"/>
          <p:nvPr/>
        </p:nvSpPr>
        <p:spPr>
          <a:xfrm>
            <a:off x="7981509" y="798177"/>
            <a:ext cx="4113080" cy="4108817"/>
          </a:xfrm>
          <a:prstGeom prst="rect">
            <a:avLst/>
          </a:prstGeom>
          <a:noFill/>
          <a:ln>
            <a:solidFill>
              <a:schemeClr val="tx1"/>
            </a:solidFill>
          </a:ln>
        </p:spPr>
        <p:txBody>
          <a:bodyPr wrap="square" rtlCol="0">
            <a:spAutoFit/>
          </a:bodyPr>
          <a:lstStyle/>
          <a:p>
            <a:pPr algn="ctr"/>
            <a:r>
              <a:rPr lang="en-GB" sz="900" b="1" u="sng" dirty="0"/>
              <a:t>Reflective</a:t>
            </a:r>
            <a:endParaRPr lang="en-GB" sz="900"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Reflection is a key skill needed to improve and build on the learning that has already taken place within your academic work. </a:t>
            </a:r>
          </a:p>
          <a:p>
            <a:r>
              <a:rPr lang="en-GB" sz="900" dirty="0">
                <a:latin typeface="Times New Roman" panose="02020603050405020304" pitchFamily="18" charset="0"/>
                <a:cs typeface="Times New Roman" panose="02020603050405020304" pitchFamily="18" charset="0"/>
              </a:rPr>
              <a:t>To reflect gives the learner the opportunity to assess the strategies used and their effectiveness within the piece of learning. It is important to reflect from many different angles and perspectives to fully become aware of positives and potential negatives from the piece of  work being assessed and where there is room to develop further avenues of learning and study. </a:t>
            </a:r>
          </a:p>
          <a:p>
            <a:r>
              <a:rPr lang="en-GB" sz="900" dirty="0">
                <a:latin typeface="Times New Roman" panose="02020603050405020304" pitchFamily="18" charset="0"/>
                <a:cs typeface="Times New Roman" panose="02020603050405020304" pitchFamily="18" charset="0"/>
              </a:rPr>
              <a:t>“Its power lies in being able to help you develop your understanding of the way you</a:t>
            </a:r>
          </a:p>
          <a:p>
            <a:r>
              <a:rPr lang="en-GB" sz="900" dirty="0">
                <a:latin typeface="Times New Roman" panose="02020603050405020304" pitchFamily="18" charset="0"/>
                <a:cs typeface="Times New Roman" panose="02020603050405020304" pitchFamily="18" charset="0"/>
              </a:rPr>
              <a:t>learn, the subjects you are studying.” Gillett, Hammond and </a:t>
            </a:r>
            <a:r>
              <a:rPr lang="en-GB" sz="900" dirty="0" err="1">
                <a:latin typeface="Times New Roman" panose="02020603050405020304" pitchFamily="18" charset="0"/>
                <a:cs typeface="Times New Roman" panose="02020603050405020304" pitchFamily="18" charset="0"/>
              </a:rPr>
              <a:t>Martala</a:t>
            </a:r>
            <a:r>
              <a:rPr lang="en-GB" sz="900" dirty="0">
                <a:latin typeface="Times New Roman" panose="02020603050405020304" pitchFamily="18" charset="0"/>
                <a:cs typeface="Times New Roman" panose="02020603050405020304" pitchFamily="18" charset="0"/>
              </a:rPr>
              <a:t>, (2009) </a:t>
            </a:r>
            <a:r>
              <a:rPr lang="en-GB" sz="900" dirty="0">
                <a:latin typeface="Times New Roman" panose="02020603050405020304" pitchFamily="18" charset="0"/>
                <a:cs typeface="Times New Roman" panose="02020603050405020304" pitchFamily="18" charset="0"/>
                <a:hlinkClick r:id="rId7"/>
              </a:rPr>
              <a:t>http://www.docs.hss.ed.ac.uk/iad/Learning_teaching/Academic_pastoral/Reflect/Reflection_explanation_HO.pdf</a:t>
            </a:r>
            <a:endParaRPr lang="en-GB" sz="900"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Reflection is a learning tool that will not only enhance your learning but also your daily and work life. It will provide you with the skills to assess your day, what went well, what could be improved upon, are there areas you excel in and enjoy more than others? Whilst reflecting on work it is important to remember that as this is a life skill, it is something we will do throughout life as we learn and grow and is not limited to our time taking part in academic study.</a:t>
            </a:r>
          </a:p>
          <a:p>
            <a:r>
              <a:rPr lang="en-GB" sz="900" dirty="0">
                <a:latin typeface="Times New Roman" panose="02020603050405020304" pitchFamily="18" charset="0"/>
                <a:cs typeface="Times New Roman" panose="02020603050405020304" pitchFamily="18" charset="0"/>
              </a:rPr>
              <a:t>Learning reflections provide the opportunity to engage in growth mindset activities and develop this belief in themselves and their learning. Once a student has reflected and identified areas to improve or explore further they can set attainable goals and targets that can continually be assessed and reflected on until a satisfactory outcome for the learner has been achieved. </a:t>
            </a:r>
          </a:p>
          <a:p>
            <a:r>
              <a:rPr lang="en-GB" sz="900" dirty="0">
                <a:latin typeface="Times New Roman" panose="02020603050405020304" pitchFamily="18" charset="0"/>
                <a:cs typeface="Times New Roman" panose="02020603050405020304" pitchFamily="18" charset="0"/>
              </a:rPr>
              <a:t>‘A person with a growth mindset is more likely to embrace challenges and learn from setbacks to reach greater levels of achievement’ Pisa (2018)</a:t>
            </a:r>
          </a:p>
          <a:p>
            <a:r>
              <a:rPr lang="en-GB" sz="900" dirty="0">
                <a:latin typeface="Times New Roman" panose="02020603050405020304" pitchFamily="18" charset="0"/>
                <a:cs typeface="Times New Roman" panose="02020603050405020304" pitchFamily="18" charset="0"/>
              </a:rPr>
              <a:t>Through using growth mindset we can review areas to develop through a positive light. To actively engage in this process, growth mindset requires commitment from the learner to continually evolve and better themselves, becoming more resilient in their practice. </a:t>
            </a:r>
          </a:p>
        </p:txBody>
      </p:sp>
      <p:sp>
        <p:nvSpPr>
          <p:cNvPr id="2" name="Footer Placeholder 1">
            <a:extLst>
              <a:ext uri="{FF2B5EF4-FFF2-40B4-BE49-F238E27FC236}">
                <a16:creationId xmlns:a16="http://schemas.microsoft.com/office/drawing/2014/main" id="{D295741E-C2C6-4C2A-BB9A-701940754B8A}"/>
              </a:ext>
            </a:extLst>
          </p:cNvPr>
          <p:cNvSpPr>
            <a:spLocks noGrp="1"/>
          </p:cNvSpPr>
          <p:nvPr>
            <p:ph type="ftr" sz="quarter" idx="11"/>
          </p:nvPr>
        </p:nvSpPr>
        <p:spPr/>
        <p:txBody>
          <a:bodyPr/>
          <a:lstStyle/>
          <a:p>
            <a:r>
              <a:rPr lang="en-GB" dirty="0"/>
              <a:t>1</a:t>
            </a:r>
          </a:p>
        </p:txBody>
      </p:sp>
      <p:sp>
        <p:nvSpPr>
          <p:cNvPr id="3" name="Slide Number Placeholder 2">
            <a:extLst>
              <a:ext uri="{FF2B5EF4-FFF2-40B4-BE49-F238E27FC236}">
                <a16:creationId xmlns:a16="http://schemas.microsoft.com/office/drawing/2014/main" id="{B3E2311F-6CB1-4624-855B-617F39191B15}"/>
              </a:ext>
            </a:extLst>
          </p:cNvPr>
          <p:cNvSpPr>
            <a:spLocks noGrp="1"/>
          </p:cNvSpPr>
          <p:nvPr>
            <p:ph type="sldNum" sz="quarter" idx="12"/>
          </p:nvPr>
        </p:nvSpPr>
        <p:spPr/>
        <p:txBody>
          <a:bodyPr/>
          <a:lstStyle/>
          <a:p>
            <a:fld id="{EA8A1BEE-461F-4620-8C99-30D46E9946BE}" type="slidenum">
              <a:rPr lang="en-GB" smtClean="0"/>
              <a:t>1</a:t>
            </a:fld>
            <a:endParaRPr lang="en-GB" dirty="0"/>
          </a:p>
        </p:txBody>
      </p:sp>
    </p:spTree>
    <p:extLst>
      <p:ext uri="{BB962C8B-B14F-4D97-AF65-F5344CB8AC3E}">
        <p14:creationId xmlns:p14="http://schemas.microsoft.com/office/powerpoint/2010/main" val="2354047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BE3F2-23A2-463F-B10F-71A04C0BCF1D}"/>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5FBA5008-D605-4403-9B3E-31B11EF8764C}"/>
              </a:ext>
            </a:extLst>
          </p:cNvPr>
          <p:cNvSpPr>
            <a:spLocks noGrp="1"/>
          </p:cNvSpPr>
          <p:nvPr>
            <p:ph idx="1"/>
          </p:nvPr>
        </p:nvSpPr>
        <p:spPr>
          <a:xfrm>
            <a:off x="838200" y="1825625"/>
            <a:ext cx="10515600" cy="4942820"/>
          </a:xfrm>
        </p:spPr>
        <p:txBody>
          <a:bodyPr>
            <a:normAutofit/>
          </a:bodyPr>
          <a:lstStyle/>
          <a:p>
            <a:pPr marL="0" indent="0">
              <a:buNone/>
            </a:pPr>
            <a:r>
              <a:rPr lang="en-GB" sz="1600" dirty="0"/>
              <a:t>Active Learning Demystified Available at: </a:t>
            </a:r>
            <a:r>
              <a:rPr lang="en-GB" sz="1600" dirty="0">
                <a:hlinkClick r:id="rId2"/>
              </a:rPr>
              <a:t>https://www.nyu.edu/faculty/teaching-and-learning-resources/strategies-for-teaching-with-tech/best-practices-active-learning/active-learning-demystified.html</a:t>
            </a:r>
            <a:r>
              <a:rPr lang="en-GB" sz="1600" dirty="0"/>
              <a:t>Accessed on 24th September 2022</a:t>
            </a:r>
          </a:p>
          <a:p>
            <a:pPr marL="0" indent="0">
              <a:buNone/>
            </a:pPr>
            <a:r>
              <a:rPr lang="en-GB" sz="1600" dirty="0"/>
              <a:t>BBC Bitesize. (no date). ‘Goal Setting’ Available at: </a:t>
            </a:r>
            <a:r>
              <a:rPr lang="en-GB" sz="1600" dirty="0">
                <a:hlinkClick r:id="rId3"/>
              </a:rPr>
              <a:t>https://www.bbc.co.uk/bitesize/guides/zq4gk7h/revision/2#:~:text=Goals%20that%20are%20SMART%20are%3A%201%20Specific%20%E2%80%93,keeping%20a%20log%20or%20training%20diary%20More%20items</a:t>
            </a:r>
            <a:r>
              <a:rPr lang="en-GB" sz="1600" dirty="0"/>
              <a:t>Accessed on 24th September 2022</a:t>
            </a:r>
          </a:p>
          <a:p>
            <a:pPr marL="0" indent="0">
              <a:buNone/>
            </a:pPr>
            <a:r>
              <a:rPr lang="en-GB" sz="1600" dirty="0" err="1"/>
              <a:t>Bonwell,C</a:t>
            </a:r>
            <a:r>
              <a:rPr lang="en-GB" sz="1600" dirty="0"/>
              <a:t>. and </a:t>
            </a:r>
            <a:r>
              <a:rPr lang="en-GB" sz="1600" dirty="0" err="1"/>
              <a:t>Eison,J</a:t>
            </a:r>
            <a:r>
              <a:rPr lang="en-GB" sz="1600" dirty="0"/>
              <a:t>. (1991) ‘Active Learning: Creating Excitement in the Classroom’ Eric Digest Available at: </a:t>
            </a:r>
            <a:r>
              <a:rPr lang="en-GB" sz="1600" dirty="0">
                <a:hlinkClick r:id="rId4"/>
              </a:rPr>
              <a:t>https://eric.ed.gov/?id=ED340272</a:t>
            </a:r>
            <a:r>
              <a:rPr lang="en-GB" sz="1600" dirty="0"/>
              <a:t>Accessed on: 24th September 2022</a:t>
            </a:r>
          </a:p>
          <a:p>
            <a:pPr marL="0" indent="0">
              <a:buNone/>
            </a:pPr>
            <a:r>
              <a:rPr lang="en-GB" sz="1600" dirty="0" err="1"/>
              <a:t>Chase,J</a:t>
            </a:r>
            <a:r>
              <a:rPr lang="en-GB" sz="1600" dirty="0"/>
              <a:t>. et al. (2012) ‘Time Management Strategies for Research Productivity’ Sage Journals 35(2),Available at: </a:t>
            </a:r>
            <a:r>
              <a:rPr lang="en-GB" sz="1600" dirty="0">
                <a:hlinkClick r:id="rId5"/>
              </a:rPr>
              <a:t>https://journals.sagepub.com/doi/abs/10.1177/0193945912451163</a:t>
            </a:r>
            <a:r>
              <a:rPr lang="en-GB" sz="1600" dirty="0"/>
              <a:t>Accessed on: 24th September 2022</a:t>
            </a:r>
          </a:p>
          <a:p>
            <a:pPr marL="0" indent="0">
              <a:buNone/>
            </a:pPr>
            <a:r>
              <a:rPr lang="en-GB" sz="1600" dirty="0" err="1"/>
              <a:t>Cohen,L</a:t>
            </a:r>
            <a:r>
              <a:rPr lang="en-GB" sz="1600" dirty="0"/>
              <a:t>. and </a:t>
            </a:r>
            <a:r>
              <a:rPr lang="en-GB" sz="1600" dirty="0" err="1"/>
              <a:t>Stupiansky,S</a:t>
            </a:r>
            <a:r>
              <a:rPr lang="en-GB" sz="1600" dirty="0"/>
              <a:t>. (2017) Theories of Early Childhood Education New York. Taylor and Francis</a:t>
            </a:r>
          </a:p>
          <a:p>
            <a:pPr marL="0" indent="0">
              <a:buNone/>
            </a:pPr>
            <a:r>
              <a:rPr lang="en-GB" sz="1600" dirty="0"/>
              <a:t>Cottrell, S. (2018) The Study Skills Handbook. Bloomsbury Publishing Plc</a:t>
            </a:r>
          </a:p>
          <a:p>
            <a:pPr marL="0" indent="0">
              <a:buNone/>
            </a:pPr>
            <a:endParaRPr lang="en-GB" sz="1600" dirty="0"/>
          </a:p>
        </p:txBody>
      </p:sp>
      <p:sp>
        <p:nvSpPr>
          <p:cNvPr id="4" name="Footer Placeholder 3">
            <a:extLst>
              <a:ext uri="{FF2B5EF4-FFF2-40B4-BE49-F238E27FC236}">
                <a16:creationId xmlns:a16="http://schemas.microsoft.com/office/drawing/2014/main" id="{62F897B7-A254-421B-91BC-65D6357F5EA9}"/>
              </a:ext>
            </a:extLst>
          </p:cNvPr>
          <p:cNvSpPr>
            <a:spLocks noGrp="1"/>
          </p:cNvSpPr>
          <p:nvPr>
            <p:ph type="ftr" sz="quarter" idx="11"/>
          </p:nvPr>
        </p:nvSpPr>
        <p:spPr/>
        <p:txBody>
          <a:bodyPr/>
          <a:lstStyle/>
          <a:p>
            <a:r>
              <a:rPr lang="en-GB" dirty="0"/>
              <a:t>2</a:t>
            </a:r>
          </a:p>
        </p:txBody>
      </p:sp>
      <p:sp>
        <p:nvSpPr>
          <p:cNvPr id="5" name="Slide Number Placeholder 4">
            <a:extLst>
              <a:ext uri="{FF2B5EF4-FFF2-40B4-BE49-F238E27FC236}">
                <a16:creationId xmlns:a16="http://schemas.microsoft.com/office/drawing/2014/main" id="{DB78FE54-22EF-4D9B-A42F-6F571FC43BF2}"/>
              </a:ext>
            </a:extLst>
          </p:cNvPr>
          <p:cNvSpPr>
            <a:spLocks noGrp="1"/>
          </p:cNvSpPr>
          <p:nvPr>
            <p:ph type="sldNum" sz="quarter" idx="12"/>
          </p:nvPr>
        </p:nvSpPr>
        <p:spPr/>
        <p:txBody>
          <a:bodyPr/>
          <a:lstStyle/>
          <a:p>
            <a:fld id="{EA8A1BEE-461F-4620-8C99-30D46E9946BE}" type="slidenum">
              <a:rPr lang="en-GB" smtClean="0"/>
              <a:t>2</a:t>
            </a:fld>
            <a:endParaRPr lang="en-GB"/>
          </a:p>
        </p:txBody>
      </p:sp>
    </p:spTree>
    <p:extLst>
      <p:ext uri="{BB962C8B-B14F-4D97-AF65-F5344CB8AC3E}">
        <p14:creationId xmlns:p14="http://schemas.microsoft.com/office/powerpoint/2010/main" val="4106519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21BE9-D410-4F79-BE05-3223087AFBBE}"/>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D3A87DB-3824-4227-A888-007B836DBBC7}"/>
              </a:ext>
            </a:extLst>
          </p:cNvPr>
          <p:cNvSpPr>
            <a:spLocks noGrp="1"/>
          </p:cNvSpPr>
          <p:nvPr>
            <p:ph idx="1"/>
          </p:nvPr>
        </p:nvSpPr>
        <p:spPr/>
        <p:txBody>
          <a:bodyPr>
            <a:normAutofit lnSpcReduction="10000"/>
          </a:bodyPr>
          <a:lstStyle/>
          <a:p>
            <a:pPr marL="0" indent="0">
              <a:buNone/>
            </a:pPr>
            <a:r>
              <a:rPr lang="en-GB" sz="1600" dirty="0" err="1"/>
              <a:t>Dweck,C</a:t>
            </a:r>
            <a:r>
              <a:rPr lang="en-GB" sz="1600" dirty="0"/>
              <a:t>. (2016). ‘What having a growth mindset actually means’ Business Review Available at: https://d1wqtxts1xzle7.cloudfront.net/56500411/What_Having_a_Growth_Mindset_Actually_Means-with-cover-page-v2.pdf?Expires=1664038667&amp;Signature=SIZ6S61lnuFZFZXVHjz0bAPcCGgNEmPI0a2KhQnrCJ4N4XS9zH1frFamEaM-XK1lvfhg~yYH77ul4PZ~Wnj7AnWHLBN1gkru0HhO7DjVeg-qW5h6v7uZ3pvQlUdtre~eqxYpyhHQHTsXRBRmi8G6Jf5AQqheQmVShz2dAuzrYJJanHRmpgSCkZXNAJrybsp191X9~TJVeQjNEeP9cKeYw24uO1FgKubG8j3rR1AfnDVjXnRrOg5DfQGLT-RcaV62thkoy0-Jp77YlKaojiRbZhahxGdzYByxbmIdnPjqjryAxMNy0ETIRoH5XyXtY9IGORG3~OXs5qmJXRSYj6jzEw__&amp;Key-Pair-Id=APKAJLOHF5GGSLRBV4ZA Accessed on 24th September 2022</a:t>
            </a:r>
          </a:p>
          <a:p>
            <a:pPr marL="0" indent="0">
              <a:buNone/>
            </a:pPr>
            <a:r>
              <a:rPr lang="en-GB" sz="1600" dirty="0" err="1"/>
              <a:t>Elder,L</a:t>
            </a:r>
            <a:r>
              <a:rPr lang="en-GB" sz="1600" dirty="0"/>
              <a:t>. (2007) The foundation for critical thinking   Available at: </a:t>
            </a:r>
            <a:r>
              <a:rPr lang="en-GB" sz="1600" dirty="0">
                <a:hlinkClick r:id="rId2"/>
              </a:rPr>
              <a:t>https://www.criticalthinking.org/pages/defining-critical-thinking/766#:~:text=Critical%20thinking%20is%20self%2Dguided,live%20rationally%2C%20reasonably%2C%20empathical</a:t>
            </a:r>
            <a:r>
              <a:rPr lang="en-GB" sz="1600" dirty="0"/>
              <a:t>.</a:t>
            </a:r>
          </a:p>
          <a:p>
            <a:pPr marL="0" indent="0">
              <a:buNone/>
            </a:pPr>
            <a:r>
              <a:rPr lang="en-GB" sz="1600" dirty="0"/>
              <a:t>Accessed  on: 24th September 2022</a:t>
            </a:r>
          </a:p>
          <a:p>
            <a:pPr marL="0" indent="0">
              <a:buNone/>
            </a:pPr>
            <a:r>
              <a:rPr lang="en-GB" sz="1600" dirty="0" err="1"/>
              <a:t>Erstad,W</a:t>
            </a:r>
            <a:r>
              <a:rPr lang="en-GB" sz="1600" dirty="0"/>
              <a:t>. (2018) Rasmussen University[6 skills you need to master now] Available at: </a:t>
            </a:r>
            <a:r>
              <a:rPr lang="en-GB" sz="1600" dirty="0">
                <a:hlinkClick r:id="rId3"/>
              </a:rPr>
              <a:t>https://www.rasmussen.edu/student-experience/college-life/critical-thinking-skills-to-master-now/</a:t>
            </a:r>
            <a:endParaRPr lang="en-GB" sz="1600" dirty="0"/>
          </a:p>
          <a:p>
            <a:pPr marL="0" indent="0">
              <a:buNone/>
            </a:pPr>
            <a:r>
              <a:rPr lang="en-GB" sz="1600" dirty="0"/>
              <a:t>Accessed:24th September 2022</a:t>
            </a:r>
          </a:p>
          <a:p>
            <a:pPr marL="0" indent="0">
              <a:buNone/>
            </a:pPr>
            <a:r>
              <a:rPr lang="en-GB" sz="1600" dirty="0"/>
              <a:t>Gillett, Hammond and </a:t>
            </a:r>
            <a:r>
              <a:rPr lang="en-GB" sz="1600" dirty="0" err="1"/>
              <a:t>Martala</a:t>
            </a:r>
            <a:r>
              <a:rPr lang="en-GB" sz="1600" dirty="0"/>
              <a:t>, 2009, p.164 </a:t>
            </a:r>
            <a:r>
              <a:rPr lang="en-GB" sz="1600" dirty="0" err="1"/>
              <a:t>Availableat</a:t>
            </a:r>
            <a:r>
              <a:rPr lang="en-GB" sz="1600" dirty="0"/>
              <a:t>: </a:t>
            </a:r>
            <a:r>
              <a:rPr lang="en-GB" sz="1600" dirty="0">
                <a:hlinkClick r:id="rId4"/>
              </a:rPr>
              <a:t>http://www.docs.hss.ed.ac.uk/iad/Learning_teaching/Academic_pastoral/Reflect/Reflection_explanation_HO.pdf</a:t>
            </a:r>
            <a:endParaRPr lang="en-GB" sz="1600" dirty="0"/>
          </a:p>
          <a:p>
            <a:pPr marL="0" indent="0">
              <a:buNone/>
            </a:pPr>
            <a:r>
              <a:rPr lang="en-GB" sz="1600" dirty="0"/>
              <a:t> Accessed on 24th September 2022</a:t>
            </a:r>
          </a:p>
          <a:p>
            <a:pPr marL="0" indent="0">
              <a:buNone/>
            </a:pPr>
            <a:endParaRPr lang="en-GB" sz="1600" dirty="0"/>
          </a:p>
          <a:p>
            <a:pPr marL="0" indent="0">
              <a:buNone/>
            </a:pPr>
            <a:endParaRPr lang="en-GB" sz="1600" i="1" dirty="0"/>
          </a:p>
          <a:p>
            <a:pPr marL="0" indent="0">
              <a:buNone/>
            </a:pPr>
            <a:endParaRPr lang="en-GB" sz="1600" i="1" dirty="0"/>
          </a:p>
          <a:p>
            <a:pPr marL="0" indent="0">
              <a:buNone/>
            </a:pPr>
            <a:endParaRPr lang="en-GB" dirty="0"/>
          </a:p>
        </p:txBody>
      </p:sp>
      <p:sp>
        <p:nvSpPr>
          <p:cNvPr id="4" name="Footer Placeholder 3">
            <a:extLst>
              <a:ext uri="{FF2B5EF4-FFF2-40B4-BE49-F238E27FC236}">
                <a16:creationId xmlns:a16="http://schemas.microsoft.com/office/drawing/2014/main" id="{363273A5-B453-47BE-A4C0-0AB74EC2DE14}"/>
              </a:ext>
            </a:extLst>
          </p:cNvPr>
          <p:cNvSpPr>
            <a:spLocks noGrp="1"/>
          </p:cNvSpPr>
          <p:nvPr>
            <p:ph type="ftr" sz="quarter" idx="11"/>
          </p:nvPr>
        </p:nvSpPr>
        <p:spPr/>
        <p:txBody>
          <a:bodyPr/>
          <a:lstStyle/>
          <a:p>
            <a:r>
              <a:rPr lang="en-GB" dirty="0"/>
              <a:t>3</a:t>
            </a:r>
          </a:p>
        </p:txBody>
      </p:sp>
      <p:sp>
        <p:nvSpPr>
          <p:cNvPr id="5" name="Slide Number Placeholder 4">
            <a:extLst>
              <a:ext uri="{FF2B5EF4-FFF2-40B4-BE49-F238E27FC236}">
                <a16:creationId xmlns:a16="http://schemas.microsoft.com/office/drawing/2014/main" id="{8DCC9396-F865-4FF8-B18C-E7FE0F677AE4}"/>
              </a:ext>
            </a:extLst>
          </p:cNvPr>
          <p:cNvSpPr>
            <a:spLocks noGrp="1"/>
          </p:cNvSpPr>
          <p:nvPr>
            <p:ph type="sldNum" sz="quarter" idx="12"/>
          </p:nvPr>
        </p:nvSpPr>
        <p:spPr/>
        <p:txBody>
          <a:bodyPr/>
          <a:lstStyle/>
          <a:p>
            <a:fld id="{EA8A1BEE-461F-4620-8C99-30D46E9946BE}" type="slidenum">
              <a:rPr lang="en-GB" smtClean="0"/>
              <a:t>3</a:t>
            </a:fld>
            <a:endParaRPr lang="en-GB"/>
          </a:p>
        </p:txBody>
      </p:sp>
    </p:spTree>
    <p:extLst>
      <p:ext uri="{BB962C8B-B14F-4D97-AF65-F5344CB8AC3E}">
        <p14:creationId xmlns:p14="http://schemas.microsoft.com/office/powerpoint/2010/main" val="2949134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23F95-9A7F-4B4A-9E4E-C34757140C1E}"/>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2C3C21A9-22E6-4272-8DEA-DF92277CF44A}"/>
              </a:ext>
            </a:extLst>
          </p:cNvPr>
          <p:cNvSpPr>
            <a:spLocks noGrp="1"/>
          </p:cNvSpPr>
          <p:nvPr>
            <p:ph idx="1"/>
          </p:nvPr>
        </p:nvSpPr>
        <p:spPr>
          <a:xfrm>
            <a:off x="838200" y="1825625"/>
            <a:ext cx="10515600" cy="4667250"/>
          </a:xfrm>
        </p:spPr>
        <p:txBody>
          <a:bodyPr>
            <a:normAutofit/>
          </a:bodyPr>
          <a:lstStyle/>
          <a:p>
            <a:pPr marL="0" indent="0">
              <a:buNone/>
            </a:pPr>
            <a:r>
              <a:rPr lang="en-GB" sz="1600" i="1" dirty="0" err="1"/>
              <a:t>Kharbach,M</a:t>
            </a:r>
            <a:r>
              <a:rPr lang="en-GB" sz="1600" i="1" dirty="0"/>
              <a:t>. (2014) ‘The 8 elements of critical thinking’ Available at: </a:t>
            </a:r>
            <a:r>
              <a:rPr lang="en-GB" sz="1600" i="1" dirty="0">
                <a:hlinkClick r:id="rId2"/>
              </a:rPr>
              <a:t>https://www.educatorstechnology.com/2014/04/the-8-elements-of-critical-thinking.html</a:t>
            </a:r>
            <a:r>
              <a:rPr lang="en-GB" sz="1600" i="1" dirty="0"/>
              <a:t>Accessed on: 24th September 2022</a:t>
            </a:r>
          </a:p>
          <a:p>
            <a:pPr marL="0" indent="0">
              <a:buNone/>
            </a:pPr>
            <a:r>
              <a:rPr lang="en-GB" sz="1600" i="1" dirty="0" err="1"/>
              <a:t>Kolarovska</a:t>
            </a:r>
            <a:r>
              <a:rPr lang="en-GB" sz="1600" i="1" dirty="0"/>
              <a:t>, Z .et al (2017) ‘USING THE TOOLS OF TIME MANAGEMENT AT STUDENT´S WORK’ Available at: </a:t>
            </a:r>
            <a:r>
              <a:rPr lang="en-GB" sz="1600" i="1" dirty="0">
                <a:hlinkClick r:id="rId3"/>
              </a:rPr>
              <a:t>https://library.iated.org/view/KOLAROVSZKA2017USl</a:t>
            </a:r>
            <a:r>
              <a:rPr lang="en-GB" sz="1600" i="1" dirty="0"/>
              <a:t>Accessed on: 24th September 2022</a:t>
            </a:r>
          </a:p>
          <a:p>
            <a:pPr marL="0" indent="0">
              <a:buNone/>
            </a:pPr>
            <a:r>
              <a:rPr lang="en-GB" sz="1600" i="1" dirty="0" err="1"/>
              <a:t>Laal,M</a:t>
            </a:r>
            <a:r>
              <a:rPr lang="en-GB" sz="1600" i="1" dirty="0"/>
              <a:t>. and </a:t>
            </a:r>
            <a:r>
              <a:rPr lang="en-GB" sz="1600" i="1" dirty="0" err="1"/>
              <a:t>Ghodsi,S</a:t>
            </a:r>
            <a:r>
              <a:rPr lang="en-GB" sz="1600" i="1" dirty="0"/>
              <a:t>. (2011) ‘The Benefits of Collaborative Learning’ Available at: </a:t>
            </a:r>
            <a:r>
              <a:rPr lang="en-GB" sz="1600" i="1" dirty="0">
                <a:hlinkClick r:id="rId4"/>
              </a:rPr>
              <a:t>https://reader.elsevier.com/reader/sd/pii/S1877042811030205?token=A971645C818974F8551B9FAE517B4B72A6CFD5693705C7EF8672652684A3B763E24BD6D15E6B6784D40A8C886F9D5A60&amp;originRegion=eu-west-1&amp;originCreation=20220924153441</a:t>
            </a:r>
            <a:r>
              <a:rPr lang="en-GB" sz="1600" i="1" dirty="0"/>
              <a:t>Accessed on: 24th September 2022 </a:t>
            </a:r>
          </a:p>
          <a:p>
            <a:pPr marL="0" indent="0">
              <a:buNone/>
            </a:pPr>
            <a:r>
              <a:rPr lang="en-GB" sz="1600" i="1" dirty="0"/>
              <a:t>NHS.(2020) ‘Student Stress’ Available at: </a:t>
            </a:r>
            <a:r>
              <a:rPr lang="en-GB" sz="1600" i="1" dirty="0">
                <a:hlinkClick r:id="rId5"/>
              </a:rPr>
              <a:t>https://www.nhs.uk/mental-health/children-and-young-adults/help-for-teenagers-young-adults-and-students/student-stress-self-help-tips/</a:t>
            </a:r>
            <a:r>
              <a:rPr lang="en-GB" sz="1600" i="1" dirty="0"/>
              <a:t>Accessed on: 24th September 2022</a:t>
            </a:r>
          </a:p>
          <a:p>
            <a:pPr marL="0" indent="0">
              <a:buNone/>
            </a:pPr>
            <a:r>
              <a:rPr lang="en-GB" sz="1600" i="1" dirty="0" err="1"/>
              <a:t>Nureva</a:t>
            </a:r>
            <a:r>
              <a:rPr lang="en-GB" sz="1600" i="1" dirty="0"/>
              <a:t> .(2018) ‘9 benefits of active learning (and why your college should try it)’ Available at: </a:t>
            </a:r>
            <a:r>
              <a:rPr lang="en-GB" sz="1600" i="1" dirty="0">
                <a:hlinkClick r:id="rId6"/>
              </a:rPr>
              <a:t>https://www.nureva.com/blog/education/9-benefits-of-active-learning-and-why-your-college-should-try-it</a:t>
            </a:r>
            <a:r>
              <a:rPr lang="en-GB" sz="1600" i="1" dirty="0"/>
              <a:t> Accessed on: 24th September 2022</a:t>
            </a:r>
          </a:p>
          <a:p>
            <a:pPr marL="0" indent="0">
              <a:buNone/>
            </a:pPr>
            <a:r>
              <a:rPr lang="en-GB" sz="1600" i="1" dirty="0"/>
              <a:t>Pisa. (2018) ‘The Sky’s the limit: Growth mindset, students and schools’ Available at: </a:t>
            </a:r>
            <a:r>
              <a:rPr lang="en-GB" sz="1600" i="1" dirty="0">
                <a:hlinkClick r:id="rId7"/>
              </a:rPr>
              <a:t>https://www.oecd.org/pisa/growth-mindset.pdf</a:t>
            </a:r>
            <a:r>
              <a:rPr lang="en-GB" sz="1600" i="1" dirty="0"/>
              <a:t>Accessed on: 24th September 2022</a:t>
            </a:r>
          </a:p>
          <a:p>
            <a:pPr marL="0" indent="0">
              <a:buNone/>
            </a:pPr>
            <a:r>
              <a:rPr lang="en-GB" sz="1600" i="1" dirty="0"/>
              <a:t>Teachers Digest. (2014) 7 reasons why question asking helps learning Available at: </a:t>
            </a:r>
            <a:r>
              <a:rPr lang="en-GB" sz="1600" i="1" dirty="0">
                <a:hlinkClick r:id="rId8"/>
              </a:rPr>
              <a:t>http://theteachersdigest.com/7-reasons-why-asking-questions-helps-learning/</a:t>
            </a:r>
            <a:r>
              <a:rPr lang="en-GB" sz="1600" i="1" dirty="0"/>
              <a:t>Accessed on: 24th September 2022</a:t>
            </a:r>
          </a:p>
          <a:p>
            <a:pPr marL="0" indent="0">
              <a:buNone/>
            </a:pPr>
            <a:endParaRPr lang="en-GB" sz="1600" i="1" dirty="0"/>
          </a:p>
        </p:txBody>
      </p:sp>
      <p:sp>
        <p:nvSpPr>
          <p:cNvPr id="4" name="Footer Placeholder 3">
            <a:extLst>
              <a:ext uri="{FF2B5EF4-FFF2-40B4-BE49-F238E27FC236}">
                <a16:creationId xmlns:a16="http://schemas.microsoft.com/office/drawing/2014/main" id="{8C70828D-09D3-490A-B01D-0F060A96A6DD}"/>
              </a:ext>
            </a:extLst>
          </p:cNvPr>
          <p:cNvSpPr>
            <a:spLocks noGrp="1"/>
          </p:cNvSpPr>
          <p:nvPr>
            <p:ph type="ftr" sz="quarter" idx="11"/>
          </p:nvPr>
        </p:nvSpPr>
        <p:spPr/>
        <p:txBody>
          <a:bodyPr/>
          <a:lstStyle/>
          <a:p>
            <a:r>
              <a:rPr lang="en-GB" dirty="0"/>
              <a:t>4</a:t>
            </a:r>
          </a:p>
        </p:txBody>
      </p:sp>
      <p:sp>
        <p:nvSpPr>
          <p:cNvPr id="5" name="Slide Number Placeholder 4">
            <a:extLst>
              <a:ext uri="{FF2B5EF4-FFF2-40B4-BE49-F238E27FC236}">
                <a16:creationId xmlns:a16="http://schemas.microsoft.com/office/drawing/2014/main" id="{55D904CD-CEF4-41C2-8FB2-6363FE30364C}"/>
              </a:ext>
            </a:extLst>
          </p:cNvPr>
          <p:cNvSpPr>
            <a:spLocks noGrp="1"/>
          </p:cNvSpPr>
          <p:nvPr>
            <p:ph type="sldNum" sz="quarter" idx="12"/>
          </p:nvPr>
        </p:nvSpPr>
        <p:spPr/>
        <p:txBody>
          <a:bodyPr/>
          <a:lstStyle/>
          <a:p>
            <a:fld id="{EA8A1BEE-461F-4620-8C99-30D46E9946BE}" type="slidenum">
              <a:rPr lang="en-GB" smtClean="0"/>
              <a:t>4</a:t>
            </a:fld>
            <a:endParaRPr lang="en-GB"/>
          </a:p>
        </p:txBody>
      </p:sp>
    </p:spTree>
    <p:extLst>
      <p:ext uri="{BB962C8B-B14F-4D97-AF65-F5344CB8AC3E}">
        <p14:creationId xmlns:p14="http://schemas.microsoft.com/office/powerpoint/2010/main" val="37998155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727</TotalTime>
  <Words>2032</Words>
  <Application>Microsoft Office PowerPoint</Application>
  <PresentationFormat>Widescreen</PresentationFormat>
  <Paragraphs>83</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Times New Roman</vt:lpstr>
      <vt:lpstr>Office Theme</vt:lpstr>
      <vt:lpstr>PowerPoint Presentation</vt:lpstr>
      <vt:lpstr>Reference list</vt:lpstr>
      <vt:lpstr>Reference list</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wfhstaff</dc:creator>
  <cp:lastModifiedBy>wfhstaff</cp:lastModifiedBy>
  <cp:revision>61</cp:revision>
  <cp:lastPrinted>2022-09-26T07:49:15Z</cp:lastPrinted>
  <dcterms:created xsi:type="dcterms:W3CDTF">2022-09-06T18:14:52Z</dcterms:created>
  <dcterms:modified xsi:type="dcterms:W3CDTF">2022-09-28T18:28:53Z</dcterms:modified>
</cp:coreProperties>
</file>