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sldIdLst>
    <p:sldId id="256" r:id="rId2"/>
    <p:sldId id="258" r:id="rId3"/>
    <p:sldId id="259" r:id="rId4"/>
    <p:sldId id="261" r:id="rId5"/>
    <p:sldId id="260" r:id="rId6"/>
    <p:sldId id="263" r:id="rId7"/>
    <p:sldId id="262" r:id="rId8"/>
    <p:sldId id="25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74"/>
    <p:restoredTop sz="94694"/>
  </p:normalViewPr>
  <p:slideViewPr>
    <p:cSldViewPr snapToGrid="0" snapToObjects="1">
      <p:cViewPr>
        <p:scale>
          <a:sx n="131" d="100"/>
          <a:sy n="131" d="100"/>
        </p:scale>
        <p:origin x="-1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svg"/><Relationship Id="rId1"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35B193B-F802-49C1-9AC4-3E5E269D16D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54C4868-5DA8-462E-AB4D-2D5B79FF78B5}">
      <dgm:prSet/>
      <dgm:spPr/>
      <dgm:t>
        <a:bodyPr/>
        <a:lstStyle/>
        <a:p>
          <a:r>
            <a:rPr lang="en-GB" dirty="0"/>
            <a:t>Expertise</a:t>
          </a:r>
          <a:endParaRPr lang="en-US" dirty="0"/>
        </a:p>
      </dgm:t>
    </dgm:pt>
    <dgm:pt modelId="{2B6C28C2-732C-4CB7-A945-DC884572DBCB}" type="parTrans" cxnId="{B4B13FE5-901E-4DC6-B67F-0867D06F7E0C}">
      <dgm:prSet/>
      <dgm:spPr/>
      <dgm:t>
        <a:bodyPr/>
        <a:lstStyle/>
        <a:p>
          <a:endParaRPr lang="en-US"/>
        </a:p>
      </dgm:t>
    </dgm:pt>
    <dgm:pt modelId="{ED479234-84C1-418F-98B7-183F573FB074}" type="sibTrans" cxnId="{B4B13FE5-901E-4DC6-B67F-0867D06F7E0C}">
      <dgm:prSet/>
      <dgm:spPr/>
      <dgm:t>
        <a:bodyPr/>
        <a:lstStyle/>
        <a:p>
          <a:endParaRPr lang="en-US"/>
        </a:p>
      </dgm:t>
    </dgm:pt>
    <dgm:pt modelId="{AD3B2D94-FC6F-4BBB-9143-B6921CD3CD4D}">
      <dgm:prSet/>
      <dgm:spPr/>
      <dgm:t>
        <a:bodyPr/>
        <a:lstStyle/>
        <a:p>
          <a:r>
            <a:rPr lang="en-GB" dirty="0"/>
            <a:t>Personal Skills</a:t>
          </a:r>
          <a:endParaRPr lang="en-US" dirty="0"/>
        </a:p>
      </dgm:t>
    </dgm:pt>
    <dgm:pt modelId="{0EBF5162-2DBC-4AEF-9D2A-81EE8BBA3EB4}" type="parTrans" cxnId="{0C0C60A8-DC06-4291-AE1F-4B1EACC06CBA}">
      <dgm:prSet/>
      <dgm:spPr/>
      <dgm:t>
        <a:bodyPr/>
        <a:lstStyle/>
        <a:p>
          <a:endParaRPr lang="en-US"/>
        </a:p>
      </dgm:t>
    </dgm:pt>
    <dgm:pt modelId="{CF4B3B07-1671-4FE8-9B97-D3937246C8B3}" type="sibTrans" cxnId="{0C0C60A8-DC06-4291-AE1F-4B1EACC06CBA}">
      <dgm:prSet/>
      <dgm:spPr/>
      <dgm:t>
        <a:bodyPr/>
        <a:lstStyle/>
        <a:p>
          <a:endParaRPr lang="en-US"/>
        </a:p>
      </dgm:t>
    </dgm:pt>
    <dgm:pt modelId="{4829BEF6-BB8D-49F3-AEB7-C5E85FD968C9}" type="pres">
      <dgm:prSet presAssocID="{B35B193B-F802-49C1-9AC4-3E5E269D16DB}" presName="root" presStyleCnt="0">
        <dgm:presLayoutVars>
          <dgm:dir/>
          <dgm:resizeHandles val="exact"/>
        </dgm:presLayoutVars>
      </dgm:prSet>
      <dgm:spPr/>
    </dgm:pt>
    <dgm:pt modelId="{262F6C8F-4FF1-47EF-81A5-AF89E13AAFBC}" type="pres">
      <dgm:prSet presAssocID="{854C4868-5DA8-462E-AB4D-2D5B79FF78B5}" presName="compNode" presStyleCnt="0"/>
      <dgm:spPr/>
    </dgm:pt>
    <dgm:pt modelId="{EE073199-F897-475B-A10A-06447E708E58}" type="pres">
      <dgm:prSet presAssocID="{854C4868-5DA8-462E-AB4D-2D5B79FF78B5}" presName="bgRect" presStyleLbl="bgShp" presStyleIdx="0" presStyleCnt="2" custScaleX="30200" custLinFactNeighborX="-8714" custLinFactNeighborY="-43637"/>
      <dgm:spPr/>
    </dgm:pt>
    <dgm:pt modelId="{CA73F3F6-0668-49B1-A948-626759D9D668}" type="pres">
      <dgm:prSet presAssocID="{854C4868-5DA8-462E-AB4D-2D5B79FF78B5}" presName="iconRect" presStyleLbl="node1" presStyleIdx="0" presStyleCnt="2" custLinFactNeighborX="-15963" custLinFactNeighborY="-7150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F77DD7C-6945-4FCD-A349-E8008B8EC281}" type="pres">
      <dgm:prSet presAssocID="{854C4868-5DA8-462E-AB4D-2D5B79FF78B5}" presName="spaceRect" presStyleCnt="0"/>
      <dgm:spPr/>
    </dgm:pt>
    <dgm:pt modelId="{71CF01F7-CDEB-4DE1-88A4-D25CCBE47E53}" type="pres">
      <dgm:prSet presAssocID="{854C4868-5DA8-462E-AB4D-2D5B79FF78B5}" presName="parTx" presStyleLbl="revTx" presStyleIdx="0" presStyleCnt="2" custLinFactNeighborX="-2812" custLinFactNeighborY="-43637">
        <dgm:presLayoutVars>
          <dgm:chMax val="0"/>
          <dgm:chPref val="0"/>
        </dgm:presLayoutVars>
      </dgm:prSet>
      <dgm:spPr/>
    </dgm:pt>
    <dgm:pt modelId="{15A94A95-526D-49B1-8466-3906C1E7DA1D}" type="pres">
      <dgm:prSet presAssocID="{ED479234-84C1-418F-98B7-183F573FB074}" presName="sibTrans" presStyleCnt="0"/>
      <dgm:spPr/>
    </dgm:pt>
    <dgm:pt modelId="{FEB4AD19-23C2-4FD8-A225-2B7F8FF046C6}" type="pres">
      <dgm:prSet presAssocID="{AD3B2D94-FC6F-4BBB-9143-B6921CD3CD4D}" presName="compNode" presStyleCnt="0"/>
      <dgm:spPr/>
    </dgm:pt>
    <dgm:pt modelId="{67E3C06E-6794-4E93-AC5E-F25D4AC63655}" type="pres">
      <dgm:prSet presAssocID="{AD3B2D94-FC6F-4BBB-9143-B6921CD3CD4D}" presName="bgRect" presStyleLbl="bgShp" presStyleIdx="1" presStyleCnt="2" custScaleX="31391" custLinFactNeighborX="-8590" custLinFactNeighborY="-15260"/>
      <dgm:spPr/>
    </dgm:pt>
    <dgm:pt modelId="{810768FB-A825-43AF-8360-B54636D6A529}" type="pres">
      <dgm:prSet presAssocID="{AD3B2D94-FC6F-4BBB-9143-B6921CD3CD4D}" presName="iconRect" presStyleLbl="node1" presStyleIdx="1" presStyleCnt="2" custLinFactNeighborX="-7243" custLinFactNeighborY="-1808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F0DD6D2A-49BC-4F33-B491-034FA640F15E}" type="pres">
      <dgm:prSet presAssocID="{AD3B2D94-FC6F-4BBB-9143-B6921CD3CD4D}" presName="spaceRect" presStyleCnt="0"/>
      <dgm:spPr/>
    </dgm:pt>
    <dgm:pt modelId="{8D8FBB17-B56F-4174-94E3-3B160C3D461A}" type="pres">
      <dgm:prSet presAssocID="{AD3B2D94-FC6F-4BBB-9143-B6921CD3CD4D}" presName="parTx" presStyleLbl="revTx" presStyleIdx="1" presStyleCnt="2" custScaleX="40059" custLinFactNeighborX="-33550" custLinFactNeighborY="-15260">
        <dgm:presLayoutVars>
          <dgm:chMax val="0"/>
          <dgm:chPref val="0"/>
        </dgm:presLayoutVars>
      </dgm:prSet>
      <dgm:spPr/>
    </dgm:pt>
  </dgm:ptLst>
  <dgm:cxnLst>
    <dgm:cxn modelId="{C6AFA140-840E-4435-A0C7-0BA8D6CB2182}" type="presOf" srcId="{B35B193B-F802-49C1-9AC4-3E5E269D16DB}" destId="{4829BEF6-BB8D-49F3-AEB7-C5E85FD968C9}" srcOrd="0" destOrd="0" presId="urn:microsoft.com/office/officeart/2018/2/layout/IconVerticalSolidList"/>
    <dgm:cxn modelId="{0C0C60A8-DC06-4291-AE1F-4B1EACC06CBA}" srcId="{B35B193B-F802-49C1-9AC4-3E5E269D16DB}" destId="{AD3B2D94-FC6F-4BBB-9143-B6921CD3CD4D}" srcOrd="1" destOrd="0" parTransId="{0EBF5162-2DBC-4AEF-9D2A-81EE8BBA3EB4}" sibTransId="{CF4B3B07-1671-4FE8-9B97-D3937246C8B3}"/>
    <dgm:cxn modelId="{2095BCBC-CF3E-436C-92CE-94D698403E5F}" type="presOf" srcId="{854C4868-5DA8-462E-AB4D-2D5B79FF78B5}" destId="{71CF01F7-CDEB-4DE1-88A4-D25CCBE47E53}" srcOrd="0" destOrd="0" presId="urn:microsoft.com/office/officeart/2018/2/layout/IconVerticalSolidList"/>
    <dgm:cxn modelId="{B4B13FE5-901E-4DC6-B67F-0867D06F7E0C}" srcId="{B35B193B-F802-49C1-9AC4-3E5E269D16DB}" destId="{854C4868-5DA8-462E-AB4D-2D5B79FF78B5}" srcOrd="0" destOrd="0" parTransId="{2B6C28C2-732C-4CB7-A945-DC884572DBCB}" sibTransId="{ED479234-84C1-418F-98B7-183F573FB074}"/>
    <dgm:cxn modelId="{127236F7-2C03-4C63-B673-C18BE9660620}" type="presOf" srcId="{AD3B2D94-FC6F-4BBB-9143-B6921CD3CD4D}" destId="{8D8FBB17-B56F-4174-94E3-3B160C3D461A}" srcOrd="0" destOrd="0" presId="urn:microsoft.com/office/officeart/2018/2/layout/IconVerticalSolidList"/>
    <dgm:cxn modelId="{B5265BFD-830C-4455-BF79-7A80EFB25DCE}" type="presParOf" srcId="{4829BEF6-BB8D-49F3-AEB7-C5E85FD968C9}" destId="{262F6C8F-4FF1-47EF-81A5-AF89E13AAFBC}" srcOrd="0" destOrd="0" presId="urn:microsoft.com/office/officeart/2018/2/layout/IconVerticalSolidList"/>
    <dgm:cxn modelId="{B11F37F7-0942-40FB-B5AC-80B9F8E21EA5}" type="presParOf" srcId="{262F6C8F-4FF1-47EF-81A5-AF89E13AAFBC}" destId="{EE073199-F897-475B-A10A-06447E708E58}" srcOrd="0" destOrd="0" presId="urn:microsoft.com/office/officeart/2018/2/layout/IconVerticalSolidList"/>
    <dgm:cxn modelId="{2D8E67D3-EDE1-4739-8485-020AD111C19C}" type="presParOf" srcId="{262F6C8F-4FF1-47EF-81A5-AF89E13AAFBC}" destId="{CA73F3F6-0668-49B1-A948-626759D9D668}" srcOrd="1" destOrd="0" presId="urn:microsoft.com/office/officeart/2018/2/layout/IconVerticalSolidList"/>
    <dgm:cxn modelId="{BFE3C0C6-37A5-4922-80FE-4148D16084E8}" type="presParOf" srcId="{262F6C8F-4FF1-47EF-81A5-AF89E13AAFBC}" destId="{4F77DD7C-6945-4FCD-A349-E8008B8EC281}" srcOrd="2" destOrd="0" presId="urn:microsoft.com/office/officeart/2018/2/layout/IconVerticalSolidList"/>
    <dgm:cxn modelId="{FD81EF10-7A85-471E-8F50-3A3CF0B76B8C}" type="presParOf" srcId="{262F6C8F-4FF1-47EF-81A5-AF89E13AAFBC}" destId="{71CF01F7-CDEB-4DE1-88A4-D25CCBE47E53}" srcOrd="3" destOrd="0" presId="urn:microsoft.com/office/officeart/2018/2/layout/IconVerticalSolidList"/>
    <dgm:cxn modelId="{D8760C82-9AC3-4E3A-B6AB-85D3A2D9990B}" type="presParOf" srcId="{4829BEF6-BB8D-49F3-AEB7-C5E85FD968C9}" destId="{15A94A95-526D-49B1-8466-3906C1E7DA1D}" srcOrd="1" destOrd="0" presId="urn:microsoft.com/office/officeart/2018/2/layout/IconVerticalSolidList"/>
    <dgm:cxn modelId="{8DF6CF96-BE3C-47DC-B131-14363B3D9701}" type="presParOf" srcId="{4829BEF6-BB8D-49F3-AEB7-C5E85FD968C9}" destId="{FEB4AD19-23C2-4FD8-A225-2B7F8FF046C6}" srcOrd="2" destOrd="0" presId="urn:microsoft.com/office/officeart/2018/2/layout/IconVerticalSolidList"/>
    <dgm:cxn modelId="{515B1CE2-CBEA-4944-A1FB-D87860071744}" type="presParOf" srcId="{FEB4AD19-23C2-4FD8-A225-2B7F8FF046C6}" destId="{67E3C06E-6794-4E93-AC5E-F25D4AC63655}" srcOrd="0" destOrd="0" presId="urn:microsoft.com/office/officeart/2018/2/layout/IconVerticalSolidList"/>
    <dgm:cxn modelId="{8513A834-E0BF-41B2-BFA8-809815CA6035}" type="presParOf" srcId="{FEB4AD19-23C2-4FD8-A225-2B7F8FF046C6}" destId="{810768FB-A825-43AF-8360-B54636D6A529}" srcOrd="1" destOrd="0" presId="urn:microsoft.com/office/officeart/2018/2/layout/IconVerticalSolidList"/>
    <dgm:cxn modelId="{1FAFA78C-8AE8-445A-BE68-1454F66CFBDC}" type="presParOf" srcId="{FEB4AD19-23C2-4FD8-A225-2B7F8FF046C6}" destId="{F0DD6D2A-49BC-4F33-B491-034FA640F15E}" srcOrd="2" destOrd="0" presId="urn:microsoft.com/office/officeart/2018/2/layout/IconVerticalSolidList"/>
    <dgm:cxn modelId="{ED032C14-A398-439D-8515-63A1F713515F}" type="presParOf" srcId="{FEB4AD19-23C2-4FD8-A225-2B7F8FF046C6}" destId="{8D8FBB17-B56F-4174-94E3-3B160C3D46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73199-F897-475B-A10A-06447E708E58}">
      <dsp:nvSpPr>
        <dsp:cNvPr id="0" name=""/>
        <dsp:cNvSpPr/>
      </dsp:nvSpPr>
      <dsp:spPr>
        <a:xfrm>
          <a:off x="1295337" y="166690"/>
          <a:ext cx="1770036" cy="15830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3F3F6-0668-49B1-A948-626759D9D668}">
      <dsp:nvSpPr>
        <dsp:cNvPr id="0" name=""/>
        <dsp:cNvSpPr/>
      </dsp:nvSpPr>
      <dsp:spPr>
        <a:xfrm>
          <a:off x="100450" y="591139"/>
          <a:ext cx="870680" cy="870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CF01F7-CDEB-4DE1-88A4-D25CCBE47E53}">
      <dsp:nvSpPr>
        <dsp:cNvPr id="0" name=""/>
        <dsp:cNvSpPr/>
      </dsp:nvSpPr>
      <dsp:spPr>
        <a:xfrm>
          <a:off x="1475594" y="166690"/>
          <a:ext cx="4032620" cy="158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40" tIns="167540" rIns="167540" bIns="167540" numCol="1" spcCol="1270" anchor="ctr" anchorCtr="0">
          <a:noAutofit/>
        </a:bodyPr>
        <a:lstStyle/>
        <a:p>
          <a:pPr marL="0" lvl="0" indent="0" algn="l" defTabSz="1111250">
            <a:lnSpc>
              <a:spcPct val="90000"/>
            </a:lnSpc>
            <a:spcBef>
              <a:spcPct val="0"/>
            </a:spcBef>
            <a:spcAft>
              <a:spcPct val="35000"/>
            </a:spcAft>
            <a:buNone/>
          </a:pPr>
          <a:r>
            <a:rPr lang="en-GB" sz="2500" kern="1200" dirty="0"/>
            <a:t>Expertise</a:t>
          </a:r>
          <a:endParaRPr lang="en-US" sz="2500" kern="1200" dirty="0"/>
        </a:p>
      </dsp:txBody>
      <dsp:txXfrm>
        <a:off x="1475594" y="166690"/>
        <a:ext cx="4032620" cy="1583055"/>
      </dsp:txXfrm>
    </dsp:sp>
    <dsp:sp modelId="{67E3C06E-6794-4E93-AC5E-F25D4AC63655}">
      <dsp:nvSpPr>
        <dsp:cNvPr id="0" name=""/>
        <dsp:cNvSpPr/>
      </dsp:nvSpPr>
      <dsp:spPr>
        <a:xfrm>
          <a:off x="1267702" y="2594732"/>
          <a:ext cx="1839841" cy="15830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0768FB-A825-43AF-8360-B54636D6A529}">
      <dsp:nvSpPr>
        <dsp:cNvPr id="0" name=""/>
        <dsp:cNvSpPr/>
      </dsp:nvSpPr>
      <dsp:spPr>
        <a:xfrm>
          <a:off x="176373" y="3034996"/>
          <a:ext cx="870680" cy="870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8FBB17-B56F-4174-94E3-3B160C3D461A}">
      <dsp:nvSpPr>
        <dsp:cNvPr id="0" name=""/>
        <dsp:cNvSpPr/>
      </dsp:nvSpPr>
      <dsp:spPr>
        <a:xfrm>
          <a:off x="1444643" y="2594732"/>
          <a:ext cx="1615427" cy="158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40" tIns="167540" rIns="167540" bIns="167540" numCol="1" spcCol="1270" anchor="ctr" anchorCtr="0">
          <a:noAutofit/>
        </a:bodyPr>
        <a:lstStyle/>
        <a:p>
          <a:pPr marL="0" lvl="0" indent="0" algn="l" defTabSz="1111250">
            <a:lnSpc>
              <a:spcPct val="90000"/>
            </a:lnSpc>
            <a:spcBef>
              <a:spcPct val="0"/>
            </a:spcBef>
            <a:spcAft>
              <a:spcPct val="35000"/>
            </a:spcAft>
            <a:buNone/>
          </a:pPr>
          <a:r>
            <a:rPr lang="en-GB" sz="2500" kern="1200" dirty="0"/>
            <a:t>Personal Skills</a:t>
          </a:r>
          <a:endParaRPr lang="en-US" sz="2500" kern="1200" dirty="0"/>
        </a:p>
      </dsp:txBody>
      <dsp:txXfrm>
        <a:off x="1444643" y="2594732"/>
        <a:ext cx="1615427" cy="158305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D11238D8-444C-1F48-9C85-9C15E7CEDB09}" type="datetimeFigureOut">
              <a:rPr lang="en-GB" smtClean="0"/>
              <a:t>14/10/2019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128657F-9B0D-D64F-A2D2-E6CD914AA883}" type="slidenum">
              <a:rPr lang="en-GB" smtClean="0"/>
              <a:t>‹#›</a:t>
            </a:fld>
            <a:endParaRPr lang="en-GB" dirty="0"/>
          </a:p>
        </p:txBody>
      </p:sp>
    </p:spTree>
    <p:extLst>
      <p:ext uri="{BB962C8B-B14F-4D97-AF65-F5344CB8AC3E}">
        <p14:creationId xmlns:p14="http://schemas.microsoft.com/office/powerpoint/2010/main" val="185828814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11238D8-444C-1F48-9C85-9C15E7CEDB09}" type="datetimeFigureOut">
              <a:rPr lang="en-GB" smtClean="0"/>
              <a:t>14/10/2019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128657F-9B0D-D64F-A2D2-E6CD914AA883}" type="slidenum">
              <a:rPr lang="en-GB" smtClean="0"/>
              <a:t>‹#›</a:t>
            </a:fld>
            <a:endParaRPr lang="en-GB" dirty="0"/>
          </a:p>
        </p:txBody>
      </p:sp>
    </p:spTree>
    <p:extLst>
      <p:ext uri="{BB962C8B-B14F-4D97-AF65-F5344CB8AC3E}">
        <p14:creationId xmlns:p14="http://schemas.microsoft.com/office/powerpoint/2010/main" val="1296748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D11238D8-444C-1F48-9C85-9C15E7CEDB09}" type="datetimeFigureOut">
              <a:rPr lang="en-GB" smtClean="0"/>
              <a:t>14/10/2019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128657F-9B0D-D64F-A2D2-E6CD914AA883}" type="slidenum">
              <a:rPr lang="en-GB" smtClean="0"/>
              <a:t>‹#›</a:t>
            </a:fld>
            <a:endParaRPr lang="en-GB" dirty="0"/>
          </a:p>
        </p:txBody>
      </p:sp>
    </p:spTree>
    <p:extLst>
      <p:ext uri="{BB962C8B-B14F-4D97-AF65-F5344CB8AC3E}">
        <p14:creationId xmlns:p14="http://schemas.microsoft.com/office/powerpoint/2010/main" val="298479035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D11238D8-444C-1F48-9C85-9C15E7CEDB09}" type="datetimeFigureOut">
              <a:rPr lang="en-GB" smtClean="0"/>
              <a:t>14/10/2019</a:t>
            </a:fld>
            <a:endParaRPr lang="en-GB" dirty="0"/>
          </a:p>
        </p:txBody>
      </p:sp>
      <p:sp>
        <p:nvSpPr>
          <p:cNvPr id="9" name="Footer Placeholder 8"/>
          <p:cNvSpPr>
            <a:spLocks noGrp="1"/>
          </p:cNvSpPr>
          <p:nvPr>
            <p:ph type="ftr" sz="quarter" idx="11"/>
          </p:nvPr>
        </p:nvSpPr>
        <p:spPr/>
        <p:txBody>
          <a:bodyPr/>
          <a:lstStyle/>
          <a:p>
            <a:endParaRPr lang="en-GB" dirty="0"/>
          </a:p>
        </p:txBody>
      </p:sp>
      <p:sp>
        <p:nvSpPr>
          <p:cNvPr id="10" name="Slide Number Placeholder 9"/>
          <p:cNvSpPr>
            <a:spLocks noGrp="1"/>
          </p:cNvSpPr>
          <p:nvPr>
            <p:ph type="sldNum" sz="quarter" idx="12"/>
          </p:nvPr>
        </p:nvSpPr>
        <p:spPr/>
        <p:txBody>
          <a:bodyPr/>
          <a:lstStyle/>
          <a:p>
            <a:fld id="{6128657F-9B0D-D64F-A2D2-E6CD914AA883}" type="slidenum">
              <a:rPr lang="en-GB" smtClean="0"/>
              <a:t>‹#›</a:t>
            </a:fld>
            <a:endParaRPr lang="en-GB" dirty="0"/>
          </a:p>
        </p:txBody>
      </p:sp>
    </p:spTree>
    <p:extLst>
      <p:ext uri="{BB962C8B-B14F-4D97-AF65-F5344CB8AC3E}">
        <p14:creationId xmlns:p14="http://schemas.microsoft.com/office/powerpoint/2010/main" val="1487827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D11238D8-444C-1F48-9C85-9C15E7CEDB09}" type="datetimeFigureOut">
              <a:rPr lang="en-GB" smtClean="0"/>
              <a:t>14/10/2019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128657F-9B0D-D64F-A2D2-E6CD914AA883}" type="slidenum">
              <a:rPr lang="en-GB" smtClean="0"/>
              <a:t>‹#›</a:t>
            </a:fld>
            <a:endParaRPr lang="en-GB"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767361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11238D8-444C-1F48-9C85-9C15E7CEDB09}" type="datetimeFigureOut">
              <a:rPr lang="en-GB" smtClean="0"/>
              <a:t>14/10/2019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128657F-9B0D-D64F-A2D2-E6CD914AA883}" type="slidenum">
              <a:rPr lang="en-GB" smtClean="0"/>
              <a:t>‹#›</a:t>
            </a:fld>
            <a:endParaRPr lang="en-GB" dirty="0"/>
          </a:p>
        </p:txBody>
      </p:sp>
    </p:spTree>
    <p:extLst>
      <p:ext uri="{BB962C8B-B14F-4D97-AF65-F5344CB8AC3E}">
        <p14:creationId xmlns:p14="http://schemas.microsoft.com/office/powerpoint/2010/main" val="1634281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1238D8-444C-1F48-9C85-9C15E7CEDB09}" type="datetimeFigureOut">
              <a:rPr lang="en-GB" smtClean="0"/>
              <a:t>14/10/2019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128657F-9B0D-D64F-A2D2-E6CD914AA883}" type="slidenum">
              <a:rPr lang="en-GB" smtClean="0"/>
              <a:t>‹#›</a:t>
            </a:fld>
            <a:endParaRPr lang="en-GB" dirty="0"/>
          </a:p>
        </p:txBody>
      </p:sp>
    </p:spTree>
    <p:extLst>
      <p:ext uri="{BB962C8B-B14F-4D97-AF65-F5344CB8AC3E}">
        <p14:creationId xmlns:p14="http://schemas.microsoft.com/office/powerpoint/2010/main" val="1183993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11238D8-444C-1F48-9C85-9C15E7CEDB09}" type="datetimeFigureOut">
              <a:rPr lang="en-GB" smtClean="0"/>
              <a:t>14/10/2019</a:t>
            </a:fld>
            <a:endParaRPr lang="en-GB"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GB" dirty="0"/>
          </a:p>
        </p:txBody>
      </p:sp>
      <p:sp>
        <p:nvSpPr>
          <p:cNvPr id="7" name="Slide Number Placeholder 6"/>
          <p:cNvSpPr>
            <a:spLocks noGrp="1"/>
          </p:cNvSpPr>
          <p:nvPr>
            <p:ph type="sldNum" sz="quarter" idx="12"/>
          </p:nvPr>
        </p:nvSpPr>
        <p:spPr/>
        <p:txBody>
          <a:bodyPr/>
          <a:lstStyle/>
          <a:p>
            <a:fld id="{6128657F-9B0D-D64F-A2D2-E6CD914AA883}" type="slidenum">
              <a:rPr lang="en-GB" smtClean="0"/>
              <a:t>‹#›</a:t>
            </a:fld>
            <a:endParaRPr lang="en-GB" dirty="0"/>
          </a:p>
        </p:txBody>
      </p:sp>
    </p:spTree>
    <p:extLst>
      <p:ext uri="{BB962C8B-B14F-4D97-AF65-F5344CB8AC3E}">
        <p14:creationId xmlns:p14="http://schemas.microsoft.com/office/powerpoint/2010/main" val="1818697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D11238D8-444C-1F48-9C85-9C15E7CEDB09}" type="datetimeFigureOut">
              <a:rPr lang="en-GB" smtClean="0"/>
              <a:t>14/10/2019</a:t>
            </a:fld>
            <a:endParaRPr lang="en-GB"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GB" dirty="0"/>
          </a:p>
        </p:txBody>
      </p:sp>
      <p:sp>
        <p:nvSpPr>
          <p:cNvPr id="7" name="Slide Number Placeholder 6"/>
          <p:cNvSpPr>
            <a:spLocks noGrp="1"/>
          </p:cNvSpPr>
          <p:nvPr>
            <p:ph type="sldNum" sz="quarter" idx="12"/>
          </p:nvPr>
        </p:nvSpPr>
        <p:spPr/>
        <p:txBody>
          <a:bodyPr/>
          <a:lstStyle/>
          <a:p>
            <a:fld id="{6128657F-9B0D-D64F-A2D2-E6CD914AA883}" type="slidenum">
              <a:rPr lang="en-GB" smtClean="0"/>
              <a:t>‹#›</a:t>
            </a:fld>
            <a:endParaRPr lang="en-GB" dirty="0"/>
          </a:p>
        </p:txBody>
      </p:sp>
    </p:spTree>
    <p:extLst>
      <p:ext uri="{BB962C8B-B14F-4D97-AF65-F5344CB8AC3E}">
        <p14:creationId xmlns:p14="http://schemas.microsoft.com/office/powerpoint/2010/main" val="2672705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238D8-444C-1F48-9C85-9C15E7CEDB09}" type="datetimeFigureOut">
              <a:rPr lang="en-GB" smtClean="0"/>
              <a:t>14/10/2019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128657F-9B0D-D64F-A2D2-E6CD914AA883}" type="slidenum">
              <a:rPr lang="en-GB" smtClean="0"/>
              <a:t>‹#›</a:t>
            </a:fld>
            <a:endParaRPr lang="en-GB" dirty="0"/>
          </a:p>
        </p:txBody>
      </p:sp>
    </p:spTree>
    <p:extLst>
      <p:ext uri="{BB962C8B-B14F-4D97-AF65-F5344CB8AC3E}">
        <p14:creationId xmlns:p14="http://schemas.microsoft.com/office/powerpoint/2010/main" val="4240557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238D8-444C-1F48-9C85-9C15E7CEDB09}" type="datetimeFigureOut">
              <a:rPr lang="en-GB" smtClean="0"/>
              <a:t>14/10/2019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128657F-9B0D-D64F-A2D2-E6CD914AA883}" type="slidenum">
              <a:rPr lang="en-GB" smtClean="0"/>
              <a:t>‹#›</a:t>
            </a:fld>
            <a:endParaRPr lang="en-GB" dirty="0"/>
          </a:p>
        </p:txBody>
      </p:sp>
    </p:spTree>
    <p:extLst>
      <p:ext uri="{BB962C8B-B14F-4D97-AF65-F5344CB8AC3E}">
        <p14:creationId xmlns:p14="http://schemas.microsoft.com/office/powerpoint/2010/main" val="1379257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D11238D8-444C-1F48-9C85-9C15E7CEDB09}" type="datetimeFigureOut">
              <a:rPr lang="en-GB" smtClean="0"/>
              <a:t>14/10/2019</a:t>
            </a:fld>
            <a:endParaRPr lang="en-GB"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6128657F-9B0D-D64F-A2D2-E6CD914AA883}" type="slidenum">
              <a:rPr lang="en-GB" smtClean="0"/>
              <a:t>‹#›</a:t>
            </a:fld>
            <a:endParaRPr lang="en-GB" dirty="0"/>
          </a:p>
        </p:txBody>
      </p:sp>
    </p:spTree>
    <p:extLst>
      <p:ext uri="{BB962C8B-B14F-4D97-AF65-F5344CB8AC3E}">
        <p14:creationId xmlns:p14="http://schemas.microsoft.com/office/powerpoint/2010/main" val="340523496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socialcare.wales/about" TargetMode="External"/><Relationship Id="rId3" Type="http://schemas.openxmlformats.org/officeDocument/2006/relationships/hyperlink" Target="https://www.quotetab.com/quotes/by-dee-hock#3H8QcRczWLvfpYBP.97" TargetMode="External"/><Relationship Id="rId7" Type="http://schemas.openxmlformats.org/officeDocument/2006/relationships/hyperlink" Target="https://www.prospects.ac.uk/job-profiles/social-worker" TargetMode="External"/><Relationship Id="rId2" Type="http://schemas.openxmlformats.org/officeDocument/2006/relationships/hyperlink" Target="https://socialcare.wales/fitness-to-practise/codes-of-practice-and-guidance" TargetMode="External"/><Relationship Id="rId1" Type="http://schemas.openxmlformats.org/officeDocument/2006/relationships/slideLayout" Target="../slideLayouts/slideLayout2.xml"/><Relationship Id="rId6" Type="http://schemas.openxmlformats.org/officeDocument/2006/relationships/hyperlink" Target="https://wisdomquotes.com/marcus-aurelius-quotes/" TargetMode="External"/><Relationship Id="rId5" Type="http://schemas.openxmlformats.org/officeDocument/2006/relationships/hyperlink" Target="https://www.hcpc-uk.org/about-us/what-we-do/" TargetMode="External"/><Relationship Id="rId4" Type="http://schemas.openxmlformats.org/officeDocument/2006/relationships/hyperlink" Target="https://www.basw.co.uk/what-we-do/around-uk/cymru%20Accessed%2013th%20October%202019" TargetMode="External"/><Relationship Id="rId9" Type="http://schemas.openxmlformats.org/officeDocument/2006/relationships/hyperlink" Target="https://www.basw.co.uk/system/files/resources/Inquiry%20Report%20-%20APPG%20on%20Social%20Work%20-%20Social%20Workers%20and%20A%20New%20Mental%20Health%20Ac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5CDCB-2390-7A48-9E89-9CF4BC879D78}"/>
              </a:ext>
            </a:extLst>
          </p:cNvPr>
          <p:cNvSpPr>
            <a:spLocks noGrp="1"/>
          </p:cNvSpPr>
          <p:nvPr>
            <p:ph type="ctrTitle"/>
          </p:nvPr>
        </p:nvSpPr>
        <p:spPr>
          <a:xfrm>
            <a:off x="1600200" y="2711106"/>
            <a:ext cx="8991600" cy="997196"/>
          </a:xfrm>
          <a:noFill/>
          <a:ln>
            <a:solidFill>
              <a:schemeClr val="tx1"/>
            </a:solidFill>
          </a:ln>
        </p:spPr>
        <p:txBody>
          <a:bodyPr>
            <a:normAutofit/>
          </a:bodyPr>
          <a:lstStyle/>
          <a:p>
            <a:r>
              <a:rPr lang="en-GB" sz="3200" dirty="0">
                <a:solidFill>
                  <a:schemeClr val="bg1"/>
                </a:solidFill>
              </a:rPr>
              <a:t>Social Work</a:t>
            </a:r>
          </a:p>
        </p:txBody>
      </p:sp>
      <p:sp>
        <p:nvSpPr>
          <p:cNvPr id="3" name="Subtitle 2">
            <a:extLst>
              <a:ext uri="{FF2B5EF4-FFF2-40B4-BE49-F238E27FC236}">
                <a16:creationId xmlns:a16="http://schemas.microsoft.com/office/drawing/2014/main" id="{31E5BFE7-C9EC-0E4E-9CDF-686CCB42E245}"/>
              </a:ext>
            </a:extLst>
          </p:cNvPr>
          <p:cNvSpPr>
            <a:spLocks noGrp="1"/>
          </p:cNvSpPr>
          <p:nvPr>
            <p:ph type="subTitle" idx="1"/>
          </p:nvPr>
        </p:nvSpPr>
        <p:spPr>
          <a:xfrm>
            <a:off x="2695194" y="4711148"/>
            <a:ext cx="6801612" cy="1101350"/>
          </a:xfrm>
        </p:spPr>
        <p:txBody>
          <a:bodyPr>
            <a:normAutofit/>
          </a:bodyPr>
          <a:lstStyle/>
          <a:p>
            <a:pPr>
              <a:lnSpc>
                <a:spcPct val="90000"/>
              </a:lnSpc>
            </a:pPr>
            <a:r>
              <a:rPr lang="en-GB" sz="1600" dirty="0">
                <a:solidFill>
                  <a:schemeClr val="bg1"/>
                </a:solidFill>
              </a:rPr>
              <a:t>According to the Guardian Social Work is a job that is:</a:t>
            </a:r>
          </a:p>
          <a:p>
            <a:pPr>
              <a:lnSpc>
                <a:spcPct val="90000"/>
              </a:lnSpc>
            </a:pPr>
            <a:r>
              <a:rPr lang="en-GB" sz="1600" dirty="0">
                <a:solidFill>
                  <a:schemeClr val="bg1"/>
                </a:solidFill>
              </a:rPr>
              <a:t>Challenging, diverse, makes you a better policy maker, never be bored, teach you thinks you never knew about yourself, teach you the true value of thinks, get you stand up for human right and social justice and it is not a desk job</a:t>
            </a:r>
            <a:r>
              <a:rPr lang="en-GB" sz="1600" dirty="0"/>
              <a:t>.</a:t>
            </a:r>
          </a:p>
        </p:txBody>
      </p:sp>
    </p:spTree>
    <p:extLst>
      <p:ext uri="{BB962C8B-B14F-4D97-AF65-F5344CB8AC3E}">
        <p14:creationId xmlns:p14="http://schemas.microsoft.com/office/powerpoint/2010/main" val="2046156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95B6D-0A55-B647-994F-F450FF63513F}"/>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dirty="0">
                <a:solidFill>
                  <a:srgbClr val="262626"/>
                </a:solidFill>
              </a:rPr>
              <a:t>Skills that makes me the best candidate</a:t>
            </a:r>
          </a:p>
        </p:txBody>
      </p:sp>
      <p:pic>
        <p:nvPicPr>
          <p:cNvPr id="7" name="Graphic 6" descr="Office Worker">
            <a:extLst>
              <a:ext uri="{FF2B5EF4-FFF2-40B4-BE49-F238E27FC236}">
                <a16:creationId xmlns:a16="http://schemas.microsoft.com/office/drawing/2014/main" id="{DFC2D5D1-4D44-4A90-A361-64D4A25160E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45346" y="640078"/>
            <a:ext cx="3301307" cy="3301307"/>
          </a:xfrm>
          <a:prstGeom prst="rect">
            <a:avLst/>
          </a:prstGeom>
        </p:spPr>
      </p:pic>
      <p:sp>
        <p:nvSpPr>
          <p:cNvPr id="11" name="TextBox 10">
            <a:extLst>
              <a:ext uri="{FF2B5EF4-FFF2-40B4-BE49-F238E27FC236}">
                <a16:creationId xmlns:a16="http://schemas.microsoft.com/office/drawing/2014/main" id="{7F8A5248-0594-3640-92C8-3E9E2C23E08A}"/>
              </a:ext>
            </a:extLst>
          </p:cNvPr>
          <p:cNvSpPr txBox="1"/>
          <p:nvPr/>
        </p:nvSpPr>
        <p:spPr>
          <a:xfrm>
            <a:off x="553720" y="739140"/>
            <a:ext cx="2733040" cy="2569934"/>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EFFECTIVE LEADERSHIP SKILLS</a:t>
            </a: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Caring for the need of others seeking what is best for them as I seek what is best for the organization.</a:t>
            </a: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Lifting up those below and above  me and acknowledging their contributions.</a:t>
            </a: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Exercising the authority I have with humility</a:t>
            </a:r>
          </a:p>
          <a:p>
            <a:r>
              <a:rPr lang="en-GB" sz="1100" dirty="0">
                <a:latin typeface="Arial" panose="020B0604020202020204" pitchFamily="34" charset="0"/>
                <a:cs typeface="Arial" panose="020B0604020202020204" pitchFamily="34" charset="0"/>
              </a:rPr>
              <a:t> Perish (2006)</a:t>
            </a:r>
          </a:p>
          <a:p>
            <a:endParaRPr lang="en-GB" dirty="0"/>
          </a:p>
        </p:txBody>
      </p:sp>
      <p:sp>
        <p:nvSpPr>
          <p:cNvPr id="13" name="TextBox 12">
            <a:extLst>
              <a:ext uri="{FF2B5EF4-FFF2-40B4-BE49-F238E27FC236}">
                <a16:creationId xmlns:a16="http://schemas.microsoft.com/office/drawing/2014/main" id="{A9A71712-8E3A-494E-9A4F-685FFFE2AED7}"/>
              </a:ext>
            </a:extLst>
          </p:cNvPr>
          <p:cNvSpPr txBox="1"/>
          <p:nvPr/>
        </p:nvSpPr>
        <p:spPr>
          <a:xfrm>
            <a:off x="9108440" y="739140"/>
            <a:ext cx="2733040" cy="1785104"/>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TEAM WORKER</a:t>
            </a: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Great Communication Skills</a:t>
            </a: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Divergent Thinking</a:t>
            </a: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Active Listener</a:t>
            </a:r>
          </a:p>
          <a:p>
            <a:pPr marL="171450" indent="-171450">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Prospect (no date)</a:t>
            </a:r>
            <a:br>
              <a:rPr lang="en-GB" sz="1100" b="1" dirty="0">
                <a:latin typeface="Arial" panose="020B0604020202020204" pitchFamily="34" charset="0"/>
                <a:cs typeface="Arial" panose="020B0604020202020204" pitchFamily="34" charset="0"/>
              </a:rPr>
            </a:br>
            <a:br>
              <a:rPr lang="en-GB" sz="1100" b="1" u="sng" dirty="0">
                <a:latin typeface="Arial" panose="020B0604020202020204" pitchFamily="34" charset="0"/>
                <a:cs typeface="Arial" panose="020B0604020202020204" pitchFamily="34" charset="0"/>
              </a:rPr>
            </a:br>
            <a:endParaRPr lang="en-GB" sz="1100" dirty="0"/>
          </a:p>
        </p:txBody>
      </p:sp>
    </p:spTree>
    <p:extLst>
      <p:ext uri="{BB962C8B-B14F-4D97-AF65-F5344CB8AC3E}">
        <p14:creationId xmlns:p14="http://schemas.microsoft.com/office/powerpoint/2010/main" val="826709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85CA0-32B2-724D-B6EA-E7E33220A8B2}"/>
              </a:ext>
            </a:extLst>
          </p:cNvPr>
          <p:cNvSpPr>
            <a:spLocks noGrp="1"/>
          </p:cNvSpPr>
          <p:nvPr>
            <p:ph type="title"/>
          </p:nvPr>
        </p:nvSpPr>
        <p:spPr>
          <a:xfrm>
            <a:off x="640080" y="2377440"/>
            <a:ext cx="4434840" cy="1648581"/>
          </a:xfrm>
          <a:noFill/>
          <a:ln>
            <a:solidFill>
              <a:srgbClr val="FFFFFF"/>
            </a:solidFill>
          </a:ln>
        </p:spPr>
        <p:txBody>
          <a:bodyPr>
            <a:normAutofit/>
          </a:bodyPr>
          <a:lstStyle/>
          <a:p>
            <a:r>
              <a:rPr lang="en-GB" sz="2000" dirty="0">
                <a:solidFill>
                  <a:schemeClr val="bg1"/>
                </a:solidFill>
              </a:rPr>
              <a:t>How Social Work links with my field of expertise and personal skills </a:t>
            </a:r>
          </a:p>
        </p:txBody>
      </p:sp>
      <p:graphicFrame>
        <p:nvGraphicFramePr>
          <p:cNvPr id="5" name="Content Placeholder 2">
            <a:extLst>
              <a:ext uri="{FF2B5EF4-FFF2-40B4-BE49-F238E27FC236}">
                <a16:creationId xmlns:a16="http://schemas.microsoft.com/office/drawing/2014/main" id="{38DBF199-1901-49AB-9CEE-2EE049A4E14D}"/>
              </a:ext>
            </a:extLst>
          </p:cNvPr>
          <p:cNvGraphicFramePr>
            <a:graphicFrameLocks noGrp="1"/>
          </p:cNvGraphicFramePr>
          <p:nvPr>
            <p:ph idx="1"/>
            <p:extLst>
              <p:ext uri="{D42A27DB-BD31-4B8C-83A1-F6EECF244321}">
                <p14:modId xmlns:p14="http://schemas.microsoft.com/office/powerpoint/2010/main" val="4126311683"/>
              </p:ext>
            </p:extLst>
          </p:nvPr>
        </p:nvGraphicFramePr>
        <p:xfrm>
          <a:off x="5397500" y="1036003"/>
          <a:ext cx="5861049" cy="5276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4EFD8633-BF47-FB46-A850-D9B4EB11EDE3}"/>
              </a:ext>
            </a:extLst>
          </p:cNvPr>
          <p:cNvSpPr txBox="1"/>
          <p:nvPr/>
        </p:nvSpPr>
        <p:spPr>
          <a:xfrm>
            <a:off x="9124949" y="1128404"/>
            <a:ext cx="2133600" cy="4693593"/>
          </a:xfrm>
          <a:prstGeom prst="rect">
            <a:avLst/>
          </a:prstGeom>
          <a:noFill/>
        </p:spPr>
        <p:txBody>
          <a:bodyPr wrap="square" rtlCol="0">
            <a:spAutoFit/>
          </a:bodyPr>
          <a:lstStyle/>
          <a:p>
            <a:pPr marL="171450" indent="-1714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I need to apply and complete a masters degree in Social Work and register with Health and Social Care Council to be able to work as a qualified Social Worker.  Need to pass a Disclosure Barring Service. UCAS.</a:t>
            </a: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Patience</a:t>
            </a:r>
          </a:p>
          <a:p>
            <a:pPr marL="171450" indent="-1714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Problem solving</a:t>
            </a:r>
          </a:p>
          <a:p>
            <a:pPr marL="171450" indent="-1714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People management skills</a:t>
            </a:r>
          </a:p>
          <a:p>
            <a:r>
              <a:rPr lang="en-GB" sz="1200" dirty="0">
                <a:solidFill>
                  <a:schemeClr val="bg1"/>
                </a:solidFill>
                <a:latin typeface="Arial" panose="020B0604020202020204" pitchFamily="34" charset="0"/>
                <a:cs typeface="Arial" panose="020B0604020202020204" pitchFamily="34" charset="0"/>
              </a:rPr>
              <a:t>I run a children’s club called Rise and Shine in my community. Where we go out in the community to honour our service providers. Example Dr’s and Firemen and women.</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869153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9ECD84-C10C-4D8E-BBDC-48976DFE9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ABC89463-D318-4EC4-8DC8-2A360E194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20B557-3559-6242-8594-4D692C93E56A}"/>
              </a:ext>
            </a:extLst>
          </p:cNvPr>
          <p:cNvSpPr>
            <a:spLocks noGrp="1"/>
          </p:cNvSpPr>
          <p:nvPr>
            <p:ph type="title"/>
          </p:nvPr>
        </p:nvSpPr>
        <p:spPr>
          <a:xfrm>
            <a:off x="1116881" y="881443"/>
            <a:ext cx="9954443" cy="4780407"/>
          </a:xfrm>
          <a:solidFill>
            <a:schemeClr val="bg1"/>
          </a:solidFill>
          <a:ln>
            <a:noFill/>
          </a:ln>
        </p:spPr>
        <p:txBody>
          <a:bodyPr vert="horz" lIns="182880" tIns="182880" rIns="182880" bIns="182880" rtlCol="0" anchor="ctr" anchorCtr="1">
            <a:normAutofit fontScale="90000"/>
          </a:bodyPr>
          <a:lstStyle/>
          <a:p>
            <a:br>
              <a:rPr lang="en-US" sz="1100" cap="none" dirty="0">
                <a:solidFill>
                  <a:schemeClr val="tx1"/>
                </a:solidFill>
                <a:latin typeface="Arial" panose="020B0604020202020204" pitchFamily="34" charset="0"/>
                <a:cs typeface="Arial" panose="020B0604020202020204" pitchFamily="34" charset="0"/>
              </a:rPr>
            </a:br>
            <a:br>
              <a:rPr lang="en-US" sz="1100" cap="none" dirty="0">
                <a:solidFill>
                  <a:schemeClr val="tx1"/>
                </a:solidFill>
                <a:latin typeface="Arial" panose="020B0604020202020204" pitchFamily="34" charset="0"/>
                <a:cs typeface="Arial" panose="020B0604020202020204" pitchFamily="34" charset="0"/>
              </a:rPr>
            </a:br>
            <a:br>
              <a:rPr lang="en-US" sz="1100" cap="none" dirty="0">
                <a:solidFill>
                  <a:schemeClr val="tx1"/>
                </a:solidFill>
                <a:latin typeface="Arial" panose="020B0604020202020204" pitchFamily="34" charset="0"/>
                <a:cs typeface="Arial" panose="020B0604020202020204" pitchFamily="34" charset="0"/>
              </a:rPr>
            </a:br>
            <a:br>
              <a:rPr lang="en-US" sz="1100" cap="none" dirty="0">
                <a:solidFill>
                  <a:schemeClr val="tx1"/>
                </a:solidFill>
                <a:latin typeface="Arial" panose="020B0604020202020204" pitchFamily="34" charset="0"/>
                <a:cs typeface="Arial" panose="020B0604020202020204" pitchFamily="34" charset="0"/>
              </a:rPr>
            </a:br>
            <a:br>
              <a:rPr lang="en-US" sz="1100" cap="none" dirty="0">
                <a:solidFill>
                  <a:schemeClr val="tx1"/>
                </a:solidFill>
                <a:latin typeface="Arial" panose="020B0604020202020204" pitchFamily="34" charset="0"/>
                <a:cs typeface="Arial" panose="020B0604020202020204" pitchFamily="34" charset="0"/>
              </a:rPr>
            </a:br>
            <a:br>
              <a:rPr lang="en-US" sz="1100" cap="none" dirty="0">
                <a:solidFill>
                  <a:schemeClr val="tx1"/>
                </a:solidFill>
                <a:latin typeface="Arial" panose="020B0604020202020204" pitchFamily="34" charset="0"/>
                <a:cs typeface="Arial" panose="020B0604020202020204" pitchFamily="34" charset="0"/>
              </a:rPr>
            </a:br>
            <a:br>
              <a:rPr lang="en-US" sz="1100" cap="none" dirty="0">
                <a:solidFill>
                  <a:schemeClr val="tx1"/>
                </a:solidFill>
                <a:latin typeface="Arial" panose="020B0604020202020204" pitchFamily="34" charset="0"/>
                <a:cs typeface="Arial" panose="020B0604020202020204" pitchFamily="34" charset="0"/>
              </a:rPr>
            </a:br>
            <a:br>
              <a:rPr lang="en-US" sz="1100" cap="none" dirty="0">
                <a:solidFill>
                  <a:schemeClr val="tx1"/>
                </a:solidFill>
                <a:latin typeface="Arial" panose="020B0604020202020204" pitchFamily="34" charset="0"/>
                <a:cs typeface="Arial" panose="020B0604020202020204" pitchFamily="34" charset="0"/>
              </a:rPr>
            </a:br>
            <a:br>
              <a:rPr lang="en-US" sz="1100" cap="none" dirty="0">
                <a:solidFill>
                  <a:schemeClr val="tx1"/>
                </a:solidFill>
                <a:latin typeface="Arial" panose="020B0604020202020204" pitchFamily="34" charset="0"/>
                <a:cs typeface="Arial" panose="020B0604020202020204" pitchFamily="34" charset="0"/>
              </a:rPr>
            </a:br>
            <a:br>
              <a:rPr lang="en-US" sz="1100" cap="none" dirty="0">
                <a:solidFill>
                  <a:schemeClr val="tx1"/>
                </a:solidFill>
                <a:latin typeface="Arial" panose="020B0604020202020204" pitchFamily="34" charset="0"/>
                <a:cs typeface="Arial" panose="020B0604020202020204" pitchFamily="34" charset="0"/>
              </a:rPr>
            </a:br>
            <a:br>
              <a:rPr lang="en-US" sz="1050" b="1" dirty="0">
                <a:solidFill>
                  <a:schemeClr val="tx1"/>
                </a:solidFill>
                <a:latin typeface="Arial" panose="020B0604020202020204" pitchFamily="34" charset="0"/>
                <a:cs typeface="Arial" panose="020B0604020202020204" pitchFamily="34" charset="0"/>
              </a:rPr>
            </a:br>
            <a:br>
              <a:rPr lang="en-US" sz="1050" b="1" dirty="0">
                <a:solidFill>
                  <a:schemeClr val="tx1"/>
                </a:solidFill>
                <a:latin typeface="Arial" panose="020B0604020202020204" pitchFamily="34" charset="0"/>
                <a:cs typeface="Arial" panose="020B0604020202020204" pitchFamily="34" charset="0"/>
              </a:rPr>
            </a:br>
            <a:br>
              <a:rPr lang="en-US" sz="1100" cap="none" dirty="0">
                <a:solidFill>
                  <a:schemeClr val="tx1"/>
                </a:solidFill>
                <a:latin typeface="Arial" panose="020B0604020202020204" pitchFamily="34" charset="0"/>
                <a:cs typeface="Arial" panose="020B0604020202020204" pitchFamily="34" charset="0"/>
              </a:rPr>
            </a:br>
            <a:br>
              <a:rPr lang="en-US" sz="1200" b="1" cap="none" dirty="0">
                <a:solidFill>
                  <a:schemeClr val="tx1"/>
                </a:solidFill>
                <a:latin typeface="Arial" panose="020B0604020202020204" pitchFamily="34" charset="0"/>
                <a:cs typeface="Arial" panose="020B0604020202020204" pitchFamily="34" charset="0"/>
              </a:rPr>
            </a:br>
            <a:br>
              <a:rPr lang="en-US" sz="1200" b="1" cap="none" dirty="0">
                <a:solidFill>
                  <a:schemeClr val="tx1"/>
                </a:solidFill>
                <a:latin typeface="Arial" panose="020B0604020202020204" pitchFamily="34" charset="0"/>
                <a:cs typeface="Arial" panose="020B0604020202020204" pitchFamily="34" charset="0"/>
              </a:rPr>
            </a:br>
            <a:r>
              <a:rPr lang="en-US" sz="1200" b="1" dirty="0">
                <a:solidFill>
                  <a:schemeClr val="tx1"/>
                </a:solidFill>
                <a:latin typeface="Arial" panose="020B0604020202020204" pitchFamily="34" charset="0"/>
                <a:cs typeface="Arial" panose="020B0604020202020204" pitchFamily="34" charset="0"/>
              </a:rPr>
              <a:t>What I NEED TO IMPROVE ON my Intrapersonal Skills</a:t>
            </a:r>
            <a:br>
              <a:rPr lang="en-US" sz="1050" b="1" dirty="0">
                <a:solidFill>
                  <a:schemeClr val="tx1"/>
                </a:solidFill>
                <a:latin typeface="Arial" panose="020B0604020202020204" pitchFamily="34" charset="0"/>
                <a:cs typeface="Arial" panose="020B0604020202020204" pitchFamily="34" charset="0"/>
              </a:rPr>
            </a:br>
            <a:br>
              <a:rPr lang="en-US" sz="1050" b="1" dirty="0">
                <a:solidFill>
                  <a:schemeClr val="tx1"/>
                </a:solidFill>
                <a:latin typeface="Arial" panose="020B0604020202020204" pitchFamily="34" charset="0"/>
                <a:cs typeface="Arial" panose="020B0604020202020204" pitchFamily="34" charset="0"/>
              </a:rPr>
            </a:br>
            <a:r>
              <a:rPr lang="en-US" sz="1200" b="1" dirty="0">
                <a:solidFill>
                  <a:schemeClr val="tx1"/>
                </a:solidFill>
                <a:latin typeface="Arial" panose="020B0604020202020204" pitchFamily="34" charset="0"/>
                <a:cs typeface="Arial" panose="020B0604020202020204" pitchFamily="34" charset="0"/>
              </a:rPr>
              <a:t>Self- awareness</a:t>
            </a:r>
            <a:br>
              <a:rPr lang="en-US" sz="1100" cap="none" dirty="0">
                <a:solidFill>
                  <a:schemeClr val="tx1"/>
                </a:solidFill>
                <a:latin typeface="Arial" panose="020B0604020202020204" pitchFamily="34" charset="0"/>
                <a:cs typeface="Arial" panose="020B0604020202020204" pitchFamily="34" charset="0"/>
              </a:rPr>
            </a:br>
            <a:br>
              <a:rPr lang="en-US" sz="1200" dirty="0">
                <a:solidFill>
                  <a:schemeClr val="tx1"/>
                </a:solidFill>
                <a:latin typeface="Arial" panose="020B0604020202020204" pitchFamily="34" charset="0"/>
                <a:cs typeface="Arial" panose="020B0604020202020204" pitchFamily="34" charset="0"/>
              </a:rPr>
            </a:br>
            <a:r>
              <a:rPr lang="en-US" sz="1200" cap="none" dirty="0">
                <a:solidFill>
                  <a:schemeClr val="tx1"/>
                </a:solidFill>
                <a:latin typeface="Arial" panose="020B0604020202020204" pitchFamily="34" charset="0"/>
                <a:cs typeface="Arial" panose="020B0604020202020204" pitchFamily="34" charset="0"/>
              </a:rPr>
              <a:t>This is for me to be able to be aware of my feelings before I make any decisions</a:t>
            </a:r>
            <a:br>
              <a:rPr lang="en-US" sz="1200" b="1" cap="none" dirty="0">
                <a:solidFill>
                  <a:schemeClr val="tx1"/>
                </a:solidFill>
                <a:latin typeface="Arial" panose="020B0604020202020204" pitchFamily="34" charset="0"/>
                <a:cs typeface="Arial" panose="020B0604020202020204" pitchFamily="34" charset="0"/>
              </a:rPr>
            </a:br>
            <a:r>
              <a:rPr lang="en-US" sz="1200" b="1" cap="none" dirty="0">
                <a:solidFill>
                  <a:schemeClr val="tx1"/>
                </a:solidFill>
                <a:latin typeface="Arial" panose="020B0604020202020204" pitchFamily="34" charset="0"/>
                <a:cs typeface="Arial" panose="020B0604020202020204" pitchFamily="34" charset="0"/>
              </a:rPr>
              <a:t>    </a:t>
            </a:r>
            <a:br>
              <a:rPr lang="en-US" sz="1200" b="1" cap="none" dirty="0">
                <a:solidFill>
                  <a:schemeClr val="tx1"/>
                </a:solidFill>
                <a:latin typeface="Arial" panose="020B0604020202020204" pitchFamily="34" charset="0"/>
                <a:cs typeface="Arial" panose="020B0604020202020204" pitchFamily="34" charset="0"/>
              </a:rPr>
            </a:br>
            <a:r>
              <a:rPr lang="en-US" sz="1200" b="1" cap="none" dirty="0">
                <a:solidFill>
                  <a:schemeClr val="tx1"/>
                </a:solidFill>
                <a:latin typeface="Arial" panose="020B0604020202020204" pitchFamily="34" charset="0"/>
                <a:cs typeface="Arial" panose="020B0604020202020204" pitchFamily="34" charset="0"/>
              </a:rPr>
              <a:t>SELF- REGULATION</a:t>
            </a:r>
            <a:br>
              <a:rPr lang="en-US" sz="1100" b="1" cap="none" dirty="0">
                <a:solidFill>
                  <a:schemeClr val="tx1"/>
                </a:solidFill>
                <a:latin typeface="Arial" panose="020B0604020202020204" pitchFamily="34" charset="0"/>
                <a:cs typeface="Arial" panose="020B0604020202020204" pitchFamily="34" charset="0"/>
              </a:rPr>
            </a:br>
            <a:br>
              <a:rPr lang="en-US" sz="1200" cap="none" dirty="0">
                <a:solidFill>
                  <a:schemeClr val="tx1"/>
                </a:solidFill>
                <a:latin typeface="Arial" panose="020B0604020202020204" pitchFamily="34" charset="0"/>
                <a:cs typeface="Arial" panose="020B0604020202020204" pitchFamily="34" charset="0"/>
              </a:rPr>
            </a:br>
            <a:r>
              <a:rPr lang="en-US" sz="1200" cap="none" dirty="0">
                <a:solidFill>
                  <a:schemeClr val="tx1"/>
                </a:solidFill>
                <a:latin typeface="Arial" panose="020B0604020202020204" pitchFamily="34" charset="0"/>
                <a:cs typeface="Arial" panose="020B0604020202020204" pitchFamily="34" charset="0"/>
              </a:rPr>
              <a:t>This is for me to be able to improve and learn to control a challenging process or activity for the best benefit of everyone involved including the organization.</a:t>
            </a:r>
            <a:br>
              <a:rPr lang="en-US" sz="1200" cap="none" dirty="0">
                <a:solidFill>
                  <a:schemeClr val="tx1"/>
                </a:solidFill>
                <a:latin typeface="Arial" panose="020B0604020202020204" pitchFamily="34" charset="0"/>
                <a:cs typeface="Arial" panose="020B0604020202020204" pitchFamily="34" charset="0"/>
              </a:rPr>
            </a:br>
            <a:br>
              <a:rPr lang="en-US" sz="1100" cap="none" dirty="0">
                <a:solidFill>
                  <a:schemeClr val="tx1"/>
                </a:solidFill>
                <a:latin typeface="Arial" panose="020B0604020202020204" pitchFamily="34" charset="0"/>
                <a:cs typeface="Arial" panose="020B0604020202020204" pitchFamily="34" charset="0"/>
              </a:rPr>
            </a:br>
            <a:r>
              <a:rPr lang="en-US" sz="1200" b="1" cap="none" dirty="0">
                <a:solidFill>
                  <a:schemeClr val="tx1"/>
                </a:solidFill>
                <a:latin typeface="Arial" panose="020B0604020202020204" pitchFamily="34" charset="0"/>
                <a:cs typeface="Arial" panose="020B0604020202020204" pitchFamily="34" charset="0"/>
              </a:rPr>
              <a:t>SELF- REFLECTION </a:t>
            </a:r>
            <a:br>
              <a:rPr lang="en-US" sz="1200" b="1" cap="none" dirty="0">
                <a:solidFill>
                  <a:schemeClr val="tx1"/>
                </a:solidFill>
                <a:latin typeface="Arial" panose="020B0604020202020204" pitchFamily="34" charset="0"/>
                <a:cs typeface="Arial" panose="020B0604020202020204" pitchFamily="34" charset="0"/>
              </a:rPr>
            </a:br>
            <a:br>
              <a:rPr lang="en-US" sz="1200" cap="none" dirty="0">
                <a:solidFill>
                  <a:schemeClr val="tx1"/>
                </a:solidFill>
                <a:latin typeface="Arial" panose="020B0604020202020204" pitchFamily="34" charset="0"/>
                <a:cs typeface="Arial" panose="020B0604020202020204" pitchFamily="34" charset="0"/>
              </a:rPr>
            </a:br>
            <a:r>
              <a:rPr lang="en-US" sz="1200" cap="none" dirty="0">
                <a:solidFill>
                  <a:schemeClr val="tx1"/>
                </a:solidFill>
                <a:latin typeface="Arial" panose="020B0604020202020204" pitchFamily="34" charset="0"/>
                <a:cs typeface="Arial" panose="020B0604020202020204" pitchFamily="34" charset="0"/>
              </a:rPr>
              <a:t>This is for me to be able reflect on every situation in order for me to make the best decision next time</a:t>
            </a:r>
            <a:br>
              <a:rPr lang="en-US" sz="1200" cap="none" dirty="0">
                <a:solidFill>
                  <a:schemeClr val="tx1"/>
                </a:solidFill>
                <a:latin typeface="Arial" panose="020B0604020202020204" pitchFamily="34" charset="0"/>
                <a:cs typeface="Arial" panose="020B0604020202020204" pitchFamily="34" charset="0"/>
              </a:rPr>
            </a:br>
            <a:br>
              <a:rPr lang="en-US" sz="1200" cap="none" dirty="0">
                <a:solidFill>
                  <a:schemeClr val="tx1"/>
                </a:solidFill>
                <a:latin typeface="Arial" panose="020B0604020202020204" pitchFamily="34" charset="0"/>
                <a:cs typeface="Arial" panose="020B0604020202020204" pitchFamily="34" charset="0"/>
              </a:rPr>
            </a:br>
            <a:r>
              <a:rPr lang="en-US" sz="1200" cap="none" dirty="0">
                <a:solidFill>
                  <a:schemeClr val="tx1"/>
                </a:solidFill>
                <a:latin typeface="Arial" panose="020B0604020202020204" pitchFamily="34" charset="0"/>
                <a:cs typeface="Arial" panose="020B0604020202020204" pitchFamily="34" charset="0"/>
              </a:rPr>
              <a:t> Gibbs Reflective model</a:t>
            </a:r>
            <a:br>
              <a:rPr lang="en-US" sz="1200" cap="none" dirty="0">
                <a:solidFill>
                  <a:schemeClr val="tx1"/>
                </a:solidFill>
                <a:latin typeface="Arial" panose="020B0604020202020204" pitchFamily="34" charset="0"/>
                <a:cs typeface="Arial" panose="020B0604020202020204" pitchFamily="34" charset="0"/>
              </a:rPr>
            </a:br>
            <a:br>
              <a:rPr lang="en-US" sz="1200" cap="none" dirty="0">
                <a:solidFill>
                  <a:schemeClr val="tx1"/>
                </a:solidFill>
                <a:latin typeface="Arial" panose="020B0604020202020204" pitchFamily="34" charset="0"/>
                <a:cs typeface="Arial" panose="020B0604020202020204" pitchFamily="34" charset="0"/>
              </a:rPr>
            </a:br>
            <a:r>
              <a:rPr lang="en-US" sz="1200" b="1" cap="none" dirty="0">
                <a:solidFill>
                  <a:schemeClr val="tx1"/>
                </a:solidFill>
                <a:latin typeface="Arial" panose="020B0604020202020204" pitchFamily="34" charset="0"/>
                <a:cs typeface="Arial" panose="020B0604020202020204" pitchFamily="34" charset="0"/>
              </a:rPr>
              <a:t>A LOT OF READING AND RESEARCH</a:t>
            </a:r>
            <a:br>
              <a:rPr lang="en-US" sz="1200" b="1" cap="none" dirty="0">
                <a:solidFill>
                  <a:schemeClr val="tx1"/>
                </a:solidFill>
                <a:latin typeface="Arial" panose="020B0604020202020204" pitchFamily="34" charset="0"/>
                <a:cs typeface="Arial" panose="020B0604020202020204" pitchFamily="34" charset="0"/>
              </a:rPr>
            </a:br>
            <a:br>
              <a:rPr lang="en-US" sz="1200" b="1" cap="none" dirty="0">
                <a:solidFill>
                  <a:schemeClr val="tx1"/>
                </a:solidFill>
                <a:latin typeface="Arial" panose="020B0604020202020204" pitchFamily="34" charset="0"/>
                <a:cs typeface="Arial" panose="020B0604020202020204" pitchFamily="34" charset="0"/>
              </a:rPr>
            </a:br>
            <a:r>
              <a:rPr lang="en-US" sz="1200" cap="none" dirty="0">
                <a:solidFill>
                  <a:schemeClr val="tx1"/>
                </a:solidFill>
                <a:latin typeface="Arial" panose="020B0604020202020204" pitchFamily="34" charset="0"/>
                <a:cs typeface="Arial" panose="020B0604020202020204" pitchFamily="34" charset="0"/>
              </a:rPr>
              <a:t>To improve on my vocabulary and English language in general and to be </a:t>
            </a:r>
            <a:r>
              <a:rPr lang="en-US" sz="1200" cap="none" dirty="0" err="1">
                <a:solidFill>
                  <a:schemeClr val="tx1"/>
                </a:solidFill>
                <a:latin typeface="Arial" panose="020B0604020202020204" pitchFamily="34" charset="0"/>
                <a:cs typeface="Arial" panose="020B0604020202020204" pitchFamily="34" charset="0"/>
              </a:rPr>
              <a:t>knowlegable</a:t>
            </a:r>
            <a:r>
              <a:rPr lang="en-US" sz="1200" cap="none" dirty="0">
                <a:solidFill>
                  <a:schemeClr val="tx1"/>
                </a:solidFill>
                <a:latin typeface="Arial" panose="020B0604020202020204" pitchFamily="34" charset="0"/>
                <a:cs typeface="Arial" panose="020B0604020202020204" pitchFamily="34" charset="0"/>
              </a:rPr>
              <a:t> in what is happening locally and internationally.</a:t>
            </a:r>
            <a:r>
              <a:rPr lang="en-US" sz="1200" b="1" cap="none" dirty="0">
                <a:solidFill>
                  <a:schemeClr val="tx1"/>
                </a:solidFill>
                <a:latin typeface="Arial" panose="020B0604020202020204" pitchFamily="34" charset="0"/>
                <a:cs typeface="Arial" panose="020B0604020202020204" pitchFamily="34" charset="0"/>
              </a:rPr>
              <a:t> </a:t>
            </a:r>
            <a:br>
              <a:rPr lang="en-US" sz="1200" b="1" cap="none" dirty="0">
                <a:solidFill>
                  <a:schemeClr val="tx1"/>
                </a:solidFill>
                <a:latin typeface="Arial" panose="020B0604020202020204" pitchFamily="34" charset="0"/>
                <a:cs typeface="Arial" panose="020B0604020202020204" pitchFamily="34" charset="0"/>
              </a:rPr>
            </a:br>
            <a:br>
              <a:rPr lang="en-US" sz="1200" b="1" cap="none" dirty="0">
                <a:solidFill>
                  <a:schemeClr val="tx1"/>
                </a:solidFill>
                <a:latin typeface="Arial" panose="020B0604020202020204" pitchFamily="34" charset="0"/>
                <a:cs typeface="Arial" panose="020B0604020202020204" pitchFamily="34" charset="0"/>
              </a:rPr>
            </a:br>
            <a:r>
              <a:rPr lang="en-US" sz="1200" b="1" cap="none" dirty="0">
                <a:solidFill>
                  <a:schemeClr val="tx1"/>
                </a:solidFill>
                <a:latin typeface="Arial" panose="020B0604020202020204" pitchFamily="34" charset="0"/>
                <a:cs typeface="Arial" panose="020B0604020202020204" pitchFamily="34" charset="0"/>
              </a:rPr>
              <a:t>TIME MANAGEMENT</a:t>
            </a:r>
            <a:br>
              <a:rPr lang="en-US" sz="1200" b="1" cap="none" dirty="0">
                <a:solidFill>
                  <a:schemeClr val="tx1"/>
                </a:solidFill>
                <a:latin typeface="Arial" panose="020B0604020202020204" pitchFamily="34" charset="0"/>
                <a:cs typeface="Arial" panose="020B0604020202020204" pitchFamily="34" charset="0"/>
              </a:rPr>
            </a:br>
            <a:r>
              <a:rPr lang="en-US" sz="1200" cap="none" dirty="0">
                <a:solidFill>
                  <a:schemeClr val="tx1"/>
                </a:solidFill>
                <a:latin typeface="Arial" panose="020B0604020202020204" pitchFamily="34" charset="0"/>
                <a:cs typeface="Arial" panose="020B0604020202020204" pitchFamily="34" charset="0"/>
              </a:rPr>
              <a:t> </a:t>
            </a:r>
            <a:br>
              <a:rPr lang="en-US" sz="1200" cap="none" dirty="0">
                <a:solidFill>
                  <a:schemeClr val="tx1"/>
                </a:solidFill>
                <a:latin typeface="Arial" panose="020B0604020202020204" pitchFamily="34" charset="0"/>
                <a:cs typeface="Arial" panose="020B0604020202020204" pitchFamily="34" charset="0"/>
              </a:rPr>
            </a:br>
            <a:r>
              <a:rPr lang="en-US" sz="1200" cap="none" dirty="0">
                <a:solidFill>
                  <a:schemeClr val="tx1"/>
                </a:solidFill>
                <a:latin typeface="Arial" panose="020B0604020202020204" pitchFamily="34" charset="0"/>
                <a:cs typeface="Arial" panose="020B0604020202020204" pitchFamily="34" charset="0"/>
              </a:rPr>
              <a:t>To be able to </a:t>
            </a:r>
            <a:r>
              <a:rPr lang="en-US" sz="1200" cap="none" dirty="0" err="1">
                <a:solidFill>
                  <a:schemeClr val="tx1"/>
                </a:solidFill>
                <a:latin typeface="Arial" panose="020B0604020202020204" pitchFamily="34" charset="0"/>
                <a:cs typeface="Arial" panose="020B0604020202020204" pitchFamily="34" charset="0"/>
              </a:rPr>
              <a:t>priorotize</a:t>
            </a:r>
            <a:r>
              <a:rPr lang="en-US" sz="1200" cap="none" dirty="0">
                <a:solidFill>
                  <a:schemeClr val="tx1"/>
                </a:solidFill>
                <a:latin typeface="Arial" panose="020B0604020202020204" pitchFamily="34" charset="0"/>
                <a:cs typeface="Arial" panose="020B0604020202020204" pitchFamily="34" charset="0"/>
              </a:rPr>
              <a:t> task from important to least important</a:t>
            </a:r>
            <a:br>
              <a:rPr lang="en-US" sz="1200" cap="none" dirty="0">
                <a:solidFill>
                  <a:schemeClr val="tx1"/>
                </a:solidFill>
                <a:latin typeface="Arial" panose="020B0604020202020204" pitchFamily="34" charset="0"/>
                <a:cs typeface="Arial" panose="020B0604020202020204" pitchFamily="34" charset="0"/>
              </a:rPr>
            </a:br>
            <a:br>
              <a:rPr lang="en-US" sz="1200" cap="none" dirty="0">
                <a:solidFill>
                  <a:schemeClr val="tx1"/>
                </a:solidFill>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Forsyth, P., (2013), Gibbs reflective model</a:t>
            </a:r>
            <a:r>
              <a:rPr lang="en-US" sz="1200" cap="none" dirty="0">
                <a:solidFill>
                  <a:schemeClr val="tx1"/>
                </a:solidFill>
                <a:latin typeface="Arial" panose="020B0604020202020204" pitchFamily="34" charset="0"/>
                <a:cs typeface="Arial" panose="020B0604020202020204" pitchFamily="34" charset="0"/>
              </a:rPr>
              <a:t>  </a:t>
            </a:r>
            <a:br>
              <a:rPr lang="en-US" sz="1100" b="1" dirty="0">
                <a:solidFill>
                  <a:schemeClr val="tx1"/>
                </a:solidFill>
                <a:latin typeface="Arial" panose="020B0604020202020204" pitchFamily="34" charset="0"/>
                <a:cs typeface="Arial" panose="020B0604020202020204" pitchFamily="34" charset="0"/>
              </a:rPr>
            </a:br>
            <a:br>
              <a:rPr lang="en-US" sz="1100" b="1" dirty="0">
                <a:solidFill>
                  <a:schemeClr val="tx1"/>
                </a:solidFill>
                <a:latin typeface="Arial" panose="020B0604020202020204" pitchFamily="34" charset="0"/>
                <a:cs typeface="Arial" panose="020B0604020202020204" pitchFamily="34" charset="0"/>
              </a:rPr>
            </a:br>
            <a:br>
              <a:rPr lang="en-US" sz="1100" b="1" dirty="0">
                <a:solidFill>
                  <a:schemeClr val="tx1"/>
                </a:solidFill>
                <a:latin typeface="Arial" panose="020B0604020202020204" pitchFamily="34" charset="0"/>
                <a:cs typeface="Arial" panose="020B0604020202020204" pitchFamily="34" charset="0"/>
              </a:rPr>
            </a:br>
            <a:br>
              <a:rPr lang="en-US" sz="6000" b="1" dirty="0">
                <a:solidFill>
                  <a:srgbClr val="FFFFFF"/>
                </a:solidFill>
              </a:rPr>
            </a:br>
            <a:r>
              <a:rPr lang="en-US" sz="6000" dirty="0">
                <a:solidFill>
                  <a:srgbClr val="FFFFFF"/>
                </a:solidFill>
              </a:rPr>
              <a:t> </a:t>
            </a:r>
            <a:br>
              <a:rPr lang="en-US" sz="6000" dirty="0">
                <a:solidFill>
                  <a:srgbClr val="FFFFFF"/>
                </a:solidFill>
              </a:rPr>
            </a:br>
            <a:endParaRPr lang="en-US" sz="6000" dirty="0">
              <a:solidFill>
                <a:srgbClr val="FFFFFF"/>
              </a:solidFill>
            </a:endParaRPr>
          </a:p>
        </p:txBody>
      </p:sp>
    </p:spTree>
    <p:extLst>
      <p:ext uri="{BB962C8B-B14F-4D97-AF65-F5344CB8AC3E}">
        <p14:creationId xmlns:p14="http://schemas.microsoft.com/office/powerpoint/2010/main" val="1538717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AB41-3660-1A4D-A962-31E600AD4496}"/>
              </a:ext>
            </a:extLst>
          </p:cNvPr>
          <p:cNvSpPr>
            <a:spLocks noGrp="1"/>
          </p:cNvSpPr>
          <p:nvPr>
            <p:ph type="title"/>
          </p:nvPr>
        </p:nvSpPr>
        <p:spPr>
          <a:xfrm>
            <a:off x="3477309" y="324991"/>
            <a:ext cx="4936297" cy="811556"/>
          </a:xfrm>
          <a:ln>
            <a:solidFill>
              <a:schemeClr val="accent2"/>
            </a:solidFill>
          </a:ln>
        </p:spPr>
        <p:txBody>
          <a:bodyPr>
            <a:normAutofit/>
          </a:bodyPr>
          <a:lstStyle/>
          <a:p>
            <a:r>
              <a:rPr lang="en-GB" sz="1100" b="1" dirty="0">
                <a:solidFill>
                  <a:schemeClr val="tx1"/>
                </a:solidFill>
                <a:latin typeface="Arial" panose="020B0604020202020204" pitchFamily="34" charset="0"/>
                <a:cs typeface="Arial" panose="020B0604020202020204" pitchFamily="34" charset="0"/>
              </a:rPr>
              <a:t>Critical and Factual Understanding on Social Work</a:t>
            </a:r>
          </a:p>
        </p:txBody>
      </p:sp>
      <p:sp>
        <p:nvSpPr>
          <p:cNvPr id="13" name="Oval 12">
            <a:extLst>
              <a:ext uri="{FF2B5EF4-FFF2-40B4-BE49-F238E27FC236}">
                <a16:creationId xmlns:a16="http://schemas.microsoft.com/office/drawing/2014/main" id="{0427E1AC-24FE-9848-9A91-968C4B8630F7}"/>
              </a:ext>
            </a:extLst>
          </p:cNvPr>
          <p:cNvSpPr/>
          <p:nvPr/>
        </p:nvSpPr>
        <p:spPr>
          <a:xfrm>
            <a:off x="4788555" y="2459568"/>
            <a:ext cx="2390398" cy="2260941"/>
          </a:xfrm>
          <a:prstGeom prst="ellipse">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latin typeface="Arial" panose="020B0604020202020204" pitchFamily="34" charset="0"/>
                <a:cs typeface="Arial" panose="020B0604020202020204" pitchFamily="34" charset="0"/>
              </a:rPr>
              <a:t>Codes of Practice</a:t>
            </a:r>
          </a:p>
          <a:p>
            <a:pPr algn="ctr"/>
            <a:endParaRPr lang="en-GB" dirty="0"/>
          </a:p>
        </p:txBody>
      </p:sp>
      <p:sp>
        <p:nvSpPr>
          <p:cNvPr id="17" name="Rectangle 16">
            <a:extLst>
              <a:ext uri="{FF2B5EF4-FFF2-40B4-BE49-F238E27FC236}">
                <a16:creationId xmlns:a16="http://schemas.microsoft.com/office/drawing/2014/main" id="{2EDC6232-DF7D-E348-8278-05C5DF7669F9}"/>
              </a:ext>
            </a:extLst>
          </p:cNvPr>
          <p:cNvSpPr/>
          <p:nvPr/>
        </p:nvSpPr>
        <p:spPr>
          <a:xfrm rot="329917">
            <a:off x="8726098" y="1625986"/>
            <a:ext cx="2121093" cy="461665"/>
          </a:xfrm>
          <a:prstGeom prst="rect">
            <a:avLst/>
          </a:prstGeom>
        </p:spPr>
        <p:txBody>
          <a:bodyPr wrap="none">
            <a:spAutoFit/>
          </a:bodyPr>
          <a:lstStyle/>
          <a:p>
            <a:pPr lvl="0">
              <a:lnSpc>
                <a:spcPct val="100000"/>
              </a:lnSpc>
            </a:pPr>
            <a:r>
              <a:rPr lang="en-GB" sz="2400" dirty="0">
                <a:latin typeface="Arial" panose="020B0604020202020204" pitchFamily="34" charset="0"/>
                <a:cs typeface="Arial" panose="020B0604020202020204" pitchFamily="34" charset="0"/>
              </a:rPr>
              <a:t>Confidentiality</a:t>
            </a:r>
          </a:p>
        </p:txBody>
      </p:sp>
      <p:sp>
        <p:nvSpPr>
          <p:cNvPr id="19" name="Rectangle 18">
            <a:extLst>
              <a:ext uri="{FF2B5EF4-FFF2-40B4-BE49-F238E27FC236}">
                <a16:creationId xmlns:a16="http://schemas.microsoft.com/office/drawing/2014/main" id="{AD288A2F-A1E3-AB4B-8294-435E22FF0C08}"/>
              </a:ext>
            </a:extLst>
          </p:cNvPr>
          <p:cNvSpPr/>
          <p:nvPr/>
        </p:nvSpPr>
        <p:spPr>
          <a:xfrm>
            <a:off x="937135" y="5498524"/>
            <a:ext cx="2632452" cy="461665"/>
          </a:xfrm>
          <a:prstGeom prst="rect">
            <a:avLst/>
          </a:prstGeom>
        </p:spPr>
        <p:txBody>
          <a:bodyPr wrap="none">
            <a:spAutoFit/>
          </a:bodyPr>
          <a:lstStyle/>
          <a:p>
            <a:pPr lvl="0">
              <a:lnSpc>
                <a:spcPct val="100000"/>
              </a:lnSpc>
            </a:pPr>
            <a:r>
              <a:rPr lang="en-GB" sz="2400" dirty="0">
                <a:latin typeface="Arial" panose="020B0604020202020204" pitchFamily="34" charset="0"/>
                <a:cs typeface="Arial" panose="020B0604020202020204" pitchFamily="34" charset="0"/>
              </a:rPr>
              <a:t>Health and Safety</a:t>
            </a:r>
          </a:p>
        </p:txBody>
      </p:sp>
      <p:sp>
        <p:nvSpPr>
          <p:cNvPr id="23" name="Rectangle 22">
            <a:extLst>
              <a:ext uri="{FF2B5EF4-FFF2-40B4-BE49-F238E27FC236}">
                <a16:creationId xmlns:a16="http://schemas.microsoft.com/office/drawing/2014/main" id="{23FC704E-1B99-5F48-A604-F8E0A2BDB1E0}"/>
              </a:ext>
            </a:extLst>
          </p:cNvPr>
          <p:cNvSpPr/>
          <p:nvPr/>
        </p:nvSpPr>
        <p:spPr>
          <a:xfrm rot="21379281">
            <a:off x="342173" y="1379479"/>
            <a:ext cx="3129383" cy="461665"/>
          </a:xfrm>
          <a:prstGeom prst="rect">
            <a:avLst/>
          </a:prstGeom>
        </p:spPr>
        <p:txBody>
          <a:bodyPr wrap="none">
            <a:spAutoFit/>
          </a:bodyPr>
          <a:lstStyle/>
          <a:p>
            <a:pPr lvl="0">
              <a:lnSpc>
                <a:spcPct val="100000"/>
              </a:lnSpc>
            </a:pPr>
            <a:r>
              <a:rPr lang="en-GB" sz="2400" dirty="0">
                <a:latin typeface="Arial" panose="020B0604020202020204" pitchFamily="34" charset="0"/>
                <a:cs typeface="Arial" panose="020B0604020202020204" pitchFamily="34" charset="0"/>
              </a:rPr>
              <a:t>Honesty and Respect</a:t>
            </a:r>
          </a:p>
        </p:txBody>
      </p:sp>
      <p:sp>
        <p:nvSpPr>
          <p:cNvPr id="24" name="Rectangle 23">
            <a:extLst>
              <a:ext uri="{FF2B5EF4-FFF2-40B4-BE49-F238E27FC236}">
                <a16:creationId xmlns:a16="http://schemas.microsoft.com/office/drawing/2014/main" id="{AA5C1418-2C3F-4B4E-B197-60A6FBA32042}"/>
              </a:ext>
            </a:extLst>
          </p:cNvPr>
          <p:cNvSpPr/>
          <p:nvPr/>
        </p:nvSpPr>
        <p:spPr>
          <a:xfrm rot="21265296">
            <a:off x="7430286" y="6160099"/>
            <a:ext cx="3061479" cy="369332"/>
          </a:xfrm>
          <a:prstGeom prst="rect">
            <a:avLst/>
          </a:prstGeom>
        </p:spPr>
        <p:txBody>
          <a:bodyPr wrap="none">
            <a:spAutoFit/>
          </a:bodyPr>
          <a:lstStyle/>
          <a:p>
            <a:pPr lvl="0">
              <a:lnSpc>
                <a:spcPct val="100000"/>
              </a:lnSpc>
            </a:pPr>
            <a:r>
              <a:rPr lang="en-GB" dirty="0">
                <a:latin typeface="Arial" panose="020B0604020202020204" pitchFamily="34" charset="0"/>
                <a:cs typeface="Arial" panose="020B0604020202020204" pitchFamily="34" charset="0"/>
              </a:rPr>
              <a:t>Social Care Wales (no date)</a:t>
            </a:r>
          </a:p>
        </p:txBody>
      </p:sp>
      <p:cxnSp>
        <p:nvCxnSpPr>
          <p:cNvPr id="30" name="Straight Arrow Connector 29">
            <a:extLst>
              <a:ext uri="{FF2B5EF4-FFF2-40B4-BE49-F238E27FC236}">
                <a16:creationId xmlns:a16="http://schemas.microsoft.com/office/drawing/2014/main" id="{E4D7BB85-BA78-A244-B1E8-29EF57EF9B5E}"/>
              </a:ext>
            </a:extLst>
          </p:cNvPr>
          <p:cNvCxnSpPr>
            <a:cxnSpLocks/>
          </p:cNvCxnSpPr>
          <p:nvPr/>
        </p:nvCxnSpPr>
        <p:spPr>
          <a:xfrm flipH="1" flipV="1">
            <a:off x="1906864" y="2034686"/>
            <a:ext cx="2462212" cy="1123404"/>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1BBC167A-BE0E-4546-A7FB-33314803B5AE}"/>
              </a:ext>
            </a:extLst>
          </p:cNvPr>
          <p:cNvCxnSpPr>
            <a:cxnSpLocks/>
          </p:cNvCxnSpPr>
          <p:nvPr/>
        </p:nvCxnSpPr>
        <p:spPr>
          <a:xfrm flipV="1">
            <a:off x="7822926" y="2280934"/>
            <a:ext cx="1192597" cy="630908"/>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C003F511-8ED0-6448-A7D3-5E377745EA75}"/>
              </a:ext>
            </a:extLst>
          </p:cNvPr>
          <p:cNvCxnSpPr>
            <a:cxnSpLocks/>
          </p:cNvCxnSpPr>
          <p:nvPr/>
        </p:nvCxnSpPr>
        <p:spPr>
          <a:xfrm>
            <a:off x="7178953" y="4246487"/>
            <a:ext cx="1583124" cy="158024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BD52CBE2-A5F5-EA40-9D0D-571438EE6B97}"/>
              </a:ext>
            </a:extLst>
          </p:cNvPr>
          <p:cNvCxnSpPr>
            <a:cxnSpLocks/>
          </p:cNvCxnSpPr>
          <p:nvPr/>
        </p:nvCxnSpPr>
        <p:spPr>
          <a:xfrm flipH="1">
            <a:off x="3368366" y="4519749"/>
            <a:ext cx="1080870" cy="689434"/>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2263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4FEF48-6B83-4B4A-BB3A-854FF218D5B1}"/>
              </a:ext>
            </a:extLst>
          </p:cNvPr>
          <p:cNvSpPr txBox="1"/>
          <p:nvPr/>
        </p:nvSpPr>
        <p:spPr>
          <a:xfrm>
            <a:off x="4523120" y="2477076"/>
            <a:ext cx="3390611" cy="4001095"/>
          </a:xfrm>
          <a:prstGeom prst="rect">
            <a:avLst/>
          </a:prstGeom>
          <a:solidFill>
            <a:schemeClr val="bg1"/>
          </a:solidFill>
          <a:ln>
            <a:solidFill>
              <a:schemeClr val="accent2"/>
            </a:solidFill>
          </a:ln>
        </p:spPr>
        <p:txBody>
          <a:bodyPr wrap="square" rtlCol="0">
            <a:spAutoFit/>
          </a:bodyPr>
          <a:lstStyle/>
          <a:p>
            <a:pPr lvl="0">
              <a:lnSpc>
                <a:spcPct val="100000"/>
              </a:lnSpc>
            </a:pPr>
            <a:r>
              <a:rPr lang="en-GB" sz="2000" b="1" dirty="0">
                <a:latin typeface="Arial" panose="020B0604020202020204" pitchFamily="34" charset="0"/>
                <a:cs typeface="Arial" panose="020B0604020202020204" pitchFamily="34" charset="0"/>
              </a:rPr>
              <a:t>Cymru/BASW:</a:t>
            </a:r>
          </a:p>
          <a:p>
            <a:pPr lvl="0">
              <a:lnSpc>
                <a:spcPct val="100000"/>
              </a:lnSpc>
            </a:pPr>
            <a:endParaRPr lang="en-GB" sz="2000" b="1" dirty="0">
              <a:latin typeface="Arial" panose="020B0604020202020204" pitchFamily="34" charset="0"/>
              <a:cs typeface="Arial" panose="020B0604020202020204" pitchFamily="34" charset="0"/>
            </a:endParaRPr>
          </a:p>
          <a:p>
            <a:pPr lvl="0">
              <a:lnSpc>
                <a:spcPct val="100000"/>
              </a:lnSpc>
            </a:pPr>
            <a:r>
              <a:rPr lang="en-GB" sz="2000" dirty="0">
                <a:latin typeface="Arial" panose="020B0604020202020204" pitchFamily="34" charset="0"/>
                <a:cs typeface="Arial" panose="020B0604020202020204" pitchFamily="34" charset="0"/>
              </a:rPr>
              <a:t>1. Campaigns for relationship-base practice</a:t>
            </a:r>
          </a:p>
          <a:p>
            <a:pPr lvl="0">
              <a:lnSpc>
                <a:spcPct val="100000"/>
              </a:lnSpc>
            </a:pPr>
            <a:endParaRPr lang="en-GB" sz="2000" dirty="0">
              <a:latin typeface="Arial" panose="020B0604020202020204" pitchFamily="34" charset="0"/>
              <a:cs typeface="Arial" panose="020B0604020202020204" pitchFamily="34" charset="0"/>
            </a:endParaRPr>
          </a:p>
          <a:p>
            <a:pPr lvl="0">
              <a:lnSpc>
                <a:spcPct val="100000"/>
              </a:lnSpc>
            </a:pPr>
            <a:r>
              <a:rPr lang="en-GB" sz="2000" dirty="0">
                <a:latin typeface="Arial" panose="020B0604020202020204" pitchFamily="34" charset="0"/>
                <a:cs typeface="Arial" panose="020B0604020202020204" pitchFamily="34" charset="0"/>
              </a:rPr>
              <a:t>2. Policy and research and international work </a:t>
            </a:r>
          </a:p>
          <a:p>
            <a:pPr lvl="0">
              <a:lnSpc>
                <a:spcPct val="100000"/>
              </a:lnSpc>
            </a:pPr>
            <a:endParaRPr lang="en-GB" sz="2000" dirty="0">
              <a:latin typeface="Arial" panose="020B0604020202020204" pitchFamily="34" charset="0"/>
              <a:cs typeface="Arial" panose="020B0604020202020204" pitchFamily="34" charset="0"/>
            </a:endParaRPr>
          </a:p>
          <a:p>
            <a:pPr lvl="0">
              <a:lnSpc>
                <a:spcPct val="100000"/>
              </a:lnSpc>
            </a:pPr>
            <a:r>
              <a:rPr lang="en-GB" sz="2000" dirty="0">
                <a:latin typeface="Arial" panose="020B0604020202020204" pitchFamily="34" charset="0"/>
                <a:cs typeface="Arial" panose="020B0604020202020204" pitchFamily="34" charset="0"/>
              </a:rPr>
              <a:t>3. Influencing social work policy in the commonwealth.</a:t>
            </a:r>
          </a:p>
          <a:p>
            <a:endParaRPr lang="en-GB" dirty="0"/>
          </a:p>
          <a:p>
            <a:endParaRPr lang="en-GB" dirty="0"/>
          </a:p>
          <a:p>
            <a:endParaRPr lang="en-GB" dirty="0"/>
          </a:p>
        </p:txBody>
      </p:sp>
      <p:sp>
        <p:nvSpPr>
          <p:cNvPr id="14" name="TextBox 13">
            <a:extLst>
              <a:ext uri="{FF2B5EF4-FFF2-40B4-BE49-F238E27FC236}">
                <a16:creationId xmlns:a16="http://schemas.microsoft.com/office/drawing/2014/main" id="{9EB78BFF-0D22-3B44-AB48-6D5325172C05}"/>
              </a:ext>
            </a:extLst>
          </p:cNvPr>
          <p:cNvSpPr txBox="1"/>
          <p:nvPr/>
        </p:nvSpPr>
        <p:spPr>
          <a:xfrm>
            <a:off x="8475832" y="1184414"/>
            <a:ext cx="3390611" cy="5293757"/>
          </a:xfrm>
          <a:prstGeom prst="rect">
            <a:avLst/>
          </a:prstGeom>
          <a:solidFill>
            <a:schemeClr val="bg1"/>
          </a:solidFill>
          <a:ln>
            <a:solidFill>
              <a:schemeClr val="accent2"/>
            </a:solidFill>
          </a:ln>
        </p:spPr>
        <p:txBody>
          <a:bodyPr wrap="square" rtlCol="0">
            <a:spAutoFit/>
          </a:bodyPr>
          <a:lstStyle/>
          <a:p>
            <a:pPr lvl="0">
              <a:lnSpc>
                <a:spcPct val="100000"/>
              </a:lnSpc>
            </a:pPr>
            <a:r>
              <a:rPr lang="en-GB" sz="2000" b="1" dirty="0" err="1">
                <a:latin typeface="Arial" panose="020B0604020202020204" pitchFamily="34" charset="0"/>
                <a:cs typeface="Arial" panose="020B0604020202020204" pitchFamily="34" charset="0"/>
              </a:rPr>
              <a:t>Hcpc</a:t>
            </a:r>
            <a:r>
              <a:rPr lang="en-GB" sz="2000" b="1" dirty="0">
                <a:latin typeface="Arial" panose="020B0604020202020204" pitchFamily="34" charset="0"/>
                <a:cs typeface="Arial" panose="020B0604020202020204" pitchFamily="34" charset="0"/>
              </a:rPr>
              <a:t> Health &amp; Care Profession Council: </a:t>
            </a:r>
          </a:p>
          <a:p>
            <a:pPr lvl="0">
              <a:lnSpc>
                <a:spcPct val="100000"/>
              </a:lnSpc>
            </a:pPr>
            <a:endParaRPr lang="en-GB" sz="2000" b="1" dirty="0">
              <a:latin typeface="Arial" panose="020B0604020202020204" pitchFamily="34" charset="0"/>
              <a:cs typeface="Arial" panose="020B0604020202020204" pitchFamily="34" charset="0"/>
            </a:endParaRPr>
          </a:p>
          <a:p>
            <a:pPr marL="342900" lvl="0" indent="-342900">
              <a:lnSpc>
                <a:spcPct val="100000"/>
              </a:lnSpc>
              <a:buAutoNum type="arabicPeriod"/>
            </a:pPr>
            <a:r>
              <a:rPr lang="en-GB" sz="2000" dirty="0">
                <a:latin typeface="Arial" panose="020B0604020202020204" pitchFamily="34" charset="0"/>
                <a:cs typeface="Arial" panose="020B0604020202020204" pitchFamily="34" charset="0"/>
              </a:rPr>
              <a:t>Ste standards for professionals’ education, training and practice</a:t>
            </a:r>
          </a:p>
          <a:p>
            <a:pPr marL="342900" lvl="0" indent="-342900">
              <a:lnSpc>
                <a:spcPct val="100000"/>
              </a:lnSpc>
              <a:buAutoNum type="arabicPeriod"/>
            </a:pPr>
            <a:endParaRPr lang="en-GB" sz="2000" dirty="0">
              <a:latin typeface="Arial" panose="020B0604020202020204" pitchFamily="34" charset="0"/>
              <a:cs typeface="Arial" panose="020B0604020202020204" pitchFamily="34" charset="0"/>
            </a:endParaRPr>
          </a:p>
          <a:p>
            <a:pPr marL="342900" lvl="0" indent="-342900">
              <a:lnSpc>
                <a:spcPct val="100000"/>
              </a:lnSpc>
              <a:buAutoNum type="arabicPeriod"/>
            </a:pPr>
            <a:r>
              <a:rPr lang="en-GB" sz="2000" dirty="0">
                <a:latin typeface="Arial" panose="020B0604020202020204" pitchFamily="34" charset="0"/>
                <a:cs typeface="Arial" panose="020B0604020202020204" pitchFamily="34" charset="0"/>
              </a:rPr>
              <a:t>Keep register of professionals known as registrant who meets their standard. </a:t>
            </a:r>
          </a:p>
          <a:p>
            <a:pPr marL="342900" lvl="0" indent="-342900">
              <a:lnSpc>
                <a:spcPct val="100000"/>
              </a:lnSpc>
              <a:buAutoNum type="arabicPeriod"/>
            </a:pPr>
            <a:endParaRPr lang="en-GB" sz="2000" dirty="0">
              <a:latin typeface="Arial" panose="020B0604020202020204" pitchFamily="34" charset="0"/>
              <a:cs typeface="Arial" panose="020B0604020202020204" pitchFamily="34" charset="0"/>
            </a:endParaRPr>
          </a:p>
          <a:p>
            <a:pPr marL="342900" lvl="0" indent="-342900">
              <a:lnSpc>
                <a:spcPct val="100000"/>
              </a:lnSpc>
              <a:buAutoNum type="arabicPeriod"/>
            </a:pPr>
            <a:r>
              <a:rPr lang="en-GB" sz="2000" dirty="0">
                <a:latin typeface="Arial" panose="020B0604020202020204" pitchFamily="34" charset="0"/>
                <a:cs typeface="Arial" panose="020B0604020202020204" pitchFamily="34" charset="0"/>
              </a:rPr>
              <a:t>Take action if professionals on their register do not meet their standards.</a:t>
            </a:r>
          </a:p>
          <a:p>
            <a:endParaRPr lang="en-GB" dirty="0"/>
          </a:p>
        </p:txBody>
      </p:sp>
      <p:sp>
        <p:nvSpPr>
          <p:cNvPr id="15" name="TextBox 14">
            <a:extLst>
              <a:ext uri="{FF2B5EF4-FFF2-40B4-BE49-F238E27FC236}">
                <a16:creationId xmlns:a16="http://schemas.microsoft.com/office/drawing/2014/main" id="{E70338CA-0C5D-F448-A364-E85C34C0F593}"/>
              </a:ext>
            </a:extLst>
          </p:cNvPr>
          <p:cNvSpPr txBox="1"/>
          <p:nvPr/>
        </p:nvSpPr>
        <p:spPr>
          <a:xfrm>
            <a:off x="570409" y="3031073"/>
            <a:ext cx="3390611" cy="3447098"/>
          </a:xfrm>
          <a:prstGeom prst="rect">
            <a:avLst/>
          </a:prstGeom>
          <a:solidFill>
            <a:schemeClr val="bg1"/>
          </a:solidFill>
          <a:ln>
            <a:solidFill>
              <a:schemeClr val="accent2"/>
            </a:solidFill>
          </a:ln>
        </p:spPr>
        <p:txBody>
          <a:bodyPr wrap="square" rtlCol="0">
            <a:spAutoFit/>
          </a:bodyPr>
          <a:lstStyle/>
          <a:p>
            <a:pPr lvl="0">
              <a:lnSpc>
                <a:spcPct val="100000"/>
              </a:lnSpc>
            </a:pPr>
            <a:r>
              <a:rPr lang="en-GB" sz="2000" b="1" dirty="0">
                <a:latin typeface="Arial" panose="020B0604020202020204" pitchFamily="34" charset="0"/>
                <a:cs typeface="Arial" panose="020B0604020202020204" pitchFamily="34" charset="0"/>
              </a:rPr>
              <a:t>Social Care Wales:</a:t>
            </a:r>
          </a:p>
          <a:p>
            <a:pPr lvl="0">
              <a:lnSpc>
                <a:spcPct val="100000"/>
              </a:lnSpc>
            </a:pPr>
            <a:endParaRPr lang="en-GB" sz="2000" b="1" dirty="0">
              <a:latin typeface="Arial" panose="020B0604020202020204" pitchFamily="34" charset="0"/>
              <a:cs typeface="Arial" panose="020B0604020202020204" pitchFamily="34" charset="0"/>
            </a:endParaRPr>
          </a:p>
          <a:p>
            <a:pPr marL="342900" lvl="0" indent="-342900">
              <a:lnSpc>
                <a:spcPct val="100000"/>
              </a:lnSpc>
              <a:buAutoNum type="arabicPeriod"/>
            </a:pPr>
            <a:r>
              <a:rPr lang="en-GB" sz="2000" dirty="0">
                <a:latin typeface="Arial" panose="020B0604020202020204" pitchFamily="34" charset="0"/>
                <a:cs typeface="Arial" panose="020B0604020202020204" pitchFamily="34" charset="0"/>
              </a:rPr>
              <a:t>Apply standards to protect the public</a:t>
            </a:r>
          </a:p>
          <a:p>
            <a:pPr marL="342900" lvl="0" indent="-342900">
              <a:lnSpc>
                <a:spcPct val="100000"/>
              </a:lnSpc>
              <a:buAutoNum type="arabicPeriod"/>
            </a:pPr>
            <a:endParaRPr lang="en-GB" sz="2000" dirty="0">
              <a:latin typeface="Arial" panose="020B0604020202020204" pitchFamily="34" charset="0"/>
              <a:cs typeface="Arial" panose="020B0604020202020204" pitchFamily="34" charset="0"/>
            </a:endParaRPr>
          </a:p>
          <a:p>
            <a:pPr marL="342900" lvl="0" indent="-342900">
              <a:lnSpc>
                <a:spcPct val="100000"/>
              </a:lnSpc>
              <a:buAutoNum type="arabicPeriod"/>
            </a:pPr>
            <a:r>
              <a:rPr lang="en-GB" sz="2000" dirty="0">
                <a:latin typeface="Arial" panose="020B0604020202020204" pitchFamily="34" charset="0"/>
                <a:cs typeface="Arial" panose="020B0604020202020204" pitchFamily="34" charset="0"/>
              </a:rPr>
              <a:t> Support the workforce to be the best they can be</a:t>
            </a:r>
          </a:p>
          <a:p>
            <a:pPr marL="342900" lvl="0" indent="-342900">
              <a:lnSpc>
                <a:spcPct val="100000"/>
              </a:lnSpc>
              <a:buAutoNum type="arabicPeriod"/>
            </a:pPr>
            <a:endParaRPr lang="en-GB" sz="2000" dirty="0">
              <a:latin typeface="Arial" panose="020B0604020202020204" pitchFamily="34" charset="0"/>
              <a:cs typeface="Arial" panose="020B0604020202020204" pitchFamily="34" charset="0"/>
            </a:endParaRPr>
          </a:p>
          <a:p>
            <a:pPr marL="342900" lvl="0" indent="-342900">
              <a:lnSpc>
                <a:spcPct val="100000"/>
              </a:lnSpc>
              <a:buAutoNum type="arabicPeriod"/>
            </a:pPr>
            <a:r>
              <a:rPr lang="en-GB" sz="2000" dirty="0">
                <a:latin typeface="Arial" panose="020B0604020202020204" pitchFamily="34" charset="0"/>
                <a:cs typeface="Arial" panose="020B0604020202020204" pitchFamily="34" charset="0"/>
              </a:rPr>
              <a:t>Find out what work best and share it.</a:t>
            </a:r>
            <a:endParaRPr lang="en-GB" sz="2000" b="1" dirty="0">
              <a:latin typeface="Arial" panose="020B0604020202020204" pitchFamily="34" charset="0"/>
              <a:cs typeface="Arial" panose="020B0604020202020204" pitchFamily="34" charset="0"/>
            </a:endParaRPr>
          </a:p>
          <a:p>
            <a:endParaRPr lang="en-GB" dirty="0"/>
          </a:p>
        </p:txBody>
      </p:sp>
      <p:sp>
        <p:nvSpPr>
          <p:cNvPr id="6" name="Rectangle 5">
            <a:extLst>
              <a:ext uri="{FF2B5EF4-FFF2-40B4-BE49-F238E27FC236}">
                <a16:creationId xmlns:a16="http://schemas.microsoft.com/office/drawing/2014/main" id="{3B099468-E79A-D44C-A49D-EC39F997B5B6}"/>
              </a:ext>
            </a:extLst>
          </p:cNvPr>
          <p:cNvSpPr/>
          <p:nvPr/>
        </p:nvSpPr>
        <p:spPr>
          <a:xfrm>
            <a:off x="570409" y="599639"/>
            <a:ext cx="5758227" cy="584775"/>
          </a:xfrm>
          <a:prstGeom prst="rect">
            <a:avLst/>
          </a:prstGeom>
          <a:solidFill>
            <a:schemeClr val="bg1"/>
          </a:solidFill>
          <a:ln>
            <a:solidFill>
              <a:schemeClr val="accent2"/>
            </a:solidFill>
          </a:ln>
        </p:spPr>
        <p:txBody>
          <a:bodyPr wrap="square">
            <a:spAutoFit/>
          </a:bodyPr>
          <a:lstStyle/>
          <a:p>
            <a:pPr lvl="0" algn="ctr">
              <a:lnSpc>
                <a:spcPct val="100000"/>
              </a:lnSpc>
            </a:pPr>
            <a:r>
              <a:rPr lang="en-GB" sz="3200" dirty="0">
                <a:latin typeface="Arial" panose="020B0604020202020204" pitchFamily="34" charset="0"/>
                <a:cs typeface="Arial" panose="020B0604020202020204" pitchFamily="34" charset="0"/>
              </a:rPr>
              <a:t>Professional Bodies</a:t>
            </a:r>
          </a:p>
        </p:txBody>
      </p:sp>
    </p:spTree>
    <p:extLst>
      <p:ext uri="{BB962C8B-B14F-4D97-AF65-F5344CB8AC3E}">
        <p14:creationId xmlns:p14="http://schemas.microsoft.com/office/powerpoint/2010/main" val="4261296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9ECD84-C10C-4D8E-BBDC-48976DFE9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ABC89463-D318-4EC4-8DC8-2A360E194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EDED07-388C-DD4F-923F-3783879D587D}"/>
              </a:ext>
            </a:extLst>
          </p:cNvPr>
          <p:cNvSpPr>
            <a:spLocks noGrp="1"/>
          </p:cNvSpPr>
          <p:nvPr>
            <p:ph type="title"/>
          </p:nvPr>
        </p:nvSpPr>
        <p:spPr>
          <a:xfrm>
            <a:off x="1120624" y="1122807"/>
            <a:ext cx="9954443" cy="4297680"/>
          </a:xfrm>
          <a:solidFill>
            <a:schemeClr val="bg1"/>
          </a:solidFill>
          <a:ln>
            <a:noFill/>
          </a:ln>
        </p:spPr>
        <p:txBody>
          <a:bodyPr vert="horz" lIns="182880" tIns="182880" rIns="182880" bIns="182880" rtlCol="0" anchor="ctr" anchorCtr="1">
            <a:normAutofit/>
          </a:bodyPr>
          <a:lstStyle/>
          <a:p>
            <a:r>
              <a:rPr lang="en-US" sz="1100" b="1" dirty="0">
                <a:solidFill>
                  <a:schemeClr val="tx1"/>
                </a:solidFill>
                <a:latin typeface="Arial" panose="020B0604020202020204" pitchFamily="34" charset="0"/>
                <a:cs typeface="Arial" panose="020B0604020202020204" pitchFamily="34" charset="0"/>
              </a:rPr>
              <a:t>CONCLUSTION</a:t>
            </a:r>
            <a:br>
              <a:rPr lang="en-US" sz="1100" b="1" dirty="0">
                <a:solidFill>
                  <a:schemeClr val="tx1"/>
                </a:solidFill>
                <a:latin typeface="Arial" panose="020B0604020202020204" pitchFamily="34" charset="0"/>
                <a:cs typeface="Arial" panose="020B0604020202020204" pitchFamily="34" charset="0"/>
              </a:rPr>
            </a:br>
            <a:br>
              <a:rPr lang="en-US" sz="1100" b="1" dirty="0">
                <a:solidFill>
                  <a:schemeClr val="tx1"/>
                </a:solidFill>
                <a:latin typeface="Arial" panose="020B0604020202020204" pitchFamily="34" charset="0"/>
                <a:cs typeface="Arial" panose="020B0604020202020204" pitchFamily="34" charset="0"/>
              </a:rPr>
            </a:br>
            <a:r>
              <a:rPr lang="en-US" sz="1100" b="1" dirty="0">
                <a:solidFill>
                  <a:schemeClr val="tx1"/>
                </a:solidFill>
                <a:latin typeface="Arial" panose="020B0604020202020204" pitchFamily="34" charset="0"/>
                <a:cs typeface="Arial" panose="020B0604020202020204" pitchFamily="34" charset="0"/>
              </a:rPr>
              <a:t>‘’</a:t>
            </a:r>
            <a:r>
              <a:rPr lang="en-US" sz="1100" b="1" cap="none" dirty="0">
                <a:solidFill>
                  <a:schemeClr val="tx1"/>
                </a:solidFill>
                <a:latin typeface="Arial" panose="020B0604020202020204" pitchFamily="34" charset="0"/>
                <a:cs typeface="Arial" panose="020B0604020202020204" pitchFamily="34" charset="0"/>
              </a:rPr>
              <a:t>The </a:t>
            </a:r>
            <a:r>
              <a:rPr lang="en-US" sz="1100" cap="none" dirty="0">
                <a:solidFill>
                  <a:schemeClr val="tx1"/>
                </a:solidFill>
                <a:latin typeface="Arial" panose="020B0604020202020204" pitchFamily="34" charset="0"/>
                <a:cs typeface="Arial" panose="020B0604020202020204" pitchFamily="34" charset="0"/>
              </a:rPr>
              <a:t>happiness of your life depends on the quality of your thoughts so act virtuous, use your time well and be cheerful. Then when you drop from life’s tree, you will drop like a ripe fruit.’’ By Marcus Aurelius</a:t>
            </a:r>
            <a:br>
              <a:rPr lang="en-US" sz="1100" cap="none" dirty="0">
                <a:solidFill>
                  <a:schemeClr val="tx1"/>
                </a:solidFill>
                <a:latin typeface="Arial" panose="020B0604020202020204" pitchFamily="34" charset="0"/>
                <a:cs typeface="Arial" panose="020B0604020202020204" pitchFamily="34" charset="0"/>
              </a:rPr>
            </a:br>
            <a:br>
              <a:rPr lang="en-US" sz="1100" cap="none" dirty="0">
                <a:solidFill>
                  <a:schemeClr val="tx1"/>
                </a:solidFill>
                <a:latin typeface="Arial" panose="020B0604020202020204" pitchFamily="34" charset="0"/>
                <a:cs typeface="Arial" panose="020B0604020202020204" pitchFamily="34" charset="0"/>
              </a:rPr>
            </a:br>
            <a:br>
              <a:rPr lang="en-US" sz="1100" cap="none" dirty="0">
                <a:solidFill>
                  <a:schemeClr val="tx1"/>
                </a:solidFill>
                <a:latin typeface="Arial" panose="020B0604020202020204" pitchFamily="34" charset="0"/>
                <a:cs typeface="Arial" panose="020B0604020202020204" pitchFamily="34" charset="0"/>
              </a:rPr>
            </a:br>
            <a:br>
              <a:rPr lang="en-US" sz="1100" cap="none" dirty="0">
                <a:solidFill>
                  <a:schemeClr val="tx1"/>
                </a:solidFill>
                <a:latin typeface="Arial" panose="020B0604020202020204" pitchFamily="34" charset="0"/>
                <a:cs typeface="Arial" panose="020B0604020202020204" pitchFamily="34" charset="0"/>
              </a:rPr>
            </a:br>
            <a:r>
              <a:rPr lang="en-US" sz="1100" cap="none" dirty="0">
                <a:solidFill>
                  <a:schemeClr val="tx1"/>
                </a:solidFill>
                <a:latin typeface="Arial" panose="020B0604020202020204" pitchFamily="34" charset="0"/>
                <a:cs typeface="Arial" panose="020B0604020202020204" pitchFamily="34" charset="0"/>
              </a:rPr>
              <a:t>‘’If you want to lead, invest at least 40% of your time in leading yourself’’ By Dee Hock, Founder of VISA</a:t>
            </a:r>
            <a:br>
              <a:rPr lang="en-US" sz="1100" b="1" dirty="0">
                <a:solidFill>
                  <a:srgbClr val="FFFFFF"/>
                </a:solidFill>
                <a:latin typeface="Arial" panose="020B0604020202020204" pitchFamily="34" charset="0"/>
                <a:cs typeface="Arial" panose="020B0604020202020204" pitchFamily="34" charset="0"/>
              </a:rPr>
            </a:br>
            <a:br>
              <a:rPr lang="en-US" sz="1100" b="1" dirty="0">
                <a:solidFill>
                  <a:srgbClr val="FFFFFF"/>
                </a:solidFill>
                <a:latin typeface="Arial" panose="020B0604020202020204" pitchFamily="34" charset="0"/>
                <a:cs typeface="Arial" panose="020B0604020202020204" pitchFamily="34" charset="0"/>
              </a:rPr>
            </a:br>
            <a:endParaRPr lang="en-US" sz="1100" b="1"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3809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0FD68F-B65D-7C42-A417-EFB038463C73}"/>
              </a:ext>
            </a:extLst>
          </p:cNvPr>
          <p:cNvSpPr>
            <a:spLocks noGrp="1"/>
          </p:cNvSpPr>
          <p:nvPr>
            <p:ph type="title"/>
          </p:nvPr>
        </p:nvSpPr>
        <p:spPr>
          <a:xfrm>
            <a:off x="2231136" y="467418"/>
            <a:ext cx="7729728" cy="1188720"/>
          </a:xfrm>
          <a:prstGeom prst="ellipse">
            <a:avLst/>
          </a:prstGeom>
          <a:solidFill>
            <a:schemeClr val="bg1"/>
          </a:solidFill>
        </p:spPr>
        <p:txBody>
          <a:bodyPr>
            <a:normAutofit/>
          </a:bodyPr>
          <a:lstStyle/>
          <a:p>
            <a:r>
              <a:rPr lang="en-GB"/>
              <a:t>Reference List</a:t>
            </a:r>
          </a:p>
        </p:txBody>
      </p:sp>
      <p:sp>
        <p:nvSpPr>
          <p:cNvPr id="3" name="Content Placeholder 2">
            <a:extLst>
              <a:ext uri="{FF2B5EF4-FFF2-40B4-BE49-F238E27FC236}">
                <a16:creationId xmlns:a16="http://schemas.microsoft.com/office/drawing/2014/main" id="{664C0062-C8A6-5641-A643-CABC0B071FFD}"/>
              </a:ext>
            </a:extLst>
          </p:cNvPr>
          <p:cNvSpPr>
            <a:spLocks noGrp="1"/>
          </p:cNvSpPr>
          <p:nvPr>
            <p:ph idx="1"/>
          </p:nvPr>
        </p:nvSpPr>
        <p:spPr>
          <a:xfrm>
            <a:off x="1706062" y="1843590"/>
            <a:ext cx="8779512" cy="3953706"/>
          </a:xfrm>
        </p:spPr>
        <p:txBody>
          <a:bodyPr>
            <a:normAutofit fontScale="55000" lnSpcReduction="20000"/>
          </a:bodyPr>
          <a:lstStyle/>
          <a:p>
            <a:pPr>
              <a:lnSpc>
                <a:spcPct val="90000"/>
              </a:lnSpc>
            </a:pPr>
            <a:r>
              <a:rPr lang="en-GB" sz="1200" dirty="0">
                <a:solidFill>
                  <a:schemeClr val="tx1"/>
                </a:solidFill>
                <a:latin typeface="Arial" panose="020B0604020202020204" pitchFamily="34" charset="0"/>
                <a:cs typeface="Arial" panose="020B0604020202020204" pitchFamily="34" charset="0"/>
              </a:rPr>
              <a:t>Anon, (2017). ASSESSING INTRAPERSONAL AND INTERPERSONAL COMPETENCIES FOR STUDENTS' COLLEGE SUCCESS - NEW REPORT. States News Service, </a:t>
            </a:r>
            <a:r>
              <a:rPr lang="en-GB" sz="1200" dirty="0" err="1">
                <a:solidFill>
                  <a:schemeClr val="tx1"/>
                </a:solidFill>
                <a:latin typeface="Arial" panose="020B0604020202020204" pitchFamily="34" charset="0"/>
                <a:cs typeface="Arial" panose="020B0604020202020204" pitchFamily="34" charset="0"/>
              </a:rPr>
              <a:t>pp.States</a:t>
            </a:r>
            <a:r>
              <a:rPr lang="en-GB" sz="1200" dirty="0">
                <a:solidFill>
                  <a:schemeClr val="tx1"/>
                </a:solidFill>
                <a:latin typeface="Arial" panose="020B0604020202020204" pitchFamily="34" charset="0"/>
                <a:cs typeface="Arial" panose="020B0604020202020204" pitchFamily="34" charset="0"/>
              </a:rPr>
              <a:t> News Service, 2017–03-02.</a:t>
            </a:r>
          </a:p>
          <a:p>
            <a:pPr>
              <a:lnSpc>
                <a:spcPct val="90000"/>
              </a:lnSpc>
            </a:pPr>
            <a:r>
              <a:rPr lang="en-GB" sz="1200" dirty="0">
                <a:solidFill>
                  <a:schemeClr val="tx1"/>
                </a:solidFill>
                <a:latin typeface="Arial" panose="020B0604020202020204" pitchFamily="34" charset="0"/>
                <a:cs typeface="Arial" panose="020B0604020202020204" pitchFamily="34" charset="0"/>
              </a:rPr>
              <a:t>Anon, (2004). Confidentiality: Code of practice for health and social care in Wales., Cardiff: Welsh Assembly Government.</a:t>
            </a:r>
          </a:p>
          <a:p>
            <a:pPr>
              <a:lnSpc>
                <a:spcPct val="90000"/>
              </a:lnSpc>
            </a:pPr>
            <a:r>
              <a:rPr lang="en-GB" sz="1200" dirty="0">
                <a:solidFill>
                  <a:schemeClr val="tx1"/>
                </a:solidFill>
                <a:latin typeface="Arial" panose="020B0604020202020204" pitchFamily="34" charset="0"/>
                <a:cs typeface="Arial" panose="020B0604020202020204" pitchFamily="34" charset="0"/>
              </a:rPr>
              <a:t>Care Council for Wales &amp; Wales. Welsh Assembly Government, (2011). </a:t>
            </a:r>
            <a:r>
              <a:rPr lang="en-GB" sz="1200" dirty="0" err="1">
                <a:solidFill>
                  <a:schemeClr val="tx1"/>
                </a:solidFill>
                <a:latin typeface="Arial" panose="020B0604020202020204" pitchFamily="34" charset="0"/>
                <a:cs typeface="Arial" panose="020B0604020202020204" pitchFamily="34" charset="0"/>
              </a:rPr>
              <a:t>Hyder</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mewn</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gofal</a:t>
            </a:r>
            <a:r>
              <a:rPr lang="en-GB" sz="1200" dirty="0">
                <a:solidFill>
                  <a:schemeClr val="tx1"/>
                </a:solidFill>
                <a:latin typeface="Arial" panose="020B0604020202020204" pitchFamily="34" charset="0"/>
                <a:cs typeface="Arial" panose="020B0604020202020204" pitchFamily="34" charset="0"/>
              </a:rPr>
              <a:t> : </a:t>
            </a:r>
            <a:r>
              <a:rPr lang="en-GB" sz="1200" dirty="0" err="1">
                <a:solidFill>
                  <a:schemeClr val="tx1"/>
                </a:solidFill>
                <a:latin typeface="Arial" panose="020B0604020202020204" pitchFamily="34" charset="0"/>
                <a:cs typeface="Arial" panose="020B0604020202020204" pitchFamily="34" charset="0"/>
              </a:rPr>
              <a:t>pecyn</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adnoddau</a:t>
            </a:r>
            <a:r>
              <a:rPr lang="en-GB" sz="1200" dirty="0">
                <a:solidFill>
                  <a:schemeClr val="tx1"/>
                </a:solidFill>
                <a:latin typeface="Arial" panose="020B0604020202020204" pitchFamily="34" charset="0"/>
                <a:cs typeface="Arial" panose="020B0604020202020204" pitchFamily="34" charset="0"/>
              </a:rPr>
              <a:t> = Confidence in care : resources pack / </a:t>
            </a:r>
            <a:r>
              <a:rPr lang="en-GB" sz="1200" dirty="0" err="1">
                <a:solidFill>
                  <a:schemeClr val="tx1"/>
                </a:solidFill>
                <a:latin typeface="Arial" panose="020B0604020202020204" pitchFamily="34" charset="0"/>
                <a:cs typeface="Arial" panose="020B0604020202020204" pitchFamily="34" charset="0"/>
              </a:rPr>
              <a:t>Cyngor</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Gofal</a:t>
            </a:r>
            <a:r>
              <a:rPr lang="en-GB" sz="1200" dirty="0">
                <a:solidFill>
                  <a:schemeClr val="tx1"/>
                </a:solidFill>
                <a:latin typeface="Arial" panose="020B0604020202020204" pitchFamily="34" charset="0"/>
                <a:cs typeface="Arial" panose="020B0604020202020204" pitchFamily="34" charset="0"/>
              </a:rPr>
              <a:t> Cymru = Care Council for Wales., Cardiff: Care Council for </a:t>
            </a:r>
            <a:r>
              <a:rPr lang="en-GB" sz="1200" dirty="0" err="1">
                <a:solidFill>
                  <a:schemeClr val="tx1"/>
                </a:solidFill>
                <a:latin typeface="Arial" panose="020B0604020202020204" pitchFamily="34" charset="0"/>
                <a:cs typeface="Arial" panose="020B0604020202020204" pitchFamily="34" charset="0"/>
              </a:rPr>
              <a:t>Wales.</a:t>
            </a:r>
            <a:r>
              <a:rPr lang="en-GB" sz="1200" dirty="0" err="1">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a:t>
            </a:r>
            <a:r>
              <a:rPr lang="en-GB" sz="12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://socialcare.wales/fitness-to-practise/codes-of-practice-and-guidance</a:t>
            </a:r>
            <a:r>
              <a:rPr lang="en-GB" sz="1200" dirty="0">
                <a:solidFill>
                  <a:schemeClr val="tx1"/>
                </a:solidFill>
                <a:latin typeface="Arial" panose="020B0604020202020204" pitchFamily="34" charset="0"/>
                <a:cs typeface="Arial" panose="020B0604020202020204" pitchFamily="34" charset="0"/>
              </a:rPr>
              <a:t> Access 13</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October 2019.</a:t>
            </a:r>
          </a:p>
          <a:p>
            <a:pPr>
              <a:lnSpc>
                <a:spcPct val="90000"/>
              </a:lnSpc>
            </a:pPr>
            <a:r>
              <a:rPr lang="en-GB" sz="1200" dirty="0">
                <a:solidFill>
                  <a:schemeClr val="tx1"/>
                </a:solidFill>
                <a:latin typeface="Arial" panose="020B0604020202020204" pitchFamily="34" charset="0"/>
                <a:cs typeface="Arial" panose="020B0604020202020204" pitchFamily="34" charset="0"/>
              </a:rPr>
              <a:t>Dee Hock quotation (no date) Available at: </a:t>
            </a:r>
            <a:r>
              <a:rPr lang="en-GB" sz="12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https://www.quotetab.com/quotes/by-dee-hock#3H8QcRczWLvfpYBP.97</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Acessed</a:t>
            </a:r>
            <a:r>
              <a:rPr lang="en-GB" sz="1200" dirty="0">
                <a:solidFill>
                  <a:schemeClr val="tx1"/>
                </a:solidFill>
                <a:latin typeface="Arial" panose="020B0604020202020204" pitchFamily="34" charset="0"/>
                <a:cs typeface="Arial" panose="020B0604020202020204" pitchFamily="34" charset="0"/>
              </a:rPr>
              <a:t> 14</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Octobet</a:t>
            </a:r>
            <a:r>
              <a:rPr lang="en-GB" sz="1200" dirty="0">
                <a:solidFill>
                  <a:schemeClr val="tx1"/>
                </a:solidFill>
                <a:latin typeface="Arial" panose="020B0604020202020204" pitchFamily="34" charset="0"/>
                <a:cs typeface="Arial" panose="020B0604020202020204" pitchFamily="34" charset="0"/>
              </a:rPr>
              <a:t> 2019]</a:t>
            </a:r>
          </a:p>
          <a:p>
            <a:pPr>
              <a:lnSpc>
                <a:spcPct val="90000"/>
              </a:lnSpc>
            </a:pPr>
            <a:r>
              <a:rPr lang="en-GB" sz="1200" dirty="0">
                <a:solidFill>
                  <a:schemeClr val="tx1"/>
                </a:solidFill>
                <a:latin typeface="Arial" panose="020B0604020202020204" pitchFamily="34" charset="0"/>
                <a:cs typeface="Arial" panose="020B0604020202020204" pitchFamily="34" charset="0"/>
              </a:rPr>
              <a:t>Cymru/BASW((N (no date) Available </a:t>
            </a:r>
            <a:r>
              <a:rPr lang="en-GB" sz="1200" dirty="0" err="1">
                <a:solidFill>
                  <a:schemeClr val="tx1"/>
                </a:solidFill>
                <a:latin typeface="Arial" panose="020B0604020202020204" pitchFamily="34" charset="0"/>
                <a:cs typeface="Arial" panose="020B0604020202020204" pitchFamily="34" charset="0"/>
              </a:rPr>
              <a:t>at:</a:t>
            </a:r>
            <a:r>
              <a:rPr lang="en-GB" sz="1200" dirty="0" err="1">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t>
            </a:r>
            <a:r>
              <a:rPr lang="en-GB" sz="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://www.basw.co.uk/what-we-do/around-uk/cymru Accessed 13</a:t>
            </a:r>
            <a:r>
              <a:rPr lang="en-GB" sz="1200" baseline="300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th</a:t>
            </a:r>
            <a:r>
              <a:rPr lang="en-GB" sz="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October 2019</a:t>
            </a:r>
            <a:r>
              <a:rPr lang="en-GB" sz="1200" dirty="0">
                <a:solidFill>
                  <a:schemeClr val="tx1"/>
                </a:solidFill>
                <a:latin typeface="Arial" panose="020B0604020202020204" pitchFamily="34" charset="0"/>
                <a:cs typeface="Arial" panose="020B0604020202020204" pitchFamily="34" charset="0"/>
              </a:rPr>
              <a:t>.</a:t>
            </a:r>
          </a:p>
          <a:p>
            <a:pPr>
              <a:lnSpc>
                <a:spcPct val="90000"/>
              </a:lnSpc>
            </a:pPr>
            <a:r>
              <a:rPr lang="en-GB" sz="1200" dirty="0">
                <a:solidFill>
                  <a:schemeClr val="tx1"/>
                </a:solidFill>
                <a:latin typeface="Arial" panose="020B0604020202020204" pitchFamily="34" charset="0"/>
                <a:cs typeface="Arial" panose="020B0604020202020204" pitchFamily="34" charset="0"/>
              </a:rPr>
              <a:t>Forsyth, P., (2007). Successful time management 2nd ed., London: Kogan Page</a:t>
            </a:r>
          </a:p>
          <a:p>
            <a:pPr>
              <a:lnSpc>
                <a:spcPct val="90000"/>
              </a:lnSpc>
            </a:pPr>
            <a:r>
              <a:rPr lang="en-GB" sz="1200" dirty="0">
                <a:solidFill>
                  <a:schemeClr val="tx1"/>
                </a:solidFill>
                <a:latin typeface="Arial" panose="020B0604020202020204" pitchFamily="34" charset="0"/>
                <a:cs typeface="Arial" panose="020B0604020202020204" pitchFamily="34" charset="0"/>
              </a:rPr>
              <a:t>Forsyth, P., (2013). Successful time management 3rd ed., Philadelphia, Pa.: Kogan Page Ltd</a:t>
            </a:r>
          </a:p>
          <a:p>
            <a:pPr>
              <a:lnSpc>
                <a:spcPct val="90000"/>
              </a:lnSpc>
            </a:pPr>
            <a:r>
              <a:rPr lang="en-GB" sz="1200" dirty="0" err="1">
                <a:solidFill>
                  <a:schemeClr val="tx1"/>
                </a:solidFill>
                <a:latin typeface="Arial" panose="020B0604020202020204" pitchFamily="34" charset="0"/>
                <a:cs typeface="Arial" panose="020B0604020202020204" pitchFamily="34" charset="0"/>
              </a:rPr>
              <a:t>Hcpc</a:t>
            </a:r>
            <a:r>
              <a:rPr lang="en-GB" sz="1200" dirty="0">
                <a:solidFill>
                  <a:schemeClr val="tx1"/>
                </a:solidFill>
                <a:latin typeface="Arial" panose="020B0604020202020204" pitchFamily="34" charset="0"/>
                <a:cs typeface="Arial" panose="020B0604020202020204" pitchFamily="34" charset="0"/>
              </a:rPr>
              <a:t> Health Care Professional Council (2018) Available at : </a:t>
            </a:r>
            <a:r>
              <a:rPr lang="en-GB" sz="12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https://www.hcpc-uk.org/about-us/what-we-do/</a:t>
            </a:r>
            <a:r>
              <a:rPr lang="en-GB" sz="1200" dirty="0">
                <a:solidFill>
                  <a:schemeClr val="tx1"/>
                </a:solidFill>
                <a:latin typeface="Arial" panose="020B0604020202020204" pitchFamily="34" charset="0"/>
                <a:cs typeface="Arial" panose="020B0604020202020204" pitchFamily="34" charset="0"/>
              </a:rPr>
              <a:t>Access 13</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October 2019.</a:t>
            </a:r>
          </a:p>
          <a:p>
            <a:pPr>
              <a:lnSpc>
                <a:spcPct val="90000"/>
              </a:lnSpc>
            </a:pPr>
            <a:r>
              <a:rPr lang="en-GB" sz="1200" dirty="0" err="1">
                <a:solidFill>
                  <a:schemeClr val="tx1"/>
                </a:solidFill>
                <a:latin typeface="Arial" panose="020B0604020202020204" pitchFamily="34" charset="0"/>
                <a:cs typeface="Arial" panose="020B0604020202020204" pitchFamily="34" charset="0"/>
              </a:rPr>
              <a:t>Kannika</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Kantam</a:t>
            </a:r>
            <a:r>
              <a:rPr lang="en-GB" sz="1200" dirty="0">
                <a:solidFill>
                  <a:schemeClr val="tx1"/>
                </a:solidFill>
                <a:latin typeface="Arial" panose="020B0604020202020204" pitchFamily="34" charset="0"/>
                <a:cs typeface="Arial" panose="020B0604020202020204" pitchFamily="34" charset="0"/>
              </a:rPr>
              <a:t> &amp; </a:t>
            </a:r>
            <a:r>
              <a:rPr lang="en-GB" sz="1200" dirty="0" err="1">
                <a:solidFill>
                  <a:schemeClr val="tx1"/>
                </a:solidFill>
                <a:latin typeface="Arial" panose="020B0604020202020204" pitchFamily="34" charset="0"/>
                <a:cs typeface="Arial" panose="020B0604020202020204" pitchFamily="34" charset="0"/>
              </a:rPr>
              <a:t>Phrakru</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Dhammapissamai</a:t>
            </a:r>
            <a:r>
              <a:rPr lang="en-GB" sz="1200" dirty="0">
                <a:solidFill>
                  <a:schemeClr val="tx1"/>
                </a:solidFill>
                <a:latin typeface="Arial" panose="020B0604020202020204" pitchFamily="34" charset="0"/>
                <a:cs typeface="Arial" panose="020B0604020202020204" pitchFamily="34" charset="0"/>
              </a:rPr>
              <a:t>, (2018). Leadership Skills in the 21st Century for Basic Education Administrators. Journal of Education, </a:t>
            </a:r>
            <a:r>
              <a:rPr lang="en-GB" sz="1200" dirty="0" err="1">
                <a:solidFill>
                  <a:schemeClr val="tx1"/>
                </a:solidFill>
                <a:latin typeface="Arial" panose="020B0604020202020204" pitchFamily="34" charset="0"/>
                <a:cs typeface="Arial" panose="020B0604020202020204" pitchFamily="34" charset="0"/>
              </a:rPr>
              <a:t>Mahasarakham</a:t>
            </a:r>
            <a:r>
              <a:rPr lang="en-GB" sz="1200" dirty="0">
                <a:solidFill>
                  <a:schemeClr val="tx1"/>
                </a:solidFill>
                <a:latin typeface="Arial" panose="020B0604020202020204" pitchFamily="34" charset="0"/>
                <a:cs typeface="Arial" panose="020B0604020202020204" pitchFamily="34" charset="0"/>
              </a:rPr>
              <a:t> University, 12(2), pp.18–29.</a:t>
            </a:r>
          </a:p>
          <a:p>
            <a:pPr>
              <a:lnSpc>
                <a:spcPct val="90000"/>
              </a:lnSpc>
            </a:pPr>
            <a:r>
              <a:rPr lang="en-GB" sz="1200" dirty="0" err="1">
                <a:solidFill>
                  <a:schemeClr val="tx1"/>
                </a:solidFill>
                <a:latin typeface="Arial" panose="020B0604020202020204" pitchFamily="34" charset="0"/>
                <a:cs typeface="Arial" panose="020B0604020202020204" pitchFamily="34" charset="0"/>
              </a:rPr>
              <a:t>Mehrpoor</a:t>
            </a:r>
            <a:r>
              <a:rPr lang="en-GB" sz="1200" dirty="0">
                <a:solidFill>
                  <a:schemeClr val="tx1"/>
                </a:solidFill>
                <a:latin typeface="Arial" panose="020B0604020202020204" pitchFamily="34" charset="0"/>
                <a:cs typeface="Arial" panose="020B0604020202020204" pitchFamily="34" charset="0"/>
              </a:rPr>
              <a:t>, Saeed, (2018). On the Relationships among EFL Learners' Willingness to Communicate, Communication Apprehension, Self-Perceived Competence and Emotional Intelligence. </a:t>
            </a:r>
            <a:r>
              <a:rPr lang="en-GB" sz="1200" dirty="0" err="1">
                <a:solidFill>
                  <a:schemeClr val="tx1"/>
                </a:solidFill>
                <a:latin typeface="Arial" panose="020B0604020202020204" pitchFamily="34" charset="0"/>
                <a:cs typeface="Arial" panose="020B0604020202020204" pitchFamily="34" charset="0"/>
              </a:rPr>
              <a:t>Khazar</a:t>
            </a:r>
            <a:r>
              <a:rPr lang="en-GB" sz="1200" dirty="0">
                <a:solidFill>
                  <a:schemeClr val="tx1"/>
                </a:solidFill>
                <a:latin typeface="Arial" panose="020B0604020202020204" pitchFamily="34" charset="0"/>
                <a:cs typeface="Arial" panose="020B0604020202020204" pitchFamily="34" charset="0"/>
              </a:rPr>
              <a:t> Journal of Humanities &amp; Social Sciences, 21(3), pp.5–20.</a:t>
            </a:r>
          </a:p>
          <a:p>
            <a:pPr>
              <a:lnSpc>
                <a:spcPct val="90000"/>
              </a:lnSpc>
            </a:pPr>
            <a:r>
              <a:rPr lang="en-GB" sz="1200" dirty="0">
                <a:solidFill>
                  <a:schemeClr val="tx1"/>
                </a:solidFill>
                <a:latin typeface="Arial" panose="020B0604020202020204" pitchFamily="34" charset="0"/>
                <a:cs typeface="Arial" panose="020B0604020202020204" pitchFamily="34" charset="0"/>
              </a:rPr>
              <a:t>Marcus </a:t>
            </a:r>
            <a:r>
              <a:rPr lang="en-GB" sz="1200" dirty="0" err="1">
                <a:solidFill>
                  <a:schemeClr val="tx1"/>
                </a:solidFill>
                <a:latin typeface="Arial" panose="020B0604020202020204" pitchFamily="34" charset="0"/>
                <a:cs typeface="Arial" panose="020B0604020202020204" pitchFamily="34" charset="0"/>
              </a:rPr>
              <a:t>Aurelieus</a:t>
            </a:r>
            <a:r>
              <a:rPr lang="en-GB" sz="1200" dirty="0">
                <a:solidFill>
                  <a:schemeClr val="tx1"/>
                </a:solidFill>
                <a:latin typeface="Arial" panose="020B0604020202020204" pitchFamily="34" charset="0"/>
                <a:cs typeface="Arial" panose="020B0604020202020204" pitchFamily="34" charset="0"/>
              </a:rPr>
              <a:t> (no date) Available </a:t>
            </a:r>
            <a:r>
              <a:rPr lang="en-GB" sz="1200" dirty="0" err="1">
                <a:solidFill>
                  <a:schemeClr val="tx1"/>
                </a:solidFill>
                <a:latin typeface="Arial" panose="020B0604020202020204" pitchFamily="34" charset="0"/>
                <a:cs typeface="Arial" panose="020B0604020202020204" pitchFamily="34" charset="0"/>
              </a:rPr>
              <a:t>at:</a:t>
            </a:r>
            <a:r>
              <a:rPr lang="en-GB" sz="1200" dirty="0" err="1">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a:t>
            </a:r>
            <a:r>
              <a:rPr lang="en-GB" sz="12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://wisdomquotes.com/marcus-aurelius-quotes/</a:t>
            </a:r>
            <a:r>
              <a:rPr lang="en-GB" sz="1200" dirty="0">
                <a:solidFill>
                  <a:schemeClr val="tx1"/>
                </a:solidFill>
                <a:latin typeface="Arial" panose="020B0604020202020204" pitchFamily="34" charset="0"/>
                <a:cs typeface="Arial" panose="020B0604020202020204" pitchFamily="34" charset="0"/>
              </a:rPr>
              <a:t>  [Accessed 14</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2019]</a:t>
            </a:r>
          </a:p>
          <a:p>
            <a:pPr>
              <a:lnSpc>
                <a:spcPct val="90000"/>
              </a:lnSpc>
            </a:pPr>
            <a:r>
              <a:rPr lang="en-GB" sz="1200" dirty="0">
                <a:solidFill>
                  <a:schemeClr val="tx1"/>
                </a:solidFill>
                <a:latin typeface="Arial" panose="020B0604020202020204" pitchFamily="34" charset="0"/>
                <a:cs typeface="Arial" panose="020B0604020202020204" pitchFamily="34" charset="0"/>
              </a:rPr>
              <a:t>Parish, T.S., (2006). Leadership Skills. Education, 127(1), p.39</a:t>
            </a:r>
          </a:p>
          <a:p>
            <a:pPr>
              <a:lnSpc>
                <a:spcPct val="90000"/>
              </a:lnSpc>
            </a:pPr>
            <a:r>
              <a:rPr lang="en-GB" sz="1200" dirty="0">
                <a:solidFill>
                  <a:schemeClr val="tx1"/>
                </a:solidFill>
                <a:latin typeface="Arial" panose="020B0604020202020204" pitchFamily="34" charset="0"/>
                <a:cs typeface="Arial" panose="020B0604020202020204" pitchFamily="34" charset="0"/>
              </a:rPr>
              <a:t>Prospect (no date) Available at: </a:t>
            </a:r>
            <a:r>
              <a:rPr lang="en-GB" sz="12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https://www.prospects.ac.uk/job-profiles/social-worker</a:t>
            </a:r>
            <a:r>
              <a:rPr lang="en-GB" sz="1200" dirty="0">
                <a:solidFill>
                  <a:schemeClr val="tx1"/>
                </a:solidFill>
                <a:latin typeface="Arial" panose="020B0604020202020204" pitchFamily="34" charset="0"/>
                <a:cs typeface="Arial" panose="020B0604020202020204" pitchFamily="34" charset="0"/>
              </a:rPr>
              <a:t>[ Accessed] 10th October 2019. </a:t>
            </a:r>
          </a:p>
          <a:p>
            <a:pPr>
              <a:lnSpc>
                <a:spcPct val="90000"/>
              </a:lnSpc>
            </a:pPr>
            <a:r>
              <a:rPr lang="en-GB" sz="1200" dirty="0" err="1">
                <a:solidFill>
                  <a:schemeClr val="tx1"/>
                </a:solidFill>
                <a:latin typeface="Arial" panose="020B0604020202020204" pitchFamily="34" charset="0"/>
                <a:cs typeface="Arial" panose="020B0604020202020204" pitchFamily="34" charset="0"/>
              </a:rPr>
              <a:t>Siewiorek</a:t>
            </a:r>
            <a:r>
              <a:rPr lang="en-GB" sz="1200" dirty="0">
                <a:solidFill>
                  <a:schemeClr val="tx1"/>
                </a:solidFill>
                <a:latin typeface="Arial" panose="020B0604020202020204" pitchFamily="34" charset="0"/>
                <a:cs typeface="Arial" panose="020B0604020202020204" pitchFamily="34" charset="0"/>
              </a:rPr>
              <a:t>, A. et l.,( 2012). Learning leadership skills in a simulated business environment. Computers &amp; Education, 58(1), pp.121–135.Social Care Wales Available at: </a:t>
            </a:r>
            <a:r>
              <a:rPr lang="en-GB" sz="1200" dirty="0">
                <a:solidFill>
                  <a:schemeClr val="tx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https://socialcare.wales/about</a:t>
            </a:r>
            <a:r>
              <a:rPr lang="en-GB" sz="1200" dirty="0">
                <a:solidFill>
                  <a:schemeClr val="tx1"/>
                </a:solidFill>
                <a:latin typeface="Arial" panose="020B0604020202020204" pitchFamily="34" charset="0"/>
                <a:cs typeface="Arial" panose="020B0604020202020204" pitchFamily="34" charset="0"/>
              </a:rPr>
              <a:t> [Accessed]13</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October 2019.  </a:t>
            </a:r>
          </a:p>
          <a:p>
            <a:pPr>
              <a:lnSpc>
                <a:spcPct val="90000"/>
              </a:lnSpc>
            </a:pPr>
            <a:r>
              <a:rPr lang="en-GB" sz="1200" dirty="0">
                <a:solidFill>
                  <a:schemeClr val="tx1"/>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Social Work and a new Mental Health Act (1019) Available at:</a:t>
            </a:r>
            <a:r>
              <a:rPr lang="en-GB" sz="1200" dirty="0">
                <a:solidFill>
                  <a:schemeClr val="tx1"/>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 </a:t>
            </a:r>
            <a:r>
              <a:rPr lang="en-GB" sz="1200" dirty="0">
                <a:solidFill>
                  <a:schemeClr val="tx1"/>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https://www.basw.co.uk/system/files/resources/Inquiry%20Report%20-%20APPG%20on%20Social%20Work%20-%20Social%20Workers%20and%20A%20New%20Mental%20Health%20Act..pdf</a:t>
            </a:r>
            <a:endParaRPr lang="en-GB" sz="1200" dirty="0">
              <a:solidFill>
                <a:schemeClr val="tx1"/>
              </a:solidFill>
              <a:latin typeface="Arial" panose="020B0604020202020204" pitchFamily="34" charset="0"/>
              <a:cs typeface="Arial" panose="020B0604020202020204" pitchFamily="34" charset="0"/>
            </a:endParaRPr>
          </a:p>
          <a:p>
            <a:pPr>
              <a:lnSpc>
                <a:spcPct val="90000"/>
              </a:lnSpc>
            </a:pPr>
            <a:r>
              <a:rPr lang="en-GB" sz="1200" dirty="0">
                <a:solidFill>
                  <a:schemeClr val="tx1"/>
                </a:solidFill>
                <a:latin typeface="Arial" panose="020B0604020202020204" pitchFamily="34" charset="0"/>
                <a:cs typeface="Arial" panose="020B0604020202020204" pitchFamily="34" charset="0"/>
              </a:rPr>
              <a:t>Wales. Welsh Assembly Government, (2006). Children and young people : rights to action. Welsh Assembly Government's response to "Keeping us Safe" - the report of the Safeguarding Vulnerable Children Review = Plant a </a:t>
            </a:r>
            <a:r>
              <a:rPr lang="en-GB" sz="1200" dirty="0" err="1">
                <a:solidFill>
                  <a:schemeClr val="tx1"/>
                </a:solidFill>
                <a:latin typeface="Arial" panose="020B0604020202020204" pitchFamily="34" charset="0"/>
                <a:cs typeface="Arial" panose="020B0604020202020204" pitchFamily="34" charset="0"/>
              </a:rPr>
              <a:t>phobl</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ifanc</a:t>
            </a:r>
            <a:r>
              <a:rPr lang="en-GB" sz="1200" dirty="0">
                <a:solidFill>
                  <a:schemeClr val="tx1"/>
                </a:solidFill>
                <a:latin typeface="Arial" panose="020B0604020202020204" pitchFamily="34" charset="0"/>
                <a:cs typeface="Arial" panose="020B0604020202020204" pitchFamily="34" charset="0"/>
              </a:rPr>
              <a:t> : </a:t>
            </a:r>
            <a:r>
              <a:rPr lang="en-GB" sz="1200" dirty="0" err="1">
                <a:solidFill>
                  <a:schemeClr val="tx1"/>
                </a:solidFill>
                <a:latin typeface="Arial" panose="020B0604020202020204" pitchFamily="34" charset="0"/>
                <a:cs typeface="Arial" panose="020B0604020202020204" pitchFamily="34" charset="0"/>
              </a:rPr>
              <a:t>gweithredu'r</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hawliau</a:t>
            </a:r>
            <a:r>
              <a:rPr lang="en-GB" sz="1200" dirty="0">
                <a:solidFill>
                  <a:schemeClr val="tx1"/>
                </a:solidFill>
                <a:latin typeface="Arial" panose="020B0604020202020204" pitchFamily="34" charset="0"/>
                <a:cs typeface="Arial" panose="020B0604020202020204" pitchFamily="34" charset="0"/>
              </a:rPr>
              <a:t>=Plant a </a:t>
            </a:r>
            <a:r>
              <a:rPr lang="en-GB" sz="1200" dirty="0" err="1">
                <a:solidFill>
                  <a:schemeClr val="tx1"/>
                </a:solidFill>
                <a:latin typeface="Arial" panose="020B0604020202020204" pitchFamily="34" charset="0"/>
                <a:cs typeface="Arial" panose="020B0604020202020204" pitchFamily="34" charset="0"/>
              </a:rPr>
              <a:t>phobl</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ifanc</a:t>
            </a:r>
            <a:r>
              <a:rPr lang="en-GB" sz="1200" dirty="0">
                <a:solidFill>
                  <a:schemeClr val="tx1"/>
                </a:solidFill>
                <a:latin typeface="Arial" panose="020B0604020202020204" pitchFamily="34" charset="0"/>
                <a:cs typeface="Arial" panose="020B0604020202020204" pitchFamily="34" charset="0"/>
              </a:rPr>
              <a:t> : </a:t>
            </a:r>
            <a:r>
              <a:rPr lang="en-GB" sz="1200" dirty="0" err="1">
                <a:solidFill>
                  <a:schemeClr val="tx1"/>
                </a:solidFill>
                <a:latin typeface="Arial" panose="020B0604020202020204" pitchFamily="34" charset="0"/>
                <a:cs typeface="Arial" panose="020B0604020202020204" pitchFamily="34" charset="0"/>
              </a:rPr>
              <a:t>gwiethredu'r</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hawliau</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Ymateb</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Llywodraeth</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Cynulliad</a:t>
            </a:r>
            <a:r>
              <a:rPr lang="en-GB" sz="1200" dirty="0">
                <a:solidFill>
                  <a:schemeClr val="tx1"/>
                </a:solidFill>
                <a:latin typeface="Arial" panose="020B0604020202020204" pitchFamily="34" charset="0"/>
                <a:cs typeface="Arial" panose="020B0604020202020204" pitchFamily="34" charset="0"/>
              </a:rPr>
              <a:t> Cymru </a:t>
            </a:r>
            <a:r>
              <a:rPr lang="en-GB" sz="1200" dirty="0" err="1">
                <a:solidFill>
                  <a:schemeClr val="tx1"/>
                </a:solidFill>
                <a:latin typeface="Arial" panose="020B0604020202020204" pitchFamily="34" charset="0"/>
                <a:cs typeface="Arial" panose="020B0604020202020204" pitchFamily="34" charset="0"/>
              </a:rPr>
              <a:t>i</a:t>
            </a:r>
            <a:r>
              <a:rPr lang="en-GB" sz="1200" dirty="0">
                <a:solidFill>
                  <a:schemeClr val="tx1"/>
                </a:solidFill>
                <a:latin typeface="Arial" panose="020B0604020202020204" pitchFamily="34" charset="0"/>
                <a:cs typeface="Arial" panose="020B0604020202020204" pitchFamily="34" charset="0"/>
              </a:rPr>
              <a:t> "Ein </a:t>
            </a:r>
            <a:r>
              <a:rPr lang="en-GB" sz="1200" dirty="0" err="1">
                <a:solidFill>
                  <a:schemeClr val="tx1"/>
                </a:solidFill>
                <a:latin typeface="Arial" panose="020B0604020202020204" pitchFamily="34" charset="0"/>
                <a:cs typeface="Arial" panose="020B0604020202020204" pitchFamily="34" charset="0"/>
              </a:rPr>
              <a:t>Cadw'n</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Ddiogel</a:t>
            </a:r>
            <a:r>
              <a:rPr lang="en-GB" sz="1200" dirty="0">
                <a:solidFill>
                  <a:schemeClr val="tx1"/>
                </a:solidFill>
                <a:latin typeface="Arial" panose="020B0604020202020204" pitchFamily="34" charset="0"/>
                <a:cs typeface="Arial" panose="020B0604020202020204" pitchFamily="34" charset="0"/>
              </a:rPr>
              <a:t>"-</a:t>
            </a:r>
            <a:r>
              <a:rPr lang="en-GB" sz="1200" dirty="0" err="1">
                <a:solidFill>
                  <a:schemeClr val="tx1"/>
                </a:solidFill>
                <a:latin typeface="Arial" panose="020B0604020202020204" pitchFamily="34" charset="0"/>
                <a:cs typeface="Arial" panose="020B0604020202020204" pitchFamily="34" charset="0"/>
              </a:rPr>
              <a:t>adroddiad</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yr</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Adolygiad</a:t>
            </a:r>
            <a:r>
              <a:rPr lang="en-GB" sz="1200" dirty="0">
                <a:solidFill>
                  <a:schemeClr val="tx1"/>
                </a:solidFill>
                <a:latin typeface="Arial" panose="020B0604020202020204" pitchFamily="34" charset="0"/>
                <a:cs typeface="Arial" panose="020B0604020202020204" pitchFamily="34" charset="0"/>
              </a:rPr>
              <a:t> o </a:t>
            </a:r>
            <a:r>
              <a:rPr lang="en-GB" sz="1200" dirty="0" err="1">
                <a:solidFill>
                  <a:schemeClr val="tx1"/>
                </a:solidFill>
                <a:latin typeface="Arial" panose="020B0604020202020204" pitchFamily="34" charset="0"/>
                <a:cs typeface="Arial" panose="020B0604020202020204" pitchFamily="34" charset="0"/>
              </a:rPr>
              <a:t>Ddiogelu</a:t>
            </a:r>
            <a:r>
              <a:rPr lang="en-GB" sz="1200" dirty="0">
                <a:solidFill>
                  <a:schemeClr val="tx1"/>
                </a:solidFill>
                <a:latin typeface="Arial" panose="020B0604020202020204" pitchFamily="34" charset="0"/>
                <a:cs typeface="Arial" panose="020B0604020202020204" pitchFamily="34" charset="0"/>
              </a:rPr>
              <a:t> Plant </a:t>
            </a:r>
            <a:r>
              <a:rPr lang="en-GB" sz="1200" dirty="0" err="1">
                <a:solidFill>
                  <a:schemeClr val="tx1"/>
                </a:solidFill>
                <a:latin typeface="Arial" panose="020B0604020202020204" pitchFamily="34" charset="0"/>
                <a:cs typeface="Arial" panose="020B0604020202020204" pitchFamily="34" charset="0"/>
              </a:rPr>
              <a:t>sy'n</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Agored</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i</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Niwed</a:t>
            </a:r>
            <a:r>
              <a:rPr lang="en-GB" sz="1200" dirty="0">
                <a:solidFill>
                  <a:schemeClr val="tx1"/>
                </a:solidFill>
                <a:latin typeface="Arial" panose="020B0604020202020204" pitchFamily="34" charset="0"/>
                <a:cs typeface="Arial" panose="020B0604020202020204" pitchFamily="34" charset="0"/>
              </a:rPr>
              <a:t>., Cardiff]: Welsh Assembly Government.</a:t>
            </a:r>
          </a:p>
          <a:p>
            <a:pPr>
              <a:lnSpc>
                <a:spcPct val="90000"/>
              </a:lnSpc>
            </a:pPr>
            <a:r>
              <a:rPr lang="en-GB" sz="1200" dirty="0">
                <a:solidFill>
                  <a:schemeClr val="tx1"/>
                </a:solidFill>
                <a:latin typeface="Arial" panose="020B0604020202020204" pitchFamily="34" charset="0"/>
                <a:cs typeface="Arial" panose="020B0604020202020204" pitchFamily="34" charset="0"/>
              </a:rPr>
              <a:t>Wales. Welsh Assembly Government, (2004). Social care workforce development programme for the personal social services 2004-2005 / Welsh Assembly Government., Cardiff: Welsh Assembly Government</a:t>
            </a:r>
            <a:endParaRPr lang="en-GB" sz="12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a:lnSpc>
                <a:spcPct val="90000"/>
              </a:lnSpc>
            </a:pPr>
            <a:endParaRPr lang="en-GB" sz="1600" dirty="0">
              <a:solidFill>
                <a:schemeClr val="tx1"/>
              </a:solidFill>
              <a:latin typeface="Arial" panose="020B0604020202020204" pitchFamily="34" charset="0"/>
              <a:cs typeface="Arial" panose="020B0604020202020204" pitchFamily="34" charset="0"/>
            </a:endParaRPr>
          </a:p>
          <a:p>
            <a:pPr>
              <a:lnSpc>
                <a:spcPct val="90000"/>
              </a:lnSpc>
            </a:pPr>
            <a:endParaRPr lang="en-GB" sz="1600" dirty="0">
              <a:latin typeface="Arial" panose="020B0604020202020204" pitchFamily="34" charset="0"/>
              <a:cs typeface="Arial" panose="020B0604020202020204" pitchFamily="34" charset="0"/>
            </a:endParaRPr>
          </a:p>
          <a:p>
            <a:pPr>
              <a:lnSpc>
                <a:spcPct val="90000"/>
              </a:lnSpc>
            </a:pPr>
            <a:endParaRPr lang="en-GB" sz="1400" dirty="0">
              <a:solidFill>
                <a:srgbClr val="404040"/>
              </a:solidFill>
              <a:latin typeface="Arial" panose="020B0604020202020204" pitchFamily="34" charset="0"/>
              <a:cs typeface="Arial" panose="020B0604020202020204" pitchFamily="34" charset="0"/>
            </a:endParaRPr>
          </a:p>
          <a:p>
            <a:pPr>
              <a:lnSpc>
                <a:spcPct val="90000"/>
              </a:lnSpc>
            </a:pPr>
            <a:endParaRPr lang="en-GB" dirty="0">
              <a:solidFill>
                <a:srgbClr val="404040"/>
              </a:solidFill>
              <a:latin typeface="Arial" panose="020B0604020202020204" pitchFamily="34" charset="0"/>
              <a:cs typeface="Arial" panose="020B0604020202020204" pitchFamily="34" charset="0"/>
            </a:endParaRPr>
          </a:p>
          <a:p>
            <a:pPr>
              <a:lnSpc>
                <a:spcPct val="90000"/>
              </a:lnSpc>
            </a:pPr>
            <a:endParaRPr lang="en-GB" dirty="0">
              <a:solidFill>
                <a:srgbClr val="404040"/>
              </a:solidFill>
            </a:endParaRPr>
          </a:p>
        </p:txBody>
      </p:sp>
    </p:spTree>
    <p:extLst>
      <p:ext uri="{BB962C8B-B14F-4D97-AF65-F5344CB8AC3E}">
        <p14:creationId xmlns:p14="http://schemas.microsoft.com/office/powerpoint/2010/main" val="4078878435"/>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docProps/app.xml><?xml version="1.0" encoding="utf-8"?>
<Properties xmlns="http://schemas.openxmlformats.org/officeDocument/2006/extended-properties" xmlns:vt="http://schemas.openxmlformats.org/officeDocument/2006/docPropsVTypes">
  <TotalTime>249</TotalTime>
  <Words>377</Words>
  <Application>Microsoft Macintosh PowerPoint</Application>
  <PresentationFormat>Widescreen</PresentationFormat>
  <Paragraphs>84</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Gill Sans MT</vt:lpstr>
      <vt:lpstr>Parcel</vt:lpstr>
      <vt:lpstr>Social Work</vt:lpstr>
      <vt:lpstr>Skills that makes me the best candidate</vt:lpstr>
      <vt:lpstr>How Social Work links with my field of expertise and personal skills </vt:lpstr>
      <vt:lpstr>               What I NEED TO IMPROVE ON my Intrapersonal Skills  Self- awareness  This is for me to be able to be aware of my feelings before I make any decisions      SELF- REGULATION  This is for me to be able to improve and learn to control a challenging process or activity for the best benefit of everyone involved including the organization.  SELF- REFLECTION   This is for me to be able reflect on every situation in order for me to make the best decision next time   Gibbs Reflective model  A LOT OF READING AND RESEARCH  To improve on my vocabulary and English language in general and to be knowlegable in what is happening locally and internationally.   TIME MANAGEMENT   To be able to priorotize task from important to least important  Forsyth, P., (2013), Gibbs reflective model        </vt:lpstr>
      <vt:lpstr>Critical and Factual Understanding on Social Work</vt:lpstr>
      <vt:lpstr>PowerPoint Presentation</vt:lpstr>
      <vt:lpstr>CONCLUSTION  ‘’The happiness of your life depends on the quality of your thoughts so act virtuous, use your time well and be cheerful. Then when you drop from life’s tree, you will drop like a ripe fruit.’’ By Marcus Aurelius    ‘’If you want to lead, invest at least 40% of your time in leading yourself’’ By Dee Hock, Founder of VISA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Work</dc:title>
  <dc:creator>Ligoleni Haufiku (1700867)</dc:creator>
  <cp:lastModifiedBy>Ligoleni Haufiku (1700867)</cp:lastModifiedBy>
  <cp:revision>44</cp:revision>
  <dcterms:created xsi:type="dcterms:W3CDTF">2019-10-16T11:42:31Z</dcterms:created>
  <dcterms:modified xsi:type="dcterms:W3CDTF">2019-10-16T15:51:35Z</dcterms:modified>
</cp:coreProperties>
</file>