
<file path=[Content_Types].xml><?xml version="1.0" encoding="utf-8"?>
<Types xmlns="http://schemas.openxmlformats.org/package/2006/content-types">
  <Default Extension="1" ContentType="image/jpeg"/>
  <Default Extension="glb" ContentType="model/gltf.binary"/>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58" r:id="rId4"/>
    <p:sldId id="267" r:id="rId5"/>
    <p:sldId id="259" r:id="rId6"/>
    <p:sldId id="260"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7D1F76-AC55-4F87-970D-E70736CB9082}" v="307" dt="2025-11-28T21:13:49.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94660"/>
  </p:normalViewPr>
  <p:slideViewPr>
    <p:cSldViewPr snapToGrid="0">
      <p:cViewPr varScale="1">
        <p:scale>
          <a:sx n="78" d="100"/>
          <a:sy n="78" d="100"/>
        </p:scale>
        <p:origin x="2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F15D7-E4BD-4213-ABD5-518FD44B1F50}"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9E0721-A765-4E85-99B1-3926D020AA50}" type="slidenum">
              <a:rPr lang="en-GB" smtClean="0"/>
              <a:t>‹#›</a:t>
            </a:fld>
            <a:endParaRPr lang="en-GB"/>
          </a:p>
        </p:txBody>
      </p:sp>
    </p:spTree>
    <p:extLst>
      <p:ext uri="{BB962C8B-B14F-4D97-AF65-F5344CB8AC3E}">
        <p14:creationId xmlns:p14="http://schemas.microsoft.com/office/powerpoint/2010/main" val="2973975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9E0721-A765-4E85-99B1-3926D020AA50}" type="slidenum">
              <a:rPr lang="en-GB" smtClean="0"/>
              <a:t>3</a:t>
            </a:fld>
            <a:endParaRPr lang="en-GB"/>
          </a:p>
        </p:txBody>
      </p:sp>
    </p:spTree>
    <p:extLst>
      <p:ext uri="{BB962C8B-B14F-4D97-AF65-F5344CB8AC3E}">
        <p14:creationId xmlns:p14="http://schemas.microsoft.com/office/powerpoint/2010/main" val="335176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9E0721-A765-4E85-99B1-3926D020AA50}" type="slidenum">
              <a:rPr lang="en-GB" smtClean="0"/>
              <a:t>4</a:t>
            </a:fld>
            <a:endParaRPr lang="en-GB"/>
          </a:p>
        </p:txBody>
      </p:sp>
    </p:spTree>
    <p:extLst>
      <p:ext uri="{BB962C8B-B14F-4D97-AF65-F5344CB8AC3E}">
        <p14:creationId xmlns:p14="http://schemas.microsoft.com/office/powerpoint/2010/main" val="2041135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9E0721-A765-4E85-99B1-3926D020AA50}" type="slidenum">
              <a:rPr lang="en-GB" smtClean="0"/>
              <a:t>8</a:t>
            </a:fld>
            <a:endParaRPr lang="en-GB"/>
          </a:p>
        </p:txBody>
      </p:sp>
    </p:spTree>
    <p:extLst>
      <p:ext uri="{BB962C8B-B14F-4D97-AF65-F5344CB8AC3E}">
        <p14:creationId xmlns:p14="http://schemas.microsoft.com/office/powerpoint/2010/main" val="2952474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FEC642B-9D94-4419-825E-1C3F0A5E1E2B}"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68835C-5415-4F3E-872A-AE6BF8C7E34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491456"/>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EC642B-9D94-4419-825E-1C3F0A5E1E2B}"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3258694331"/>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EC642B-9D94-4419-825E-1C3F0A5E1E2B}"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68835C-5415-4F3E-872A-AE6BF8C7E34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5680995"/>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EC642B-9D94-4419-825E-1C3F0A5E1E2B}"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91768562"/>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EC642B-9D94-4419-825E-1C3F0A5E1E2B}" type="datetimeFigureOut">
              <a:rPr lang="en-GB" smtClean="0"/>
              <a:t>05/12/2025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376015379"/>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EC642B-9D94-4419-825E-1C3F0A5E1E2B}" type="datetimeFigureOut">
              <a:rPr lang="en-GB" smtClean="0"/>
              <a:t>05/12/2025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3873803871"/>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EC642B-9D94-4419-825E-1C3F0A5E1E2B}" type="datetimeFigureOut">
              <a:rPr lang="en-GB" smtClean="0"/>
              <a:t>05/12/2025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3185799461"/>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EC642B-9D94-4419-825E-1C3F0A5E1E2B}"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306794556"/>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EC642B-9D94-4419-825E-1C3F0A5E1E2B}"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68835C-5415-4F3E-872A-AE6BF8C7E34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8534839"/>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EC642B-9D94-4419-825E-1C3F0A5E1E2B}"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68835C-5415-4F3E-872A-AE6BF8C7E343}" type="slidenum">
              <a:rPr lang="en-GB" smtClean="0"/>
              <a:t>‹#›</a:t>
            </a:fld>
            <a:endParaRPr lang="en-GB"/>
          </a:p>
        </p:txBody>
      </p:sp>
    </p:spTree>
    <p:extLst>
      <p:ext uri="{BB962C8B-B14F-4D97-AF65-F5344CB8AC3E}">
        <p14:creationId xmlns:p14="http://schemas.microsoft.com/office/powerpoint/2010/main" val="537557712"/>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EC642B-9D94-4419-825E-1C3F0A5E1E2B}"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68835C-5415-4F3E-872A-AE6BF8C7E34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9617975"/>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FEC642B-9D94-4419-825E-1C3F0A5E1E2B}" type="datetimeFigureOut">
              <a:rPr lang="en-GB" smtClean="0"/>
              <a:t>05/12/2025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168835C-5415-4F3E-872A-AE6BF8C7E34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163085"/>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177107"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cloud%20computing" TargetMode="External"/><Relationship Id="rId2" Type="http://schemas.openxmlformats.org/officeDocument/2006/relationships/image" Target="../media/image12.1"/><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dbi.srl/Sicurezza-Informatica-Soluzioni.html"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hyperlink" Target="https://developers.google.com/search/docs/fundamentals/seo-starter-guide?utm_source=chatgpt.com" TargetMode="External"/><Relationship Id="rId3" Type="http://schemas.openxmlformats.org/officeDocument/2006/relationships/hyperlink" Target="https://startupsmagazine.co.uk/" TargetMode="External"/><Relationship Id="rId7" Type="http://schemas.openxmlformats.org/officeDocument/2006/relationships/hyperlink" Target="https://blog.hubspot.com/marketing/newsletter-content-strategy?utm_source=chatgpt.com" TargetMode="External"/><Relationship Id="rId2" Type="http://schemas.openxmlformats.org/officeDocument/2006/relationships/hyperlink" Target="https://www.forbes.com/" TargetMode="External"/><Relationship Id="rId1" Type="http://schemas.openxmlformats.org/officeDocument/2006/relationships/slideLayout" Target="../slideLayouts/slideLayout2.xml"/><Relationship Id="rId6" Type="http://schemas.openxmlformats.org/officeDocument/2006/relationships/hyperlink" Target="https://www.squarespace.com/blog/content-marketing-for-small-businesses?utm_source=chatgpt.com" TargetMode="External"/><Relationship Id="rId11" Type="http://schemas.openxmlformats.org/officeDocument/2006/relationships/hyperlink" Target="https://www.cnil.fr/en/sheet-ndeg6-secure-your-websites-applications-and-servers?utm_source=chatgpt.com" TargetMode="External"/><Relationship Id="rId5" Type="http://schemas.openxmlformats.org/officeDocument/2006/relationships/hyperlink" Target="https://edgelessbeautypro.com/" TargetMode="External"/><Relationship Id="rId10" Type="http://schemas.openxmlformats.org/officeDocument/2006/relationships/hyperlink" Target="https://www.hp.com/gb-en/shop/tech-takes/benefits-of-cloud-computing-for-small-business?utm_source=chatgpt.com" TargetMode="External"/><Relationship Id="rId4" Type="http://schemas.openxmlformats.org/officeDocument/2006/relationships/hyperlink" Target="https://www.phorest.com/gb/blog/social-media-marketing-tips-for-your-spa-or-salon?utm_source=chatgpt.com" TargetMode="External"/><Relationship Id="rId9" Type="http://schemas.openxmlformats.org/officeDocument/2006/relationships/hyperlink" Target="https://www.british-business-bank.co.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D739-CF26-7D06-FB95-E97F5DEEF96D}"/>
              </a:ext>
            </a:extLst>
          </p:cNvPr>
          <p:cNvSpPr>
            <a:spLocks noGrp="1"/>
          </p:cNvSpPr>
          <p:nvPr>
            <p:ph type="ctrTitle"/>
          </p:nvPr>
        </p:nvSpPr>
        <p:spPr/>
        <p:txBody>
          <a:bodyPr/>
          <a:lstStyle/>
          <a:p>
            <a:r>
              <a:rPr lang="en-GB" dirty="0"/>
              <a:t>Elite Wellness Spa – Online Presence Plan</a:t>
            </a:r>
          </a:p>
        </p:txBody>
      </p:sp>
      <p:sp>
        <p:nvSpPr>
          <p:cNvPr id="3" name="Subtitle 2">
            <a:extLst>
              <a:ext uri="{FF2B5EF4-FFF2-40B4-BE49-F238E27FC236}">
                <a16:creationId xmlns:a16="http://schemas.microsoft.com/office/drawing/2014/main" id="{9A611688-A1BD-37BF-F28B-E471E657BB1B}"/>
              </a:ext>
            </a:extLst>
          </p:cNvPr>
          <p:cNvSpPr>
            <a:spLocks noGrp="1"/>
          </p:cNvSpPr>
          <p:nvPr>
            <p:ph type="subTitle" idx="1"/>
          </p:nvPr>
        </p:nvSpPr>
        <p:spPr>
          <a:xfrm>
            <a:off x="8357507" y="5066272"/>
            <a:ext cx="3200400" cy="1463040"/>
          </a:xfrm>
        </p:spPr>
        <p:txBody>
          <a:bodyPr>
            <a:normAutofit/>
          </a:bodyPr>
          <a:lstStyle/>
          <a:p>
            <a:r>
              <a:rPr lang="en-GB" i="1" dirty="0"/>
              <a:t>Prepared by: Andrian Morteanu</a:t>
            </a:r>
            <a:br>
              <a:rPr lang="en-GB" dirty="0"/>
            </a:br>
            <a:r>
              <a:rPr lang="en-GB" i="1" dirty="0"/>
              <a:t>Role: Junior IT &amp; Web Designer in the best IT company in the world</a:t>
            </a:r>
            <a:endParaRPr lang="en-GB" dirty="0"/>
          </a:p>
        </p:txBody>
      </p:sp>
      <mc:AlternateContent xmlns:mc="http://schemas.openxmlformats.org/markup-compatibility/2006">
        <mc:Choice xmlns:am3d="http://schemas.microsoft.com/office/drawing/2017/model3d" Requires="am3d">
          <p:graphicFrame>
            <p:nvGraphicFramePr>
              <p:cNvPr id="26" name="3D Model 25" descr="Orange Fall Leaves">
                <a:extLst>
                  <a:ext uri="{FF2B5EF4-FFF2-40B4-BE49-F238E27FC236}">
                    <a16:creationId xmlns:a16="http://schemas.microsoft.com/office/drawing/2014/main" id="{C80842FF-2856-E4F9-A12C-14BC4FE52619}"/>
                  </a:ext>
                </a:extLst>
              </p:cNvPr>
              <p:cNvGraphicFramePr>
                <a:graphicFrameLocks noChangeAspect="1"/>
              </p:cNvGraphicFramePr>
              <p:nvPr>
                <p:extLst>
                  <p:ext uri="{D42A27DB-BD31-4B8C-83A1-F6EECF244321}">
                    <p14:modId xmlns:p14="http://schemas.microsoft.com/office/powerpoint/2010/main" val="2220761204"/>
                  </p:ext>
                </p:extLst>
              </p:nvPr>
            </p:nvGraphicFramePr>
            <p:xfrm>
              <a:off x="1057243" y="351173"/>
              <a:ext cx="1508685" cy="1789424"/>
            </p:xfrm>
            <a:graphic>
              <a:graphicData uri="http://schemas.microsoft.com/office/drawing/2017/model3d">
                <am3d:model3d r:embed="rId3">
                  <am3d:spPr>
                    <a:xfrm>
                      <a:off x="0" y="0"/>
                      <a:ext cx="1508685" cy="1789424"/>
                    </a:xfrm>
                    <a:prstGeom prst="rect">
                      <a:avLst/>
                    </a:prstGeom>
                  </am3d:spPr>
                  <am3d:camera>
                    <am3d:pos x="0" y="0" z="62026495"/>
                    <am3d:up dx="0" dy="36000000" dz="0"/>
                    <am3d:lookAt x="0" y="0" z="0"/>
                    <am3d:perspective fov="2700000"/>
                  </am3d:camera>
                  <am3d:trans>
                    <am3d:meterPerModelUnit n="21425793" d="1000000"/>
                    <am3d:preTrans dx="-4063056" dy="-18000000" dz="128493"/>
                    <am3d:scale>
                      <am3d:sx n="1000000" d="1000000"/>
                      <am3d:sy n="1000000" d="1000000"/>
                      <am3d:sz n="1000000" d="1000000"/>
                    </am3d:scale>
                    <am3d:rot ax="-712693" ay="-986375" az="204393"/>
                    <am3d:postTrans dx="0" dy="0" dz="0"/>
                  </am3d:trans>
                  <am3d:raster rName="Office3DRenderer" rVer="16.0.8326">
                    <am3d:blip r:embed="rId4"/>
                  </am3d:raster>
                  <am3d:objViewport viewportSz="236265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6" name="3D Model 25" descr="Orange Fall Leaves">
                <a:extLst>
                  <a:ext uri="{FF2B5EF4-FFF2-40B4-BE49-F238E27FC236}">
                    <a16:creationId xmlns:a16="http://schemas.microsoft.com/office/drawing/2014/main" id="{C80842FF-2856-E4F9-A12C-14BC4FE52619}"/>
                  </a:ext>
                </a:extLst>
              </p:cNvPr>
              <p:cNvPicPr>
                <a:picLocks noGrp="1" noRot="1" noChangeAspect="1" noMove="1" noResize="1" noEditPoints="1" noAdjustHandles="1" noChangeArrowheads="1" noChangeShapeType="1" noCrop="1"/>
              </p:cNvPicPr>
              <p:nvPr/>
            </p:nvPicPr>
            <p:blipFill>
              <a:blip r:embed="rId4"/>
              <a:stretch>
                <a:fillRect/>
              </a:stretch>
            </p:blipFill>
            <p:spPr>
              <a:xfrm>
                <a:off x="1057243" y="351173"/>
                <a:ext cx="1508685" cy="1789424"/>
              </a:xfrm>
              <a:prstGeom prst="rect">
                <a:avLst/>
              </a:prstGeom>
            </p:spPr>
          </p:pic>
        </mc:Fallback>
      </mc:AlternateContent>
    </p:spTree>
    <p:extLst>
      <p:ext uri="{BB962C8B-B14F-4D97-AF65-F5344CB8AC3E}">
        <p14:creationId xmlns:p14="http://schemas.microsoft.com/office/powerpoint/2010/main" val="3994932959"/>
      </p:ext>
    </p:extLst>
  </p:cSld>
  <p:clrMapOvr>
    <a:masterClrMapping/>
  </p:clrMapOvr>
  <mc:AlternateContent xmlns:mc="http://schemas.openxmlformats.org/markup-compatibility/2006" xmlns:p14="http://schemas.microsoft.com/office/powerpoint/2010/main">
    <mc:Choice Requires="p14">
      <p:transition spd="med" p14:dur="700" advTm="20000">
        <p:fade/>
      </p:transition>
    </mc:Choice>
    <mc:Fallback xmlns="">
      <p:transition spd="med" advTm="20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2" name="Straight Connector 6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 name="Content Placeholder 12" descr="A close-up of a dropper and petri dishes&#10;&#10;AI-generated content may be incorrect.">
            <a:extLst>
              <a:ext uri="{FF2B5EF4-FFF2-40B4-BE49-F238E27FC236}">
                <a16:creationId xmlns:a16="http://schemas.microsoft.com/office/drawing/2014/main" id="{F1C9A4D9-B60B-297F-A8F3-6BCAF58B43D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9091" r="9496" b="1"/>
          <a:stretch>
            <a:fillRect/>
          </a:stretch>
        </p:blipFill>
        <p:spPr>
          <a:xfrm>
            <a:off x="20" y="10"/>
            <a:ext cx="12191980" cy="6857990"/>
          </a:xfrm>
          <a:prstGeom prst="rect">
            <a:avLst/>
          </a:prstGeom>
        </p:spPr>
      </p:pic>
      <p:sp>
        <p:nvSpPr>
          <p:cNvPr id="63" name="Rectangle 6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DF0271D-44D8-0519-E82D-1A479BD595E7}"/>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Business Overview</a:t>
            </a:r>
          </a:p>
        </p:txBody>
      </p:sp>
      <p:cxnSp>
        <p:nvCxnSpPr>
          <p:cNvPr id="64" name="Straight Connector 63">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514CF106-14B3-B8D3-CD01-0F9FAAA68700}"/>
              </a:ext>
            </a:extLst>
          </p:cNvPr>
          <p:cNvSpPr>
            <a:spLocks noGrp="1" noChangeArrowheads="1"/>
          </p:cNvSpPr>
          <p:nvPr>
            <p:ph sz="half" idx="1"/>
          </p:nvPr>
        </p:nvSpPr>
        <p:spPr bwMode="auto">
          <a:xfrm>
            <a:off x="1024128" y="2286000"/>
            <a:ext cx="6066816"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fontScale="92500"/>
          </a:bodyPr>
          <a:lstStyle/>
          <a:p>
            <a:r>
              <a:rPr lang="en-GB" dirty="0"/>
              <a:t>Elite Wellness Spa is a high-end wellness and spa centre based in a busy urban area. We specialise in luxury massages, facials, body treatments, wellness retreats and aromatherapy experiences. Our services are designed for people who feel stressed or tired and want a calm place to switch off from work and everyday life.</a:t>
            </a:r>
          </a:p>
          <a:p>
            <a:r>
              <a:rPr lang="en-GB" dirty="0"/>
              <a:t>Our main target customers are 25–60-year-old urban professionals, wellness enthusiasts and people who value premium self-care. They expect a peaceful environment, skilled therapists and high-quality natural products. The mission of Elite Wellness Spa is to help each guest feel looked after, re-energised and confident. </a:t>
            </a:r>
          </a:p>
          <a:p>
            <a:endParaRPr lang="en-GB" dirty="0"/>
          </a:p>
        </p:txBody>
      </p:sp>
    </p:spTree>
    <p:extLst>
      <p:ext uri="{BB962C8B-B14F-4D97-AF65-F5344CB8AC3E}">
        <p14:creationId xmlns:p14="http://schemas.microsoft.com/office/powerpoint/2010/main" val="4207929448"/>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5" name="Straight Connector 9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6" name="Rectangle 9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E6F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7" name="Straight Connector 96">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8" name="Rectangle 1">
            <a:extLst>
              <a:ext uri="{FF2B5EF4-FFF2-40B4-BE49-F238E27FC236}">
                <a16:creationId xmlns:a16="http://schemas.microsoft.com/office/drawing/2014/main" id="{752B377B-BC4E-D88E-4EC3-064C250BA50F}"/>
              </a:ext>
            </a:extLst>
          </p:cNvPr>
          <p:cNvSpPr>
            <a:spLocks noGrp="1" noChangeArrowheads="1"/>
          </p:cNvSpPr>
          <p:nvPr>
            <p:ph sz="half" idx="1"/>
          </p:nvPr>
        </p:nvSpPr>
        <p:spPr bwMode="auto">
          <a:xfrm>
            <a:off x="1024128" y="2286000"/>
            <a:ext cx="6007027"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lnSpcReduction="10000"/>
          </a:bodyPr>
          <a:lstStyle/>
          <a:p>
            <a:r>
              <a:rPr lang="en-GB" dirty="0"/>
              <a:t>The logo for Elite Wellness Spa uses a calm colour palette of soft green and warm gold to reflect nature, balance and luxury. Green represents health, wellness and natural ingredients, while gold suggests premium quality and a high-end experience.</a:t>
            </a:r>
          </a:p>
          <a:p>
            <a:r>
              <a:rPr lang="en-GB" dirty="0"/>
              <a:t>The circular shape around the symbol represents wholeness and the continuous journey of self-care and healing. Inside the circle, the leaf stands for natural products, seasonal renewal and gentle relaxation. A clean, modern, easy-to-read font is used so the brand name is clear on the website, social media, printed leaflets and signs.</a:t>
            </a:r>
          </a:p>
        </p:txBody>
      </p:sp>
      <p:pic>
        <p:nvPicPr>
          <p:cNvPr id="9" name="Content Placeholder 8" descr="A person in a circle with text&#10;&#10;AI-generated content may be incorrect.">
            <a:extLst>
              <a:ext uri="{FF2B5EF4-FFF2-40B4-BE49-F238E27FC236}">
                <a16:creationId xmlns:a16="http://schemas.microsoft.com/office/drawing/2014/main" id="{031443EF-3FAE-1FB0-322C-3ECA079097D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8788" r="61275" b="1"/>
          <a:stretch>
            <a:fillRect/>
          </a:stretch>
        </p:blipFill>
        <p:spPr>
          <a:xfrm>
            <a:off x="7552266" y="10"/>
            <a:ext cx="4639734" cy="6857990"/>
          </a:xfrm>
          <a:prstGeom prst="rect">
            <a:avLst/>
          </a:prstGeom>
        </p:spPr>
      </p:pic>
      <p:sp>
        <p:nvSpPr>
          <p:cNvPr id="4" name="Title 3">
            <a:extLst>
              <a:ext uri="{FF2B5EF4-FFF2-40B4-BE49-F238E27FC236}">
                <a16:creationId xmlns:a16="http://schemas.microsoft.com/office/drawing/2014/main" id="{4EF652E3-47C6-237B-3504-B453865755A3}"/>
              </a:ext>
            </a:extLst>
          </p:cNvPr>
          <p:cNvSpPr>
            <a:spLocks noGrp="1"/>
          </p:cNvSpPr>
          <p:nvPr>
            <p:ph type="title"/>
          </p:nvPr>
        </p:nvSpPr>
        <p:spPr>
          <a:xfrm>
            <a:off x="226142" y="585216"/>
            <a:ext cx="7326124" cy="1499616"/>
          </a:xfrm>
        </p:spPr>
        <p:txBody>
          <a:bodyPr/>
          <a:lstStyle/>
          <a:p>
            <a:r>
              <a:rPr lang="en-GB" dirty="0"/>
              <a:t>Logo Concept – Brand Identity</a:t>
            </a:r>
          </a:p>
        </p:txBody>
      </p:sp>
    </p:spTree>
    <p:extLst>
      <p:ext uri="{BB962C8B-B14F-4D97-AF65-F5344CB8AC3E}">
        <p14:creationId xmlns:p14="http://schemas.microsoft.com/office/powerpoint/2010/main" val="1872270865"/>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alpha val="70000"/>
          </a:srgbClr>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C90DAA6-CC41-3A06-0D61-AEC17BEE66BA}"/>
              </a:ext>
            </a:extLst>
          </p:cNvPr>
          <p:cNvGrpSpPr/>
          <p:nvPr/>
        </p:nvGrpSpPr>
        <p:grpSpPr>
          <a:xfrm>
            <a:off x="4355690" y="1474839"/>
            <a:ext cx="4237704" cy="4893866"/>
            <a:chOff x="4355690" y="1474839"/>
            <a:chExt cx="4237704" cy="4893866"/>
          </a:xfrm>
          <a:effectLst>
            <a:outerShdw blurRad="50800" dist="38100" dir="2700000" algn="tl" rotWithShape="0">
              <a:prstClr val="black">
                <a:alpha val="40000"/>
              </a:prstClr>
            </a:outerShdw>
          </a:effectLst>
        </p:grpSpPr>
        <p:sp>
          <p:nvSpPr>
            <p:cNvPr id="7" name="Oval 6">
              <a:extLst>
                <a:ext uri="{FF2B5EF4-FFF2-40B4-BE49-F238E27FC236}">
                  <a16:creationId xmlns:a16="http://schemas.microsoft.com/office/drawing/2014/main" id="{15D2774F-1EBA-FD26-BB4A-CF0ECE3A4436}"/>
                </a:ext>
              </a:extLst>
            </p:cNvPr>
            <p:cNvSpPr/>
            <p:nvPr/>
          </p:nvSpPr>
          <p:spPr>
            <a:xfrm>
              <a:off x="4424516" y="1474839"/>
              <a:ext cx="3647768" cy="3952567"/>
            </a:xfrm>
            <a:prstGeom prst="ellipse">
              <a:avLst/>
            </a:prstGeom>
            <a:noFill/>
            <a:ln w="190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mc:Choice xmlns:am3d="http://schemas.microsoft.com/office/drawing/2017/model3d" Requires="am3d">
            <p:graphicFrame>
              <p:nvGraphicFramePr>
                <p:cNvPr id="6" name="3D Model 5" descr="Orange Fall Leaves">
                  <a:extLst>
                    <a:ext uri="{FF2B5EF4-FFF2-40B4-BE49-F238E27FC236}">
                      <a16:creationId xmlns:a16="http://schemas.microsoft.com/office/drawing/2014/main" id="{45095B35-C058-1804-73DB-48C8A74926F8}"/>
                    </a:ext>
                  </a:extLst>
                </p:cNvPr>
                <p:cNvGraphicFramePr>
                  <a:graphicFrameLocks noChangeAspect="1"/>
                </p:cNvGraphicFramePr>
                <p:nvPr>
                  <p:extLst>
                    <p:ext uri="{D42A27DB-BD31-4B8C-83A1-F6EECF244321}">
                      <p14:modId xmlns:p14="http://schemas.microsoft.com/office/powerpoint/2010/main" val="1800155231"/>
                    </p:ext>
                  </p:extLst>
                </p:nvPr>
              </p:nvGraphicFramePr>
              <p:xfrm>
                <a:off x="4598695" y="1530641"/>
                <a:ext cx="3299411" cy="3840962"/>
              </p:xfrm>
              <a:graphic>
                <a:graphicData uri="http://schemas.microsoft.com/office/drawing/2017/model3d">
                  <am3d:model3d r:embed="rId3">
                    <am3d:spPr>
                      <a:xfrm>
                        <a:off x="0" y="0"/>
                        <a:ext cx="3299411" cy="3840962"/>
                      </a:xfrm>
                      <a:prstGeom prst="rect">
                        <a:avLst/>
                      </a:prstGeom>
                    </am3d:spPr>
                    <am3d:camera>
                      <am3d:pos x="0" y="0" z="62026495"/>
                      <am3d:up dx="0" dy="36000000" dz="0"/>
                      <am3d:lookAt x="0" y="0" z="0"/>
                      <am3d:perspective fov="2700000"/>
                    </am3d:camera>
                    <am3d:trans>
                      <am3d:meterPerModelUnit n="21425793" d="1000000"/>
                      <am3d:preTrans dx="-4063056" dy="-18000000" dz="128493"/>
                      <am3d:scale>
                        <am3d:sx n="1000000" d="1000000"/>
                        <am3d:sy n="1000000" d="1000000"/>
                        <am3d:sz n="1000000" d="1000000"/>
                      </am3d:scale>
                      <am3d:rot/>
                      <am3d:postTrans dx="0" dy="0" dz="0"/>
                    </am3d:trans>
                    <am3d:raster rName="Office3DRenderer" rVer="16.0.8326">
                      <am3d:blip r:embed="rId4"/>
                    </am3d:raster>
                    <am3d:objViewport viewportSz="534684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Orange Fall Leaves">
                  <a:extLst>
                    <a:ext uri="{FF2B5EF4-FFF2-40B4-BE49-F238E27FC236}">
                      <a16:creationId xmlns:a16="http://schemas.microsoft.com/office/drawing/2014/main" id="{45095B35-C058-1804-73DB-48C8A74926F8}"/>
                    </a:ext>
                  </a:extLst>
                </p:cNvPr>
                <p:cNvPicPr>
                  <a:picLocks noGrp="1" noRot="1" noChangeAspect="1" noMove="1" noResize="1" noEditPoints="1" noAdjustHandles="1" noChangeArrowheads="1" noChangeShapeType="1" noCrop="1"/>
                </p:cNvPicPr>
                <p:nvPr/>
              </p:nvPicPr>
              <p:blipFill>
                <a:blip r:embed="rId4"/>
                <a:stretch>
                  <a:fillRect/>
                </a:stretch>
              </p:blipFill>
              <p:spPr>
                <a:xfrm>
                  <a:off x="4598695" y="1530641"/>
                  <a:ext cx="3299411" cy="3840962"/>
                </a:xfrm>
                <a:prstGeom prst="rect">
                  <a:avLst/>
                </a:prstGeom>
              </p:spPr>
            </p:pic>
          </mc:Fallback>
        </mc:AlternateContent>
        <p:sp>
          <p:nvSpPr>
            <p:cNvPr id="10" name="TextBox 9">
              <a:extLst>
                <a:ext uri="{FF2B5EF4-FFF2-40B4-BE49-F238E27FC236}">
                  <a16:creationId xmlns:a16="http://schemas.microsoft.com/office/drawing/2014/main" id="{940B5F97-E21B-71CE-4EB1-69D60B1E83DC}"/>
                </a:ext>
              </a:extLst>
            </p:cNvPr>
            <p:cNvSpPr txBox="1"/>
            <p:nvPr/>
          </p:nvSpPr>
          <p:spPr>
            <a:xfrm>
              <a:off x="4355690" y="5722374"/>
              <a:ext cx="4237704" cy="646331"/>
            </a:xfrm>
            <a:prstGeom prst="rect">
              <a:avLst/>
            </a:prstGeom>
            <a:noFill/>
          </p:spPr>
          <p:txBody>
            <a:bodyPr wrap="square" rtlCol="0">
              <a:spAutoFit/>
            </a:bodyPr>
            <a:lstStyle/>
            <a:p>
              <a:pPr algn="ctr"/>
              <a:r>
                <a:rPr lang="en-GB" b="1" dirty="0"/>
                <a:t>Elite Wellness Spa</a:t>
              </a:r>
              <a:br>
                <a:rPr lang="en-GB" dirty="0"/>
              </a:br>
              <a:r>
                <a:rPr lang="en-GB" i="1" dirty="0"/>
                <a:t>Rejuvenate, Refresh, Renew</a:t>
              </a:r>
              <a:endParaRPr lang="en-GB" dirty="0"/>
            </a:p>
          </p:txBody>
        </p:sp>
      </p:grpSp>
      <p:sp>
        <p:nvSpPr>
          <p:cNvPr id="2" name="TextBox 1">
            <a:extLst>
              <a:ext uri="{FF2B5EF4-FFF2-40B4-BE49-F238E27FC236}">
                <a16:creationId xmlns:a16="http://schemas.microsoft.com/office/drawing/2014/main" id="{B3C73373-BB7D-CB02-CB2B-23562FD87848}"/>
              </a:ext>
            </a:extLst>
          </p:cNvPr>
          <p:cNvSpPr txBox="1"/>
          <p:nvPr/>
        </p:nvSpPr>
        <p:spPr>
          <a:xfrm>
            <a:off x="5220929" y="6368705"/>
            <a:ext cx="2851355" cy="369332"/>
          </a:xfrm>
          <a:prstGeom prst="rect">
            <a:avLst/>
          </a:prstGeom>
          <a:noFill/>
        </p:spPr>
        <p:txBody>
          <a:bodyPr wrap="square" rtlCol="0">
            <a:spAutoFit/>
          </a:bodyPr>
          <a:lstStyle/>
          <a:p>
            <a:r>
              <a:rPr lang="en-GB" b="1" i="1" dirty="0"/>
              <a:t>Brand</a:t>
            </a:r>
            <a:r>
              <a:rPr lang="en-GB" dirty="0"/>
              <a:t> </a:t>
            </a:r>
            <a:r>
              <a:rPr lang="en-GB" b="1" i="1" dirty="0"/>
              <a:t>Identity</a:t>
            </a:r>
            <a:r>
              <a:rPr lang="en-GB" dirty="0"/>
              <a:t> – </a:t>
            </a:r>
            <a:r>
              <a:rPr lang="en-GB" b="1" i="1" dirty="0"/>
              <a:t>Final</a:t>
            </a:r>
            <a:r>
              <a:rPr lang="en-GB" dirty="0"/>
              <a:t> </a:t>
            </a:r>
            <a:r>
              <a:rPr lang="en-GB" b="1" i="1" dirty="0"/>
              <a:t>Logo</a:t>
            </a:r>
          </a:p>
        </p:txBody>
      </p:sp>
    </p:spTree>
    <p:extLst>
      <p:ext uri="{BB962C8B-B14F-4D97-AF65-F5344CB8AC3E}">
        <p14:creationId xmlns:p14="http://schemas.microsoft.com/office/powerpoint/2010/main" val="627540735"/>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5C65D-A239-E11E-16B8-723BAB044802}"/>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b="1">
                <a:solidFill>
                  <a:srgbClr val="FFFFFF"/>
                </a:solidFill>
              </a:rPr>
              <a:t>Brand Story</a:t>
            </a:r>
            <a:endParaRPr lang="en-US" sz="4400">
              <a:solidFill>
                <a:srgbClr val="FFFFFF"/>
              </a:solidFill>
            </a:endParaRPr>
          </a:p>
        </p:txBody>
      </p:sp>
      <p:pic>
        <p:nvPicPr>
          <p:cNvPr id="7" name="Content Placeholder 6" descr="A person holding a bowl&#10;&#10;AI-generated content may be incorrect.">
            <a:extLst>
              <a:ext uri="{FF2B5EF4-FFF2-40B4-BE49-F238E27FC236}">
                <a16:creationId xmlns:a16="http://schemas.microsoft.com/office/drawing/2014/main" id="{B0DA2645-1BD2-8464-E7A8-07548FCED58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8526" r="9429" b="-1"/>
          <a:stretch>
            <a:fillRect/>
          </a:stretch>
        </p:blipFill>
        <p:spPr>
          <a:xfrm>
            <a:off x="327547" y="321733"/>
            <a:ext cx="5688020" cy="3899748"/>
          </a:xfrm>
          <a:prstGeom prst="rect">
            <a:avLst/>
          </a:prstGeom>
        </p:spPr>
      </p:pic>
      <p:sp>
        <p:nvSpPr>
          <p:cNvPr id="40" name="Rectangle 39">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C43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DB410EE8-3737-B630-1454-FA8AE59C83A1}"/>
              </a:ext>
            </a:extLst>
          </p:cNvPr>
          <p:cNvSpPr>
            <a:spLocks noGrp="1" noChangeArrowheads="1"/>
          </p:cNvSpPr>
          <p:nvPr>
            <p:ph sz="half" idx="1"/>
          </p:nvPr>
        </p:nvSpPr>
        <p:spPr bwMode="auto">
          <a:xfrm>
            <a:off x="6661065" y="974875"/>
            <a:ext cx="4724573" cy="48523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 anchorCtr="0" compatLnSpc="1">
            <a:prstTxWarp prst="textNoShape">
              <a:avLst/>
            </a:prstTxWarp>
            <a:normAutofit fontScale="92500" lnSpcReduction="10000"/>
          </a:bodyPr>
          <a:lstStyle/>
          <a:p>
            <a:r>
              <a:rPr lang="en-GB" dirty="0"/>
              <a:t>Elite Wellness Spa was created for people who feel overwhelmed by modern city life. The founders noticed that many professionals were constantly connected to their phones, working long hours and struggling to find time for themselves. The spa was opened as a calm escape where guests can slow down, breathe deeply and leave their stress at the door.</a:t>
            </a:r>
          </a:p>
          <a:p>
            <a:r>
              <a:rPr lang="en-GB" dirty="0"/>
              <a:t>From the beginning, Elite Wellness Spa has focused on personalised treatments and a warm, welcoming atmosphere. Therapists take time to talk to each guest, understand their needs and recommend the right massage or therapy. The spa uses natural, cruelty-free products and calming scents to support holistic wellness.</a:t>
            </a:r>
          </a:p>
          <a:p>
            <a:pPr marL="356616" lvl="2" indent="0" fontAlgn="base">
              <a:spcBef>
                <a:spcPct val="0"/>
              </a:spcBef>
              <a:spcAft>
                <a:spcPts val="600"/>
              </a:spcAft>
              <a:buFontTx/>
              <a:buChar char="•"/>
            </a:pPr>
            <a:endParaRPr lang="en-US" altLang="en-US" dirty="0">
              <a:solidFill>
                <a:srgbClr val="FFFFFF"/>
              </a:solidFill>
            </a:endParaRPr>
          </a:p>
        </p:txBody>
      </p:sp>
    </p:spTree>
    <p:extLst>
      <p:ext uri="{BB962C8B-B14F-4D97-AF65-F5344CB8AC3E}">
        <p14:creationId xmlns:p14="http://schemas.microsoft.com/office/powerpoint/2010/main" val="1404523441"/>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group of papers with text and images&#10;&#10;AI-generated content may be incorrect.">
            <a:extLst>
              <a:ext uri="{FF2B5EF4-FFF2-40B4-BE49-F238E27FC236}">
                <a16:creationId xmlns:a16="http://schemas.microsoft.com/office/drawing/2014/main" id="{7C95D3AF-E940-D957-D824-1BDFF83917D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2747" r="15556" b="6345"/>
          <a:stretch>
            <a:fillRect/>
          </a:stretch>
        </p:blipFill>
        <p:spPr>
          <a:xfrm>
            <a:off x="-1822752" y="-829269"/>
            <a:ext cx="14103242" cy="7933075"/>
          </a:xfrm>
          <a:prstGeom prst="rect">
            <a:avLst/>
          </a:prstGeom>
        </p:spPr>
      </p:pic>
      <p:sp>
        <p:nvSpPr>
          <p:cNvPr id="49" name="Rectangle 48">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B683D14-0186-CBAA-C5D7-BAB2971F2013}"/>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Social Media Strategy</a:t>
            </a:r>
          </a:p>
        </p:txBody>
      </p:sp>
      <p:cxnSp>
        <p:nvCxnSpPr>
          <p:cNvPr id="50" name="Straight Connector 49">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44B194FA-F04C-3272-F703-D8F09EC67DB0}"/>
              </a:ext>
            </a:extLst>
          </p:cNvPr>
          <p:cNvSpPr>
            <a:spLocks noGrp="1" noChangeArrowheads="1"/>
          </p:cNvSpPr>
          <p:nvPr>
            <p:ph sz="half" idx="1"/>
          </p:nvPr>
        </p:nvSpPr>
        <p:spPr bwMode="auto">
          <a:xfrm>
            <a:off x="1024128" y="2286000"/>
            <a:ext cx="6066816"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a:bodyPr>
          <a:lstStyle/>
          <a:p>
            <a:pPr marL="0" lvl="0" indent="0" eaLnBrk="0" fontAlgn="base" hangingPunct="0">
              <a:lnSpc>
                <a:spcPct val="100000"/>
              </a:lnSpc>
              <a:spcBef>
                <a:spcPct val="0"/>
              </a:spcBef>
              <a:spcAft>
                <a:spcPct val="0"/>
              </a:spcAft>
              <a:buClrTx/>
              <a:buSzTx/>
              <a:buFontTx/>
              <a:buChar char="•"/>
            </a:pPr>
            <a:r>
              <a:rPr lang="en-US" altLang="en-US" sz="1800" b="1" dirty="0">
                <a:latin typeface="Arial" panose="020B0604020202020204" pitchFamily="34" charset="0"/>
              </a:rPr>
              <a:t>Main platforms:</a:t>
            </a:r>
            <a:r>
              <a:rPr lang="en-US" altLang="en-US" sz="1800" dirty="0">
                <a:latin typeface="Arial" panose="020B0604020202020204" pitchFamily="34" charset="0"/>
              </a:rPr>
              <a:t> Instagram, Facebook and TikTok, because these are popular with adults aged 25–60.</a:t>
            </a:r>
          </a:p>
          <a:p>
            <a:pPr marL="0" lvl="0" indent="0" eaLnBrk="0" fontAlgn="base" hangingPunct="0">
              <a:lnSpc>
                <a:spcPct val="100000"/>
              </a:lnSpc>
              <a:spcBef>
                <a:spcPct val="0"/>
              </a:spcBef>
              <a:spcAft>
                <a:spcPct val="0"/>
              </a:spcAft>
              <a:buClrTx/>
              <a:buSzTx/>
              <a:buFontTx/>
              <a:buChar char="•"/>
            </a:pPr>
            <a:r>
              <a:rPr lang="en-US" altLang="en-US" sz="1800" b="1" dirty="0">
                <a:latin typeface="Arial" panose="020B0604020202020204" pitchFamily="34" charset="0"/>
              </a:rPr>
              <a:t>Instagram:</a:t>
            </a:r>
            <a:r>
              <a:rPr lang="en-US" altLang="en-US" sz="1800" dirty="0">
                <a:latin typeface="Arial" panose="020B0604020202020204" pitchFamily="34" charset="0"/>
              </a:rPr>
              <a:t> Focus on high-quality photos and short Reels showing spa rooms, treatments, candles, oils and before/after relaxation stories. Use Stories for “behind the scenes”, therapist introductions and quick polls.</a:t>
            </a:r>
          </a:p>
          <a:p>
            <a:pPr marL="0" lvl="0" indent="0" eaLnBrk="0" fontAlgn="base" hangingPunct="0">
              <a:lnSpc>
                <a:spcPct val="100000"/>
              </a:lnSpc>
              <a:spcBef>
                <a:spcPct val="0"/>
              </a:spcBef>
              <a:spcAft>
                <a:spcPct val="0"/>
              </a:spcAft>
              <a:buClrTx/>
              <a:buSzTx/>
              <a:buFontTx/>
              <a:buChar char="•"/>
            </a:pPr>
            <a:r>
              <a:rPr lang="en-US" altLang="en-US" sz="1800" b="1" dirty="0">
                <a:latin typeface="Arial" panose="020B0604020202020204" pitchFamily="34" charset="0"/>
              </a:rPr>
              <a:t>TikTok:</a:t>
            </a:r>
            <a:r>
              <a:rPr lang="en-US" altLang="en-US" sz="1800" dirty="0">
                <a:latin typeface="Arial" panose="020B0604020202020204" pitchFamily="34" charset="0"/>
              </a:rPr>
              <a:t> Short relaxing videos, “day in the life” of a therapist, wellness tips and simple stretches people can do at home.</a:t>
            </a:r>
          </a:p>
          <a:p>
            <a:pPr marL="0" lvl="0" indent="0" eaLnBrk="0" fontAlgn="base" hangingPunct="0">
              <a:lnSpc>
                <a:spcPct val="100000"/>
              </a:lnSpc>
              <a:spcBef>
                <a:spcPct val="0"/>
              </a:spcBef>
              <a:spcAft>
                <a:spcPct val="0"/>
              </a:spcAft>
              <a:buClrTx/>
              <a:buSzTx/>
              <a:buFontTx/>
              <a:buChar char="•"/>
            </a:pPr>
            <a:r>
              <a:rPr lang="en-US" altLang="en-US" sz="1800" b="1" dirty="0">
                <a:latin typeface="Arial" panose="020B0604020202020204" pitchFamily="34" charset="0"/>
              </a:rPr>
              <a:t>Facebook:</a:t>
            </a:r>
            <a:r>
              <a:rPr lang="en-US" altLang="en-US" sz="1800" dirty="0">
                <a:latin typeface="Arial" panose="020B0604020202020204" pitchFamily="34" charset="0"/>
              </a:rPr>
              <a:t> Longer posts with news, events, package offers and links to the booking page. This is also useful for local community groups.</a:t>
            </a:r>
          </a:p>
          <a:p>
            <a:pPr marL="356616" lvl="2" indent="0" fontAlgn="base">
              <a:spcBef>
                <a:spcPct val="0"/>
              </a:spcBef>
              <a:spcAft>
                <a:spcPts val="600"/>
              </a:spcAft>
              <a:buNone/>
            </a:pPr>
            <a:endParaRPr kumimoji="0" lang="en-US" altLang="en-US" b="0" i="0" u="none" strike="noStrike" cap="none" normalizeH="0" dirty="0">
              <a:ln>
                <a:noFill/>
              </a:ln>
              <a:solidFill>
                <a:srgbClr val="000000"/>
              </a:solidFill>
              <a:effectLst/>
            </a:endParaRPr>
          </a:p>
        </p:txBody>
      </p:sp>
    </p:spTree>
    <p:extLst>
      <p:ext uri="{BB962C8B-B14F-4D97-AF65-F5344CB8AC3E}">
        <p14:creationId xmlns:p14="http://schemas.microsoft.com/office/powerpoint/2010/main" val="3180805452"/>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D4C1C4E-2C28-5F26-0E0E-383E77D800A0}"/>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sz="4000" b="1" dirty="0"/>
              <a:t>Content &amp; Posting Plan</a:t>
            </a:r>
            <a:endParaRPr lang="en-US" sz="4000" dirty="0"/>
          </a:p>
        </p:txBody>
      </p:sp>
      <p:pic>
        <p:nvPicPr>
          <p:cNvPr id="8" name="Content Placeholder 7" descr="A person in a bathrobe holding a tray of salt and a bowl of salt&#10;&#10;AI-generated content may be incorrect.">
            <a:extLst>
              <a:ext uri="{FF2B5EF4-FFF2-40B4-BE49-F238E27FC236}">
                <a16:creationId xmlns:a16="http://schemas.microsoft.com/office/drawing/2014/main" id="{18604722-459D-469D-60EF-043CBC43B16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2342" y="1109132"/>
            <a:ext cx="6909577" cy="4289097"/>
          </a:xfrm>
          <a:prstGeom prst="rect">
            <a:avLst/>
          </a:prstGeom>
        </p:spPr>
      </p:pic>
      <p:sp>
        <p:nvSpPr>
          <p:cNvPr id="5" name="Rectangle 2">
            <a:extLst>
              <a:ext uri="{FF2B5EF4-FFF2-40B4-BE49-F238E27FC236}">
                <a16:creationId xmlns:a16="http://schemas.microsoft.com/office/drawing/2014/main" id="{C18B4730-2765-420D-ADCF-1BCAD7CCE0C7}"/>
              </a:ext>
            </a:extLst>
          </p:cNvPr>
          <p:cNvSpPr>
            <a:spLocks noGrp="1" noChangeArrowheads="1"/>
          </p:cNvSpPr>
          <p:nvPr>
            <p:ph sz="half" idx="1"/>
          </p:nvPr>
        </p:nvSpPr>
        <p:spPr bwMode="auto">
          <a:xfrm>
            <a:off x="241161" y="1917461"/>
            <a:ext cx="4069581"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271016" lvl="8" indent="0" eaLnBrk="0" fontAlgn="base" hangingPunct="0">
              <a:lnSpc>
                <a:spcPct val="100000"/>
              </a:lnSpc>
              <a:spcBef>
                <a:spcPct val="0"/>
              </a:spcBef>
              <a:spcAft>
                <a:spcPct val="0"/>
              </a:spcAft>
              <a:buClrTx/>
              <a:buNone/>
            </a:pPr>
            <a:r>
              <a:rPr kumimoji="0" lang="en-US" altLang="en-US" sz="10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Post </a:t>
            </a:r>
            <a:r>
              <a:rPr kumimoji="0" lang="en-US" altLang="en-US" sz="1800" b="1" i="0" u="none" strike="noStrike" cap="none" normalizeH="0" baseline="0" dirty="0">
                <a:ln>
                  <a:noFill/>
                </a:ln>
                <a:solidFill>
                  <a:schemeClr val="tx1"/>
                </a:solidFill>
                <a:effectLst/>
                <a:latin typeface="Arial" panose="020B0604020202020204" pitchFamily="34" charset="0"/>
              </a:rPr>
              <a:t>2–3 times per week</a:t>
            </a:r>
            <a:r>
              <a:rPr kumimoji="0" lang="en-US" altLang="en-US" sz="1800" b="0" i="0" u="none" strike="noStrike" cap="none" normalizeH="0" baseline="0" dirty="0">
                <a:ln>
                  <a:noFill/>
                </a:ln>
                <a:solidFill>
                  <a:schemeClr val="tx1"/>
                </a:solidFill>
                <a:effectLst/>
                <a:latin typeface="Arial" panose="020B0604020202020204" pitchFamily="34" charset="0"/>
              </a:rPr>
              <a:t> on Facebook, focusing on events, promotions and longer updates.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Mix different types of content: treatment photos, short videos, quotes about relaxation, wellness tips, client testimonials (with permission) and “meet the team” posts.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Share </a:t>
            </a:r>
            <a:r>
              <a:rPr kumimoji="0" lang="en-US" altLang="en-US" sz="1800" b="1" i="0" u="none" strike="noStrike" cap="none" normalizeH="0" baseline="0" dirty="0">
                <a:ln>
                  <a:noFill/>
                </a:ln>
                <a:solidFill>
                  <a:schemeClr val="tx1"/>
                </a:solidFill>
                <a:effectLst/>
                <a:latin typeface="Arial" panose="020B0604020202020204" pitchFamily="34" charset="0"/>
              </a:rPr>
              <a:t>monthly promotions</a:t>
            </a:r>
            <a:r>
              <a:rPr kumimoji="0" lang="en-US" altLang="en-US" sz="1800" b="0" i="0" u="none" strike="noStrike" cap="none" normalizeH="0" baseline="0" dirty="0">
                <a:ln>
                  <a:noFill/>
                </a:ln>
                <a:solidFill>
                  <a:schemeClr val="tx1"/>
                </a:solidFill>
                <a:effectLst/>
                <a:latin typeface="Arial" panose="020B0604020202020204" pitchFamily="34" charset="0"/>
              </a:rPr>
              <a:t> such as “Mid-Week Relax Deal”, “Couples Massage Package” or “New Client Discount”.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 hashtags like </a:t>
            </a:r>
            <a:r>
              <a:rPr kumimoji="0" lang="en-US" altLang="en-US" sz="1800" b="1" i="0" u="none" strike="noStrike" cap="none" normalizeH="0" baseline="0" dirty="0">
                <a:ln>
                  <a:noFill/>
                </a:ln>
                <a:solidFill>
                  <a:schemeClr val="tx1"/>
                </a:solidFill>
                <a:effectLst/>
                <a:latin typeface="Arial" panose="020B0604020202020204" pitchFamily="34" charset="0"/>
              </a:rPr>
              <a:t>#SpaDay #Relax #SelfCare #EliteWellnessSpa</a:t>
            </a:r>
            <a:r>
              <a:rPr kumimoji="0" lang="en-US" altLang="en-US" sz="1800" b="0" i="0" u="none" strike="noStrike" cap="none" normalizeH="0" baseline="0" dirty="0">
                <a:ln>
                  <a:noFill/>
                </a:ln>
                <a:solidFill>
                  <a:schemeClr val="tx1"/>
                </a:solidFill>
                <a:effectLst/>
                <a:latin typeface="Arial" panose="020B0604020202020204" pitchFamily="34" charset="0"/>
              </a:rPr>
              <a:t> to reach new people searching for spa content.</a:t>
            </a:r>
          </a:p>
        </p:txBody>
      </p:sp>
    </p:spTree>
    <p:extLst>
      <p:ext uri="{BB962C8B-B14F-4D97-AF65-F5344CB8AC3E}">
        <p14:creationId xmlns:p14="http://schemas.microsoft.com/office/powerpoint/2010/main" val="2221540085"/>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0BABF47-0C9B-AB6C-16BB-B027C405A93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Content Marketing Plan</a:t>
            </a:r>
          </a:p>
        </p:txBody>
      </p:sp>
      <p:sp>
        <p:nvSpPr>
          <p:cNvPr id="4" name="Rectangle 1">
            <a:extLst>
              <a:ext uri="{FF2B5EF4-FFF2-40B4-BE49-F238E27FC236}">
                <a16:creationId xmlns:a16="http://schemas.microsoft.com/office/drawing/2014/main" id="{73BC2D0B-9354-383E-03EA-F087A7AD91DF}"/>
              </a:ext>
            </a:extLst>
          </p:cNvPr>
          <p:cNvSpPr>
            <a:spLocks noGrp="1" noChangeArrowheads="1"/>
          </p:cNvSpPr>
          <p:nvPr>
            <p:ph sz="half" idx="1"/>
          </p:nvPr>
        </p:nvSpPr>
        <p:spPr bwMode="auto">
          <a:xfrm>
            <a:off x="1024128" y="2517058"/>
            <a:ext cx="6066818" cy="379230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fontScale="92500" lnSpcReduction="10000"/>
          </a:bodyPr>
          <a:lstStyle/>
          <a:p>
            <a:r>
              <a:rPr lang="en-GB" dirty="0"/>
              <a:t>Top 5 Benefits of Regular Massage for Office Workers”</a:t>
            </a:r>
          </a:p>
          <a:p>
            <a:r>
              <a:rPr lang="en-GB" dirty="0"/>
              <a:t>“How to Reduce Stress After a Long Day at Work”</a:t>
            </a:r>
          </a:p>
          <a:p>
            <a:r>
              <a:rPr lang="en-GB" dirty="0"/>
              <a:t>“A Beginner’s Guide to Aromatherapy and Essential Oils”</a:t>
            </a:r>
          </a:p>
          <a:p>
            <a:r>
              <a:rPr lang="en-GB" dirty="0"/>
              <a:t>Each post will end with a gentle call to action, inviting readers to book a treatment or sign up to the newsletter.</a:t>
            </a:r>
          </a:p>
          <a:p>
            <a:r>
              <a:rPr lang="en-GB" dirty="0"/>
              <a:t>A </a:t>
            </a:r>
            <a:r>
              <a:rPr lang="en-GB" b="1" dirty="0"/>
              <a:t>monthly email newsletter</a:t>
            </a:r>
            <a:r>
              <a:rPr lang="en-GB" dirty="0"/>
              <a:t> will be sent to subscribers. It will include new treatments, seasonal packages, birthday offers and links to the latest blog posts. Clients who have visited before will receive personalised recommendations based on their previous treatments. This consistent content helps Elite Wellness Spa become a trusted source for wellness advice, not just a place to book an appointment</a:t>
            </a:r>
          </a:p>
        </p:txBody>
      </p:sp>
      <p:pic>
        <p:nvPicPr>
          <p:cNvPr id="7" name="Content Placeholder 6" descr="A collage of a person's face&#10;&#10;AI-generated content may be incorrect.">
            <a:extLst>
              <a:ext uri="{FF2B5EF4-FFF2-40B4-BE49-F238E27FC236}">
                <a16:creationId xmlns:a16="http://schemas.microsoft.com/office/drawing/2014/main" id="{232E47FC-24B8-0157-31DA-C57B0273777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40159" r="28213" b="1"/>
          <a:stretch>
            <a:fillRect/>
          </a:stretch>
        </p:blipFill>
        <p:spPr>
          <a:xfrm>
            <a:off x="7552266" y="10"/>
            <a:ext cx="4639733" cy="6857990"/>
          </a:xfrm>
          <a:prstGeom prst="rect">
            <a:avLst/>
          </a:prstGeom>
        </p:spPr>
      </p:pic>
    </p:spTree>
    <p:extLst>
      <p:ext uri="{BB962C8B-B14F-4D97-AF65-F5344CB8AC3E}">
        <p14:creationId xmlns:p14="http://schemas.microsoft.com/office/powerpoint/2010/main" val="2657293844"/>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 name="Content Placeholder 20" descr="A pool with a view of the mountains and a sunset&#10;&#10;AI-generated content may be incorrect.">
            <a:extLst>
              <a:ext uri="{FF2B5EF4-FFF2-40B4-BE49-F238E27FC236}">
                <a16:creationId xmlns:a16="http://schemas.microsoft.com/office/drawing/2014/main" id="{0730FCC4-42F0-12C2-5C50-BC740D7A17B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1617" b="9092"/>
          <a:stretch>
            <a:fillRect/>
          </a:stretch>
        </p:blipFill>
        <p:spPr>
          <a:xfrm>
            <a:off x="-1" y="10"/>
            <a:ext cx="12191980" cy="6857990"/>
          </a:xfrm>
          <a:prstGeom prst="rect">
            <a:avLst/>
          </a:prstGeom>
          <a:ln>
            <a:noFill/>
          </a:ln>
          <a:effectLst>
            <a:softEdge rad="112500"/>
          </a:effectLst>
        </p:spPr>
      </p:pic>
      <p:sp>
        <p:nvSpPr>
          <p:cNvPr id="28" name="Rectangle 27">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07C7FD1E-98F4-CAA5-1119-26E394A8036D}"/>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Basic SEO Strategy</a:t>
            </a:r>
          </a:p>
        </p:txBody>
      </p:sp>
      <p:cxnSp>
        <p:nvCxnSpPr>
          <p:cNvPr id="30" name="Straight Connector 29">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05BE79AC-44DB-2D6B-088C-50C4C80BDE5A}"/>
              </a:ext>
            </a:extLst>
          </p:cNvPr>
          <p:cNvSpPr>
            <a:spLocks noGrp="1" noChangeArrowheads="1"/>
          </p:cNvSpPr>
          <p:nvPr>
            <p:ph sz="half" idx="1"/>
          </p:nvPr>
        </p:nvSpPr>
        <p:spPr bwMode="auto">
          <a:xfrm>
            <a:off x="1024128" y="2286000"/>
            <a:ext cx="6066816"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fontScale="70000" lnSpcReduction="20000"/>
          </a:bodyPr>
          <a:lstStyle/>
          <a:p>
            <a:r>
              <a:rPr lang="en-GB" dirty="0"/>
              <a:t>Search Engine Optimisation (SEO) will help potential clients find Elite Wellness Spa when they search online.</a:t>
            </a:r>
          </a:p>
          <a:p>
            <a:r>
              <a:rPr lang="en-GB" dirty="0"/>
              <a:t>Use keywords like </a:t>
            </a:r>
            <a:r>
              <a:rPr lang="en-GB" b="1" dirty="0"/>
              <a:t>“luxury spa in London”</a:t>
            </a:r>
            <a:r>
              <a:rPr lang="en-GB" dirty="0"/>
              <a:t>, </a:t>
            </a:r>
            <a:r>
              <a:rPr lang="en-GB" b="1" dirty="0"/>
              <a:t>“relaxation massage near me”</a:t>
            </a:r>
            <a:r>
              <a:rPr lang="en-GB" dirty="0"/>
              <a:t> and </a:t>
            </a:r>
            <a:r>
              <a:rPr lang="en-GB" b="1" dirty="0"/>
              <a:t>“aromatherapy spa”</a:t>
            </a:r>
            <a:r>
              <a:rPr lang="en-GB" dirty="0"/>
              <a:t> in page titles, headings and text.</a:t>
            </a:r>
          </a:p>
          <a:p>
            <a:r>
              <a:rPr lang="en-GB" dirty="0"/>
              <a:t>Write clear, detailed descriptions for each service page, explaining who it is for and what benefits it offers.</a:t>
            </a:r>
          </a:p>
          <a:p>
            <a:r>
              <a:rPr lang="en-GB" dirty="0"/>
              <a:t>Add </a:t>
            </a:r>
            <a:r>
              <a:rPr lang="en-GB" b="1" dirty="0"/>
              <a:t>alt text</a:t>
            </a:r>
            <a:r>
              <a:rPr lang="en-GB" dirty="0"/>
              <a:t> to all images so search engines understand what the pictures show.</a:t>
            </a:r>
          </a:p>
          <a:p>
            <a:r>
              <a:rPr lang="en-GB" dirty="0"/>
              <a:t>Create and maintain a </a:t>
            </a:r>
            <a:r>
              <a:rPr lang="en-GB" b="1" dirty="0"/>
              <a:t>Google Business Profile</a:t>
            </a:r>
            <a:r>
              <a:rPr lang="en-GB" dirty="0"/>
              <a:t> with address, opening hours, phone number and photos. Encourage happy clients to leave reviews.</a:t>
            </a:r>
          </a:p>
          <a:p>
            <a:r>
              <a:rPr lang="en-GB" dirty="0"/>
              <a:t>Link blog posts to the main service pages and to each other to create strong internal links.</a:t>
            </a:r>
          </a:p>
          <a:p>
            <a:r>
              <a:rPr lang="en-GB" dirty="0"/>
              <a:t>Together, these simple SEO steps will increase visibility on Google and help new customers discover the spa.</a:t>
            </a:r>
          </a:p>
        </p:txBody>
      </p:sp>
    </p:spTree>
    <p:extLst>
      <p:ext uri="{BB962C8B-B14F-4D97-AF65-F5344CB8AC3E}">
        <p14:creationId xmlns:p14="http://schemas.microsoft.com/office/powerpoint/2010/main" val="2967978319"/>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CC561AA-2392-DC4F-A2B3-E33CF5274E54}"/>
              </a:ext>
            </a:extLst>
          </p:cNvPr>
          <p:cNvSpPr>
            <a:spLocks noGrp="1"/>
          </p:cNvSpPr>
          <p:nvPr>
            <p:ph type="title"/>
          </p:nvPr>
        </p:nvSpPr>
        <p:spPr>
          <a:xfrm>
            <a:off x="1024129" y="585216"/>
            <a:ext cx="4431792" cy="1499616"/>
          </a:xfrm>
        </p:spPr>
        <p:txBody>
          <a:bodyPr vert="horz" lIns="91440" tIns="45720" rIns="91440" bIns="45720" rtlCol="0" anchor="ctr">
            <a:normAutofit/>
          </a:bodyPr>
          <a:lstStyle/>
          <a:p>
            <a:r>
              <a:rPr lang="en-US"/>
              <a:t>Cloud Computing Support</a:t>
            </a:r>
          </a:p>
        </p:txBody>
      </p:sp>
      <p:sp>
        <p:nvSpPr>
          <p:cNvPr id="4" name="Rectangle 1">
            <a:extLst>
              <a:ext uri="{FF2B5EF4-FFF2-40B4-BE49-F238E27FC236}">
                <a16:creationId xmlns:a16="http://schemas.microsoft.com/office/drawing/2014/main" id="{D495C007-CC98-7CEE-65F7-6B65B7A26B88}"/>
              </a:ext>
            </a:extLst>
          </p:cNvPr>
          <p:cNvSpPr>
            <a:spLocks noGrp="1" noChangeArrowheads="1"/>
          </p:cNvSpPr>
          <p:nvPr>
            <p:ph sz="half" idx="1"/>
          </p:nvPr>
        </p:nvSpPr>
        <p:spPr bwMode="auto">
          <a:xfrm>
            <a:off x="1024128" y="2286000"/>
            <a:ext cx="4429615" cy="39319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fontScale="70000" lnSpcReduction="20000"/>
          </a:bodyPr>
          <a:lstStyle/>
          <a:p>
            <a:r>
              <a:rPr lang="en-GB" dirty="0"/>
              <a:t>Cloud computing will make the spa’s online presence more reliable, flexible and secure.</a:t>
            </a:r>
          </a:p>
          <a:p>
            <a:r>
              <a:rPr lang="en-GB" dirty="0"/>
              <a:t>Host the website on a </a:t>
            </a:r>
            <a:r>
              <a:rPr lang="en-GB" b="1" dirty="0"/>
              <a:t>cloud web server</a:t>
            </a:r>
            <a:r>
              <a:rPr lang="en-GB" dirty="0"/>
              <a:t> so it is available 24/7 with automatic backups and easy scaling if traffic increases.</a:t>
            </a:r>
          </a:p>
          <a:p>
            <a:r>
              <a:rPr lang="en-GB" dirty="0"/>
              <a:t>Use a </a:t>
            </a:r>
            <a:r>
              <a:rPr lang="en-GB" b="1" dirty="0"/>
              <a:t>cloud-based booking system</a:t>
            </a:r>
            <a:r>
              <a:rPr lang="en-GB" dirty="0"/>
              <a:t> that allows clients to check availability, book appointments and receive confirmation emails instantly.</a:t>
            </a:r>
          </a:p>
          <a:p>
            <a:r>
              <a:rPr lang="en-GB" dirty="0"/>
              <a:t>Enable </a:t>
            </a:r>
            <a:r>
              <a:rPr lang="en-GB" b="1" dirty="0"/>
              <a:t>automatic email or SMS reminders</a:t>
            </a:r>
            <a:r>
              <a:rPr lang="en-GB" dirty="0"/>
              <a:t> so clients remember their appointment, reducing no-shows.</a:t>
            </a:r>
          </a:p>
          <a:p>
            <a:r>
              <a:rPr lang="en-GB" dirty="0"/>
              <a:t>Store customer records and booking history in a secure cloud database that can be accessed by authorised staff from the spa reception or from home if they are working remotely.</a:t>
            </a:r>
          </a:p>
          <a:p>
            <a:r>
              <a:rPr lang="en-GB" dirty="0"/>
              <a:t>Use cloud storage (for example OneDrive or Google Drive) to keep marketing materials, policies and training documents in one shared place for the team.</a:t>
            </a:r>
          </a:p>
        </p:txBody>
      </p:sp>
      <p:pic>
        <p:nvPicPr>
          <p:cNvPr id="23" name="Content Placeholder 22" descr="A person typing on a computer&#10;&#10;AI-generated content may be incorrect.">
            <a:extLst>
              <a:ext uri="{FF2B5EF4-FFF2-40B4-BE49-F238E27FC236}">
                <a16:creationId xmlns:a16="http://schemas.microsoft.com/office/drawing/2014/main" id="{CD0F4B17-8783-3950-E7E9-66E57CE82F2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6000" y="987475"/>
            <a:ext cx="5455921" cy="4883049"/>
          </a:xfrm>
          <a:prstGeom prst="rect">
            <a:avLst/>
          </a:prstGeom>
        </p:spPr>
      </p:pic>
    </p:spTree>
    <p:extLst>
      <p:ext uri="{BB962C8B-B14F-4D97-AF65-F5344CB8AC3E}">
        <p14:creationId xmlns:p14="http://schemas.microsoft.com/office/powerpoint/2010/main" val="1685367892"/>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BDF0A97-B062-5248-228A-4AB7A5D6833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Security Measures</a:t>
            </a:r>
          </a:p>
        </p:txBody>
      </p:sp>
      <p:sp>
        <p:nvSpPr>
          <p:cNvPr id="4" name="Rectangle 1">
            <a:extLst>
              <a:ext uri="{FF2B5EF4-FFF2-40B4-BE49-F238E27FC236}">
                <a16:creationId xmlns:a16="http://schemas.microsoft.com/office/drawing/2014/main" id="{81B667E8-38E9-C306-095E-9B5C5E49D65F}"/>
              </a:ext>
            </a:extLst>
          </p:cNvPr>
          <p:cNvSpPr>
            <a:spLocks noGrp="1" noChangeArrowheads="1"/>
          </p:cNvSpPr>
          <p:nvPr>
            <p:ph sz="half" idx="1"/>
          </p:nvPr>
        </p:nvSpPr>
        <p:spPr bwMode="auto">
          <a:xfrm>
            <a:off x="1024128" y="2286000"/>
            <a:ext cx="6066818" cy="40233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20" tIns="45720" rIns="45720" bIns="45720" numCol="1" rtlCol="0" anchorCtr="0" compatLnSpc="1">
            <a:prstTxWarp prst="textNoShape">
              <a:avLst/>
            </a:prstTxWarp>
            <a:normAutofit fontScale="77500" lnSpcReduction="20000"/>
          </a:bodyPr>
          <a:lstStyle/>
          <a:p>
            <a:r>
              <a:rPr lang="en-GB" dirty="0"/>
              <a:t>Protecting the website and customer data is essential for trust and legal compliance.</a:t>
            </a:r>
          </a:p>
          <a:p>
            <a:r>
              <a:rPr lang="en-GB" dirty="0"/>
              <a:t>Use </a:t>
            </a:r>
            <a:r>
              <a:rPr lang="en-GB" b="1" dirty="0"/>
              <a:t>HTTPS and an SSL certificate</a:t>
            </a:r>
            <a:r>
              <a:rPr lang="en-GB" dirty="0"/>
              <a:t> so all information sent between the client’s browser and the website is encrypted.</a:t>
            </a:r>
          </a:p>
          <a:p>
            <a:r>
              <a:rPr lang="en-GB" dirty="0"/>
              <a:t>Create strong, unique passwords for all admin accounts and enable </a:t>
            </a:r>
            <a:r>
              <a:rPr lang="en-GB" b="1" dirty="0"/>
              <a:t>two-factor authentication</a:t>
            </a:r>
            <a:r>
              <a:rPr lang="en-GB" dirty="0"/>
              <a:t> wherever possible.</a:t>
            </a:r>
          </a:p>
          <a:p>
            <a:r>
              <a:rPr lang="en-GB" dirty="0"/>
              <a:t>Keep the website platform, plugins and themes </a:t>
            </a:r>
            <a:r>
              <a:rPr lang="en-GB" b="1" dirty="0"/>
              <a:t>updated regularly</a:t>
            </a:r>
            <a:r>
              <a:rPr lang="en-GB" dirty="0"/>
              <a:t> to close security vulnerabilities.</a:t>
            </a:r>
          </a:p>
          <a:p>
            <a:r>
              <a:rPr lang="en-GB" dirty="0"/>
              <a:t>Use a </a:t>
            </a:r>
            <a:r>
              <a:rPr lang="en-GB" b="1" dirty="0"/>
              <a:t>firewall and anti-virus software</a:t>
            </a:r>
            <a:r>
              <a:rPr lang="en-GB" dirty="0"/>
              <a:t> on office devices to protect against malware and hacking attempts.</a:t>
            </a:r>
          </a:p>
          <a:p>
            <a:r>
              <a:rPr lang="en-GB" dirty="0"/>
              <a:t>Make </a:t>
            </a:r>
            <a:r>
              <a:rPr lang="en-GB" b="1" dirty="0"/>
              <a:t>regular backups</a:t>
            </a:r>
            <a:r>
              <a:rPr lang="en-GB" dirty="0"/>
              <a:t> of the website and database so the site can be restored quickly if something goes wrong.</a:t>
            </a:r>
          </a:p>
          <a:p>
            <a:r>
              <a:rPr lang="en-GB" dirty="0"/>
              <a:t>Follow </a:t>
            </a:r>
            <a:r>
              <a:rPr lang="en-GB" b="1" dirty="0"/>
              <a:t>GDPR</a:t>
            </a:r>
            <a:r>
              <a:rPr lang="en-GB" dirty="0"/>
              <a:t> rules: explain clearly how data is used, gain consent for marketing emails and allow clients to unsubscribe easily.</a:t>
            </a:r>
          </a:p>
        </p:txBody>
      </p:sp>
      <p:pic>
        <p:nvPicPr>
          <p:cNvPr id="7" name="Content Placeholder 6" descr="A person touching a screen&#10;&#10;AI-generated content may be incorrect.">
            <a:extLst>
              <a:ext uri="{FF2B5EF4-FFF2-40B4-BE49-F238E27FC236}">
                <a16:creationId xmlns:a16="http://schemas.microsoft.com/office/drawing/2014/main" id="{F67B59DB-95B4-E8D3-5B54-0420B495518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574" r="18301" b="2"/>
          <a:stretch>
            <a:fillRect/>
          </a:stretch>
        </p:blipFill>
        <p:spPr>
          <a:xfrm>
            <a:off x="7552266" y="10"/>
            <a:ext cx="4639733" cy="6857990"/>
          </a:xfrm>
          <a:prstGeom prst="rect">
            <a:avLst/>
          </a:prstGeom>
          <a:ln>
            <a:noFill/>
          </a:ln>
          <a:effectLst>
            <a:softEdge rad="112500"/>
          </a:effectLst>
        </p:spPr>
      </p:pic>
      <p:sp>
        <p:nvSpPr>
          <p:cNvPr id="8" name="TextBox 7">
            <a:extLst>
              <a:ext uri="{FF2B5EF4-FFF2-40B4-BE49-F238E27FC236}">
                <a16:creationId xmlns:a16="http://schemas.microsoft.com/office/drawing/2014/main" id="{FA5DDD0A-0592-EE2A-7FDB-2CC5F73DD4C2}"/>
              </a:ext>
            </a:extLst>
          </p:cNvPr>
          <p:cNvSpPr txBox="1"/>
          <p:nvPr/>
        </p:nvSpPr>
        <p:spPr>
          <a:xfrm>
            <a:off x="9798395" y="6657945"/>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bi.srl/Sicurezza-Informatica-Soluzion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59932757"/>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21F4-BBBB-BB8C-F0DB-DEC33F849C09}"/>
              </a:ext>
            </a:extLst>
          </p:cNvPr>
          <p:cNvSpPr>
            <a:spLocks noGrp="1"/>
          </p:cNvSpPr>
          <p:nvPr>
            <p:ph type="title"/>
          </p:nvPr>
        </p:nvSpPr>
        <p:spPr>
          <a:xfrm>
            <a:off x="119561" y="88696"/>
            <a:ext cx="9720072" cy="1499616"/>
          </a:xfrm>
        </p:spPr>
        <p:txBody>
          <a:bodyPr/>
          <a:lstStyle/>
          <a:p>
            <a:r>
              <a:rPr lang="en-GB" dirty="0"/>
              <a:t>Conclusion</a:t>
            </a:r>
          </a:p>
        </p:txBody>
      </p:sp>
      <p:sp>
        <p:nvSpPr>
          <p:cNvPr id="4" name="Rectangle 1">
            <a:extLst>
              <a:ext uri="{FF2B5EF4-FFF2-40B4-BE49-F238E27FC236}">
                <a16:creationId xmlns:a16="http://schemas.microsoft.com/office/drawing/2014/main" id="{A4DBB08A-7664-BF08-58B0-E8CE451D54E2}"/>
              </a:ext>
            </a:extLst>
          </p:cNvPr>
          <p:cNvSpPr>
            <a:spLocks noGrp="1" noChangeArrowheads="1"/>
          </p:cNvSpPr>
          <p:nvPr>
            <p:ph idx="1"/>
          </p:nvPr>
        </p:nvSpPr>
        <p:spPr bwMode="auto">
          <a:xfrm>
            <a:off x="0" y="4412202"/>
            <a:ext cx="12192000" cy="24457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800" dirty="0"/>
              <a:t>This online presence plan gives Elite Wellness Spa a strong and professional foundation. A clear logo and brand story show clients what the spa stands for. Social media, blog posts and email newsletters keep the brand visible and help build long-term relationships with guests.</a:t>
            </a:r>
          </a:p>
          <a:p>
            <a:r>
              <a:rPr lang="en-GB" sz="1800" dirty="0"/>
              <a:t>SEO and a complete Google Business Profile make it easier for new customers to find the spa when they search online. Cloud hosting and an online booking system improve convenience for both clients and staff. Finally, the security measures and GDPR compliance protect customer data and support trust.</a:t>
            </a:r>
          </a:p>
          <a:p>
            <a:r>
              <a:rPr lang="en-GB" sz="1800" dirty="0"/>
              <a:t>Together, these elements work as one system to help Elite Wellness Spa grow, attract loyal clients and provide a relaxing, premium experience.</a:t>
            </a:r>
          </a:p>
        </p:txBody>
      </p:sp>
      <p:pic>
        <p:nvPicPr>
          <p:cNvPr id="6" name="spa-271767">
            <a:hlinkClick r:id="" action="ppaction://media"/>
            <a:extLst>
              <a:ext uri="{FF2B5EF4-FFF2-40B4-BE49-F238E27FC236}">
                <a16:creationId xmlns:a16="http://schemas.microsoft.com/office/drawing/2014/main" id="{C663A86B-BD7F-1854-B1D2-94F31FF793EC}"/>
              </a:ext>
            </a:extLst>
          </p:cNvPr>
          <p:cNvPicPr>
            <a:picLocks noChangeAspect="1"/>
          </p:cNvPicPr>
          <p:nvPr>
            <a:audioFile r:link="rId2"/>
            <p:extLst>
              <p:ext uri="{DAA4B4D4-6D71-4841-9C94-3DE7FCFB9230}">
                <p14:media xmlns:p14="http://schemas.microsoft.com/office/powerpoint/2010/main" r:embed="rId1">
                  <p14:fade in="1000" out="2000"/>
                </p14:media>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3777473"/>
      </p:ext>
    </p:extLst>
  </p:cSld>
  <p:clrMapOvr>
    <a:masterClrMapping/>
  </p:clrMapOvr>
  <mc:AlternateContent xmlns:mc="http://schemas.openxmlformats.org/markup-compatibility/2006" xmlns:p14="http://schemas.microsoft.com/office/powerpoint/2010/main">
    <mc:Choice Requires="p14">
      <p:transition spd="med" p14:dur="700" advTm="40000">
        <p:fade/>
      </p:transition>
    </mc:Choice>
    <mc:Fallback xmlns="">
      <p:transition spd="med" advTm="40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04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BD24C8-FC97-7BE5-180A-2FB5ADDCB58B}"/>
              </a:ext>
            </a:extLst>
          </p:cNvPr>
          <p:cNvSpPr>
            <a:spLocks noGrp="1"/>
          </p:cNvSpPr>
          <p:nvPr>
            <p:ph type="title"/>
          </p:nvPr>
        </p:nvSpPr>
        <p:spPr>
          <a:xfrm>
            <a:off x="1161779" y="644209"/>
            <a:ext cx="9720072" cy="1499616"/>
          </a:xfrm>
        </p:spPr>
        <p:txBody>
          <a:bodyPr>
            <a:normAutofit/>
          </a:bodyPr>
          <a:lstStyle/>
          <a:p>
            <a:r>
              <a:rPr lang="en-GB" sz="1600" b="1" i="1" dirty="0"/>
              <a:t>  </a:t>
            </a:r>
          </a:p>
        </p:txBody>
      </p:sp>
      <p:sp>
        <p:nvSpPr>
          <p:cNvPr id="5" name="Content Placeholder 4">
            <a:extLst>
              <a:ext uri="{FF2B5EF4-FFF2-40B4-BE49-F238E27FC236}">
                <a16:creationId xmlns:a16="http://schemas.microsoft.com/office/drawing/2014/main" id="{8A97DC0A-2AAA-C5C2-7812-D5A10DA9885A}"/>
              </a:ext>
            </a:extLst>
          </p:cNvPr>
          <p:cNvSpPr>
            <a:spLocks noGrp="1"/>
          </p:cNvSpPr>
          <p:nvPr>
            <p:ph idx="1"/>
          </p:nvPr>
        </p:nvSpPr>
        <p:spPr/>
        <p:txBody>
          <a:bodyPr>
            <a:normAutofit fontScale="55000" lnSpcReduction="20000"/>
          </a:bodyPr>
          <a:lstStyle/>
          <a:p>
            <a:r>
              <a:rPr lang="en-GB" dirty="0"/>
              <a:t>[1] D. F. Ramos, “The importance of branding in business,” </a:t>
            </a:r>
            <a:r>
              <a:rPr lang="en-GB" i="1" dirty="0"/>
              <a:t>Forbes</a:t>
            </a:r>
            <a:r>
              <a:rPr lang="en-GB" dirty="0"/>
              <a:t>, Mar. 24, 2021. [Online]. Available: </a:t>
            </a:r>
            <a:r>
              <a:rPr lang="en-GB" dirty="0">
                <a:hlinkClick r:id="rId2"/>
              </a:rPr>
              <a:t>https://www.forbes.com</a:t>
            </a:r>
            <a:endParaRPr lang="en-GB" dirty="0"/>
          </a:p>
          <a:p>
            <a:r>
              <a:rPr lang="en-GB" dirty="0"/>
              <a:t>[2] S. Fenton, “Why brand strategy is a must-have for every small business,” </a:t>
            </a:r>
            <a:r>
              <a:rPr lang="en-GB" i="1" dirty="0"/>
              <a:t>Startups Magazine</a:t>
            </a:r>
            <a:r>
              <a:rPr lang="en-GB" dirty="0"/>
              <a:t>, 2024. [Online]. Available: </a:t>
            </a:r>
            <a:r>
              <a:rPr lang="en-GB" dirty="0">
                <a:hlinkClick r:id="rId3"/>
              </a:rPr>
              <a:t>https://startupsmagazine.co.uk</a:t>
            </a:r>
            <a:endParaRPr lang="en-GB" dirty="0"/>
          </a:p>
          <a:p>
            <a:r>
              <a:rPr lang="en-GB" dirty="0"/>
              <a:t>[3] “Social media marketing tips for your spa or salon,” </a:t>
            </a:r>
            <a:r>
              <a:rPr lang="en-GB" i="1" dirty="0" err="1"/>
              <a:t>Phorest</a:t>
            </a:r>
            <a:r>
              <a:rPr lang="en-GB" i="1" dirty="0"/>
              <a:t> Blog</a:t>
            </a:r>
            <a:r>
              <a:rPr lang="en-GB" dirty="0"/>
              <a:t>, Feb. 16, 2024. [Online]. Available: </a:t>
            </a:r>
            <a:r>
              <a:rPr lang="en-GB" dirty="0">
                <a:hlinkClick r:id="rId4"/>
              </a:rPr>
              <a:t>https://www.phorest.com/gb/blog/social-media-marketing-tips-for-your-spa-or-salon</a:t>
            </a:r>
            <a:endParaRPr lang="en-GB" dirty="0"/>
          </a:p>
          <a:p>
            <a:r>
              <a:rPr lang="en-GB" dirty="0"/>
              <a:t>[4] “50 social media ideas for spas and salons,” </a:t>
            </a:r>
            <a:r>
              <a:rPr lang="en-GB" i="1" dirty="0"/>
              <a:t>Edgeless Beauty Pro</a:t>
            </a:r>
            <a:r>
              <a:rPr lang="en-GB" dirty="0"/>
              <a:t>, 2023. [Online]. Available: </a:t>
            </a:r>
            <a:r>
              <a:rPr lang="en-GB" dirty="0">
                <a:hlinkClick r:id="rId5"/>
              </a:rPr>
              <a:t>https://edgelessbeautypro.com</a:t>
            </a:r>
            <a:endParaRPr lang="en-GB" dirty="0"/>
          </a:p>
          <a:p>
            <a:r>
              <a:rPr lang="en-GB" dirty="0"/>
              <a:t>[5] “Content marketing for small businesses: A guide,” </a:t>
            </a:r>
            <a:r>
              <a:rPr lang="en-GB" i="1" dirty="0"/>
              <a:t>Squarespace Blog</a:t>
            </a:r>
            <a:r>
              <a:rPr lang="en-GB" dirty="0"/>
              <a:t>, Mar. 26, 2025. [Online]. Available: </a:t>
            </a:r>
            <a:r>
              <a:rPr lang="en-GB" dirty="0">
                <a:hlinkClick r:id="rId6"/>
              </a:rPr>
              <a:t>https://www.squarespace.com/blog/content-marketing-for-small-businesses</a:t>
            </a:r>
            <a:endParaRPr lang="en-GB" dirty="0"/>
          </a:p>
          <a:p>
            <a:r>
              <a:rPr lang="en-GB" dirty="0"/>
              <a:t>[6] A. </a:t>
            </a:r>
            <a:r>
              <a:rPr lang="en-GB" dirty="0" err="1"/>
              <a:t>Mandloi</a:t>
            </a:r>
            <a:r>
              <a:rPr lang="en-GB" dirty="0"/>
              <a:t>, “Newsletter content strategy: 13 data-backed formats and ideas,” </a:t>
            </a:r>
            <a:r>
              <a:rPr lang="en-GB" i="1" dirty="0"/>
              <a:t>HubSpot Blog</a:t>
            </a:r>
            <a:r>
              <a:rPr lang="en-GB" dirty="0"/>
              <a:t>, Nov. 13, 2025. [Online]. Available: </a:t>
            </a:r>
            <a:r>
              <a:rPr lang="en-GB" dirty="0">
                <a:hlinkClick r:id="rId7"/>
              </a:rPr>
              <a:t>https://blog.hubspot.com/marketing/newsletter-content-strategy</a:t>
            </a:r>
            <a:endParaRPr lang="en-GB" dirty="0"/>
          </a:p>
          <a:p>
            <a:r>
              <a:rPr lang="en-GB" dirty="0"/>
              <a:t>[7] Google, “Search engine optimization (SEO) starter guide,” </a:t>
            </a:r>
            <a:r>
              <a:rPr lang="en-GB" i="1" dirty="0"/>
              <a:t>Google Search Central</a:t>
            </a:r>
            <a:r>
              <a:rPr lang="en-GB" dirty="0"/>
              <a:t>, 2024. [Online]. Available: </a:t>
            </a:r>
            <a:r>
              <a:rPr lang="en-GB" dirty="0">
                <a:hlinkClick r:id="rId8"/>
              </a:rPr>
              <a:t>https://developers.google.com/search/docs/fundamentals/seo-starter-guide</a:t>
            </a:r>
            <a:endParaRPr lang="en-GB" dirty="0"/>
          </a:p>
          <a:p>
            <a:r>
              <a:rPr lang="en-GB" dirty="0"/>
              <a:t>[8] “What is cloud computing and how can it help your business?” </a:t>
            </a:r>
            <a:r>
              <a:rPr lang="en-GB" i="1" dirty="0"/>
              <a:t>British Business Bank</a:t>
            </a:r>
            <a:r>
              <a:rPr lang="en-GB" dirty="0"/>
              <a:t>, 2023. [Online]. Available: </a:t>
            </a:r>
            <a:r>
              <a:rPr lang="en-GB" dirty="0">
                <a:hlinkClick r:id="rId9"/>
              </a:rPr>
              <a:t>https://www.british-business-bank.co.uk</a:t>
            </a:r>
            <a:endParaRPr lang="en-GB" dirty="0"/>
          </a:p>
          <a:p>
            <a:r>
              <a:rPr lang="en-GB" dirty="0"/>
              <a:t>[9] “Benefits of cloud computing for small business,” </a:t>
            </a:r>
            <a:r>
              <a:rPr lang="en-GB" i="1" dirty="0"/>
              <a:t>HP Tech Takes</a:t>
            </a:r>
            <a:r>
              <a:rPr lang="en-GB" dirty="0"/>
              <a:t>, Sept. 27, 2023. [Online]. Available: </a:t>
            </a:r>
            <a:r>
              <a:rPr lang="en-GB" dirty="0">
                <a:hlinkClick r:id="rId10"/>
              </a:rPr>
              <a:t>https://www.hp.com/gb-en/shop/tech-takes/benefits-of-cloud-computing-for-small-business</a:t>
            </a:r>
            <a:endParaRPr lang="en-GB" dirty="0"/>
          </a:p>
          <a:p>
            <a:r>
              <a:rPr lang="en-GB" dirty="0"/>
              <a:t>[10] CNIL, “Sheet no. 6: Secure your websites, applications and servers,” </a:t>
            </a:r>
            <a:r>
              <a:rPr lang="en-GB" i="1" dirty="0"/>
              <a:t>Commission Nationale de </a:t>
            </a:r>
            <a:r>
              <a:rPr lang="en-GB" i="1" dirty="0" err="1"/>
              <a:t>l’Informatique</a:t>
            </a:r>
            <a:r>
              <a:rPr lang="en-GB" i="1" dirty="0"/>
              <a:t> et des </a:t>
            </a:r>
            <a:r>
              <a:rPr lang="en-GB" i="1" dirty="0" err="1"/>
              <a:t>Libertés</a:t>
            </a:r>
            <a:r>
              <a:rPr lang="en-GB" dirty="0"/>
              <a:t>, Jun. 11, 2020. [Online]. Available: </a:t>
            </a:r>
            <a:r>
              <a:rPr lang="en-GB" dirty="0">
                <a:hlinkClick r:id="rId11"/>
              </a:rPr>
              <a:t>https://www.cnil.fr/en/sheet-ndeg6-secure-your-websites-applications-and-servers</a:t>
            </a:r>
            <a:endParaRPr lang="en-GB" dirty="0"/>
          </a:p>
          <a:p>
            <a:endParaRPr lang="en-GB" dirty="0"/>
          </a:p>
        </p:txBody>
      </p:sp>
      <p:sp>
        <p:nvSpPr>
          <p:cNvPr id="12" name="TextBox 11">
            <a:extLst>
              <a:ext uri="{FF2B5EF4-FFF2-40B4-BE49-F238E27FC236}">
                <a16:creationId xmlns:a16="http://schemas.microsoft.com/office/drawing/2014/main" id="{CB53310C-4A57-15AB-E808-7300FD76D4E6}"/>
              </a:ext>
            </a:extLst>
          </p:cNvPr>
          <p:cNvSpPr txBox="1"/>
          <p:nvPr/>
        </p:nvSpPr>
        <p:spPr>
          <a:xfrm>
            <a:off x="1024128" y="1472675"/>
            <a:ext cx="3085756"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3328651851"/>
      </p:ext>
    </p:extLst>
  </p:cSld>
  <p:clrMapOvr>
    <a:masterClrMapping/>
  </p:clrMapOvr>
  <mc:AlternateContent xmlns:mc="http://schemas.openxmlformats.org/markup-compatibility/2006" xmlns:p14="http://schemas.microsoft.com/office/powerpoint/2010/main">
    <mc:Choice Requires="p14">
      <p:transition spd="med" p14:dur="700" advTm="25000">
        <p:fade/>
      </p:transition>
    </mc:Choice>
    <mc:Fallback xmlns="">
      <p:transition spd="med" advTm="25000">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857</TotalTime>
  <Words>1663</Words>
  <Application>Microsoft Office PowerPoint</Application>
  <PresentationFormat>Widescreen</PresentationFormat>
  <Paragraphs>73</Paragraphs>
  <Slides>13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Tw Cen MT</vt:lpstr>
      <vt:lpstr>Tw Cen MT Condensed</vt:lpstr>
      <vt:lpstr>Wingdings 3</vt:lpstr>
      <vt:lpstr>Integral</vt:lpstr>
      <vt:lpstr>Elite Wellness Spa – Online Presence Plan</vt:lpstr>
      <vt:lpstr>Business Overview</vt:lpstr>
      <vt:lpstr>Logo Concept – Brand Identity</vt:lpstr>
      <vt:lpstr>PowerPoint Presentation</vt:lpstr>
      <vt:lpstr>Brand Story</vt:lpstr>
      <vt:lpstr>Social Media Strategy</vt:lpstr>
      <vt:lpstr>Content &amp; Posting Plan</vt:lpstr>
      <vt:lpstr>Content Marketing Plan</vt:lpstr>
      <vt:lpstr>Basic SEO Strategy</vt:lpstr>
      <vt:lpstr>Cloud Computing Support</vt:lpstr>
      <vt:lpstr>Security Measures</vt:lpstr>
      <vt:lpstr>Conclusion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Andrian Morteanu (2242425)</dc:creator>
  <cp:lastModifiedBy>Andrian Morteanu (2242425)</cp:lastModifiedBy>
  <cp:revision>9</cp:revision>
  <dcterms:created xsi:type="dcterms:W3CDTF">2025-11-28T10:04:46Z</dcterms:created>
  <dcterms:modified xsi:type="dcterms:W3CDTF">2025-12-05T15:16:15Z</dcterms:modified>
</cp:coreProperties>
</file>