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0" r:id="rId1"/>
  </p:sldMasterIdLst>
  <p:notesMasterIdLst>
    <p:notesMasterId r:id="rId8"/>
  </p:notesMasterIdLst>
  <p:sldIdLst>
    <p:sldId id="256" r:id="rId2"/>
    <p:sldId id="257" r:id="rId3"/>
    <p:sldId id="259" r:id="rId4"/>
    <p:sldId id="260" r:id="rId5"/>
    <p:sldId id="261" r:id="rId6"/>
    <p:sldId id="258" r:id="rId7"/>
  </p:sldIdLst>
  <p:sldSz cx="9906000" cy="6858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F0002"/>
    <a:srgbClr val="FF30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43"/>
  </p:normalViewPr>
  <p:slideViewPr>
    <p:cSldViewPr snapToGrid="0" snapToObjects="1">
      <p:cViewPr>
        <p:scale>
          <a:sx n="75" d="100"/>
          <a:sy n="75" d="100"/>
        </p:scale>
        <p:origin x="1968"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notesMaster" Target="notesMasters/notesMaster1.xml"/><Relationship Id="rId9" Type="http://schemas.openxmlformats.org/officeDocument/2006/relationships/presProps" Target="presProps.xml"/><Relationship Id="rId1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2C230E-E760-0845-96C6-C6A9CCC9F8FD}" type="datetimeFigureOut">
              <a:rPr lang="en-US" smtClean="0"/>
              <a:t>11/1/18</a:t>
            </a:fld>
            <a:endParaRPr lang="en-US"/>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B73BDE-422A-EA41-9174-631FF90A5BE8}" type="slidenum">
              <a:rPr lang="en-US" smtClean="0"/>
              <a:t>‹#›</a:t>
            </a:fld>
            <a:endParaRPr lang="en-US"/>
          </a:p>
        </p:txBody>
      </p:sp>
    </p:spTree>
    <p:extLst>
      <p:ext uri="{BB962C8B-B14F-4D97-AF65-F5344CB8AC3E}">
        <p14:creationId xmlns:p14="http://schemas.microsoft.com/office/powerpoint/2010/main" val="1881677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0150" y="1143000"/>
            <a:ext cx="44577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B73BDE-422A-EA41-9174-631FF90A5BE8}" type="slidenum">
              <a:rPr lang="en-US" smtClean="0"/>
              <a:t>1</a:t>
            </a:fld>
            <a:endParaRPr lang="en-US"/>
          </a:p>
        </p:txBody>
      </p:sp>
    </p:spTree>
    <p:extLst>
      <p:ext uri="{BB962C8B-B14F-4D97-AF65-F5344CB8AC3E}">
        <p14:creationId xmlns:p14="http://schemas.microsoft.com/office/powerpoint/2010/main" val="1508884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38250" y="1122363"/>
            <a:ext cx="7429500" cy="2387600"/>
          </a:xfrm>
        </p:spPr>
        <p:txBody>
          <a:bodyPr anchor="b"/>
          <a:lstStyle>
            <a:lvl1pPr algn="ctr">
              <a:defRPr sz="4875"/>
            </a:lvl1pPr>
          </a:lstStyle>
          <a:p>
            <a:r>
              <a:rPr lang="en-US" smtClean="0"/>
              <a:t>Click to edit Master title style</a:t>
            </a:r>
            <a:endParaRPr lang="en-US"/>
          </a:p>
        </p:txBody>
      </p:sp>
      <p:sp>
        <p:nvSpPr>
          <p:cNvPr id="3" name="Subtitle 2"/>
          <p:cNvSpPr>
            <a:spLocks noGrp="1"/>
          </p:cNvSpPr>
          <p:nvPr>
            <p:ph type="subTitle" idx="1"/>
          </p:nvPr>
        </p:nvSpPr>
        <p:spPr>
          <a:xfrm>
            <a:off x="1238250" y="3602038"/>
            <a:ext cx="7429500" cy="1655762"/>
          </a:xfrm>
        </p:spPr>
        <p:txBody>
          <a:bodyPr/>
          <a:lstStyle>
            <a:lvl1pPr marL="0" indent="0" algn="ctr">
              <a:buNone/>
              <a:defRPr sz="1950"/>
            </a:lvl1pPr>
            <a:lvl2pPr marL="371475" indent="0" algn="ctr">
              <a:buNone/>
              <a:defRPr sz="1625"/>
            </a:lvl2pPr>
            <a:lvl3pPr marL="742950" indent="0" algn="ctr">
              <a:buNone/>
              <a:defRPr sz="1463"/>
            </a:lvl3pPr>
            <a:lvl4pPr marL="1114425" indent="0" algn="ctr">
              <a:buNone/>
              <a:defRPr sz="1300"/>
            </a:lvl4pPr>
            <a:lvl5pPr marL="1485900" indent="0" algn="ctr">
              <a:buNone/>
              <a:defRPr sz="1300"/>
            </a:lvl5pPr>
            <a:lvl6pPr marL="1857375" indent="0" algn="ctr">
              <a:buNone/>
              <a:defRPr sz="1300"/>
            </a:lvl6pPr>
            <a:lvl7pPr marL="2228850" indent="0" algn="ctr">
              <a:buNone/>
              <a:defRPr sz="1300"/>
            </a:lvl7pPr>
            <a:lvl8pPr marL="2600325" indent="0" algn="ctr">
              <a:buNone/>
              <a:defRPr sz="1300"/>
            </a:lvl8pPr>
            <a:lvl9pPr marL="2971800" indent="0" algn="ctr">
              <a:buNone/>
              <a:defRPr sz="13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DDF6533-D87E-B942-85E0-525A79DF405E}" type="datetimeFigureOut">
              <a:rPr lang="en-US" smtClean="0"/>
              <a:t>10/30/18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557017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DF6533-D87E-B942-85E0-525A79DF405E}" type="datetimeFigureOut">
              <a:rPr lang="en-US" smtClean="0"/>
              <a:t>10/30/18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919149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8" y="1709739"/>
            <a:ext cx="8543925" cy="2852737"/>
          </a:xfrm>
        </p:spPr>
        <p:txBody>
          <a:bodyPr anchor="b"/>
          <a:lstStyle>
            <a:lvl1pPr>
              <a:defRPr sz="4875"/>
            </a:lvl1pPr>
          </a:lstStyle>
          <a:p>
            <a:r>
              <a:rPr lang="en-US" smtClean="0"/>
              <a:t>Click to edit Master title style</a:t>
            </a:r>
            <a:endParaRPr lang="en-GB"/>
          </a:p>
        </p:txBody>
      </p:sp>
      <p:sp>
        <p:nvSpPr>
          <p:cNvPr id="3" name="Text Placeholder 2"/>
          <p:cNvSpPr>
            <a:spLocks noGrp="1"/>
          </p:cNvSpPr>
          <p:nvPr>
            <p:ph type="body" idx="1"/>
          </p:nvPr>
        </p:nvSpPr>
        <p:spPr>
          <a:xfrm>
            <a:off x="675878" y="4589464"/>
            <a:ext cx="8543925" cy="1500187"/>
          </a:xfrm>
        </p:spPr>
        <p:txBody>
          <a:bodyPr/>
          <a:lstStyle>
            <a:lvl1pPr marL="0" indent="0">
              <a:buNone/>
              <a:defRPr sz="1950">
                <a:solidFill>
                  <a:schemeClr val="tx1">
                    <a:tint val="75000"/>
                  </a:schemeClr>
                </a:solidFill>
              </a:defRPr>
            </a:lvl1pPr>
            <a:lvl2pPr marL="371475" indent="0">
              <a:buNone/>
              <a:defRPr sz="1625">
                <a:solidFill>
                  <a:schemeClr val="tx1">
                    <a:tint val="75000"/>
                  </a:schemeClr>
                </a:solidFill>
              </a:defRPr>
            </a:lvl2pPr>
            <a:lvl3pPr marL="742950" indent="0">
              <a:buNone/>
              <a:defRPr sz="1463">
                <a:solidFill>
                  <a:schemeClr val="tx1">
                    <a:tint val="75000"/>
                  </a:schemeClr>
                </a:solidFill>
              </a:defRPr>
            </a:lvl3pPr>
            <a:lvl4pPr marL="1114425" indent="0">
              <a:buNone/>
              <a:defRPr sz="1300">
                <a:solidFill>
                  <a:schemeClr val="tx1">
                    <a:tint val="75000"/>
                  </a:schemeClr>
                </a:solidFill>
              </a:defRPr>
            </a:lvl4pPr>
            <a:lvl5pPr marL="1485900" indent="0">
              <a:buNone/>
              <a:defRPr sz="1300">
                <a:solidFill>
                  <a:schemeClr val="tx1">
                    <a:tint val="75000"/>
                  </a:schemeClr>
                </a:solidFill>
              </a:defRPr>
            </a:lvl5pPr>
            <a:lvl6pPr marL="1857375" indent="0">
              <a:buNone/>
              <a:defRPr sz="1300">
                <a:solidFill>
                  <a:schemeClr val="tx1">
                    <a:tint val="75000"/>
                  </a:schemeClr>
                </a:solidFill>
              </a:defRPr>
            </a:lvl6pPr>
            <a:lvl7pPr marL="2228850" indent="0">
              <a:buNone/>
              <a:defRPr sz="1300">
                <a:solidFill>
                  <a:schemeClr val="tx1">
                    <a:tint val="75000"/>
                  </a:schemeClr>
                </a:solidFill>
              </a:defRPr>
            </a:lvl7pPr>
            <a:lvl8pPr marL="2600325" indent="0">
              <a:buNone/>
              <a:defRPr sz="1300">
                <a:solidFill>
                  <a:schemeClr val="tx1">
                    <a:tint val="75000"/>
                  </a:schemeClr>
                </a:solidFill>
              </a:defRPr>
            </a:lvl8pPr>
            <a:lvl9pPr marL="2971800" indent="0">
              <a:buNone/>
              <a:defRPr sz="13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DF6533-D87E-B942-85E0-525A79DF405E}" type="datetimeFigureOut">
              <a:rPr lang="en-US" smtClean="0"/>
              <a:t>10/30/18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1288109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1038" y="1825625"/>
            <a:ext cx="421005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014913" y="1825625"/>
            <a:ext cx="421005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DDF6533-D87E-B942-85E0-525A79DF405E}" type="datetimeFigureOut">
              <a:rPr lang="en-US" smtClean="0"/>
              <a:t>10/30/18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476023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6"/>
            <a:ext cx="8543925"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82328" y="1681163"/>
            <a:ext cx="4190702" cy="82391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smtClean="0"/>
              <a:t>Click to edit Master text styles</a:t>
            </a:r>
          </a:p>
        </p:txBody>
      </p:sp>
      <p:sp>
        <p:nvSpPr>
          <p:cNvPr id="4" name="Content Placeholder 3"/>
          <p:cNvSpPr>
            <a:spLocks noGrp="1"/>
          </p:cNvSpPr>
          <p:nvPr>
            <p:ph sz="half" idx="2"/>
          </p:nvPr>
        </p:nvSpPr>
        <p:spPr>
          <a:xfrm>
            <a:off x="682328" y="2505075"/>
            <a:ext cx="4190702"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smtClean="0"/>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DDF6533-D87E-B942-85E0-525A79DF405E}" type="datetimeFigureOut">
              <a:rPr lang="en-US" smtClean="0"/>
              <a:t>10/30/18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1152934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DDF6533-D87E-B942-85E0-525A79DF405E}" type="datetimeFigureOut">
              <a:rPr lang="en-US" smtClean="0"/>
              <a:t>10/30/18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618286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F6533-D87E-B942-85E0-525A79DF405E}" type="datetimeFigureOut">
              <a:rPr lang="en-US" smtClean="0"/>
              <a:t>10/30/18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2022750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2600"/>
            </a:lvl1pPr>
          </a:lstStyle>
          <a:p>
            <a:r>
              <a:rPr lang="en-US" smtClean="0"/>
              <a:t>Click to edit Master title style</a:t>
            </a:r>
            <a:endParaRPr lang="en-GB"/>
          </a:p>
        </p:txBody>
      </p:sp>
      <p:sp>
        <p:nvSpPr>
          <p:cNvPr id="3" name="Content Placeholder 2"/>
          <p:cNvSpPr>
            <a:spLocks noGrp="1"/>
          </p:cNvSpPr>
          <p:nvPr>
            <p:ph idx="1"/>
          </p:nvPr>
        </p:nvSpPr>
        <p:spPr>
          <a:xfrm>
            <a:off x="4211340" y="987426"/>
            <a:ext cx="5014913" cy="4873625"/>
          </a:xfrm>
        </p:spPr>
        <p:txBody>
          <a:bodyPr/>
          <a:lstStyle>
            <a:lvl1pPr>
              <a:defRPr sz="2600"/>
            </a:lvl1pPr>
            <a:lvl2pPr>
              <a:defRPr sz="2275"/>
            </a:lvl2pPr>
            <a:lvl3pPr>
              <a:defRPr sz="1950"/>
            </a:lvl3pPr>
            <a:lvl4pPr>
              <a:defRPr sz="1625"/>
            </a:lvl4pPr>
            <a:lvl5pPr>
              <a:defRPr sz="1625"/>
            </a:lvl5pPr>
            <a:lvl6pPr>
              <a:defRPr sz="1625"/>
            </a:lvl6pPr>
            <a:lvl7pPr>
              <a:defRPr sz="1625"/>
            </a:lvl7pPr>
            <a:lvl8pPr>
              <a:defRPr sz="1625"/>
            </a:lvl8pPr>
            <a:lvl9pPr>
              <a:defRPr sz="1625"/>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DF6533-D87E-B942-85E0-525A79DF405E}" type="datetimeFigureOut">
              <a:rPr lang="en-US" smtClean="0"/>
              <a:t>10/30/18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1693252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2600"/>
            </a:lvl1pPr>
          </a:lstStyle>
          <a:p>
            <a:r>
              <a:rPr lang="en-US" smtClean="0"/>
              <a:t>Click to edit Master title style</a:t>
            </a:r>
            <a:endParaRPr lang="en-GB"/>
          </a:p>
        </p:txBody>
      </p:sp>
      <p:sp>
        <p:nvSpPr>
          <p:cNvPr id="3" name="Picture Placeholder 2"/>
          <p:cNvSpPr>
            <a:spLocks noGrp="1"/>
          </p:cNvSpPr>
          <p:nvPr>
            <p:ph type="pic" idx="1"/>
          </p:nvPr>
        </p:nvSpPr>
        <p:spPr>
          <a:xfrm>
            <a:off x="4211340" y="987426"/>
            <a:ext cx="5014913" cy="4873625"/>
          </a:xfrm>
        </p:spPr>
        <p:txBody>
          <a:bodyPr/>
          <a:lstStyle>
            <a:lvl1pPr marL="0" indent="0">
              <a:buNone/>
              <a:defRPr sz="2600"/>
            </a:lvl1pPr>
            <a:lvl2pPr marL="371475" indent="0">
              <a:buNone/>
              <a:defRPr sz="2275"/>
            </a:lvl2pPr>
            <a:lvl3pPr marL="742950" indent="0">
              <a:buNone/>
              <a:defRPr sz="1950"/>
            </a:lvl3pPr>
            <a:lvl4pPr marL="1114425" indent="0">
              <a:buNone/>
              <a:defRPr sz="1625"/>
            </a:lvl4pPr>
            <a:lvl5pPr marL="1485900" indent="0">
              <a:buNone/>
              <a:defRPr sz="1625"/>
            </a:lvl5pPr>
            <a:lvl6pPr marL="1857375" indent="0">
              <a:buNone/>
              <a:defRPr sz="1625"/>
            </a:lvl6pPr>
            <a:lvl7pPr marL="2228850" indent="0">
              <a:buNone/>
              <a:defRPr sz="1625"/>
            </a:lvl7pPr>
            <a:lvl8pPr marL="2600325" indent="0">
              <a:buNone/>
              <a:defRPr sz="1625"/>
            </a:lvl8pPr>
            <a:lvl9pPr marL="2971800" indent="0">
              <a:buNone/>
              <a:defRPr sz="1625"/>
            </a:lvl9pPr>
          </a:lstStyle>
          <a:p>
            <a:endParaRPr lang="en-GB"/>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DF6533-D87E-B942-85E0-525A79DF405E}" type="datetimeFigureOut">
              <a:rPr lang="en-US" smtClean="0"/>
              <a:t>10/30/18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40569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DF6533-D87E-B942-85E0-525A79DF405E}" type="datetimeFigureOut">
              <a:rPr lang="en-US" smtClean="0"/>
              <a:t>10/30/18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1105623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1" y="365125"/>
            <a:ext cx="2135981"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1037" y="365125"/>
            <a:ext cx="6284119"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DF6533-D87E-B942-85E0-525A79DF405E}" type="datetimeFigureOut">
              <a:rPr lang="en-US" smtClean="0"/>
              <a:t>10/30/18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3727623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6"/>
            <a:ext cx="8543925"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81038" y="6356351"/>
            <a:ext cx="2228850" cy="365125"/>
          </a:xfrm>
          <a:prstGeom prst="rect">
            <a:avLst/>
          </a:prstGeom>
        </p:spPr>
        <p:txBody>
          <a:bodyPr vert="horz" lIns="91440" tIns="45720" rIns="91440" bIns="45720" rtlCol="0" anchor="ctr"/>
          <a:lstStyle>
            <a:lvl1pPr algn="l">
              <a:defRPr sz="975">
                <a:solidFill>
                  <a:schemeClr val="tx1">
                    <a:tint val="75000"/>
                  </a:schemeClr>
                </a:solidFill>
              </a:defRPr>
            </a:lvl1pPr>
          </a:lstStyle>
          <a:p>
            <a:fld id="{2DDF6533-D87E-B942-85E0-525A79DF405E}" type="datetimeFigureOut">
              <a:rPr lang="en-US" smtClean="0"/>
              <a:t>10/30/18</a:t>
            </a:fld>
            <a:endParaRPr lang="en-US"/>
          </a:p>
        </p:txBody>
      </p:sp>
      <p:sp>
        <p:nvSpPr>
          <p:cNvPr id="5" name="Footer Placeholder 4"/>
          <p:cNvSpPr>
            <a:spLocks noGrp="1"/>
          </p:cNvSpPr>
          <p:nvPr>
            <p:ph type="ftr" sz="quarter" idx="3"/>
          </p:nvPr>
        </p:nvSpPr>
        <p:spPr>
          <a:xfrm>
            <a:off x="3281363" y="6356351"/>
            <a:ext cx="3343275" cy="365125"/>
          </a:xfrm>
          <a:prstGeom prst="rect">
            <a:avLst/>
          </a:prstGeom>
        </p:spPr>
        <p:txBody>
          <a:bodyPr vert="horz" lIns="91440" tIns="45720" rIns="91440" bIns="45720" rtlCol="0" anchor="ctr"/>
          <a:lstStyle>
            <a:lvl1pPr algn="ctr">
              <a:defRPr sz="97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1"/>
            <a:ext cx="2228850" cy="365125"/>
          </a:xfrm>
          <a:prstGeom prst="rect">
            <a:avLst/>
          </a:prstGeom>
        </p:spPr>
        <p:txBody>
          <a:bodyPr vert="horz" lIns="91440" tIns="45720" rIns="91440" bIns="45720" rtlCol="0" anchor="ctr"/>
          <a:lstStyle>
            <a:lvl1pPr algn="r">
              <a:defRPr sz="975">
                <a:solidFill>
                  <a:schemeClr val="tx1">
                    <a:tint val="75000"/>
                  </a:schemeClr>
                </a:solidFill>
              </a:defRPr>
            </a:lvl1pPr>
          </a:lstStyle>
          <a:p>
            <a:fld id="{6B081FCF-778B-A94B-AE94-4BBA2782DD16}" type="slidenum">
              <a:rPr lang="en-US" smtClean="0"/>
              <a:t>‹#›</a:t>
            </a:fld>
            <a:endParaRPr lang="en-US"/>
          </a:p>
        </p:txBody>
      </p:sp>
    </p:spTree>
    <p:extLst>
      <p:ext uri="{BB962C8B-B14F-4D97-AF65-F5344CB8AC3E}">
        <p14:creationId xmlns:p14="http://schemas.microsoft.com/office/powerpoint/2010/main" val="1940779802"/>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2.tiff"/><Relationship Id="rId5" Type="http://schemas.openxmlformats.org/officeDocument/2006/relationships/image" Target="../media/image3.tiff"/><Relationship Id="rId6" Type="http://schemas.openxmlformats.org/officeDocument/2006/relationships/image" Target="../media/image4.tiff"/><Relationship Id="rId7" Type="http://schemas.openxmlformats.org/officeDocument/2006/relationships/image" Target="../media/image5.tiff"/><Relationship Id="rId8" Type="http://schemas.openxmlformats.org/officeDocument/2006/relationships/image" Target="../media/image6.tiff"/><Relationship Id="rId9" Type="http://schemas.openxmlformats.org/officeDocument/2006/relationships/image" Target="../media/image7.tiff"/><Relationship Id="rId10" Type="http://schemas.openxmlformats.org/officeDocument/2006/relationships/image" Target="../media/image8.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9.tiff"/><Relationship Id="rId4" Type="http://schemas.openxmlformats.org/officeDocument/2006/relationships/image" Target="../media/image10.tiff"/><Relationship Id="rId5" Type="http://schemas.openxmlformats.org/officeDocument/2006/relationships/image" Target="../media/image11.tiff"/><Relationship Id="rId6" Type="http://schemas.openxmlformats.org/officeDocument/2006/relationships/image" Target="../media/image12.tiff"/><Relationship Id="rId7" Type="http://schemas.openxmlformats.org/officeDocument/2006/relationships/image" Target="../media/image13.tiff"/><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1" Type="http://schemas.openxmlformats.org/officeDocument/2006/relationships/hyperlink" Target="https://home.crin.org/" TargetMode="External"/><Relationship Id="rId12" Type="http://schemas.openxmlformats.org/officeDocument/2006/relationships/hyperlink" Target="https://cardiff-fis.info/parenting/cardiff-families-first-programme/" TargetMode="External"/><Relationship Id="rId1" Type="http://schemas.openxmlformats.org/officeDocument/2006/relationships/slideLayout" Target="../slideLayouts/slideLayout2.xml"/><Relationship Id="rId2" Type="http://schemas.openxmlformats.org/officeDocument/2006/relationships/hyperlink" Target="https://www.actionforchildren.org.uk/" TargetMode="External"/><Relationship Id="rId3" Type="http://schemas.openxmlformats.org/officeDocument/2006/relationships/hyperlink" Target="https://www.cypcs.org.uk/rights/picture/children" TargetMode="External"/><Relationship Id="rId4" Type="http://schemas.openxmlformats.org/officeDocument/2006/relationships/hyperlink" Target="https://www.cypcs.org.uk/rights/uncrcarticles/article-18" TargetMode="External"/><Relationship Id="rId5" Type="http://schemas.openxmlformats.org/officeDocument/2006/relationships/hyperlink" Target="https://www.cypcs.org.uk/rights/uncrcarticles/article-31" TargetMode="External"/><Relationship Id="rId6" Type="http://schemas.openxmlformats.org/officeDocument/2006/relationships/hyperlink" Target="https://www.cypcs.org.uk/rights/uncrcarticles/article-3" TargetMode="External"/><Relationship Id="rId7" Type="http://schemas.openxmlformats.org/officeDocument/2006/relationships/hyperlink" Target="https://www.cypcs.org.uk/rights/uncrcarticles/article-27" TargetMode="External"/><Relationship Id="rId8" Type="http://schemas.openxmlformats.org/officeDocument/2006/relationships/hyperlink" Target="https://www.childcomwales.org.uk/wp-content/uploads/2017/05/The-Right-Way-Education.pdf" TargetMode="External"/><Relationship Id="rId9" Type="http://schemas.openxmlformats.org/officeDocument/2006/relationships/hyperlink" Target="http://www.childreninwales.org.uk/policy-document/proposed-rights-of-children-and-young-persons-wales-measure/" TargetMode="External"/><Relationship Id="rId10" Type="http://schemas.openxmlformats.org/officeDocument/2006/relationships/hyperlink" Target="http://www.childreninwales.org.uk/policy/un-convention/" TargetMode="External"/></Relationships>
</file>

<file path=ppt/slides/_rels/slide4.xml.rels><?xml version="1.0" encoding="UTF-8" standalone="yes"?>
<Relationships xmlns="http://schemas.openxmlformats.org/package/2006/relationships"><Relationship Id="rId11" Type="http://schemas.openxmlformats.org/officeDocument/2006/relationships/hyperlink" Target="https://www.savethechildren.org.uk/about-us/our-history" TargetMode="External"/><Relationship Id="rId12" Type="http://schemas.openxmlformats.org/officeDocument/2006/relationships/hyperlink" Target="https://www.youtube.com/watch?v=TFMqTDIYI2U" TargetMode="External"/><Relationship Id="rId13" Type="http://schemas.openxmlformats.org/officeDocument/2006/relationships/hyperlink" Target="https://www.unicef.org/crc/files/Guiding_Principles.pdf" TargetMode="External"/><Relationship Id="rId14" Type="http://schemas.openxmlformats.org/officeDocument/2006/relationships/hyperlink" Target="https://www.unicef.org/crc/files/Participation.pdf" TargetMode="External"/><Relationship Id="rId1" Type="http://schemas.openxmlformats.org/officeDocument/2006/relationships/slideLayout" Target="../slideLayouts/slideLayout2.xml"/><Relationship Id="rId2" Type="http://schemas.openxmlformats.org/officeDocument/2006/relationships/hyperlink" Target="https://www.flyingstartcardiff.co.uk/" TargetMode="External"/><Relationship Id="rId3" Type="http://schemas.openxmlformats.org/officeDocument/2006/relationships/hyperlink" Target="http://www.legislation.gov.uk/ukpga/1996/52/introduction" TargetMode="External"/><Relationship Id="rId4" Type="http://schemas.openxmlformats.org/officeDocument/2006/relationships/hyperlink" Target="https://www.legislation.gov.uk/ukpga/2005/6/notes" TargetMode="External"/><Relationship Id="rId5" Type="http://schemas.openxmlformats.org/officeDocument/2006/relationships/hyperlink" Target="https://www.legislation.gov.uk/ukpga/2008/23/introduction" TargetMode="External"/><Relationship Id="rId6" Type="http://schemas.openxmlformats.org/officeDocument/2006/relationships/hyperlink" Target="https://assets.publishing.service.gov.uk/government/uploads/system/uploads/attachment_data/file/296368/uncrc_how_legislation_underpins_implementation_in_england_march_2010.pdf" TargetMode="External"/><Relationship Id="rId7" Type="http://schemas.openxmlformats.org/officeDocument/2006/relationships/hyperlink" Target="http://www.legislation.gov.uk/mwa/2011/2/introduction" TargetMode="External"/><Relationship Id="rId8" Type="http://schemas.openxmlformats.org/officeDocument/2006/relationships/hyperlink" Target="https://www.humanium.org/en/childrens-rights-history/" TargetMode="External"/><Relationship Id="rId9" Type="http://schemas.openxmlformats.org/officeDocument/2006/relationships/hyperlink" Target="http://northumberlandlscb.proceduresonline.com/chapters/p_voice_of_ch.html" TargetMode="External"/><Relationship Id="rId10" Type="http://schemas.openxmlformats.org/officeDocument/2006/relationships/hyperlink" Target="https://www.nspcc.org.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unicef.org/crc/files/Survival_Development.pdf" TargetMode="External"/><Relationship Id="rId4" Type="http://schemas.openxmlformats.org/officeDocument/2006/relationships/hyperlink" Target="https://www.unicef.org/rightsite/237_202.htm" TargetMode="External"/><Relationship Id="rId5" Type="http://schemas.openxmlformats.org/officeDocument/2006/relationships/hyperlink" Target="https://www.unicef.org/french/adolescence/files/Every_Childs_Right_to_be_Heard.pdf" TargetMode="External"/><Relationship Id="rId6" Type="http://schemas.openxmlformats.org/officeDocument/2006/relationships/hyperlink" Target="https://www.unicef.org.uk/rights-respecting-schools/wp-content/uploads/sites/4/2017/01/Summary-of-the-UNCRC.pdf" TargetMode="External"/><Relationship Id="rId7" Type="http://schemas.openxmlformats.org/officeDocument/2006/relationships/hyperlink" Target="https://treaties.un.org/pages/ViewDetails.aspx?src=IND&amp;mtdsg_no=IV-11&amp;chapter=4&amp;lang=en#top" TargetMode="External"/><Relationship Id="rId8" Type="http://schemas.openxmlformats.org/officeDocument/2006/relationships/hyperlink" Target="http://law.gov.wales/publicservices/social-care/Local-authority-responsibilities/Safeguarding/safeguarding-children/responsibilities-under-children-act-1989-and-children-act-2004/?lang=en#/publicservices/social-care/Local-authority-responsibilities/Safeguarding/safeguarding-children/responsibilities-under-children-act-1989-and-children-act-2004/?tab=overview&amp;lang=en" TargetMode="External"/><Relationship Id="rId9" Type="http://schemas.openxmlformats.org/officeDocument/2006/relationships/hyperlink" Target="https://gov.wales/topics/people-and-communities/people/children-and-young-people/rights/implementation-of-childrens-rights/?lang=en" TargetMode="External"/><Relationship Id="rId10" Type="http://schemas.openxmlformats.org/officeDocument/2006/relationships/hyperlink" Target="https://gov.wales/topics/people-and-communities/people/children-and-young-people/parenting-support-guidance/help/flyingstart/?lang=en" TargetMode="External"/><Relationship Id="rId11" Type="http://schemas.openxmlformats.org/officeDocument/2006/relationships/hyperlink" Target="https://gov.wales/topics/people-and-communities/people/children-and-young-people/parenting-support-guidance/help/families-first/?lang=en" TargetMode="External"/><Relationship Id="rId1" Type="http://schemas.openxmlformats.org/officeDocument/2006/relationships/slideLayout" Target="../slideLayouts/slideLayout2.xml"/><Relationship Id="rId2" Type="http://schemas.openxmlformats.org/officeDocument/2006/relationships/hyperlink" Target="https://www.unicef.org/crc/files/Protection_list.pdf"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msu.edu/~mandrews/mary/obs__methods.htm" TargetMode="External"/><Relationship Id="rId4" Type="http://schemas.openxmlformats.org/officeDocument/2006/relationships/hyperlink" Target="https://www.nurtureuk.org/introducing-nurture/what-nurture-group-0" TargetMode="External"/><Relationship Id="rId5" Type="http://schemas.openxmlformats.org/officeDocument/2006/relationships/hyperlink" Target="https://www.theschoolrun.com/how-a-senco-could-help-your-child" TargetMode="External"/><Relationship Id="rId1" Type="http://schemas.openxmlformats.org/officeDocument/2006/relationships/slideLayout" Target="../slideLayouts/slideLayout2.xml"/><Relationship Id="rId2" Type="http://schemas.openxmlformats.org/officeDocument/2006/relationships/hyperlink" Target="https://www.childrensrights.ie/childrens-rights-ireland/un-convention-rights-chi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p:cNvPicPr>
            <a:picLocks noChangeAspect="1"/>
          </p:cNvPicPr>
          <p:nvPr/>
        </p:nvPicPr>
        <p:blipFill>
          <a:blip r:embed="rId3">
            <a:alphaModFix amt="20000"/>
          </a:blip>
          <a:stretch>
            <a:fillRect/>
          </a:stretch>
        </p:blipFill>
        <p:spPr>
          <a:xfrm>
            <a:off x="28876" y="13285"/>
            <a:ext cx="9906000" cy="6858000"/>
          </a:xfrm>
          <a:prstGeom prst="rect">
            <a:avLst/>
          </a:prstGeom>
        </p:spPr>
      </p:pic>
      <p:sp>
        <p:nvSpPr>
          <p:cNvPr id="44" name="TextBox 43"/>
          <p:cNvSpPr txBox="1"/>
          <p:nvPr/>
        </p:nvSpPr>
        <p:spPr>
          <a:xfrm>
            <a:off x="3255393" y="766948"/>
            <a:ext cx="3053267" cy="4892680"/>
          </a:xfrm>
          <a:prstGeom prst="roundRect">
            <a:avLst/>
          </a:prstGeom>
          <a:solidFill>
            <a:schemeClr val="bg1"/>
          </a:solidFill>
          <a:ln w="28575">
            <a:solidFill>
              <a:srgbClr val="DF0002"/>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950" b="1" u="sng" dirty="0" smtClean="0"/>
              <a:t>How did it start?</a:t>
            </a:r>
          </a:p>
          <a:p>
            <a:pPr algn="ctr"/>
            <a:endParaRPr lang="en-US" sz="950" b="1" u="sng" dirty="0" smtClean="0">
              <a:solidFill>
                <a:srgbClr val="C00000"/>
              </a:solidFill>
            </a:endParaRPr>
          </a:p>
          <a:p>
            <a:pPr algn="ctr"/>
            <a:endParaRPr lang="en-US" sz="950" b="1" u="sng" dirty="0">
              <a:solidFill>
                <a:srgbClr val="C00000"/>
              </a:solidFill>
            </a:endParaRPr>
          </a:p>
          <a:p>
            <a:pPr algn="ctr"/>
            <a:endParaRPr lang="en-US" sz="950" b="1" u="sng" dirty="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a:solidFill>
                <a:srgbClr val="C00000"/>
              </a:solidFill>
            </a:endParaRPr>
          </a:p>
          <a:p>
            <a:pPr algn="ctr"/>
            <a:endParaRPr lang="en-US" sz="950" b="1" u="sng" dirty="0" smtClean="0">
              <a:solidFill>
                <a:srgbClr val="C00000"/>
              </a:solidFill>
            </a:endParaRPr>
          </a:p>
          <a:p>
            <a:pPr algn="ctr"/>
            <a:endParaRPr lang="en-US" sz="950" b="1" u="sng" dirty="0">
              <a:solidFill>
                <a:srgbClr val="C00000"/>
              </a:solidFill>
            </a:endParaRPr>
          </a:p>
          <a:p>
            <a:pPr algn="ctr"/>
            <a:endParaRPr lang="en-US" sz="950" b="1" u="sng" dirty="0" smtClean="0">
              <a:solidFill>
                <a:srgbClr val="C00000"/>
              </a:solidFill>
            </a:endParaRPr>
          </a:p>
          <a:p>
            <a:pPr algn="ctr"/>
            <a:endParaRPr lang="en-US" sz="950" b="1" u="sng" dirty="0">
              <a:solidFill>
                <a:srgbClr val="C00000"/>
              </a:solidFill>
            </a:endParaRPr>
          </a:p>
          <a:p>
            <a:pPr algn="ctr"/>
            <a:endParaRPr lang="en-US" sz="950" b="1" u="sng" dirty="0" smtClean="0">
              <a:solidFill>
                <a:srgbClr val="C00000"/>
              </a:solidFill>
            </a:endParaRPr>
          </a:p>
        </p:txBody>
      </p:sp>
      <p:sp>
        <p:nvSpPr>
          <p:cNvPr id="5" name="TextBox 4"/>
          <p:cNvSpPr txBox="1"/>
          <p:nvPr/>
        </p:nvSpPr>
        <p:spPr>
          <a:xfrm>
            <a:off x="831008" y="49028"/>
            <a:ext cx="5172365" cy="646986"/>
          </a:xfrm>
          <a:prstGeom prst="roundRect">
            <a:avLst/>
          </a:prstGeom>
          <a:ln w="28575">
            <a:solidFill>
              <a:srgbClr val="DF0002"/>
            </a:solidFill>
            <a:prstDash val="lgDash"/>
          </a:ln>
        </p:spPr>
        <p:style>
          <a:lnRef idx="2">
            <a:schemeClr val="dk1"/>
          </a:lnRef>
          <a:fillRef idx="1">
            <a:schemeClr val="lt1"/>
          </a:fillRef>
          <a:effectRef idx="0">
            <a:schemeClr val="dk1"/>
          </a:effectRef>
          <a:fontRef idx="minor">
            <a:schemeClr val="dk1"/>
          </a:fontRef>
        </p:style>
        <p:txBody>
          <a:bodyPr wrap="square" rtlCol="0">
            <a:spAutoFit/>
          </a:bodyPr>
          <a:lstStyle/>
          <a:p>
            <a:r>
              <a:rPr lang="en-US" sz="1600" b="1" dirty="0">
                <a:ea typeface="Run Wild - Demo" charset="0"/>
                <a:cs typeface="Run Wild - Demo" charset="0"/>
              </a:rPr>
              <a:t>The United Nations Convention on the Rights of the Child</a:t>
            </a:r>
          </a:p>
          <a:p>
            <a:pPr algn="ctr"/>
            <a:r>
              <a:rPr lang="en-US" sz="1600" b="1" dirty="0">
                <a:solidFill>
                  <a:srgbClr val="DF0002"/>
                </a:solidFill>
                <a:ea typeface="Run Wild - Demo" charset="0"/>
                <a:cs typeface="Run Wild - Demo" charset="0"/>
              </a:rPr>
              <a:t>UNCRC</a:t>
            </a:r>
          </a:p>
        </p:txBody>
      </p:sp>
      <p:sp>
        <p:nvSpPr>
          <p:cNvPr id="6" name="TextBox 5"/>
          <p:cNvSpPr txBox="1"/>
          <p:nvPr/>
        </p:nvSpPr>
        <p:spPr>
          <a:xfrm>
            <a:off x="99568" y="752584"/>
            <a:ext cx="2954359" cy="4941525"/>
          </a:xfrm>
          <a:prstGeom prst="roundRect">
            <a:avLst/>
          </a:prstGeom>
          <a:ln w="28575">
            <a:solidFill>
              <a:srgbClr val="DF0002"/>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950" b="1" u="sng" dirty="0"/>
              <a:t>What is it?</a:t>
            </a:r>
          </a:p>
          <a:p>
            <a:r>
              <a:rPr lang="en-US" sz="900" dirty="0"/>
              <a:t>The United Nations Convention on the Rights of the Child (</a:t>
            </a:r>
            <a:r>
              <a:rPr lang="en-US" sz="900" b="1" dirty="0">
                <a:solidFill>
                  <a:srgbClr val="DF0002"/>
                </a:solidFill>
              </a:rPr>
              <a:t>UNCRC</a:t>
            </a:r>
            <a:r>
              <a:rPr lang="en-US" sz="900" dirty="0"/>
              <a:t>) is a legally binding agreement that declares and protects the rights of children under the age of 18. </a:t>
            </a:r>
            <a:r>
              <a:rPr lang="en-US" sz="900" dirty="0"/>
              <a:t>(Welsh Government,2015) Children and young people have the same human rights as everyone else but because of their vulnerability the </a:t>
            </a:r>
            <a:r>
              <a:rPr lang="en-US" sz="900" b="1" dirty="0">
                <a:solidFill>
                  <a:srgbClr val="DF0002"/>
                </a:solidFill>
              </a:rPr>
              <a:t>UNCRC</a:t>
            </a:r>
            <a:r>
              <a:rPr lang="en-US" sz="900" dirty="0">
                <a:solidFill>
                  <a:srgbClr val="DF0002"/>
                </a:solidFill>
              </a:rPr>
              <a:t> </a:t>
            </a:r>
            <a:r>
              <a:rPr lang="en-US" sz="900" dirty="0"/>
              <a:t>provides them with extra rights to protect them. </a:t>
            </a:r>
            <a:endParaRPr lang="en-US" sz="900" dirty="0" smtClean="0"/>
          </a:p>
          <a:p>
            <a:r>
              <a:rPr lang="en-US" sz="900" dirty="0" smtClean="0"/>
              <a:t>The </a:t>
            </a:r>
            <a:r>
              <a:rPr lang="en-US" sz="900" b="1" dirty="0">
                <a:solidFill>
                  <a:srgbClr val="DF0002"/>
                </a:solidFill>
              </a:rPr>
              <a:t>UNCRC</a:t>
            </a:r>
            <a:r>
              <a:rPr lang="en-US" sz="900" b="1" dirty="0"/>
              <a:t> </a:t>
            </a:r>
            <a:r>
              <a:rPr lang="en-US" sz="900" dirty="0"/>
              <a:t>sets out the civil, political, economic, social and cultural rights of all children. </a:t>
            </a:r>
          </a:p>
          <a:p>
            <a:r>
              <a:rPr lang="en-US" sz="900" dirty="0"/>
              <a:t>The Convention has </a:t>
            </a:r>
            <a:r>
              <a:rPr lang="en-US" sz="900" b="1" dirty="0">
                <a:solidFill>
                  <a:srgbClr val="DF0002"/>
                </a:solidFill>
              </a:rPr>
              <a:t>54</a:t>
            </a:r>
            <a:r>
              <a:rPr lang="en-US" sz="900" b="1" dirty="0">
                <a:solidFill>
                  <a:srgbClr val="C00000"/>
                </a:solidFill>
              </a:rPr>
              <a:t> </a:t>
            </a:r>
            <a:r>
              <a:rPr lang="en-US" sz="900" dirty="0"/>
              <a:t>articles, articles numbered</a:t>
            </a:r>
          </a:p>
          <a:p>
            <a:r>
              <a:rPr lang="en-US" sz="900" dirty="0"/>
              <a:t>1-42 are about how children should be treated and articles 43-54 are about how adults and governments should work collectively to ensure that children are aware of these rights and have access to them. </a:t>
            </a:r>
          </a:p>
          <a:p>
            <a:r>
              <a:rPr lang="en-US" sz="900" dirty="0"/>
              <a:t>The </a:t>
            </a:r>
            <a:r>
              <a:rPr lang="en-US" sz="900" b="1" dirty="0">
                <a:solidFill>
                  <a:srgbClr val="DF0002"/>
                </a:solidFill>
              </a:rPr>
              <a:t>UNCRC </a:t>
            </a:r>
            <a:r>
              <a:rPr lang="en-US" sz="900" dirty="0"/>
              <a:t>has 4 core principles, these are: </a:t>
            </a:r>
          </a:p>
          <a:p>
            <a:pPr marL="171450" indent="-171450">
              <a:buClr>
                <a:srgbClr val="DF0002"/>
              </a:buClr>
              <a:buFont typeface="Arial" charset="0"/>
              <a:buChar char="•"/>
            </a:pPr>
            <a:r>
              <a:rPr lang="en-US" sz="900" dirty="0"/>
              <a:t>Non-discrimination</a:t>
            </a:r>
          </a:p>
          <a:p>
            <a:pPr marL="171450" indent="-171450">
              <a:buClr>
                <a:srgbClr val="DF0002"/>
              </a:buClr>
              <a:buFont typeface="Arial" charset="0"/>
              <a:buChar char="•"/>
            </a:pPr>
            <a:r>
              <a:rPr lang="en-US" sz="900" dirty="0"/>
              <a:t>Devotion to the best interests of the child</a:t>
            </a:r>
          </a:p>
          <a:p>
            <a:pPr marL="171450" indent="-171450">
              <a:buClr>
                <a:srgbClr val="DF0002"/>
              </a:buClr>
              <a:buFont typeface="Arial" charset="0"/>
              <a:buChar char="•"/>
            </a:pPr>
            <a:r>
              <a:rPr lang="en-US" sz="900" dirty="0"/>
              <a:t>The right to life, survival and development</a:t>
            </a:r>
          </a:p>
          <a:p>
            <a:pPr marL="171450" indent="-171450">
              <a:buClr>
                <a:srgbClr val="DF0002"/>
              </a:buClr>
              <a:buFont typeface="Arial" charset="0"/>
              <a:buChar char="•"/>
            </a:pPr>
            <a:r>
              <a:rPr lang="en-US" sz="900" dirty="0"/>
              <a:t>Respect for the views of the child. </a:t>
            </a:r>
          </a:p>
          <a:p>
            <a:pPr>
              <a:buClr>
                <a:srgbClr val="DF0002"/>
              </a:buClr>
            </a:pPr>
            <a:r>
              <a:rPr lang="en-US" sz="900" dirty="0"/>
              <a:t>(UNICEF, 2009</a:t>
            </a:r>
            <a:r>
              <a:rPr lang="en-US" sz="900" dirty="0" smtClean="0"/>
              <a:t>)</a:t>
            </a:r>
          </a:p>
          <a:p>
            <a:pPr algn="ctr">
              <a:buClr>
                <a:srgbClr val="C00000"/>
              </a:buClr>
            </a:pPr>
            <a:r>
              <a:rPr lang="en-US" sz="900" b="1" u="sng" dirty="0" smtClean="0"/>
              <a:t>3 </a:t>
            </a:r>
            <a:r>
              <a:rPr lang="en-US" sz="900" b="1" u="sng" dirty="0"/>
              <a:t>P’s</a:t>
            </a:r>
          </a:p>
          <a:p>
            <a:pPr>
              <a:buClr>
                <a:srgbClr val="C00000"/>
              </a:buClr>
            </a:pPr>
            <a:r>
              <a:rPr lang="en-US" sz="900" dirty="0"/>
              <a:t>The treaty is based upon </a:t>
            </a:r>
            <a:r>
              <a:rPr lang="en-US" sz="900" b="1" dirty="0">
                <a:solidFill>
                  <a:srgbClr val="DF0002"/>
                </a:solidFill>
              </a:rPr>
              <a:t>3 P’s</a:t>
            </a:r>
          </a:p>
          <a:p>
            <a:pPr marL="171450" indent="-171450">
              <a:buClr>
                <a:srgbClr val="DF0002"/>
              </a:buClr>
              <a:buFont typeface="Arial" charset="0"/>
              <a:buChar char="•"/>
            </a:pPr>
            <a:r>
              <a:rPr lang="en-US" sz="900" dirty="0"/>
              <a:t>Participation- Children have a voice and should be heard</a:t>
            </a:r>
          </a:p>
          <a:p>
            <a:pPr marL="171450" indent="-171450">
              <a:buClr>
                <a:srgbClr val="DF0002"/>
              </a:buClr>
              <a:buFont typeface="Arial" charset="0"/>
              <a:buChar char="•"/>
            </a:pPr>
            <a:r>
              <a:rPr lang="en-US" sz="900" dirty="0"/>
              <a:t>Protection- Children should be kept safe from harm</a:t>
            </a:r>
          </a:p>
          <a:p>
            <a:pPr marL="171450" indent="-171450">
              <a:buClr>
                <a:srgbClr val="DF0002"/>
              </a:buClr>
              <a:buFont typeface="Arial" charset="0"/>
              <a:buChar char="•"/>
            </a:pPr>
            <a:r>
              <a:rPr lang="en-US" sz="900" dirty="0"/>
              <a:t>Provision- Children have the basic rights to life, survival and the development to their full </a:t>
            </a:r>
            <a:r>
              <a:rPr lang="en-US" sz="900" dirty="0" smtClean="0"/>
              <a:t>potential</a:t>
            </a:r>
          </a:p>
          <a:p>
            <a:pPr>
              <a:buClr>
                <a:srgbClr val="C00000"/>
              </a:buClr>
            </a:pPr>
            <a:endParaRPr lang="en-US" sz="900" dirty="0"/>
          </a:p>
          <a:p>
            <a:pPr>
              <a:buClr>
                <a:srgbClr val="C00000"/>
              </a:buClr>
            </a:pPr>
            <a:r>
              <a:rPr lang="en-US" sz="900" b="1" dirty="0" smtClean="0">
                <a:solidFill>
                  <a:srgbClr val="DF0002"/>
                </a:solidFill>
              </a:rPr>
              <a:t>All</a:t>
            </a:r>
            <a:r>
              <a:rPr lang="en-US" sz="900" dirty="0" smtClean="0">
                <a:solidFill>
                  <a:srgbClr val="DF0002"/>
                </a:solidFill>
              </a:rPr>
              <a:t> </a:t>
            </a:r>
            <a:r>
              <a:rPr lang="en-US" sz="900" dirty="0" smtClean="0">
                <a:solidFill>
                  <a:schemeClr val="tx1"/>
                </a:solidFill>
              </a:rPr>
              <a:t>of the articles are covered within these 3 P’s.</a:t>
            </a:r>
          </a:p>
        </p:txBody>
      </p:sp>
      <p:pic>
        <p:nvPicPr>
          <p:cNvPr id="17" name="Picture 16"/>
          <p:cNvPicPr>
            <a:picLocks noChangeAspect="1"/>
          </p:cNvPicPr>
          <p:nvPr/>
        </p:nvPicPr>
        <p:blipFill>
          <a:blip r:embed="rId4"/>
          <a:stretch>
            <a:fillRect/>
          </a:stretch>
        </p:blipFill>
        <p:spPr>
          <a:xfrm>
            <a:off x="3508859" y="1236352"/>
            <a:ext cx="735210" cy="498893"/>
          </a:xfrm>
          <a:prstGeom prst="rect">
            <a:avLst/>
          </a:prstGeom>
          <a:ln>
            <a:noFill/>
          </a:ln>
          <a:effectLst>
            <a:outerShdw blurRad="190500" algn="tl" rotWithShape="0">
              <a:srgbClr val="000000">
                <a:alpha val="70000"/>
              </a:srgbClr>
            </a:outerShdw>
          </a:effectLst>
        </p:spPr>
      </p:pic>
      <p:sp>
        <p:nvSpPr>
          <p:cNvPr id="20" name="TextBox 19"/>
          <p:cNvSpPr txBox="1"/>
          <p:nvPr/>
        </p:nvSpPr>
        <p:spPr>
          <a:xfrm>
            <a:off x="4235386" y="1161933"/>
            <a:ext cx="2010667" cy="784830"/>
          </a:xfrm>
          <a:prstGeom prst="rect">
            <a:avLst/>
          </a:prstGeom>
          <a:noFill/>
        </p:spPr>
        <p:txBody>
          <a:bodyPr wrap="square" rtlCol="0">
            <a:spAutoFit/>
          </a:bodyPr>
          <a:lstStyle/>
          <a:p>
            <a:r>
              <a:rPr lang="en-US" sz="900" dirty="0" smtClean="0"/>
              <a:t>The idea that children should have rights first began with a lady called Eglantyne Jebb. Just after World War One Jebb pushed the notion that children should have rights.</a:t>
            </a:r>
            <a:endParaRPr lang="en-US" sz="900" dirty="0"/>
          </a:p>
        </p:txBody>
      </p:sp>
      <p:sp>
        <p:nvSpPr>
          <p:cNvPr id="21" name="TextBox 20"/>
          <p:cNvSpPr txBox="1"/>
          <p:nvPr/>
        </p:nvSpPr>
        <p:spPr>
          <a:xfrm>
            <a:off x="3425678" y="1037972"/>
            <a:ext cx="986156" cy="230832"/>
          </a:xfrm>
          <a:prstGeom prst="rect">
            <a:avLst/>
          </a:prstGeom>
          <a:noFill/>
        </p:spPr>
        <p:txBody>
          <a:bodyPr wrap="square" rtlCol="0">
            <a:spAutoFit/>
          </a:bodyPr>
          <a:lstStyle/>
          <a:p>
            <a:r>
              <a:rPr lang="en-US" sz="900" b="1" dirty="0" smtClean="0">
                <a:solidFill>
                  <a:srgbClr val="DF0002"/>
                </a:solidFill>
              </a:rPr>
              <a:t>Eglantyne Jebb</a:t>
            </a:r>
            <a:endParaRPr lang="en-US" sz="900" b="1" dirty="0">
              <a:solidFill>
                <a:srgbClr val="DF0002"/>
              </a:solidFill>
            </a:endParaRPr>
          </a:p>
        </p:txBody>
      </p:sp>
      <p:sp>
        <p:nvSpPr>
          <p:cNvPr id="26" name="Down Arrow 25"/>
          <p:cNvSpPr/>
          <p:nvPr/>
        </p:nvSpPr>
        <p:spPr>
          <a:xfrm>
            <a:off x="4732571" y="1940283"/>
            <a:ext cx="130645" cy="175373"/>
          </a:xfrm>
          <a:prstGeom prst="downArrow">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8" name="TextBox 27"/>
          <p:cNvSpPr txBox="1"/>
          <p:nvPr/>
        </p:nvSpPr>
        <p:spPr>
          <a:xfrm>
            <a:off x="3310331" y="2056966"/>
            <a:ext cx="2330422" cy="507831"/>
          </a:xfrm>
          <a:prstGeom prst="rect">
            <a:avLst/>
          </a:prstGeom>
          <a:noFill/>
        </p:spPr>
        <p:txBody>
          <a:bodyPr wrap="square" rtlCol="0">
            <a:spAutoFit/>
          </a:bodyPr>
          <a:lstStyle/>
          <a:p>
            <a:pPr algn="ctr"/>
            <a:r>
              <a:rPr lang="en-US" sz="900" b="1" dirty="0" smtClean="0">
                <a:solidFill>
                  <a:srgbClr val="DF0002"/>
                </a:solidFill>
              </a:rPr>
              <a:t>                          1919</a:t>
            </a:r>
          </a:p>
          <a:p>
            <a:r>
              <a:rPr lang="en-US" sz="900" dirty="0" smtClean="0"/>
              <a:t>The Save the Children fund was set up </a:t>
            </a:r>
          </a:p>
          <a:p>
            <a:r>
              <a:rPr lang="en-US" sz="900" dirty="0" smtClean="0"/>
              <a:t>to help children in desperate need. </a:t>
            </a:r>
            <a:endParaRPr lang="en-US" sz="900" dirty="0"/>
          </a:p>
        </p:txBody>
      </p:sp>
      <p:sp>
        <p:nvSpPr>
          <p:cNvPr id="32" name="Down Arrow 31"/>
          <p:cNvSpPr/>
          <p:nvPr/>
        </p:nvSpPr>
        <p:spPr>
          <a:xfrm>
            <a:off x="4732572" y="2546325"/>
            <a:ext cx="130644" cy="184646"/>
          </a:xfrm>
          <a:prstGeom prst="downArrow">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3" name="TextBox 32"/>
          <p:cNvSpPr txBox="1"/>
          <p:nvPr/>
        </p:nvSpPr>
        <p:spPr>
          <a:xfrm>
            <a:off x="3417191" y="1727974"/>
            <a:ext cx="1012130" cy="338554"/>
          </a:xfrm>
          <a:prstGeom prst="rect">
            <a:avLst/>
          </a:prstGeom>
          <a:noFill/>
        </p:spPr>
        <p:txBody>
          <a:bodyPr wrap="square" rtlCol="0">
            <a:spAutoFit/>
          </a:bodyPr>
          <a:lstStyle/>
          <a:p>
            <a:r>
              <a:rPr lang="en-US" sz="800" dirty="0" smtClean="0"/>
              <a:t>(Save </a:t>
            </a:r>
            <a:r>
              <a:rPr lang="en-US" sz="800" smtClean="0"/>
              <a:t>the Children,</a:t>
            </a:r>
          </a:p>
          <a:p>
            <a:r>
              <a:rPr lang="en-US" sz="800" dirty="0" smtClean="0"/>
              <a:t> 2016)</a:t>
            </a:r>
            <a:endParaRPr lang="en-US" sz="800" dirty="0"/>
          </a:p>
        </p:txBody>
      </p:sp>
      <p:pic>
        <p:nvPicPr>
          <p:cNvPr id="34" name="Picture 33"/>
          <p:cNvPicPr>
            <a:picLocks noChangeAspect="1"/>
          </p:cNvPicPr>
          <p:nvPr/>
        </p:nvPicPr>
        <p:blipFill>
          <a:blip r:embed="rId5"/>
          <a:stretch>
            <a:fillRect/>
          </a:stretch>
        </p:blipFill>
        <p:spPr>
          <a:xfrm>
            <a:off x="5250272" y="2217450"/>
            <a:ext cx="928226" cy="191869"/>
          </a:xfrm>
          <a:prstGeom prst="rect">
            <a:avLst/>
          </a:prstGeom>
        </p:spPr>
      </p:pic>
      <p:sp>
        <p:nvSpPr>
          <p:cNvPr id="35" name="TextBox 34"/>
          <p:cNvSpPr txBox="1"/>
          <p:nvPr/>
        </p:nvSpPr>
        <p:spPr>
          <a:xfrm>
            <a:off x="5138410" y="2366309"/>
            <a:ext cx="1217876" cy="217722"/>
          </a:xfrm>
          <a:prstGeom prst="rect">
            <a:avLst/>
          </a:prstGeom>
          <a:noFill/>
        </p:spPr>
        <p:txBody>
          <a:bodyPr wrap="square" rtlCol="0">
            <a:spAutoFit/>
          </a:bodyPr>
          <a:lstStyle/>
          <a:p>
            <a:r>
              <a:rPr lang="en-US" sz="800" dirty="0" smtClean="0"/>
              <a:t>(Save the Children,2016)</a:t>
            </a:r>
            <a:endParaRPr lang="en-US" sz="800" dirty="0"/>
          </a:p>
        </p:txBody>
      </p:sp>
      <p:sp>
        <p:nvSpPr>
          <p:cNvPr id="36" name="TextBox 35"/>
          <p:cNvSpPr txBox="1"/>
          <p:nvPr/>
        </p:nvSpPr>
        <p:spPr>
          <a:xfrm>
            <a:off x="3236448" y="2700719"/>
            <a:ext cx="2954360" cy="646331"/>
          </a:xfrm>
          <a:prstGeom prst="rect">
            <a:avLst/>
          </a:prstGeom>
          <a:noFill/>
        </p:spPr>
        <p:txBody>
          <a:bodyPr wrap="square" rtlCol="0">
            <a:spAutoFit/>
          </a:bodyPr>
          <a:lstStyle/>
          <a:p>
            <a:pPr algn="ctr"/>
            <a:r>
              <a:rPr lang="en-US" sz="900" b="1" dirty="0" smtClean="0">
                <a:solidFill>
                  <a:srgbClr val="DF0002"/>
                </a:solidFill>
              </a:rPr>
              <a:t>     1924</a:t>
            </a:r>
          </a:p>
          <a:p>
            <a:pPr algn="ctr"/>
            <a:r>
              <a:rPr lang="en-US" sz="900" dirty="0" smtClean="0"/>
              <a:t>Jebb believed that children's rights were everyone's</a:t>
            </a:r>
          </a:p>
          <a:p>
            <a:pPr algn="ctr"/>
            <a:r>
              <a:rPr lang="en-US" sz="900" dirty="0" smtClean="0"/>
              <a:t>responsibility. This belief led to the creation of the Declaration of the Rights of the Child.</a:t>
            </a:r>
            <a:endParaRPr lang="en-US" sz="900" dirty="0"/>
          </a:p>
        </p:txBody>
      </p:sp>
      <p:sp>
        <p:nvSpPr>
          <p:cNvPr id="37" name="Down Arrow 36"/>
          <p:cNvSpPr/>
          <p:nvPr/>
        </p:nvSpPr>
        <p:spPr>
          <a:xfrm>
            <a:off x="4732571" y="3341204"/>
            <a:ext cx="130645" cy="202163"/>
          </a:xfrm>
          <a:prstGeom prst="downArrow">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8" name="TextBox 37"/>
          <p:cNvSpPr txBox="1"/>
          <p:nvPr/>
        </p:nvSpPr>
        <p:spPr>
          <a:xfrm>
            <a:off x="3255393" y="3463738"/>
            <a:ext cx="2954358" cy="507831"/>
          </a:xfrm>
          <a:prstGeom prst="rect">
            <a:avLst/>
          </a:prstGeom>
          <a:noFill/>
        </p:spPr>
        <p:txBody>
          <a:bodyPr wrap="square" rtlCol="0">
            <a:spAutoFit/>
          </a:bodyPr>
          <a:lstStyle/>
          <a:p>
            <a:pPr algn="ctr"/>
            <a:r>
              <a:rPr lang="en-US" sz="900" b="1" dirty="0" smtClean="0">
                <a:solidFill>
                  <a:srgbClr val="DF0002"/>
                </a:solidFill>
              </a:rPr>
              <a:t>     1959</a:t>
            </a:r>
          </a:p>
          <a:p>
            <a:pPr algn="ctr"/>
            <a:r>
              <a:rPr lang="en-US" sz="900" dirty="0" smtClean="0"/>
              <a:t>The Declaration of the Rights of the Child was adopted by the United Nations.</a:t>
            </a:r>
            <a:endParaRPr lang="en-US" sz="900" dirty="0"/>
          </a:p>
        </p:txBody>
      </p:sp>
      <p:sp>
        <p:nvSpPr>
          <p:cNvPr id="40" name="TextBox 39"/>
          <p:cNvSpPr txBox="1"/>
          <p:nvPr/>
        </p:nvSpPr>
        <p:spPr>
          <a:xfrm>
            <a:off x="3417191" y="4071358"/>
            <a:ext cx="2773617" cy="1338828"/>
          </a:xfrm>
          <a:prstGeom prst="rect">
            <a:avLst/>
          </a:prstGeom>
          <a:noFill/>
        </p:spPr>
        <p:txBody>
          <a:bodyPr wrap="square" rtlCol="0">
            <a:spAutoFit/>
          </a:bodyPr>
          <a:lstStyle/>
          <a:p>
            <a:pPr algn="ctr"/>
            <a:r>
              <a:rPr lang="en-US" sz="900" b="1" dirty="0" smtClean="0">
                <a:solidFill>
                  <a:srgbClr val="DF0002"/>
                </a:solidFill>
              </a:rPr>
              <a:t> 1989</a:t>
            </a:r>
          </a:p>
          <a:p>
            <a:pPr algn="ctr"/>
            <a:r>
              <a:rPr lang="en-US" sz="900" dirty="0" smtClean="0"/>
              <a:t>The United Nations Convention on the Rights of the Child was created. 54 articles are written declaring the civil, political, economic, social and cultural rights of children. 196 countries have ratified the Convention, this does not include the United States.</a:t>
            </a:r>
          </a:p>
          <a:p>
            <a:pPr algn="ctr"/>
            <a:r>
              <a:rPr lang="en-US" sz="900" dirty="0" smtClean="0"/>
              <a:t>“The </a:t>
            </a:r>
            <a:r>
              <a:rPr lang="en-US" sz="900" dirty="0"/>
              <a:t>UK signed the convention on 19 April 1990, ratified it on 16 December 1991 and it came into force on 15 January 1992</a:t>
            </a:r>
            <a:r>
              <a:rPr lang="en-US" sz="900" dirty="0" smtClean="0"/>
              <a:t>.” (Gov.co.uk, 2010)</a:t>
            </a:r>
          </a:p>
        </p:txBody>
      </p:sp>
      <p:sp>
        <p:nvSpPr>
          <p:cNvPr id="41" name="Down Arrow 40"/>
          <p:cNvSpPr/>
          <p:nvPr/>
        </p:nvSpPr>
        <p:spPr>
          <a:xfrm>
            <a:off x="4753384" y="3935602"/>
            <a:ext cx="130644" cy="184646"/>
          </a:xfrm>
          <a:prstGeom prst="downArrow">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7" name="TextBox 46"/>
          <p:cNvSpPr txBox="1"/>
          <p:nvPr/>
        </p:nvSpPr>
        <p:spPr>
          <a:xfrm>
            <a:off x="6432812" y="64132"/>
            <a:ext cx="3395874" cy="2383631"/>
          </a:xfrm>
          <a:prstGeom prst="roundRect">
            <a:avLst/>
          </a:prstGeom>
          <a:ln w="28575">
            <a:solidFill>
              <a:srgbClr val="DF0002"/>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800" b="1" u="sng" dirty="0" smtClean="0"/>
              <a:t>The Voice of the child</a:t>
            </a:r>
          </a:p>
          <a:p>
            <a:pPr algn="ctr"/>
            <a:r>
              <a:rPr lang="en-US" sz="700" dirty="0" smtClean="0">
                <a:solidFill>
                  <a:schemeClr val="tx1"/>
                </a:solidFill>
              </a:rPr>
              <a:t>One of the fundamental rights that children have governed by the </a:t>
            </a:r>
            <a:r>
              <a:rPr lang="en-US" sz="700" b="1" dirty="0" smtClean="0">
                <a:solidFill>
                  <a:srgbClr val="DF0002"/>
                </a:solidFill>
              </a:rPr>
              <a:t>UNCRC, </a:t>
            </a:r>
            <a:r>
              <a:rPr lang="en-US" sz="700" dirty="0" smtClean="0">
                <a:solidFill>
                  <a:schemeClr val="tx1"/>
                </a:solidFill>
              </a:rPr>
              <a:t>is the right to be heard. The </a:t>
            </a:r>
            <a:r>
              <a:rPr lang="en-US" sz="700" b="1" dirty="0" smtClean="0">
                <a:solidFill>
                  <a:srgbClr val="DF0002"/>
                </a:solidFill>
              </a:rPr>
              <a:t>UNCRC</a:t>
            </a:r>
            <a:r>
              <a:rPr lang="en-US" sz="700" dirty="0" smtClean="0">
                <a:solidFill>
                  <a:schemeClr val="tx1"/>
                </a:solidFill>
              </a:rPr>
              <a:t> has declared this in </a:t>
            </a:r>
            <a:r>
              <a:rPr lang="en-US" sz="700" b="1" dirty="0" smtClean="0">
                <a:solidFill>
                  <a:schemeClr val="tx1"/>
                </a:solidFill>
              </a:rPr>
              <a:t>Article 12 </a:t>
            </a:r>
            <a:r>
              <a:rPr lang="en-US" sz="700" dirty="0" smtClean="0">
                <a:solidFill>
                  <a:schemeClr val="tx1"/>
                </a:solidFill>
              </a:rPr>
              <a:t>stating that “Children have the right to say what they think should happen, when adults are making decisions that affect them, and to have their opinions taken into account.” (Welsh Government, 2015) Giving children a voice makes them feel safe, whenever they need to express feelings or opinions they feel confident enough to do so knowing that they will not be ignored</a:t>
            </a:r>
          </a:p>
          <a:p>
            <a:pPr algn="ctr"/>
            <a:endParaRPr lang="en-US" sz="700" dirty="0" smtClean="0">
              <a:solidFill>
                <a:schemeClr val="tx1"/>
              </a:solidFill>
            </a:endParaRPr>
          </a:p>
          <a:p>
            <a:pPr algn="ctr"/>
            <a:r>
              <a:rPr lang="en-US" sz="700" dirty="0" smtClean="0">
                <a:solidFill>
                  <a:schemeClr val="tx1"/>
                </a:solidFill>
              </a:rPr>
              <a:t>.</a:t>
            </a:r>
            <a:r>
              <a:rPr lang="en-US" sz="700" b="1" dirty="0" smtClean="0">
                <a:solidFill>
                  <a:schemeClr val="tx1"/>
                </a:solidFill>
              </a:rPr>
              <a:t>“Article 12 </a:t>
            </a:r>
            <a:r>
              <a:rPr lang="en-US" sz="700" dirty="0" smtClean="0">
                <a:solidFill>
                  <a:schemeClr val="tx1"/>
                </a:solidFill>
              </a:rPr>
              <a:t>means that Governments should:</a:t>
            </a:r>
            <a:endParaRPr lang="en-US" sz="700" b="1" dirty="0" smtClean="0">
              <a:solidFill>
                <a:schemeClr val="tx1"/>
              </a:solidFill>
            </a:endParaRPr>
          </a:p>
          <a:p>
            <a:pPr marL="171450" indent="-171450">
              <a:buClr>
                <a:srgbClr val="DF0002"/>
              </a:buClr>
              <a:buFont typeface="Arial" charset="0"/>
              <a:buChar char="•"/>
            </a:pPr>
            <a:r>
              <a:rPr lang="en-US" sz="700" dirty="0" smtClean="0"/>
              <a:t>Take </a:t>
            </a:r>
            <a:r>
              <a:rPr lang="en-US" sz="700" dirty="0"/>
              <a:t>account of the views of all children, however young they </a:t>
            </a:r>
            <a:r>
              <a:rPr lang="en-US" sz="700" dirty="0" smtClean="0"/>
              <a:t>are.</a:t>
            </a:r>
            <a:endParaRPr lang="en-US" sz="700" dirty="0"/>
          </a:p>
          <a:p>
            <a:pPr marL="171450" indent="-171450">
              <a:buClr>
                <a:srgbClr val="DF0002"/>
              </a:buClr>
              <a:buFont typeface="Arial" charset="0"/>
              <a:buChar char="•"/>
            </a:pPr>
            <a:r>
              <a:rPr lang="en-US" sz="700" dirty="0" smtClean="0"/>
              <a:t>Create </a:t>
            </a:r>
            <a:r>
              <a:rPr lang="en-US" sz="700" dirty="0"/>
              <a:t>the opportunities for children to be able to express their views freely and without coercion or </a:t>
            </a:r>
            <a:r>
              <a:rPr lang="en-US" sz="700" dirty="0" smtClean="0"/>
              <a:t>fear.</a:t>
            </a:r>
            <a:endParaRPr lang="en-US" sz="700" dirty="0"/>
          </a:p>
          <a:p>
            <a:pPr marL="171450" indent="-171450">
              <a:buClr>
                <a:srgbClr val="DF0002"/>
              </a:buClr>
              <a:buFont typeface="Arial" charset="0"/>
              <a:buChar char="•"/>
            </a:pPr>
            <a:r>
              <a:rPr lang="en-US" sz="700" dirty="0" smtClean="0"/>
              <a:t>Listen </a:t>
            </a:r>
            <a:r>
              <a:rPr lang="en-US" sz="700" dirty="0"/>
              <a:t>to children on all the issues that matter to </a:t>
            </a:r>
            <a:r>
              <a:rPr lang="en-US" sz="700" dirty="0" smtClean="0"/>
              <a:t>them.</a:t>
            </a:r>
            <a:endParaRPr lang="en-US" sz="700" dirty="0"/>
          </a:p>
          <a:p>
            <a:pPr marL="171450" indent="-171450">
              <a:buClr>
                <a:srgbClr val="DF0002"/>
              </a:buClr>
              <a:buFont typeface="Arial" charset="0"/>
              <a:buChar char="•"/>
            </a:pPr>
            <a:r>
              <a:rPr lang="en-US" sz="700" dirty="0" smtClean="0"/>
              <a:t>Take </a:t>
            </a:r>
            <a:r>
              <a:rPr lang="en-US" sz="700" dirty="0"/>
              <a:t>their views seriously, bearing in mind their age and </a:t>
            </a:r>
            <a:r>
              <a:rPr lang="en-US" sz="700" dirty="0" smtClean="0"/>
              <a:t>maturity.” (UNICEF, 2011)</a:t>
            </a:r>
          </a:p>
          <a:p>
            <a:pPr marL="171450" indent="-171450">
              <a:buClr>
                <a:srgbClr val="DF0002"/>
              </a:buClr>
              <a:buFont typeface="Arial" charset="0"/>
              <a:buChar char="•"/>
            </a:pPr>
            <a:endParaRPr lang="en-US" sz="700" dirty="0"/>
          </a:p>
          <a:p>
            <a:pPr>
              <a:buClr>
                <a:srgbClr val="DF0002"/>
              </a:buClr>
            </a:pPr>
            <a:r>
              <a:rPr lang="en-US" sz="700" dirty="0" smtClean="0"/>
              <a:t>In schools we listen to children’s ideas an opinions by creating opportunities during circle time and school councils.</a:t>
            </a:r>
          </a:p>
        </p:txBody>
      </p:sp>
      <p:sp>
        <p:nvSpPr>
          <p:cNvPr id="48" name="TextBox 47"/>
          <p:cNvSpPr txBox="1"/>
          <p:nvPr/>
        </p:nvSpPr>
        <p:spPr>
          <a:xfrm>
            <a:off x="6499937" y="2584031"/>
            <a:ext cx="3298081" cy="4211181"/>
          </a:xfrm>
          <a:prstGeom prst="roundRect">
            <a:avLst/>
          </a:prstGeom>
          <a:ln w="28575">
            <a:solidFill>
              <a:srgbClr val="DF0002"/>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800" b="1" u="sng" dirty="0" smtClean="0"/>
              <a:t>Children’s Rights in Wales</a:t>
            </a:r>
          </a:p>
          <a:p>
            <a:pPr algn="ctr"/>
            <a:r>
              <a:rPr lang="en-US" sz="800" dirty="0" smtClean="0"/>
              <a:t>The Convention came into force in the UK in 1992, then in 2011 the Welsh Government introduced the Rights of Children and Young Persons (Wales) Measure 2011. “The measure puts a duty </a:t>
            </a:r>
            <a:r>
              <a:rPr lang="en-US" sz="800" dirty="0"/>
              <a:t>on Welsh Ministers to have due regard to </a:t>
            </a:r>
            <a:r>
              <a:rPr lang="en-US" sz="800" dirty="0" smtClean="0"/>
              <a:t>the </a:t>
            </a:r>
            <a:r>
              <a:rPr lang="en-US" sz="800" b="1" dirty="0" smtClean="0"/>
              <a:t>UNCRC </a:t>
            </a:r>
            <a:r>
              <a:rPr lang="en-US" sz="800" dirty="0"/>
              <a:t>when making any decision about the formulation, review or change of policies, or about proposed </a:t>
            </a:r>
            <a:r>
              <a:rPr lang="en-US" sz="800" dirty="0" smtClean="0"/>
              <a:t>legislation” (Children in Wales, 2014) </a:t>
            </a:r>
          </a:p>
          <a:p>
            <a:pPr algn="ctr"/>
            <a:endParaRPr lang="en-US" sz="800" b="1" u="sng" dirty="0"/>
          </a:p>
          <a:p>
            <a:pPr algn="ctr"/>
            <a:r>
              <a:rPr lang="en-US" sz="800" dirty="0" smtClean="0"/>
              <a:t>The All Wales Child Protection Procedures was created in 2008 and addresses a childs right to be protected. The Procedures are for all professionals and individuals who work and come into contact with children. “The </a:t>
            </a:r>
            <a:r>
              <a:rPr lang="en-US" sz="800" dirty="0"/>
              <a:t>procedures are a public document, and acknowledge that members of all communities can have a vital role in alerting social services departments and the police to concerns about harm to children</a:t>
            </a:r>
            <a:r>
              <a:rPr lang="en-US" sz="800" dirty="0" smtClean="0"/>
              <a:t>.” (All Wales Child Protection Procedures, 2008)</a:t>
            </a:r>
          </a:p>
          <a:p>
            <a:pPr algn="ctr"/>
            <a:endParaRPr lang="en-US" sz="800" dirty="0" smtClean="0"/>
          </a:p>
          <a:p>
            <a:r>
              <a:rPr lang="en-US" sz="800" dirty="0" smtClean="0"/>
              <a:t>Wales took the </a:t>
            </a:r>
            <a:r>
              <a:rPr lang="en-US" sz="800" b="1" dirty="0" smtClean="0">
                <a:solidFill>
                  <a:srgbClr val="DF0002"/>
                </a:solidFill>
              </a:rPr>
              <a:t>54 </a:t>
            </a:r>
            <a:r>
              <a:rPr lang="en-US" sz="800" dirty="0" smtClean="0"/>
              <a:t>Articles and condensed them down to </a:t>
            </a:r>
            <a:r>
              <a:rPr lang="en-US" sz="800" b="1" dirty="0" smtClean="0">
                <a:solidFill>
                  <a:srgbClr val="DF0002"/>
                </a:solidFill>
              </a:rPr>
              <a:t>7 core aims</a:t>
            </a:r>
            <a:r>
              <a:rPr lang="en-US" sz="800" dirty="0" smtClean="0"/>
              <a:t>, these are:</a:t>
            </a:r>
          </a:p>
          <a:p>
            <a:pPr marL="171450" indent="-171450">
              <a:buClr>
                <a:srgbClr val="DF0002"/>
              </a:buClr>
              <a:buFont typeface="Arial" charset="0"/>
              <a:buChar char="•"/>
            </a:pPr>
            <a:r>
              <a:rPr lang="en-US" sz="800" dirty="0" smtClean="0"/>
              <a:t>Have </a:t>
            </a:r>
            <a:r>
              <a:rPr lang="en-US" sz="800" dirty="0"/>
              <a:t>a flying start in life (the early years</a:t>
            </a:r>
            <a:r>
              <a:rPr lang="en-US" sz="800" dirty="0" smtClean="0"/>
              <a:t>).</a:t>
            </a:r>
            <a:endParaRPr lang="en-US" sz="800" dirty="0"/>
          </a:p>
          <a:p>
            <a:pPr marL="171450" indent="-171450">
              <a:buClr>
                <a:srgbClr val="DF0002"/>
              </a:buClr>
              <a:buFont typeface="Arial" charset="0"/>
              <a:buChar char="•"/>
            </a:pPr>
            <a:r>
              <a:rPr lang="en-US" sz="800" dirty="0" smtClean="0"/>
              <a:t>Have </a:t>
            </a:r>
            <a:r>
              <a:rPr lang="en-US" sz="800" dirty="0"/>
              <a:t>a comprehensive range of education and learning </a:t>
            </a:r>
            <a:r>
              <a:rPr lang="en-US" sz="800" dirty="0" smtClean="0"/>
              <a:t>opportunities.</a:t>
            </a:r>
            <a:endParaRPr lang="en-US" sz="800" dirty="0"/>
          </a:p>
          <a:p>
            <a:pPr marL="171450" indent="-171450">
              <a:buClr>
                <a:srgbClr val="DF0002"/>
              </a:buClr>
              <a:buFont typeface="Arial" charset="0"/>
              <a:buChar char="•"/>
            </a:pPr>
            <a:r>
              <a:rPr lang="en-US" sz="800" dirty="0" smtClean="0"/>
              <a:t>Enjoy </a:t>
            </a:r>
            <a:r>
              <a:rPr lang="en-US" sz="800" dirty="0"/>
              <a:t>the best possible health and are free from abuse, victimisation and </a:t>
            </a:r>
            <a:r>
              <a:rPr lang="en-US" sz="800" dirty="0" smtClean="0"/>
              <a:t>exploitation.</a:t>
            </a:r>
            <a:endParaRPr lang="en-US" sz="800" dirty="0"/>
          </a:p>
          <a:p>
            <a:pPr marL="171450" indent="-171450">
              <a:buClr>
                <a:srgbClr val="DF0002"/>
              </a:buClr>
              <a:buFont typeface="Arial" charset="0"/>
              <a:buChar char="•"/>
            </a:pPr>
            <a:r>
              <a:rPr lang="en-US" sz="800" dirty="0" smtClean="0"/>
              <a:t>Have </a:t>
            </a:r>
            <a:r>
              <a:rPr lang="en-US" sz="800" dirty="0"/>
              <a:t>access to play, leisure, sporting and cultural </a:t>
            </a:r>
            <a:r>
              <a:rPr lang="en-US" sz="800" dirty="0" smtClean="0"/>
              <a:t>activities.</a:t>
            </a:r>
            <a:endParaRPr lang="en-US" sz="800" dirty="0"/>
          </a:p>
          <a:p>
            <a:pPr marL="171450" indent="-171450">
              <a:buClr>
                <a:srgbClr val="DF0002"/>
              </a:buClr>
              <a:buFont typeface="Arial" charset="0"/>
              <a:buChar char="•"/>
            </a:pPr>
            <a:r>
              <a:rPr lang="en-US" sz="800" dirty="0" smtClean="0"/>
              <a:t>Be </a:t>
            </a:r>
            <a:r>
              <a:rPr lang="en-US" sz="800" dirty="0"/>
              <a:t>listened to, treated with respect, and have their race and cultural identity recognised (participation in decision making</a:t>
            </a:r>
            <a:r>
              <a:rPr lang="en-US" sz="800" dirty="0" smtClean="0"/>
              <a:t>).</a:t>
            </a:r>
            <a:endParaRPr lang="en-US" sz="800" dirty="0"/>
          </a:p>
          <a:p>
            <a:pPr marL="171450" indent="-171450">
              <a:buClr>
                <a:srgbClr val="DF0002"/>
              </a:buClr>
              <a:buFont typeface="Arial" charset="0"/>
              <a:buChar char="•"/>
            </a:pPr>
            <a:r>
              <a:rPr lang="en-US" sz="800" dirty="0" smtClean="0"/>
              <a:t>Have </a:t>
            </a:r>
            <a:r>
              <a:rPr lang="en-US" sz="800" dirty="0"/>
              <a:t>a safe home and a community which supports physical and emotional </a:t>
            </a:r>
            <a:r>
              <a:rPr lang="en-US" sz="800" dirty="0" smtClean="0"/>
              <a:t>wellbeing.</a:t>
            </a:r>
            <a:endParaRPr lang="en-US" sz="800" dirty="0"/>
          </a:p>
          <a:p>
            <a:pPr marL="171450" indent="-171450">
              <a:buClr>
                <a:srgbClr val="DF0002"/>
              </a:buClr>
              <a:buFont typeface="Arial" charset="0"/>
              <a:buChar char="•"/>
            </a:pPr>
            <a:r>
              <a:rPr lang="en-US" sz="800" dirty="0" smtClean="0"/>
              <a:t>Not </a:t>
            </a:r>
            <a:r>
              <a:rPr lang="en-US" sz="800" dirty="0"/>
              <a:t>be disadvantaged by poverty</a:t>
            </a:r>
            <a:r>
              <a:rPr lang="en-US" sz="800" dirty="0" smtClean="0"/>
              <a:t>.</a:t>
            </a:r>
          </a:p>
          <a:p>
            <a:pPr>
              <a:buClr>
                <a:srgbClr val="DF0002"/>
              </a:buClr>
            </a:pPr>
            <a:r>
              <a:rPr lang="en-US" sz="800" dirty="0" smtClean="0"/>
              <a:t>(Welsh Government, 2015)</a:t>
            </a:r>
          </a:p>
        </p:txBody>
      </p:sp>
      <p:sp>
        <p:nvSpPr>
          <p:cNvPr id="49" name="TextBox 48"/>
          <p:cNvSpPr txBox="1"/>
          <p:nvPr/>
        </p:nvSpPr>
        <p:spPr>
          <a:xfrm>
            <a:off x="107046" y="5765520"/>
            <a:ext cx="6201612" cy="1021556"/>
          </a:xfrm>
          <a:prstGeom prst="roundRect">
            <a:avLst/>
          </a:prstGeom>
          <a:solidFill>
            <a:schemeClr val="bg1"/>
          </a:solidFill>
          <a:ln w="28575">
            <a:solidFill>
              <a:srgbClr val="DF0002"/>
            </a:solidFill>
          </a:ln>
        </p:spPr>
        <p:txBody>
          <a:bodyPr wrap="square" rtlCol="0">
            <a:spAutoFit/>
          </a:bodyPr>
          <a:lstStyle/>
          <a:p>
            <a:endParaRPr lang="en-US" smtClean="0"/>
          </a:p>
          <a:p>
            <a:endParaRPr lang="en-US" dirty="0" smtClean="0"/>
          </a:p>
          <a:p>
            <a:endParaRPr lang="en-US" dirty="0"/>
          </a:p>
        </p:txBody>
      </p:sp>
      <p:sp>
        <p:nvSpPr>
          <p:cNvPr id="50" name="TextBox 49"/>
          <p:cNvSpPr txBox="1"/>
          <p:nvPr/>
        </p:nvSpPr>
        <p:spPr>
          <a:xfrm>
            <a:off x="2300538" y="5764053"/>
            <a:ext cx="2233304" cy="215444"/>
          </a:xfrm>
          <a:prstGeom prst="rect">
            <a:avLst/>
          </a:prstGeom>
          <a:noFill/>
        </p:spPr>
        <p:txBody>
          <a:bodyPr wrap="none" rtlCol="0">
            <a:spAutoFit/>
          </a:bodyPr>
          <a:lstStyle/>
          <a:p>
            <a:r>
              <a:rPr lang="en-US" sz="800" b="1" u="sng" dirty="0" smtClean="0"/>
              <a:t>Organisations that support the rights of children</a:t>
            </a:r>
            <a:endParaRPr lang="en-US" sz="800" b="1" u="sng" dirty="0"/>
          </a:p>
        </p:txBody>
      </p:sp>
      <p:pic>
        <p:nvPicPr>
          <p:cNvPr id="51" name="Picture 50"/>
          <p:cNvPicPr>
            <a:picLocks noChangeAspect="1"/>
          </p:cNvPicPr>
          <p:nvPr/>
        </p:nvPicPr>
        <p:blipFill>
          <a:blip r:embed="rId6"/>
          <a:stretch>
            <a:fillRect/>
          </a:stretch>
        </p:blipFill>
        <p:spPr>
          <a:xfrm>
            <a:off x="189427" y="5856354"/>
            <a:ext cx="754767" cy="754767"/>
          </a:xfrm>
          <a:prstGeom prst="rect">
            <a:avLst/>
          </a:prstGeom>
        </p:spPr>
      </p:pic>
      <p:sp>
        <p:nvSpPr>
          <p:cNvPr id="52" name="TextBox 51"/>
          <p:cNvSpPr txBox="1"/>
          <p:nvPr/>
        </p:nvSpPr>
        <p:spPr>
          <a:xfrm>
            <a:off x="189428" y="6446528"/>
            <a:ext cx="918146" cy="276999"/>
          </a:xfrm>
          <a:prstGeom prst="rect">
            <a:avLst/>
          </a:prstGeom>
          <a:noFill/>
        </p:spPr>
        <p:txBody>
          <a:bodyPr wrap="square" rtlCol="0">
            <a:spAutoFit/>
          </a:bodyPr>
          <a:lstStyle/>
          <a:p>
            <a:r>
              <a:rPr lang="en-US" sz="600" dirty="0" smtClean="0"/>
              <a:t>(Action for Children, 2005)</a:t>
            </a:r>
            <a:endParaRPr lang="en-US" sz="600" dirty="0"/>
          </a:p>
        </p:txBody>
      </p:sp>
      <p:pic>
        <p:nvPicPr>
          <p:cNvPr id="53" name="Picture 52"/>
          <p:cNvPicPr>
            <a:picLocks noChangeAspect="1"/>
          </p:cNvPicPr>
          <p:nvPr/>
        </p:nvPicPr>
        <p:blipFill>
          <a:blip r:embed="rId7"/>
          <a:stretch>
            <a:fillRect/>
          </a:stretch>
        </p:blipFill>
        <p:spPr>
          <a:xfrm>
            <a:off x="1076957" y="6125563"/>
            <a:ext cx="881480" cy="216347"/>
          </a:xfrm>
          <a:prstGeom prst="rect">
            <a:avLst/>
          </a:prstGeom>
        </p:spPr>
      </p:pic>
      <p:sp>
        <p:nvSpPr>
          <p:cNvPr id="54" name="TextBox 53"/>
          <p:cNvSpPr txBox="1"/>
          <p:nvPr/>
        </p:nvSpPr>
        <p:spPr>
          <a:xfrm>
            <a:off x="1214620" y="6448805"/>
            <a:ext cx="656006" cy="184666"/>
          </a:xfrm>
          <a:prstGeom prst="rect">
            <a:avLst/>
          </a:prstGeom>
          <a:noFill/>
        </p:spPr>
        <p:txBody>
          <a:bodyPr wrap="square" rtlCol="0">
            <a:spAutoFit/>
          </a:bodyPr>
          <a:lstStyle/>
          <a:p>
            <a:r>
              <a:rPr lang="en-US" sz="600" smtClean="0"/>
              <a:t>(NSPCC, 2018)</a:t>
            </a:r>
            <a:endParaRPr lang="en-US" sz="600" dirty="0"/>
          </a:p>
        </p:txBody>
      </p:sp>
      <p:pic>
        <p:nvPicPr>
          <p:cNvPr id="55" name="Picture 54"/>
          <p:cNvPicPr>
            <a:picLocks noChangeAspect="1"/>
          </p:cNvPicPr>
          <p:nvPr/>
        </p:nvPicPr>
        <p:blipFill>
          <a:blip r:embed="rId8"/>
          <a:stretch>
            <a:fillRect/>
          </a:stretch>
        </p:blipFill>
        <p:spPr>
          <a:xfrm>
            <a:off x="2107405" y="5952656"/>
            <a:ext cx="1380032" cy="609974"/>
          </a:xfrm>
          <a:prstGeom prst="rect">
            <a:avLst/>
          </a:prstGeom>
        </p:spPr>
      </p:pic>
      <p:sp>
        <p:nvSpPr>
          <p:cNvPr id="56" name="TextBox 55"/>
          <p:cNvSpPr txBox="1"/>
          <p:nvPr/>
        </p:nvSpPr>
        <p:spPr>
          <a:xfrm>
            <a:off x="2313486" y="6394342"/>
            <a:ext cx="967750" cy="369332"/>
          </a:xfrm>
          <a:prstGeom prst="rect">
            <a:avLst/>
          </a:prstGeom>
          <a:noFill/>
        </p:spPr>
        <p:txBody>
          <a:bodyPr wrap="square" rtlCol="0">
            <a:spAutoFit/>
          </a:bodyPr>
          <a:lstStyle/>
          <a:p>
            <a:r>
              <a:rPr lang="en-US" sz="600" dirty="0" smtClean="0"/>
              <a:t>(Child Rights </a:t>
            </a:r>
            <a:r>
              <a:rPr lang="en-US" sz="600" smtClean="0"/>
              <a:t>International Network, 2018)</a:t>
            </a:r>
            <a:endParaRPr lang="en-US" sz="600" dirty="0"/>
          </a:p>
        </p:txBody>
      </p:sp>
      <p:pic>
        <p:nvPicPr>
          <p:cNvPr id="57" name="Picture 56"/>
          <p:cNvPicPr>
            <a:picLocks noChangeAspect="1"/>
          </p:cNvPicPr>
          <p:nvPr/>
        </p:nvPicPr>
        <p:blipFill>
          <a:blip r:embed="rId9"/>
          <a:stretch>
            <a:fillRect/>
          </a:stretch>
        </p:blipFill>
        <p:spPr>
          <a:xfrm>
            <a:off x="3508859" y="5991022"/>
            <a:ext cx="538550" cy="553305"/>
          </a:xfrm>
          <a:prstGeom prst="rect">
            <a:avLst/>
          </a:prstGeom>
        </p:spPr>
      </p:pic>
      <p:sp>
        <p:nvSpPr>
          <p:cNvPr id="58" name="TextBox 57"/>
          <p:cNvSpPr txBox="1"/>
          <p:nvPr/>
        </p:nvSpPr>
        <p:spPr>
          <a:xfrm>
            <a:off x="3427703" y="6484850"/>
            <a:ext cx="967750" cy="276999"/>
          </a:xfrm>
          <a:prstGeom prst="rect">
            <a:avLst/>
          </a:prstGeom>
          <a:noFill/>
        </p:spPr>
        <p:txBody>
          <a:bodyPr wrap="square" rtlCol="0">
            <a:spAutoFit/>
          </a:bodyPr>
          <a:lstStyle/>
          <a:p>
            <a:r>
              <a:rPr lang="en-US" sz="600" dirty="0" smtClean="0"/>
              <a:t>(Flying Start Cardiff, 2013)</a:t>
            </a:r>
            <a:endParaRPr lang="en-US" sz="600" dirty="0"/>
          </a:p>
        </p:txBody>
      </p:sp>
      <p:pic>
        <p:nvPicPr>
          <p:cNvPr id="59" name="Picture 58"/>
          <p:cNvPicPr>
            <a:picLocks noChangeAspect="1"/>
          </p:cNvPicPr>
          <p:nvPr/>
        </p:nvPicPr>
        <p:blipFill>
          <a:blip r:embed="rId10"/>
          <a:stretch>
            <a:fillRect/>
          </a:stretch>
        </p:blipFill>
        <p:spPr>
          <a:xfrm>
            <a:off x="4210788" y="5934256"/>
            <a:ext cx="707105" cy="657609"/>
          </a:xfrm>
          <a:prstGeom prst="rect">
            <a:avLst/>
          </a:prstGeom>
        </p:spPr>
      </p:pic>
      <p:sp>
        <p:nvSpPr>
          <p:cNvPr id="60" name="TextBox 59"/>
          <p:cNvSpPr txBox="1"/>
          <p:nvPr/>
        </p:nvSpPr>
        <p:spPr>
          <a:xfrm>
            <a:off x="4195994" y="6520312"/>
            <a:ext cx="967750" cy="184666"/>
          </a:xfrm>
          <a:prstGeom prst="rect">
            <a:avLst/>
          </a:prstGeom>
          <a:noFill/>
        </p:spPr>
        <p:txBody>
          <a:bodyPr wrap="square" rtlCol="0">
            <a:spAutoFit/>
          </a:bodyPr>
          <a:lstStyle/>
          <a:p>
            <a:r>
              <a:rPr lang="en-US" sz="600" dirty="0" smtClean="0"/>
              <a:t>(Families First, 2017)</a:t>
            </a:r>
            <a:endParaRPr lang="en-US" sz="600" dirty="0"/>
          </a:p>
        </p:txBody>
      </p:sp>
      <p:pic>
        <p:nvPicPr>
          <p:cNvPr id="61" name="Picture 60"/>
          <p:cNvPicPr>
            <a:picLocks noChangeAspect="1"/>
          </p:cNvPicPr>
          <p:nvPr/>
        </p:nvPicPr>
        <p:blipFill>
          <a:blip r:embed="rId5"/>
          <a:stretch>
            <a:fillRect/>
          </a:stretch>
        </p:blipFill>
        <p:spPr>
          <a:xfrm>
            <a:off x="4968678" y="6098483"/>
            <a:ext cx="1248716" cy="258116"/>
          </a:xfrm>
          <a:prstGeom prst="rect">
            <a:avLst/>
          </a:prstGeom>
        </p:spPr>
      </p:pic>
      <p:sp>
        <p:nvSpPr>
          <p:cNvPr id="62" name="TextBox 61"/>
          <p:cNvSpPr txBox="1"/>
          <p:nvPr/>
        </p:nvSpPr>
        <p:spPr>
          <a:xfrm>
            <a:off x="5063501" y="6478959"/>
            <a:ext cx="1217876" cy="200055"/>
          </a:xfrm>
          <a:prstGeom prst="rect">
            <a:avLst/>
          </a:prstGeom>
          <a:noFill/>
        </p:spPr>
        <p:txBody>
          <a:bodyPr wrap="square" rtlCol="0">
            <a:spAutoFit/>
          </a:bodyPr>
          <a:lstStyle/>
          <a:p>
            <a:r>
              <a:rPr lang="en-US" sz="700" dirty="0" smtClean="0"/>
              <a:t>(Save the Children,2016)</a:t>
            </a:r>
            <a:endParaRPr lang="en-US" sz="700" dirty="0"/>
          </a:p>
        </p:txBody>
      </p:sp>
    </p:spTree>
    <p:extLst>
      <p:ext uri="{BB962C8B-B14F-4D97-AF65-F5344CB8AC3E}">
        <p14:creationId xmlns:p14="http://schemas.microsoft.com/office/powerpoint/2010/main" val="18230440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alphaModFix amt="20000"/>
          </a:blip>
          <a:stretch>
            <a:fillRect/>
          </a:stretch>
        </p:blipFill>
        <p:spPr>
          <a:xfrm>
            <a:off x="21955" y="0"/>
            <a:ext cx="9906000" cy="6858000"/>
          </a:xfrm>
          <a:prstGeom prst="rect">
            <a:avLst/>
          </a:prstGeom>
        </p:spPr>
      </p:pic>
      <p:sp>
        <p:nvSpPr>
          <p:cNvPr id="17" name="TextBox 16"/>
          <p:cNvSpPr txBox="1"/>
          <p:nvPr/>
        </p:nvSpPr>
        <p:spPr>
          <a:xfrm>
            <a:off x="318287" y="45891"/>
            <a:ext cx="9313333" cy="238363"/>
          </a:xfrm>
          <a:prstGeom prst="roundRect">
            <a:avLst/>
          </a:prstGeom>
          <a:solidFill>
            <a:schemeClr val="bg1"/>
          </a:solidFill>
          <a:ln w="28575">
            <a:solidFill>
              <a:srgbClr val="DF0002"/>
            </a:solidFill>
            <a:prstDash val="lgDash"/>
          </a:ln>
        </p:spPr>
        <p:txBody>
          <a:bodyPr wrap="square" rtlCol="0">
            <a:spAutoFit/>
          </a:bodyPr>
          <a:lstStyle/>
          <a:p>
            <a:r>
              <a:rPr lang="en-US" sz="800" dirty="0" smtClean="0"/>
              <a:t>The articles which set the guiding principles for the </a:t>
            </a:r>
            <a:r>
              <a:rPr lang="en-US" sz="800" b="1" dirty="0" smtClean="0">
                <a:solidFill>
                  <a:srgbClr val="DF0002"/>
                </a:solidFill>
              </a:rPr>
              <a:t>UNCRC</a:t>
            </a:r>
            <a:r>
              <a:rPr lang="en-US" sz="800" dirty="0" smtClean="0"/>
              <a:t> are: </a:t>
            </a:r>
            <a:r>
              <a:rPr lang="en-US" sz="800" b="1" dirty="0" smtClean="0"/>
              <a:t>Article 2- </a:t>
            </a:r>
            <a:r>
              <a:rPr lang="en-US" sz="800" dirty="0" smtClean="0"/>
              <a:t>Non discrimination.  </a:t>
            </a:r>
            <a:r>
              <a:rPr lang="en-US" sz="800" b="1" dirty="0" smtClean="0"/>
              <a:t>Article 3- </a:t>
            </a:r>
            <a:r>
              <a:rPr lang="en-US" sz="800" dirty="0" smtClean="0"/>
              <a:t>Best interests of the child.  </a:t>
            </a:r>
            <a:r>
              <a:rPr lang="en-US" sz="800" b="1" dirty="0" smtClean="0"/>
              <a:t>Article 6</a:t>
            </a:r>
            <a:r>
              <a:rPr lang="en-US" sz="800" dirty="0" smtClean="0"/>
              <a:t>- Right to life, survival and development.  </a:t>
            </a:r>
            <a:r>
              <a:rPr lang="en-US" sz="800" b="1" dirty="0" smtClean="0"/>
              <a:t>Article 12- </a:t>
            </a:r>
            <a:r>
              <a:rPr lang="en-US" sz="800" dirty="0" smtClean="0"/>
              <a:t>Voice of the child.</a:t>
            </a:r>
          </a:p>
        </p:txBody>
      </p:sp>
      <p:sp>
        <p:nvSpPr>
          <p:cNvPr id="42" name="TextBox 41"/>
          <p:cNvSpPr txBox="1"/>
          <p:nvPr/>
        </p:nvSpPr>
        <p:spPr>
          <a:xfrm>
            <a:off x="295616" y="351976"/>
            <a:ext cx="4508142" cy="2247424"/>
          </a:xfrm>
          <a:prstGeom prst="roundRect">
            <a:avLst/>
          </a:prstGeom>
          <a:solidFill>
            <a:schemeClr val="bg1"/>
          </a:solidFill>
          <a:ln w="28575">
            <a:solidFill>
              <a:srgbClr val="DF0002"/>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
        <p:nvSpPr>
          <p:cNvPr id="45" name="TextBox 44"/>
          <p:cNvSpPr txBox="1"/>
          <p:nvPr/>
        </p:nvSpPr>
        <p:spPr>
          <a:xfrm>
            <a:off x="5100808" y="361840"/>
            <a:ext cx="4508142" cy="2247424"/>
          </a:xfrm>
          <a:prstGeom prst="roundRect">
            <a:avLst/>
          </a:prstGeom>
          <a:solidFill>
            <a:schemeClr val="bg1"/>
          </a:solidFill>
          <a:ln w="28575">
            <a:solidFill>
              <a:srgbClr val="DF0002"/>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
        <p:nvSpPr>
          <p:cNvPr id="46" name="TextBox 45"/>
          <p:cNvSpPr txBox="1"/>
          <p:nvPr/>
        </p:nvSpPr>
        <p:spPr>
          <a:xfrm>
            <a:off x="307310" y="2667122"/>
            <a:ext cx="4508142" cy="2247424"/>
          </a:xfrm>
          <a:prstGeom prst="roundRect">
            <a:avLst/>
          </a:prstGeom>
          <a:solidFill>
            <a:schemeClr val="bg1"/>
          </a:solidFill>
          <a:ln w="28575">
            <a:solidFill>
              <a:srgbClr val="DF0002"/>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
        <p:nvSpPr>
          <p:cNvPr id="47" name="TextBox 46"/>
          <p:cNvSpPr txBox="1"/>
          <p:nvPr/>
        </p:nvSpPr>
        <p:spPr>
          <a:xfrm>
            <a:off x="5100808" y="2670164"/>
            <a:ext cx="4508142" cy="2247424"/>
          </a:xfrm>
          <a:prstGeom prst="roundRect">
            <a:avLst/>
          </a:prstGeom>
          <a:solidFill>
            <a:schemeClr val="bg1"/>
          </a:solidFill>
          <a:ln w="28575">
            <a:solidFill>
              <a:srgbClr val="DF0002"/>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
        <p:nvSpPr>
          <p:cNvPr id="48" name="TextBox 47"/>
          <p:cNvSpPr txBox="1"/>
          <p:nvPr/>
        </p:nvSpPr>
        <p:spPr>
          <a:xfrm>
            <a:off x="415568" y="4997308"/>
            <a:ext cx="9204128" cy="1328023"/>
          </a:xfrm>
          <a:prstGeom prst="roundRect">
            <a:avLst/>
          </a:prstGeom>
          <a:solidFill>
            <a:schemeClr val="bg1"/>
          </a:solidFill>
          <a:ln w="28575">
            <a:solidFill>
              <a:srgbClr val="DF0002"/>
            </a:solidFill>
          </a:ln>
        </p:spPr>
        <p:txBody>
          <a:bodyPr wrap="square" rtlCol="0">
            <a:spAutoFit/>
          </a:bodyPr>
          <a:lstStyle/>
          <a:p>
            <a:endParaRPr lang="en-US" dirty="0" smtClean="0"/>
          </a:p>
          <a:p>
            <a:endParaRPr lang="en-US" dirty="0"/>
          </a:p>
          <a:p>
            <a:endParaRPr lang="en-US" dirty="0" smtClean="0"/>
          </a:p>
          <a:p>
            <a:endParaRPr lang="en-US" dirty="0"/>
          </a:p>
        </p:txBody>
      </p:sp>
      <p:sp>
        <p:nvSpPr>
          <p:cNvPr id="49" name="TextBox 48"/>
          <p:cNvSpPr txBox="1"/>
          <p:nvPr/>
        </p:nvSpPr>
        <p:spPr>
          <a:xfrm>
            <a:off x="500107" y="375895"/>
            <a:ext cx="4122549" cy="2554545"/>
          </a:xfrm>
          <a:prstGeom prst="rect">
            <a:avLst/>
          </a:prstGeom>
          <a:noFill/>
        </p:spPr>
        <p:txBody>
          <a:bodyPr wrap="square" rtlCol="0">
            <a:spAutoFit/>
          </a:bodyPr>
          <a:lstStyle/>
          <a:p>
            <a:pPr algn="ctr"/>
            <a:r>
              <a:rPr lang="en-US" sz="800" b="1" u="sng" dirty="0" smtClean="0"/>
              <a:t>Article 3</a:t>
            </a:r>
          </a:p>
          <a:p>
            <a:r>
              <a:rPr lang="en-US" sz="800" dirty="0" smtClean="0"/>
              <a:t>“All </a:t>
            </a:r>
            <a:r>
              <a:rPr lang="en-GB" sz="800" dirty="0" smtClean="0"/>
              <a:t>organisations</a:t>
            </a:r>
            <a:r>
              <a:rPr lang="en-US" sz="800" dirty="0" smtClean="0"/>
              <a:t>  </a:t>
            </a:r>
            <a:r>
              <a:rPr lang="en-GB" sz="800" dirty="0" smtClean="0"/>
              <a:t>concerned with children should work towards what is best for each child” (Welsh Government, 2015)</a:t>
            </a:r>
          </a:p>
          <a:p>
            <a:r>
              <a:rPr lang="en-GB" sz="800" dirty="0" smtClean="0"/>
              <a:t>This means that any adult who has contact with a child should always have their best interested as top priority. This includes Governments, who should always consider children’s best interests when creating new laws.</a:t>
            </a:r>
          </a:p>
          <a:p>
            <a:endParaRPr lang="en-GB" sz="800" dirty="0" smtClean="0"/>
          </a:p>
          <a:p>
            <a:r>
              <a:rPr lang="en-GB" sz="800" b="1" dirty="0" smtClean="0"/>
              <a:t>Legislation that supports this Article:</a:t>
            </a:r>
          </a:p>
          <a:p>
            <a:r>
              <a:rPr lang="en-GB" sz="800" b="1" dirty="0" smtClean="0">
                <a:solidFill>
                  <a:srgbClr val="DF0002"/>
                </a:solidFill>
              </a:rPr>
              <a:t>Children Act 2004-</a:t>
            </a:r>
            <a:r>
              <a:rPr lang="en-GB" sz="800" b="1" dirty="0" smtClean="0"/>
              <a:t> </a:t>
            </a:r>
            <a:r>
              <a:rPr lang="en-GB" sz="800" dirty="0" smtClean="0"/>
              <a:t>The act states that a child’s welfare is most important </a:t>
            </a:r>
          </a:p>
          <a:p>
            <a:r>
              <a:rPr lang="en-GB" sz="800" dirty="0" smtClean="0"/>
              <a:t>and that all professionals need to work together in order to produce</a:t>
            </a:r>
          </a:p>
          <a:p>
            <a:r>
              <a:rPr lang="en-GB" sz="800" dirty="0" smtClean="0"/>
              <a:t> the best outcome for the child.</a:t>
            </a:r>
          </a:p>
          <a:p>
            <a:endParaRPr lang="en-GB" sz="800" dirty="0"/>
          </a:p>
          <a:p>
            <a:r>
              <a:rPr lang="en-GB" sz="800" b="1" dirty="0">
                <a:solidFill>
                  <a:srgbClr val="DF0002"/>
                </a:solidFill>
              </a:rPr>
              <a:t>Children and Young Persons Act </a:t>
            </a:r>
            <a:r>
              <a:rPr lang="en-GB" sz="800" b="1" dirty="0" smtClean="0">
                <a:solidFill>
                  <a:srgbClr val="DF0002"/>
                </a:solidFill>
              </a:rPr>
              <a:t>2008- </a:t>
            </a:r>
            <a:r>
              <a:rPr lang="en-GB" sz="800" dirty="0" smtClean="0"/>
              <a:t>This act ensures children’s</a:t>
            </a:r>
          </a:p>
          <a:p>
            <a:r>
              <a:rPr lang="en-GB" sz="800" dirty="0" smtClean="0"/>
              <a:t> best interests are carefully considered when discussing their care situations. </a:t>
            </a:r>
          </a:p>
          <a:p>
            <a:r>
              <a:rPr lang="en-GB" sz="800" dirty="0" smtClean="0"/>
              <a:t>Professionals must ensure that children’s needs will be met to a high standard.</a:t>
            </a:r>
          </a:p>
          <a:p>
            <a:endParaRPr lang="en-GB" sz="800" b="1" dirty="0"/>
          </a:p>
          <a:p>
            <a:endParaRPr lang="en-GB" sz="800" b="1" dirty="0"/>
          </a:p>
          <a:p>
            <a:endParaRPr lang="en-GB" sz="800" dirty="0" smtClean="0"/>
          </a:p>
          <a:p>
            <a:endParaRPr lang="en-GB" sz="800" dirty="0"/>
          </a:p>
          <a:p>
            <a:endParaRPr lang="en-US" sz="800" dirty="0"/>
          </a:p>
        </p:txBody>
      </p:sp>
      <p:pic>
        <p:nvPicPr>
          <p:cNvPr id="54" name="Picture 53"/>
          <p:cNvPicPr>
            <a:picLocks noChangeAspect="1"/>
          </p:cNvPicPr>
          <p:nvPr/>
        </p:nvPicPr>
        <p:blipFill rotWithShape="1">
          <a:blip r:embed="rId3"/>
          <a:srcRect l="5776" t="1728" r="8621" b="16284"/>
          <a:stretch/>
        </p:blipFill>
        <p:spPr>
          <a:xfrm>
            <a:off x="3765992" y="1041822"/>
            <a:ext cx="940506" cy="1082138"/>
          </a:xfrm>
          <a:prstGeom prst="rect">
            <a:avLst/>
          </a:prstGeom>
        </p:spPr>
      </p:pic>
      <p:sp>
        <p:nvSpPr>
          <p:cNvPr id="50" name="TextBox 49"/>
          <p:cNvSpPr txBox="1"/>
          <p:nvPr/>
        </p:nvSpPr>
        <p:spPr>
          <a:xfrm>
            <a:off x="5349714" y="345190"/>
            <a:ext cx="4091553" cy="2308324"/>
          </a:xfrm>
          <a:prstGeom prst="rect">
            <a:avLst/>
          </a:prstGeom>
          <a:noFill/>
        </p:spPr>
        <p:txBody>
          <a:bodyPr wrap="square" rtlCol="0">
            <a:spAutoFit/>
          </a:bodyPr>
          <a:lstStyle/>
          <a:p>
            <a:pPr algn="ctr"/>
            <a:r>
              <a:rPr lang="en-GB" sz="800" b="1" u="sng" dirty="0" smtClean="0"/>
              <a:t>Article 18</a:t>
            </a:r>
          </a:p>
          <a:p>
            <a:r>
              <a:rPr lang="en-GB" sz="800" dirty="0" smtClean="0"/>
              <a:t>“Both parents share responsibility for bringing up their children, and should always consider what is best for each child. Governments should help parents by providing services to support them, especially if both parents work” (Welsh Government, 2015)</a:t>
            </a:r>
          </a:p>
          <a:p>
            <a:endParaRPr lang="en-GB" sz="800" dirty="0"/>
          </a:p>
          <a:p>
            <a:r>
              <a:rPr lang="en-GB" sz="800" b="1" dirty="0" smtClean="0"/>
              <a:t>Legislation that supports this Article: </a:t>
            </a:r>
          </a:p>
          <a:p>
            <a:r>
              <a:rPr lang="en-GB" sz="800" b="1" dirty="0" smtClean="0">
                <a:solidFill>
                  <a:srgbClr val="DF0002"/>
                </a:solidFill>
              </a:rPr>
              <a:t>Children Act 2004- </a:t>
            </a:r>
            <a:r>
              <a:rPr lang="en-GB" sz="800" dirty="0" smtClean="0"/>
              <a:t>Part of this act states that when local authorities are </a:t>
            </a:r>
          </a:p>
          <a:p>
            <a:r>
              <a:rPr lang="en-GB" sz="800" dirty="0" smtClean="0"/>
              <a:t>improving a child’s wellbeing, they must take into account the </a:t>
            </a:r>
          </a:p>
          <a:p>
            <a:r>
              <a:rPr lang="en-GB" sz="800" dirty="0" smtClean="0"/>
              <a:t>importance of parents. </a:t>
            </a:r>
            <a:endParaRPr lang="en-GB" sz="800" b="1" dirty="0" smtClean="0">
              <a:solidFill>
                <a:srgbClr val="DF0002"/>
              </a:solidFill>
            </a:endParaRPr>
          </a:p>
          <a:p>
            <a:endParaRPr lang="en-GB" sz="800" b="1" dirty="0">
              <a:solidFill>
                <a:srgbClr val="DF0002"/>
              </a:solidFill>
            </a:endParaRPr>
          </a:p>
          <a:p>
            <a:r>
              <a:rPr lang="en-GB" sz="800" dirty="0" smtClean="0"/>
              <a:t>The Government helps parents by providing:</a:t>
            </a:r>
          </a:p>
          <a:p>
            <a:pPr marL="171450" indent="-171450">
              <a:buClr>
                <a:srgbClr val="DF0002"/>
              </a:buClr>
              <a:buFont typeface="Arial" charset="0"/>
              <a:buChar char="•"/>
            </a:pPr>
            <a:r>
              <a:rPr lang="en-GB" sz="800" dirty="0" smtClean="0"/>
              <a:t>Flying Start- A programme for children ages 0-3 to help them get the best start in life. Flying Start provides parents with programmes to help them</a:t>
            </a:r>
          </a:p>
          <a:p>
            <a:pPr marL="171450" indent="-171450">
              <a:buClr>
                <a:srgbClr val="DF0002"/>
              </a:buClr>
              <a:buFont typeface="Arial" charset="0"/>
              <a:buChar char="•"/>
            </a:pPr>
            <a:r>
              <a:rPr lang="en-GB" sz="800" dirty="0" smtClean="0"/>
              <a:t>Families </a:t>
            </a:r>
            <a:r>
              <a:rPr lang="en-GB" sz="800" dirty="0"/>
              <a:t>First </a:t>
            </a:r>
            <a:r>
              <a:rPr lang="mr-IN" sz="800" dirty="0" smtClean="0"/>
              <a:t>–</a:t>
            </a:r>
            <a:r>
              <a:rPr lang="en-GB" sz="800" dirty="0" smtClean="0"/>
              <a:t> “This programme </a:t>
            </a:r>
            <a:r>
              <a:rPr lang="en-GB" sz="800" dirty="0"/>
              <a:t>can provide your family with help, advice and </a:t>
            </a:r>
            <a:r>
              <a:rPr lang="en-GB" sz="800" dirty="0" smtClean="0"/>
              <a:t>support </a:t>
            </a:r>
            <a:r>
              <a:rPr lang="en-GB" sz="800" dirty="0"/>
              <a:t>to prevent any issues or problems you may have from getting </a:t>
            </a:r>
            <a:r>
              <a:rPr lang="en-GB" sz="800" dirty="0" smtClean="0"/>
              <a:t>worse.”(Welsh Government, 2018)</a:t>
            </a:r>
          </a:p>
          <a:p>
            <a:pPr marL="171450" indent="-171450">
              <a:buClr>
                <a:srgbClr val="DF0002"/>
              </a:buClr>
              <a:buFont typeface="Arial" charset="0"/>
              <a:buChar char="•"/>
            </a:pPr>
            <a:r>
              <a:rPr lang="en-GB" sz="800" dirty="0" smtClean="0"/>
              <a:t>Family Information Services-  “FIS </a:t>
            </a:r>
            <a:r>
              <a:rPr lang="en-GB" sz="800" dirty="0"/>
              <a:t>provide free, impartial help, support and advice on a range of family </a:t>
            </a:r>
            <a:r>
              <a:rPr lang="en-GB" sz="800" dirty="0" smtClean="0"/>
              <a:t>issues.” (Welsh Government, 2016)</a:t>
            </a:r>
          </a:p>
        </p:txBody>
      </p:sp>
      <p:sp>
        <p:nvSpPr>
          <p:cNvPr id="51" name="TextBox 50"/>
          <p:cNvSpPr txBox="1"/>
          <p:nvPr/>
        </p:nvSpPr>
        <p:spPr>
          <a:xfrm>
            <a:off x="474509" y="2637157"/>
            <a:ext cx="4418004" cy="2923877"/>
          </a:xfrm>
          <a:prstGeom prst="rect">
            <a:avLst/>
          </a:prstGeom>
          <a:noFill/>
        </p:spPr>
        <p:txBody>
          <a:bodyPr wrap="square" rtlCol="0">
            <a:spAutoFit/>
          </a:bodyPr>
          <a:lstStyle/>
          <a:p>
            <a:pPr algn="ctr"/>
            <a:r>
              <a:rPr lang="en-GB" sz="800" b="1" u="sng" dirty="0" smtClean="0"/>
              <a:t>Article 27</a:t>
            </a:r>
          </a:p>
          <a:p>
            <a:r>
              <a:rPr lang="en-GB" sz="800" dirty="0" smtClean="0"/>
              <a:t>“Children have the right to a standard of living that is good enough to meet their physical and mental needs. The Government should help families who cannot afford to provide this.”(Welsh Government, 2015)</a:t>
            </a:r>
          </a:p>
          <a:p>
            <a:r>
              <a:rPr lang="en-GB" sz="800" dirty="0" smtClean="0"/>
              <a:t>In order for a child to have their physical and mental needs met, </a:t>
            </a:r>
          </a:p>
          <a:p>
            <a:r>
              <a:rPr lang="en-GB" sz="800" dirty="0" smtClean="0"/>
              <a:t>they need appropriate housing. </a:t>
            </a:r>
          </a:p>
          <a:p>
            <a:endParaRPr lang="en-GB" sz="800" dirty="0" smtClean="0"/>
          </a:p>
          <a:p>
            <a:r>
              <a:rPr lang="en-GB" sz="800" b="1" dirty="0" smtClean="0"/>
              <a:t>Legislation that supports this Article:</a:t>
            </a:r>
          </a:p>
          <a:p>
            <a:r>
              <a:rPr lang="en-GB" sz="800" b="1" dirty="0" smtClean="0">
                <a:solidFill>
                  <a:srgbClr val="DF0002"/>
                </a:solidFill>
              </a:rPr>
              <a:t>Housing Act 1996- </a:t>
            </a:r>
            <a:r>
              <a:rPr lang="en-GB" sz="800" dirty="0" smtClean="0"/>
              <a:t>This Act declares that when homelessness is an issue </a:t>
            </a:r>
          </a:p>
          <a:p>
            <a:r>
              <a:rPr lang="en-GB" sz="800" dirty="0" smtClean="0"/>
              <a:t>and a child is involved, it is the local authorities’ duty to provide </a:t>
            </a:r>
          </a:p>
          <a:p>
            <a:r>
              <a:rPr lang="en-GB" sz="800" dirty="0" smtClean="0"/>
              <a:t>appropriate accommodation as priority.</a:t>
            </a:r>
          </a:p>
          <a:p>
            <a:endParaRPr lang="en-GB" sz="800" dirty="0"/>
          </a:p>
          <a:p>
            <a:r>
              <a:rPr lang="en-GB" sz="800" b="1" dirty="0">
                <a:solidFill>
                  <a:srgbClr val="DF0002"/>
                </a:solidFill>
              </a:rPr>
              <a:t>Education Act </a:t>
            </a:r>
            <a:r>
              <a:rPr lang="en-GB" sz="800" b="1" dirty="0" smtClean="0">
                <a:solidFill>
                  <a:srgbClr val="DF0002"/>
                </a:solidFill>
              </a:rPr>
              <a:t>1996- </a:t>
            </a:r>
            <a:r>
              <a:rPr lang="en-GB" sz="800" dirty="0" smtClean="0"/>
              <a:t>This Act states that local authorities must provide pupils with free school meals if their parents receive certain benefits. Schools also provide all pupils with the opportunity for breakfast by running a daily breakfast club.</a:t>
            </a:r>
          </a:p>
          <a:p>
            <a:endParaRPr lang="en-GB" sz="800" b="1" dirty="0">
              <a:solidFill>
                <a:srgbClr val="DF0002"/>
              </a:solidFill>
            </a:endParaRPr>
          </a:p>
          <a:p>
            <a:r>
              <a:rPr lang="en-GB" sz="800" b="1" dirty="0" smtClean="0">
                <a:solidFill>
                  <a:srgbClr val="DF0002"/>
                </a:solidFill>
              </a:rPr>
              <a:t>Child Benefit Act 2005- </a:t>
            </a:r>
            <a:r>
              <a:rPr lang="en-GB" sz="800" dirty="0" smtClean="0"/>
              <a:t>This Act allows those responsible for a child to receive extra income in order to help provide for the child regardless of current income.</a:t>
            </a:r>
            <a:endParaRPr lang="en-GB" sz="800" b="1" dirty="0" smtClean="0">
              <a:solidFill>
                <a:srgbClr val="DF0002"/>
              </a:solidFill>
            </a:endParaRPr>
          </a:p>
          <a:p>
            <a:r>
              <a:rPr lang="en-GB" sz="800" dirty="0"/>
              <a:t/>
            </a:r>
            <a:br>
              <a:rPr lang="en-GB" sz="800" dirty="0"/>
            </a:br>
            <a:endParaRPr lang="en-GB" sz="800" dirty="0" smtClean="0"/>
          </a:p>
          <a:p>
            <a:endParaRPr lang="en-GB" sz="800" dirty="0" smtClean="0">
              <a:effectLst/>
            </a:endParaRPr>
          </a:p>
          <a:p>
            <a:endParaRPr lang="en-GB" sz="800" b="1" dirty="0">
              <a:solidFill>
                <a:srgbClr val="DF0002"/>
              </a:solidFill>
            </a:endParaRPr>
          </a:p>
          <a:p>
            <a:endParaRPr lang="en-GB" sz="800" dirty="0"/>
          </a:p>
        </p:txBody>
      </p:sp>
      <p:sp>
        <p:nvSpPr>
          <p:cNvPr id="52" name="TextBox 51"/>
          <p:cNvSpPr txBox="1"/>
          <p:nvPr/>
        </p:nvSpPr>
        <p:spPr>
          <a:xfrm>
            <a:off x="5287396" y="2664815"/>
            <a:ext cx="4091553" cy="2185214"/>
          </a:xfrm>
          <a:prstGeom prst="rect">
            <a:avLst/>
          </a:prstGeom>
          <a:noFill/>
        </p:spPr>
        <p:txBody>
          <a:bodyPr wrap="square" rtlCol="0">
            <a:spAutoFit/>
          </a:bodyPr>
          <a:lstStyle/>
          <a:p>
            <a:pPr algn="ctr"/>
            <a:r>
              <a:rPr lang="en-GB" sz="800" b="1" u="sng" dirty="0" smtClean="0"/>
              <a:t>Article 29</a:t>
            </a:r>
          </a:p>
          <a:p>
            <a:r>
              <a:rPr lang="en-GB" sz="800" dirty="0" smtClean="0"/>
              <a:t>“Education should develop each child’s personality and talents to the full. It should encourage children to respect their parents, and their own and other cultures.” (Welsh Government, 2015)</a:t>
            </a:r>
          </a:p>
          <a:p>
            <a:endParaRPr lang="en-GB" sz="800" dirty="0"/>
          </a:p>
          <a:p>
            <a:r>
              <a:rPr lang="en-GB" sz="800" b="1" dirty="0" smtClean="0"/>
              <a:t>Legislation that supports this Article:</a:t>
            </a:r>
            <a:br>
              <a:rPr lang="en-GB" sz="800" b="1" dirty="0" smtClean="0"/>
            </a:br>
            <a:r>
              <a:rPr lang="en-GB" sz="800" b="1" dirty="0">
                <a:solidFill>
                  <a:srgbClr val="DF0002"/>
                </a:solidFill>
              </a:rPr>
              <a:t>Education Act </a:t>
            </a:r>
            <a:r>
              <a:rPr lang="en-GB" sz="800" b="1" dirty="0" smtClean="0">
                <a:solidFill>
                  <a:srgbClr val="DF0002"/>
                </a:solidFill>
              </a:rPr>
              <a:t>2002- </a:t>
            </a:r>
            <a:r>
              <a:rPr lang="en-GB" sz="800" dirty="0" smtClean="0"/>
              <a:t>Part of this Act ensures that schools provide a </a:t>
            </a:r>
          </a:p>
          <a:p>
            <a:r>
              <a:rPr lang="en-GB" sz="800" dirty="0" smtClean="0"/>
              <a:t>“balanced </a:t>
            </a:r>
            <a:r>
              <a:rPr lang="en-GB" sz="800" dirty="0"/>
              <a:t>and broadly-based curriculum which promotes the spiritual</a:t>
            </a:r>
            <a:r>
              <a:rPr lang="en-GB" sz="800" dirty="0" smtClean="0"/>
              <a:t>,</a:t>
            </a:r>
          </a:p>
          <a:p>
            <a:r>
              <a:rPr lang="en-GB" sz="800" dirty="0" smtClean="0"/>
              <a:t> </a:t>
            </a:r>
            <a:r>
              <a:rPr lang="en-GB" sz="800" dirty="0"/>
              <a:t>moral, </a:t>
            </a:r>
            <a:r>
              <a:rPr lang="en-GB" sz="800" dirty="0" smtClean="0"/>
              <a:t>cultural</a:t>
            </a:r>
            <a:r>
              <a:rPr lang="en-GB" sz="800" dirty="0"/>
              <a:t>, mental and physical development of </a:t>
            </a:r>
            <a:r>
              <a:rPr lang="en-GB" sz="800" dirty="0" smtClean="0"/>
              <a:t>pupils.” </a:t>
            </a:r>
          </a:p>
          <a:p>
            <a:r>
              <a:rPr lang="en-GB" sz="800" dirty="0" smtClean="0"/>
              <a:t>(The United Nations Convention on the Rights of the Child, 2010)</a:t>
            </a:r>
          </a:p>
          <a:p>
            <a:endParaRPr lang="en-GB" sz="800" dirty="0">
              <a:effectLst/>
            </a:endParaRPr>
          </a:p>
          <a:p>
            <a:r>
              <a:rPr lang="en-GB" sz="800" dirty="0" smtClean="0"/>
              <a:t>Schools support this Act by teaching children about different races and religions. After learning about them, children are given the opportunity to experience certain aspects of these religions, for example, food, dress and celebrations. By giving children the experience, they form a respect for cultures different to their own.</a:t>
            </a:r>
          </a:p>
          <a:p>
            <a:r>
              <a:rPr lang="en-GB" sz="800" dirty="0" smtClean="0">
                <a:effectLst/>
              </a:rPr>
              <a:t>Children are taught to care for their environment by learning about the planet they live on, and are then encouraged to recycle in and out of school.</a:t>
            </a:r>
            <a:endParaRPr lang="en-GB" sz="800" b="1" dirty="0" smtClean="0">
              <a:solidFill>
                <a:srgbClr val="DF0002"/>
              </a:solidFill>
              <a:effectLst/>
            </a:endParaRPr>
          </a:p>
        </p:txBody>
      </p:sp>
      <p:sp>
        <p:nvSpPr>
          <p:cNvPr id="53" name="TextBox 52"/>
          <p:cNvSpPr txBox="1"/>
          <p:nvPr/>
        </p:nvSpPr>
        <p:spPr>
          <a:xfrm>
            <a:off x="575987" y="4995795"/>
            <a:ext cx="8834035" cy="1569660"/>
          </a:xfrm>
          <a:prstGeom prst="rect">
            <a:avLst/>
          </a:prstGeom>
          <a:noFill/>
        </p:spPr>
        <p:txBody>
          <a:bodyPr wrap="square" rtlCol="0">
            <a:spAutoFit/>
          </a:bodyPr>
          <a:lstStyle/>
          <a:p>
            <a:pPr algn="ctr"/>
            <a:r>
              <a:rPr lang="en-GB" sz="800" b="1" u="sng" dirty="0" smtClean="0"/>
              <a:t>Article 31</a:t>
            </a:r>
          </a:p>
          <a:p>
            <a:r>
              <a:rPr lang="en-GB" sz="800" dirty="0" smtClean="0"/>
              <a:t>“All children have a right to relax and play, and to join in a wide range of activities.” (Welsh Government, 2015)</a:t>
            </a:r>
          </a:p>
          <a:p>
            <a:endParaRPr lang="en-GB" sz="800" dirty="0" smtClean="0"/>
          </a:p>
          <a:p>
            <a:r>
              <a:rPr lang="en-GB" sz="800" b="1" dirty="0" smtClean="0"/>
              <a:t>Legislation that supports this Article:</a:t>
            </a:r>
          </a:p>
          <a:p>
            <a:r>
              <a:rPr lang="en-GB" sz="800" b="1" dirty="0">
                <a:solidFill>
                  <a:srgbClr val="DF0002"/>
                </a:solidFill>
              </a:rPr>
              <a:t>Education Act </a:t>
            </a:r>
            <a:r>
              <a:rPr lang="en-GB" sz="800" b="1" dirty="0" smtClean="0">
                <a:solidFill>
                  <a:srgbClr val="DF0002"/>
                </a:solidFill>
              </a:rPr>
              <a:t>1996- </a:t>
            </a:r>
            <a:r>
              <a:rPr lang="en-GB" sz="800" dirty="0" smtClean="0"/>
              <a:t>This Act states that local authorities have to provide children with ”suitable </a:t>
            </a:r>
            <a:r>
              <a:rPr lang="en-GB" sz="800" dirty="0"/>
              <a:t>leisure and recreation </a:t>
            </a:r>
            <a:r>
              <a:rPr lang="en-GB" sz="800" dirty="0" smtClean="0"/>
              <a:t>facilities.” </a:t>
            </a:r>
            <a:r>
              <a:rPr lang="en-GB" sz="800" dirty="0" smtClean="0"/>
              <a:t>(The United Nations Convention on the Rights of </a:t>
            </a:r>
          </a:p>
          <a:p>
            <a:r>
              <a:rPr lang="en-GB" sz="800" dirty="0" smtClean="0"/>
              <a:t>the Child, 2010). For example, parks and leisure centres in their local area.</a:t>
            </a:r>
          </a:p>
          <a:p>
            <a:endParaRPr lang="en-GB" sz="800" dirty="0" smtClean="0"/>
          </a:p>
          <a:p>
            <a:r>
              <a:rPr lang="en-GB" sz="800" b="1" dirty="0" smtClean="0">
                <a:solidFill>
                  <a:srgbClr val="DF0002"/>
                </a:solidFill>
              </a:rPr>
              <a:t>Communications </a:t>
            </a:r>
            <a:r>
              <a:rPr lang="en-GB" sz="800" b="1" dirty="0">
                <a:solidFill>
                  <a:srgbClr val="DF0002"/>
                </a:solidFill>
              </a:rPr>
              <a:t>Act </a:t>
            </a:r>
            <a:r>
              <a:rPr lang="en-GB" sz="800" b="1" dirty="0" smtClean="0">
                <a:solidFill>
                  <a:srgbClr val="DF0002"/>
                </a:solidFill>
              </a:rPr>
              <a:t>2003- </a:t>
            </a:r>
            <a:r>
              <a:rPr lang="en-GB" sz="800" dirty="0" smtClean="0"/>
              <a:t>This Act declares that “public </a:t>
            </a:r>
            <a:r>
              <a:rPr lang="en-GB" sz="800" dirty="0"/>
              <a:t>service television broadcasting must include a suitable quantity and </a:t>
            </a:r>
            <a:r>
              <a:rPr lang="en-GB" sz="800" dirty="0" smtClean="0"/>
              <a:t>range </a:t>
            </a:r>
            <a:r>
              <a:rPr lang="en-GB" sz="800" dirty="0"/>
              <a:t>of high quality and original programmes for children and young people</a:t>
            </a:r>
            <a:r>
              <a:rPr lang="en-GB" sz="800" dirty="0" smtClean="0"/>
              <a:t>.” </a:t>
            </a:r>
            <a:r>
              <a:rPr lang="en-GB" sz="800" dirty="0" smtClean="0"/>
              <a:t>(The United Nations Convention on the Rights of the Child, 2010)</a:t>
            </a:r>
            <a:r>
              <a:rPr lang="en-GB" sz="800" dirty="0" smtClean="0"/>
              <a:t> </a:t>
            </a:r>
          </a:p>
          <a:p>
            <a:endParaRPr lang="en-GB" sz="800" dirty="0" smtClean="0"/>
          </a:p>
          <a:p>
            <a:endParaRPr lang="en-GB" sz="800" dirty="0" smtClean="0"/>
          </a:p>
          <a:p>
            <a:r>
              <a:rPr lang="en-GB" sz="800" dirty="0" smtClean="0"/>
              <a:t> </a:t>
            </a:r>
            <a:endParaRPr lang="en-GB" sz="800" dirty="0"/>
          </a:p>
        </p:txBody>
      </p:sp>
      <p:sp>
        <p:nvSpPr>
          <p:cNvPr id="55" name="TextBox 54"/>
          <p:cNvSpPr txBox="1"/>
          <p:nvPr/>
        </p:nvSpPr>
        <p:spPr>
          <a:xfrm>
            <a:off x="3886653" y="2114286"/>
            <a:ext cx="941177" cy="184666"/>
          </a:xfrm>
          <a:prstGeom prst="rect">
            <a:avLst/>
          </a:prstGeom>
          <a:noFill/>
        </p:spPr>
        <p:txBody>
          <a:bodyPr wrap="square" rtlCol="0">
            <a:spAutoFit/>
          </a:bodyPr>
          <a:lstStyle/>
          <a:p>
            <a:r>
              <a:rPr lang="en-US" sz="600" dirty="0" smtClean="0"/>
              <a:t>(Leonard, 2018)</a:t>
            </a:r>
            <a:endParaRPr lang="en-GB" sz="600" dirty="0"/>
          </a:p>
        </p:txBody>
      </p:sp>
      <p:pic>
        <p:nvPicPr>
          <p:cNvPr id="56" name="Picture 55"/>
          <p:cNvPicPr>
            <a:picLocks noChangeAspect="1"/>
          </p:cNvPicPr>
          <p:nvPr/>
        </p:nvPicPr>
        <p:blipFill rotWithShape="1">
          <a:blip r:embed="rId4"/>
          <a:srcRect l="4606" t="2144" r="12206" b="16832"/>
          <a:stretch/>
        </p:blipFill>
        <p:spPr>
          <a:xfrm>
            <a:off x="8507575" y="754954"/>
            <a:ext cx="599842" cy="939266"/>
          </a:xfrm>
          <a:prstGeom prst="rect">
            <a:avLst/>
          </a:prstGeom>
        </p:spPr>
      </p:pic>
      <p:sp>
        <p:nvSpPr>
          <p:cNvPr id="57" name="TextBox 56"/>
          <p:cNvSpPr txBox="1"/>
          <p:nvPr/>
        </p:nvSpPr>
        <p:spPr>
          <a:xfrm>
            <a:off x="9127208" y="1176950"/>
            <a:ext cx="481742" cy="276999"/>
          </a:xfrm>
          <a:prstGeom prst="rect">
            <a:avLst/>
          </a:prstGeom>
          <a:noFill/>
        </p:spPr>
        <p:txBody>
          <a:bodyPr wrap="square" rtlCol="0">
            <a:spAutoFit/>
          </a:bodyPr>
          <a:lstStyle/>
          <a:p>
            <a:r>
              <a:rPr lang="en-GB" sz="600" dirty="0" smtClean="0"/>
              <a:t>(Leonard,2018)</a:t>
            </a:r>
            <a:endParaRPr lang="en-GB" sz="600" dirty="0"/>
          </a:p>
        </p:txBody>
      </p:sp>
      <p:pic>
        <p:nvPicPr>
          <p:cNvPr id="58" name="Picture 57"/>
          <p:cNvPicPr>
            <a:picLocks noChangeAspect="1"/>
          </p:cNvPicPr>
          <p:nvPr/>
        </p:nvPicPr>
        <p:blipFill rotWithShape="1">
          <a:blip r:embed="rId5"/>
          <a:srcRect l="-7299" t="2142" r="5551" b="16644"/>
          <a:stretch/>
        </p:blipFill>
        <p:spPr>
          <a:xfrm>
            <a:off x="3626446" y="3136187"/>
            <a:ext cx="796389" cy="936578"/>
          </a:xfrm>
          <a:prstGeom prst="rect">
            <a:avLst/>
          </a:prstGeom>
        </p:spPr>
      </p:pic>
      <p:sp>
        <p:nvSpPr>
          <p:cNvPr id="59" name="TextBox 58"/>
          <p:cNvSpPr txBox="1"/>
          <p:nvPr/>
        </p:nvSpPr>
        <p:spPr>
          <a:xfrm>
            <a:off x="4394174" y="3632023"/>
            <a:ext cx="941177" cy="276999"/>
          </a:xfrm>
          <a:prstGeom prst="rect">
            <a:avLst/>
          </a:prstGeom>
          <a:noFill/>
        </p:spPr>
        <p:txBody>
          <a:bodyPr wrap="square" rtlCol="0">
            <a:spAutoFit/>
          </a:bodyPr>
          <a:lstStyle/>
          <a:p>
            <a:r>
              <a:rPr lang="en-US" sz="600" dirty="0" smtClean="0"/>
              <a:t>(Leonard, </a:t>
            </a:r>
          </a:p>
          <a:p>
            <a:r>
              <a:rPr lang="en-US" sz="600" dirty="0" smtClean="0"/>
              <a:t>2018)</a:t>
            </a:r>
            <a:endParaRPr lang="en-GB" sz="600" dirty="0"/>
          </a:p>
        </p:txBody>
      </p:sp>
      <p:pic>
        <p:nvPicPr>
          <p:cNvPr id="60" name="Picture 59"/>
          <p:cNvPicPr>
            <a:picLocks noChangeAspect="1"/>
          </p:cNvPicPr>
          <p:nvPr/>
        </p:nvPicPr>
        <p:blipFill rotWithShape="1">
          <a:blip r:embed="rId6"/>
          <a:srcRect l="1324" r="5678" b="14639"/>
          <a:stretch/>
        </p:blipFill>
        <p:spPr>
          <a:xfrm>
            <a:off x="8376220" y="3136187"/>
            <a:ext cx="991859" cy="774201"/>
          </a:xfrm>
          <a:prstGeom prst="rect">
            <a:avLst/>
          </a:prstGeom>
        </p:spPr>
      </p:pic>
      <p:sp>
        <p:nvSpPr>
          <p:cNvPr id="61" name="TextBox 60"/>
          <p:cNvSpPr txBox="1"/>
          <p:nvPr/>
        </p:nvSpPr>
        <p:spPr>
          <a:xfrm>
            <a:off x="8785795" y="3882961"/>
            <a:ext cx="941177" cy="184666"/>
          </a:xfrm>
          <a:prstGeom prst="rect">
            <a:avLst/>
          </a:prstGeom>
          <a:noFill/>
        </p:spPr>
        <p:txBody>
          <a:bodyPr wrap="square" rtlCol="0">
            <a:spAutoFit/>
          </a:bodyPr>
          <a:lstStyle/>
          <a:p>
            <a:r>
              <a:rPr lang="en-US" sz="600" dirty="0" smtClean="0"/>
              <a:t>(Leonard, 2018)</a:t>
            </a:r>
            <a:endParaRPr lang="en-GB" sz="600" dirty="0"/>
          </a:p>
        </p:txBody>
      </p:sp>
      <p:pic>
        <p:nvPicPr>
          <p:cNvPr id="62" name="Picture 61"/>
          <p:cNvPicPr>
            <a:picLocks noChangeAspect="1"/>
          </p:cNvPicPr>
          <p:nvPr/>
        </p:nvPicPr>
        <p:blipFill rotWithShape="1">
          <a:blip r:embed="rId7"/>
          <a:srcRect l="-52" t="3162" r="4064" b="23062"/>
          <a:stretch/>
        </p:blipFill>
        <p:spPr>
          <a:xfrm>
            <a:off x="8095639" y="5078844"/>
            <a:ext cx="1283310" cy="744410"/>
          </a:xfrm>
          <a:prstGeom prst="rect">
            <a:avLst/>
          </a:prstGeom>
        </p:spPr>
      </p:pic>
      <p:sp>
        <p:nvSpPr>
          <p:cNvPr id="63" name="TextBox 62"/>
          <p:cNvSpPr txBox="1"/>
          <p:nvPr/>
        </p:nvSpPr>
        <p:spPr>
          <a:xfrm>
            <a:off x="8426902" y="5758755"/>
            <a:ext cx="941177" cy="184666"/>
          </a:xfrm>
          <a:prstGeom prst="rect">
            <a:avLst/>
          </a:prstGeom>
          <a:noFill/>
        </p:spPr>
        <p:txBody>
          <a:bodyPr wrap="square" rtlCol="0">
            <a:spAutoFit/>
          </a:bodyPr>
          <a:lstStyle/>
          <a:p>
            <a:r>
              <a:rPr lang="en-US" sz="600" dirty="0" smtClean="0"/>
              <a:t>(Leonard, 2018)</a:t>
            </a:r>
            <a:endParaRPr lang="en-GB" sz="600" dirty="0"/>
          </a:p>
        </p:txBody>
      </p:sp>
      <p:sp>
        <p:nvSpPr>
          <p:cNvPr id="64" name="TextBox 63"/>
          <p:cNvSpPr txBox="1"/>
          <p:nvPr/>
        </p:nvSpPr>
        <p:spPr>
          <a:xfrm>
            <a:off x="272917" y="6445429"/>
            <a:ext cx="9440173" cy="221337"/>
          </a:xfrm>
          <a:prstGeom prst="roundRect">
            <a:avLst/>
          </a:prstGeom>
          <a:solidFill>
            <a:schemeClr val="bg1"/>
          </a:solidFill>
          <a:ln w="28575">
            <a:solidFill>
              <a:srgbClr val="DF0002"/>
            </a:solidFill>
            <a:prstDash val="lgDash"/>
          </a:ln>
        </p:spPr>
        <p:txBody>
          <a:bodyPr wrap="square" rtlCol="0">
            <a:spAutoFit/>
          </a:bodyPr>
          <a:lstStyle/>
          <a:p>
            <a:r>
              <a:rPr lang="en-US" sz="700" b="1" dirty="0" smtClean="0"/>
              <a:t>The </a:t>
            </a:r>
            <a:r>
              <a:rPr lang="en-US" sz="700" b="1" dirty="0" smtClean="0">
                <a:solidFill>
                  <a:srgbClr val="DF0002"/>
                </a:solidFill>
              </a:rPr>
              <a:t>UNCRC</a:t>
            </a:r>
            <a:r>
              <a:rPr lang="en-US" sz="700" b="1" dirty="0" smtClean="0"/>
              <a:t> is important because it is vital to protect children when they cannot protect themselves. It is crucial to listen to children and understand that their opinions matter and it is imperative that we help develop children to their fullest potential. </a:t>
            </a:r>
          </a:p>
        </p:txBody>
      </p:sp>
    </p:spTree>
    <p:extLst>
      <p:ext uri="{BB962C8B-B14F-4D97-AF65-F5344CB8AC3E}">
        <p14:creationId xmlns:p14="http://schemas.microsoft.com/office/powerpoint/2010/main" val="1343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3398" y="122534"/>
            <a:ext cx="2989921" cy="400110"/>
          </a:xfrm>
          <a:prstGeom prst="rect">
            <a:avLst/>
          </a:prstGeom>
          <a:noFill/>
        </p:spPr>
        <p:txBody>
          <a:bodyPr wrap="none" lIns="91440" tIns="45720" rIns="91440" bIns="45720">
            <a:spAutoFit/>
          </a:bodyPr>
          <a:lstStyle/>
          <a:p>
            <a:pPr algn="ctr"/>
            <a:r>
              <a:rPr lang="en-GB" sz="2000" b="1" u="sng" cap="none" spc="0" dirty="0" smtClean="0">
                <a:ln w="0"/>
                <a:solidFill>
                  <a:schemeClr val="tx1"/>
                </a:solidFill>
                <a:effectLst>
                  <a:outerShdw blurRad="38100" dist="19050" dir="2700000" algn="tl" rotWithShape="0">
                    <a:schemeClr val="dk1">
                      <a:alpha val="40000"/>
                    </a:schemeClr>
                  </a:outerShdw>
                </a:effectLst>
              </a:rPr>
              <a:t>References: Briefing Paper</a:t>
            </a:r>
            <a:endParaRPr lang="en-GB" sz="2000" b="1" u="sng" cap="none" spc="0" dirty="0">
              <a:ln w="0"/>
              <a:solidFill>
                <a:schemeClr val="tx1"/>
              </a:solidFill>
              <a:effectLst>
                <a:outerShdw blurRad="38100" dist="19050" dir="2700000" algn="tl" rotWithShape="0">
                  <a:schemeClr val="dk1">
                    <a:alpha val="40000"/>
                  </a:schemeClr>
                </a:outerShdw>
              </a:effectLst>
            </a:endParaRPr>
          </a:p>
        </p:txBody>
      </p:sp>
      <p:sp>
        <p:nvSpPr>
          <p:cNvPr id="7" name="TextBox 6"/>
          <p:cNvSpPr txBox="1"/>
          <p:nvPr/>
        </p:nvSpPr>
        <p:spPr>
          <a:xfrm>
            <a:off x="254000" y="522644"/>
            <a:ext cx="9465733" cy="6555641"/>
          </a:xfrm>
          <a:prstGeom prst="rect">
            <a:avLst/>
          </a:prstGeom>
          <a:noFill/>
        </p:spPr>
        <p:txBody>
          <a:bodyPr wrap="square" rtlCol="0">
            <a:spAutoFit/>
          </a:bodyPr>
          <a:lstStyle/>
          <a:p>
            <a:r>
              <a:rPr lang="en-GB" sz="1200" dirty="0"/>
              <a:t>Action for Children (2018) </a:t>
            </a:r>
            <a:r>
              <a:rPr lang="en-GB" sz="1200" i="1" dirty="0"/>
              <a:t>Logo Image.</a:t>
            </a:r>
            <a:r>
              <a:rPr lang="en-GB" sz="1200" dirty="0"/>
              <a:t> Available at: </a:t>
            </a:r>
            <a:r>
              <a:rPr lang="en-GB" sz="1200" u="sng" dirty="0">
                <a:hlinkClick r:id="rId2"/>
              </a:rPr>
              <a:t>https://www.actionforchildren.org.uk</a:t>
            </a:r>
            <a:r>
              <a:rPr lang="en-GB" sz="1200" dirty="0"/>
              <a:t> (Accessed 30</a:t>
            </a:r>
            <a:r>
              <a:rPr lang="en-GB" sz="1200" baseline="30000" dirty="0"/>
              <a:t>th</a:t>
            </a:r>
            <a:r>
              <a:rPr lang="en-GB" sz="1200" dirty="0"/>
              <a:t> October 2018).</a:t>
            </a:r>
          </a:p>
          <a:p>
            <a:r>
              <a:rPr lang="en-GB" sz="1200" dirty="0"/>
              <a:t> </a:t>
            </a:r>
          </a:p>
          <a:p>
            <a:r>
              <a:rPr lang="en-GB" sz="1200" dirty="0"/>
              <a:t>Children and Young People’s Commissioner Scotland (2013) </a:t>
            </a:r>
            <a:r>
              <a:rPr lang="en-GB" sz="1200" i="1" dirty="0"/>
              <a:t>Your Rights in Pictures.</a:t>
            </a:r>
            <a:r>
              <a:rPr lang="en-GB" sz="1200" dirty="0"/>
              <a:t> Available at: </a:t>
            </a:r>
            <a:r>
              <a:rPr lang="en-GB" sz="1200" u="sng" dirty="0">
                <a:hlinkClick r:id="rId3"/>
              </a:rPr>
              <a:t>https://www.cypcs.org.uk/rights/picture/children</a:t>
            </a:r>
            <a:r>
              <a:rPr lang="en-GB" sz="1200" dirty="0"/>
              <a:t> (Accessed: 31st October 2018)</a:t>
            </a:r>
          </a:p>
          <a:p>
            <a:r>
              <a:rPr lang="en-GB" sz="1200" dirty="0"/>
              <a:t> </a:t>
            </a:r>
          </a:p>
          <a:p>
            <a:r>
              <a:rPr lang="en-GB" sz="1200" dirty="0"/>
              <a:t>Children and Young People’s Commissioner Scotland (2015) </a:t>
            </a:r>
            <a:r>
              <a:rPr lang="en-GB" sz="1200" i="1" dirty="0"/>
              <a:t>Article 18. </a:t>
            </a:r>
            <a:r>
              <a:rPr lang="en-GB" sz="1200" dirty="0"/>
              <a:t>Available at: </a:t>
            </a:r>
            <a:r>
              <a:rPr lang="en-GB" sz="1200" u="sng" dirty="0">
                <a:hlinkClick r:id="rId4"/>
              </a:rPr>
              <a:t>https://www.cypcs.org.uk/rights/uncrcarticles/article-18</a:t>
            </a:r>
            <a:r>
              <a:rPr lang="en-GB" sz="1200" dirty="0"/>
              <a:t> (Accessed: 31st October 2018).</a:t>
            </a:r>
          </a:p>
          <a:p>
            <a:r>
              <a:rPr lang="en-GB" sz="1200" dirty="0"/>
              <a:t> </a:t>
            </a:r>
          </a:p>
          <a:p>
            <a:r>
              <a:rPr lang="en-GB" sz="1200" dirty="0"/>
              <a:t>Children and Young People’s Commissioner Scotland (2015) </a:t>
            </a:r>
            <a:r>
              <a:rPr lang="en-GB" sz="1200" i="1" dirty="0"/>
              <a:t>Article 31. </a:t>
            </a:r>
            <a:r>
              <a:rPr lang="en-GB" sz="1200" dirty="0"/>
              <a:t>Available at: </a:t>
            </a:r>
            <a:r>
              <a:rPr lang="en-GB" sz="1200" u="sng" dirty="0">
                <a:hlinkClick r:id="rId5"/>
              </a:rPr>
              <a:t>https://www.cypcs.org.uk/rights/uncrcarticles/article-31</a:t>
            </a:r>
            <a:r>
              <a:rPr lang="en-GB" sz="1200" dirty="0"/>
              <a:t> (Accessed: 31st October 2018).</a:t>
            </a:r>
          </a:p>
          <a:p>
            <a:r>
              <a:rPr lang="en-GB" sz="1200" dirty="0"/>
              <a:t> </a:t>
            </a:r>
          </a:p>
          <a:p>
            <a:r>
              <a:rPr lang="en-GB" sz="1200" dirty="0"/>
              <a:t>Children and Young People’s Commissioner Scotland (2016) </a:t>
            </a:r>
            <a:r>
              <a:rPr lang="en-GB" sz="1200" i="1" dirty="0"/>
              <a:t>Article 3. </a:t>
            </a:r>
            <a:r>
              <a:rPr lang="en-GB" sz="1200" dirty="0"/>
              <a:t>Available at: </a:t>
            </a:r>
            <a:r>
              <a:rPr lang="en-GB" sz="1200" u="sng" dirty="0">
                <a:hlinkClick r:id="rId6"/>
              </a:rPr>
              <a:t>https://www.cypcs.org.uk/rights/uncrcarticles/article-3</a:t>
            </a:r>
            <a:r>
              <a:rPr lang="en-GB" sz="1200" dirty="0"/>
              <a:t> (Accessed: 31st October 2018).</a:t>
            </a:r>
          </a:p>
          <a:p>
            <a:r>
              <a:rPr lang="en-GB" sz="1200" dirty="0"/>
              <a:t> </a:t>
            </a:r>
          </a:p>
          <a:p>
            <a:r>
              <a:rPr lang="en-GB" sz="1200" dirty="0"/>
              <a:t>Children and Young People’s Commissioner Scotland (2016) </a:t>
            </a:r>
            <a:r>
              <a:rPr lang="en-GB" sz="1200" i="1" dirty="0"/>
              <a:t>Article 27. </a:t>
            </a:r>
            <a:r>
              <a:rPr lang="en-GB" sz="1200" dirty="0"/>
              <a:t>Available at: </a:t>
            </a:r>
            <a:r>
              <a:rPr lang="en-GB" sz="1200" u="sng" dirty="0">
                <a:hlinkClick r:id="rId7"/>
              </a:rPr>
              <a:t>https://www.cypcs.org.uk/rights/uncrcarticles/article-27</a:t>
            </a:r>
            <a:r>
              <a:rPr lang="en-GB" sz="1200" dirty="0"/>
              <a:t> (Accessed: 31st October 2018).</a:t>
            </a:r>
          </a:p>
          <a:p>
            <a:r>
              <a:rPr lang="en-GB" sz="1200" dirty="0"/>
              <a:t> </a:t>
            </a:r>
          </a:p>
          <a:p>
            <a:r>
              <a:rPr lang="en-GB" sz="1200" dirty="0"/>
              <a:t>Children’s Commissioner for Wales (2017) </a:t>
            </a:r>
            <a:r>
              <a:rPr lang="en-GB" sz="1200" i="1" dirty="0"/>
              <a:t>The Right Way: A Children’s Right’s Approach for Education in Wales. </a:t>
            </a:r>
            <a:r>
              <a:rPr lang="en-GB" sz="1200" dirty="0"/>
              <a:t>Available at: </a:t>
            </a:r>
            <a:r>
              <a:rPr lang="en-GB" sz="1200" u="sng" dirty="0">
                <a:hlinkClick r:id="rId8"/>
              </a:rPr>
              <a:t>https://www.childcomwales.org.uk/wp-content/uploads/2017/05/The-Right-Way-Education.pdf</a:t>
            </a:r>
            <a:r>
              <a:rPr lang="en-GB" sz="1200" dirty="0"/>
              <a:t> (Accessed: 1st November 2018).</a:t>
            </a:r>
          </a:p>
          <a:p>
            <a:r>
              <a:rPr lang="en-GB" sz="1200" dirty="0"/>
              <a:t> </a:t>
            </a:r>
          </a:p>
          <a:p>
            <a:r>
              <a:rPr lang="en-GB" sz="1200" dirty="0"/>
              <a:t>Children in Wales (2014) </a:t>
            </a:r>
            <a:r>
              <a:rPr lang="en-GB" sz="1200" i="1" dirty="0"/>
              <a:t>Proposed Rights of Children and Young Persons (Wales) Measure. </a:t>
            </a:r>
            <a:r>
              <a:rPr lang="en-GB" sz="1200" dirty="0"/>
              <a:t>Available at: </a:t>
            </a:r>
            <a:r>
              <a:rPr lang="en-GB" sz="1200" u="sng" dirty="0">
                <a:hlinkClick r:id="rId9"/>
              </a:rPr>
              <a:t>http://www.childreninwales.org.uk/policy-document/proposed-rights-of-children-and-young-persons-wales-measure/</a:t>
            </a:r>
            <a:r>
              <a:rPr lang="en-GB" sz="1200" dirty="0"/>
              <a:t> (Accessed: 1</a:t>
            </a:r>
            <a:r>
              <a:rPr lang="en-GB" sz="1200" baseline="30000" dirty="0"/>
              <a:t>st</a:t>
            </a:r>
            <a:r>
              <a:rPr lang="en-GB" sz="1200" dirty="0"/>
              <a:t> November 2018).</a:t>
            </a:r>
          </a:p>
          <a:p>
            <a:r>
              <a:rPr lang="en-GB" sz="1200" dirty="0"/>
              <a:t> </a:t>
            </a:r>
          </a:p>
          <a:p>
            <a:r>
              <a:rPr lang="en-GB" sz="1200" dirty="0"/>
              <a:t>Children in Wales (2014) </a:t>
            </a:r>
            <a:r>
              <a:rPr lang="en-GB" sz="1200" i="1" dirty="0"/>
              <a:t>UN Convention. </a:t>
            </a:r>
            <a:r>
              <a:rPr lang="en-GB" sz="1200" dirty="0"/>
              <a:t>Available at: </a:t>
            </a:r>
            <a:r>
              <a:rPr lang="en-GB" sz="1200" u="sng" dirty="0">
                <a:hlinkClick r:id="rId10"/>
              </a:rPr>
              <a:t>http://www.childreninwales.org.uk/policy/un-convention/</a:t>
            </a:r>
            <a:r>
              <a:rPr lang="en-GB" sz="1200" dirty="0"/>
              <a:t> (Accessed: 1</a:t>
            </a:r>
            <a:r>
              <a:rPr lang="en-GB" sz="1200" baseline="30000" dirty="0"/>
              <a:t>st</a:t>
            </a:r>
            <a:r>
              <a:rPr lang="en-GB" sz="1200" dirty="0"/>
              <a:t> November 2018)</a:t>
            </a:r>
          </a:p>
          <a:p>
            <a:r>
              <a:rPr lang="en-GB" sz="1200" dirty="0"/>
              <a:t> </a:t>
            </a:r>
          </a:p>
          <a:p>
            <a:r>
              <a:rPr lang="en-GB" sz="1200" dirty="0"/>
              <a:t>Child’s Rights International Network (2018) </a:t>
            </a:r>
            <a:r>
              <a:rPr lang="en-GB" sz="1200" i="1" dirty="0"/>
              <a:t>Logo Image.</a:t>
            </a:r>
            <a:r>
              <a:rPr lang="en-GB" sz="1200" dirty="0"/>
              <a:t> Available at: </a:t>
            </a:r>
            <a:r>
              <a:rPr lang="en-GB" sz="1200" u="sng" dirty="0">
                <a:hlinkClick r:id="rId11"/>
              </a:rPr>
              <a:t>https://home.crin.org</a:t>
            </a:r>
            <a:endParaRPr lang="en-GB" sz="1200" dirty="0"/>
          </a:p>
          <a:p>
            <a:r>
              <a:rPr lang="en-GB" sz="1200" dirty="0"/>
              <a:t>(Accessed 30</a:t>
            </a:r>
            <a:r>
              <a:rPr lang="en-GB" sz="1200" baseline="30000" dirty="0"/>
              <a:t>th</a:t>
            </a:r>
            <a:r>
              <a:rPr lang="en-GB" sz="1200" dirty="0"/>
              <a:t> October 2018</a:t>
            </a:r>
            <a:r>
              <a:rPr lang="en-GB" sz="1200" dirty="0" smtClean="0"/>
              <a:t>).</a:t>
            </a:r>
          </a:p>
          <a:p>
            <a:endParaRPr lang="en-GB" sz="1200" dirty="0"/>
          </a:p>
          <a:p>
            <a:r>
              <a:rPr lang="en-GB" sz="1200" dirty="0"/>
              <a:t>Families First (2017) </a:t>
            </a:r>
            <a:r>
              <a:rPr lang="en-GB" sz="1200" i="1" dirty="0"/>
              <a:t>Logo.</a:t>
            </a:r>
            <a:r>
              <a:rPr lang="en-GB" sz="1200" dirty="0"/>
              <a:t> Available at: </a:t>
            </a:r>
            <a:r>
              <a:rPr lang="en-GB" sz="1200" u="sng" dirty="0">
                <a:hlinkClick r:id="rId12"/>
              </a:rPr>
              <a:t>https://cardiff-fis.info/parenting/cardiff-families-first-programme/</a:t>
            </a:r>
            <a:r>
              <a:rPr lang="en-GB" sz="1200" dirty="0"/>
              <a:t> (Accessed: 30</a:t>
            </a:r>
            <a:r>
              <a:rPr lang="en-GB" sz="1200" baseline="30000" dirty="0"/>
              <a:t>th</a:t>
            </a:r>
            <a:r>
              <a:rPr lang="en-GB" sz="1200" dirty="0"/>
              <a:t> October 2018).</a:t>
            </a:r>
          </a:p>
          <a:p>
            <a:r>
              <a:rPr lang="en-GB" sz="1200" dirty="0"/>
              <a:t> </a:t>
            </a:r>
            <a:endParaRPr lang="en-GB" sz="1200" dirty="0" smtClean="0"/>
          </a:p>
          <a:p>
            <a:r>
              <a:rPr lang="en-GB" sz="1200" dirty="0"/>
              <a:t>Family Information Service Cardiff (2017) </a:t>
            </a:r>
            <a:r>
              <a:rPr lang="en-GB" sz="1200" i="1" dirty="0"/>
              <a:t>Cardiff Families First Programme. </a:t>
            </a:r>
            <a:r>
              <a:rPr lang="en-GB" sz="1200" dirty="0"/>
              <a:t>Available at: </a:t>
            </a:r>
            <a:r>
              <a:rPr lang="en-GB" sz="1200" u="sng" dirty="0">
                <a:hlinkClick r:id="rId12"/>
              </a:rPr>
              <a:t>https://cardiff-fis.info/parenting/cardiff-families-first-programme/</a:t>
            </a:r>
            <a:r>
              <a:rPr lang="en-GB" sz="1200" dirty="0"/>
              <a:t> (Accessed: 30</a:t>
            </a:r>
            <a:r>
              <a:rPr lang="en-GB" sz="1200" baseline="30000" dirty="0"/>
              <a:t>th</a:t>
            </a:r>
            <a:r>
              <a:rPr lang="en-GB" sz="1200" dirty="0"/>
              <a:t> October 2018).</a:t>
            </a:r>
          </a:p>
          <a:p>
            <a:endParaRPr lang="en-GB" sz="1200" dirty="0"/>
          </a:p>
          <a:p>
            <a:endParaRPr lang="en-GB" sz="1200" dirty="0"/>
          </a:p>
        </p:txBody>
      </p:sp>
    </p:spTree>
    <p:extLst>
      <p:ext uri="{BB962C8B-B14F-4D97-AF65-F5344CB8AC3E}">
        <p14:creationId xmlns:p14="http://schemas.microsoft.com/office/powerpoint/2010/main" val="9031786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3398" y="122534"/>
            <a:ext cx="2989921" cy="400110"/>
          </a:xfrm>
          <a:prstGeom prst="rect">
            <a:avLst/>
          </a:prstGeom>
          <a:noFill/>
        </p:spPr>
        <p:txBody>
          <a:bodyPr wrap="none" lIns="91440" tIns="45720" rIns="91440" bIns="45720">
            <a:spAutoFit/>
          </a:bodyPr>
          <a:lstStyle/>
          <a:p>
            <a:pPr algn="ctr"/>
            <a:r>
              <a:rPr lang="en-GB" sz="2000" b="1" u="sng" cap="none" spc="0" dirty="0" smtClean="0">
                <a:ln w="0"/>
                <a:solidFill>
                  <a:schemeClr val="tx1"/>
                </a:solidFill>
                <a:effectLst>
                  <a:outerShdw blurRad="38100" dist="19050" dir="2700000" algn="tl" rotWithShape="0">
                    <a:schemeClr val="dk1">
                      <a:alpha val="40000"/>
                    </a:schemeClr>
                  </a:outerShdw>
                </a:effectLst>
              </a:rPr>
              <a:t>References: Briefing Paper</a:t>
            </a:r>
            <a:endParaRPr lang="en-GB" sz="2000" b="1" u="sng" cap="none" spc="0" dirty="0">
              <a:ln w="0"/>
              <a:solidFill>
                <a:schemeClr val="tx1"/>
              </a:solidFill>
              <a:effectLst>
                <a:outerShdw blurRad="38100" dist="19050" dir="2700000" algn="tl" rotWithShape="0">
                  <a:schemeClr val="dk1">
                    <a:alpha val="40000"/>
                  </a:schemeClr>
                </a:outerShdw>
              </a:effectLst>
            </a:endParaRPr>
          </a:p>
        </p:txBody>
      </p:sp>
      <p:sp>
        <p:nvSpPr>
          <p:cNvPr id="5" name="TextBox 4"/>
          <p:cNvSpPr txBox="1"/>
          <p:nvPr/>
        </p:nvSpPr>
        <p:spPr>
          <a:xfrm>
            <a:off x="113398" y="502414"/>
            <a:ext cx="9589402" cy="6801862"/>
          </a:xfrm>
          <a:prstGeom prst="rect">
            <a:avLst/>
          </a:prstGeom>
          <a:noFill/>
        </p:spPr>
        <p:txBody>
          <a:bodyPr wrap="square" rtlCol="0">
            <a:spAutoFit/>
          </a:bodyPr>
          <a:lstStyle/>
          <a:p>
            <a:r>
              <a:rPr lang="en-GB" sz="1150" dirty="0"/>
              <a:t>Flying Start Cardiff (2013) </a:t>
            </a:r>
            <a:r>
              <a:rPr lang="en-GB" sz="1150" i="1" dirty="0"/>
              <a:t>Logo Image. </a:t>
            </a:r>
            <a:r>
              <a:rPr lang="en-GB" sz="1150" dirty="0"/>
              <a:t>Available at: </a:t>
            </a:r>
            <a:r>
              <a:rPr lang="en-GB" sz="1150" u="sng" dirty="0">
                <a:hlinkClick r:id="rId2"/>
              </a:rPr>
              <a:t>https://www.flyingstartcardiff.co.uk</a:t>
            </a:r>
            <a:r>
              <a:rPr lang="en-GB" sz="1150" dirty="0"/>
              <a:t> (Accessed: 30</a:t>
            </a:r>
            <a:r>
              <a:rPr lang="en-GB" sz="1150" baseline="30000" dirty="0"/>
              <a:t>th</a:t>
            </a:r>
            <a:r>
              <a:rPr lang="en-GB" sz="1150" dirty="0"/>
              <a:t> October 2018). </a:t>
            </a:r>
          </a:p>
          <a:p>
            <a:r>
              <a:rPr lang="en-GB" sz="1150" dirty="0"/>
              <a:t> </a:t>
            </a:r>
          </a:p>
          <a:p>
            <a:r>
              <a:rPr lang="en-GB" sz="1150" dirty="0"/>
              <a:t>Government (1996) </a:t>
            </a:r>
            <a:r>
              <a:rPr lang="en-GB" sz="1150" i="1" dirty="0"/>
              <a:t>Housing Act 1996. </a:t>
            </a:r>
            <a:r>
              <a:rPr lang="en-GB" sz="1150" dirty="0"/>
              <a:t>Available at: </a:t>
            </a:r>
            <a:r>
              <a:rPr lang="en-GB" sz="1150" u="sng" dirty="0">
                <a:hlinkClick r:id="rId3"/>
              </a:rPr>
              <a:t>http://www.legislation.gov.uk/ukpga/1996/52/introduction</a:t>
            </a:r>
            <a:r>
              <a:rPr lang="en-GB" sz="1150" dirty="0"/>
              <a:t> (Accessed: 1st November 2018).</a:t>
            </a:r>
          </a:p>
          <a:p>
            <a:r>
              <a:rPr lang="en-GB" sz="1150" dirty="0"/>
              <a:t> </a:t>
            </a:r>
          </a:p>
          <a:p>
            <a:r>
              <a:rPr lang="en-GB" sz="1150" dirty="0"/>
              <a:t>Government (2005) </a:t>
            </a:r>
            <a:r>
              <a:rPr lang="en-GB" sz="1150" i="1" dirty="0"/>
              <a:t>Child Benefit Act 2005. </a:t>
            </a:r>
            <a:r>
              <a:rPr lang="en-GB" sz="1150" dirty="0"/>
              <a:t>Available at: </a:t>
            </a:r>
            <a:r>
              <a:rPr lang="en-GB" sz="1150" u="sng" dirty="0">
                <a:hlinkClick r:id="rId4"/>
              </a:rPr>
              <a:t>https://www.legislation.gov.uk/ukpga/2005/6/notes</a:t>
            </a:r>
            <a:r>
              <a:rPr lang="en-GB" sz="1150" dirty="0"/>
              <a:t> (Accessed: 1st November 2018).</a:t>
            </a:r>
          </a:p>
          <a:p>
            <a:r>
              <a:rPr lang="en-GB" sz="1150" dirty="0"/>
              <a:t> </a:t>
            </a:r>
          </a:p>
          <a:p>
            <a:r>
              <a:rPr lang="en-GB" sz="1150" dirty="0"/>
              <a:t>Government (2008) </a:t>
            </a:r>
            <a:r>
              <a:rPr lang="en-GB" sz="1150" i="1" dirty="0"/>
              <a:t>Children and Young Persons Act 2008. </a:t>
            </a:r>
            <a:r>
              <a:rPr lang="en-GB" sz="1150" dirty="0"/>
              <a:t>Available at: </a:t>
            </a:r>
            <a:r>
              <a:rPr lang="en-GB" sz="1150" u="sng" dirty="0">
                <a:hlinkClick r:id="rId5"/>
              </a:rPr>
              <a:t>https://www.legislation.gov.uk/ukpga/2008/23/introduction</a:t>
            </a:r>
            <a:r>
              <a:rPr lang="en-GB" sz="1150" dirty="0"/>
              <a:t> (Accessed: 1st November 2018).</a:t>
            </a:r>
          </a:p>
          <a:p>
            <a:r>
              <a:rPr lang="en-GB" sz="1150" dirty="0"/>
              <a:t> </a:t>
            </a:r>
          </a:p>
          <a:p>
            <a:r>
              <a:rPr lang="en-GB" sz="1150" dirty="0"/>
              <a:t>Government (2010) </a:t>
            </a:r>
            <a:r>
              <a:rPr lang="en-GB" sz="1150" i="1" dirty="0"/>
              <a:t>United Nations Convention on the Rights of the Child (UNCRC): How Legislation Underpins Implementation in England. </a:t>
            </a:r>
            <a:r>
              <a:rPr lang="en-GB" sz="1150" dirty="0"/>
              <a:t>Available at: </a:t>
            </a:r>
            <a:r>
              <a:rPr lang="en-GB" sz="1150" u="sng" dirty="0">
                <a:hlinkClick r:id="rId6"/>
              </a:rPr>
              <a:t>https://assets.publishing.service.gov.uk/government/uploads/system/uploads/attachment_data/file/296368/uncrc_how_legislation_underpins_implementation_in_england_march_2010.pdf</a:t>
            </a:r>
            <a:r>
              <a:rPr lang="en-GB" sz="1150" dirty="0"/>
              <a:t>  (Accessed: 1st November 2018</a:t>
            </a:r>
            <a:r>
              <a:rPr lang="en-GB" sz="1150" dirty="0" smtClean="0"/>
              <a:t>).</a:t>
            </a:r>
          </a:p>
          <a:p>
            <a:endParaRPr lang="en-GB" sz="1150" dirty="0"/>
          </a:p>
          <a:p>
            <a:r>
              <a:rPr lang="en-GB" sz="1150" dirty="0"/>
              <a:t>Government (2011) </a:t>
            </a:r>
            <a:r>
              <a:rPr lang="en-GB" sz="1150" i="1" dirty="0"/>
              <a:t>Rights of Children and Young Persons (Wales) Measure 2011. </a:t>
            </a:r>
            <a:r>
              <a:rPr lang="en-GB" sz="1150" dirty="0"/>
              <a:t>Available at: </a:t>
            </a:r>
            <a:r>
              <a:rPr lang="en-GB" sz="1150" u="sng" dirty="0">
                <a:hlinkClick r:id="rId7"/>
              </a:rPr>
              <a:t>http://www.legislation.gov.uk/mwa/2011/2/introduction</a:t>
            </a:r>
            <a:r>
              <a:rPr lang="en-GB" sz="1150" dirty="0"/>
              <a:t> (Accessed: 1st November 2018).</a:t>
            </a:r>
          </a:p>
          <a:p>
            <a:r>
              <a:rPr lang="en-GB" sz="1150" dirty="0"/>
              <a:t> </a:t>
            </a:r>
          </a:p>
          <a:p>
            <a:r>
              <a:rPr lang="en-GB" sz="1150" dirty="0" err="1"/>
              <a:t>Humanium</a:t>
            </a:r>
            <a:r>
              <a:rPr lang="en-GB" sz="1150" dirty="0"/>
              <a:t> (2011) </a:t>
            </a:r>
            <a:r>
              <a:rPr lang="en-GB" sz="1150" i="1" dirty="0"/>
              <a:t>Children’s Rights History. </a:t>
            </a:r>
            <a:r>
              <a:rPr lang="en-GB" sz="1150" dirty="0"/>
              <a:t>Available at: </a:t>
            </a:r>
            <a:r>
              <a:rPr lang="en-GB" sz="1150" u="sng" dirty="0">
                <a:hlinkClick r:id="rId8"/>
              </a:rPr>
              <a:t>https://www.humanium.org/en/childrens-rights-history/</a:t>
            </a:r>
            <a:r>
              <a:rPr lang="en-GB" sz="1150" dirty="0"/>
              <a:t> (Accessed: 1</a:t>
            </a:r>
            <a:r>
              <a:rPr lang="en-GB" sz="1150" baseline="30000" dirty="0"/>
              <a:t>st</a:t>
            </a:r>
            <a:r>
              <a:rPr lang="en-GB" sz="1150" dirty="0"/>
              <a:t> November 2018).</a:t>
            </a:r>
          </a:p>
          <a:p>
            <a:r>
              <a:rPr lang="en-GB" sz="1150" dirty="0"/>
              <a:t> </a:t>
            </a:r>
          </a:p>
          <a:p>
            <a:r>
              <a:rPr lang="en-GB" sz="1150" dirty="0"/>
              <a:t>Northumberland Safeguarding Children Board (2017) </a:t>
            </a:r>
            <a:r>
              <a:rPr lang="en-GB" sz="1150" i="1" dirty="0"/>
              <a:t>Good Practice Supporting the Voice of the Child. </a:t>
            </a:r>
            <a:r>
              <a:rPr lang="en-GB" sz="1150" dirty="0"/>
              <a:t>Available at: </a:t>
            </a:r>
            <a:r>
              <a:rPr lang="en-GB" sz="1150" u="sng" dirty="0">
                <a:hlinkClick r:id="rId9"/>
              </a:rPr>
              <a:t>http://northumberlandlscb.proceduresonline.com/chapters/p_voice_of_ch.html</a:t>
            </a:r>
            <a:r>
              <a:rPr lang="en-GB" sz="1150" dirty="0"/>
              <a:t> (Accessed: 31st October 2018).</a:t>
            </a:r>
          </a:p>
          <a:p>
            <a:r>
              <a:rPr lang="en-GB" sz="1150" dirty="0"/>
              <a:t> </a:t>
            </a:r>
          </a:p>
          <a:p>
            <a:r>
              <a:rPr lang="en-GB" sz="1150" dirty="0"/>
              <a:t>NSPCC (2018) </a:t>
            </a:r>
            <a:r>
              <a:rPr lang="en-GB" sz="1150" i="1" dirty="0"/>
              <a:t>Logo Image. </a:t>
            </a:r>
            <a:r>
              <a:rPr lang="en-GB" sz="1150" dirty="0"/>
              <a:t>Available at: </a:t>
            </a:r>
            <a:r>
              <a:rPr lang="en-GB" sz="1150" u="sng" dirty="0">
                <a:hlinkClick r:id="rId10"/>
              </a:rPr>
              <a:t>https://www.nspcc.org.uk</a:t>
            </a:r>
            <a:r>
              <a:rPr lang="en-GB" sz="1150" dirty="0"/>
              <a:t> (Accessed 30</a:t>
            </a:r>
            <a:r>
              <a:rPr lang="en-GB" sz="1150" baseline="30000" dirty="0"/>
              <a:t>th</a:t>
            </a:r>
            <a:r>
              <a:rPr lang="en-GB" sz="1150" dirty="0"/>
              <a:t> October 2018).</a:t>
            </a:r>
          </a:p>
          <a:p>
            <a:r>
              <a:rPr lang="en-GB" sz="1150" i="1" dirty="0"/>
              <a:t> </a:t>
            </a:r>
            <a:endParaRPr lang="en-GB" sz="1150" dirty="0"/>
          </a:p>
          <a:p>
            <a:r>
              <a:rPr lang="en-GB" sz="1150" dirty="0"/>
              <a:t>Save the Children (2016) </a:t>
            </a:r>
            <a:r>
              <a:rPr lang="en-GB" sz="1150" i="1" dirty="0"/>
              <a:t>Our History. </a:t>
            </a:r>
            <a:r>
              <a:rPr lang="en-GB" sz="1150" dirty="0"/>
              <a:t>Available at: </a:t>
            </a:r>
            <a:r>
              <a:rPr lang="en-GB" sz="1150" u="sng" dirty="0">
                <a:hlinkClick r:id="rId11"/>
              </a:rPr>
              <a:t>https://www.savethechildren.org.uk/about-us/our-history</a:t>
            </a:r>
            <a:r>
              <a:rPr lang="en-GB" sz="1150" dirty="0"/>
              <a:t> (Accessed: 31st October 2018).</a:t>
            </a:r>
          </a:p>
          <a:p>
            <a:r>
              <a:rPr lang="en-GB" sz="1150" dirty="0"/>
              <a:t> </a:t>
            </a:r>
          </a:p>
          <a:p>
            <a:r>
              <a:rPr lang="en-GB" sz="1150" dirty="0"/>
              <a:t>Save the Children (2016) </a:t>
            </a:r>
            <a:r>
              <a:rPr lang="en-GB" sz="1150" i="1" dirty="0" err="1"/>
              <a:t>Eglantyne</a:t>
            </a:r>
            <a:r>
              <a:rPr lang="en-GB" sz="1150" i="1" dirty="0"/>
              <a:t> </a:t>
            </a:r>
            <a:r>
              <a:rPr lang="en-GB" sz="1150" i="1" dirty="0" err="1"/>
              <a:t>Jebb</a:t>
            </a:r>
            <a:r>
              <a:rPr lang="en-GB" sz="1150" i="1" dirty="0"/>
              <a:t> Image. </a:t>
            </a:r>
            <a:r>
              <a:rPr lang="en-GB" sz="1150" dirty="0"/>
              <a:t>Available at: </a:t>
            </a:r>
            <a:r>
              <a:rPr lang="en-GB" sz="1150" u="sng" dirty="0">
                <a:hlinkClick r:id="rId11"/>
              </a:rPr>
              <a:t>https://www.savethechildren.org.uk/about-us/our-history</a:t>
            </a:r>
            <a:r>
              <a:rPr lang="en-GB" sz="1150" dirty="0"/>
              <a:t> (Accessed: 31st October 2018).</a:t>
            </a:r>
          </a:p>
          <a:p>
            <a:r>
              <a:rPr lang="en-GB" sz="1150" dirty="0"/>
              <a:t> </a:t>
            </a:r>
          </a:p>
          <a:p>
            <a:r>
              <a:rPr lang="en-GB" sz="1150" dirty="0"/>
              <a:t>The Centre for Children’s Rights (2016) </a:t>
            </a:r>
            <a:r>
              <a:rPr lang="en-GB" sz="1150" i="1" dirty="0"/>
              <a:t>United Nations Convention on the Rights of the Child</a:t>
            </a:r>
            <a:r>
              <a:rPr lang="en-GB" sz="1150" dirty="0"/>
              <a:t> [video]. Available at: </a:t>
            </a:r>
            <a:r>
              <a:rPr lang="en-GB" sz="1150" u="sng" dirty="0">
                <a:hlinkClick r:id="rId12"/>
              </a:rPr>
              <a:t>https://www.youtube.com/watch?v=TFMqTDIYI2U</a:t>
            </a:r>
            <a:r>
              <a:rPr lang="en-GB" sz="1150" dirty="0"/>
              <a:t> (Accessed: 31</a:t>
            </a:r>
            <a:r>
              <a:rPr lang="en-GB" sz="1150" baseline="30000" dirty="0"/>
              <a:t>st</a:t>
            </a:r>
            <a:r>
              <a:rPr lang="en-GB" sz="1150" dirty="0"/>
              <a:t> October 2018</a:t>
            </a:r>
            <a:r>
              <a:rPr lang="en-GB" sz="1150" dirty="0" smtClean="0"/>
              <a:t>).</a:t>
            </a:r>
          </a:p>
          <a:p>
            <a:endParaRPr lang="en-GB" sz="1150" dirty="0"/>
          </a:p>
          <a:p>
            <a:r>
              <a:rPr lang="en-GB" sz="1150" dirty="0"/>
              <a:t>UNICEF (2005) </a:t>
            </a:r>
            <a:r>
              <a:rPr lang="en-GB" sz="1150" i="1" dirty="0"/>
              <a:t>The Convention on the Rights of the Child: Guiding Principles: General Requirements for All Rights. </a:t>
            </a:r>
            <a:r>
              <a:rPr lang="en-GB" sz="1150" dirty="0"/>
              <a:t>Available at:    </a:t>
            </a:r>
            <a:r>
              <a:rPr lang="en-GB" sz="1150" u="sng" dirty="0">
                <a:hlinkClick r:id="rId13"/>
              </a:rPr>
              <a:t>https://www.unicef.org/crc/files/Guiding_Principles.pdf</a:t>
            </a:r>
            <a:r>
              <a:rPr lang="en-GB" sz="1150" dirty="0"/>
              <a:t> (Accessed: 31st October 2018).</a:t>
            </a:r>
          </a:p>
          <a:p>
            <a:r>
              <a:rPr lang="en-GB" sz="1150" dirty="0"/>
              <a:t> </a:t>
            </a:r>
          </a:p>
          <a:p>
            <a:r>
              <a:rPr lang="en-GB" sz="1150" dirty="0"/>
              <a:t>UNICEF (2005) </a:t>
            </a:r>
            <a:r>
              <a:rPr lang="en-GB" sz="1150" i="1" dirty="0"/>
              <a:t>The Convention on the Rights of the Child: Participation Rights: Having an Active Voice. </a:t>
            </a:r>
            <a:r>
              <a:rPr lang="en-GB" sz="1150" dirty="0"/>
              <a:t>Available at: </a:t>
            </a:r>
            <a:r>
              <a:rPr lang="en-GB" sz="1150" u="sng" dirty="0">
                <a:hlinkClick r:id="rId14"/>
              </a:rPr>
              <a:t>https://www.unicef.org/crc/files/Participation.pdf</a:t>
            </a:r>
            <a:r>
              <a:rPr lang="en-GB" sz="1150" dirty="0"/>
              <a:t> (Accessed: 31st October 2018).</a:t>
            </a:r>
          </a:p>
          <a:p>
            <a:r>
              <a:rPr lang="en-GB" sz="1150" dirty="0"/>
              <a:t> </a:t>
            </a:r>
          </a:p>
          <a:p>
            <a:endParaRPr lang="en-GB" sz="1100" dirty="0"/>
          </a:p>
          <a:p>
            <a:endParaRPr lang="en-GB" sz="1100" dirty="0"/>
          </a:p>
        </p:txBody>
      </p:sp>
    </p:spTree>
    <p:extLst>
      <p:ext uri="{BB962C8B-B14F-4D97-AF65-F5344CB8AC3E}">
        <p14:creationId xmlns:p14="http://schemas.microsoft.com/office/powerpoint/2010/main" val="346358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3398" y="122534"/>
            <a:ext cx="2989921" cy="400110"/>
          </a:xfrm>
          <a:prstGeom prst="rect">
            <a:avLst/>
          </a:prstGeom>
          <a:noFill/>
        </p:spPr>
        <p:txBody>
          <a:bodyPr wrap="none" lIns="91440" tIns="45720" rIns="91440" bIns="45720">
            <a:spAutoFit/>
          </a:bodyPr>
          <a:lstStyle/>
          <a:p>
            <a:pPr algn="ctr"/>
            <a:r>
              <a:rPr lang="en-GB" sz="2000" b="1" u="sng" cap="none" spc="0" dirty="0" smtClean="0">
                <a:ln w="0"/>
                <a:solidFill>
                  <a:schemeClr val="tx1"/>
                </a:solidFill>
                <a:effectLst>
                  <a:outerShdw blurRad="38100" dist="19050" dir="2700000" algn="tl" rotWithShape="0">
                    <a:schemeClr val="dk1">
                      <a:alpha val="40000"/>
                    </a:schemeClr>
                  </a:outerShdw>
                </a:effectLst>
              </a:rPr>
              <a:t>References: Briefing Paper</a:t>
            </a:r>
            <a:endParaRPr lang="en-GB" sz="2000" b="1" u="sng" cap="none" spc="0" dirty="0">
              <a:ln w="0"/>
              <a:solidFill>
                <a:schemeClr val="tx1"/>
              </a:solidFill>
              <a:effectLst>
                <a:outerShdw blurRad="38100" dist="19050" dir="2700000" algn="tl" rotWithShape="0">
                  <a:schemeClr val="dk1">
                    <a:alpha val="40000"/>
                  </a:schemeClr>
                </a:outerShdw>
              </a:effectLst>
            </a:endParaRPr>
          </a:p>
        </p:txBody>
      </p:sp>
      <p:sp>
        <p:nvSpPr>
          <p:cNvPr id="5" name="TextBox 4"/>
          <p:cNvSpPr txBox="1"/>
          <p:nvPr/>
        </p:nvSpPr>
        <p:spPr>
          <a:xfrm>
            <a:off x="254000" y="522644"/>
            <a:ext cx="9516533" cy="6001643"/>
          </a:xfrm>
          <a:prstGeom prst="rect">
            <a:avLst/>
          </a:prstGeom>
          <a:noFill/>
        </p:spPr>
        <p:txBody>
          <a:bodyPr wrap="square" rtlCol="0">
            <a:spAutoFit/>
          </a:bodyPr>
          <a:lstStyle/>
          <a:p>
            <a:r>
              <a:rPr lang="en-GB" sz="1200" dirty="0"/>
              <a:t>UNICEF (2005) </a:t>
            </a:r>
            <a:r>
              <a:rPr lang="en-GB" sz="1200" i="1" dirty="0"/>
              <a:t>The Convention on the Rights of the Child: Protection Rights: Keeping Safe from Harm. </a:t>
            </a:r>
            <a:r>
              <a:rPr lang="en-GB" sz="1200" dirty="0"/>
              <a:t>Available at: </a:t>
            </a:r>
            <a:r>
              <a:rPr lang="en-GB" sz="1200" u="sng" dirty="0">
                <a:hlinkClick r:id="rId2"/>
              </a:rPr>
              <a:t>https://www.unicef.org/crc/files/Protection_list.pdf</a:t>
            </a:r>
            <a:r>
              <a:rPr lang="en-GB" sz="1200" dirty="0"/>
              <a:t> (Accessed: 31st October 2018).</a:t>
            </a:r>
          </a:p>
          <a:p>
            <a:r>
              <a:rPr lang="en-GB" sz="1200" dirty="0"/>
              <a:t> </a:t>
            </a:r>
          </a:p>
          <a:p>
            <a:r>
              <a:rPr lang="en-GB" sz="1200" dirty="0"/>
              <a:t>UNICEF (2005) </a:t>
            </a:r>
            <a:r>
              <a:rPr lang="en-GB" sz="1200" i="1" dirty="0"/>
              <a:t>The Convention on the Rights of the Child: Survival and Development Rights: The Basic Rights to Life, Survival and Development of One’s Full Potential. </a:t>
            </a:r>
            <a:r>
              <a:rPr lang="en-GB" sz="1200" dirty="0"/>
              <a:t>Available at: </a:t>
            </a:r>
            <a:r>
              <a:rPr lang="en-GB" sz="1200" u="sng" dirty="0">
                <a:hlinkClick r:id="rId3"/>
              </a:rPr>
              <a:t>https://www.unicef.org/crc/files/Survival_Development.pdf</a:t>
            </a:r>
            <a:r>
              <a:rPr lang="en-GB" sz="1200" dirty="0"/>
              <a:t> (Accessed: 31st October 2018).</a:t>
            </a:r>
          </a:p>
          <a:p>
            <a:r>
              <a:rPr lang="en-GB" sz="1200" dirty="0"/>
              <a:t> </a:t>
            </a:r>
          </a:p>
          <a:p>
            <a:r>
              <a:rPr lang="en-GB" sz="1200" dirty="0"/>
              <a:t>UNICEF (2009) </a:t>
            </a:r>
            <a:r>
              <a:rPr lang="en-GB" sz="1200" i="1" dirty="0"/>
              <a:t>About the Convention. </a:t>
            </a:r>
            <a:r>
              <a:rPr lang="en-GB" sz="1200" dirty="0"/>
              <a:t>Available at:</a:t>
            </a:r>
          </a:p>
          <a:p>
            <a:r>
              <a:rPr lang="en-GB" sz="1200" u="sng" dirty="0">
                <a:hlinkClick r:id="rId4"/>
              </a:rPr>
              <a:t>https://www.unicef.org/rightsite/237_202.htm</a:t>
            </a:r>
            <a:r>
              <a:rPr lang="en-GB" sz="1200" dirty="0"/>
              <a:t> (Accessed: 30th October 2018)</a:t>
            </a:r>
          </a:p>
          <a:p>
            <a:r>
              <a:rPr lang="en-GB" sz="1200" dirty="0"/>
              <a:t> </a:t>
            </a:r>
          </a:p>
          <a:p>
            <a:r>
              <a:rPr lang="en-GB" sz="1200" dirty="0"/>
              <a:t>UNICEF (2011) </a:t>
            </a:r>
            <a:r>
              <a:rPr lang="en-GB" sz="1200" i="1" dirty="0"/>
              <a:t>Every Child’s Right to Be Heard a Resource Guide on the UN Committee on the Rights of the Child General Comment no.12. </a:t>
            </a:r>
            <a:r>
              <a:rPr lang="en-GB" sz="1200" dirty="0"/>
              <a:t>Available at: </a:t>
            </a:r>
            <a:r>
              <a:rPr lang="en-GB" sz="1200" u="sng" dirty="0">
                <a:hlinkClick r:id="rId5"/>
              </a:rPr>
              <a:t>https://www.unicef.org/french/adolescence/files/Every_Childs_Right_to_be_Heard.pdf</a:t>
            </a:r>
            <a:r>
              <a:rPr lang="en-GB" sz="1200" dirty="0"/>
              <a:t> (Accessed: 30th October 2018)</a:t>
            </a:r>
          </a:p>
          <a:p>
            <a:r>
              <a:rPr lang="en-GB" sz="1200" dirty="0"/>
              <a:t> </a:t>
            </a:r>
          </a:p>
          <a:p>
            <a:r>
              <a:rPr lang="en-GB" sz="1200" dirty="0"/>
              <a:t>UNICEF (2017) </a:t>
            </a:r>
            <a:r>
              <a:rPr lang="en-GB" sz="1200" i="1" dirty="0"/>
              <a:t>What is a Rights Respecting School. </a:t>
            </a:r>
            <a:r>
              <a:rPr lang="en-GB" sz="1200" dirty="0"/>
              <a:t>Available at: </a:t>
            </a:r>
            <a:r>
              <a:rPr lang="en-GB" sz="1200" u="sng" dirty="0">
                <a:hlinkClick r:id="rId6"/>
              </a:rPr>
              <a:t>https://www.unicef.org.uk/rights-respecting-schools/wp-content/uploads/sites/4/2017/01/Summary-of-the-UNCRC.pdf</a:t>
            </a:r>
            <a:r>
              <a:rPr lang="en-GB" sz="1200" dirty="0"/>
              <a:t> (Accessed: 31st October 2018).</a:t>
            </a:r>
          </a:p>
          <a:p>
            <a:r>
              <a:rPr lang="en-GB" sz="1200" dirty="0"/>
              <a:t> </a:t>
            </a:r>
          </a:p>
          <a:p>
            <a:r>
              <a:rPr lang="en-GB" sz="1200" dirty="0"/>
              <a:t>United Nations. </a:t>
            </a:r>
            <a:r>
              <a:rPr lang="en-GB" sz="1200" i="1" dirty="0"/>
              <a:t>United Nations Treaty Collection. </a:t>
            </a:r>
            <a:r>
              <a:rPr lang="en-GB" sz="1200" dirty="0"/>
              <a:t>Available at: </a:t>
            </a:r>
            <a:r>
              <a:rPr lang="en-GB" sz="1200" u="sng" dirty="0">
                <a:hlinkClick r:id="rId7"/>
              </a:rPr>
              <a:t>https://treaties.un.org/pages/ViewDetails.aspx?src=IND&amp;mtdsg_no=IV-11&amp;chapter=4&amp;lang=en#top</a:t>
            </a:r>
            <a:r>
              <a:rPr lang="en-GB" sz="1200" dirty="0"/>
              <a:t> (Accessed: 1</a:t>
            </a:r>
            <a:r>
              <a:rPr lang="en-GB" sz="1200" baseline="30000" dirty="0"/>
              <a:t>st</a:t>
            </a:r>
            <a:r>
              <a:rPr lang="en-GB" sz="1200" dirty="0"/>
              <a:t> November 2018).</a:t>
            </a:r>
          </a:p>
          <a:p>
            <a:r>
              <a:rPr lang="en-GB" sz="1200" dirty="0"/>
              <a:t> </a:t>
            </a:r>
          </a:p>
          <a:p>
            <a:r>
              <a:rPr lang="en-GB" sz="1200" dirty="0"/>
              <a:t>Welsh Government (2015) </a:t>
            </a:r>
            <a:r>
              <a:rPr lang="en-GB" sz="1200" i="1" dirty="0"/>
              <a:t>Responsibilities Under the Children Act 1989 and the Children Act 2004. </a:t>
            </a:r>
            <a:r>
              <a:rPr lang="en-GB" sz="1200" dirty="0"/>
              <a:t>Available at: </a:t>
            </a:r>
            <a:r>
              <a:rPr lang="en-GB" sz="1200" u="sng" dirty="0">
                <a:hlinkClick r:id="rId8"/>
              </a:rPr>
              <a:t>http://law.gov.wales/publicservices/social-care/Local-authority-responsibilities/Safeguarding/safeguarding-children/responsibilities-under-children-act-1989-and-children-act-2004/?lang=en#/publicservices/social-care/Local-authority-responsibilities/Safeguarding/safeguarding-children/responsibilities-under-children-act-1989-and-children-act-2004/?tab=overview&amp;lang=en</a:t>
            </a:r>
            <a:r>
              <a:rPr lang="en-GB" sz="1200" dirty="0"/>
              <a:t> (Accessed: 30</a:t>
            </a:r>
            <a:r>
              <a:rPr lang="en-GB" sz="1200" baseline="30000" dirty="0"/>
              <a:t>th</a:t>
            </a:r>
            <a:r>
              <a:rPr lang="en-GB" sz="1200" dirty="0"/>
              <a:t> October 2018).</a:t>
            </a:r>
          </a:p>
          <a:p>
            <a:r>
              <a:rPr lang="en-GB" sz="1200" dirty="0"/>
              <a:t> </a:t>
            </a:r>
          </a:p>
          <a:p>
            <a:r>
              <a:rPr lang="en-GB" sz="1200" dirty="0"/>
              <a:t>Welsh Government (2015) </a:t>
            </a:r>
            <a:r>
              <a:rPr lang="en-GB" sz="1200" i="1" dirty="0"/>
              <a:t>Implementation of children's rights in Wales. </a:t>
            </a:r>
            <a:r>
              <a:rPr lang="en-GB" sz="1200" dirty="0"/>
              <a:t>Available at: </a:t>
            </a:r>
            <a:r>
              <a:rPr lang="en-GB" sz="1200" u="sng" dirty="0">
                <a:hlinkClick r:id="rId9"/>
              </a:rPr>
              <a:t>https://gov.wales/topics/people-and-communities/people/children-and-young-people/rights/implementation-of-childrens-rights/?lang=en</a:t>
            </a:r>
            <a:r>
              <a:rPr lang="en-GB" sz="1200" dirty="0"/>
              <a:t> (Accessed: 1</a:t>
            </a:r>
            <a:r>
              <a:rPr lang="en-GB" sz="1200" baseline="30000" dirty="0"/>
              <a:t>st</a:t>
            </a:r>
            <a:r>
              <a:rPr lang="en-GB" sz="1200" dirty="0"/>
              <a:t> November 2018).</a:t>
            </a:r>
          </a:p>
          <a:p>
            <a:r>
              <a:rPr lang="en-GB" sz="1200" dirty="0"/>
              <a:t> </a:t>
            </a:r>
          </a:p>
          <a:p>
            <a:r>
              <a:rPr lang="en-GB" sz="1200" dirty="0"/>
              <a:t>Welsh Government (2017) </a:t>
            </a:r>
            <a:r>
              <a:rPr lang="en-GB" sz="1200" i="1" dirty="0"/>
              <a:t>Flying Start. </a:t>
            </a:r>
            <a:r>
              <a:rPr lang="en-GB" sz="1200" dirty="0"/>
              <a:t>Available at: </a:t>
            </a:r>
            <a:r>
              <a:rPr lang="en-GB" sz="1200" u="sng" dirty="0">
                <a:hlinkClick r:id="rId10"/>
              </a:rPr>
              <a:t>https://gov.wales/topics/people-and-communities/people/children-and-young-people/parenting-support-guidance/help/flyingstart/?lang=en</a:t>
            </a:r>
            <a:r>
              <a:rPr lang="en-GB" sz="1200" dirty="0"/>
              <a:t> (Accessed: 31</a:t>
            </a:r>
            <a:r>
              <a:rPr lang="en-GB" sz="1200" baseline="30000" dirty="0"/>
              <a:t>st</a:t>
            </a:r>
            <a:r>
              <a:rPr lang="en-GB" sz="1200" dirty="0"/>
              <a:t> October 2018). </a:t>
            </a:r>
          </a:p>
          <a:p>
            <a:r>
              <a:rPr lang="en-GB" sz="1200" dirty="0"/>
              <a:t> </a:t>
            </a:r>
          </a:p>
          <a:p>
            <a:r>
              <a:rPr lang="en-GB" sz="1200" dirty="0"/>
              <a:t>Welsh Government (2018) </a:t>
            </a:r>
            <a:r>
              <a:rPr lang="en-GB" sz="1200" i="1" dirty="0"/>
              <a:t>Families First. </a:t>
            </a:r>
            <a:r>
              <a:rPr lang="en-GB" sz="1200" dirty="0"/>
              <a:t>Available at: </a:t>
            </a:r>
            <a:r>
              <a:rPr lang="en-GB" sz="1200" u="sng" dirty="0">
                <a:hlinkClick r:id="rId11"/>
              </a:rPr>
              <a:t>https://gov.wales/topics/people-and-communities/people/children-and-young-people/parenting-support-guidance/help/families-first/?lang=en</a:t>
            </a:r>
            <a:r>
              <a:rPr lang="en-GB" sz="1200" dirty="0"/>
              <a:t> (Accessed: 31</a:t>
            </a:r>
            <a:r>
              <a:rPr lang="en-GB" sz="1200" baseline="30000" dirty="0"/>
              <a:t>st</a:t>
            </a:r>
            <a:r>
              <a:rPr lang="en-GB" sz="1200" dirty="0"/>
              <a:t> October 2018). </a:t>
            </a:r>
          </a:p>
          <a:p>
            <a:endParaRPr lang="en-GB" sz="1200" dirty="0"/>
          </a:p>
        </p:txBody>
      </p:sp>
    </p:spTree>
    <p:extLst>
      <p:ext uri="{BB962C8B-B14F-4D97-AF65-F5344CB8AC3E}">
        <p14:creationId xmlns:p14="http://schemas.microsoft.com/office/powerpoint/2010/main" val="19724072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6267" y="122534"/>
            <a:ext cx="2844177" cy="400110"/>
          </a:xfrm>
          <a:prstGeom prst="rect">
            <a:avLst/>
          </a:prstGeom>
          <a:noFill/>
        </p:spPr>
        <p:txBody>
          <a:bodyPr wrap="none" lIns="91440" tIns="45720" rIns="91440" bIns="45720">
            <a:spAutoFit/>
          </a:bodyPr>
          <a:lstStyle/>
          <a:p>
            <a:pPr algn="ctr"/>
            <a:r>
              <a:rPr lang="en-GB" sz="2000" b="1" u="sng" cap="none" spc="0" dirty="0" smtClean="0">
                <a:ln w="0"/>
                <a:solidFill>
                  <a:schemeClr val="tx1"/>
                </a:solidFill>
                <a:effectLst>
                  <a:outerShdw blurRad="38100" dist="19050" dir="2700000" algn="tl" rotWithShape="0">
                    <a:schemeClr val="dk1">
                      <a:alpha val="40000"/>
                    </a:schemeClr>
                  </a:outerShdw>
                </a:effectLst>
              </a:rPr>
              <a:t>References: Presentation</a:t>
            </a:r>
            <a:endParaRPr lang="en-GB" sz="2000" b="1" u="sng" cap="none" spc="0" dirty="0">
              <a:ln w="0"/>
              <a:solidFill>
                <a:schemeClr val="tx1"/>
              </a:solidFill>
              <a:effectLst>
                <a:outerShdw blurRad="38100" dist="19050" dir="2700000" algn="tl" rotWithShape="0">
                  <a:schemeClr val="dk1">
                    <a:alpha val="40000"/>
                  </a:schemeClr>
                </a:outerShdw>
              </a:effectLst>
            </a:endParaRPr>
          </a:p>
        </p:txBody>
      </p:sp>
      <p:sp>
        <p:nvSpPr>
          <p:cNvPr id="8" name="TextBox 7"/>
          <p:cNvSpPr txBox="1"/>
          <p:nvPr/>
        </p:nvSpPr>
        <p:spPr>
          <a:xfrm>
            <a:off x="186267" y="660401"/>
            <a:ext cx="9448800" cy="6109365"/>
          </a:xfrm>
          <a:prstGeom prst="rect">
            <a:avLst/>
          </a:prstGeom>
          <a:noFill/>
        </p:spPr>
        <p:txBody>
          <a:bodyPr wrap="square" rtlCol="0">
            <a:spAutoFit/>
          </a:bodyPr>
          <a:lstStyle/>
          <a:p>
            <a:r>
              <a:rPr lang="en-GB" sz="1700" dirty="0"/>
              <a:t>Children's Rights Alliance (2013) </a:t>
            </a:r>
            <a:r>
              <a:rPr lang="en-GB" sz="1700" i="1" dirty="0"/>
              <a:t>The United Nations Convention on the Rights of the Child</a:t>
            </a:r>
            <a:endParaRPr lang="en-GB" sz="1700" dirty="0"/>
          </a:p>
          <a:p>
            <a:r>
              <a:rPr lang="en-GB" sz="1700" dirty="0"/>
              <a:t>Available at: </a:t>
            </a:r>
            <a:r>
              <a:rPr lang="en-GB" sz="1700" u="sng" dirty="0">
                <a:hlinkClick r:id="rId2"/>
              </a:rPr>
              <a:t>https://www.childrensrights.ie/childrens-rights-ireland/un-convention-rights-child</a:t>
            </a:r>
            <a:r>
              <a:rPr lang="en-GB" sz="1700" dirty="0"/>
              <a:t>  (Accessed: 19</a:t>
            </a:r>
            <a:r>
              <a:rPr lang="en-GB" sz="1700" baseline="30000" dirty="0"/>
              <a:t>th</a:t>
            </a:r>
            <a:r>
              <a:rPr lang="en-GB" sz="1700" dirty="0"/>
              <a:t> October 2018)</a:t>
            </a:r>
          </a:p>
          <a:p>
            <a:r>
              <a:rPr lang="en-GB" sz="1700" dirty="0"/>
              <a:t> </a:t>
            </a:r>
            <a:endParaRPr lang="en-GB" sz="1700" dirty="0" smtClean="0"/>
          </a:p>
          <a:p>
            <a:r>
              <a:rPr lang="en-GB" sz="1700" dirty="0" smtClean="0"/>
              <a:t>Flying Start Good Practice Guide – Additional Needs Toolkit (2018) Jason Gadd Flying start Inclusion Coordinator </a:t>
            </a:r>
          </a:p>
          <a:p>
            <a:endParaRPr lang="en-GB" sz="1700" dirty="0" smtClean="0"/>
          </a:p>
          <a:p>
            <a:r>
              <a:rPr lang="en-GB" sz="1700" dirty="0" smtClean="0"/>
              <a:t>Golding, K.S et al (2013) </a:t>
            </a:r>
            <a:r>
              <a:rPr lang="en-GB" sz="1700" i="1" dirty="0" smtClean="0"/>
              <a:t>Observing children with Difficulties in School</a:t>
            </a:r>
            <a:r>
              <a:rPr lang="en-GB" sz="1700" dirty="0" smtClean="0"/>
              <a:t>. London: Jessica Kingsley Publishers.</a:t>
            </a:r>
          </a:p>
          <a:p>
            <a:r>
              <a:rPr lang="en-GB" sz="1700" dirty="0" smtClean="0"/>
              <a:t> </a:t>
            </a:r>
            <a:endParaRPr lang="en-GB" sz="1700" dirty="0"/>
          </a:p>
          <a:p>
            <a:r>
              <a:rPr lang="en-GB" sz="1700" dirty="0"/>
              <a:t>Methods of Observing Young Children (2016) </a:t>
            </a:r>
          </a:p>
          <a:p>
            <a:r>
              <a:rPr lang="en-GB" sz="1700" dirty="0"/>
              <a:t>Available at: </a:t>
            </a:r>
            <a:r>
              <a:rPr lang="en-GB" sz="1700" u="sng" dirty="0">
                <a:hlinkClick r:id="rId3"/>
              </a:rPr>
              <a:t>https://msu.edu/~mandrews/mary/obs__methods.htm</a:t>
            </a:r>
            <a:r>
              <a:rPr lang="en-GB" sz="1700" dirty="0"/>
              <a:t> (Accessed: 20th October 2018</a:t>
            </a:r>
            <a:r>
              <a:rPr lang="en-GB" sz="1700" dirty="0" smtClean="0"/>
              <a:t>)</a:t>
            </a:r>
          </a:p>
          <a:p>
            <a:endParaRPr lang="en-GB" sz="1700" dirty="0" smtClean="0"/>
          </a:p>
          <a:p>
            <a:r>
              <a:rPr lang="en-GB" sz="1700" dirty="0" smtClean="0"/>
              <a:t>Nurture UK (2015)</a:t>
            </a:r>
          </a:p>
          <a:p>
            <a:r>
              <a:rPr lang="en-GB" sz="1700" dirty="0" smtClean="0"/>
              <a:t>Available at: </a:t>
            </a:r>
            <a:r>
              <a:rPr lang="en-GB" sz="1700" u="sng" dirty="0" smtClean="0">
                <a:hlinkClick r:id="rId4"/>
              </a:rPr>
              <a:t>https://www.nurtureuk.org/introducing-nurture/what-nurture-group-0</a:t>
            </a:r>
            <a:r>
              <a:rPr lang="en-GB" sz="1700" dirty="0" smtClean="0"/>
              <a:t> (Accessed: 20th October 2018)</a:t>
            </a:r>
          </a:p>
          <a:p>
            <a:endParaRPr lang="en-GB" sz="1700" dirty="0"/>
          </a:p>
          <a:p>
            <a:r>
              <a:rPr lang="en-GB" sz="1700" dirty="0"/>
              <a:t>The School Run (2013) </a:t>
            </a:r>
          </a:p>
          <a:p>
            <a:r>
              <a:rPr lang="en-GB" sz="1700" dirty="0"/>
              <a:t>Available at: </a:t>
            </a:r>
            <a:r>
              <a:rPr lang="en-GB" sz="1700" u="sng" dirty="0">
                <a:hlinkClick r:id="rId5"/>
              </a:rPr>
              <a:t>https://www.theschoolrun.com/how-a-senco-could-help-your-child</a:t>
            </a:r>
            <a:r>
              <a:rPr lang="en-GB" sz="1700" dirty="0"/>
              <a:t> (Accessed: 20th October 2018)</a:t>
            </a:r>
          </a:p>
          <a:p>
            <a:r>
              <a:rPr lang="en-GB" sz="1700" dirty="0"/>
              <a:t>   </a:t>
            </a:r>
          </a:p>
          <a:p>
            <a:r>
              <a:rPr lang="en-GB" sz="1700" dirty="0"/>
              <a:t>Welsh Government (2015) </a:t>
            </a:r>
            <a:r>
              <a:rPr lang="en-GB" sz="1700" i="1" dirty="0"/>
              <a:t>A Summary of The United Nations Convention on the Rights of the Child</a:t>
            </a:r>
            <a:r>
              <a:rPr lang="en-GB" sz="1700" dirty="0"/>
              <a:t>. Crown.</a:t>
            </a:r>
          </a:p>
          <a:p>
            <a:endParaRPr lang="en-GB" sz="1700" dirty="0"/>
          </a:p>
        </p:txBody>
      </p:sp>
    </p:spTree>
    <p:extLst>
      <p:ext uri="{BB962C8B-B14F-4D97-AF65-F5344CB8AC3E}">
        <p14:creationId xmlns:p14="http://schemas.microsoft.com/office/powerpoint/2010/main" val="68675675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4445</TotalTime>
  <Words>1727</Words>
  <Application>Microsoft Macintosh PowerPoint</Application>
  <PresentationFormat>A4 Paper (210x297 mm)</PresentationFormat>
  <Paragraphs>284</Paragraphs>
  <Slides>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Calibri</vt:lpstr>
      <vt:lpstr>Calibri Light</vt:lpstr>
      <vt:lpstr>Mangal</vt:lpstr>
      <vt:lpstr>Run Wild - Demo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82</cp:revision>
  <dcterms:created xsi:type="dcterms:W3CDTF">2018-10-30T18:03:05Z</dcterms:created>
  <dcterms:modified xsi:type="dcterms:W3CDTF">2018-11-02T20:08:45Z</dcterms:modified>
</cp:coreProperties>
</file>