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0" r:id="rId1"/>
  </p:sldMasterIdLst>
  <p:notesMasterIdLst>
    <p:notesMasterId r:id="rId63"/>
  </p:notesMasterIdLst>
  <p:sldIdLst>
    <p:sldId id="256" r:id="rId2"/>
    <p:sldId id="342" r:id="rId3"/>
    <p:sldId id="268" r:id="rId4"/>
    <p:sldId id="264" r:id="rId5"/>
    <p:sldId id="267" r:id="rId6"/>
    <p:sldId id="265" r:id="rId7"/>
    <p:sldId id="273" r:id="rId8"/>
    <p:sldId id="269" r:id="rId9"/>
    <p:sldId id="258" r:id="rId10"/>
    <p:sldId id="277" r:id="rId11"/>
    <p:sldId id="278" r:id="rId12"/>
    <p:sldId id="309" r:id="rId13"/>
    <p:sldId id="330" r:id="rId14"/>
    <p:sldId id="311" r:id="rId15"/>
    <p:sldId id="308" r:id="rId16"/>
    <p:sldId id="310" r:id="rId17"/>
    <p:sldId id="312" r:id="rId18"/>
    <p:sldId id="313" r:id="rId19"/>
    <p:sldId id="314" r:id="rId20"/>
    <p:sldId id="315" r:id="rId21"/>
    <p:sldId id="317" r:id="rId22"/>
    <p:sldId id="327" r:id="rId23"/>
    <p:sldId id="329" r:id="rId24"/>
    <p:sldId id="332" r:id="rId25"/>
    <p:sldId id="266" r:id="rId26"/>
    <p:sldId id="276" r:id="rId27"/>
    <p:sldId id="274" r:id="rId28"/>
    <p:sldId id="262" r:id="rId29"/>
    <p:sldId id="287" r:id="rId30"/>
    <p:sldId id="288" r:id="rId31"/>
    <p:sldId id="307" r:id="rId32"/>
    <p:sldId id="344" r:id="rId33"/>
    <p:sldId id="301" r:id="rId34"/>
    <p:sldId id="335" r:id="rId35"/>
    <p:sldId id="289" r:id="rId36"/>
    <p:sldId id="352" r:id="rId37"/>
    <p:sldId id="297" r:id="rId38"/>
    <p:sldId id="294" r:id="rId39"/>
    <p:sldId id="295" r:id="rId40"/>
    <p:sldId id="296" r:id="rId41"/>
    <p:sldId id="334" r:id="rId42"/>
    <p:sldId id="290" r:id="rId43"/>
    <p:sldId id="293" r:id="rId44"/>
    <p:sldId id="286" r:id="rId45"/>
    <p:sldId id="350" r:id="rId46"/>
    <p:sldId id="340" r:id="rId47"/>
    <p:sldId id="341" r:id="rId48"/>
    <p:sldId id="292" r:id="rId49"/>
    <p:sldId id="306" r:id="rId50"/>
    <p:sldId id="305" r:id="rId51"/>
    <p:sldId id="345" r:id="rId52"/>
    <p:sldId id="347" r:id="rId53"/>
    <p:sldId id="353" r:id="rId54"/>
    <p:sldId id="354" r:id="rId55"/>
    <p:sldId id="356" r:id="rId56"/>
    <p:sldId id="355" r:id="rId57"/>
    <p:sldId id="357" r:id="rId58"/>
    <p:sldId id="336" r:id="rId59"/>
    <p:sldId id="337" r:id="rId60"/>
    <p:sldId id="338" r:id="rId61"/>
    <p:sldId id="339"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33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3623" autoAdjust="0"/>
  </p:normalViewPr>
  <p:slideViewPr>
    <p:cSldViewPr>
      <p:cViewPr varScale="1">
        <p:scale>
          <a:sx n="76" d="100"/>
          <a:sy n="76" d="100"/>
        </p:scale>
        <p:origin x="-179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08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E7A4FC-2F00-47B5-81B6-FC28216CF2BD}" type="datetimeFigureOut">
              <a:rPr lang="en-IE" smtClean="0"/>
              <a:pPr/>
              <a:t>23/06/2014</a:t>
            </a:fld>
            <a:endParaRPr lang="en-I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7A05D0-EF9A-47CD-9020-8B921E56E3BB}" type="slidenum">
              <a:rPr lang="en-IE" smtClean="0"/>
              <a:pPr/>
              <a:t>‹#›</a:t>
            </a:fld>
            <a:endParaRPr lang="en-I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en.wikipedia.org/wiki/Mona_Lisa_Overdrive"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In the literature, different authors have different approaches to space</a:t>
            </a:r>
          </a:p>
          <a:p>
            <a:r>
              <a:rPr lang="en-IE" dirty="0" smtClean="0"/>
              <a:t>Some of them see</a:t>
            </a:r>
            <a:r>
              <a:rPr lang="en-IE" baseline="0" dirty="0" smtClean="0"/>
              <a:t> space as unitary but having different qualities depending on where you viewing it from or what it is being used for.</a:t>
            </a:r>
          </a:p>
          <a:p>
            <a:r>
              <a:rPr lang="en-IE" baseline="0" dirty="0" smtClean="0"/>
              <a:t>Others separate it into space and place, with some of them seeing space and place as polar opposites</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a:t>
            </a:fld>
            <a:endParaRPr lang="en-I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Space is empty, neutral</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a:t>
            </a:fld>
            <a:endParaRPr lang="en-I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All mathematical spaces are alike</a:t>
            </a:r>
          </a:p>
          <a:p>
            <a:r>
              <a:rPr lang="en-IE" dirty="0" smtClean="0"/>
              <a:t>Cassirer says that</a:t>
            </a:r>
            <a:r>
              <a:rPr lang="en-IE" baseline="0" dirty="0" smtClean="0"/>
              <a:t> the ultimate basis of the homogeneity of geometric space is that all its elements, the “points” which are joined in it, are mere determinations of position, possessing no independent content of their own outside of this relation, this position which they occupy in relation to each other. </a:t>
            </a:r>
            <a:endParaRPr lang="en-IE" dirty="0" smtClean="0"/>
          </a:p>
        </p:txBody>
      </p:sp>
      <p:sp>
        <p:nvSpPr>
          <p:cNvPr id="4" name="Slide Number Placeholder 3"/>
          <p:cNvSpPr>
            <a:spLocks noGrp="1"/>
          </p:cNvSpPr>
          <p:nvPr>
            <p:ph type="sldNum" sz="quarter" idx="10"/>
          </p:nvPr>
        </p:nvSpPr>
        <p:spPr/>
        <p:txBody>
          <a:bodyPr/>
          <a:lstStyle/>
          <a:p>
            <a:fld id="{3B7A05D0-EF9A-47CD-9020-8B921E56E3BB}" type="slidenum">
              <a:rPr lang="en-IE" smtClean="0"/>
              <a:pPr/>
              <a:t>4</a:t>
            </a:fld>
            <a:endParaRPr lang="en-I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6</a:t>
            </a:fld>
            <a:endParaRPr lang="en-I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7</a:t>
            </a:fld>
            <a:endParaRPr lang="en-I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Massey</a:t>
            </a:r>
            <a:r>
              <a:rPr lang="en-IE" baseline="0" dirty="0" smtClean="0"/>
              <a:t> also discusses dualism in this context but she sees the space/place dualism as just another expression of what she calls the ‘</a:t>
            </a:r>
            <a:r>
              <a:rPr lang="en-IE" sz="1200" kern="1200" dirty="0" smtClean="0">
                <a:solidFill>
                  <a:schemeClr val="tx1"/>
                </a:solidFill>
                <a:latin typeface="+mn-lt"/>
                <a:ea typeface="+mn-ea"/>
                <a:cs typeface="+mn-cs"/>
              </a:rPr>
              <a:t>radical polarization into two genders that is typically hegemonic in western societies’</a:t>
            </a:r>
          </a:p>
          <a:p>
            <a:endParaRPr lang="en-IE" sz="1200" kern="1200" dirty="0" smtClean="0">
              <a:solidFill>
                <a:schemeClr val="tx1"/>
              </a:solidFill>
              <a:latin typeface="+mn-lt"/>
              <a:ea typeface="+mn-ea"/>
              <a:cs typeface="+mn-cs"/>
            </a:endParaRPr>
          </a:p>
          <a:p>
            <a:r>
              <a:rPr lang="en-IE" sz="1200" kern="1200" dirty="0" smtClean="0">
                <a:solidFill>
                  <a:schemeClr val="tx1"/>
                </a:solidFill>
                <a:latin typeface="+mn-lt"/>
                <a:ea typeface="+mn-ea"/>
                <a:cs typeface="+mn-cs"/>
              </a:rPr>
              <a:t>Cassirer says, ‘ We require a peculiar reversal of perspective, a negation what seems immediately given in sensory perception, before we can arrive at the “logical space” of</a:t>
            </a:r>
            <a:r>
              <a:rPr lang="en-IE" sz="1200" kern="1200" baseline="0" dirty="0" smtClean="0">
                <a:solidFill>
                  <a:schemeClr val="tx1"/>
                </a:solidFill>
                <a:latin typeface="+mn-lt"/>
                <a:ea typeface="+mn-ea"/>
                <a:cs typeface="+mn-cs"/>
              </a:rPr>
              <a:t> pure mathematics</a:t>
            </a:r>
          </a:p>
          <a:p>
            <a:r>
              <a:rPr lang="en-IE" sz="1200" kern="1200" baseline="0" dirty="0" smtClean="0">
                <a:solidFill>
                  <a:schemeClr val="tx1"/>
                </a:solidFill>
                <a:latin typeface="+mn-lt"/>
                <a:ea typeface="+mn-ea"/>
                <a:cs typeface="+mn-cs"/>
              </a:rPr>
              <a:t>He says there is an antithetical relationship between “physiological” space and “metric” space upon which Euclidean geometry bases its construction</a:t>
            </a:r>
          </a:p>
          <a:p>
            <a:endParaRPr lang="en-IE" sz="1200" kern="1200" baseline="0" dirty="0" smtClean="0">
              <a:solidFill>
                <a:schemeClr val="tx1"/>
              </a:solidFill>
              <a:latin typeface="+mn-lt"/>
              <a:ea typeface="+mn-ea"/>
              <a:cs typeface="+mn-cs"/>
            </a:endParaRPr>
          </a:p>
          <a:p>
            <a:r>
              <a:rPr lang="en-IE" sz="1200" kern="1200" baseline="0" dirty="0" smtClean="0">
                <a:solidFill>
                  <a:schemeClr val="tx1"/>
                </a:solidFill>
                <a:latin typeface="+mn-lt"/>
                <a:ea typeface="+mn-ea"/>
                <a:cs typeface="+mn-cs"/>
              </a:rPr>
              <a:t>Cassirer polarises it in the way that the others don’t</a:t>
            </a:r>
          </a:p>
          <a:p>
            <a:endParaRPr lang="en-IE" sz="1200" kern="1200" baseline="0" dirty="0" smtClean="0">
              <a:solidFill>
                <a:schemeClr val="tx1"/>
              </a:solidFill>
              <a:latin typeface="+mn-lt"/>
              <a:ea typeface="+mn-ea"/>
              <a:cs typeface="+mn-cs"/>
            </a:endParaRPr>
          </a:p>
          <a:p>
            <a:r>
              <a:rPr lang="en-IE" sz="1200" kern="1200" baseline="0" dirty="0" smtClean="0">
                <a:solidFill>
                  <a:schemeClr val="tx1"/>
                </a:solidFill>
                <a:latin typeface="+mn-lt"/>
                <a:ea typeface="+mn-ea"/>
                <a:cs typeface="+mn-cs"/>
              </a:rPr>
              <a:t> Cassirer - </a:t>
            </a:r>
            <a:r>
              <a:rPr lang="en-IE" dirty="0" smtClean="0"/>
              <a:t>Mythical space</a:t>
            </a:r>
          </a:p>
          <a:p>
            <a:pPr lvl="1"/>
            <a:r>
              <a:rPr lang="en-IE" dirty="0" smtClean="0"/>
              <a:t>‘Occupies a kind of middle position between the space of sense perception and the space of pure cognition, that is, geometry.’</a:t>
            </a:r>
          </a:p>
          <a:p>
            <a:pPr lvl="1"/>
            <a:r>
              <a:rPr lang="en-IE" dirty="0" smtClean="0"/>
              <a:t>Closely related to the space of perception and strictly opposed to the logical space of geometry</a:t>
            </a:r>
          </a:p>
          <a:p>
            <a:pPr lvl="1"/>
            <a:r>
              <a:rPr lang="en-IE" dirty="0" smtClean="0"/>
              <a:t>Distinction between position and content cannot be made</a:t>
            </a:r>
          </a:p>
          <a:p>
            <a:endParaRPr lang="en-IE" sz="1200" kern="1200" dirty="0" smtClean="0">
              <a:solidFill>
                <a:schemeClr val="tx1"/>
              </a:solidFill>
              <a:latin typeface="+mn-lt"/>
              <a:ea typeface="+mn-ea"/>
              <a:cs typeface="+mn-cs"/>
            </a:endParaRPr>
          </a:p>
          <a:p>
            <a:endParaRPr lang="en-IE" sz="1200" kern="1200" dirty="0" smtClean="0">
              <a:solidFill>
                <a:schemeClr val="tx1"/>
              </a:solidFill>
              <a:latin typeface="+mn-lt"/>
              <a:ea typeface="+mn-ea"/>
              <a:cs typeface="+mn-cs"/>
            </a:endParaRPr>
          </a:p>
          <a:p>
            <a:endParaRPr lang="en-IE" sz="1200" kern="1200" dirty="0" smtClean="0">
              <a:solidFill>
                <a:schemeClr val="tx1"/>
              </a:solidFill>
              <a:latin typeface="+mn-lt"/>
              <a:ea typeface="+mn-ea"/>
              <a:cs typeface="+mn-cs"/>
            </a:endParaRPr>
          </a:p>
          <a:p>
            <a:endParaRPr lang="en-IE" sz="1200" kern="1200" dirty="0" smtClean="0">
              <a:solidFill>
                <a:schemeClr val="tx1"/>
              </a:solidFill>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9</a:t>
            </a:fld>
            <a:endParaRPr lang="en-I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E" sz="1200" kern="1200" dirty="0" smtClean="0">
                <a:solidFill>
                  <a:schemeClr val="tx1"/>
                </a:solidFill>
                <a:latin typeface="+mn-lt"/>
                <a:ea typeface="+mn-ea"/>
                <a:cs typeface="+mn-cs"/>
              </a:rPr>
              <a:t>In the literature, the descriptions of the distinction between 'place' and 'space', frequently bears resemblance to the descriptions of the distinction between sacred and profane space.  While Cassirer wrote of the 'thoroughgoing divergence' between the space of perception and space of pure cognition, both Durkheim and </a:t>
            </a:r>
            <a:r>
              <a:rPr lang="en-IE" sz="1200" kern="1200" dirty="0" err="1" smtClean="0">
                <a:solidFill>
                  <a:schemeClr val="tx1"/>
                </a:solidFill>
                <a:latin typeface="+mn-lt"/>
                <a:ea typeface="+mn-ea"/>
                <a:cs typeface="+mn-cs"/>
              </a:rPr>
              <a:t>Eliade</a:t>
            </a:r>
            <a:r>
              <a:rPr lang="en-IE" sz="1200" kern="1200" dirty="0" smtClean="0">
                <a:solidFill>
                  <a:schemeClr val="tx1"/>
                </a:solidFill>
                <a:latin typeface="+mn-lt"/>
                <a:ea typeface="+mn-ea"/>
                <a:cs typeface="+mn-cs"/>
              </a:rPr>
              <a:t> wrote of the polarity between sacred and profane space.  In addition, </a:t>
            </a:r>
            <a:r>
              <a:rPr lang="en-IE" sz="1200" kern="1200" dirty="0" err="1" smtClean="0">
                <a:solidFill>
                  <a:schemeClr val="tx1"/>
                </a:solidFill>
                <a:latin typeface="+mn-lt"/>
                <a:ea typeface="+mn-ea"/>
                <a:cs typeface="+mn-cs"/>
              </a:rPr>
              <a:t>Eliade's</a:t>
            </a:r>
            <a:r>
              <a:rPr lang="en-IE" sz="1200" kern="1200" dirty="0" smtClean="0">
                <a:solidFill>
                  <a:schemeClr val="tx1"/>
                </a:solidFill>
                <a:latin typeface="+mn-lt"/>
                <a:ea typeface="+mn-ea"/>
                <a:cs typeface="+mn-cs"/>
              </a:rPr>
              <a:t> polarisation of sacred and profane space bears some resemblance to </a:t>
            </a:r>
            <a:r>
              <a:rPr lang="en-IE" sz="1200" kern="1200" dirty="0" err="1" smtClean="0">
                <a:solidFill>
                  <a:schemeClr val="tx1"/>
                </a:solidFill>
                <a:latin typeface="+mn-lt"/>
                <a:ea typeface="+mn-ea"/>
                <a:cs typeface="+mn-cs"/>
              </a:rPr>
              <a:t>Trubshaw's</a:t>
            </a:r>
            <a:r>
              <a:rPr lang="en-IE" sz="1200" kern="1200" dirty="0" smtClean="0">
                <a:solidFill>
                  <a:schemeClr val="tx1"/>
                </a:solidFill>
                <a:latin typeface="+mn-lt"/>
                <a:ea typeface="+mn-ea"/>
                <a:cs typeface="+mn-cs"/>
              </a:rPr>
              <a:t> differentiation between space and place. </a:t>
            </a:r>
            <a:r>
              <a:rPr lang="en-IE" sz="1200" kern="1200" dirty="0" err="1" smtClean="0">
                <a:solidFill>
                  <a:schemeClr val="tx1"/>
                </a:solidFill>
                <a:latin typeface="+mn-lt"/>
                <a:ea typeface="+mn-ea"/>
                <a:cs typeface="+mn-cs"/>
              </a:rPr>
              <a:t>Trubshaw</a:t>
            </a:r>
            <a:r>
              <a:rPr lang="en-IE" sz="1200" kern="1200" dirty="0" smtClean="0">
                <a:solidFill>
                  <a:schemeClr val="tx1"/>
                </a:solidFill>
                <a:latin typeface="+mn-lt"/>
                <a:ea typeface="+mn-ea"/>
                <a:cs typeface="+mn-cs"/>
              </a:rPr>
              <a:t> describes place as real, while </a:t>
            </a:r>
            <a:r>
              <a:rPr lang="en-IE" sz="1200" kern="1200" dirty="0" err="1" smtClean="0">
                <a:solidFill>
                  <a:schemeClr val="tx1"/>
                </a:solidFill>
                <a:latin typeface="+mn-lt"/>
                <a:ea typeface="+mn-ea"/>
                <a:cs typeface="+mn-cs"/>
              </a:rPr>
              <a:t>Eliade</a:t>
            </a:r>
            <a:r>
              <a:rPr lang="en-IE" sz="1200" kern="1200" dirty="0" smtClean="0">
                <a:solidFill>
                  <a:schemeClr val="tx1"/>
                </a:solidFill>
                <a:latin typeface="+mn-lt"/>
                <a:ea typeface="+mn-ea"/>
                <a:cs typeface="+mn-cs"/>
              </a:rPr>
              <a:t> uses the same term for the sacred. Similarly while </a:t>
            </a:r>
            <a:r>
              <a:rPr lang="en-IE" sz="1200" kern="1200" dirty="0" err="1" smtClean="0">
                <a:solidFill>
                  <a:schemeClr val="tx1"/>
                </a:solidFill>
                <a:latin typeface="+mn-lt"/>
                <a:ea typeface="+mn-ea"/>
                <a:cs typeface="+mn-cs"/>
              </a:rPr>
              <a:t>Tilly</a:t>
            </a:r>
            <a:r>
              <a:rPr lang="en-IE" sz="1200" kern="1200" dirty="0" smtClean="0">
                <a:solidFill>
                  <a:schemeClr val="tx1"/>
                </a:solidFill>
                <a:latin typeface="+mn-lt"/>
                <a:ea typeface="+mn-ea"/>
                <a:cs typeface="+mn-cs"/>
              </a:rPr>
              <a:t> described geometric space as 'universal, everywhere and anywhere the same', </a:t>
            </a:r>
            <a:r>
              <a:rPr lang="en-IE" sz="1200" kern="1200" dirty="0" err="1" smtClean="0">
                <a:solidFill>
                  <a:schemeClr val="tx1"/>
                </a:solidFill>
                <a:latin typeface="+mn-lt"/>
                <a:ea typeface="+mn-ea"/>
                <a:cs typeface="+mn-cs"/>
              </a:rPr>
              <a:t>Eliade</a:t>
            </a:r>
            <a:r>
              <a:rPr lang="en-IE" sz="1200" kern="1200" dirty="0" smtClean="0">
                <a:solidFill>
                  <a:schemeClr val="tx1"/>
                </a:solidFill>
                <a:latin typeface="+mn-lt"/>
                <a:ea typeface="+mn-ea"/>
                <a:cs typeface="+mn-cs"/>
              </a:rPr>
              <a:t> called profane space 'homogenous'. Like </a:t>
            </a:r>
            <a:r>
              <a:rPr lang="en-IE" sz="1200" kern="1200" dirty="0" err="1" smtClean="0">
                <a:solidFill>
                  <a:schemeClr val="tx1"/>
                </a:solidFill>
                <a:latin typeface="+mn-lt"/>
                <a:ea typeface="+mn-ea"/>
                <a:cs typeface="+mn-cs"/>
              </a:rPr>
              <a:t>Tilly</a:t>
            </a:r>
            <a:r>
              <a:rPr lang="en-IE" sz="1200" kern="1200" dirty="0" smtClean="0">
                <a:solidFill>
                  <a:schemeClr val="tx1"/>
                </a:solidFill>
                <a:latin typeface="+mn-lt"/>
                <a:ea typeface="+mn-ea"/>
                <a:cs typeface="+mn-cs"/>
              </a:rPr>
              <a:t> the importance of the individual's perception of space is key to </a:t>
            </a:r>
            <a:r>
              <a:rPr lang="en-IE" sz="1200" kern="1200" dirty="0" err="1" smtClean="0">
                <a:solidFill>
                  <a:schemeClr val="tx1"/>
                </a:solidFill>
                <a:latin typeface="+mn-lt"/>
                <a:ea typeface="+mn-ea"/>
                <a:cs typeface="+mn-cs"/>
              </a:rPr>
              <a:t>Eliade</a:t>
            </a:r>
            <a:r>
              <a:rPr lang="en-IE" sz="1200" kern="1200" dirty="0" smtClean="0">
                <a:solidFill>
                  <a:schemeClr val="tx1"/>
                </a:solidFill>
                <a:latin typeface="+mn-lt"/>
                <a:ea typeface="+mn-ea"/>
                <a:cs typeface="+mn-cs"/>
              </a:rPr>
              <a:t>. </a:t>
            </a:r>
          </a:p>
          <a:p>
            <a:endParaRPr lang="en-IE" sz="1200" kern="1200" dirty="0" smtClean="0">
              <a:solidFill>
                <a:schemeClr val="tx1"/>
              </a:solidFill>
              <a:latin typeface="+mn-lt"/>
              <a:ea typeface="+mn-ea"/>
              <a:cs typeface="+mn-cs"/>
            </a:endParaRPr>
          </a:p>
          <a:p>
            <a:endParaRPr lang="en-IE" sz="1200" kern="1200" dirty="0" smtClean="0">
              <a:solidFill>
                <a:schemeClr val="tx1"/>
              </a:solidFill>
              <a:latin typeface="+mn-lt"/>
              <a:ea typeface="+mn-ea"/>
              <a:cs typeface="+mn-cs"/>
            </a:endParaRPr>
          </a:p>
          <a:p>
            <a:r>
              <a:rPr lang="en-IE" sz="1200" kern="1200" dirty="0" smtClean="0">
                <a:solidFill>
                  <a:schemeClr val="tx1"/>
                </a:solidFill>
                <a:latin typeface="+mn-lt"/>
                <a:ea typeface="+mn-ea"/>
                <a:cs typeface="+mn-cs"/>
              </a:rPr>
              <a:t>Durkheim's polarisation of the sacred and profane has been challenged by </a:t>
            </a:r>
            <a:r>
              <a:rPr lang="en-IE" sz="1200" kern="1200" dirty="0" err="1" smtClean="0">
                <a:solidFill>
                  <a:schemeClr val="tx1"/>
                </a:solidFill>
                <a:latin typeface="+mn-lt"/>
                <a:ea typeface="+mn-ea"/>
                <a:cs typeface="+mn-cs"/>
              </a:rPr>
              <a:t>Giddens</a:t>
            </a:r>
            <a:r>
              <a:rPr lang="en-IE" sz="1200" kern="1200" dirty="0" smtClean="0">
                <a:solidFill>
                  <a:schemeClr val="tx1"/>
                </a:solidFill>
                <a:latin typeface="+mn-lt"/>
                <a:ea typeface="+mn-ea"/>
                <a:cs typeface="+mn-cs"/>
              </a:rPr>
              <a:t> who wrote, </a:t>
            </a:r>
          </a:p>
          <a:p>
            <a:r>
              <a:rPr lang="en-IE" sz="1200" kern="1200" dirty="0" smtClean="0">
                <a:solidFill>
                  <a:schemeClr val="tx1"/>
                </a:solidFill>
                <a:latin typeface="+mn-lt"/>
                <a:ea typeface="+mn-ea"/>
                <a:cs typeface="+mn-cs"/>
              </a:rPr>
              <a:t>Durkheim’s definition of religion depends upon the polarity of the sacred and profane, as discrete and opposed spheres. But although such a polarity can be clearly discerned in certain religious systems, particularly those of Judaeo-Christian origins, it is by no means universal. On the contrary, it seems that more often than not what Durkheim distinguished as the sacred and the profane intermingle in every day conduct.</a:t>
            </a:r>
          </a:p>
          <a:p>
            <a:r>
              <a:rPr lang="en-IE" sz="1200" kern="1200" dirty="0" smtClean="0">
                <a:solidFill>
                  <a:schemeClr val="tx1"/>
                </a:solidFill>
                <a:latin typeface="+mn-lt"/>
                <a:ea typeface="+mn-ea"/>
                <a:cs typeface="+mn-cs"/>
              </a:rPr>
              <a:t>Anthony </a:t>
            </a:r>
            <a:r>
              <a:rPr lang="en-IE" sz="1200" kern="1200" dirty="0" err="1" smtClean="0">
                <a:solidFill>
                  <a:schemeClr val="tx1"/>
                </a:solidFill>
                <a:latin typeface="+mn-lt"/>
                <a:ea typeface="+mn-ea"/>
                <a:cs typeface="+mn-cs"/>
              </a:rPr>
              <a:t>Giddens</a:t>
            </a:r>
            <a:r>
              <a:rPr lang="en-IE" sz="1200" kern="1200" dirty="0" smtClean="0">
                <a:solidFill>
                  <a:schemeClr val="tx1"/>
                </a:solidFill>
                <a:latin typeface="+mn-lt"/>
                <a:ea typeface="+mn-ea"/>
                <a:cs typeface="+mn-cs"/>
              </a:rPr>
              <a:t>, </a:t>
            </a:r>
            <a:r>
              <a:rPr lang="en-IE" sz="1200" i="1" kern="1200" dirty="0" smtClean="0">
                <a:solidFill>
                  <a:schemeClr val="tx1"/>
                </a:solidFill>
                <a:latin typeface="+mn-lt"/>
                <a:ea typeface="+mn-ea"/>
                <a:cs typeface="+mn-cs"/>
              </a:rPr>
              <a:t>Durkheim</a:t>
            </a:r>
            <a:r>
              <a:rPr lang="en-IE" sz="1200" kern="1200" dirty="0" smtClean="0">
                <a:solidFill>
                  <a:schemeClr val="tx1"/>
                </a:solidFill>
                <a:latin typeface="+mn-lt"/>
                <a:ea typeface="+mn-ea"/>
                <a:cs typeface="+mn-cs"/>
              </a:rPr>
              <a:t>, Fontana modern masters. (Glasgow: Fontana/Collins, 1978), p. 102.</a:t>
            </a:r>
          </a:p>
          <a:p>
            <a:endParaRPr lang="en-IE" sz="1200" kern="1200" dirty="0" smtClean="0">
              <a:solidFill>
                <a:schemeClr val="tx1"/>
              </a:solidFill>
              <a:latin typeface="+mn-lt"/>
              <a:ea typeface="+mn-ea"/>
              <a:cs typeface="+mn-cs"/>
            </a:endParaRPr>
          </a:p>
          <a:p>
            <a:r>
              <a:rPr lang="en-IE" sz="1200" kern="1200" dirty="0" smtClean="0">
                <a:solidFill>
                  <a:schemeClr val="tx1"/>
                </a:solidFill>
                <a:latin typeface="+mn-lt"/>
                <a:ea typeface="+mn-ea"/>
                <a:cs typeface="+mn-cs"/>
              </a:rPr>
              <a:t>The polarity has also been challenged by </a:t>
            </a:r>
            <a:r>
              <a:rPr lang="en-IE" sz="1200" kern="1200" dirty="0" err="1" smtClean="0">
                <a:solidFill>
                  <a:schemeClr val="tx1"/>
                </a:solidFill>
                <a:latin typeface="+mn-lt"/>
                <a:ea typeface="+mn-ea"/>
                <a:cs typeface="+mn-cs"/>
              </a:rPr>
              <a:t>Lukes</a:t>
            </a:r>
            <a:r>
              <a:rPr lang="en-IE" sz="1200" kern="1200" dirty="0" smtClean="0">
                <a:solidFill>
                  <a:schemeClr val="tx1"/>
                </a:solidFill>
                <a:latin typeface="+mn-lt"/>
                <a:ea typeface="+mn-ea"/>
                <a:cs typeface="+mn-cs"/>
              </a:rPr>
              <a:t> who argued that as Durkheim linked the sacred to society or the collective and the profane to individual life, the dichotomy is explained by the basic and multiple dichotomy between the social and the individual. The dichotomy between the social and the individual has played a significant role in Durkheim's other works, such as </a:t>
            </a:r>
            <a:r>
              <a:rPr lang="en-IE" sz="1200" i="1" kern="1200" dirty="0" smtClean="0">
                <a:solidFill>
                  <a:schemeClr val="tx1"/>
                </a:solidFill>
                <a:latin typeface="+mn-lt"/>
                <a:ea typeface="+mn-ea"/>
                <a:cs typeface="+mn-cs"/>
              </a:rPr>
              <a:t>The Division of Labour in Society</a:t>
            </a:r>
            <a:r>
              <a:rPr lang="en-IE" sz="1200" kern="1200" dirty="0" smtClean="0">
                <a:solidFill>
                  <a:schemeClr val="tx1"/>
                </a:solidFill>
                <a:latin typeface="+mn-lt"/>
                <a:ea typeface="+mn-ea"/>
                <a:cs typeface="+mn-cs"/>
              </a:rPr>
              <a:t>. According to </a:t>
            </a:r>
            <a:r>
              <a:rPr lang="en-IE" sz="1200" kern="1200" dirty="0" err="1" smtClean="0">
                <a:solidFill>
                  <a:schemeClr val="tx1"/>
                </a:solidFill>
                <a:latin typeface="+mn-lt"/>
                <a:ea typeface="+mn-ea"/>
                <a:cs typeface="+mn-cs"/>
              </a:rPr>
              <a:t>Giddens</a:t>
            </a:r>
            <a:r>
              <a:rPr lang="en-IE" sz="1200" kern="1200" dirty="0" smtClean="0">
                <a:solidFill>
                  <a:schemeClr val="tx1"/>
                </a:solidFill>
                <a:latin typeface="+mn-lt"/>
                <a:ea typeface="+mn-ea"/>
                <a:cs typeface="+mn-cs"/>
              </a:rPr>
              <a:t>, the conception of religion set out in </a:t>
            </a:r>
            <a:r>
              <a:rPr lang="en-IE" sz="1200" i="1" kern="1200" dirty="0" smtClean="0">
                <a:solidFill>
                  <a:schemeClr val="tx1"/>
                </a:solidFill>
                <a:latin typeface="+mn-lt"/>
                <a:ea typeface="+mn-ea"/>
                <a:cs typeface="+mn-cs"/>
              </a:rPr>
              <a:t>The Elementary Forms of the Religious Life</a:t>
            </a:r>
            <a:r>
              <a:rPr lang="en-IE" sz="1200" kern="1200" dirty="0" smtClean="0">
                <a:solidFill>
                  <a:schemeClr val="tx1"/>
                </a:solidFill>
                <a:latin typeface="+mn-lt"/>
                <a:ea typeface="+mn-ea"/>
                <a:cs typeface="+mn-cs"/>
              </a:rPr>
              <a:t> has to be understood within the context of the theory of social development which forms the general framework of Durkheim’s work. Thus, he stated, while the book can be treated for some purposes as an independent and self-contained study of primitive religion, its broad significance in Durkheim’s writings can only be adequately understood in this terms. </a:t>
            </a:r>
          </a:p>
          <a:p>
            <a:r>
              <a:rPr lang="en-IE" sz="1200" kern="1200" dirty="0" smtClean="0">
                <a:solidFill>
                  <a:schemeClr val="tx1"/>
                </a:solidFill>
                <a:latin typeface="+mn-lt"/>
                <a:ea typeface="+mn-ea"/>
                <a:cs typeface="+mn-cs"/>
              </a:rPr>
              <a:t>Steven </a:t>
            </a:r>
            <a:r>
              <a:rPr lang="en-IE" sz="1200" kern="1200" dirty="0" err="1" smtClean="0">
                <a:solidFill>
                  <a:schemeClr val="tx1"/>
                </a:solidFill>
                <a:latin typeface="+mn-lt"/>
                <a:ea typeface="+mn-ea"/>
                <a:cs typeface="+mn-cs"/>
              </a:rPr>
              <a:t>Lukes</a:t>
            </a:r>
            <a:r>
              <a:rPr lang="en-IE" sz="1200" kern="1200" dirty="0" smtClean="0">
                <a:solidFill>
                  <a:schemeClr val="tx1"/>
                </a:solidFill>
                <a:latin typeface="+mn-lt"/>
                <a:ea typeface="+mn-ea"/>
                <a:cs typeface="+mn-cs"/>
              </a:rPr>
              <a:t>, </a:t>
            </a:r>
            <a:r>
              <a:rPr lang="en-IE" sz="1200" i="1" kern="1200" dirty="0" smtClean="0">
                <a:solidFill>
                  <a:schemeClr val="tx1"/>
                </a:solidFill>
                <a:latin typeface="+mn-lt"/>
                <a:ea typeface="+mn-ea"/>
                <a:cs typeface="+mn-cs"/>
              </a:rPr>
              <a:t>Emile Durkheim : his life and work; a historical and critical study</a:t>
            </a:r>
            <a:r>
              <a:rPr lang="en-IE" sz="1200" kern="1200" dirty="0" smtClean="0">
                <a:solidFill>
                  <a:schemeClr val="tx1"/>
                </a:solidFill>
                <a:latin typeface="+mn-lt"/>
                <a:ea typeface="+mn-ea"/>
                <a:cs typeface="+mn-cs"/>
              </a:rPr>
              <a:t> (London: Allen Lane, 1973), pp. 26-27.</a:t>
            </a:r>
          </a:p>
          <a:p>
            <a:r>
              <a:rPr lang="en-IE" sz="1200" kern="1200" dirty="0" smtClean="0">
                <a:solidFill>
                  <a:schemeClr val="tx1"/>
                </a:solidFill>
                <a:latin typeface="+mn-lt"/>
                <a:ea typeface="+mn-ea"/>
                <a:cs typeface="+mn-cs"/>
              </a:rPr>
              <a:t>Emile Durkheim and Anthony </a:t>
            </a:r>
            <a:r>
              <a:rPr lang="en-IE" sz="1200" kern="1200" dirty="0" err="1" smtClean="0">
                <a:solidFill>
                  <a:schemeClr val="tx1"/>
                </a:solidFill>
                <a:latin typeface="+mn-lt"/>
                <a:ea typeface="+mn-ea"/>
                <a:cs typeface="+mn-cs"/>
              </a:rPr>
              <a:t>Giddens</a:t>
            </a:r>
            <a:r>
              <a:rPr lang="en-IE" sz="1200" kern="1200" dirty="0" smtClean="0">
                <a:solidFill>
                  <a:schemeClr val="tx1"/>
                </a:solidFill>
                <a:latin typeface="+mn-lt"/>
                <a:ea typeface="+mn-ea"/>
                <a:cs typeface="+mn-cs"/>
              </a:rPr>
              <a:t>, </a:t>
            </a:r>
            <a:r>
              <a:rPr lang="en-IE" sz="1200" i="1" kern="1200" dirty="0" smtClean="0">
                <a:solidFill>
                  <a:schemeClr val="tx1"/>
                </a:solidFill>
                <a:latin typeface="+mn-lt"/>
                <a:ea typeface="+mn-ea"/>
                <a:cs typeface="+mn-cs"/>
              </a:rPr>
              <a:t>Selected writings</a:t>
            </a:r>
            <a:r>
              <a:rPr lang="en-IE" sz="1200" kern="1200" dirty="0" smtClean="0">
                <a:solidFill>
                  <a:schemeClr val="tx1"/>
                </a:solidFill>
                <a:latin typeface="+mn-lt"/>
                <a:ea typeface="+mn-ea"/>
                <a:cs typeface="+mn-cs"/>
              </a:rPr>
              <a:t> (Cambridge,: University Press, 1972), p. 24.</a:t>
            </a:r>
          </a:p>
          <a:p>
            <a:endParaRPr lang="en-IE" sz="1200" kern="1200" dirty="0" smtClean="0">
              <a:solidFill>
                <a:schemeClr val="tx1"/>
              </a:solidFill>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10</a:t>
            </a:fld>
            <a:endParaRPr lang="en-I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err="1" smtClean="0"/>
              <a:t>Haiga</a:t>
            </a:r>
            <a:r>
              <a:rPr lang="en-IE" dirty="0" smtClean="0"/>
              <a:t> Sophia has been a pagan temple, a Christian church and</a:t>
            </a:r>
            <a:r>
              <a:rPr lang="en-IE" baseline="0" dirty="0" smtClean="0"/>
              <a:t> a mosque</a:t>
            </a:r>
          </a:p>
          <a:p>
            <a:r>
              <a:rPr lang="en-IE" baseline="0" dirty="0" smtClean="0"/>
              <a:t>Now it is a museum whose official website has several links to Dan Brown’s </a:t>
            </a:r>
            <a:r>
              <a:rPr lang="en-IE" i="1" baseline="0" dirty="0" smtClean="0"/>
              <a:t>Inferno</a:t>
            </a:r>
          </a:p>
          <a:p>
            <a:endParaRPr lang="en-IE" baseline="0" dirty="0" smtClean="0"/>
          </a:p>
          <a:p>
            <a:r>
              <a:rPr lang="en-IE" baseline="0" dirty="0" smtClean="0"/>
              <a:t>Last year the Turkish prime minister called for it to become a mosque again.</a:t>
            </a:r>
          </a:p>
          <a:p>
            <a:endParaRPr lang="en-IE" baseline="0" dirty="0" smtClean="0"/>
          </a:p>
        </p:txBody>
      </p:sp>
      <p:sp>
        <p:nvSpPr>
          <p:cNvPr id="4" name="Slide Number Placeholder 3"/>
          <p:cNvSpPr>
            <a:spLocks noGrp="1"/>
          </p:cNvSpPr>
          <p:nvPr>
            <p:ph type="sldNum" sz="quarter" idx="10"/>
          </p:nvPr>
        </p:nvSpPr>
        <p:spPr/>
        <p:txBody>
          <a:bodyPr/>
          <a:lstStyle/>
          <a:p>
            <a:fld id="{3B7A05D0-EF9A-47CD-9020-8B921E56E3BB}" type="slidenum">
              <a:rPr lang="en-IE" smtClean="0"/>
              <a:pPr/>
              <a:t>11</a:t>
            </a:fld>
            <a:endParaRPr lang="en-I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14</a:t>
            </a:fld>
            <a:endParaRPr lang="en-I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Social space is composed of physical</a:t>
            </a:r>
            <a:r>
              <a:rPr lang="en-IE" baseline="0" dirty="0" smtClean="0"/>
              <a:t> and mental space. It is all encompassing – it is all space</a:t>
            </a:r>
          </a:p>
          <a:p>
            <a:endParaRPr lang="en-IE" dirty="0" smtClean="0"/>
          </a:p>
          <a:p>
            <a:r>
              <a:rPr lang="en-IE" dirty="0" smtClean="0"/>
              <a:t>‘The fields we are concerned with are, first, the </a:t>
            </a:r>
            <a:r>
              <a:rPr lang="en-IE" i="1" dirty="0" smtClean="0"/>
              <a:t>physical </a:t>
            </a:r>
            <a:r>
              <a:rPr lang="en-IE" dirty="0" smtClean="0"/>
              <a:t>– nature, the Cosmos; secondly, the</a:t>
            </a:r>
            <a:r>
              <a:rPr lang="en-IE" i="1" dirty="0" smtClean="0"/>
              <a:t> mental</a:t>
            </a:r>
            <a:r>
              <a:rPr lang="en-IE" dirty="0" smtClean="0"/>
              <a:t>, including logical formal abstractions; and, thirdly the </a:t>
            </a:r>
            <a:r>
              <a:rPr lang="en-IE" i="1" dirty="0" smtClean="0"/>
              <a:t>social</a:t>
            </a:r>
            <a:r>
              <a:rPr lang="en-IE" dirty="0" smtClean="0"/>
              <a:t>.</a:t>
            </a:r>
            <a:r>
              <a:rPr lang="en-IE" baseline="0" dirty="0" smtClean="0"/>
              <a:t> In order words, we are concerned with </a:t>
            </a:r>
            <a:r>
              <a:rPr lang="en-IE" baseline="0" dirty="0" err="1" smtClean="0"/>
              <a:t>logico</a:t>
            </a:r>
            <a:r>
              <a:rPr lang="en-IE" baseline="0" dirty="0" smtClean="0"/>
              <a:t>-epistemological space, the space of social practice, the space occupied by sensory phenomena, including products of the imagination such as projects and projections, symbols and utopias.’ (p. 11-12)</a:t>
            </a:r>
          </a:p>
          <a:p>
            <a:endParaRPr lang="en-IE" baseline="0" dirty="0" smtClean="0"/>
          </a:p>
          <a:p>
            <a:r>
              <a:rPr lang="en-IE" sz="1200" b="0" i="0" kern="1200" dirty="0" smtClean="0">
                <a:solidFill>
                  <a:schemeClr val="tx1"/>
                </a:solidFill>
                <a:latin typeface="+mn-lt"/>
                <a:ea typeface="+mn-ea"/>
                <a:cs typeface="+mn-cs"/>
              </a:rPr>
              <a:t> Social space is allocated according to class, and social planning reproduces the class structure. This is either on the basis of too much space for the rich and too little for the poor, or because of uneven development in the quality of places, or indeed both. Like all economies, the political economy of space is based on the idea of scarcity - </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15</a:t>
            </a:fld>
            <a:endParaRPr lang="en-I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16</a:t>
            </a:fld>
            <a:endParaRPr lang="en-I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IE"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kern="1200" dirty="0" smtClean="0">
                <a:solidFill>
                  <a:schemeClr val="tx1"/>
                </a:solidFill>
                <a:latin typeface="+mn-lt"/>
                <a:ea typeface="+mn-ea"/>
                <a:cs typeface="+mn-cs"/>
              </a:rPr>
              <a:t>One could say, by way of retracing this history of space very roughly, that in the Middle Ages there was a hierarchic ensemble of places: sacred places and profane places; protected places and open, exposed places; urban places and rural places (all these concern the real life of men). In cosmological theory, there were the super celestial places, as opposed to the celestial, and the celestial place was in its turn opposed to the terrestrial place. There were places where things had been put because they had been violently displaced, and then on the contrary places where things found their natural ground and stability. It was this complete hierarchy, this opposition, this intersection of places that constituted what could very roughly be called medieval space: the space of emplacement. (p. 22)</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kern="1200" dirty="0" smtClean="0">
                <a:solidFill>
                  <a:schemeClr val="tx1"/>
                </a:solidFill>
                <a:latin typeface="+mn-lt"/>
                <a:ea typeface="+mn-ea"/>
                <a:cs typeface="+mn-cs"/>
              </a:rPr>
              <a:t>Now, despite all the techniques for appropriating space, despite the whole network of knowledge that enables us to delimit or to formalize it, contemporary space is perhaps still not entirely </a:t>
            </a:r>
            <a:r>
              <a:rPr lang="en-IE" sz="1200" kern="1200" dirty="0" err="1" smtClean="0">
                <a:solidFill>
                  <a:schemeClr val="tx1"/>
                </a:solidFill>
                <a:latin typeface="+mn-lt"/>
                <a:ea typeface="+mn-ea"/>
                <a:cs typeface="+mn-cs"/>
              </a:rPr>
              <a:t>desanctified</a:t>
            </a:r>
            <a:r>
              <a:rPr lang="en-IE" sz="1200" kern="1200" dirty="0" smtClean="0">
                <a:solidFill>
                  <a:schemeClr val="tx1"/>
                </a:solidFill>
                <a:latin typeface="+mn-lt"/>
                <a:ea typeface="+mn-ea"/>
                <a:cs typeface="+mn-cs"/>
              </a:rPr>
              <a:t> (apparently unlike time, it would seem, which was detached from the sacred in the nineteenth century). To be sure a certain theoretical </a:t>
            </a:r>
            <a:r>
              <a:rPr lang="en-IE" sz="1200" kern="1200" dirty="0" err="1" smtClean="0">
                <a:solidFill>
                  <a:schemeClr val="tx1"/>
                </a:solidFill>
                <a:latin typeface="+mn-lt"/>
                <a:ea typeface="+mn-ea"/>
                <a:cs typeface="+mn-cs"/>
              </a:rPr>
              <a:t>desanctification</a:t>
            </a:r>
            <a:r>
              <a:rPr lang="en-IE" sz="1200" kern="1200" dirty="0" smtClean="0">
                <a:solidFill>
                  <a:schemeClr val="tx1"/>
                </a:solidFill>
                <a:latin typeface="+mn-lt"/>
                <a:ea typeface="+mn-ea"/>
                <a:cs typeface="+mn-cs"/>
              </a:rPr>
              <a:t> of space (the one signalled by Galileo's work) has occurred, but we may still not have reached the point of a practical </a:t>
            </a:r>
            <a:r>
              <a:rPr lang="en-IE" sz="1200" kern="1200" dirty="0" err="1" smtClean="0">
                <a:solidFill>
                  <a:schemeClr val="tx1"/>
                </a:solidFill>
                <a:latin typeface="+mn-lt"/>
                <a:ea typeface="+mn-ea"/>
                <a:cs typeface="+mn-cs"/>
              </a:rPr>
              <a:t>desanctification</a:t>
            </a:r>
            <a:r>
              <a:rPr lang="en-IE" sz="1200" kern="1200" dirty="0" smtClean="0">
                <a:solidFill>
                  <a:schemeClr val="tx1"/>
                </a:solidFill>
                <a:latin typeface="+mn-lt"/>
                <a:ea typeface="+mn-ea"/>
                <a:cs typeface="+mn-cs"/>
              </a:rPr>
              <a:t> of space. And perhaps our life is still governed by a certain number of oppositions that remain inviolable, that our institutions and practices have not yet dared to break down. These are oppositions that we regard as simple givens: for example between private space and public space, between family space and social space, between cultural space and useful space, between the space of leisure and that of work. All these are still nurtured by the hidden presence of the sacred. (P. 23)</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17</a:t>
            </a:fld>
            <a:endParaRPr lang="en-I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He says that space is heterogeneous</a:t>
            </a:r>
            <a:r>
              <a:rPr lang="en-IE" baseline="0" dirty="0" smtClean="0"/>
              <a:t> – composed of sites </a:t>
            </a:r>
            <a:r>
              <a:rPr lang="en-IE" sz="1200" kern="1200" baseline="0" dirty="0" smtClean="0">
                <a:solidFill>
                  <a:schemeClr val="tx1"/>
                </a:solidFill>
                <a:latin typeface="+mn-lt"/>
                <a:ea typeface="+mn-ea"/>
                <a:cs typeface="+mn-cs"/>
              </a:rPr>
              <a:t>which are irreducible to one another and absolutely not </a:t>
            </a:r>
            <a:r>
              <a:rPr lang="en-IE" sz="1200" kern="1200" baseline="0" dirty="0" err="1" smtClean="0">
                <a:solidFill>
                  <a:schemeClr val="tx1"/>
                </a:solidFill>
                <a:latin typeface="+mn-lt"/>
                <a:ea typeface="+mn-ea"/>
                <a:cs typeface="+mn-cs"/>
              </a:rPr>
              <a:t>superimposable</a:t>
            </a:r>
            <a:r>
              <a:rPr lang="en-IE" sz="1200" kern="1200" baseline="0" dirty="0" smtClean="0">
                <a:solidFill>
                  <a:schemeClr val="tx1"/>
                </a:solidFill>
                <a:latin typeface="+mn-lt"/>
                <a:ea typeface="+mn-ea"/>
                <a:cs typeface="+mn-cs"/>
              </a:rPr>
              <a:t> on one another</a:t>
            </a:r>
          </a:p>
          <a:p>
            <a:endParaRPr lang="en-IE" sz="1200" kern="1200" baseline="0" dirty="0" smtClean="0">
              <a:solidFill>
                <a:schemeClr val="tx1"/>
              </a:solidFill>
              <a:latin typeface="+mn-lt"/>
              <a:ea typeface="+mn-ea"/>
              <a:cs typeface="+mn-cs"/>
            </a:endParaRPr>
          </a:p>
          <a:p>
            <a:r>
              <a:rPr lang="en-IE" sz="1200" kern="1200" baseline="0" dirty="0" smtClean="0">
                <a:solidFill>
                  <a:schemeClr val="tx1"/>
                </a:solidFill>
                <a:latin typeface="+mn-lt"/>
                <a:ea typeface="+mn-ea"/>
                <a:cs typeface="+mn-cs"/>
              </a:rPr>
              <a:t>Lefebvre claimed the Foucault failed to bridge the gap between the theoretical realm of the philosopher and the space of people who deal with material things.</a:t>
            </a:r>
          </a:p>
          <a:p>
            <a:endParaRPr lang="en-IE" dirty="0" smtClean="0"/>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18</a:t>
            </a:fld>
            <a:endParaRPr lang="en-I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Spaces</a:t>
            </a:r>
            <a:r>
              <a:rPr lang="en-IE" baseline="0" dirty="0" smtClean="0"/>
              <a:t> in the modern world</a:t>
            </a:r>
          </a:p>
        </p:txBody>
      </p:sp>
      <p:sp>
        <p:nvSpPr>
          <p:cNvPr id="4" name="Slide Number Placeholder 3"/>
          <p:cNvSpPr>
            <a:spLocks noGrp="1"/>
          </p:cNvSpPr>
          <p:nvPr>
            <p:ph type="sldNum" sz="quarter" idx="10"/>
          </p:nvPr>
        </p:nvSpPr>
        <p:spPr/>
        <p:txBody>
          <a:bodyPr/>
          <a:lstStyle/>
          <a:p>
            <a:fld id="{3B7A05D0-EF9A-47CD-9020-8B921E56E3BB}" type="slidenum">
              <a:rPr lang="en-IE" smtClean="0"/>
              <a:pPr/>
              <a:t>20</a:t>
            </a:fld>
            <a:endParaRPr lang="en-I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sz="1200" b="0" kern="1200" baseline="0" dirty="0" smtClean="0">
                <a:solidFill>
                  <a:schemeClr val="tx1"/>
                </a:solidFill>
                <a:latin typeface="+mn-lt"/>
                <a:ea typeface="+mn-ea"/>
                <a:cs typeface="+mn-cs"/>
              </a:rPr>
              <a:t>There are also, probably in every culture, in every civilization, real places- places that do exist and that are formed in the very founding of society-which are something like counter-sites, a kind of effectively enacted utopia in which the real sites, all the other real sites that can be found within the culture, are simultaneously represented, contested, and inverted. Places of this kind are outside of all places, even though it may be possible to indicate their location in reality. Because these places are absolutely different from all the sites that they reflect and speak about, I shall call them, by way of contrast to utopias, heterotopias </a:t>
            </a:r>
            <a:endParaRPr lang="en-IE" sz="1200" b="0" kern="1200" baseline="0" dirty="0" smtClean="0">
              <a:solidFill>
                <a:schemeClr val="tx1"/>
              </a:solidFill>
              <a:latin typeface="+mn-lt"/>
              <a:ea typeface="+mn-ea"/>
              <a:cs typeface="+mn-cs"/>
            </a:endParaRPr>
          </a:p>
          <a:p>
            <a:endParaRPr lang="en-IE" sz="1200" b="0" kern="1200" baseline="0" dirty="0" smtClean="0">
              <a:solidFill>
                <a:schemeClr val="tx1"/>
              </a:solidFill>
              <a:latin typeface="+mn-lt"/>
              <a:ea typeface="+mn-ea"/>
              <a:cs typeface="+mn-cs"/>
            </a:endParaRPr>
          </a:p>
          <a:p>
            <a:r>
              <a:rPr lang="en-IE" dirty="0" smtClean="0"/>
              <a:t>Hetherington</a:t>
            </a:r>
          </a:p>
          <a:p>
            <a:pPr lvl="1"/>
            <a:r>
              <a:rPr lang="en-IE" dirty="0" smtClean="0"/>
              <a:t>‘</a:t>
            </a:r>
            <a:r>
              <a:rPr lang="en-IE" dirty="0" err="1" smtClean="0"/>
              <a:t>Heterotopia</a:t>
            </a:r>
            <a:r>
              <a:rPr lang="en-IE" dirty="0" smtClean="0"/>
              <a:t> are spaces in which an alternative social ordering is performed’</a:t>
            </a:r>
          </a:p>
          <a:p>
            <a:pPr lvl="1"/>
            <a:endParaRPr lang="en-IE" dirty="0" smtClean="0"/>
          </a:p>
          <a:p>
            <a:pPr lvl="0"/>
            <a:r>
              <a:rPr lang="en-IE" dirty="0" smtClean="0"/>
              <a:t>Can</a:t>
            </a:r>
            <a:r>
              <a:rPr lang="en-IE" baseline="0" dirty="0" smtClean="0"/>
              <a:t> be opened and closed</a:t>
            </a:r>
          </a:p>
          <a:p>
            <a:pPr lvl="0"/>
            <a:endParaRPr lang="en-IE" dirty="0" smtClean="0"/>
          </a:p>
          <a:p>
            <a:endParaRPr lang="en-IE" b="0"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21</a:t>
            </a:fld>
            <a:endParaRPr lang="en-I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latin typeface="+mn-lt"/>
                <a:ea typeface="+mn-ea"/>
                <a:cs typeface="+mn-cs"/>
              </a:rPr>
              <a:t>He states that Foucault’s </a:t>
            </a:r>
            <a:r>
              <a:rPr lang="en-GB" sz="1200" kern="1200" dirty="0" err="1" smtClean="0">
                <a:solidFill>
                  <a:schemeClr val="tx1"/>
                </a:solidFill>
                <a:latin typeface="+mn-lt"/>
                <a:ea typeface="+mn-ea"/>
                <a:cs typeface="+mn-cs"/>
              </a:rPr>
              <a:t>heterotopia</a:t>
            </a:r>
            <a:r>
              <a:rPr lang="en-GB" sz="1200" kern="1200" dirty="0" smtClean="0">
                <a:solidFill>
                  <a:schemeClr val="tx1"/>
                </a:solidFill>
                <a:latin typeface="+mn-lt"/>
                <a:ea typeface="+mn-ea"/>
                <a:cs typeface="+mn-cs"/>
              </a:rPr>
              <a:t> is neither a </a:t>
            </a:r>
            <a:r>
              <a:rPr lang="en-GB" sz="1200" kern="1200" dirty="0" err="1" smtClean="0">
                <a:solidFill>
                  <a:schemeClr val="tx1"/>
                </a:solidFill>
                <a:latin typeface="+mn-lt"/>
                <a:ea typeface="+mn-ea"/>
                <a:cs typeface="+mn-cs"/>
              </a:rPr>
              <a:t>substanceless</a:t>
            </a:r>
            <a:r>
              <a:rPr lang="en-GB" sz="1200" kern="1200" dirty="0" smtClean="0">
                <a:solidFill>
                  <a:schemeClr val="tx1"/>
                </a:solidFill>
                <a:latin typeface="+mn-lt"/>
                <a:ea typeface="+mn-ea"/>
                <a:cs typeface="+mn-cs"/>
              </a:rPr>
              <a:t> void to be filled by cognitive intuition nor a repository of physical forms to be </a:t>
            </a:r>
            <a:r>
              <a:rPr lang="en-GB" sz="1200" kern="1200" dirty="0" err="1" smtClean="0">
                <a:solidFill>
                  <a:schemeClr val="tx1"/>
                </a:solidFill>
                <a:latin typeface="+mn-lt"/>
                <a:ea typeface="+mn-ea"/>
                <a:cs typeface="+mn-cs"/>
              </a:rPr>
              <a:t>phenomenologically</a:t>
            </a:r>
            <a:r>
              <a:rPr lang="en-GB" sz="1200" kern="1200" dirty="0" smtClean="0">
                <a:solidFill>
                  <a:schemeClr val="tx1"/>
                </a:solidFill>
                <a:latin typeface="+mn-lt"/>
                <a:ea typeface="+mn-ea"/>
                <a:cs typeface="+mn-cs"/>
              </a:rPr>
              <a:t> described. It is another space, an actually lived and socially created spatiality, concrete and abstract at the same time, the </a:t>
            </a:r>
            <a:r>
              <a:rPr lang="en-GB" sz="1200" kern="1200" dirty="0" err="1" smtClean="0">
                <a:solidFill>
                  <a:schemeClr val="tx1"/>
                </a:solidFill>
                <a:latin typeface="+mn-lt"/>
                <a:ea typeface="+mn-ea"/>
                <a:cs typeface="+mn-cs"/>
              </a:rPr>
              <a:t>habitus</a:t>
            </a:r>
            <a:r>
              <a:rPr lang="en-GB" sz="1200" kern="1200" dirty="0" smtClean="0">
                <a:solidFill>
                  <a:schemeClr val="tx1"/>
                </a:solidFill>
                <a:latin typeface="+mn-lt"/>
                <a:ea typeface="+mn-ea"/>
                <a:cs typeface="+mn-cs"/>
              </a:rPr>
              <a:t> of social practices.</a:t>
            </a:r>
            <a:endParaRPr lang="en-IE" sz="1200" kern="1200" dirty="0" smtClean="0">
              <a:solidFill>
                <a:schemeClr val="tx1"/>
              </a:solidFill>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22</a:t>
            </a:fld>
            <a:endParaRPr lang="en-I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23</a:t>
            </a:fld>
            <a:endParaRPr lang="en-I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sz="1200" kern="1200" dirty="0" smtClean="0">
                <a:solidFill>
                  <a:schemeClr val="tx1"/>
                </a:solidFill>
                <a:latin typeface="+mn-lt"/>
                <a:ea typeface="+mn-ea"/>
                <a:cs typeface="+mn-cs"/>
              </a:rPr>
              <a:t>He wrote that in pre-modern societies space and place largely coincided since the spatial dimensions of social life were, for most people, dominated by what he terms 'presence', or localised activities.</a:t>
            </a:r>
            <a:r>
              <a:rPr lang="en-IE" sz="1200" kern="1200" baseline="30000" dirty="0" smtClean="0">
                <a:solidFill>
                  <a:schemeClr val="tx1"/>
                </a:solidFill>
                <a:latin typeface="+mn-lt"/>
                <a:ea typeface="+mn-ea"/>
                <a:cs typeface="+mn-cs"/>
              </a:rPr>
              <a:t> </a:t>
            </a:r>
            <a:r>
              <a:rPr lang="en-IE" sz="1200" kern="1200" dirty="0" smtClean="0">
                <a:solidFill>
                  <a:schemeClr val="tx1"/>
                </a:solidFill>
                <a:latin typeface="+mn-lt"/>
                <a:ea typeface="+mn-ea"/>
                <a:cs typeface="+mn-cs"/>
              </a:rPr>
              <a:t>However in conditions of modernity, locales are thoroughly penetrated by and shaped in terms of social influences quite distant from them. He wrote, 'What structures the locale is not simply that which is present on the scene; the "visible form" of the locale conceals the </a:t>
            </a:r>
            <a:r>
              <a:rPr lang="en-IE" sz="1200" kern="1200" dirty="0" err="1" smtClean="0">
                <a:solidFill>
                  <a:schemeClr val="tx1"/>
                </a:solidFill>
                <a:latin typeface="+mn-lt"/>
                <a:ea typeface="+mn-ea"/>
                <a:cs typeface="+mn-cs"/>
              </a:rPr>
              <a:t>distanciated</a:t>
            </a:r>
            <a:r>
              <a:rPr lang="en-IE" sz="1200" kern="1200" dirty="0" smtClean="0">
                <a:solidFill>
                  <a:schemeClr val="tx1"/>
                </a:solidFill>
                <a:latin typeface="+mn-lt"/>
                <a:ea typeface="+mn-ea"/>
                <a:cs typeface="+mn-cs"/>
              </a:rPr>
              <a:t> relations which determine its nature.' </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25</a:t>
            </a:fld>
            <a:endParaRPr lang="en-I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Because</a:t>
            </a:r>
            <a:r>
              <a:rPr lang="en-IE" baseline="0" dirty="0" smtClean="0"/>
              <a:t> of electronic media there is a decrease in the importance of location’s role in the structuring of social life and the construction of meaningful human experiences</a:t>
            </a:r>
          </a:p>
          <a:p>
            <a:endParaRPr lang="en-IE" baseline="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kumimoji="0" lang="en-IE" sz="21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‘The Separation of Social</a:t>
            </a:r>
            <a:r>
              <a:rPr kumimoji="0" lang="en-IE" sz="2100" b="0" i="0" u="none" strike="noStrike" kern="1200" cap="none" spc="0" normalizeH="0" noProof="0" dirty="0" smtClean="0">
                <a:ln>
                  <a:noFill/>
                </a:ln>
                <a:solidFill>
                  <a:schemeClr val="tx1">
                    <a:lumMod val="65000"/>
                    <a:lumOff val="35000"/>
                  </a:schemeClr>
                </a:solidFill>
                <a:effectLst/>
                <a:uLnTx/>
                <a:uFillTx/>
                <a:latin typeface="+mn-lt"/>
                <a:ea typeface="+mn-ea"/>
                <a:cs typeface="+mn-cs"/>
              </a:rPr>
              <a:t> </a:t>
            </a:r>
            <a:r>
              <a:rPr kumimoji="0" lang="en-IE" sz="21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Space from Physical Place’ in </a:t>
            </a:r>
            <a:r>
              <a:rPr kumimoji="0" lang="en-IE" sz="2100" b="0" i="1"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The Media Studies Reader </a:t>
            </a:r>
            <a:r>
              <a:rPr kumimoji="0" lang="en-IE" sz="21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ed. Tim O’Sullivan and Yvonne </a:t>
            </a:r>
            <a:r>
              <a:rPr kumimoji="0" lang="en-IE" sz="21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Jewkes</a:t>
            </a:r>
            <a:r>
              <a:rPr kumimoji="0" lang="en-IE" sz="21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(London: St. Martin’s Press, 1997), p. 42</a:t>
            </a:r>
          </a:p>
          <a:p>
            <a:pPr marL="0" marR="0" lvl="1" indent="0" algn="l" defTabSz="914400" rtl="0" eaLnBrk="1" fontAlgn="auto" latinLnBrk="0" hangingPunct="1">
              <a:lnSpc>
                <a:spcPct val="100000"/>
              </a:lnSpc>
              <a:spcBef>
                <a:spcPts val="0"/>
              </a:spcBef>
              <a:spcAft>
                <a:spcPts val="0"/>
              </a:spcAft>
              <a:buClrTx/>
              <a:buSzTx/>
              <a:buFontTx/>
              <a:buNone/>
              <a:tabLst/>
              <a:defRPr/>
            </a:pPr>
            <a:endParaRPr kumimoji="0" lang="en-IE" sz="21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kumimoji="0" lang="en-IE" sz="21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26</a:t>
            </a:fld>
            <a:endParaRPr lang="en-I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IE" sz="1600" dirty="0" smtClean="0"/>
              <a:t>Marshall McLuhan, Quentin Fiore, and Jerome </a:t>
            </a:r>
            <a:r>
              <a:rPr lang="en-IE" sz="1600" dirty="0" err="1" smtClean="0"/>
              <a:t>Agel</a:t>
            </a:r>
            <a:r>
              <a:rPr lang="en-IE" sz="1600" dirty="0" smtClean="0"/>
              <a:t>, </a:t>
            </a:r>
            <a:r>
              <a:rPr lang="en-IE" sz="1600" i="1" dirty="0" smtClean="0"/>
              <a:t>The medium is the massage : an inventory of effects</a:t>
            </a:r>
            <a:r>
              <a:rPr lang="en-IE" sz="1600" dirty="0" smtClean="0"/>
              <a:t> (Corte Madera, CA: Gingko Press, 2001), p. 16.</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27</a:t>
            </a:fld>
            <a:endParaRPr lang="en-I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IE" dirty="0" smtClean="0"/>
              <a:t>While the physical network we know as the Internet was being developed, this concept of cyberspace was born in a novel and quickly</a:t>
            </a:r>
            <a:r>
              <a:rPr lang="en-IE" baseline="0" dirty="0" smtClean="0"/>
              <a:t> became the focus of study by academics. Although some of the work was about the use of networks, a lot of it was about our relationship with this thing called cyberspace. </a:t>
            </a:r>
          </a:p>
          <a:p>
            <a:pPr>
              <a:buFont typeface="Arial" pitchFamily="34" charset="0"/>
              <a:buChar char="•"/>
            </a:pPr>
            <a:r>
              <a:rPr lang="en-IE" baseline="0" dirty="0" smtClean="0"/>
              <a:t>T</a:t>
            </a:r>
            <a:r>
              <a:rPr lang="en-US" sz="1200" kern="1200" dirty="0" smtClean="0">
                <a:solidFill>
                  <a:schemeClr val="tx1"/>
                </a:solidFill>
                <a:latin typeface="+mn-lt"/>
                <a:ea typeface="+mn-ea"/>
                <a:cs typeface="+mn-cs"/>
              </a:rPr>
              <a:t>he cyberspace described by Gibson bore little resemblance to the Internet in its early days which consisted mainly of plain hyper-linked text documents. </a:t>
            </a:r>
          </a:p>
          <a:p>
            <a:pPr>
              <a:buFont typeface="Arial" pitchFamily="34" charset="0"/>
              <a:buChar char="•"/>
            </a:pPr>
            <a:r>
              <a:rPr lang="en-US" sz="1200" kern="1200" dirty="0" smtClean="0">
                <a:solidFill>
                  <a:schemeClr val="tx1"/>
                </a:solidFill>
                <a:latin typeface="+mn-lt"/>
                <a:ea typeface="+mn-ea"/>
                <a:cs typeface="+mn-cs"/>
              </a:rPr>
              <a:t>In Gibson's novels cyberspace was a place that was entered physically and could be experienced by all of the senses. </a:t>
            </a:r>
          </a:p>
          <a:p>
            <a:pPr>
              <a:buFont typeface="Arial" pitchFamily="34" charset="0"/>
              <a:buChar char="•"/>
            </a:pPr>
            <a:r>
              <a:rPr lang="en-US" sz="1200" kern="1200" dirty="0" smtClean="0">
                <a:solidFill>
                  <a:schemeClr val="tx1"/>
                </a:solidFill>
                <a:latin typeface="+mn-lt"/>
                <a:ea typeface="+mn-ea"/>
                <a:cs typeface="+mn-cs"/>
              </a:rPr>
              <a:t>It was 1990 before the term cyberspace began to be used in connection with the Internet</a:t>
            </a:r>
          </a:p>
          <a:p>
            <a:pPr>
              <a:buFont typeface="Arial" pitchFamily="34" charset="0"/>
              <a:buChar char="•"/>
            </a:pPr>
            <a:r>
              <a:rPr lang="en-GB" sz="1200" kern="1200" dirty="0" smtClean="0">
                <a:solidFill>
                  <a:schemeClr val="tx1"/>
                </a:solidFill>
                <a:latin typeface="+mn-lt"/>
                <a:ea typeface="+mn-ea"/>
                <a:cs typeface="+mn-cs"/>
              </a:rPr>
              <a:t>Some of the early theorists believed that the Internet was in the process of becoming a </a:t>
            </a:r>
            <a:r>
              <a:rPr lang="en-GB" sz="1200" kern="1200" dirty="0" err="1" smtClean="0">
                <a:solidFill>
                  <a:schemeClr val="tx1"/>
                </a:solidFill>
                <a:latin typeface="+mn-lt"/>
                <a:ea typeface="+mn-ea"/>
                <a:cs typeface="+mn-cs"/>
              </a:rPr>
              <a:t>Gibsonian</a:t>
            </a:r>
            <a:r>
              <a:rPr lang="en-GB" sz="1200"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three-D virtual reality</a:t>
            </a:r>
          </a:p>
          <a:p>
            <a:pPr>
              <a:buFont typeface="Arial" pitchFamily="34" charset="0"/>
              <a:buChar char="•"/>
            </a:pPr>
            <a:r>
              <a:rPr lang="en-US" sz="1200" kern="1200" baseline="0" dirty="0" smtClean="0">
                <a:solidFill>
                  <a:schemeClr val="tx1"/>
                </a:solidFill>
                <a:latin typeface="+mn-lt"/>
                <a:ea typeface="+mn-ea"/>
                <a:cs typeface="+mn-cs"/>
              </a:rPr>
              <a:t>A lot of the theories about the human relationship with cyberspace were influenced by this</a:t>
            </a:r>
            <a:endParaRPr lang="en-IE" baseline="0" dirty="0" smtClean="0"/>
          </a:p>
        </p:txBody>
      </p:sp>
      <p:sp>
        <p:nvSpPr>
          <p:cNvPr id="4" name="Slide Number Placeholder 3"/>
          <p:cNvSpPr>
            <a:spLocks noGrp="1"/>
          </p:cNvSpPr>
          <p:nvPr>
            <p:ph type="sldNum" sz="quarter" idx="10"/>
          </p:nvPr>
        </p:nvSpPr>
        <p:spPr/>
        <p:txBody>
          <a:bodyPr/>
          <a:lstStyle/>
          <a:p>
            <a:fld id="{3B7A05D0-EF9A-47CD-9020-8B921E56E3BB}" type="slidenum">
              <a:rPr lang="en-IE" smtClean="0"/>
              <a:pPr/>
              <a:t>28</a:t>
            </a:fld>
            <a:endParaRPr lang="en-I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29</a:t>
            </a:fld>
            <a:endParaRPr lang="en-I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This differentiation assumes that there is a separate place called cyberspace</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30</a:t>
            </a:fld>
            <a:endParaRPr lang="en-I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A lot of the early writers held either dystopian or utopian</a:t>
            </a:r>
            <a:r>
              <a:rPr lang="en-IE" baseline="0" dirty="0" smtClean="0"/>
              <a:t> views on the subject</a:t>
            </a:r>
          </a:p>
          <a:p>
            <a:endParaRPr lang="en-IE" baseline="0" dirty="0" smtClean="0"/>
          </a:p>
          <a:p>
            <a:r>
              <a:rPr lang="en-IE" baseline="0" dirty="0" smtClean="0"/>
              <a:t>John Perry Barlow was one of the founding members of the Electronic Frontier Foundation and is currently its vice-chairman and a fellow at Harvard’s Centre for Internet and Society.</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32</a:t>
            </a:fld>
            <a:endParaRPr lang="en-I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In </a:t>
            </a:r>
            <a:r>
              <a:rPr lang="en-IE" i="1" dirty="0" err="1" smtClean="0"/>
              <a:t>Neuromancer</a:t>
            </a:r>
            <a:r>
              <a:rPr lang="en-IE" dirty="0" smtClean="0"/>
              <a:t>, William Gibson says</a:t>
            </a:r>
            <a:r>
              <a:rPr lang="en-IE" baseline="0" dirty="0" smtClean="0"/>
              <a:t> that cyberspace looks like Los Angeles seen at night from 5000 feet in the air</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33</a:t>
            </a:fld>
            <a:endParaRPr lang="en-I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The important word is transcending</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34</a:t>
            </a:fld>
            <a:endParaRPr lang="en-I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35</a:t>
            </a:fld>
            <a:endParaRPr lang="en-I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Ahriman</a:t>
            </a:r>
            <a:r>
              <a:rPr lang="en-GB" dirty="0" smtClean="0"/>
              <a:t> opposes</a:t>
            </a:r>
            <a:r>
              <a:rPr lang="en-GB" baseline="0" dirty="0" smtClean="0"/>
              <a:t> the forces of light</a:t>
            </a:r>
          </a:p>
          <a:p>
            <a:endParaRPr lang="en-GB"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36</a:t>
            </a:fld>
            <a:endParaRPr lang="en-I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Even in the title of the book it is clear</a:t>
            </a:r>
            <a:r>
              <a:rPr lang="en-IE" baseline="0" dirty="0" smtClean="0"/>
              <a:t> that he also sees it as a separate place</a:t>
            </a:r>
          </a:p>
          <a:p>
            <a:r>
              <a:rPr lang="en-IE" dirty="0" smtClean="0"/>
              <a:t>He is responding to the earlier beliefs that cyberspace</a:t>
            </a:r>
            <a:r>
              <a:rPr lang="en-IE" baseline="0" dirty="0" smtClean="0"/>
              <a:t> would be come a </a:t>
            </a:r>
            <a:r>
              <a:rPr lang="en-IE" baseline="0" dirty="0" err="1" smtClean="0"/>
              <a:t>Gibsonian</a:t>
            </a:r>
            <a:r>
              <a:rPr lang="en-IE" baseline="0" dirty="0" smtClean="0"/>
              <a:t> virtual reality</a:t>
            </a:r>
          </a:p>
          <a:p>
            <a:r>
              <a:rPr lang="en-IE" baseline="0" dirty="0" smtClean="0"/>
              <a:t>His reaction is extreme but then so were some of the early utopian views</a:t>
            </a:r>
          </a:p>
          <a:p>
            <a:r>
              <a:rPr lang="en-IE" baseline="0" dirty="0" smtClean="0"/>
              <a:t>He takes the most extreme examples and exaggerates them and derides them. There is an example of this on almost every page. The whole book is a polemic. He is scaremongering and at no point examines cyberspace objectively</a:t>
            </a:r>
          </a:p>
          <a:p>
            <a:endParaRPr lang="en-IE" baseline="0" dirty="0" smtClean="0"/>
          </a:p>
          <a:p>
            <a:r>
              <a:rPr lang="en-IE" baseline="0" dirty="0" smtClean="0"/>
              <a:t>He refers to them as </a:t>
            </a:r>
            <a:r>
              <a:rPr lang="en-IE" baseline="0" dirty="0" err="1" smtClean="0"/>
              <a:t>cyberists</a:t>
            </a:r>
            <a:endParaRPr lang="en-IE" baseline="0" dirty="0" smtClean="0"/>
          </a:p>
          <a:p>
            <a:endParaRPr lang="en-IE" baseline="0" dirty="0" smtClean="0"/>
          </a:p>
        </p:txBody>
      </p:sp>
      <p:sp>
        <p:nvSpPr>
          <p:cNvPr id="4" name="Slide Number Placeholder 3"/>
          <p:cNvSpPr>
            <a:spLocks noGrp="1"/>
          </p:cNvSpPr>
          <p:nvPr>
            <p:ph type="sldNum" sz="quarter" idx="10"/>
          </p:nvPr>
        </p:nvSpPr>
        <p:spPr/>
        <p:txBody>
          <a:bodyPr/>
          <a:lstStyle/>
          <a:p>
            <a:fld id="{3B7A05D0-EF9A-47CD-9020-8B921E56E3BB}" type="slidenum">
              <a:rPr lang="en-IE" smtClean="0"/>
              <a:pPr/>
              <a:t>37</a:t>
            </a:fld>
            <a:endParaRPr lang="en-I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err="1" smtClean="0"/>
              <a:t>Slouka’s</a:t>
            </a:r>
            <a:r>
              <a:rPr lang="en-IE" dirty="0" smtClean="0"/>
              <a:t> Comments about this:</a:t>
            </a:r>
          </a:p>
          <a:p>
            <a:endParaRPr lang="en-IE" dirty="0" smtClean="0"/>
          </a:p>
          <a:p>
            <a:r>
              <a:rPr lang="en-IE" dirty="0" smtClean="0"/>
              <a:t>‘It came as something of a shock to me to realize that </a:t>
            </a:r>
            <a:r>
              <a:rPr lang="en-IE" dirty="0" err="1" smtClean="0"/>
              <a:t>Stenger</a:t>
            </a:r>
            <a:r>
              <a:rPr lang="en-IE" dirty="0" smtClean="0"/>
              <a:t> and Co., however much they might sometimes sound like Shirley </a:t>
            </a:r>
            <a:r>
              <a:rPr lang="en-IE" dirty="0" err="1" smtClean="0"/>
              <a:t>MacLaine</a:t>
            </a:r>
            <a:r>
              <a:rPr lang="en-IE" dirty="0" smtClean="0"/>
              <a:t>, were serious’</a:t>
            </a:r>
          </a:p>
          <a:p>
            <a:r>
              <a:rPr lang="en-IE" dirty="0" smtClean="0"/>
              <a:t>‘It was no coincidence, after all, that many of the most ardent theorists were academics. Cyberspace, I realized represented the marriage of deconstruction and computer technology – a mating of monsters if every there was one’</a:t>
            </a:r>
          </a:p>
          <a:p>
            <a:endParaRPr lang="en-IE" dirty="0" smtClean="0"/>
          </a:p>
          <a:p>
            <a:r>
              <a:rPr lang="en-IE" dirty="0" smtClean="0"/>
              <a:t>What </a:t>
            </a:r>
            <a:r>
              <a:rPr lang="en-IE" dirty="0" err="1" smtClean="0"/>
              <a:t>Slouka</a:t>
            </a:r>
            <a:r>
              <a:rPr lang="en-IE" dirty="0" smtClean="0"/>
              <a:t> is doing and his main</a:t>
            </a:r>
            <a:r>
              <a:rPr lang="en-IE" baseline="0" dirty="0" smtClean="0"/>
              <a:t> argument assumes that cyberspace is destined to replace physical space – the substitution thesis</a:t>
            </a:r>
          </a:p>
          <a:p>
            <a:r>
              <a:rPr lang="en-IE" baseline="0" dirty="0" smtClean="0"/>
              <a:t>This extreme view was common particularly among the </a:t>
            </a:r>
            <a:r>
              <a:rPr lang="en-IE" baseline="0" dirty="0" err="1" smtClean="0"/>
              <a:t>dystopians</a:t>
            </a:r>
            <a:endParaRPr lang="en-IE" baseline="0" dirty="0" smtClean="0"/>
          </a:p>
          <a:p>
            <a:endParaRPr lang="en-IE" baseline="0" dirty="0" smtClean="0"/>
          </a:p>
          <a:p>
            <a:r>
              <a:rPr lang="en-IE" baseline="0" dirty="0" smtClean="0"/>
              <a:t>It still exists to a certain extent with some people even though what has happened is that cyberspace has evolved alongside and in a lot of cases fused with offline space</a:t>
            </a:r>
            <a:endParaRPr lang="en-IE" dirty="0" smtClean="0"/>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38</a:t>
            </a:fld>
            <a:endParaRPr lang="en-I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dirty="0" smtClean="0">
                <a:solidFill>
                  <a:schemeClr val="tx1"/>
                </a:solidFill>
                <a:latin typeface="+mn-lt"/>
                <a:ea typeface="+mn-ea"/>
                <a:cs typeface="+mn-cs"/>
              </a:rPr>
              <a:t>Jorge Luis Borges</a:t>
            </a:r>
            <a:r>
              <a:rPr lang="en-IE" sz="1200" b="0" i="0" kern="1200" baseline="0" dirty="0" smtClean="0">
                <a:solidFill>
                  <a:schemeClr val="tx1"/>
                </a:solidFill>
                <a:latin typeface="+mn-lt"/>
                <a:ea typeface="+mn-ea"/>
                <a:cs typeface="+mn-cs"/>
              </a:rPr>
              <a:t> (</a:t>
            </a:r>
            <a:r>
              <a:rPr lang="en-IE" sz="1200" b="0" i="0" kern="1200" dirty="0" smtClean="0">
                <a:solidFill>
                  <a:schemeClr val="tx1"/>
                </a:solidFill>
                <a:latin typeface="+mn-lt"/>
                <a:ea typeface="+mn-ea"/>
                <a:cs typeface="+mn-cs"/>
              </a:rPr>
              <a:t>24 August 1899 – 14 June 1986) – </a:t>
            </a:r>
            <a:r>
              <a:rPr lang="en-IE" sz="1200" b="0" i="0" kern="1200" dirty="0" err="1" smtClean="0">
                <a:solidFill>
                  <a:schemeClr val="tx1"/>
                </a:solidFill>
                <a:latin typeface="+mn-lt"/>
                <a:ea typeface="+mn-ea"/>
                <a:cs typeface="+mn-cs"/>
              </a:rPr>
              <a:t>Argentian</a:t>
            </a:r>
            <a:r>
              <a:rPr lang="en-IE" sz="1200" b="0" i="0" kern="1200" dirty="0" smtClean="0">
                <a:solidFill>
                  <a:schemeClr val="tx1"/>
                </a:solidFill>
                <a:latin typeface="+mn-lt"/>
                <a:ea typeface="+mn-ea"/>
                <a:cs typeface="+mn-cs"/>
              </a:rPr>
              <a:t> short-story writer</a:t>
            </a: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dirty="0" smtClean="0">
                <a:solidFill>
                  <a:schemeClr val="tx1"/>
                </a:solidFill>
                <a:latin typeface="+mn-lt"/>
                <a:ea typeface="+mn-ea"/>
                <a:cs typeface="+mn-cs"/>
              </a:rPr>
              <a:t>Magical realism – considered to be</a:t>
            </a:r>
            <a:r>
              <a:rPr lang="en-IE" sz="1200" b="0" i="0" kern="1200" baseline="0" dirty="0" smtClean="0">
                <a:solidFill>
                  <a:schemeClr val="tx1"/>
                </a:solidFill>
                <a:latin typeface="+mn-lt"/>
                <a:ea typeface="+mn-ea"/>
                <a:cs typeface="+mn-cs"/>
              </a:rPr>
              <a:t> the first writer of the genre</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baseline="0" dirty="0" smtClean="0">
              <a:solidFill>
                <a:schemeClr val="tx1"/>
              </a:solidFill>
              <a:latin typeface="+mn-lt"/>
              <a:ea typeface="+mn-ea"/>
              <a:cs typeface="+mn-cs"/>
            </a:endParaRPr>
          </a:p>
          <a:p>
            <a:r>
              <a:rPr lang="en-IE" sz="1200" b="0" i="0" kern="1200" dirty="0" smtClean="0">
                <a:solidFill>
                  <a:schemeClr val="tx1"/>
                </a:solidFill>
                <a:latin typeface="+mn-lt"/>
                <a:ea typeface="+mn-ea"/>
                <a:cs typeface="+mn-cs"/>
              </a:rPr>
              <a:t>“ I had always imagined paradise as a kind of library. ”</a:t>
            </a:r>
          </a:p>
          <a:p>
            <a:r>
              <a:rPr lang="en-IE" sz="1200" b="0" i="1" kern="1200" dirty="0" smtClean="0">
                <a:solidFill>
                  <a:schemeClr val="tx1"/>
                </a:solidFill>
                <a:latin typeface="+mn-lt"/>
                <a:ea typeface="+mn-ea"/>
                <a:cs typeface="+mn-cs"/>
              </a:rPr>
              <a:t>— Jorge Luis Borges</a:t>
            </a:r>
            <a:endParaRPr lang="en-IE"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dirty="0" smtClean="0">
                <a:solidFill>
                  <a:schemeClr val="tx1"/>
                </a:solidFill>
                <a:latin typeface="+mn-lt"/>
                <a:ea typeface="+mn-ea"/>
                <a:cs typeface="+mn-cs"/>
              </a:rPr>
              <a:t>The Aleph – a book of short stories (1949)</a:t>
            </a:r>
            <a:r>
              <a:rPr lang="en-IE" sz="1200" b="0" i="0" kern="1200" baseline="0" dirty="0" smtClean="0">
                <a:solidFill>
                  <a:schemeClr val="tx1"/>
                </a:solidFill>
                <a:latin typeface="+mn-lt"/>
                <a:ea typeface="+mn-ea"/>
                <a:cs typeface="+mn-cs"/>
              </a:rPr>
              <a:t> </a:t>
            </a:r>
            <a:r>
              <a:rPr lang="en-IE" sz="1200" b="0" i="0" kern="1200" dirty="0" smtClean="0">
                <a:solidFill>
                  <a:schemeClr val="tx1"/>
                </a:solidFill>
                <a:latin typeface="+mn-lt"/>
                <a:ea typeface="+mn-ea"/>
                <a:cs typeface="+mn-cs"/>
              </a:rPr>
              <a:t>– with one story called ‘</a:t>
            </a:r>
            <a:r>
              <a:rPr lang="en-IE" sz="1200" b="0" i="0" kern="1200" dirty="0" err="1" smtClean="0">
                <a:solidFill>
                  <a:schemeClr val="tx1"/>
                </a:solidFill>
                <a:latin typeface="+mn-lt"/>
                <a:ea typeface="+mn-ea"/>
                <a:cs typeface="+mn-cs"/>
              </a:rPr>
              <a:t>tThe</a:t>
            </a:r>
            <a:r>
              <a:rPr lang="en-IE" sz="1200" b="0" i="0" kern="1200" dirty="0" smtClean="0">
                <a:solidFill>
                  <a:schemeClr val="tx1"/>
                </a:solidFill>
                <a:latin typeface="+mn-lt"/>
                <a:ea typeface="+mn-ea"/>
                <a:cs typeface="+mn-cs"/>
              </a:rPr>
              <a:t> Aleph’</a:t>
            </a: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dirty="0" smtClean="0">
                <a:solidFill>
                  <a:schemeClr val="tx1"/>
                </a:solidFill>
                <a:latin typeface="+mn-lt"/>
                <a:ea typeface="+mn-ea"/>
                <a:cs typeface="+mn-cs"/>
              </a:rPr>
              <a:t>The Aleph describes a point in space that contains all other spaces at once</a:t>
            </a:r>
            <a:r>
              <a:rPr lang="en-IE" sz="1200" b="0" i="0" kern="1200" baseline="0" dirty="0" smtClean="0">
                <a:solidFill>
                  <a:schemeClr val="tx1"/>
                </a:solidFill>
                <a:latin typeface="+mn-lt"/>
                <a:ea typeface="+mn-ea"/>
                <a:cs typeface="+mn-cs"/>
              </a:rPr>
              <a:t>. People looking at it can see every place in the universe simultaneously</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dirty="0" err="1" smtClean="0">
                <a:solidFill>
                  <a:schemeClr val="tx1"/>
                </a:solidFill>
                <a:latin typeface="+mn-lt"/>
                <a:ea typeface="+mn-ea"/>
                <a:cs typeface="+mn-cs"/>
              </a:rPr>
              <a:t>Soja</a:t>
            </a:r>
            <a:r>
              <a:rPr lang="en-IE" sz="1200" b="0" i="0" kern="1200" dirty="0" smtClean="0">
                <a:solidFill>
                  <a:schemeClr val="tx1"/>
                </a:solidFill>
                <a:latin typeface="+mn-lt"/>
                <a:ea typeface="+mn-ea"/>
                <a:cs typeface="+mn-cs"/>
              </a:rPr>
              <a:t>  claims that Borges’ magical</a:t>
            </a:r>
            <a:r>
              <a:rPr lang="en-IE" sz="1200" b="0" i="0" kern="1200" baseline="0" dirty="0" smtClean="0">
                <a:solidFill>
                  <a:schemeClr val="tx1"/>
                </a:solidFill>
                <a:latin typeface="+mn-lt"/>
                <a:ea typeface="+mn-ea"/>
                <a:cs typeface="+mn-cs"/>
              </a:rPr>
              <a:t> realism resounds well with Lefebvre’s fascination with concrete abstractions, his paradoxically materialist idealism, and his adventurous exploration into the simultaneous worlds of the real-and-imagined. (p. 54 of </a:t>
            </a:r>
            <a:r>
              <a:rPr lang="en-IE" sz="1200" b="0" i="0" kern="1200" baseline="0" dirty="0" err="1" smtClean="0">
                <a:solidFill>
                  <a:schemeClr val="tx1"/>
                </a:solidFill>
                <a:latin typeface="+mn-lt"/>
                <a:ea typeface="+mn-ea"/>
                <a:cs typeface="+mn-cs"/>
              </a:rPr>
              <a:t>Thirdspace</a:t>
            </a:r>
            <a:r>
              <a:rPr lang="en-IE" sz="1200" b="0" i="0" kern="1200" baseline="0" dirty="0" smtClean="0">
                <a:solidFill>
                  <a:schemeClr val="tx1"/>
                </a:solidFill>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baseline="0" dirty="0" smtClean="0">
                <a:solidFill>
                  <a:schemeClr val="tx1"/>
                </a:solidFill>
                <a:latin typeface="+mn-lt"/>
                <a:ea typeface="+mn-ea"/>
                <a:cs typeface="+mn-cs"/>
              </a:rPr>
              <a:t>He also says it is describes what he is trying to convey as </a:t>
            </a:r>
            <a:r>
              <a:rPr lang="en-IE" sz="1200" b="0" i="0" kern="1200" baseline="0" dirty="0" err="1" smtClean="0">
                <a:solidFill>
                  <a:schemeClr val="tx1"/>
                </a:solidFill>
                <a:latin typeface="+mn-lt"/>
                <a:ea typeface="+mn-ea"/>
                <a:cs typeface="+mn-cs"/>
              </a:rPr>
              <a:t>Thirdspace</a:t>
            </a:r>
            <a:r>
              <a:rPr lang="en-IE" sz="1200" b="0" i="0" kern="1200" baseline="0" dirty="0" smtClean="0">
                <a:solidFill>
                  <a:schemeClr val="tx1"/>
                </a:solidFill>
                <a:latin typeface="+mn-lt"/>
                <a:ea typeface="+mn-ea"/>
                <a:cs typeface="+mn-cs"/>
              </a:rPr>
              <a:t>: the space where all spaces are capable of being seen from every angle, each standing clear; but also a secret and conjectured object, filled with illusions and allusions, a space that is common to all of us yet never able to be completely seen and understand, an “unimaginable universe”, or as Lefebvre would put it “the most general of products”. (</a:t>
            </a:r>
            <a:r>
              <a:rPr lang="en-IE" sz="1200" b="0" i="0" kern="1200" baseline="0" dirty="0" err="1" smtClean="0">
                <a:solidFill>
                  <a:schemeClr val="tx1"/>
                </a:solidFill>
                <a:latin typeface="+mn-lt"/>
                <a:ea typeface="+mn-ea"/>
                <a:cs typeface="+mn-cs"/>
              </a:rPr>
              <a:t>Thirdspace</a:t>
            </a:r>
            <a:r>
              <a:rPr lang="en-IE" sz="1200" b="0" i="0" kern="1200" baseline="0" dirty="0" smtClean="0">
                <a:solidFill>
                  <a:schemeClr val="tx1"/>
                </a:solidFill>
                <a:latin typeface="+mn-lt"/>
                <a:ea typeface="+mn-ea"/>
                <a:cs typeface="+mn-cs"/>
              </a:rPr>
              <a:t> p. 56)</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baseline="0" dirty="0" smtClean="0">
                <a:solidFill>
                  <a:schemeClr val="tx1"/>
                </a:solidFill>
                <a:latin typeface="+mn-lt"/>
                <a:ea typeface="+mn-ea"/>
                <a:cs typeface="+mn-cs"/>
              </a:rPr>
              <a:t>‘What eternity is to time, the Aleph is to space. In </a:t>
            </a:r>
            <a:r>
              <a:rPr lang="en-IE" sz="1200" b="0" i="0" kern="1200" baseline="0" dirty="0" err="1" smtClean="0">
                <a:solidFill>
                  <a:schemeClr val="tx1"/>
                </a:solidFill>
                <a:latin typeface="+mn-lt"/>
                <a:ea typeface="+mn-ea"/>
                <a:cs typeface="+mn-cs"/>
              </a:rPr>
              <a:t>etrnity</a:t>
            </a:r>
            <a:r>
              <a:rPr lang="en-IE" sz="1200" b="0" i="0" kern="1200" baseline="0" dirty="0" smtClean="0">
                <a:solidFill>
                  <a:schemeClr val="tx1"/>
                </a:solidFill>
                <a:latin typeface="+mn-lt"/>
                <a:ea typeface="+mn-ea"/>
                <a:cs typeface="+mn-cs"/>
              </a:rPr>
              <a:t>, all time – past, present, and future – coexists simultaneously. In the Aleph, the sum total of the spatial universe is to be found in a tiny shining sphere barely over an inch across. (Borges, 1971: 189)</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dirty="0" smtClean="0">
                <a:solidFill>
                  <a:schemeClr val="tx1"/>
                </a:solidFill>
                <a:latin typeface="+mn-lt"/>
                <a:ea typeface="+mn-ea"/>
                <a:cs typeface="+mn-cs"/>
              </a:rPr>
              <a:t>Aleph, a super high capacity storage device, is a plot element in the cyberpunk novel </a:t>
            </a:r>
            <a:r>
              <a:rPr lang="en-IE" sz="1200" b="0" i="1" u="none" strike="noStrike" kern="1200" dirty="0" smtClean="0">
                <a:solidFill>
                  <a:schemeClr val="tx1"/>
                </a:solidFill>
                <a:latin typeface="+mn-lt"/>
                <a:ea typeface="+mn-ea"/>
                <a:cs typeface="+mn-cs"/>
                <a:hlinkClick r:id="rId3" tooltip="Mona Lisa Overdrive"/>
              </a:rPr>
              <a:t>Mona Lisa Overdrive</a:t>
            </a:r>
            <a:r>
              <a:rPr lang="en-IE" sz="1200" b="0" i="0" kern="1200" dirty="0" smtClean="0">
                <a:solidFill>
                  <a:schemeClr val="tx1"/>
                </a:solidFill>
                <a:latin typeface="+mn-lt"/>
                <a:ea typeface="+mn-ea"/>
                <a:cs typeface="+mn-cs"/>
              </a:rPr>
              <a:t> by William Gibson</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IE" sz="1200" b="0" i="0" kern="1200" baseline="0" dirty="0" smtClean="0">
                <a:solidFill>
                  <a:schemeClr val="tx1"/>
                </a:solidFill>
                <a:latin typeface="+mn-lt"/>
                <a:ea typeface="+mn-ea"/>
                <a:cs typeface="+mn-cs"/>
              </a:rPr>
              <a:t>There is an information website about his work called the William Gibson Aleph</a:t>
            </a: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baseline="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IE" sz="1200" b="0" i="0" kern="1200" dirty="0" smtClean="0">
              <a:solidFill>
                <a:schemeClr val="tx1"/>
              </a:solidFill>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41</a:t>
            </a:fld>
            <a:endParaRPr lang="en-I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He states</a:t>
            </a:r>
            <a:r>
              <a:rPr lang="en-IE" baseline="0" dirty="0" smtClean="0"/>
              <a:t> that the Hellenistic age was one of intermingling of different cultures and the unification of previously separate and autonomous political and cultural entities – city-states, nations, tribes, in a single new imperial system.</a:t>
            </a:r>
          </a:p>
          <a:p>
            <a:r>
              <a:rPr lang="en-IE" baseline="0" dirty="0" smtClean="0"/>
              <a:t>He believes the same thing is happening today, this time on a planetary scale.</a:t>
            </a:r>
          </a:p>
          <a:p>
            <a:endParaRPr lang="en-IE" baseline="0" dirty="0" smtClean="0"/>
          </a:p>
          <a:p>
            <a:r>
              <a:rPr lang="en-IE" baseline="0" dirty="0" smtClean="0"/>
              <a:t>One of the effects of the </a:t>
            </a:r>
            <a:r>
              <a:rPr lang="en-IE" baseline="0" dirty="0" err="1" smtClean="0"/>
              <a:t>Hellenisitic</a:t>
            </a:r>
            <a:r>
              <a:rPr lang="en-IE" baseline="0" dirty="0" smtClean="0"/>
              <a:t> cultural unification was a fundamental shift in peoples’ sense of personal identity. Previously identity lay in the group, and there was a lack of concern for personal immortality</a:t>
            </a:r>
          </a:p>
          <a:p>
            <a:endParaRPr lang="en-IE" baseline="0" dirty="0" smtClean="0"/>
          </a:p>
          <a:p>
            <a:r>
              <a:rPr lang="en-IE" baseline="0" dirty="0" smtClean="0"/>
              <a:t>As smaller groups became absorbed in the large Hellenistic empire, they lost a significant degree of autonomy and were not longer able to provide a sense of collective identity for their members. This coincided with dramatic improvements in communication and transportation, and people became increasingly “detachable” from their local societies. They lost a sense of contact with their traditional gods, as the gods were seen a being related to the group rather than the individual.</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43</a:t>
            </a:fld>
            <a:endParaRPr lang="en-I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DiMaggio, </a:t>
            </a:r>
            <a:r>
              <a:rPr lang="en-IE" dirty="0" err="1" smtClean="0"/>
              <a:t>Hargittai</a:t>
            </a:r>
            <a:r>
              <a:rPr lang="en-IE" dirty="0" smtClean="0"/>
              <a:t>,</a:t>
            </a:r>
            <a:r>
              <a:rPr lang="en-IE" baseline="0" dirty="0" smtClean="0"/>
              <a:t> </a:t>
            </a:r>
            <a:r>
              <a:rPr lang="en-IE" baseline="0" dirty="0" err="1" smtClean="0"/>
              <a:t>Neuman</a:t>
            </a:r>
            <a:r>
              <a:rPr lang="en-IE" baseline="0" dirty="0" smtClean="0"/>
              <a:t>, and Robinson – ‘Social Implications of the Internet’ (2001) Annual Review of Sociology</a:t>
            </a:r>
          </a:p>
          <a:p>
            <a:endParaRPr lang="en-IE" baseline="0" dirty="0" smtClean="0"/>
          </a:p>
          <a:p>
            <a:r>
              <a:rPr lang="en-IE" baseline="0" dirty="0" smtClean="0"/>
              <a:t>They point out that everyone examines the Internet through their own field, Marxists look at the impact on distribution of wealth, media people on the reach and effect of its broadcasts, management writers on its potential to change organisational structure.</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45</a:t>
            </a:fld>
            <a:endParaRPr lang="en-IE"/>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Arguing against the concept</a:t>
            </a:r>
            <a:r>
              <a:rPr lang="en-IE" baseline="0" dirty="0" smtClean="0"/>
              <a:t> that the Internet aids democracy. He argues that it aids dictators and tyrants equally and he makes frequent references to the </a:t>
            </a:r>
            <a:r>
              <a:rPr lang="en-IE" baseline="0" smtClean="0"/>
              <a:t>Internet in China</a:t>
            </a:r>
          </a:p>
          <a:p>
            <a:endParaRPr lang="en-IE"/>
          </a:p>
        </p:txBody>
      </p:sp>
      <p:sp>
        <p:nvSpPr>
          <p:cNvPr id="4" name="Slide Number Placeholder 3"/>
          <p:cNvSpPr>
            <a:spLocks noGrp="1"/>
          </p:cNvSpPr>
          <p:nvPr>
            <p:ph type="sldNum" sz="quarter" idx="10"/>
          </p:nvPr>
        </p:nvSpPr>
        <p:spPr/>
        <p:txBody>
          <a:bodyPr/>
          <a:lstStyle/>
          <a:p>
            <a:fld id="{3B7A05D0-EF9A-47CD-9020-8B921E56E3BB}" type="slidenum">
              <a:rPr lang="en-IE" smtClean="0"/>
              <a:pPr/>
              <a:t>46</a:t>
            </a:fld>
            <a:endParaRPr lang="en-IE"/>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Julie Cohen</a:t>
            </a: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49</a:t>
            </a:fld>
            <a:endParaRPr lang="en-IE"/>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sz="1200" b="0" i="0" kern="1200" dirty="0" smtClean="0">
                <a:solidFill>
                  <a:schemeClr val="tx1"/>
                </a:solidFill>
                <a:latin typeface="+mn-lt"/>
                <a:ea typeface="+mn-ea"/>
                <a:cs typeface="+mn-cs"/>
              </a:rPr>
              <a:t>It was written primarily in response to the passing into law of the Telecommunications Act of 1996 in the United States</a:t>
            </a:r>
            <a:r>
              <a:rPr lang="en-IE" sz="1200" b="0" i="0" kern="1200" baseline="0" dirty="0" smtClean="0">
                <a:solidFill>
                  <a:schemeClr val="tx1"/>
                </a:solidFill>
                <a:latin typeface="+mn-lt"/>
                <a:ea typeface="+mn-ea"/>
                <a:cs typeface="+mn-cs"/>
              </a:rPr>
              <a:t> which aimed to privatise the air waves and for the first time included the Internet. </a:t>
            </a:r>
          </a:p>
          <a:p>
            <a:r>
              <a:rPr lang="en-IE" sz="1200" b="0" i="0" kern="1200" baseline="0" dirty="0" smtClean="0">
                <a:solidFill>
                  <a:schemeClr val="tx1"/>
                </a:solidFill>
                <a:latin typeface="+mn-lt"/>
                <a:ea typeface="+mn-ea"/>
                <a:cs typeface="+mn-cs"/>
              </a:rPr>
              <a:t>The professed objective of the Act was to foster competition but in the case of the Internet 90% of the ISP market was won by 3 large companies</a:t>
            </a:r>
          </a:p>
          <a:p>
            <a:r>
              <a:rPr lang="en-IE" sz="1200" b="0" i="0" kern="1200" baseline="0" dirty="0" smtClean="0">
                <a:solidFill>
                  <a:schemeClr val="tx1"/>
                </a:solidFill>
                <a:latin typeface="+mn-lt"/>
                <a:ea typeface="+mn-ea"/>
                <a:cs typeface="+mn-cs"/>
              </a:rPr>
              <a:t>He is saying:</a:t>
            </a:r>
          </a:p>
          <a:p>
            <a:pPr marL="228600" indent="-228600">
              <a:buAutoNum type="arabicPeriod"/>
            </a:pPr>
            <a:r>
              <a:rPr lang="en-IE" sz="1200" b="0" i="0" kern="1200" baseline="0" dirty="0" smtClean="0">
                <a:solidFill>
                  <a:schemeClr val="tx1"/>
                </a:solidFill>
                <a:latin typeface="+mn-lt"/>
                <a:ea typeface="+mn-ea"/>
                <a:cs typeface="+mn-cs"/>
              </a:rPr>
              <a:t>Cyberspace is a separate world – ‘the global social space we are building’, ‘our world’, </a:t>
            </a:r>
          </a:p>
          <a:p>
            <a:pPr marL="228600" indent="-228600">
              <a:buAutoNum type="arabicPeriod"/>
            </a:pPr>
            <a:r>
              <a:rPr lang="en-IE" sz="1200" b="0" i="0" kern="1200" baseline="0" dirty="0" smtClean="0">
                <a:solidFill>
                  <a:schemeClr val="tx1"/>
                </a:solidFill>
                <a:latin typeface="+mn-lt"/>
                <a:ea typeface="+mn-ea"/>
                <a:cs typeface="+mn-cs"/>
              </a:rPr>
              <a:t>Different rules apply in cyberspace – ‘You have no moral right to rule us’, ‘Cyberspace does not lie within your boundaries’. He actually says later, ‘Our world is different’</a:t>
            </a:r>
          </a:p>
          <a:p>
            <a:pPr marL="228600" indent="-228600">
              <a:buAutoNum type="arabicPeriod"/>
            </a:pPr>
            <a:r>
              <a:rPr lang="en-IE" sz="1200" b="0" i="0" kern="1200" baseline="0" dirty="0" smtClean="0">
                <a:solidFill>
                  <a:schemeClr val="tx1"/>
                </a:solidFill>
                <a:latin typeface="+mn-lt"/>
                <a:ea typeface="+mn-ea"/>
                <a:cs typeface="+mn-cs"/>
              </a:rPr>
              <a:t>Cyberspace  has agency of itself – ‘It is an act of nature and grows itself’</a:t>
            </a:r>
          </a:p>
          <a:p>
            <a:pPr marL="228600" indent="-228600">
              <a:buAutoNum type="arabicPeriod"/>
            </a:pPr>
            <a:endParaRPr lang="en-IE" sz="1200" b="0" i="0" kern="1200" baseline="0" dirty="0" smtClean="0">
              <a:solidFill>
                <a:schemeClr val="tx1"/>
              </a:solidFill>
              <a:latin typeface="+mn-lt"/>
              <a:ea typeface="+mn-ea"/>
              <a:cs typeface="+mn-cs"/>
            </a:endParaRPr>
          </a:p>
          <a:p>
            <a:pPr marL="228600" indent="-228600">
              <a:buNone/>
            </a:pPr>
            <a:r>
              <a:rPr lang="en-IE" sz="1200" b="0" i="0" kern="1200" baseline="0" dirty="0" smtClean="0">
                <a:solidFill>
                  <a:schemeClr val="tx1"/>
                </a:solidFill>
                <a:latin typeface="+mn-lt"/>
                <a:ea typeface="+mn-ea"/>
                <a:cs typeface="+mn-cs"/>
              </a:rPr>
              <a:t>He also says, </a:t>
            </a:r>
            <a:r>
              <a:rPr lang="en-IE" sz="1200" b="0" i="0" kern="1200" dirty="0" smtClean="0">
                <a:solidFill>
                  <a:schemeClr val="tx1"/>
                </a:solidFill>
                <a:latin typeface="+mn-lt"/>
                <a:ea typeface="+mn-ea"/>
                <a:cs typeface="+mn-cs"/>
              </a:rPr>
              <a:t>Cyberspace consists of transactions, relationships, and thought itself, arrayed like a standing wave in the web of our communications. Ours is a world that is both everywhere and nowhere, but it is not where bodies live.</a:t>
            </a:r>
          </a:p>
          <a:p>
            <a:pPr marL="228600" indent="-228600">
              <a:buNone/>
            </a:pPr>
            <a:endParaRPr lang="en-IE" sz="1200" b="0" i="0" kern="1200" baseline="0" dirty="0" smtClean="0">
              <a:solidFill>
                <a:schemeClr val="tx1"/>
              </a:solidFill>
              <a:latin typeface="+mn-lt"/>
              <a:ea typeface="+mn-ea"/>
              <a:cs typeface="+mn-cs"/>
            </a:endParaRPr>
          </a:p>
          <a:p>
            <a:pPr marL="228600" indent="-228600">
              <a:buAutoNum type="arabicPeriod"/>
            </a:pPr>
            <a:endParaRPr lang="en-IE" sz="1200" b="0" i="0" kern="1200" baseline="0" dirty="0" smtClean="0">
              <a:solidFill>
                <a:schemeClr val="tx1"/>
              </a:solidFill>
              <a:latin typeface="+mn-lt"/>
              <a:ea typeface="+mn-ea"/>
              <a:cs typeface="+mn-cs"/>
            </a:endParaRPr>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50</a:t>
            </a:fld>
            <a:endParaRPr lang="en-IE"/>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sz="1200" kern="1200" dirty="0" smtClean="0">
                <a:solidFill>
                  <a:schemeClr val="tx1"/>
                </a:solidFill>
                <a:latin typeface="+mn-lt"/>
                <a:ea typeface="+mn-ea"/>
                <a:cs typeface="+mn-cs"/>
              </a:rPr>
              <a:t>Tilley, </a:t>
            </a:r>
            <a:r>
              <a:rPr lang="en-IE" sz="1200" i="1" kern="1200" dirty="0" smtClean="0">
                <a:solidFill>
                  <a:schemeClr val="tx1"/>
                </a:solidFill>
                <a:latin typeface="+mn-lt"/>
                <a:ea typeface="+mn-ea"/>
                <a:cs typeface="+mn-cs"/>
              </a:rPr>
              <a:t>A Phenomenology of Landscape</a:t>
            </a:r>
            <a:r>
              <a:rPr lang="en-IE" sz="1200" kern="1200" dirty="0" smtClean="0">
                <a:solidFill>
                  <a:schemeClr val="tx1"/>
                </a:solidFill>
                <a:latin typeface="+mn-lt"/>
                <a:ea typeface="+mn-ea"/>
                <a:cs typeface="+mn-cs"/>
              </a:rPr>
              <a:t>, p. 10.</a:t>
            </a:r>
          </a:p>
          <a:p>
            <a:pPr marL="0" marR="0" indent="0" algn="l" defTabSz="914400" rtl="0" eaLnBrk="1" fontAlgn="auto" latinLnBrk="0" hangingPunct="1">
              <a:lnSpc>
                <a:spcPct val="100000"/>
              </a:lnSpc>
              <a:spcBef>
                <a:spcPts val="0"/>
              </a:spcBef>
              <a:spcAft>
                <a:spcPts val="0"/>
              </a:spcAft>
              <a:buClrTx/>
              <a:buSzTx/>
              <a:buFontTx/>
              <a:buNone/>
              <a:tabLst/>
              <a:defRPr/>
            </a:pPr>
            <a:endParaRPr lang="en-I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E" dirty="0" smtClean="0"/>
              <a:t>Stephen Graham, "The End of Geography or the Explosion of Place? Conceptualising Space, Place and Information Technology," in </a:t>
            </a:r>
            <a:r>
              <a:rPr lang="en-IE" i="1" dirty="0" smtClean="0"/>
              <a:t>The New Media and </a:t>
            </a:r>
            <a:r>
              <a:rPr lang="en-IE" i="1" dirty="0" err="1" smtClean="0"/>
              <a:t>Cybercultures</a:t>
            </a:r>
            <a:r>
              <a:rPr lang="en-IE" i="1" dirty="0" smtClean="0"/>
              <a:t> Anthology</a:t>
            </a:r>
            <a:r>
              <a:rPr lang="en-IE" dirty="0" smtClean="0"/>
              <a:t>, ed. </a:t>
            </a:r>
            <a:r>
              <a:rPr lang="en-IE" dirty="0" err="1" smtClean="0"/>
              <a:t>Pramod</a:t>
            </a:r>
            <a:r>
              <a:rPr lang="en-IE" dirty="0" smtClean="0"/>
              <a:t> K. </a:t>
            </a:r>
            <a:r>
              <a:rPr lang="en-IE" dirty="0" err="1" smtClean="0"/>
              <a:t>Nayar</a:t>
            </a:r>
            <a:r>
              <a:rPr lang="en-IE" dirty="0" smtClean="0"/>
              <a:t> (Chichester: Wiley-Blackwell, 2010), p. 101.</a:t>
            </a:r>
          </a:p>
          <a:p>
            <a:pPr marL="0" marR="0" indent="0" algn="l" defTabSz="914400" rtl="0" eaLnBrk="1" fontAlgn="auto" latinLnBrk="0" hangingPunct="1">
              <a:lnSpc>
                <a:spcPct val="100000"/>
              </a:lnSpc>
              <a:spcBef>
                <a:spcPts val="0"/>
              </a:spcBef>
              <a:spcAft>
                <a:spcPts val="0"/>
              </a:spcAft>
              <a:buClrTx/>
              <a:buSzTx/>
              <a:buFontTx/>
              <a:buNone/>
              <a:tabLst/>
              <a:defRPr/>
            </a:pPr>
            <a:endParaRPr lang="en-I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E" baseline="0" dirty="0" smtClean="0"/>
              <a:t>Many of the writers state that we use spatial metaphors to describe and define cyberspace – </a:t>
            </a:r>
            <a:r>
              <a:rPr lang="en-IE" baseline="0" dirty="0" err="1" smtClean="0"/>
              <a:t>eg</a:t>
            </a:r>
            <a:r>
              <a:rPr lang="en-IE" baseline="0" dirty="0" smtClean="0"/>
              <a:t> highway, site, home</a:t>
            </a:r>
          </a:p>
          <a:p>
            <a:pPr marL="0" marR="0" indent="0" algn="l" defTabSz="914400" rtl="0" eaLnBrk="1" fontAlgn="auto" latinLnBrk="0" hangingPunct="1">
              <a:lnSpc>
                <a:spcPct val="100000"/>
              </a:lnSpc>
              <a:spcBef>
                <a:spcPts val="0"/>
              </a:spcBef>
              <a:spcAft>
                <a:spcPts val="0"/>
              </a:spcAft>
              <a:buClrTx/>
              <a:buSzTx/>
              <a:buFontTx/>
              <a:buNone/>
              <a:tabLst/>
              <a:defRPr/>
            </a:pPr>
            <a:endParaRPr lang="en-I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I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E" dirty="0" smtClean="0"/>
              <a:t>Graham states that we use spatial metaphor to define cyberspace and these metaphors</a:t>
            </a:r>
            <a:r>
              <a:rPr lang="en-IE" baseline="0" dirty="0" smtClean="0"/>
              <a:t> have an important roles in shaping the ways in which technologies are socially constructed, just as those representing the material production of space and territory shape those. He refers to </a:t>
            </a:r>
            <a:r>
              <a:rPr lang="en-IE" baseline="0" dirty="0" err="1" smtClean="0"/>
              <a:t>Lefevbre</a:t>
            </a:r>
            <a:endParaRPr lang="en-I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I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I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E" baseline="0" dirty="0" smtClean="0"/>
              <a:t>He talks about co-evolution – the parallel social production of geographical space and electronic space rather </a:t>
            </a:r>
            <a:r>
              <a:rPr lang="en-IE" baseline="0" smtClean="0"/>
              <a:t>than substitutes</a:t>
            </a:r>
          </a:p>
          <a:p>
            <a:pPr marL="0" marR="0" indent="0" algn="l" defTabSz="914400" rtl="0" eaLnBrk="1" fontAlgn="auto" latinLnBrk="0" hangingPunct="1">
              <a:lnSpc>
                <a:spcPct val="100000"/>
              </a:lnSpc>
              <a:spcBef>
                <a:spcPts val="0"/>
              </a:spcBef>
              <a:spcAft>
                <a:spcPts val="0"/>
              </a:spcAft>
              <a:buClrTx/>
              <a:buSzTx/>
              <a:buFontTx/>
              <a:buNone/>
              <a:tabLst/>
              <a:defRPr/>
            </a:pPr>
            <a:endParaRPr lang="en-I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I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IE" dirty="0" smtClean="0"/>
          </a:p>
          <a:p>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51</a:t>
            </a:fld>
            <a:endParaRPr lang="en-I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The </a:t>
            </a:r>
            <a:r>
              <a:rPr lang="en-IE" dirty="0" err="1" smtClean="0"/>
              <a:t>Metaverse</a:t>
            </a:r>
            <a:r>
              <a:rPr lang="en-IE" dirty="0" smtClean="0"/>
              <a:t> is a</a:t>
            </a:r>
            <a:r>
              <a:rPr lang="en-IE" baseline="0" dirty="0" smtClean="0"/>
              <a:t> place in </a:t>
            </a:r>
            <a:r>
              <a:rPr lang="en-IE" i="1" baseline="0" dirty="0" smtClean="0"/>
              <a:t>Snow Crash </a:t>
            </a:r>
            <a:r>
              <a:rPr lang="en-IE" baseline="0" dirty="0" smtClean="0"/>
              <a:t>by N</a:t>
            </a:r>
            <a:r>
              <a:rPr lang="en-IE" sz="1200" b="0" i="0" kern="1200" dirty="0" smtClean="0">
                <a:solidFill>
                  <a:schemeClr val="tx1"/>
                </a:solidFill>
                <a:latin typeface="+mn-lt"/>
                <a:ea typeface="+mn-ea"/>
                <a:cs typeface="+mn-cs"/>
              </a:rPr>
              <a:t>eal Stephenson</a:t>
            </a:r>
          </a:p>
          <a:p>
            <a:r>
              <a:rPr lang="en-IE" sz="1200" b="0" i="0" kern="1200" dirty="0" smtClean="0">
                <a:solidFill>
                  <a:schemeClr val="tx1"/>
                </a:solidFill>
                <a:latin typeface="+mn-lt"/>
                <a:ea typeface="+mn-ea"/>
                <a:cs typeface="+mn-cs"/>
              </a:rPr>
              <a:t>It’s a</a:t>
            </a:r>
            <a:r>
              <a:rPr lang="en-IE" sz="1200" b="0" i="0" kern="1200" baseline="0" dirty="0" smtClean="0">
                <a:solidFill>
                  <a:schemeClr val="tx1"/>
                </a:solidFill>
                <a:latin typeface="+mn-lt"/>
                <a:ea typeface="+mn-ea"/>
                <a:cs typeface="+mn-cs"/>
              </a:rPr>
              <a:t> place where virtual reality and real life are more or less merged</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58</a:t>
            </a:fld>
            <a:endParaRPr lang="en-I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IE" dirty="0" smtClean="0"/>
              <a:t>The Oculus Rift is expected</a:t>
            </a:r>
            <a:r>
              <a:rPr lang="en-IE" baseline="0" dirty="0" smtClean="0"/>
              <a:t> to become available by next year</a:t>
            </a:r>
          </a:p>
          <a:p>
            <a:r>
              <a:rPr lang="en-IE" baseline="0" dirty="0" smtClean="0"/>
              <a:t>However there is a lawsuit pending with </a:t>
            </a:r>
            <a:r>
              <a:rPr lang="en-IE" baseline="0" dirty="0" err="1" smtClean="0"/>
              <a:t>Zenimax</a:t>
            </a:r>
            <a:r>
              <a:rPr lang="en-IE" baseline="0" dirty="0" smtClean="0"/>
              <a:t> Media</a:t>
            </a:r>
          </a:p>
          <a:p>
            <a:r>
              <a:rPr lang="en-IE" dirty="0" smtClean="0"/>
              <a:t>http://www.theguardian.com/technology/2014/may/22/oculus-rift-maker-sued-over-virtual-reality-technology</a:t>
            </a:r>
          </a:p>
          <a:p>
            <a:r>
              <a:rPr lang="en-IE" sz="1200" b="0" i="0" kern="1200" dirty="0" smtClean="0">
                <a:solidFill>
                  <a:schemeClr val="tx1"/>
                </a:solidFill>
                <a:latin typeface="+mn-lt"/>
                <a:ea typeface="+mn-ea"/>
                <a:cs typeface="+mn-cs"/>
              </a:rPr>
              <a:t>Virtual reality headset manufacturer Oculus is being sued by publisher, </a:t>
            </a:r>
            <a:r>
              <a:rPr lang="en-IE" sz="1200" b="0" i="0" kern="1200" dirty="0" err="1" smtClean="0">
                <a:solidFill>
                  <a:schemeClr val="tx1"/>
                </a:solidFill>
                <a:latin typeface="+mn-lt"/>
                <a:ea typeface="+mn-ea"/>
                <a:cs typeface="+mn-cs"/>
              </a:rPr>
              <a:t>ZeniMax</a:t>
            </a:r>
            <a:r>
              <a:rPr lang="en-IE" sz="1200" b="0" i="0" kern="1200" dirty="0" smtClean="0">
                <a:solidFill>
                  <a:schemeClr val="tx1"/>
                </a:solidFill>
                <a:latin typeface="+mn-lt"/>
                <a:ea typeface="+mn-ea"/>
                <a:cs typeface="+mn-cs"/>
              </a:rPr>
              <a:t> Media. The company claims that its intellectual property, as well as the expertise of several employees, was used to develop the Oculus Rift headset, which was successfully crowd-funded on the </a:t>
            </a:r>
            <a:r>
              <a:rPr lang="en-IE" sz="1200" b="0" i="0" kern="1200" dirty="0" err="1" smtClean="0">
                <a:solidFill>
                  <a:schemeClr val="tx1"/>
                </a:solidFill>
                <a:latin typeface="+mn-lt"/>
                <a:ea typeface="+mn-ea"/>
                <a:cs typeface="+mn-cs"/>
              </a:rPr>
              <a:t>Kickstarer</a:t>
            </a:r>
            <a:r>
              <a:rPr lang="en-IE" sz="1200" b="0" i="0" kern="1200" dirty="0" smtClean="0">
                <a:solidFill>
                  <a:schemeClr val="tx1"/>
                </a:solidFill>
                <a:latin typeface="+mn-lt"/>
                <a:ea typeface="+mn-ea"/>
                <a:cs typeface="+mn-cs"/>
              </a:rPr>
              <a:t> site in 2012</a:t>
            </a:r>
          </a:p>
          <a:p>
            <a:endParaRPr lang="en-IE" sz="1200" b="0" i="0" kern="1200" dirty="0" smtClean="0">
              <a:solidFill>
                <a:schemeClr val="tx1"/>
              </a:solidFill>
              <a:latin typeface="+mn-lt"/>
              <a:ea typeface="+mn-ea"/>
              <a:cs typeface="+mn-cs"/>
            </a:endParaRPr>
          </a:p>
          <a:p>
            <a:r>
              <a:rPr lang="en-IE" sz="1200" b="0" i="0" kern="1200" dirty="0" smtClean="0">
                <a:solidFill>
                  <a:schemeClr val="tx1"/>
                </a:solidFill>
                <a:latin typeface="+mn-lt"/>
                <a:ea typeface="+mn-ea"/>
                <a:cs typeface="+mn-cs"/>
              </a:rPr>
              <a:t>New worlds for us all</a:t>
            </a:r>
            <a:r>
              <a:rPr lang="en-IE" sz="1200" b="0" i="0" kern="1200" baseline="0" dirty="0" smtClean="0">
                <a:solidFill>
                  <a:schemeClr val="tx1"/>
                </a:solidFill>
                <a:latin typeface="+mn-lt"/>
                <a:ea typeface="+mn-ea"/>
                <a:cs typeface="+mn-cs"/>
              </a:rPr>
              <a:t> – so there is still a separate place called cyberspace – or maybe the </a:t>
            </a:r>
            <a:r>
              <a:rPr lang="en-IE" sz="1200" b="0" i="0" kern="1200" baseline="0" dirty="0" err="1" smtClean="0">
                <a:solidFill>
                  <a:schemeClr val="tx1"/>
                </a:solidFill>
                <a:latin typeface="+mn-lt"/>
                <a:ea typeface="+mn-ea"/>
                <a:cs typeface="+mn-cs"/>
              </a:rPr>
              <a:t>Metaverse</a:t>
            </a:r>
            <a:endParaRPr lang="en-IE" dirty="0"/>
          </a:p>
        </p:txBody>
      </p:sp>
      <p:sp>
        <p:nvSpPr>
          <p:cNvPr id="4" name="Slide Number Placeholder 3"/>
          <p:cNvSpPr>
            <a:spLocks noGrp="1"/>
          </p:cNvSpPr>
          <p:nvPr>
            <p:ph type="sldNum" sz="quarter" idx="10"/>
          </p:nvPr>
        </p:nvSpPr>
        <p:spPr/>
        <p:txBody>
          <a:bodyPr/>
          <a:lstStyle/>
          <a:p>
            <a:fld id="{3B7A05D0-EF9A-47CD-9020-8B921E56E3BB}" type="slidenum">
              <a:rPr lang="en-IE" smtClean="0"/>
              <a:pPr/>
              <a:t>61</a:t>
            </a:fld>
            <a:endParaRPr lang="en-I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685800" y="1143000"/>
            <a:ext cx="7772400" cy="4572000"/>
            <a:chOff x="1371600" y="1143000"/>
            <a:chExt cx="7772400" cy="5715000"/>
          </a:xfrm>
          <a:effectLst>
            <a:reflection blurRad="6350" stA="50000" endA="300" endPos="15500" dist="50800" dir="5400000" sy="-100000" algn="bl" rotWithShape="0"/>
          </a:effectLst>
        </p:grpSpPr>
        <p:sp>
          <p:nvSpPr>
            <p:cNvPr id="8" name="Rectangle 7"/>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ctrTitle"/>
          </p:nvPr>
        </p:nvSpPr>
        <p:spPr>
          <a:xfrm>
            <a:off x="1371600" y="1676401"/>
            <a:ext cx="6400800" cy="1924050"/>
          </a:xfrm>
        </p:spPr>
        <p:txBody>
          <a:bodyPr vert="horz" lIns="91440" tIns="45720" rIns="91440" bIns="45720" rtlCol="0" anchor="b" anchorCtr="0">
            <a:noAutofit/>
          </a:bodyPr>
          <a:lstStyle>
            <a:lvl1pPr algn="ctr" defTabSz="914400" rtl="0" eaLnBrk="1" latinLnBrk="0" hangingPunct="1">
              <a:spcBef>
                <a:spcPct val="0"/>
              </a:spcBef>
              <a:buNone/>
              <a:defRPr sz="3800" kern="1200">
                <a:solidFill>
                  <a:schemeClr val="tx1">
                    <a:lumMod val="75000"/>
                    <a:lumOff val="25000"/>
                  </a:schemeClr>
                </a:solidFill>
                <a:effectLst>
                  <a:innerShdw blurRad="63500">
                    <a:srgbClr val="F1F1F1"/>
                  </a:inn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1371600" y="4039737"/>
            <a:ext cx="6400800" cy="1522862"/>
          </a:xfr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lvl1pPr marL="0" indent="0" algn="ctr" defTabSz="914400" rtl="0" eaLnBrk="1" latinLnBrk="0" hangingPunct="1">
              <a:spcBef>
                <a:spcPts val="1500"/>
              </a:spcBef>
              <a:buClr>
                <a:schemeClr val="bg1">
                  <a:lumMod val="65000"/>
                </a:schemeClr>
              </a:buClr>
              <a:buSzPct val="80000"/>
              <a:buFont typeface="Wingdings 2" pitchFamily="18" charset="2"/>
              <a:buNone/>
              <a:defRPr sz="2000" b="0" kern="1200">
                <a:solidFill>
                  <a:schemeClr val="tx1">
                    <a:lumMod val="50000"/>
                    <a:lumOff val="50000"/>
                  </a:schemeClr>
                </a:solidFill>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5867400" y="6574536"/>
            <a:ext cx="2133600" cy="274320"/>
          </a:xfrm>
        </p:spPr>
        <p:txBody>
          <a:bodyPr/>
          <a:lstStyle/>
          <a:p>
            <a:fld id="{E01872E4-6EA0-4F4E-817C-EFB5FEDC484C}" type="datetimeFigureOut">
              <a:rPr lang="en-IE" smtClean="0"/>
              <a:pPr/>
              <a:t>23/06/2014</a:t>
            </a:fld>
            <a:endParaRPr lang="en-IE"/>
          </a:p>
        </p:txBody>
      </p:sp>
      <p:sp>
        <p:nvSpPr>
          <p:cNvPr id="5" name="Footer Placeholder 4"/>
          <p:cNvSpPr>
            <a:spLocks noGrp="1"/>
          </p:cNvSpPr>
          <p:nvPr>
            <p:ph type="ftr" sz="quarter" idx="11"/>
          </p:nvPr>
        </p:nvSpPr>
        <p:spPr>
          <a:xfrm>
            <a:off x="1143000" y="6574536"/>
            <a:ext cx="2895600" cy="274320"/>
          </a:xfrm>
        </p:spPr>
        <p:txBody>
          <a:bodyPr/>
          <a:lstStyle/>
          <a:p>
            <a:endParaRPr lang="en-IE"/>
          </a:p>
        </p:txBody>
      </p:sp>
      <p:sp>
        <p:nvSpPr>
          <p:cNvPr id="6" name="Slide Number Placeholder 5"/>
          <p:cNvSpPr>
            <a:spLocks noGrp="1"/>
          </p:cNvSpPr>
          <p:nvPr>
            <p:ph type="sldNum" sz="quarter" idx="12"/>
          </p:nvPr>
        </p:nvSpPr>
        <p:spPr>
          <a:xfrm>
            <a:off x="8778240" y="6574536"/>
            <a:ext cx="365760" cy="274320"/>
          </a:xfrm>
        </p:spPr>
        <p:txBody>
          <a:bodyPr/>
          <a:lstStyle/>
          <a:p>
            <a:fld id="{40394674-1843-4D4B-B2FB-10A1F56527B8}" type="slidenum">
              <a:rPr lang="en-IE" smtClean="0"/>
              <a:pPr/>
              <a:t>‹#›</a:t>
            </a:fld>
            <a:endParaRPr lang="en-IE"/>
          </a:p>
        </p:txBody>
      </p:sp>
      <p:cxnSp>
        <p:nvCxnSpPr>
          <p:cNvPr id="11" name="Straight Connector 10"/>
          <p:cNvCxnSpPr/>
          <p:nvPr/>
        </p:nvCxnSpPr>
        <p:spPr>
          <a:xfrm rot="10800000">
            <a:off x="2286000" y="3794763"/>
            <a:ext cx="4572000" cy="1588"/>
          </a:xfrm>
          <a:prstGeom prst="line">
            <a:avLst/>
          </a:prstGeom>
          <a:ln w="28575">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03648" y="260648"/>
            <a:ext cx="7740352" cy="846161"/>
          </a:xfrm>
        </p:spPr>
        <p:txBody>
          <a:bodyPr/>
          <a:lstStyle>
            <a:lvl1pPr>
              <a:defRPr sz="4400"/>
            </a:lvl1pPr>
          </a:lstStyle>
          <a:p>
            <a:r>
              <a:rPr lang="en-US" dirty="0" smtClean="0"/>
              <a:t>Click to edit Master title style</a:t>
            </a:r>
            <a:endParaRPr dirty="0"/>
          </a:p>
        </p:txBody>
      </p:sp>
      <p:sp>
        <p:nvSpPr>
          <p:cNvPr id="3" name="Content Placeholder 2"/>
          <p:cNvSpPr>
            <a:spLocks noGrp="1"/>
          </p:cNvSpPr>
          <p:nvPr>
            <p:ph idx="1"/>
          </p:nvPr>
        </p:nvSpPr>
        <p:spPr/>
        <p:txBody>
          <a:bodyPr>
            <a:normAutofit/>
          </a:bodyPr>
          <a:lstStyle>
            <a:lvl1pPr>
              <a:defRPr sz="2800"/>
            </a:lvl1pPr>
            <a:lvl2pPr>
              <a:defRPr sz="2400"/>
            </a:lvl2pPr>
            <a:lvl3pPr>
              <a:defRPr sz="2400"/>
            </a:lvl3pPr>
            <a:lvl4pPr>
              <a:defRPr sz="2400"/>
            </a:lvl4pPr>
            <a:lvl5pPr>
              <a:defRPr sz="2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4" name="Date Placeholder 3"/>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11"/>
          <p:cNvGrpSpPr/>
          <p:nvPr/>
        </p:nvGrpSpPr>
        <p:grpSpPr>
          <a:xfrm>
            <a:off x="0" y="1143000"/>
            <a:ext cx="7772400" cy="2743200"/>
            <a:chOff x="0" y="1143000"/>
            <a:chExt cx="7772400" cy="2743200"/>
          </a:xfrm>
        </p:grpSpPr>
        <p:sp>
          <p:nvSpPr>
            <p:cNvPr id="9" name="Rectangle 8"/>
            <p:cNvSpPr/>
            <p:nvPr/>
          </p:nvSpPr>
          <p:spPr>
            <a:xfrm>
              <a:off x="0" y="1143000"/>
              <a:ext cx="7772400" cy="27432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0" y="1371600"/>
              <a:ext cx="7543800" cy="2286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1" name="Rectangle 10"/>
            <p:cNvSpPr/>
            <p:nvPr/>
          </p:nvSpPr>
          <p:spPr>
            <a:xfrm>
              <a:off x="0" y="1600200"/>
              <a:ext cx="7315200" cy="1828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title"/>
          </p:nvPr>
        </p:nvSpPr>
        <p:spPr>
          <a:xfrm>
            <a:off x="228600" y="1600200"/>
            <a:ext cx="6858000" cy="1143000"/>
          </a:xfrm>
        </p:spPr>
        <p:txBody>
          <a:bodyPr vert="horz" lIns="91440" tIns="45720" rIns="91440" bIns="45720" rtlCol="0" anchor="b" anchorCtr="0">
            <a:noAutofit/>
          </a:bodyPr>
          <a:lstStyle>
            <a:lvl1pPr algn="l" defTabSz="914400" rtl="0" eaLnBrk="1" latinLnBrk="0" hangingPunct="1">
              <a:spcBef>
                <a:spcPct val="0"/>
              </a:spcBef>
              <a:buNone/>
              <a:defRPr sz="3200" b="0" kern="1200" cap="none" baseline="0">
                <a:solidFill>
                  <a:schemeClr val="tx1">
                    <a:lumMod val="75000"/>
                    <a:lumOff val="25000"/>
                  </a:schemeClr>
                </a:solidFill>
                <a:effectLst>
                  <a:innerShdw blurRad="63500">
                    <a:srgbClr val="F1F1F1"/>
                  </a:inn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228600" y="2756848"/>
            <a:ext cx="6858000" cy="640080"/>
          </a:xfrm>
        </p:spPr>
        <p:txBody>
          <a:bodyPr vert="horz" lIns="91440" tIns="45720" rIns="91440" bIns="45720" rtlCol="0" anchor="t" anchorCtr="0">
            <a:normAutofit/>
            <a:scene3d>
              <a:camera prst="orthographicFront"/>
              <a:lightRig rig="balanced" dir="t">
                <a:rot lat="0" lon="0" rev="4200000"/>
              </a:lightRig>
            </a:scene3d>
            <a:sp3d extrusionH="31750" prstMaterial="metal">
              <a:bevelT w="25400" h="12700" prst="softRound"/>
            </a:sp3d>
          </a:bodyPr>
          <a:lstStyle>
            <a:lvl1pPr marL="0" indent="0">
              <a:buNone/>
              <a:defRPr sz="1600" b="0" kern="1200">
                <a:solidFill>
                  <a:schemeClr val="tx1">
                    <a:lumMod val="50000"/>
                    <a:lumOff val="50000"/>
                  </a:schemeClr>
                </a:soli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1500"/>
              </a:spcBef>
              <a:buClr>
                <a:schemeClr val="bg1">
                  <a:lumMod val="65000"/>
                </a:schemeClr>
              </a:buClr>
              <a:buSzPct val="80000"/>
              <a:buFont typeface="Wingdings 2" pitchFamily="18" charset="2"/>
              <a:buNone/>
            </a:pPr>
            <a:r>
              <a:rPr lang="en-US" smtClean="0"/>
              <a:t>Click to edit Master text styles</a:t>
            </a:r>
          </a:p>
        </p:txBody>
      </p:sp>
      <p:sp>
        <p:nvSpPr>
          <p:cNvPr id="4" name="Date Placeholder 3"/>
          <p:cNvSpPr>
            <a:spLocks noGrp="1"/>
          </p:cNvSpPr>
          <p:nvPr>
            <p:ph type="dt" sz="half" idx="10"/>
          </p:nvPr>
        </p:nvSpPr>
        <p:spPr>
          <a:xfrm>
            <a:off x="4953000" y="6574536"/>
            <a:ext cx="2133600" cy="274320"/>
          </a:xfrm>
        </p:spPr>
        <p:txBody>
          <a:bodyPr/>
          <a:lstStyle/>
          <a:p>
            <a:fld id="{E01872E4-6EA0-4F4E-817C-EFB5FEDC484C}" type="datetimeFigureOut">
              <a:rPr lang="en-IE" smtClean="0"/>
              <a:pPr/>
              <a:t>23/06/2014</a:t>
            </a:fld>
            <a:endParaRPr lang="en-IE"/>
          </a:p>
        </p:txBody>
      </p:sp>
      <p:sp>
        <p:nvSpPr>
          <p:cNvPr id="5" name="Footer Placeholder 4"/>
          <p:cNvSpPr>
            <a:spLocks noGrp="1"/>
          </p:cNvSpPr>
          <p:nvPr>
            <p:ph type="ftr" sz="quarter" idx="11"/>
          </p:nvPr>
        </p:nvSpPr>
        <p:spPr>
          <a:xfrm>
            <a:off x="228600" y="6574536"/>
            <a:ext cx="2895600" cy="274320"/>
          </a:xfrm>
        </p:spPr>
        <p:txBody>
          <a:bodyPr/>
          <a:lstStyle/>
          <a:p>
            <a:endParaRPr lang="en-IE"/>
          </a:p>
        </p:txBody>
      </p:sp>
      <p:sp>
        <p:nvSpPr>
          <p:cNvPr id="6" name="Slide Number Placeholder 5"/>
          <p:cNvSpPr>
            <a:spLocks noGrp="1"/>
          </p:cNvSpPr>
          <p:nvPr>
            <p:ph type="sldNum" sz="quarter" idx="12"/>
          </p:nvPr>
        </p:nvSpPr>
        <p:spPr>
          <a:xfrm>
            <a:off x="8778240" y="6574536"/>
            <a:ext cx="365760" cy="274320"/>
          </a:xfrm>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259632" y="188640"/>
            <a:ext cx="7704856" cy="846161"/>
          </a:xfrm>
        </p:spPr>
        <p:txBody>
          <a:bodyPr/>
          <a:lstStyle/>
          <a:p>
            <a:r>
              <a:rPr lang="en-US" smtClean="0"/>
              <a:t>Click to edit Master title style</a:t>
            </a:r>
            <a:endParaRPr/>
          </a:p>
        </p:txBody>
      </p:sp>
      <p:sp>
        <p:nvSpPr>
          <p:cNvPr id="3" name="Content Placeholder 2"/>
          <p:cNvSpPr>
            <a:spLocks noGrp="1"/>
          </p:cNvSpPr>
          <p:nvPr>
            <p:ph sz="half" idx="1"/>
          </p:nvPr>
        </p:nvSpPr>
        <p:spPr>
          <a:xfrm>
            <a:off x="2057400" y="1828800"/>
            <a:ext cx="3108960" cy="4544704"/>
          </a:xfrm>
        </p:spPr>
        <p:txBody>
          <a:bodyPr>
            <a:normAutofit/>
          </a:bodyPr>
          <a:lstStyle>
            <a:lvl1pPr>
              <a:defRPr sz="1800"/>
            </a:lvl1pPr>
            <a:lvl2pPr>
              <a:defRPr sz="1600"/>
            </a:lvl2pPr>
            <a:lvl3pPr>
              <a:defRPr sz="1600"/>
            </a:lvl3pPr>
            <a:lvl4pPr>
              <a:defRPr sz="1600"/>
            </a:lvl4pPr>
            <a:lvl5pPr>
              <a:defRPr sz="1600"/>
            </a:lvl5pPr>
            <a:lvl6pPr>
              <a:defRPr sz="1600"/>
            </a:lvl6pPr>
            <a:lvl7pPr>
              <a:defRPr sz="160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5376536" y="1828800"/>
            <a:ext cx="3108960" cy="4544704"/>
          </a:xfrm>
        </p:spPr>
        <p:txBody>
          <a:bodyPr>
            <a:normAutofit/>
          </a:bodyPr>
          <a:lstStyle>
            <a:lvl1pPr>
              <a:defRPr sz="18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2046288" y="1825934"/>
            <a:ext cx="3108960" cy="639762"/>
          </a:xfrm>
        </p:spPr>
        <p:txBody>
          <a:bodyPr anchor="b">
            <a:normAutofit/>
          </a:bodyPr>
          <a:lstStyle>
            <a:lvl1pPr marL="0" indent="0" algn="ctr">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046288" y="2667000"/>
            <a:ext cx="3108960" cy="3720152"/>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5392103" y="1825934"/>
            <a:ext cx="3108960" cy="639762"/>
          </a:xfrm>
        </p:spPr>
        <p:txBody>
          <a:bodyPr anchor="b">
            <a:normAutofit/>
          </a:bodyPr>
          <a:lstStyle>
            <a:lvl1pPr marL="0" indent="0" algn="ctr">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392103" y="2667000"/>
            <a:ext cx="3108960" cy="3720152"/>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40394674-1843-4D4B-B2FB-10A1F56527B8}" type="slidenum">
              <a:rPr lang="en-IE" smtClean="0"/>
              <a:pPr/>
              <a:t>‹#›</a:t>
            </a:fld>
            <a:endParaRPr lang="en-IE"/>
          </a:p>
        </p:txBody>
      </p:sp>
      <p:cxnSp>
        <p:nvCxnSpPr>
          <p:cNvPr id="10" name="Straight Connector 9"/>
          <p:cNvCxnSpPr/>
          <p:nvPr/>
        </p:nvCxnSpPr>
        <p:spPr>
          <a:xfrm rot="10800000">
            <a:off x="2071048" y="2548267"/>
            <a:ext cx="6400800" cy="1588"/>
          </a:xfrm>
          <a:prstGeom prst="line">
            <a:avLst/>
          </a:prstGeom>
          <a:ln w="28575">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11"/>
          <p:cNvGrpSpPr/>
          <p:nvPr/>
        </p:nvGrpSpPr>
        <p:grpSpPr>
          <a:xfrm>
            <a:off x="0" y="0"/>
            <a:ext cx="9144000" cy="6400800"/>
            <a:chOff x="0" y="457200"/>
            <a:chExt cx="9144000" cy="6400800"/>
          </a:xfrm>
          <a:effectLst>
            <a:reflection blurRad="6350" stA="50000" endA="300" endPos="6000" dist="50800" dir="5400000" sy="-100000" algn="bl" rotWithShape="0"/>
          </a:effectLst>
        </p:grpSpPr>
        <p:sp>
          <p:nvSpPr>
            <p:cNvPr id="11" name="Rectangle 10"/>
            <p:cNvSpPr/>
            <p:nvPr/>
          </p:nvSpPr>
          <p:spPr>
            <a:xfrm>
              <a:off x="0" y="457200"/>
              <a:ext cx="9144000" cy="6400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228600" y="685800"/>
              <a:ext cx="8686800" cy="61722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457200" y="914400"/>
              <a:ext cx="8229600" cy="59436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6" name="Rectangle 5"/>
            <p:cNvSpPr/>
            <p:nvPr/>
          </p:nvSpPr>
          <p:spPr>
            <a:xfrm>
              <a:off x="6858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7" name="Rectangle 6"/>
            <p:cNvSpPr/>
            <p:nvPr/>
          </p:nvSpPr>
          <p:spPr>
            <a:xfrm>
              <a:off x="9144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8" name="Rectangle 7"/>
            <p:cNvSpPr/>
            <p:nvPr/>
          </p:nvSpPr>
          <p:spPr>
            <a:xfrm>
              <a:off x="11430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Date Placeholder 1"/>
          <p:cNvSpPr>
            <a:spLocks noGrp="1"/>
          </p:cNvSpPr>
          <p:nvPr>
            <p:ph type="dt" sz="half" idx="10"/>
          </p:nvPr>
        </p:nvSpPr>
        <p:spPr>
          <a:xfrm>
            <a:off x="5867400" y="6574536"/>
            <a:ext cx="2133600" cy="274320"/>
          </a:xfrm>
        </p:spPr>
        <p:txBody>
          <a:bodyPr/>
          <a:lstStyle/>
          <a:p>
            <a:fld id="{E01872E4-6EA0-4F4E-817C-EFB5FEDC484C}" type="datetimeFigureOut">
              <a:rPr lang="en-IE" smtClean="0"/>
              <a:pPr/>
              <a:t>23/06/2014</a:t>
            </a:fld>
            <a:endParaRPr lang="en-IE"/>
          </a:p>
        </p:txBody>
      </p:sp>
      <p:sp>
        <p:nvSpPr>
          <p:cNvPr id="3" name="Footer Placeholder 2"/>
          <p:cNvSpPr>
            <a:spLocks noGrp="1"/>
          </p:cNvSpPr>
          <p:nvPr>
            <p:ph type="ftr" sz="quarter" idx="11"/>
          </p:nvPr>
        </p:nvSpPr>
        <p:spPr>
          <a:xfrm>
            <a:off x="1143000" y="6574536"/>
            <a:ext cx="2895600" cy="274320"/>
          </a:xfrm>
        </p:spPr>
        <p:txBody>
          <a:bodyPr/>
          <a:lstStyle/>
          <a:p>
            <a:endParaRPr lang="en-IE"/>
          </a:p>
        </p:txBody>
      </p:sp>
      <p:sp>
        <p:nvSpPr>
          <p:cNvPr id="4" name="Slide Number Placeholder 3"/>
          <p:cNvSpPr>
            <a:spLocks noGrp="1"/>
          </p:cNvSpPr>
          <p:nvPr>
            <p:ph type="sldNum" sz="quarter" idx="12"/>
          </p:nvPr>
        </p:nvSpPr>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371600" y="1143000"/>
            <a:ext cx="7772400" cy="5257800"/>
            <a:chOff x="1371600" y="1143000"/>
            <a:chExt cx="7772400" cy="5715000"/>
          </a:xfrm>
          <a:effectLst>
            <a:reflection blurRad="6350" stA="50000" endA="300" endPos="6000" dist="50800" dir="5400000" sy="-100000" algn="bl" rotWithShape="0"/>
          </a:effectLst>
        </p:grpSpPr>
        <p:sp>
          <p:nvSpPr>
            <p:cNvPr id="9" name="Rectangle 8"/>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1" name="Rectangle 10"/>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3" name="Content Placeholder 2"/>
          <p:cNvSpPr>
            <a:spLocks noGrp="1"/>
          </p:cNvSpPr>
          <p:nvPr>
            <p:ph idx="1"/>
          </p:nvPr>
        </p:nvSpPr>
        <p:spPr>
          <a:xfrm>
            <a:off x="3575050" y="1828800"/>
            <a:ext cx="4926013" cy="4343400"/>
          </a:xfrm>
        </p:spPr>
        <p:txBody>
          <a:bodyPr>
            <a:normAutofit/>
          </a:bodyPr>
          <a:lstStyle>
            <a:lvl1pPr>
              <a:defRPr sz="18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1828800" y="2133600"/>
            <a:ext cx="1371600" cy="3886200"/>
          </a:xfrm>
        </p:spPr>
        <p:txBody>
          <a:bodyPr/>
          <a:lstStyle>
            <a:lvl1pPr marL="0" indent="0">
              <a:buNone/>
              <a:defRPr sz="14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40394674-1843-4D4B-B2FB-10A1F56527B8}" type="slidenum">
              <a:rPr lang="en-IE" smtClean="0"/>
              <a:pPr/>
              <a:t>‹#›</a:t>
            </a:fld>
            <a:endParaRPr lang="en-IE"/>
          </a:p>
        </p:txBody>
      </p:sp>
      <p:sp>
        <p:nvSpPr>
          <p:cNvPr id="13" name="Rectangle 12"/>
          <p:cNvSpPr/>
          <p:nvPr/>
        </p:nvSpPr>
        <p:spPr>
          <a:xfrm rot="5400000">
            <a:off x="3268981" y="-3268981"/>
            <a:ext cx="777240" cy="7315200"/>
          </a:xfrm>
          <a:prstGeom prst="rect">
            <a:avLst/>
          </a:prstGeom>
          <a:gradFill flip="none" rotWithShape="1">
            <a:gsLst>
              <a:gs pos="0">
                <a:schemeClr val="bg1">
                  <a:alpha val="50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4" name="Straight Connector 13"/>
          <p:cNvCxnSpPr/>
          <p:nvPr/>
        </p:nvCxnSpPr>
        <p:spPr>
          <a:xfrm rot="10800000">
            <a:off x="1" y="789296"/>
            <a:ext cx="73152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 y="94678"/>
            <a:ext cx="7315200" cy="778778"/>
          </a:xfrm>
        </p:spPr>
        <p:txBody>
          <a:bodyPr vert="horz" lIns="91440" tIns="45720" rIns="91440" bIns="45720" rtlCol="0" anchor="b" anchorCtr="0">
            <a:noAutofit/>
          </a:bodyPr>
          <a:lstStyle>
            <a:lvl1pPr algn="l" defTabSz="914400" rtl="0" eaLnBrk="1" latinLnBrk="0" hangingPunct="1">
              <a:spcBef>
                <a:spcPct val="0"/>
              </a:spcBef>
              <a:buNone/>
              <a:defRPr sz="3200" kern="1200">
                <a:solidFill>
                  <a:schemeClr val="tx1">
                    <a:lumMod val="75000"/>
                    <a:lumOff val="25000"/>
                  </a:schemeClr>
                </a:solidFill>
                <a:effectLst>
                  <a:innerShdw blurRad="114300">
                    <a:srgbClr val="F1F1F1"/>
                  </a:innerShdw>
                </a:effectLst>
                <a:latin typeface="+mj-lt"/>
                <a:ea typeface="+mj-ea"/>
                <a:cs typeface="+mj-cs"/>
              </a:defRPr>
            </a:lvl1pPr>
          </a:lstStyle>
          <a:p>
            <a:r>
              <a:rPr lang="en-US" smtClean="0"/>
              <a:t>Click to edit Master title style</a:t>
            </a:r>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8" name="Rectangle 17"/>
          <p:cNvSpPr/>
          <p:nvPr/>
        </p:nvSpPr>
        <p:spPr>
          <a:xfrm rot="5400000">
            <a:off x="3268980" y="-3268981"/>
            <a:ext cx="777240" cy="7315200"/>
          </a:xfrm>
          <a:prstGeom prst="rect">
            <a:avLst/>
          </a:prstGeom>
          <a:gradFill flip="none" rotWithShape="1">
            <a:gsLst>
              <a:gs pos="0">
                <a:schemeClr val="bg1">
                  <a:alpha val="50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cxnSp>
        <p:nvCxnSpPr>
          <p:cNvPr id="19" name="Straight Connector 18"/>
          <p:cNvCxnSpPr/>
          <p:nvPr/>
        </p:nvCxnSpPr>
        <p:spPr>
          <a:xfrm rot="10800000">
            <a:off x="0" y="789296"/>
            <a:ext cx="73152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8" name="Group 13"/>
          <p:cNvGrpSpPr/>
          <p:nvPr/>
        </p:nvGrpSpPr>
        <p:grpSpPr>
          <a:xfrm>
            <a:off x="1371600" y="1143000"/>
            <a:ext cx="7772400" cy="5257800"/>
            <a:chOff x="1371600" y="1143000"/>
            <a:chExt cx="7772400" cy="5715000"/>
          </a:xfrm>
          <a:effectLst>
            <a:reflection blurRad="6350" stA="50000" endA="300" endPos="6000" dist="50800" dir="5400000" sy="-100000" algn="bl" rotWithShape="0"/>
          </a:effectLst>
        </p:grpSpPr>
        <p:sp>
          <p:nvSpPr>
            <p:cNvPr id="15" name="Rectangle 14"/>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6" name="Rectangle 15"/>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7" name="Rectangle 16"/>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1"/>
          <p:cNvSpPr>
            <a:spLocks noGrp="1"/>
          </p:cNvSpPr>
          <p:nvPr>
            <p:ph type="title"/>
          </p:nvPr>
        </p:nvSpPr>
        <p:spPr>
          <a:xfrm>
            <a:off x="0" y="91440"/>
            <a:ext cx="7315200" cy="777240"/>
          </a:xfrm>
        </p:spPr>
        <p:txBody>
          <a:bodyPr vert="horz" lIns="91440" tIns="45720" rIns="91440" bIns="45720" rtlCol="0" anchor="b" anchorCtr="0">
            <a:noAutofit/>
          </a:bodyPr>
          <a:lstStyle>
            <a:lvl1pPr algn="l" defTabSz="914400" rtl="0" eaLnBrk="1" latinLnBrk="0" hangingPunct="1">
              <a:spcBef>
                <a:spcPct val="0"/>
              </a:spcBef>
              <a:buNone/>
              <a:defRPr sz="3200" kern="1200">
                <a:solidFill>
                  <a:schemeClr val="tx1">
                    <a:lumMod val="75000"/>
                    <a:lumOff val="25000"/>
                  </a:schemeClr>
                </a:solidFill>
                <a:effectLst>
                  <a:innerShdw blurRad="114300">
                    <a:srgbClr val="F1F1F1"/>
                  </a:innerShdw>
                </a:effectLst>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3575304" y="1828800"/>
            <a:ext cx="4928616" cy="4562856"/>
          </a:xfrm>
          <a:effectLst>
            <a:reflection blurRad="6350" stA="50000" endA="300" endPos="6000" dist="50800" dir="5400000" sy="-100000" algn="bl" rotWithShape="0"/>
            <a:softEdge rad="31750"/>
          </a:effectLst>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1828800" y="2130552"/>
            <a:ext cx="1371600" cy="3886200"/>
          </a:xfrm>
        </p:spPr>
        <p:txBody>
          <a:bodyPr vert="horz" lIns="91440" tIns="45720" rIns="91440" bIns="45720" rtlCol="0">
            <a:normAutofit/>
            <a:scene3d>
              <a:camera prst="orthographicFront"/>
              <a:lightRig rig="balanced" dir="t">
                <a:rot lat="0" lon="0" rev="4200000"/>
              </a:lightRig>
            </a:scene3d>
            <a:sp3d extrusionH="57150" prstMaterial="metal">
              <a:bevelT w="25400" h="12700" prst="softRound"/>
            </a:sp3d>
          </a:bodyPr>
          <a:lstStyle>
            <a:lvl1pPr marL="0" indent="0">
              <a:buNone/>
              <a:defRPr sz="1400" b="0" kern="1200">
                <a:solidFill>
                  <a:schemeClr val="tx1">
                    <a:lumMod val="65000"/>
                    <a:lumOff val="35000"/>
                  </a:schemeClr>
                </a:solidFill>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1500"/>
              </a:spcBef>
              <a:buClr>
                <a:schemeClr val="bg1">
                  <a:lumMod val="65000"/>
                </a:schemeClr>
              </a:buClr>
              <a:buSzPct val="80000"/>
              <a:buFont typeface="Wingdings 2" pitchFamily="18" charset="2"/>
              <a:buNone/>
            </a:pPr>
            <a:r>
              <a:rPr lang="en-US" smtClean="0"/>
              <a:t>Click to edit Master text styles</a:t>
            </a:r>
          </a:p>
        </p:txBody>
      </p:sp>
      <p:sp>
        <p:nvSpPr>
          <p:cNvPr id="5" name="Date Placeholder 4"/>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E01872E4-6EA0-4F4E-817C-EFB5FEDC484C}" type="datetimeFigureOut">
              <a:rPr lang="en-IE" smtClean="0"/>
              <a:pPr/>
              <a:t>23/06/2014</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40394674-1843-4D4B-B2FB-10A1F56527B8}" type="slidenum">
              <a:rPr lang="en-IE" smtClean="0"/>
              <a:pPr/>
              <a:t>‹#›</a:t>
            </a:fld>
            <a:endParaRPr lang="en-IE"/>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1143000"/>
            <a:ext cx="7772400" cy="5715000"/>
            <a:chOff x="1371600" y="1143000"/>
            <a:chExt cx="7772400" cy="5715000"/>
          </a:xfrm>
        </p:grpSpPr>
        <p:sp>
          <p:nvSpPr>
            <p:cNvPr id="8" name="Rectangle 7"/>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9" name="Rectangle 8"/>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0" name="Rectangle 9"/>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3" name="Vertical Text Placeholder 2"/>
          <p:cNvSpPr>
            <a:spLocks noGrp="1"/>
          </p:cNvSpPr>
          <p:nvPr>
            <p:ph type="body" orient="vert" idx="1"/>
          </p:nvPr>
        </p:nvSpPr>
        <p:spPr>
          <a:xfrm>
            <a:off x="609600" y="1828801"/>
            <a:ext cx="6553200" cy="454470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a:xfrm>
            <a:off x="5181600" y="6574536"/>
            <a:ext cx="2133600" cy="274320"/>
          </a:xfrm>
        </p:spPr>
        <p:txBody>
          <a:bodyPr/>
          <a:lstStyle/>
          <a:p>
            <a:fld id="{E01872E4-6EA0-4F4E-817C-EFB5FEDC484C}" type="datetimeFigureOut">
              <a:rPr lang="en-IE" smtClean="0"/>
              <a:pPr/>
              <a:t>23/06/2014</a:t>
            </a:fld>
            <a:endParaRPr lang="en-IE"/>
          </a:p>
        </p:txBody>
      </p:sp>
      <p:sp>
        <p:nvSpPr>
          <p:cNvPr id="5" name="Footer Placeholder 4"/>
          <p:cNvSpPr>
            <a:spLocks noGrp="1"/>
          </p:cNvSpPr>
          <p:nvPr>
            <p:ph type="ftr" sz="quarter" idx="11"/>
          </p:nvPr>
        </p:nvSpPr>
        <p:spPr>
          <a:xfrm>
            <a:off x="457200" y="6574536"/>
            <a:ext cx="2895600" cy="274320"/>
          </a:xfrm>
        </p:spPr>
        <p:txBody>
          <a:bodyPr/>
          <a:lstStyle/>
          <a:p>
            <a:endParaRPr lang="en-IE"/>
          </a:p>
        </p:txBody>
      </p:sp>
      <p:sp>
        <p:nvSpPr>
          <p:cNvPr id="6" name="Slide Number Placeholder 5"/>
          <p:cNvSpPr>
            <a:spLocks noGrp="1"/>
          </p:cNvSpPr>
          <p:nvPr>
            <p:ph type="sldNum" sz="quarter" idx="12"/>
          </p:nvPr>
        </p:nvSpPr>
        <p:spPr/>
        <p:txBody>
          <a:bodyPr/>
          <a:lstStyle/>
          <a:p>
            <a:fld id="{40394674-1843-4D4B-B2FB-10A1F56527B8}" type="slidenum">
              <a:rPr lang="en-IE" smtClean="0"/>
              <a:pPr/>
              <a:t>‹#›</a:t>
            </a:fld>
            <a:endParaRPr lang="en-IE"/>
          </a:p>
        </p:txBody>
      </p:sp>
      <p:sp>
        <p:nvSpPr>
          <p:cNvPr id="11" name="Rectangle 10"/>
          <p:cNvSpPr/>
          <p:nvPr/>
        </p:nvSpPr>
        <p:spPr>
          <a:xfrm flipV="1">
            <a:off x="8366760" y="0"/>
            <a:ext cx="777240" cy="6858000"/>
          </a:xfrm>
          <a:prstGeom prst="rect">
            <a:avLst/>
          </a:prstGeom>
          <a:gradFill>
            <a:gsLst>
              <a:gs pos="0">
                <a:schemeClr val="bg1">
                  <a:alpha val="50000"/>
                </a:schemeClr>
              </a:gs>
              <a:gs pos="100000">
                <a:schemeClr val="bg1">
                  <a:alpha val="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2" name="Straight Connector 11"/>
          <p:cNvCxnSpPr/>
          <p:nvPr/>
        </p:nvCxnSpPr>
        <p:spPr>
          <a:xfrm rot="5400000">
            <a:off x="4940146" y="3428206"/>
            <a:ext cx="68580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409296" y="152400"/>
            <a:ext cx="734704" cy="5851525"/>
          </a:xfrm>
        </p:spPr>
        <p:txBody>
          <a:bodyPr vert="eaVert" anchor="t" anchorCtr="0"/>
          <a:lstStyle/>
          <a:p>
            <a:r>
              <a:rPr lang="en-US" smtClean="0"/>
              <a:t>Click to edit Master title style</a:t>
            </a:r>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4" name="Group 14"/>
          <p:cNvGrpSpPr/>
          <p:nvPr/>
        </p:nvGrpSpPr>
        <p:grpSpPr>
          <a:xfrm>
            <a:off x="1371600" y="1143000"/>
            <a:ext cx="7772400" cy="5715000"/>
            <a:chOff x="1371600" y="1143000"/>
            <a:chExt cx="7772400" cy="5715000"/>
          </a:xfrm>
        </p:grpSpPr>
        <p:sp>
          <p:nvSpPr>
            <p:cNvPr id="11" name="Rectangle 10"/>
            <p:cNvSpPr/>
            <p:nvPr/>
          </p:nvSpPr>
          <p:spPr>
            <a:xfrm>
              <a:off x="1371600" y="1143000"/>
              <a:ext cx="7772400" cy="57150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4" name="Rectangle 13"/>
            <p:cNvSpPr/>
            <p:nvPr/>
          </p:nvSpPr>
          <p:spPr>
            <a:xfrm>
              <a:off x="1600200" y="1371600"/>
              <a:ext cx="7315200" cy="54864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2" name="Rectangle 11"/>
            <p:cNvSpPr/>
            <p:nvPr/>
          </p:nvSpPr>
          <p:spPr>
            <a:xfrm>
              <a:off x="1828800" y="1600200"/>
              <a:ext cx="6858000" cy="525780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10" name="Rectangle 9"/>
          <p:cNvSpPr/>
          <p:nvPr/>
        </p:nvSpPr>
        <p:spPr>
          <a:xfrm>
            <a:off x="0" y="0"/>
            <a:ext cx="777240" cy="6858000"/>
          </a:xfrm>
          <a:prstGeom prst="rect">
            <a:avLst/>
          </a:prstGeom>
          <a:gradFill>
            <a:gsLst>
              <a:gs pos="0">
                <a:schemeClr val="bg1">
                  <a:alpha val="50000"/>
                </a:schemeClr>
              </a:gs>
              <a:gs pos="100000">
                <a:schemeClr val="bg1">
                  <a:alpha val="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 Placeholder 2"/>
          <p:cNvSpPr>
            <a:spLocks noGrp="1"/>
          </p:cNvSpPr>
          <p:nvPr>
            <p:ph type="body" idx="1"/>
          </p:nvPr>
        </p:nvSpPr>
        <p:spPr>
          <a:xfrm>
            <a:off x="2057400" y="1828800"/>
            <a:ext cx="6400800" cy="4544704"/>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Slide Number Placeholder 5"/>
          <p:cNvSpPr>
            <a:spLocks noGrp="1"/>
          </p:cNvSpPr>
          <p:nvPr>
            <p:ph type="sldNum" sz="quarter" idx="4"/>
          </p:nvPr>
        </p:nvSpPr>
        <p:spPr>
          <a:xfrm>
            <a:off x="8778240" y="6574536"/>
            <a:ext cx="365760" cy="274320"/>
          </a:xfrm>
          <a:prstGeom prst="rect">
            <a:avLst/>
          </a:prstGeom>
        </p:spPr>
        <p:txBody>
          <a:bodyPr vert="horz" lIns="45720" tIns="45720" rIns="45720" bIns="45720" rtlCol="0" anchor="ctr"/>
          <a:lstStyle>
            <a:lvl1pPr algn="r">
              <a:defRPr sz="1200">
                <a:solidFill>
                  <a:schemeClr val="tx1">
                    <a:lumMod val="50000"/>
                    <a:lumOff val="50000"/>
                  </a:schemeClr>
                </a:solidFill>
              </a:defRPr>
            </a:lvl1pPr>
          </a:lstStyle>
          <a:p>
            <a:fld id="{40394674-1843-4D4B-B2FB-10A1F56527B8}" type="slidenum">
              <a:rPr lang="en-IE" smtClean="0"/>
              <a:pPr/>
              <a:t>‹#›</a:t>
            </a:fld>
            <a:endParaRPr lang="en-IE"/>
          </a:p>
        </p:txBody>
      </p:sp>
      <p:cxnSp>
        <p:nvCxnSpPr>
          <p:cNvPr id="9" name="Straight Connector 8"/>
          <p:cNvCxnSpPr/>
          <p:nvPr/>
        </p:nvCxnSpPr>
        <p:spPr>
          <a:xfrm rot="5400000">
            <a:off x="-2667000" y="3429000"/>
            <a:ext cx="6858000" cy="1588"/>
          </a:xfrm>
          <a:prstGeom prst="line">
            <a:avLst/>
          </a:prstGeom>
          <a:ln w="57150">
            <a:gradFill>
              <a:gsLst>
                <a:gs pos="0">
                  <a:srgbClr val="BEBFBF"/>
                </a:gs>
                <a:gs pos="100000">
                  <a:srgbClr val="F1F1F1"/>
                </a:gs>
              </a:gsLst>
              <a:lin ang="5400000" scaled="0"/>
            </a:gradFill>
          </a:ln>
          <a:effectLst>
            <a:outerShdw blurRad="63500" algn="c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6" name="Date Placeholder 15"/>
          <p:cNvSpPr>
            <a:spLocks noGrp="1"/>
          </p:cNvSpPr>
          <p:nvPr>
            <p:ph type="dt" sz="half" idx="2"/>
          </p:nvPr>
        </p:nvSpPr>
        <p:spPr>
          <a:xfrm>
            <a:off x="6553200" y="6574536"/>
            <a:ext cx="2133600" cy="274320"/>
          </a:xfrm>
          <a:prstGeom prst="rect">
            <a:avLst/>
          </a:prstGeom>
        </p:spPr>
        <p:txBody>
          <a:bodyPr vert="horz" lIns="91440" tIns="45720" rIns="0" bIns="45720" rtlCol="0" anchor="ctr"/>
          <a:lstStyle>
            <a:lvl1pPr algn="r">
              <a:defRPr sz="1200">
                <a:solidFill>
                  <a:schemeClr val="tx1">
                    <a:lumMod val="50000"/>
                    <a:lumOff val="50000"/>
                  </a:schemeClr>
                </a:solidFill>
              </a:defRPr>
            </a:lvl1pPr>
          </a:lstStyle>
          <a:p>
            <a:fld id="{E01872E4-6EA0-4F4E-817C-EFB5FEDC484C}" type="datetimeFigureOut">
              <a:rPr lang="en-IE" smtClean="0"/>
              <a:pPr/>
              <a:t>23/06/2014</a:t>
            </a:fld>
            <a:endParaRPr lang="en-IE"/>
          </a:p>
        </p:txBody>
      </p:sp>
      <p:sp>
        <p:nvSpPr>
          <p:cNvPr id="17" name="Footer Placeholder 16"/>
          <p:cNvSpPr>
            <a:spLocks noGrp="1"/>
          </p:cNvSpPr>
          <p:nvPr>
            <p:ph type="ftr" sz="quarter" idx="3"/>
          </p:nvPr>
        </p:nvSpPr>
        <p:spPr>
          <a:xfrm>
            <a:off x="1828800" y="6574536"/>
            <a:ext cx="2895600" cy="274320"/>
          </a:xfrm>
          <a:prstGeom prst="rect">
            <a:avLst/>
          </a:prstGeom>
        </p:spPr>
        <p:txBody>
          <a:bodyPr vert="horz" lIns="0" tIns="45720" rIns="91440" bIns="45720" rtlCol="0" anchor="ctr"/>
          <a:lstStyle>
            <a:lvl1pPr algn="l">
              <a:defRPr sz="1200">
                <a:solidFill>
                  <a:schemeClr val="tx1">
                    <a:lumMod val="50000"/>
                    <a:lumOff val="50000"/>
                  </a:schemeClr>
                </a:solidFill>
              </a:defRPr>
            </a:lvl1pPr>
          </a:lstStyle>
          <a:p>
            <a:endParaRPr lang="en-IE"/>
          </a:p>
        </p:txBody>
      </p:sp>
      <p:sp>
        <p:nvSpPr>
          <p:cNvPr id="2" name="Title Placeholder 1"/>
          <p:cNvSpPr>
            <a:spLocks noGrp="1"/>
          </p:cNvSpPr>
          <p:nvPr>
            <p:ph type="title"/>
          </p:nvPr>
        </p:nvSpPr>
        <p:spPr>
          <a:xfrm rot="16200000">
            <a:off x="-2660177" y="3005919"/>
            <a:ext cx="6248400" cy="846161"/>
          </a:xfrm>
          <a:prstGeom prst="rect">
            <a:avLst/>
          </a:prstGeom>
        </p:spPr>
        <p:txBody>
          <a:bodyPr vert="horz" lIns="91440" tIns="45720" rIns="91440" bIns="45720" rtlCol="0" anchor="b" anchorCtr="0">
            <a:noAutofit/>
          </a:bodyPr>
          <a:lstStyle/>
          <a:p>
            <a:r>
              <a:rPr lang="en-US" smtClean="0"/>
              <a:t>Click to edit Master title style</a:t>
            </a:r>
            <a:endParaRPr/>
          </a:p>
        </p:txBody>
      </p:sp>
    </p:spTree>
  </p:cSld>
  <p:clrMap bg1="lt1" tx1="dk1" bg2="lt2" tx2="dk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p:txStyles>
    <p:titleStyle>
      <a:lvl1pPr algn="l" defTabSz="914400" rtl="0" eaLnBrk="1" latinLnBrk="0" hangingPunct="1">
        <a:spcBef>
          <a:spcPct val="0"/>
        </a:spcBef>
        <a:buNone/>
        <a:defRPr sz="4000" kern="1200">
          <a:solidFill>
            <a:schemeClr val="tx1">
              <a:lumMod val="75000"/>
              <a:lumOff val="25000"/>
            </a:schemeClr>
          </a:solidFill>
          <a:effectLst>
            <a:innerShdw blurRad="63500">
              <a:srgbClr val="F1F1F1"/>
            </a:innerShdw>
          </a:effectLst>
          <a:latin typeface="+mj-lt"/>
          <a:ea typeface="+mj-ea"/>
          <a:cs typeface="+mj-cs"/>
        </a:defRPr>
      </a:lvl1pPr>
    </p:titleStyle>
    <p:bodyStyle>
      <a:lvl1pPr marL="342900" indent="-342900" algn="l" defTabSz="914400" rtl="0" eaLnBrk="1" latinLnBrk="0" hangingPunct="1">
        <a:spcBef>
          <a:spcPts val="1500"/>
        </a:spcBef>
        <a:buClr>
          <a:schemeClr val="tx1">
            <a:lumMod val="50000"/>
            <a:lumOff val="50000"/>
          </a:schemeClr>
        </a:buClr>
        <a:buSzPct val="80000"/>
        <a:buFont typeface="Wingdings" pitchFamily="2" charset="2"/>
        <a:buChar char=""/>
        <a:defRPr sz="2000" b="0" kern="1200">
          <a:solidFill>
            <a:schemeClr val="tx1">
              <a:lumMod val="65000"/>
              <a:lumOff val="35000"/>
            </a:schemeClr>
          </a:solidFill>
          <a:effectLst/>
          <a:latin typeface="+mn-lt"/>
          <a:ea typeface="+mn-ea"/>
          <a:cs typeface="+mn-cs"/>
        </a:defRPr>
      </a:lvl1pPr>
      <a:lvl2pPr marL="682625" indent="-341313" algn="l" defTabSz="914400" rtl="0" eaLnBrk="1" latinLnBrk="0" hangingPunct="1">
        <a:spcBef>
          <a:spcPts val="1500"/>
        </a:spcBef>
        <a:buClr>
          <a:schemeClr val="tx1">
            <a:lumMod val="50000"/>
            <a:lumOff val="50000"/>
          </a:schemeClr>
        </a:buClr>
        <a:buSzPct val="100000"/>
        <a:buFont typeface="Wingdings" pitchFamily="2" charset="2"/>
        <a:buChar char=""/>
        <a:defRPr sz="1800" b="0" kern="1200">
          <a:solidFill>
            <a:schemeClr val="tx1">
              <a:lumMod val="65000"/>
              <a:lumOff val="35000"/>
            </a:schemeClr>
          </a:solidFill>
          <a:effectLst/>
          <a:latin typeface="+mn-lt"/>
          <a:ea typeface="+mn-ea"/>
          <a:cs typeface="+mn-cs"/>
        </a:defRPr>
      </a:lvl2pPr>
      <a:lvl3pPr marL="1023938" indent="-341313" algn="l" defTabSz="914400" rtl="0" eaLnBrk="1" latinLnBrk="0" hangingPunct="1">
        <a:spcBef>
          <a:spcPts val="1500"/>
        </a:spcBef>
        <a:buClr>
          <a:schemeClr val="tx1">
            <a:lumMod val="50000"/>
            <a:lumOff val="50000"/>
          </a:schemeClr>
        </a:buClr>
        <a:buSzPct val="80000"/>
        <a:buFont typeface="Wingdings" pitchFamily="2" charset="2"/>
        <a:buChar char=""/>
        <a:defRPr sz="1800" b="0" kern="1200">
          <a:solidFill>
            <a:schemeClr val="tx1">
              <a:lumMod val="65000"/>
              <a:lumOff val="35000"/>
            </a:schemeClr>
          </a:solidFill>
          <a:effectLst/>
          <a:latin typeface="+mn-lt"/>
          <a:ea typeface="+mn-ea"/>
          <a:cs typeface="+mn-cs"/>
        </a:defRPr>
      </a:lvl3pPr>
      <a:lvl4pPr marL="1377950" indent="-354013" algn="l" defTabSz="914400" rtl="0" eaLnBrk="1" latinLnBrk="0" hangingPunct="1">
        <a:spcBef>
          <a:spcPts val="1500"/>
        </a:spcBef>
        <a:buClr>
          <a:schemeClr val="tx1">
            <a:lumMod val="50000"/>
            <a:lumOff val="50000"/>
          </a:schemeClr>
        </a:buClr>
        <a:buSzPct val="100000"/>
        <a:buFont typeface="Wingdings" pitchFamily="2" charset="2"/>
        <a:buChar char=""/>
        <a:defRPr sz="1800" b="0" kern="1200">
          <a:solidFill>
            <a:schemeClr val="tx1">
              <a:lumMod val="65000"/>
              <a:lumOff val="35000"/>
            </a:schemeClr>
          </a:solidFill>
          <a:effectLst/>
          <a:latin typeface="+mn-lt"/>
          <a:ea typeface="+mn-ea"/>
          <a:cs typeface="+mn-cs"/>
        </a:defRPr>
      </a:lvl4pPr>
      <a:lvl5pPr marL="1719263" indent="-341313" algn="l" defTabSz="914400" rtl="0" eaLnBrk="1" latinLnBrk="0" hangingPunct="1">
        <a:spcBef>
          <a:spcPts val="1500"/>
        </a:spcBef>
        <a:buClr>
          <a:schemeClr val="tx1">
            <a:lumMod val="50000"/>
            <a:lumOff val="50000"/>
          </a:schemeClr>
        </a:buClr>
        <a:buSzPct val="80000"/>
        <a:buFont typeface="Wingdings" pitchFamily="2" charset="2"/>
        <a:buChar char=""/>
        <a:defRPr sz="1800" b="0" kern="1200">
          <a:solidFill>
            <a:schemeClr val="tx1">
              <a:lumMod val="65000"/>
              <a:lumOff val="35000"/>
            </a:schemeClr>
          </a:solidFill>
          <a:effectLst/>
          <a:latin typeface="+mn-lt"/>
          <a:ea typeface="+mn-ea"/>
          <a:cs typeface="+mn-cs"/>
        </a:defRPr>
      </a:lvl5pPr>
      <a:lvl6pPr marL="2057400" indent="-349250" algn="l" defTabSz="914400" rtl="0" eaLnBrk="1" latinLnBrk="0" hangingPunct="1">
        <a:spcBef>
          <a:spcPts val="1500"/>
        </a:spcBef>
        <a:buClr>
          <a:schemeClr val="tx1">
            <a:lumMod val="50000"/>
            <a:lumOff val="50000"/>
          </a:schemeClr>
        </a:buClr>
        <a:buSzPct val="100000"/>
        <a:buFont typeface="Wingdings" pitchFamily="2" charset="2"/>
        <a:buChar char=""/>
        <a:defRPr sz="1800" b="0" kern="1200">
          <a:solidFill>
            <a:schemeClr val="tx1">
              <a:lumMod val="65000"/>
              <a:lumOff val="35000"/>
            </a:schemeClr>
          </a:solidFill>
          <a:effectLst/>
          <a:latin typeface="+mn-lt"/>
          <a:ea typeface="+mn-ea"/>
          <a:cs typeface="+mn-cs"/>
        </a:defRPr>
      </a:lvl6pPr>
      <a:lvl7pPr marL="2406650" indent="-349250" algn="l" defTabSz="914400" rtl="0" eaLnBrk="1" latinLnBrk="0" hangingPunct="1">
        <a:spcBef>
          <a:spcPts val="1500"/>
        </a:spcBef>
        <a:buClr>
          <a:schemeClr val="tx1">
            <a:lumMod val="50000"/>
            <a:lumOff val="50000"/>
          </a:schemeClr>
        </a:buClr>
        <a:buSzPct val="80000"/>
        <a:buFont typeface="Wingdings" pitchFamily="2" charset="2"/>
        <a:buChar char=""/>
        <a:defRPr sz="1800" b="0" kern="1200">
          <a:solidFill>
            <a:schemeClr val="tx1">
              <a:lumMod val="65000"/>
              <a:lumOff val="35000"/>
            </a:schemeClr>
          </a:solidFill>
          <a:effectLst/>
          <a:latin typeface="+mn-lt"/>
          <a:ea typeface="+mn-ea"/>
          <a:cs typeface="+mn-cs"/>
        </a:defRPr>
      </a:lvl7pPr>
      <a:lvl8pPr marL="2743200" indent="-349250" algn="l" defTabSz="914400" rtl="0" eaLnBrk="1" latinLnBrk="0" hangingPunct="1">
        <a:spcBef>
          <a:spcPts val="1500"/>
        </a:spcBef>
        <a:buClr>
          <a:schemeClr val="tx1">
            <a:lumMod val="50000"/>
            <a:lumOff val="50000"/>
          </a:schemeClr>
        </a:buClr>
        <a:buFont typeface="Wingdings" pitchFamily="2" charset="2"/>
        <a:buChar char=""/>
        <a:defRPr sz="1800" b="0" kern="1200" baseline="0">
          <a:solidFill>
            <a:schemeClr val="tx1">
              <a:lumMod val="65000"/>
              <a:lumOff val="35000"/>
            </a:schemeClr>
          </a:solidFill>
          <a:effectLst/>
          <a:latin typeface="+mn-lt"/>
          <a:ea typeface="+mn-ea"/>
          <a:cs typeface="+mn-cs"/>
        </a:defRPr>
      </a:lvl8pPr>
      <a:lvl9pPr marL="3092450" indent="-349250" algn="l" defTabSz="914400" rtl="0" eaLnBrk="1" latinLnBrk="0" hangingPunct="1">
        <a:spcBef>
          <a:spcPts val="1500"/>
        </a:spcBef>
        <a:buClr>
          <a:schemeClr val="tx1">
            <a:lumMod val="50000"/>
            <a:lumOff val="50000"/>
          </a:schemeClr>
        </a:buClr>
        <a:buSzPct val="80000"/>
        <a:buFont typeface="Wingdings" pitchFamily="2" charset="2"/>
        <a:buChar char=""/>
        <a:defRPr sz="1800" b="0" kern="1200" baseline="0">
          <a:solidFill>
            <a:schemeClr val="tx1">
              <a:lumMod val="65000"/>
              <a:lumOff val="35000"/>
            </a:schemeClr>
          </a:solidFill>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4.xml"/><Relationship Id="rId5" Type="http://schemas.openxmlformats.org/officeDocument/2006/relationships/image" Target="../media/image32.png"/><Relationship Id="rId4" Type="http://schemas.openxmlformats.org/officeDocument/2006/relationships/image" Target="../media/image31.png"/></Relationships>
</file>

<file path=ppt/slides/_rels/slide5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s-2.jpg"/>
          <p:cNvPicPr>
            <a:picLocks noChangeAspect="1"/>
          </p:cNvPicPr>
          <p:nvPr/>
        </p:nvPicPr>
        <p:blipFill>
          <a:blip r:embed="rId2"/>
          <a:stretch>
            <a:fillRect/>
          </a:stretch>
        </p:blipFill>
        <p:spPr>
          <a:xfrm>
            <a:off x="-1" y="-71462"/>
            <a:ext cx="9164443" cy="6858000"/>
          </a:xfrm>
          <a:prstGeom prst="rect">
            <a:avLst/>
          </a:prstGeom>
        </p:spPr>
      </p:pic>
      <p:sp>
        <p:nvSpPr>
          <p:cNvPr id="2" name="Title 1"/>
          <p:cNvSpPr>
            <a:spLocks noGrp="1"/>
          </p:cNvSpPr>
          <p:nvPr>
            <p:ph type="ctrTitle"/>
          </p:nvPr>
        </p:nvSpPr>
        <p:spPr>
          <a:xfrm>
            <a:off x="1371600" y="-71462"/>
            <a:ext cx="6400800" cy="1924050"/>
          </a:xfrm>
        </p:spPr>
        <p:txBody>
          <a:bodyPr>
            <a:noAutofit/>
          </a:bodyPr>
          <a:lstStyle/>
          <a:p>
            <a:r>
              <a:rPr lang="en-IE" sz="44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pitchFamily="34" charset="0"/>
              </a:rPr>
              <a:t>Space or Place: Different Views of Cyberspace</a:t>
            </a:r>
            <a:endParaRPr lang="en-IE" sz="4400" b="1"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pitchFamily="34" charset="0"/>
            </a:endParaRPr>
          </a:p>
        </p:txBody>
      </p:sp>
      <p:sp>
        <p:nvSpPr>
          <p:cNvPr id="3" name="Subtitle 2"/>
          <p:cNvSpPr>
            <a:spLocks noGrp="1"/>
          </p:cNvSpPr>
          <p:nvPr>
            <p:ph type="subTitle" idx="1"/>
          </p:nvPr>
        </p:nvSpPr>
        <p:spPr>
          <a:xfrm>
            <a:off x="2195736" y="5105424"/>
            <a:ext cx="4752528" cy="1752600"/>
          </a:xfrm>
        </p:spPr>
        <p:txBody>
          <a:bodyPr>
            <a:normAutofit/>
          </a:bodyPr>
          <a:lstStyle/>
          <a:p>
            <a:r>
              <a:rPr lang="en-IE" sz="32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pitchFamily="34" charset="0"/>
              </a:rPr>
              <a:t>Frances Clynes</a:t>
            </a:r>
          </a:p>
          <a:p>
            <a:r>
              <a:rPr lang="en-IE" sz="32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Impact" pitchFamily="34" charset="0"/>
              </a:rPr>
              <a:t>University of Wales Trinity Saint David</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000" dirty="0" smtClean="0"/>
              <a:t>Space</a:t>
            </a:r>
            <a:endParaRPr lang="en-IE" sz="4000" dirty="0"/>
          </a:p>
        </p:txBody>
      </p:sp>
      <p:sp>
        <p:nvSpPr>
          <p:cNvPr id="3" name="Content Placeholder 2"/>
          <p:cNvSpPr>
            <a:spLocks noGrp="1"/>
          </p:cNvSpPr>
          <p:nvPr>
            <p:ph idx="1"/>
          </p:nvPr>
        </p:nvSpPr>
        <p:spPr/>
        <p:txBody>
          <a:bodyPr>
            <a:normAutofit/>
          </a:bodyPr>
          <a:lstStyle/>
          <a:p>
            <a:r>
              <a:rPr lang="en-IE" dirty="0" smtClean="0"/>
              <a:t>The Space Debate</a:t>
            </a:r>
          </a:p>
          <a:p>
            <a:pPr lvl="1"/>
            <a:r>
              <a:rPr lang="en-IE" dirty="0" smtClean="0"/>
              <a:t>Different Views of Space</a:t>
            </a:r>
          </a:p>
          <a:p>
            <a:pPr lvl="1"/>
            <a:r>
              <a:rPr lang="en-IE" dirty="0" smtClean="0"/>
              <a:t>Space </a:t>
            </a:r>
            <a:r>
              <a:rPr lang="en-IE" dirty="0" err="1" smtClean="0"/>
              <a:t>vs</a:t>
            </a:r>
            <a:r>
              <a:rPr lang="en-IE" dirty="0" smtClean="0"/>
              <a:t> Place </a:t>
            </a:r>
          </a:p>
          <a:p>
            <a:pPr lvl="1"/>
            <a:r>
              <a:rPr lang="en-IE" dirty="0" smtClean="0"/>
              <a:t>Monism </a:t>
            </a:r>
            <a:r>
              <a:rPr lang="en-IE" dirty="0" err="1" smtClean="0"/>
              <a:t>vs</a:t>
            </a:r>
            <a:r>
              <a:rPr lang="en-IE" dirty="0" smtClean="0"/>
              <a:t> Dualism</a:t>
            </a:r>
          </a:p>
          <a:p>
            <a:r>
              <a:rPr lang="en-IE" dirty="0" smtClean="0"/>
              <a:t>Cyberspace</a:t>
            </a:r>
          </a:p>
          <a:p>
            <a:pPr lvl="1"/>
            <a:r>
              <a:rPr lang="en-IE" dirty="0" smtClean="0"/>
              <a:t>Is there a separate space or place called cyberspace?</a:t>
            </a:r>
          </a:p>
          <a:p>
            <a:pPr lvl="1"/>
            <a:r>
              <a:rPr lang="en-IE" dirty="0" smtClean="0"/>
              <a:t>Cyberspace or </a:t>
            </a:r>
            <a:r>
              <a:rPr lang="en-IE" dirty="0" err="1" smtClean="0"/>
              <a:t>cyberplace</a:t>
            </a:r>
            <a:r>
              <a:rPr lang="en-IE" dirty="0" smtClean="0"/>
              <a:t>?</a:t>
            </a:r>
          </a:p>
          <a:p>
            <a:endParaRPr lang="en-IE"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Space</a:t>
            </a:r>
            <a:endParaRPr lang="en-IE" dirty="0"/>
          </a:p>
        </p:txBody>
      </p:sp>
      <p:sp>
        <p:nvSpPr>
          <p:cNvPr id="3" name="Content Placeholder 2"/>
          <p:cNvSpPr>
            <a:spLocks noGrp="1"/>
          </p:cNvSpPr>
          <p:nvPr>
            <p:ph idx="1"/>
          </p:nvPr>
        </p:nvSpPr>
        <p:spPr>
          <a:xfrm>
            <a:off x="5508104" y="1556792"/>
            <a:ext cx="3168352" cy="5301208"/>
          </a:xfrm>
        </p:spPr>
        <p:txBody>
          <a:bodyPr>
            <a:normAutofit lnSpcReduction="10000"/>
          </a:bodyPr>
          <a:lstStyle/>
          <a:p>
            <a:r>
              <a:rPr lang="en-IE" dirty="0" smtClean="0"/>
              <a:t>Abstract</a:t>
            </a:r>
          </a:p>
          <a:p>
            <a:r>
              <a:rPr lang="en-IE" dirty="0" smtClean="0"/>
              <a:t>A conceptual and sometimes empty space</a:t>
            </a:r>
          </a:p>
          <a:p>
            <a:r>
              <a:rPr lang="en-IE" dirty="0" smtClean="0"/>
              <a:t>The homogenous space of Euclidean geometry</a:t>
            </a:r>
          </a:p>
          <a:p>
            <a:r>
              <a:rPr lang="en-IE" dirty="0" smtClean="0"/>
              <a:t>Empty, neutral, value-free</a:t>
            </a:r>
          </a:p>
          <a:p>
            <a:endParaRPr lang="en-IE" dirty="0" smtClean="0"/>
          </a:p>
          <a:p>
            <a:endParaRPr lang="en-IE" dirty="0" smtClean="0"/>
          </a:p>
          <a:p>
            <a:endParaRPr lang="en-IE" dirty="0"/>
          </a:p>
        </p:txBody>
      </p:sp>
      <p:pic>
        <p:nvPicPr>
          <p:cNvPr id="4" name="Picture 3" descr="euclid3.gif"/>
          <p:cNvPicPr>
            <a:picLocks noChangeAspect="1"/>
          </p:cNvPicPr>
          <p:nvPr/>
        </p:nvPicPr>
        <p:blipFill>
          <a:blip r:embed="rId3" cstate="print"/>
          <a:stretch>
            <a:fillRect/>
          </a:stretch>
        </p:blipFill>
        <p:spPr>
          <a:xfrm>
            <a:off x="1979712" y="2204864"/>
            <a:ext cx="3532723" cy="3600400"/>
          </a:xfrm>
          <a:prstGeom prst="rect">
            <a:avLst/>
          </a:prstGeom>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Space</a:t>
            </a:r>
            <a:endParaRPr lang="en-IE" dirty="0"/>
          </a:p>
        </p:txBody>
      </p:sp>
      <p:sp>
        <p:nvSpPr>
          <p:cNvPr id="3" name="Content Placeholder 2"/>
          <p:cNvSpPr>
            <a:spLocks noGrp="1"/>
          </p:cNvSpPr>
          <p:nvPr>
            <p:ph idx="1"/>
          </p:nvPr>
        </p:nvSpPr>
        <p:spPr>
          <a:xfrm>
            <a:off x="5325328" y="1628800"/>
            <a:ext cx="3390076" cy="5040560"/>
          </a:xfrm>
        </p:spPr>
        <p:txBody>
          <a:bodyPr>
            <a:normAutofit fontScale="92500"/>
          </a:bodyPr>
          <a:lstStyle/>
          <a:p>
            <a:r>
              <a:rPr lang="en-IE" dirty="0" err="1" smtClean="0"/>
              <a:t>Trubshaw</a:t>
            </a:r>
            <a:r>
              <a:rPr lang="en-IE" dirty="0" smtClean="0"/>
              <a:t> (2005)</a:t>
            </a:r>
          </a:p>
          <a:p>
            <a:pPr lvl="1"/>
            <a:r>
              <a:rPr lang="en-IE" dirty="0" smtClean="0"/>
              <a:t>An abstract analytical concept</a:t>
            </a:r>
          </a:p>
          <a:p>
            <a:r>
              <a:rPr lang="en-IE" dirty="0" smtClean="0"/>
              <a:t>Cassirer (1955)</a:t>
            </a:r>
          </a:p>
          <a:p>
            <a:pPr lvl="1"/>
            <a:r>
              <a:rPr lang="en-IE" dirty="0" smtClean="0"/>
              <a:t>Mathematical space</a:t>
            </a:r>
          </a:p>
          <a:p>
            <a:pPr lvl="1"/>
            <a:r>
              <a:rPr lang="en-IE" dirty="0" smtClean="0"/>
              <a:t>Three attributes</a:t>
            </a:r>
          </a:p>
          <a:p>
            <a:pPr lvl="2"/>
            <a:r>
              <a:rPr lang="en-IE" dirty="0" smtClean="0"/>
              <a:t>Infinity, continuity and uniformity</a:t>
            </a:r>
          </a:p>
          <a:p>
            <a:endParaRPr lang="en-IE" dirty="0" smtClean="0"/>
          </a:p>
          <a:p>
            <a:pPr lvl="1"/>
            <a:endParaRPr lang="en-IE" dirty="0"/>
          </a:p>
        </p:txBody>
      </p:sp>
      <p:pic>
        <p:nvPicPr>
          <p:cNvPr id="4" name="Picture 3" descr="euclid2.gif"/>
          <p:cNvPicPr>
            <a:picLocks noChangeAspect="1"/>
          </p:cNvPicPr>
          <p:nvPr/>
        </p:nvPicPr>
        <p:blipFill>
          <a:blip r:embed="rId3" cstate="print"/>
          <a:stretch>
            <a:fillRect/>
          </a:stretch>
        </p:blipFill>
        <p:spPr>
          <a:xfrm flipH="1">
            <a:off x="1907704" y="2420886"/>
            <a:ext cx="3502542" cy="3168354"/>
          </a:xfrm>
          <a:prstGeom prst="rect">
            <a:avLst/>
          </a:prstGeom>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Place</a:t>
            </a:r>
            <a:endParaRPr lang="en-IE" dirty="0"/>
          </a:p>
        </p:txBody>
      </p:sp>
      <p:sp>
        <p:nvSpPr>
          <p:cNvPr id="3" name="Content Placeholder 2"/>
          <p:cNvSpPr>
            <a:spLocks noGrp="1"/>
          </p:cNvSpPr>
          <p:nvPr>
            <p:ph idx="1"/>
          </p:nvPr>
        </p:nvSpPr>
        <p:spPr>
          <a:xfrm>
            <a:off x="1691680" y="1628800"/>
            <a:ext cx="3024336" cy="5229200"/>
          </a:xfrm>
        </p:spPr>
        <p:txBody>
          <a:bodyPr>
            <a:normAutofit fontScale="92500" lnSpcReduction="20000"/>
          </a:bodyPr>
          <a:lstStyle/>
          <a:p>
            <a:r>
              <a:rPr lang="en-IE" dirty="0" smtClean="0"/>
              <a:t>A physical location where human activity takes place and which holds meaning for people</a:t>
            </a:r>
          </a:p>
          <a:p>
            <a:r>
              <a:rPr lang="en-IE" dirty="0" smtClean="0"/>
              <a:t>Identified by the activity and human experiences that take place there</a:t>
            </a:r>
          </a:p>
          <a:p>
            <a:r>
              <a:rPr lang="en-IE" dirty="0" smtClean="0"/>
              <a:t>A social construction</a:t>
            </a:r>
          </a:p>
          <a:p>
            <a:endParaRPr lang="en-IE" dirty="0"/>
          </a:p>
        </p:txBody>
      </p:sp>
      <p:pic>
        <p:nvPicPr>
          <p:cNvPr id="4" name="Picture 3" descr="wimbledon.jpg"/>
          <p:cNvPicPr>
            <a:picLocks noChangeAspect="1"/>
          </p:cNvPicPr>
          <p:nvPr/>
        </p:nvPicPr>
        <p:blipFill>
          <a:blip r:embed="rId2" cstate="print"/>
          <a:stretch>
            <a:fillRect/>
          </a:stretch>
        </p:blipFill>
        <p:spPr>
          <a:xfrm>
            <a:off x="4606439" y="2492896"/>
            <a:ext cx="4070017" cy="2592288"/>
          </a:xfrm>
          <a:prstGeom prst="rect">
            <a:avLst/>
          </a:prstGeom>
        </p:spPr>
      </p:pic>
      <p:sp>
        <p:nvSpPr>
          <p:cNvPr id="5" name="TextBox 4"/>
          <p:cNvSpPr txBox="1"/>
          <p:nvPr/>
        </p:nvSpPr>
        <p:spPr>
          <a:xfrm>
            <a:off x="5004048" y="5517232"/>
            <a:ext cx="3456384" cy="369332"/>
          </a:xfrm>
          <a:prstGeom prst="rect">
            <a:avLst/>
          </a:prstGeom>
          <a:noFill/>
        </p:spPr>
        <p:txBody>
          <a:bodyPr wrap="square" rtlCol="0">
            <a:spAutoFit/>
          </a:bodyPr>
          <a:lstStyle/>
          <a:p>
            <a:r>
              <a:rPr lang="en-IE" b="1" dirty="0" smtClean="0"/>
              <a:t>Wimbledon</a:t>
            </a:r>
            <a:endParaRPr lang="en-IE" b="1"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Place</a:t>
            </a:r>
            <a:endParaRPr lang="en-IE" dirty="0"/>
          </a:p>
        </p:txBody>
      </p:sp>
      <p:sp>
        <p:nvSpPr>
          <p:cNvPr id="3" name="Content Placeholder 2"/>
          <p:cNvSpPr>
            <a:spLocks noGrp="1"/>
          </p:cNvSpPr>
          <p:nvPr>
            <p:ph idx="1"/>
          </p:nvPr>
        </p:nvSpPr>
        <p:spPr>
          <a:xfrm>
            <a:off x="1907704" y="1700808"/>
            <a:ext cx="3384376" cy="5157192"/>
          </a:xfrm>
        </p:spPr>
        <p:txBody>
          <a:bodyPr>
            <a:normAutofit fontScale="85000" lnSpcReduction="20000"/>
          </a:bodyPr>
          <a:lstStyle/>
          <a:p>
            <a:r>
              <a:rPr lang="en-IE" dirty="0" err="1" smtClean="0"/>
              <a:t>Trubshaw</a:t>
            </a:r>
            <a:r>
              <a:rPr lang="en-IE" dirty="0" smtClean="0"/>
              <a:t> (2005)</a:t>
            </a:r>
          </a:p>
          <a:p>
            <a:pPr lvl="1"/>
            <a:r>
              <a:rPr lang="en-IE" dirty="0" smtClean="0"/>
              <a:t>Somewhere specific and tangible</a:t>
            </a:r>
          </a:p>
          <a:p>
            <a:r>
              <a:rPr lang="en-IE" dirty="0" err="1" smtClean="0"/>
              <a:t>Tilly</a:t>
            </a:r>
            <a:r>
              <a:rPr lang="en-IE" dirty="0" smtClean="0"/>
              <a:t> (1994)</a:t>
            </a:r>
          </a:p>
          <a:p>
            <a:pPr lvl="1"/>
            <a:r>
              <a:rPr lang="en-IE" dirty="0" smtClean="0"/>
              <a:t>An ontological grounding of space in the differential structuring of human experience and action in the world</a:t>
            </a:r>
          </a:p>
          <a:p>
            <a:pPr lvl="1"/>
            <a:r>
              <a:rPr lang="en-IE" dirty="0" smtClean="0"/>
              <a:t>A medium, a container for human action that cannot be divorced from the activities that take place in it</a:t>
            </a:r>
          </a:p>
        </p:txBody>
      </p:sp>
      <p:pic>
        <p:nvPicPr>
          <p:cNvPr id="4" name="Picture 3" descr="tiannamen.jpg"/>
          <p:cNvPicPr>
            <a:picLocks noChangeAspect="1"/>
          </p:cNvPicPr>
          <p:nvPr/>
        </p:nvPicPr>
        <p:blipFill>
          <a:blip r:embed="rId3" cstate="print"/>
          <a:stretch>
            <a:fillRect/>
          </a:stretch>
        </p:blipFill>
        <p:spPr>
          <a:xfrm>
            <a:off x="5220072" y="2276871"/>
            <a:ext cx="3364706" cy="2520281"/>
          </a:xfrm>
          <a:prstGeom prst="rect">
            <a:avLst/>
          </a:prstGeom>
        </p:spPr>
      </p:pic>
      <p:sp>
        <p:nvSpPr>
          <p:cNvPr id="5" name="TextBox 4"/>
          <p:cNvSpPr txBox="1"/>
          <p:nvPr/>
        </p:nvSpPr>
        <p:spPr>
          <a:xfrm>
            <a:off x="5652120" y="5157192"/>
            <a:ext cx="2736304" cy="646331"/>
          </a:xfrm>
          <a:prstGeom prst="rect">
            <a:avLst/>
          </a:prstGeom>
          <a:noFill/>
        </p:spPr>
        <p:txBody>
          <a:bodyPr wrap="square" rtlCol="0">
            <a:spAutoFit/>
          </a:bodyPr>
          <a:lstStyle/>
          <a:p>
            <a:r>
              <a:rPr lang="en-IE" b="1" dirty="0" smtClean="0"/>
              <a:t>Tiananmen Square, Beijing</a:t>
            </a:r>
            <a:endParaRPr lang="en-IE" b="1"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Place</a:t>
            </a:r>
            <a:endParaRPr lang="en-IE" dirty="0"/>
          </a:p>
        </p:txBody>
      </p:sp>
      <p:sp>
        <p:nvSpPr>
          <p:cNvPr id="3" name="Content Placeholder 2"/>
          <p:cNvSpPr>
            <a:spLocks noGrp="1"/>
          </p:cNvSpPr>
          <p:nvPr>
            <p:ph idx="1"/>
          </p:nvPr>
        </p:nvSpPr>
        <p:spPr>
          <a:xfrm>
            <a:off x="1763688" y="1628800"/>
            <a:ext cx="3240360" cy="5229200"/>
          </a:xfrm>
        </p:spPr>
        <p:txBody>
          <a:bodyPr>
            <a:normAutofit fontScale="85000" lnSpcReduction="10000"/>
          </a:bodyPr>
          <a:lstStyle/>
          <a:p>
            <a:r>
              <a:rPr lang="en-IE" dirty="0" err="1" smtClean="0"/>
              <a:t>Giddens</a:t>
            </a:r>
            <a:r>
              <a:rPr lang="en-IE" dirty="0" smtClean="0"/>
              <a:t> (1991)</a:t>
            </a:r>
          </a:p>
          <a:p>
            <a:pPr lvl="1"/>
            <a:r>
              <a:rPr lang="en-IE" dirty="0" smtClean="0"/>
              <a:t>A geographic location</a:t>
            </a:r>
          </a:p>
          <a:p>
            <a:pPr lvl="1"/>
            <a:r>
              <a:rPr lang="en-IE" dirty="0" smtClean="0"/>
              <a:t>The physical settings of social activity</a:t>
            </a:r>
          </a:p>
          <a:p>
            <a:r>
              <a:rPr lang="en-IE" dirty="0" smtClean="0"/>
              <a:t>Massey (1994)</a:t>
            </a:r>
          </a:p>
          <a:p>
            <a:pPr lvl="1"/>
            <a:r>
              <a:rPr lang="en-IE" dirty="0" smtClean="0"/>
              <a:t>It is the set of social relations that interact at a particular location that makes it a place, and give it its singularity and identity</a:t>
            </a:r>
          </a:p>
        </p:txBody>
      </p:sp>
      <p:pic>
        <p:nvPicPr>
          <p:cNvPr id="4" name="Picture 3" descr="harrods.jpg"/>
          <p:cNvPicPr>
            <a:picLocks noChangeAspect="1"/>
          </p:cNvPicPr>
          <p:nvPr/>
        </p:nvPicPr>
        <p:blipFill>
          <a:blip r:embed="rId3" cstate="print"/>
          <a:stretch>
            <a:fillRect/>
          </a:stretch>
        </p:blipFill>
        <p:spPr>
          <a:xfrm>
            <a:off x="4925909" y="2420888"/>
            <a:ext cx="3678539" cy="2448272"/>
          </a:xfrm>
          <a:prstGeom prst="rect">
            <a:avLst/>
          </a:prstGeom>
        </p:spPr>
      </p:pic>
      <p:sp>
        <p:nvSpPr>
          <p:cNvPr id="5" name="TextBox 4"/>
          <p:cNvSpPr txBox="1"/>
          <p:nvPr/>
        </p:nvSpPr>
        <p:spPr>
          <a:xfrm>
            <a:off x="5148064" y="5373216"/>
            <a:ext cx="3384376" cy="369332"/>
          </a:xfrm>
          <a:prstGeom prst="rect">
            <a:avLst/>
          </a:prstGeom>
          <a:noFill/>
        </p:spPr>
        <p:txBody>
          <a:bodyPr wrap="square" rtlCol="0">
            <a:spAutoFit/>
          </a:bodyPr>
          <a:lstStyle/>
          <a:p>
            <a:r>
              <a:rPr lang="en-IE" b="1" dirty="0" smtClean="0"/>
              <a:t>Harrods, London</a:t>
            </a:r>
            <a:endParaRPr lang="en-IE" b="1" dirty="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Space </a:t>
            </a:r>
            <a:r>
              <a:rPr lang="en-IE" dirty="0" err="1" smtClean="0"/>
              <a:t>vs</a:t>
            </a:r>
            <a:r>
              <a:rPr lang="en-IE" dirty="0" smtClean="0"/>
              <a:t> Place</a:t>
            </a:r>
            <a:endParaRPr lang="en-IE" dirty="0"/>
          </a:p>
        </p:txBody>
      </p:sp>
      <p:sp>
        <p:nvSpPr>
          <p:cNvPr id="3" name="Content Placeholder 2"/>
          <p:cNvSpPr>
            <a:spLocks noGrp="1"/>
          </p:cNvSpPr>
          <p:nvPr>
            <p:ph idx="1"/>
          </p:nvPr>
        </p:nvSpPr>
        <p:spPr>
          <a:xfrm>
            <a:off x="5364088" y="1628800"/>
            <a:ext cx="3312368" cy="5229200"/>
          </a:xfrm>
        </p:spPr>
        <p:txBody>
          <a:bodyPr>
            <a:normAutofit fontScale="85000" lnSpcReduction="10000"/>
          </a:bodyPr>
          <a:lstStyle/>
          <a:p>
            <a:r>
              <a:rPr lang="en-IE" dirty="0" err="1" smtClean="0"/>
              <a:t>Trubshaw</a:t>
            </a:r>
            <a:r>
              <a:rPr lang="en-IE" dirty="0" smtClean="0"/>
              <a:t> (2005)</a:t>
            </a:r>
          </a:p>
          <a:p>
            <a:pPr lvl="1"/>
            <a:r>
              <a:rPr lang="en-IE" dirty="0" smtClean="0"/>
              <a:t>‘We relate to physical places in a way that we cannot to abstract notions of space. Whereas “space” is more about what is conceived and thought about, “place” is what is perceived and lived in.’</a:t>
            </a:r>
          </a:p>
          <a:p>
            <a:r>
              <a:rPr lang="en-IE" dirty="0" err="1" smtClean="0"/>
              <a:t>Tilly</a:t>
            </a:r>
            <a:r>
              <a:rPr lang="en-IE" dirty="0" smtClean="0"/>
              <a:t> (1994)</a:t>
            </a:r>
          </a:p>
          <a:p>
            <a:pPr lvl="1"/>
            <a:r>
              <a:rPr lang="en-IE" dirty="0" smtClean="0"/>
              <a:t>Idealistic and materialistic</a:t>
            </a:r>
          </a:p>
        </p:txBody>
      </p:sp>
      <p:pic>
        <p:nvPicPr>
          <p:cNvPr id="5" name="Picture 4" descr="machu picchu.jpg"/>
          <p:cNvPicPr>
            <a:picLocks noChangeAspect="1"/>
          </p:cNvPicPr>
          <p:nvPr/>
        </p:nvPicPr>
        <p:blipFill>
          <a:blip r:embed="rId2" cstate="print"/>
          <a:stretch>
            <a:fillRect/>
          </a:stretch>
        </p:blipFill>
        <p:spPr>
          <a:xfrm>
            <a:off x="1979712" y="2132856"/>
            <a:ext cx="3679097" cy="2448272"/>
          </a:xfrm>
          <a:prstGeom prst="rect">
            <a:avLst/>
          </a:prstGeom>
        </p:spPr>
      </p:pic>
      <p:sp>
        <p:nvSpPr>
          <p:cNvPr id="6" name="TextBox 5"/>
          <p:cNvSpPr txBox="1"/>
          <p:nvPr/>
        </p:nvSpPr>
        <p:spPr>
          <a:xfrm>
            <a:off x="2123728" y="5013176"/>
            <a:ext cx="3384376" cy="369332"/>
          </a:xfrm>
          <a:prstGeom prst="rect">
            <a:avLst/>
          </a:prstGeom>
          <a:noFill/>
        </p:spPr>
        <p:txBody>
          <a:bodyPr wrap="square" rtlCol="0">
            <a:spAutoFit/>
          </a:bodyPr>
          <a:lstStyle/>
          <a:p>
            <a:r>
              <a:rPr lang="en-IE" b="1" dirty="0" smtClean="0"/>
              <a:t>Machu Picchu</a:t>
            </a:r>
            <a:endParaRPr lang="en-IE" b="1"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Space </a:t>
            </a:r>
            <a:r>
              <a:rPr lang="en-IE" dirty="0" err="1" smtClean="0"/>
              <a:t>vs</a:t>
            </a:r>
            <a:r>
              <a:rPr lang="en-IE" dirty="0" smtClean="0"/>
              <a:t> Place</a:t>
            </a:r>
            <a:endParaRPr lang="en-IE" dirty="0"/>
          </a:p>
        </p:txBody>
      </p:sp>
      <p:sp>
        <p:nvSpPr>
          <p:cNvPr id="3" name="Content Placeholder 2"/>
          <p:cNvSpPr>
            <a:spLocks noGrp="1"/>
          </p:cNvSpPr>
          <p:nvPr>
            <p:ph sz="half" idx="1"/>
          </p:nvPr>
        </p:nvSpPr>
        <p:spPr>
          <a:xfrm>
            <a:off x="1547664" y="1556792"/>
            <a:ext cx="3960440" cy="5301208"/>
          </a:xfrm>
        </p:spPr>
        <p:txBody>
          <a:bodyPr>
            <a:noAutofit/>
          </a:bodyPr>
          <a:lstStyle/>
          <a:p>
            <a:r>
              <a:rPr lang="en-IE" sz="2000" dirty="0" smtClean="0"/>
              <a:t>Cassirer (1955) </a:t>
            </a:r>
          </a:p>
          <a:p>
            <a:pPr lvl="1"/>
            <a:r>
              <a:rPr lang="en-IE" sz="1800" dirty="0" smtClean="0"/>
              <a:t>Two types of space that are polar opposites</a:t>
            </a:r>
          </a:p>
          <a:p>
            <a:pPr lvl="2"/>
            <a:r>
              <a:rPr lang="en-IE" sz="1800" dirty="0" smtClean="0"/>
              <a:t>Space of  pure cognition - Euclidean geometry</a:t>
            </a:r>
          </a:p>
          <a:p>
            <a:pPr lvl="2"/>
            <a:r>
              <a:rPr lang="en-IE" sz="1800" dirty="0" smtClean="0"/>
              <a:t>Space of perception</a:t>
            </a:r>
          </a:p>
          <a:p>
            <a:pPr lvl="2"/>
            <a:r>
              <a:rPr lang="en-IE" sz="1800" dirty="0" smtClean="0"/>
              <a:t>‘It is self-evident that the space of perception, the space of vision and touch, does not coincide with the space of pure mathematics, that there is indeed a thoroughgoing divergence between the two.’</a:t>
            </a:r>
          </a:p>
          <a:p>
            <a:pPr lvl="2"/>
            <a:endParaRPr lang="en-IE" sz="1800" dirty="0" smtClean="0"/>
          </a:p>
          <a:p>
            <a:endParaRPr lang="en-IE" sz="2000" dirty="0" smtClean="0"/>
          </a:p>
          <a:p>
            <a:endParaRPr lang="en-IE" sz="2000" dirty="0" smtClean="0"/>
          </a:p>
        </p:txBody>
      </p:sp>
      <p:pic>
        <p:nvPicPr>
          <p:cNvPr id="5" name="Content Placeholder 4" descr="st peter.jpg"/>
          <p:cNvPicPr>
            <a:picLocks noGrp="1" noChangeAspect="1"/>
          </p:cNvPicPr>
          <p:nvPr>
            <p:ph sz="half" idx="2"/>
          </p:nvPr>
        </p:nvPicPr>
        <p:blipFill>
          <a:blip r:embed="rId3" cstate="print"/>
          <a:stretch>
            <a:fillRect/>
          </a:stretch>
        </p:blipFill>
        <p:spPr>
          <a:xfrm>
            <a:off x="5496123" y="4309629"/>
            <a:ext cx="3108325" cy="2071699"/>
          </a:xfrm>
        </p:spPr>
      </p:pic>
      <p:pic>
        <p:nvPicPr>
          <p:cNvPr id="6" name="Picture 5" descr="euclidean.jpg"/>
          <p:cNvPicPr>
            <a:picLocks noChangeAspect="1"/>
          </p:cNvPicPr>
          <p:nvPr/>
        </p:nvPicPr>
        <p:blipFill>
          <a:blip r:embed="rId4" cstate="print"/>
          <a:stretch>
            <a:fillRect/>
          </a:stretch>
        </p:blipFill>
        <p:spPr>
          <a:xfrm>
            <a:off x="5508104" y="1916832"/>
            <a:ext cx="3096344" cy="2088232"/>
          </a:xfrm>
          <a:prstGeom prst="rect">
            <a:avLst/>
          </a:prstGeo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Sacred and Profane</a:t>
            </a:r>
            <a:endParaRPr lang="en-IE" dirty="0"/>
          </a:p>
        </p:txBody>
      </p:sp>
      <p:sp>
        <p:nvSpPr>
          <p:cNvPr id="3" name="Content Placeholder 2"/>
          <p:cNvSpPr>
            <a:spLocks noGrp="1"/>
          </p:cNvSpPr>
          <p:nvPr>
            <p:ph idx="1"/>
          </p:nvPr>
        </p:nvSpPr>
        <p:spPr>
          <a:xfrm>
            <a:off x="1691680" y="1556792"/>
            <a:ext cx="2160240" cy="5301208"/>
          </a:xfrm>
        </p:spPr>
        <p:txBody>
          <a:bodyPr>
            <a:normAutofit fontScale="92500" lnSpcReduction="10000"/>
          </a:bodyPr>
          <a:lstStyle/>
          <a:p>
            <a:r>
              <a:rPr lang="en-IE" sz="2600" dirty="0" smtClean="0"/>
              <a:t>Durkheim (1915)</a:t>
            </a:r>
          </a:p>
          <a:p>
            <a:pPr lvl="1"/>
            <a:r>
              <a:rPr lang="en-IE" sz="1900" dirty="0" smtClean="0"/>
              <a:t>Humans perceive the sacred and profane as two distinct worlds with nothing in common</a:t>
            </a:r>
          </a:p>
          <a:p>
            <a:pPr lvl="1"/>
            <a:r>
              <a:rPr lang="en-IE" sz="1900" dirty="0" smtClean="0"/>
              <a:t>Sacred places are not inherently so </a:t>
            </a:r>
          </a:p>
        </p:txBody>
      </p:sp>
      <p:pic>
        <p:nvPicPr>
          <p:cNvPr id="4" name="Picture 3" descr="glastonbury.jpg"/>
          <p:cNvPicPr>
            <a:picLocks noChangeAspect="1"/>
          </p:cNvPicPr>
          <p:nvPr/>
        </p:nvPicPr>
        <p:blipFill>
          <a:blip r:embed="rId3" cstate="print"/>
          <a:stretch>
            <a:fillRect/>
          </a:stretch>
        </p:blipFill>
        <p:spPr>
          <a:xfrm>
            <a:off x="3923928" y="1700808"/>
            <a:ext cx="4669896" cy="3096344"/>
          </a:xfrm>
          <a:prstGeom prst="rect">
            <a:avLst/>
          </a:prstGeom>
        </p:spPr>
      </p:pic>
      <p:sp>
        <p:nvSpPr>
          <p:cNvPr id="6" name="Content Placeholder 2"/>
          <p:cNvSpPr txBox="1">
            <a:spLocks/>
          </p:cNvSpPr>
          <p:nvPr/>
        </p:nvSpPr>
        <p:spPr>
          <a:xfrm>
            <a:off x="3563888" y="4797152"/>
            <a:ext cx="5328592" cy="2060848"/>
          </a:xfrm>
          <a:prstGeom prst="rect">
            <a:avLst/>
          </a:prstGeom>
        </p:spPr>
        <p:txBody>
          <a:bodyPr vert="horz" lIns="91440" tIns="45720" rIns="91440" bIns="45720" rtlCol="0">
            <a:noAutofit/>
            <a:scene3d>
              <a:camera prst="orthographicFront"/>
              <a:lightRig rig="balanced" dir="t">
                <a:rot lat="0" lon="0" rev="4200000"/>
              </a:lightRig>
            </a:scene3d>
            <a:sp3d extrusionH="31750" prstMaterial="metal">
              <a:bevelT w="25400" h="12700" prst="softRound"/>
            </a:sp3d>
          </a:bodyPr>
          <a:lstStyle/>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The sacred quality is superimposed by society and repeatedly added to them</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Sacred identified with the ideal and transcendental</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Profane identified with the material world</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Sacred and Profane</a:t>
            </a:r>
            <a:endParaRPr lang="en-IE" dirty="0"/>
          </a:p>
        </p:txBody>
      </p:sp>
      <p:sp>
        <p:nvSpPr>
          <p:cNvPr id="3" name="Content Placeholder 2"/>
          <p:cNvSpPr>
            <a:spLocks noGrp="1"/>
          </p:cNvSpPr>
          <p:nvPr>
            <p:ph idx="1"/>
          </p:nvPr>
        </p:nvSpPr>
        <p:spPr>
          <a:xfrm>
            <a:off x="1763688" y="1988840"/>
            <a:ext cx="2304256" cy="2392288"/>
          </a:xfrm>
        </p:spPr>
        <p:txBody>
          <a:bodyPr>
            <a:normAutofit/>
          </a:bodyPr>
          <a:lstStyle/>
          <a:p>
            <a:r>
              <a:rPr lang="en-IE" dirty="0" err="1" smtClean="0"/>
              <a:t>Eliade</a:t>
            </a:r>
            <a:r>
              <a:rPr lang="en-IE" dirty="0" smtClean="0"/>
              <a:t> (1959)</a:t>
            </a:r>
          </a:p>
          <a:p>
            <a:pPr lvl="1"/>
            <a:r>
              <a:rPr lang="en-IE" dirty="0" smtClean="0"/>
              <a:t>Sacred and Profane</a:t>
            </a:r>
          </a:p>
        </p:txBody>
      </p:sp>
      <p:pic>
        <p:nvPicPr>
          <p:cNvPr id="4" name="Picture 3" descr="haiga sophia.jpg"/>
          <p:cNvPicPr>
            <a:picLocks noChangeAspect="1"/>
          </p:cNvPicPr>
          <p:nvPr/>
        </p:nvPicPr>
        <p:blipFill>
          <a:blip r:embed="rId3" cstate="print"/>
          <a:stretch>
            <a:fillRect/>
          </a:stretch>
        </p:blipFill>
        <p:spPr>
          <a:xfrm>
            <a:off x="4139952" y="1772816"/>
            <a:ext cx="4384087" cy="2808312"/>
          </a:xfrm>
          <a:prstGeom prst="rect">
            <a:avLst/>
          </a:prstGeom>
        </p:spPr>
      </p:pic>
      <p:sp>
        <p:nvSpPr>
          <p:cNvPr id="5" name="Content Placeholder 2"/>
          <p:cNvSpPr txBox="1">
            <a:spLocks/>
          </p:cNvSpPr>
          <p:nvPr/>
        </p:nvSpPr>
        <p:spPr>
          <a:xfrm>
            <a:off x="1619672" y="4653136"/>
            <a:ext cx="7200800" cy="2204864"/>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marL="1023938" lvl="2" indent="-341313">
              <a:spcBef>
                <a:spcPts val="1500"/>
              </a:spcBef>
              <a:buClr>
                <a:schemeClr val="tx1">
                  <a:lumMod val="50000"/>
                  <a:lumOff val="50000"/>
                </a:schemeClr>
              </a:buClr>
              <a:buSzPct val="80000"/>
              <a:buFont typeface="Wingdings" pitchFamily="2" charset="2"/>
              <a:buChar char=""/>
            </a:pPr>
            <a:r>
              <a:rPr lang="en-IE" sz="2400" dirty="0" smtClean="0">
                <a:solidFill>
                  <a:schemeClr val="tx1">
                    <a:lumMod val="65000"/>
                    <a:lumOff val="35000"/>
                  </a:schemeClr>
                </a:solidFill>
              </a:rPr>
              <a:t>Two distinct worlds with nothing in common</a:t>
            </a:r>
          </a:p>
          <a:p>
            <a:pPr marL="1023938" marR="0" lvl="2" indent="-341313"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Sacred space has a fixed point, a centre</a:t>
            </a:r>
          </a:p>
          <a:p>
            <a:pPr marL="1023938" marR="0" lvl="2" indent="-341313"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Profane space is homogenous</a:t>
            </a:r>
            <a:endParaRPr kumimoji="0" lang="en-IE" sz="24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E" dirty="0" smtClean="0"/>
              <a:t>More Space</a:t>
            </a:r>
            <a:endParaRPr lang="en-IE" dirty="0"/>
          </a:p>
        </p:txBody>
      </p:sp>
      <p:sp>
        <p:nvSpPr>
          <p:cNvPr id="6" name="Content Placeholder 5"/>
          <p:cNvSpPr>
            <a:spLocks noGrp="1"/>
          </p:cNvSpPr>
          <p:nvPr>
            <p:ph idx="1"/>
          </p:nvPr>
        </p:nvSpPr>
        <p:spPr/>
        <p:txBody>
          <a:bodyPr/>
          <a:lstStyle/>
          <a:p>
            <a:r>
              <a:rPr lang="en-IE" dirty="0" smtClean="0"/>
              <a:t>Henri </a:t>
            </a:r>
            <a:r>
              <a:rPr lang="en-IE" dirty="0" err="1" smtClean="0"/>
              <a:t>Lefevbre</a:t>
            </a:r>
            <a:endParaRPr lang="en-IE" dirty="0" smtClean="0"/>
          </a:p>
          <a:p>
            <a:r>
              <a:rPr lang="en-IE" dirty="0" smtClean="0"/>
              <a:t>Michel Foucault</a:t>
            </a:r>
          </a:p>
          <a:p>
            <a:r>
              <a:rPr lang="en-IE" dirty="0" smtClean="0"/>
              <a:t>Edward </a:t>
            </a:r>
            <a:r>
              <a:rPr lang="en-IE" dirty="0" err="1" smtClean="0"/>
              <a:t>Soja</a:t>
            </a:r>
            <a:endParaRPr lang="en-IE" dirty="0" smtClean="0"/>
          </a:p>
          <a:p>
            <a:r>
              <a:rPr lang="en-IE" dirty="0" smtClean="0"/>
              <a:t>Rejected the dualistic view of space that </a:t>
            </a:r>
            <a:r>
              <a:rPr lang="en-IE" dirty="0" err="1" smtClean="0"/>
              <a:t>Lefevbre</a:t>
            </a:r>
            <a:r>
              <a:rPr lang="en-IE" dirty="0" smtClean="0"/>
              <a:t> claims has been part of the Western world view since Descartes </a:t>
            </a:r>
            <a:endParaRPr lang="en-IE"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Descartes on Space</a:t>
            </a:r>
            <a:endParaRPr lang="en-IE" dirty="0"/>
          </a:p>
        </p:txBody>
      </p:sp>
      <p:sp>
        <p:nvSpPr>
          <p:cNvPr id="3" name="Content Placeholder 2"/>
          <p:cNvSpPr>
            <a:spLocks noGrp="1"/>
          </p:cNvSpPr>
          <p:nvPr>
            <p:ph idx="1"/>
          </p:nvPr>
        </p:nvSpPr>
        <p:spPr>
          <a:xfrm>
            <a:off x="2057400" y="1828800"/>
            <a:ext cx="3157542" cy="4544704"/>
          </a:xfrm>
        </p:spPr>
        <p:txBody>
          <a:bodyPr>
            <a:normAutofit fontScale="92500"/>
          </a:bodyPr>
          <a:lstStyle/>
          <a:p>
            <a:r>
              <a:rPr lang="en-IE" i="1" dirty="0" smtClean="0"/>
              <a:t>Res </a:t>
            </a:r>
            <a:r>
              <a:rPr lang="en-IE" i="1" dirty="0" err="1" smtClean="0"/>
              <a:t>cogitans</a:t>
            </a:r>
            <a:r>
              <a:rPr lang="en-IE" dirty="0" smtClean="0"/>
              <a:t> and </a:t>
            </a:r>
            <a:r>
              <a:rPr lang="en-IE" i="1" dirty="0" smtClean="0"/>
              <a:t>res </a:t>
            </a:r>
            <a:r>
              <a:rPr lang="en-IE" i="1" dirty="0" err="1" smtClean="0"/>
              <a:t>extensa</a:t>
            </a:r>
            <a:endParaRPr lang="en-IE" i="1" dirty="0" smtClean="0"/>
          </a:p>
          <a:p>
            <a:r>
              <a:rPr lang="en-IE" i="1" dirty="0" smtClean="0"/>
              <a:t>Res </a:t>
            </a:r>
            <a:r>
              <a:rPr lang="en-IE" i="1" dirty="0" err="1" smtClean="0"/>
              <a:t>cogitans</a:t>
            </a:r>
            <a:endParaRPr lang="en-IE" i="1" dirty="0" smtClean="0"/>
          </a:p>
          <a:p>
            <a:pPr lvl="1"/>
            <a:r>
              <a:rPr lang="en-IE" dirty="0" smtClean="0"/>
              <a:t>The space of the mind</a:t>
            </a:r>
          </a:p>
          <a:p>
            <a:r>
              <a:rPr lang="en-IE" i="1" dirty="0" smtClean="0"/>
              <a:t>Res </a:t>
            </a:r>
            <a:r>
              <a:rPr lang="en-IE" i="1" dirty="0" err="1" smtClean="0"/>
              <a:t>Extensa</a:t>
            </a:r>
            <a:endParaRPr lang="en-IE" i="1" dirty="0" smtClean="0"/>
          </a:p>
          <a:p>
            <a:pPr lvl="1"/>
            <a:r>
              <a:rPr lang="en-IE" dirty="0" smtClean="0"/>
              <a:t>The space taken up by the physical body</a:t>
            </a:r>
          </a:p>
          <a:p>
            <a:pPr lvl="2">
              <a:buNone/>
            </a:pPr>
            <a:endParaRPr lang="en-IE" dirty="0" smtClean="0"/>
          </a:p>
          <a:p>
            <a:endParaRPr lang="en-IE" dirty="0"/>
          </a:p>
        </p:txBody>
      </p:sp>
      <p:pic>
        <p:nvPicPr>
          <p:cNvPr id="4" name="Picture 3" descr="descartes.jpg"/>
          <p:cNvPicPr>
            <a:picLocks noChangeAspect="1"/>
          </p:cNvPicPr>
          <p:nvPr/>
        </p:nvPicPr>
        <p:blipFill>
          <a:blip r:embed="rId2"/>
          <a:stretch>
            <a:fillRect/>
          </a:stretch>
        </p:blipFill>
        <p:spPr>
          <a:xfrm>
            <a:off x="5572132" y="1928802"/>
            <a:ext cx="3048000" cy="3733800"/>
          </a:xfrm>
          <a:prstGeom prst="rect">
            <a:avLst/>
          </a:prstGeom>
        </p:spPr>
      </p:pic>
      <p:sp>
        <p:nvSpPr>
          <p:cNvPr id="5" name="TextBox 4"/>
          <p:cNvSpPr txBox="1"/>
          <p:nvPr/>
        </p:nvSpPr>
        <p:spPr>
          <a:xfrm>
            <a:off x="5500694" y="5929330"/>
            <a:ext cx="3071834" cy="646331"/>
          </a:xfrm>
          <a:prstGeom prst="rect">
            <a:avLst/>
          </a:prstGeom>
          <a:noFill/>
        </p:spPr>
        <p:txBody>
          <a:bodyPr wrap="square" rtlCol="0">
            <a:spAutoFit/>
          </a:bodyPr>
          <a:lstStyle/>
          <a:p>
            <a:r>
              <a:rPr lang="en-GB" b="1" dirty="0" smtClean="0"/>
              <a:t>Rene Descartes (1596-1650)</a:t>
            </a:r>
            <a:endParaRPr lang="en-GB" b="1"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Henri Lefebvre</a:t>
            </a:r>
            <a:endParaRPr lang="en-IE" dirty="0"/>
          </a:p>
        </p:txBody>
      </p:sp>
      <p:sp>
        <p:nvSpPr>
          <p:cNvPr id="3" name="Content Placeholder 2"/>
          <p:cNvSpPr>
            <a:spLocks noGrp="1"/>
          </p:cNvSpPr>
          <p:nvPr>
            <p:ph idx="1"/>
          </p:nvPr>
        </p:nvSpPr>
        <p:spPr>
          <a:xfrm>
            <a:off x="1907704" y="1556792"/>
            <a:ext cx="6550496" cy="5301208"/>
          </a:xfrm>
        </p:spPr>
        <p:txBody>
          <a:bodyPr>
            <a:normAutofit fontScale="92500" lnSpcReduction="10000"/>
          </a:bodyPr>
          <a:lstStyle/>
          <a:p>
            <a:r>
              <a:rPr lang="en-IE" dirty="0" smtClean="0"/>
              <a:t>'Philosophy has found it very difficult to get beyond such dualism as subject and object, </a:t>
            </a:r>
            <a:r>
              <a:rPr lang="en-IE" dirty="0" err="1" smtClean="0"/>
              <a:t>Descartes's</a:t>
            </a:r>
            <a:r>
              <a:rPr lang="en-IE" dirty="0" smtClean="0"/>
              <a:t> </a:t>
            </a:r>
            <a:r>
              <a:rPr lang="en-IE" i="1" dirty="0" smtClean="0"/>
              <a:t>res </a:t>
            </a:r>
            <a:r>
              <a:rPr lang="en-IE" i="1" dirty="0" err="1" smtClean="0"/>
              <a:t>cogitans</a:t>
            </a:r>
            <a:r>
              <a:rPr lang="en-IE" dirty="0" smtClean="0"/>
              <a:t> and </a:t>
            </a:r>
            <a:r>
              <a:rPr lang="en-IE" i="1" dirty="0" smtClean="0"/>
              <a:t>res </a:t>
            </a:r>
            <a:r>
              <a:rPr lang="en-IE" i="1" dirty="0" err="1" smtClean="0"/>
              <a:t>extensa</a:t>
            </a:r>
            <a:r>
              <a:rPr lang="en-IE" i="1" dirty="0" smtClean="0"/>
              <a:t>...</a:t>
            </a:r>
            <a:r>
              <a:rPr lang="en-IE" dirty="0" smtClean="0"/>
              <a:t>.‘</a:t>
            </a:r>
          </a:p>
          <a:p>
            <a:r>
              <a:rPr lang="en-IE" dirty="0" smtClean="0"/>
              <a:t>‘In this way of thinking, there is a ‘distance that separates 'ideal' space, which has to do with mental (</a:t>
            </a:r>
            <a:r>
              <a:rPr lang="en-IE" dirty="0" err="1" smtClean="0"/>
              <a:t>logico</a:t>
            </a:r>
            <a:r>
              <a:rPr lang="en-IE" dirty="0" smtClean="0"/>
              <a:t>-mathematical) categories, from 'real' space, which is the space of social practice. In actuality each of these two kinds of space involves, underpins and presupposes the other.' </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Henri Lefebvre</a:t>
            </a:r>
            <a:endParaRPr lang="en-IE" dirty="0"/>
          </a:p>
        </p:txBody>
      </p:sp>
      <p:sp>
        <p:nvSpPr>
          <p:cNvPr id="3" name="Content Placeholder 2"/>
          <p:cNvSpPr>
            <a:spLocks noGrp="1"/>
          </p:cNvSpPr>
          <p:nvPr>
            <p:ph idx="1"/>
          </p:nvPr>
        </p:nvSpPr>
        <p:spPr>
          <a:xfrm>
            <a:off x="2057400" y="1628800"/>
            <a:ext cx="6400800" cy="5229200"/>
          </a:xfrm>
        </p:spPr>
        <p:txBody>
          <a:bodyPr>
            <a:normAutofit fontScale="85000" lnSpcReduction="10000"/>
          </a:bodyPr>
          <a:lstStyle/>
          <a:p>
            <a:r>
              <a:rPr lang="en-IE" dirty="0" smtClean="0"/>
              <a:t>He sought a unitary theory of space:</a:t>
            </a:r>
          </a:p>
          <a:p>
            <a:pPr lvl="1"/>
            <a:r>
              <a:rPr lang="en-IE" dirty="0" smtClean="0"/>
              <a:t>Physical space</a:t>
            </a:r>
          </a:p>
          <a:p>
            <a:pPr lvl="2"/>
            <a:r>
              <a:rPr lang="en-IE" dirty="0" smtClean="0"/>
              <a:t>Perceived space</a:t>
            </a:r>
          </a:p>
          <a:p>
            <a:pPr lvl="2"/>
            <a:r>
              <a:rPr lang="en-IE" dirty="0" smtClean="0"/>
              <a:t>Space created by nature</a:t>
            </a:r>
          </a:p>
          <a:p>
            <a:pPr lvl="1"/>
            <a:r>
              <a:rPr lang="en-IE" dirty="0" smtClean="0"/>
              <a:t>Mental space</a:t>
            </a:r>
          </a:p>
          <a:p>
            <a:pPr lvl="2"/>
            <a:r>
              <a:rPr lang="en-IE" dirty="0" smtClean="0"/>
              <a:t>Conceived space</a:t>
            </a:r>
          </a:p>
          <a:p>
            <a:pPr lvl="2"/>
            <a:r>
              <a:rPr lang="en-IE" dirty="0" smtClean="0"/>
              <a:t>Scientists and urban planners</a:t>
            </a:r>
          </a:p>
          <a:p>
            <a:pPr lvl="1"/>
            <a:r>
              <a:rPr lang="en-IE" dirty="0" smtClean="0"/>
              <a:t>Social space</a:t>
            </a:r>
          </a:p>
          <a:p>
            <a:pPr lvl="2"/>
            <a:r>
              <a:rPr lang="en-IE" dirty="0" smtClean="0"/>
              <a:t>Lived space</a:t>
            </a:r>
          </a:p>
          <a:p>
            <a:pPr lvl="2"/>
            <a:r>
              <a:rPr lang="en-IE" dirty="0" smtClean="0"/>
              <a:t>Space of the imagination</a:t>
            </a:r>
          </a:p>
          <a:p>
            <a:pPr lvl="2"/>
            <a:r>
              <a:rPr lang="en-IE" dirty="0" smtClean="0"/>
              <a:t>Artists</a:t>
            </a:r>
          </a:p>
          <a:p>
            <a:pPr lvl="1"/>
            <a:endParaRPr lang="en-IE" dirty="0" smtClean="0"/>
          </a:p>
          <a:p>
            <a:endParaRPr lang="en-IE" dirty="0" smtClean="0"/>
          </a:p>
          <a:p>
            <a:pPr lvl="1"/>
            <a:endParaRPr lang="en-IE" dirty="0" smtClean="0"/>
          </a:p>
          <a:p>
            <a:endParaRPr lang="en-IE"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260648"/>
            <a:ext cx="8244408" cy="846161"/>
          </a:xfrm>
        </p:spPr>
        <p:txBody>
          <a:bodyPr/>
          <a:lstStyle/>
          <a:p>
            <a:r>
              <a:rPr lang="en-IE" sz="3600" dirty="0" smtClean="0"/>
              <a:t>The Production of Space (1974)</a:t>
            </a:r>
            <a:endParaRPr lang="en-IE" sz="3600" dirty="0"/>
          </a:p>
        </p:txBody>
      </p:sp>
      <p:sp>
        <p:nvSpPr>
          <p:cNvPr id="3" name="Content Placeholder 2"/>
          <p:cNvSpPr>
            <a:spLocks noGrp="1"/>
          </p:cNvSpPr>
          <p:nvPr>
            <p:ph idx="1"/>
          </p:nvPr>
        </p:nvSpPr>
        <p:spPr>
          <a:xfrm>
            <a:off x="1835696" y="1628800"/>
            <a:ext cx="6840760" cy="5229200"/>
          </a:xfrm>
        </p:spPr>
        <p:txBody>
          <a:bodyPr>
            <a:normAutofit/>
          </a:bodyPr>
          <a:lstStyle/>
          <a:p>
            <a:r>
              <a:rPr lang="en-IE" sz="3200" dirty="0" smtClean="0"/>
              <a:t>Henri Lefebvre</a:t>
            </a:r>
          </a:p>
          <a:p>
            <a:pPr lvl="1"/>
            <a:r>
              <a:rPr lang="en-IE" sz="2800" dirty="0" smtClean="0"/>
              <a:t>Space is a social product</a:t>
            </a:r>
          </a:p>
          <a:p>
            <a:pPr lvl="2"/>
            <a:r>
              <a:rPr lang="en-IE" sz="2800" dirty="0" smtClean="0"/>
              <a:t>Every society produces its own space</a:t>
            </a:r>
          </a:p>
          <a:p>
            <a:pPr lvl="2"/>
            <a:r>
              <a:rPr lang="en-IE" sz="2800" dirty="0" smtClean="0"/>
              <a:t>The space produced is a representation of the society</a:t>
            </a:r>
          </a:p>
          <a:p>
            <a:pPr lvl="1"/>
            <a:r>
              <a:rPr lang="en-IE" sz="2800" dirty="0" smtClean="0"/>
              <a:t>Emphasised the importance of social space as a different way of thinking about space</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Michel Foucault</a:t>
            </a:r>
            <a:endParaRPr lang="en-IE" dirty="0"/>
          </a:p>
        </p:txBody>
      </p:sp>
      <p:sp>
        <p:nvSpPr>
          <p:cNvPr id="3" name="Content Placeholder 2"/>
          <p:cNvSpPr>
            <a:spLocks noGrp="1"/>
          </p:cNvSpPr>
          <p:nvPr>
            <p:ph idx="1"/>
          </p:nvPr>
        </p:nvSpPr>
        <p:spPr/>
        <p:txBody>
          <a:bodyPr>
            <a:normAutofit fontScale="92500" lnSpcReduction="20000"/>
          </a:bodyPr>
          <a:lstStyle/>
          <a:p>
            <a:r>
              <a:rPr lang="en-IE" dirty="0" smtClean="0"/>
              <a:t>‘Of Other Spaces’ (1967)</a:t>
            </a:r>
          </a:p>
          <a:p>
            <a:pPr lvl="1"/>
            <a:r>
              <a:rPr lang="en-IE" dirty="0" smtClean="0"/>
              <a:t>Contemporary space is still not entirely </a:t>
            </a:r>
            <a:r>
              <a:rPr lang="en-IE" dirty="0" err="1" smtClean="0"/>
              <a:t>desanctified</a:t>
            </a:r>
            <a:endParaRPr lang="en-IE" dirty="0" smtClean="0"/>
          </a:p>
          <a:p>
            <a:pPr lvl="1" algn="just"/>
            <a:r>
              <a:rPr lang="en-IE" dirty="0" smtClean="0"/>
              <a:t>‘And perhaps our life is still governed by a certain number of oppositions that remain inviolable, that our institutions and practices have not yet dared to break down. These are oppositions that we regard as simple givens: for example between private space and public space, between family space and social space, between cultural space and useful space, between the space of leisure and that of work. All these are still nurtured by the hidden presence of the sacred. ‘</a:t>
            </a:r>
          </a:p>
          <a:p>
            <a:pPr lvl="1"/>
            <a:endParaRPr lang="en-IE" dirty="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332656"/>
            <a:ext cx="7740352" cy="846161"/>
          </a:xfrm>
        </p:spPr>
        <p:txBody>
          <a:bodyPr/>
          <a:lstStyle/>
          <a:p>
            <a:r>
              <a:rPr lang="en-IE" sz="4000" dirty="0" smtClean="0"/>
              <a:t>Foucault – Internal and External Space</a:t>
            </a:r>
            <a:endParaRPr lang="en-IE" sz="4000" dirty="0"/>
          </a:p>
        </p:txBody>
      </p:sp>
      <p:sp>
        <p:nvSpPr>
          <p:cNvPr id="3" name="Content Placeholder 2"/>
          <p:cNvSpPr>
            <a:spLocks noGrp="1"/>
          </p:cNvSpPr>
          <p:nvPr>
            <p:ph idx="1"/>
          </p:nvPr>
        </p:nvSpPr>
        <p:spPr>
          <a:xfrm>
            <a:off x="1907704" y="1628800"/>
            <a:ext cx="6768752" cy="5229200"/>
          </a:xfrm>
        </p:spPr>
        <p:txBody>
          <a:bodyPr>
            <a:normAutofit fontScale="85000" lnSpcReduction="20000"/>
          </a:bodyPr>
          <a:lstStyle/>
          <a:p>
            <a:r>
              <a:rPr lang="en-IE" dirty="0" smtClean="0"/>
              <a:t>Internal Space</a:t>
            </a:r>
          </a:p>
          <a:p>
            <a:pPr lvl="1" algn="just"/>
            <a:r>
              <a:rPr lang="en-IE" dirty="0" smtClean="0"/>
              <a:t>‘The space of our primary perception, the space of our dreams and that of our passions hold within themselves qualities that seem intrinsic: there is a light, ethereal, transparent space, or again a dark, rough, encumbered space; a space from above, of summits, or on the contrary a space from below, of mud; or again a space that can be flowing like sparkling water, or a space that is fixed, congealed, like stone or crystal.’</a:t>
            </a:r>
          </a:p>
          <a:p>
            <a:r>
              <a:rPr lang="en-IE" dirty="0" smtClean="0"/>
              <a:t>External Space</a:t>
            </a:r>
          </a:p>
          <a:p>
            <a:pPr lvl="1" algn="just"/>
            <a:r>
              <a:rPr lang="en-IE" dirty="0" smtClean="0"/>
              <a:t>‘The space in which we live, which draws us out of ourselves, in which the erosion of our lives, our time and our history occurs, the space that claws and </a:t>
            </a:r>
            <a:r>
              <a:rPr lang="en-IE" dirty="0" err="1" smtClean="0"/>
              <a:t>knaws</a:t>
            </a:r>
            <a:r>
              <a:rPr lang="en-IE" dirty="0" smtClean="0"/>
              <a:t> at us, is also, in itself, a heterogeneous space. ‘</a:t>
            </a:r>
            <a:endParaRPr lang="en-IE"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Foucault – Different Sites</a:t>
            </a:r>
            <a:endParaRPr lang="en-IE" dirty="0"/>
          </a:p>
        </p:txBody>
      </p:sp>
      <p:sp>
        <p:nvSpPr>
          <p:cNvPr id="3" name="Content Placeholder 2"/>
          <p:cNvSpPr>
            <a:spLocks noGrp="1"/>
          </p:cNvSpPr>
          <p:nvPr>
            <p:ph idx="1"/>
          </p:nvPr>
        </p:nvSpPr>
        <p:spPr/>
        <p:txBody>
          <a:bodyPr>
            <a:normAutofit fontScale="92500" lnSpcReduction="20000"/>
          </a:bodyPr>
          <a:lstStyle/>
          <a:p>
            <a:pPr algn="just"/>
            <a:r>
              <a:rPr lang="en-IE" dirty="0" smtClean="0"/>
              <a:t>‘I am interested in certain ones that have the curious property of being in relation with all the other sites, but in such a way as to suspect, neutralize, or invert the set of relations that they happen to designate, mirror, or reflect. These spaces, as it were, which are linked with all the others, which however contradict all the other sites, are of two main types.’</a:t>
            </a:r>
          </a:p>
          <a:p>
            <a:pPr algn="just"/>
            <a:r>
              <a:rPr lang="en-IE" dirty="0" smtClean="0"/>
              <a:t>Utopias and Heterotopias</a:t>
            </a:r>
            <a:endParaRPr lang="en-IE"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Foucault - Utopias</a:t>
            </a:r>
            <a:endParaRPr lang="en-IE" dirty="0"/>
          </a:p>
        </p:txBody>
      </p:sp>
      <p:sp>
        <p:nvSpPr>
          <p:cNvPr id="3" name="Content Placeholder 2"/>
          <p:cNvSpPr>
            <a:spLocks noGrp="1"/>
          </p:cNvSpPr>
          <p:nvPr>
            <p:ph idx="1"/>
          </p:nvPr>
        </p:nvSpPr>
        <p:spPr/>
        <p:txBody>
          <a:bodyPr/>
          <a:lstStyle/>
          <a:p>
            <a:r>
              <a:rPr lang="en-IE" dirty="0" smtClean="0"/>
              <a:t>Different from the real space of society</a:t>
            </a:r>
          </a:p>
          <a:p>
            <a:r>
              <a:rPr lang="en-IE" dirty="0" smtClean="0"/>
              <a:t>Society in a perfected form or society turned upside down</a:t>
            </a:r>
          </a:p>
          <a:p>
            <a:r>
              <a:rPr lang="en-IE" dirty="0" smtClean="0"/>
              <a:t>Fundamentally unreal spaces</a:t>
            </a:r>
          </a:p>
          <a:p>
            <a:r>
              <a:rPr lang="en-IE" dirty="0" smtClean="0"/>
              <a:t>‘Utopias are sites with no real place ‘</a:t>
            </a:r>
          </a:p>
          <a:p>
            <a:endParaRPr lang="en-IE" dirty="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Foucault - Heterotopias</a:t>
            </a:r>
            <a:endParaRPr lang="en-IE" dirty="0"/>
          </a:p>
        </p:txBody>
      </p:sp>
      <p:sp>
        <p:nvSpPr>
          <p:cNvPr id="3" name="Content Placeholder 2"/>
          <p:cNvSpPr>
            <a:spLocks noGrp="1"/>
          </p:cNvSpPr>
          <p:nvPr>
            <p:ph idx="1"/>
          </p:nvPr>
        </p:nvSpPr>
        <p:spPr/>
        <p:txBody>
          <a:bodyPr/>
          <a:lstStyle/>
          <a:p>
            <a:r>
              <a:rPr lang="en-IE" dirty="0" smtClean="0"/>
              <a:t>Real places that are ‘outside of all places’</a:t>
            </a:r>
          </a:p>
          <a:p>
            <a:r>
              <a:rPr lang="en-IE" dirty="0" smtClean="0"/>
              <a:t>Sites where: </a:t>
            </a:r>
          </a:p>
          <a:p>
            <a:pPr lvl="1" algn="just"/>
            <a:r>
              <a:rPr lang="en-IE" dirty="0" smtClean="0"/>
              <a:t>‘All the other real sites that can be found within the culture, are simultaneously represented, contested, and inverted’</a:t>
            </a:r>
          </a:p>
          <a:p>
            <a:pPr lvl="1" algn="just"/>
            <a:r>
              <a:rPr lang="en-IE" dirty="0" smtClean="0"/>
              <a:t>‘Absolutely different from all the sites that they reflect and speak about’</a:t>
            </a:r>
          </a:p>
          <a:p>
            <a:endParaRPr lang="en-IE" dirty="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err="1" smtClean="0"/>
              <a:t>Soja</a:t>
            </a:r>
            <a:r>
              <a:rPr lang="en-IE" dirty="0" smtClean="0"/>
              <a:t> (1989)</a:t>
            </a:r>
            <a:endParaRPr lang="en-IE" dirty="0"/>
          </a:p>
        </p:txBody>
      </p:sp>
      <p:sp>
        <p:nvSpPr>
          <p:cNvPr id="3" name="Content Placeholder 2"/>
          <p:cNvSpPr>
            <a:spLocks noGrp="1"/>
          </p:cNvSpPr>
          <p:nvPr>
            <p:ph idx="1"/>
          </p:nvPr>
        </p:nvSpPr>
        <p:spPr/>
        <p:txBody>
          <a:bodyPr>
            <a:normAutofit fontScale="77500" lnSpcReduction="20000"/>
          </a:bodyPr>
          <a:lstStyle/>
          <a:p>
            <a:pPr algn="just"/>
            <a:r>
              <a:rPr lang="en-GB" dirty="0" smtClean="0"/>
              <a:t>'Foucault's heterogeneous and relational space of heterotopias is neither a </a:t>
            </a:r>
            <a:r>
              <a:rPr lang="en-GB" dirty="0" err="1" smtClean="0"/>
              <a:t>substanceless</a:t>
            </a:r>
            <a:r>
              <a:rPr lang="en-GB" dirty="0" smtClean="0"/>
              <a:t> void to be filled by cognitive intuition nor a repository of physical forms to be </a:t>
            </a:r>
            <a:r>
              <a:rPr lang="en-GB" dirty="0" err="1" smtClean="0"/>
              <a:t>phenomenologically</a:t>
            </a:r>
            <a:r>
              <a:rPr lang="en-GB" dirty="0" smtClean="0"/>
              <a:t>  described in all its resplendent variability. It is another space, what Lefebvre would describe as </a:t>
            </a:r>
            <a:r>
              <a:rPr lang="en-GB" i="1" dirty="0" err="1" smtClean="0"/>
              <a:t>I'espace</a:t>
            </a:r>
            <a:r>
              <a:rPr lang="en-GB" i="1" dirty="0" smtClean="0"/>
              <a:t> </a:t>
            </a:r>
            <a:r>
              <a:rPr lang="en-GB" i="1" dirty="0" err="1" smtClean="0"/>
              <a:t>vecu</a:t>
            </a:r>
            <a:r>
              <a:rPr lang="en-GB" dirty="0" smtClean="0"/>
              <a:t>, actually lived and socially created spatiality, concrete and abstract at the same time, the </a:t>
            </a:r>
            <a:r>
              <a:rPr lang="en-GB" dirty="0" err="1" smtClean="0"/>
              <a:t>habitus</a:t>
            </a:r>
            <a:r>
              <a:rPr lang="en-GB" dirty="0" smtClean="0"/>
              <a:t> of social practices. </a:t>
            </a:r>
            <a:r>
              <a:rPr lang="en-GB" b="1" dirty="0" smtClean="0"/>
              <a:t>It is a space rarely seen for it has been obscured by a bifocal vision that traditionally views space as either a mental construct or a physical form - a dual illusion' </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err="1" smtClean="0"/>
              <a:t>Soja</a:t>
            </a:r>
            <a:r>
              <a:rPr lang="en-IE" dirty="0" smtClean="0"/>
              <a:t> - </a:t>
            </a:r>
            <a:r>
              <a:rPr lang="en-IE" dirty="0" err="1" smtClean="0"/>
              <a:t>Thirdspace</a:t>
            </a:r>
            <a:endParaRPr lang="en-IE" dirty="0"/>
          </a:p>
        </p:txBody>
      </p:sp>
      <p:sp>
        <p:nvSpPr>
          <p:cNvPr id="3" name="Content Placeholder 2"/>
          <p:cNvSpPr>
            <a:spLocks noGrp="1"/>
          </p:cNvSpPr>
          <p:nvPr>
            <p:ph idx="1"/>
          </p:nvPr>
        </p:nvSpPr>
        <p:spPr>
          <a:xfrm>
            <a:off x="1928794" y="1714488"/>
            <a:ext cx="2357454" cy="5143512"/>
          </a:xfrm>
        </p:spPr>
        <p:txBody>
          <a:bodyPr>
            <a:normAutofit/>
          </a:bodyPr>
          <a:lstStyle/>
          <a:p>
            <a:r>
              <a:rPr lang="en-IE" dirty="0" smtClean="0"/>
              <a:t>A composite of all spaces</a:t>
            </a:r>
          </a:p>
          <a:p>
            <a:pPr lvl="1"/>
            <a:r>
              <a:rPr lang="en-IE" dirty="0" smtClean="0"/>
              <a:t>First and second spaces</a:t>
            </a:r>
          </a:p>
          <a:p>
            <a:pPr lvl="1"/>
            <a:r>
              <a:rPr lang="en-IE" dirty="0" smtClean="0"/>
              <a:t>Physical and mental spaces</a:t>
            </a:r>
          </a:p>
          <a:p>
            <a:endParaRPr lang="en-IE" dirty="0"/>
          </a:p>
        </p:txBody>
      </p:sp>
      <p:pic>
        <p:nvPicPr>
          <p:cNvPr id="4" name="Picture 3" descr="thirdspace.jpg"/>
          <p:cNvPicPr>
            <a:picLocks noChangeAspect="1"/>
          </p:cNvPicPr>
          <p:nvPr/>
        </p:nvPicPr>
        <p:blipFill>
          <a:blip r:embed="rId3"/>
          <a:stretch>
            <a:fillRect/>
          </a:stretch>
        </p:blipFill>
        <p:spPr>
          <a:xfrm>
            <a:off x="4214810" y="1857363"/>
            <a:ext cx="4148926" cy="3519785"/>
          </a:xfrm>
          <a:prstGeom prst="rect">
            <a:avLst/>
          </a:prstGeom>
        </p:spPr>
      </p:pic>
      <p:sp>
        <p:nvSpPr>
          <p:cNvPr id="5" name="Content Placeholder 2"/>
          <p:cNvSpPr txBox="1">
            <a:spLocks/>
          </p:cNvSpPr>
          <p:nvPr/>
        </p:nvSpPr>
        <p:spPr>
          <a:xfrm>
            <a:off x="4286248" y="5500702"/>
            <a:ext cx="4071966" cy="1044242"/>
          </a:xfrm>
          <a:prstGeom prst="rect">
            <a:avLst/>
          </a:prstGeom>
        </p:spPr>
        <p:txBody>
          <a:bodyPr vert="horz" lIns="91440" tIns="45720" rIns="91440" bIns="45720" rtlCol="0">
            <a:normAutofit fontScale="85000" lnSpcReduction="20000"/>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Designed to break down a ‘rigid dichotomy’</a:t>
            </a:r>
          </a:p>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000" dirty="0" err="1" smtClean="0"/>
              <a:t>Soja</a:t>
            </a:r>
            <a:r>
              <a:rPr lang="en-IE" sz="4000" dirty="0" smtClean="0"/>
              <a:t> on Lefebvre and Foucault</a:t>
            </a:r>
            <a:endParaRPr lang="en-IE" sz="4000" dirty="0"/>
          </a:p>
        </p:txBody>
      </p:sp>
      <p:sp>
        <p:nvSpPr>
          <p:cNvPr id="3" name="Content Placeholder 2"/>
          <p:cNvSpPr>
            <a:spLocks noGrp="1"/>
          </p:cNvSpPr>
          <p:nvPr>
            <p:ph idx="1"/>
          </p:nvPr>
        </p:nvSpPr>
        <p:spPr/>
        <p:txBody>
          <a:bodyPr>
            <a:normAutofit fontScale="85000" lnSpcReduction="10000"/>
          </a:bodyPr>
          <a:lstStyle/>
          <a:p>
            <a:r>
              <a:rPr lang="en-IE" dirty="0" smtClean="0"/>
              <a:t>‘The assertion of an alternative envisioning of spatiality (as illustrated in the </a:t>
            </a:r>
            <a:r>
              <a:rPr lang="en-IE" dirty="0" err="1" smtClean="0"/>
              <a:t>heterotopologies</a:t>
            </a:r>
            <a:r>
              <a:rPr lang="en-IE" dirty="0" smtClean="0"/>
              <a:t> of Foucault, the </a:t>
            </a:r>
            <a:r>
              <a:rPr lang="en-IE" dirty="0" err="1" smtClean="0"/>
              <a:t>trialectics</a:t>
            </a:r>
            <a:r>
              <a:rPr lang="en-IE" dirty="0" smtClean="0"/>
              <a:t> and </a:t>
            </a:r>
            <a:r>
              <a:rPr lang="en-IE" dirty="0" err="1" smtClean="0"/>
              <a:t>thirdings</a:t>
            </a:r>
            <a:r>
              <a:rPr lang="en-IE" dirty="0" smtClean="0"/>
              <a:t> of Lefebvre...) directly challenges (and is intended to challengingly deconstruct) all conventional modes of spatial thinking. They are not just “other spaces” to be added on to the geographical imagination, they are also “other than” the established ways of </a:t>
            </a:r>
            <a:r>
              <a:rPr lang="en-IE" smtClean="0"/>
              <a:t>thinking spatially.’</a:t>
            </a:r>
            <a:endParaRPr lang="en-IE" dirty="0" smtClean="0"/>
          </a:p>
          <a:p>
            <a:pPr lvl="1"/>
            <a:r>
              <a:rPr lang="en-IE" i="1" dirty="0" err="1" smtClean="0"/>
              <a:t>Thirdspace</a:t>
            </a:r>
            <a:r>
              <a:rPr lang="en-IE" i="1" dirty="0" smtClean="0"/>
              <a:t> </a:t>
            </a:r>
            <a:r>
              <a:rPr lang="en-IE" dirty="0" smtClean="0"/>
              <a:t>(1996)</a:t>
            </a:r>
            <a:endParaRPr lang="en-IE" dirty="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Modernity</a:t>
            </a:r>
            <a:endParaRPr lang="en-IE" dirty="0"/>
          </a:p>
        </p:txBody>
      </p:sp>
      <p:sp>
        <p:nvSpPr>
          <p:cNvPr id="3" name="Content Placeholder 2"/>
          <p:cNvSpPr>
            <a:spLocks noGrp="1"/>
          </p:cNvSpPr>
          <p:nvPr>
            <p:ph idx="1"/>
          </p:nvPr>
        </p:nvSpPr>
        <p:spPr>
          <a:xfrm>
            <a:off x="4644008" y="1628800"/>
            <a:ext cx="4032448" cy="5229200"/>
          </a:xfrm>
        </p:spPr>
        <p:txBody>
          <a:bodyPr>
            <a:normAutofit lnSpcReduction="10000"/>
          </a:bodyPr>
          <a:lstStyle/>
          <a:p>
            <a:r>
              <a:rPr lang="en-IE" dirty="0" err="1" smtClean="0"/>
              <a:t>Giddens</a:t>
            </a:r>
            <a:r>
              <a:rPr lang="en-IE" dirty="0" smtClean="0"/>
              <a:t> (1991)</a:t>
            </a:r>
          </a:p>
          <a:p>
            <a:pPr lvl="1"/>
            <a:r>
              <a:rPr lang="en-IE" dirty="0" smtClean="0"/>
              <a:t>Modernity tears space away from place</a:t>
            </a:r>
          </a:p>
          <a:p>
            <a:pPr lvl="1"/>
            <a:r>
              <a:rPr lang="en-IE" dirty="0" smtClean="0"/>
              <a:t>'What structures the locale is not simply that which is present on the scene’</a:t>
            </a:r>
          </a:p>
          <a:p>
            <a:pPr lvl="1"/>
            <a:r>
              <a:rPr lang="en-IE" dirty="0" smtClean="0"/>
              <a:t>Led to the development of space without reference to a privileged locale</a:t>
            </a:r>
          </a:p>
        </p:txBody>
      </p:sp>
      <p:pic>
        <p:nvPicPr>
          <p:cNvPr id="4" name="Picture 3" descr="globe2.jpg"/>
          <p:cNvPicPr>
            <a:picLocks noChangeAspect="1"/>
          </p:cNvPicPr>
          <p:nvPr/>
        </p:nvPicPr>
        <p:blipFill>
          <a:blip r:embed="rId3" cstate="print"/>
          <a:stretch>
            <a:fillRect/>
          </a:stretch>
        </p:blipFill>
        <p:spPr>
          <a:xfrm>
            <a:off x="2074595" y="1797526"/>
            <a:ext cx="2381538" cy="2287940"/>
          </a:xfrm>
          <a:prstGeom prst="rect">
            <a:avLst/>
          </a:prstGeom>
        </p:spPr>
      </p:pic>
      <p:pic>
        <p:nvPicPr>
          <p:cNvPr id="5" name="Picture 4" descr="globe1.jpg"/>
          <p:cNvPicPr>
            <a:picLocks noChangeAspect="1"/>
          </p:cNvPicPr>
          <p:nvPr/>
        </p:nvPicPr>
        <p:blipFill>
          <a:blip r:embed="rId4" cstate="print"/>
          <a:stretch>
            <a:fillRect/>
          </a:stretch>
        </p:blipFill>
        <p:spPr>
          <a:xfrm>
            <a:off x="2051720" y="4354496"/>
            <a:ext cx="2376264" cy="2386872"/>
          </a:xfrm>
          <a:prstGeom prst="rect">
            <a:avLst/>
          </a:prstGeom>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Technology</a:t>
            </a:r>
            <a:endParaRPr lang="en-IE" dirty="0"/>
          </a:p>
        </p:txBody>
      </p:sp>
      <p:sp>
        <p:nvSpPr>
          <p:cNvPr id="3" name="Content Placeholder 2"/>
          <p:cNvSpPr>
            <a:spLocks noGrp="1"/>
          </p:cNvSpPr>
          <p:nvPr>
            <p:ph idx="1"/>
          </p:nvPr>
        </p:nvSpPr>
        <p:spPr>
          <a:xfrm>
            <a:off x="4788024" y="1628800"/>
            <a:ext cx="3888432" cy="3456384"/>
          </a:xfrm>
        </p:spPr>
        <p:txBody>
          <a:bodyPr>
            <a:normAutofit fontScale="92500" lnSpcReduction="10000"/>
          </a:bodyPr>
          <a:lstStyle/>
          <a:p>
            <a:pPr algn="just"/>
            <a:r>
              <a:rPr lang="en-IE" dirty="0" err="1" smtClean="0"/>
              <a:t>Meyrowitz</a:t>
            </a:r>
            <a:r>
              <a:rPr lang="en-IE" dirty="0" smtClean="0"/>
              <a:t> (1997)</a:t>
            </a:r>
          </a:p>
          <a:p>
            <a:pPr lvl="1" algn="just"/>
            <a:r>
              <a:rPr lang="en-IE" dirty="0" smtClean="0"/>
              <a:t>A bond between physical place and social place in oral and print cultures</a:t>
            </a:r>
          </a:p>
          <a:p>
            <a:pPr lvl="1" algn="just"/>
            <a:r>
              <a:rPr lang="en-IE" dirty="0" smtClean="0"/>
              <a:t>Electronic media has led to a total dissociation between the two</a:t>
            </a:r>
          </a:p>
        </p:txBody>
      </p:sp>
      <p:pic>
        <p:nvPicPr>
          <p:cNvPr id="4" name="Picture 3" descr="technology.jpg"/>
          <p:cNvPicPr>
            <a:picLocks noChangeAspect="1"/>
          </p:cNvPicPr>
          <p:nvPr/>
        </p:nvPicPr>
        <p:blipFill>
          <a:blip r:embed="rId3" cstate="print"/>
          <a:stretch>
            <a:fillRect/>
          </a:stretch>
        </p:blipFill>
        <p:spPr>
          <a:xfrm>
            <a:off x="1907704" y="2420888"/>
            <a:ext cx="3153493" cy="2232248"/>
          </a:xfrm>
          <a:prstGeom prst="rect">
            <a:avLst/>
          </a:prstGeom>
        </p:spPr>
      </p:pic>
      <p:sp>
        <p:nvSpPr>
          <p:cNvPr id="5" name="Content Placeholder 2"/>
          <p:cNvSpPr txBox="1">
            <a:spLocks/>
          </p:cNvSpPr>
          <p:nvPr/>
        </p:nvSpPr>
        <p:spPr>
          <a:xfrm>
            <a:off x="1835696" y="4653136"/>
            <a:ext cx="3600400" cy="1988840"/>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
        <p:nvSpPr>
          <p:cNvPr id="6" name="Content Placeholder 2"/>
          <p:cNvSpPr txBox="1">
            <a:spLocks/>
          </p:cNvSpPr>
          <p:nvPr/>
        </p:nvSpPr>
        <p:spPr>
          <a:xfrm>
            <a:off x="1475656" y="5157192"/>
            <a:ext cx="7128792" cy="1700808"/>
          </a:xfrm>
          <a:prstGeom prst="rect">
            <a:avLst/>
          </a:prstGeom>
        </p:spPr>
        <p:txBody>
          <a:bodyPr vert="horz" lIns="91440" tIns="45720" rIns="91440" bIns="45720" rtlCol="0">
            <a:normAutofit fontScale="92500"/>
            <a:scene3d>
              <a:camera prst="orthographicFront"/>
              <a:lightRig rig="balanced" dir="t">
                <a:rot lat="0" lon="0" rev="4200000"/>
              </a:lightRig>
            </a:scene3d>
            <a:sp3d extrusionH="31750" prstMaterial="metal">
              <a:bevelT w="25400" h="12700" prst="softRound"/>
            </a:sp3d>
          </a:bodyPr>
          <a:lstStyle/>
          <a:p>
            <a:pPr marL="682625" marR="0" lvl="1" indent="-341313" algn="just"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‘When we communicate through telephone, radio, television, or computer, where we are physically no longer determines where and who we are socially’</a:t>
            </a:r>
          </a:p>
          <a:p>
            <a:pPr marL="342900" marR="0" lvl="0" indent="-342900" algn="just"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Technology</a:t>
            </a:r>
            <a:endParaRPr lang="en-IE" dirty="0"/>
          </a:p>
        </p:txBody>
      </p:sp>
      <p:sp>
        <p:nvSpPr>
          <p:cNvPr id="3" name="Content Placeholder 2"/>
          <p:cNvSpPr>
            <a:spLocks noGrp="1"/>
          </p:cNvSpPr>
          <p:nvPr>
            <p:ph idx="1"/>
          </p:nvPr>
        </p:nvSpPr>
        <p:spPr>
          <a:xfrm>
            <a:off x="4427984" y="1628800"/>
            <a:ext cx="4248472" cy="5229200"/>
          </a:xfrm>
        </p:spPr>
        <p:txBody>
          <a:bodyPr>
            <a:normAutofit fontScale="85000" lnSpcReduction="20000"/>
          </a:bodyPr>
          <a:lstStyle/>
          <a:p>
            <a:pPr lvl="1" algn="just"/>
            <a:r>
              <a:rPr lang="en-IE" dirty="0" smtClean="0"/>
              <a:t>‘Electric circuitry has overthrown the regime of "time" and "space" and pours upon us instantly and continuously the concerns of all other men. It has re-constituted dialogue on a global scale. Its message is Total Change, ending psychic, social, economic, and political parochialism. The old civic, state, and national groupings have become un-workable. Nothing can be further from the spirit of the new technology than "a place for everything and everything in its place." You can't go home again.’ </a:t>
            </a:r>
            <a:endParaRPr lang="en-IE" sz="2000" dirty="0" smtClean="0"/>
          </a:p>
          <a:p>
            <a:pPr lvl="1"/>
            <a:endParaRPr lang="en-IE" dirty="0" smtClean="0"/>
          </a:p>
          <a:p>
            <a:endParaRPr lang="en-IE" dirty="0"/>
          </a:p>
        </p:txBody>
      </p:sp>
      <p:pic>
        <p:nvPicPr>
          <p:cNvPr id="4" name="Picture 3" descr="media.jpg"/>
          <p:cNvPicPr>
            <a:picLocks noChangeAspect="1"/>
          </p:cNvPicPr>
          <p:nvPr/>
        </p:nvPicPr>
        <p:blipFill>
          <a:blip r:embed="rId3" cstate="print"/>
          <a:stretch>
            <a:fillRect/>
          </a:stretch>
        </p:blipFill>
        <p:spPr>
          <a:xfrm>
            <a:off x="1835696" y="1628800"/>
            <a:ext cx="2880320" cy="2880320"/>
          </a:xfrm>
          <a:prstGeom prst="rect">
            <a:avLst/>
          </a:prstGeom>
        </p:spPr>
      </p:pic>
      <p:sp>
        <p:nvSpPr>
          <p:cNvPr id="6" name="Content Placeholder 2"/>
          <p:cNvSpPr txBox="1">
            <a:spLocks/>
          </p:cNvSpPr>
          <p:nvPr/>
        </p:nvSpPr>
        <p:spPr>
          <a:xfrm>
            <a:off x="1547664" y="4725144"/>
            <a:ext cx="3528392" cy="2132856"/>
          </a:xfrm>
          <a:prstGeom prst="rect">
            <a:avLst/>
          </a:prstGeom>
        </p:spPr>
        <p:txBody>
          <a:bodyPr vert="horz" lIns="91440" tIns="45720" rIns="91440" bIns="45720" rtlCol="0">
            <a:normAutofit fontScale="70000" lnSpcReduction="20000"/>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McLuhan, Fiore and </a:t>
            </a:r>
            <a:r>
              <a:rPr kumimoji="0" lang="en-IE" sz="28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Agel</a:t>
            </a: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(2001)</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Electronic media has changed the nature of space</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Traditional meanings lost</a:t>
            </a:r>
          </a:p>
          <a:p>
            <a:pPr marL="682625" marR="0" lvl="1" indent="-341313" algn="just"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endParaRPr kumimoji="0" lang="en-IE" sz="20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endPar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Cyberspace</a:t>
            </a:r>
            <a:endParaRPr lang="en-IE" dirty="0"/>
          </a:p>
        </p:txBody>
      </p:sp>
      <p:sp>
        <p:nvSpPr>
          <p:cNvPr id="3" name="Content Placeholder 2"/>
          <p:cNvSpPr>
            <a:spLocks noGrp="1"/>
          </p:cNvSpPr>
          <p:nvPr>
            <p:ph idx="1"/>
          </p:nvPr>
        </p:nvSpPr>
        <p:spPr>
          <a:xfrm>
            <a:off x="5076056" y="1700808"/>
            <a:ext cx="3672408" cy="5157192"/>
          </a:xfrm>
        </p:spPr>
        <p:txBody>
          <a:bodyPr>
            <a:normAutofit fontScale="70000" lnSpcReduction="20000"/>
          </a:bodyPr>
          <a:lstStyle/>
          <a:p>
            <a:r>
              <a:rPr lang="en-US" dirty="0" smtClean="0"/>
              <a:t>‘Cyberspace. A consensual hallucination experienced daily by billions of legitimate operators, in every nation, by children being taught mathematical concepts…A graphic representation of data abstracted from the banks of every computer in the human system. Unthinkable complexity. Lines of light ranged in the </a:t>
            </a:r>
            <a:r>
              <a:rPr lang="en-US" dirty="0" err="1" smtClean="0"/>
              <a:t>nonspace</a:t>
            </a:r>
            <a:r>
              <a:rPr lang="en-US" dirty="0" smtClean="0"/>
              <a:t> of the mind, clusters and constellations of data. Like city lights, receding…’</a:t>
            </a:r>
            <a:endParaRPr lang="en-IE" dirty="0" smtClean="0"/>
          </a:p>
        </p:txBody>
      </p:sp>
      <p:pic>
        <p:nvPicPr>
          <p:cNvPr id="4" name="Picture 3" descr="cyberspace.jpg"/>
          <p:cNvPicPr>
            <a:picLocks noChangeAspect="1"/>
          </p:cNvPicPr>
          <p:nvPr/>
        </p:nvPicPr>
        <p:blipFill>
          <a:blip r:embed="rId3" cstate="print"/>
          <a:stretch>
            <a:fillRect/>
          </a:stretch>
        </p:blipFill>
        <p:spPr>
          <a:xfrm>
            <a:off x="1907704" y="1988839"/>
            <a:ext cx="3316451" cy="3384377"/>
          </a:xfrm>
          <a:prstGeom prst="rect">
            <a:avLst/>
          </a:prstGeom>
        </p:spPr>
      </p:pic>
      <p:sp>
        <p:nvSpPr>
          <p:cNvPr id="5" name="Content Placeholder 2"/>
          <p:cNvSpPr txBox="1">
            <a:spLocks/>
          </p:cNvSpPr>
          <p:nvPr/>
        </p:nvSpPr>
        <p:spPr>
          <a:xfrm>
            <a:off x="1763688" y="5589240"/>
            <a:ext cx="3672408" cy="1268760"/>
          </a:xfrm>
          <a:prstGeom prst="rect">
            <a:avLst/>
          </a:prstGeom>
        </p:spPr>
        <p:txBody>
          <a:bodyPr vert="horz" lIns="91440" tIns="45720" rIns="91440" bIns="45720" rtlCol="0">
            <a:normAutofit fontScale="92500" lnSpcReduction="20000"/>
            <a:scene3d>
              <a:camera prst="orthographicFront"/>
              <a:lightRig rig="balanced" dir="t">
                <a:rot lat="0" lon="0" rev="4200000"/>
              </a:lightRig>
            </a:scene3d>
            <a:sp3d extrusionH="31750" prstMaterial="metal">
              <a:bevelT w="25400" h="12700" prst="softRound"/>
            </a:sp3d>
          </a:bodyPr>
          <a:lstStyle/>
          <a:p>
            <a:pPr marL="225425" indent="-341313">
              <a:spcBef>
                <a:spcPts val="1500"/>
              </a:spcBef>
              <a:buClr>
                <a:schemeClr val="tx1">
                  <a:lumMod val="50000"/>
                  <a:lumOff val="50000"/>
                </a:schemeClr>
              </a:buClr>
              <a:buSzPct val="100000"/>
              <a:buFont typeface="Wingdings" pitchFamily="2" charset="2"/>
              <a:buChar cha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William Gibson, </a:t>
            </a:r>
            <a:r>
              <a:rPr kumimoji="0" lang="en-IE" sz="2400" b="0" i="1"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Neuromancer</a:t>
            </a: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(London: Harper Voyager, 1995 [1984]), p. 67, </a:t>
            </a:r>
          </a:p>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000" dirty="0" smtClean="0"/>
              <a:t>The Internet and Cyberspace</a:t>
            </a:r>
            <a:endParaRPr lang="en-IE" sz="4000" dirty="0"/>
          </a:p>
        </p:txBody>
      </p:sp>
      <p:sp>
        <p:nvSpPr>
          <p:cNvPr id="3" name="Content Placeholder 2"/>
          <p:cNvSpPr>
            <a:spLocks noGrp="1"/>
          </p:cNvSpPr>
          <p:nvPr>
            <p:ph idx="1"/>
          </p:nvPr>
        </p:nvSpPr>
        <p:spPr>
          <a:xfrm>
            <a:off x="1763688" y="1700808"/>
            <a:ext cx="3528392" cy="5157192"/>
          </a:xfrm>
        </p:spPr>
        <p:txBody>
          <a:bodyPr>
            <a:normAutofit fontScale="92500" lnSpcReduction="10000"/>
          </a:bodyPr>
          <a:lstStyle/>
          <a:p>
            <a:r>
              <a:rPr lang="en-IE" dirty="0" smtClean="0"/>
              <a:t>The Internet</a:t>
            </a:r>
          </a:p>
          <a:p>
            <a:pPr lvl="1"/>
            <a:r>
              <a:rPr lang="en-IE" dirty="0" smtClean="0"/>
              <a:t>‘The network of computers, modems, communication links, nodes and pathways that connect users into something (or some things) like the Internet, the World Wide Web, the information superhighway and so on’</a:t>
            </a:r>
          </a:p>
          <a:p>
            <a:pPr lvl="1">
              <a:buNone/>
            </a:pPr>
            <a:endParaRPr lang="en-IE" dirty="0"/>
          </a:p>
        </p:txBody>
      </p:sp>
      <p:pic>
        <p:nvPicPr>
          <p:cNvPr id="5" name="Picture 4" descr="world.jpg"/>
          <p:cNvPicPr>
            <a:picLocks noChangeAspect="1"/>
          </p:cNvPicPr>
          <p:nvPr/>
        </p:nvPicPr>
        <p:blipFill>
          <a:blip r:embed="rId3" cstate="print"/>
          <a:stretch>
            <a:fillRect/>
          </a:stretch>
        </p:blipFill>
        <p:spPr>
          <a:xfrm>
            <a:off x="5195574" y="1700808"/>
            <a:ext cx="3364704" cy="2520280"/>
          </a:xfrm>
          <a:prstGeom prst="rect">
            <a:avLst/>
          </a:prstGeom>
        </p:spPr>
      </p:pic>
      <p:sp>
        <p:nvSpPr>
          <p:cNvPr id="6" name="Content Placeholder 2"/>
          <p:cNvSpPr txBox="1">
            <a:spLocks/>
          </p:cNvSpPr>
          <p:nvPr/>
        </p:nvSpPr>
        <p:spPr>
          <a:xfrm>
            <a:off x="5292080" y="4293096"/>
            <a:ext cx="3306688" cy="2096432"/>
          </a:xfrm>
          <a:prstGeom prst="rect">
            <a:avLst/>
          </a:prstGeom>
        </p:spPr>
        <p:txBody>
          <a:bodyPr vert="horz" lIns="91440" tIns="45720" rIns="91440" bIns="45720" rtlCol="0">
            <a:normAutofit fontScale="92500" lnSpcReduction="10000"/>
            <a:scene3d>
              <a:camera prst="orthographicFront"/>
              <a:lightRig rig="balanced" dir="t">
                <a:rot lat="0" lon="0" rev="4200000"/>
              </a:lightRig>
            </a:scene3d>
            <a:sp3d extrusionH="31750" prstMaterial="metal">
              <a:bevelT w="25400" h="12700" prst="softRound"/>
            </a:sp3d>
          </a:bodyPr>
          <a:lstStyle/>
          <a:p>
            <a:pPr marL="566738" lvl="1" indent="-341313">
              <a:spcBef>
                <a:spcPts val="1500"/>
              </a:spcBef>
              <a:buClr>
                <a:schemeClr val="tx1">
                  <a:lumMod val="50000"/>
                  <a:lumOff val="50000"/>
                </a:schemeClr>
              </a:buClr>
              <a:buSzPct val="80000"/>
              <a:buFont typeface="Wingdings" pitchFamily="2" charset="2"/>
              <a:buChar char=""/>
            </a:pPr>
            <a:r>
              <a:rPr kumimoji="0" lang="en-IE" sz="19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David Bell, ‘</a:t>
            </a:r>
            <a:r>
              <a:rPr kumimoji="0" lang="en-IE" sz="19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Cybercultures</a:t>
            </a:r>
            <a:r>
              <a:rPr kumimoji="0" lang="en-IE" sz="19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Reader: A User’s Guide’, in The </a:t>
            </a:r>
            <a:r>
              <a:rPr kumimoji="0" lang="en-IE" sz="19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Cybercultures</a:t>
            </a:r>
            <a:r>
              <a:rPr kumimoji="0" lang="en-IE" sz="19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Reader, eds. David Bell and Barbara M. Kennedy (London: </a:t>
            </a:r>
            <a:r>
              <a:rPr kumimoji="0" lang="en-IE" sz="19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Routledge</a:t>
            </a:r>
            <a:r>
              <a:rPr kumimoji="0" lang="en-IE" sz="19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2000)</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None/>
              <a:tabLst/>
              <a:defRPr/>
            </a:pPr>
            <a:endParaRPr kumimoji="0" lang="en-IE" sz="24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000" dirty="0" smtClean="0"/>
              <a:t>The Internet and Cyberspace</a:t>
            </a:r>
            <a:endParaRPr lang="en-IE" sz="4000" dirty="0"/>
          </a:p>
        </p:txBody>
      </p:sp>
      <p:sp>
        <p:nvSpPr>
          <p:cNvPr id="3" name="Content Placeholder 2"/>
          <p:cNvSpPr>
            <a:spLocks noGrp="1"/>
          </p:cNvSpPr>
          <p:nvPr>
            <p:ph idx="1"/>
          </p:nvPr>
        </p:nvSpPr>
        <p:spPr>
          <a:xfrm>
            <a:off x="1763688" y="1628800"/>
            <a:ext cx="3168352" cy="5229200"/>
          </a:xfrm>
        </p:spPr>
        <p:txBody>
          <a:bodyPr>
            <a:normAutofit fontScale="92500" lnSpcReduction="20000"/>
          </a:bodyPr>
          <a:lstStyle/>
          <a:p>
            <a:r>
              <a:rPr lang="en-IE" dirty="0" smtClean="0"/>
              <a:t>Cyberspace</a:t>
            </a:r>
          </a:p>
          <a:p>
            <a:pPr lvl="1"/>
            <a:r>
              <a:rPr lang="en-IE" dirty="0" smtClean="0"/>
              <a:t>David Bell</a:t>
            </a:r>
          </a:p>
          <a:p>
            <a:pPr lvl="2" algn="just"/>
            <a:r>
              <a:rPr lang="en-IE" sz="2200" dirty="0" smtClean="0"/>
              <a:t>‘We are simultaneously making ourselves over as data, as bits and bytes, as code, relocating ourselves in </a:t>
            </a:r>
            <a:r>
              <a:rPr lang="en-IE" sz="2200" b="1" dirty="0" smtClean="0"/>
              <a:t>the space behind the screen, between screens, everywhere and nowhere’</a:t>
            </a:r>
          </a:p>
        </p:txBody>
      </p:sp>
      <p:pic>
        <p:nvPicPr>
          <p:cNvPr id="4" name="Picture 3" descr="cyberspace world.jpg"/>
          <p:cNvPicPr>
            <a:picLocks noChangeAspect="1"/>
          </p:cNvPicPr>
          <p:nvPr/>
        </p:nvPicPr>
        <p:blipFill>
          <a:blip r:embed="rId3" cstate="print"/>
          <a:stretch>
            <a:fillRect/>
          </a:stretch>
        </p:blipFill>
        <p:spPr>
          <a:xfrm>
            <a:off x="5180741" y="1700808"/>
            <a:ext cx="3447743" cy="2736304"/>
          </a:xfrm>
          <a:prstGeom prst="rect">
            <a:avLst/>
          </a:prstGeom>
        </p:spPr>
      </p:pic>
      <p:sp>
        <p:nvSpPr>
          <p:cNvPr id="6" name="Content Placeholder 2"/>
          <p:cNvSpPr txBox="1">
            <a:spLocks/>
          </p:cNvSpPr>
          <p:nvPr/>
        </p:nvSpPr>
        <p:spPr>
          <a:xfrm>
            <a:off x="5436096" y="4437112"/>
            <a:ext cx="3168352" cy="2420888"/>
          </a:xfrm>
          <a:prstGeom prst="rect">
            <a:avLst/>
          </a:prstGeom>
        </p:spPr>
        <p:txBody>
          <a:bodyPr vert="horz" lIns="91440" tIns="45720" rIns="91440" bIns="45720" rtlCol="0">
            <a:normAutofit fontScale="92500" lnSpcReduction="10000"/>
            <a:scene3d>
              <a:camera prst="orthographicFront"/>
              <a:lightRig rig="balanced" dir="t">
                <a:rot lat="0" lon="0" rev="4200000"/>
              </a:lightRig>
            </a:scene3d>
            <a:sp3d extrusionH="31750" prstMaterial="metal">
              <a:bevelT w="25400" h="12700" prst="softRound"/>
            </a:sp3d>
          </a:bodyPr>
          <a:lstStyle/>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lang="en-IE" sz="2400" dirty="0" smtClean="0">
                <a:solidFill>
                  <a:schemeClr val="tx1">
                    <a:lumMod val="65000"/>
                    <a:lumOff val="35000"/>
                  </a:schemeClr>
                </a:solidFill>
              </a:rPr>
              <a:t>Anastasia </a:t>
            </a:r>
            <a:r>
              <a:rPr lang="en-IE" sz="2400" dirty="0" err="1" smtClean="0">
                <a:solidFill>
                  <a:schemeClr val="tx1">
                    <a:lumMod val="65000"/>
                    <a:lumOff val="35000"/>
                  </a:schemeClr>
                </a:solidFill>
              </a:rPr>
              <a:t>Karaflogka</a:t>
            </a:r>
            <a:endPar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1023938" marR="0" lvl="2" indent="-341313" algn="just"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2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‘Where the act of connectivity and interactivity takes place’</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 Place Called Cyberspace</a:t>
            </a:r>
            <a:endParaRPr lang="en-IE" dirty="0"/>
          </a:p>
        </p:txBody>
      </p:sp>
      <p:sp>
        <p:nvSpPr>
          <p:cNvPr id="3" name="Content Placeholder 2"/>
          <p:cNvSpPr>
            <a:spLocks noGrp="1"/>
          </p:cNvSpPr>
          <p:nvPr>
            <p:ph idx="1"/>
          </p:nvPr>
        </p:nvSpPr>
        <p:spPr>
          <a:xfrm>
            <a:off x="1763688" y="1700808"/>
            <a:ext cx="6840760" cy="5157192"/>
          </a:xfrm>
        </p:spPr>
        <p:txBody>
          <a:bodyPr>
            <a:noAutofit/>
          </a:bodyPr>
          <a:lstStyle/>
          <a:p>
            <a:pPr algn="just"/>
            <a:r>
              <a:rPr lang="en-IE" sz="2200" dirty="0" smtClean="0"/>
              <a:t>‘Where do we go when we are online? Where is the "place" in cyberspace? The relentless commercial and enthusiast discourses of the World Wide Web tell us that online activity is a journey, that it takes us somewhere other than where we are. We are "travelling" the Infobahn; we are "exploring" or "navigating" the Internet; we "go" to this site or that; we are "in" a world of "virtual reality." All these metaphors conspire to convince us that the "places" we "go" in cyberspace are somehow qualitatively different from the more mundane places from which we access the online world’</a:t>
            </a:r>
          </a:p>
          <a:p>
            <a:pPr lvl="1"/>
            <a:r>
              <a:rPr lang="en-IE" sz="1800" dirty="0" smtClean="0"/>
              <a:t>Douglas Cowan (2005)</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Early Literature</a:t>
            </a:r>
            <a:endParaRPr lang="en-IE" dirty="0"/>
          </a:p>
        </p:txBody>
      </p:sp>
      <p:sp>
        <p:nvSpPr>
          <p:cNvPr id="3" name="Content Placeholder 2"/>
          <p:cNvSpPr>
            <a:spLocks noGrp="1"/>
          </p:cNvSpPr>
          <p:nvPr>
            <p:ph idx="1"/>
          </p:nvPr>
        </p:nvSpPr>
        <p:spPr>
          <a:xfrm>
            <a:off x="2057400" y="1828800"/>
            <a:ext cx="6400800" cy="5029200"/>
          </a:xfrm>
        </p:spPr>
        <p:txBody>
          <a:bodyPr>
            <a:normAutofit fontScale="92500" lnSpcReduction="20000"/>
          </a:bodyPr>
          <a:lstStyle/>
          <a:p>
            <a:r>
              <a:rPr lang="en-IE" dirty="0" smtClean="0"/>
              <a:t>Used Gibson’s description</a:t>
            </a:r>
          </a:p>
          <a:p>
            <a:pPr lvl="1"/>
            <a:r>
              <a:rPr lang="en-IE" dirty="0" smtClean="0"/>
              <a:t>Cyberspace was accessed with all five senses</a:t>
            </a:r>
          </a:p>
          <a:p>
            <a:r>
              <a:rPr lang="en-IE" dirty="0" smtClean="0"/>
              <a:t>1990</a:t>
            </a:r>
          </a:p>
          <a:p>
            <a:pPr lvl="1"/>
            <a:r>
              <a:rPr lang="en-IE" dirty="0" smtClean="0"/>
              <a:t>It was believed that cyberspace would become a </a:t>
            </a:r>
            <a:r>
              <a:rPr lang="en-IE" dirty="0" err="1" smtClean="0"/>
              <a:t>Gibsonian</a:t>
            </a:r>
            <a:r>
              <a:rPr lang="en-IE" dirty="0" smtClean="0"/>
              <a:t> virtual world</a:t>
            </a:r>
          </a:p>
          <a:p>
            <a:pPr lvl="1"/>
            <a:r>
              <a:rPr lang="en-IE" dirty="0" err="1" smtClean="0"/>
              <a:t>Benedikt</a:t>
            </a:r>
            <a:r>
              <a:rPr lang="en-IE" dirty="0" smtClean="0"/>
              <a:t> called it a world ‘under construction’, a ‘technology very nearly achieved’</a:t>
            </a:r>
          </a:p>
          <a:p>
            <a:pPr lvl="1"/>
            <a:r>
              <a:rPr lang="en-IE" dirty="0" smtClean="0"/>
              <a:t>John Perry Barlow first associated the physical network of the Internet with cyberspace</a:t>
            </a:r>
          </a:p>
          <a:p>
            <a:pPr lvl="1"/>
            <a:r>
              <a:rPr lang="en-IE" dirty="0" smtClean="0"/>
              <a:t>Feelings were strong</a:t>
            </a:r>
            <a:endParaRPr lang="en-IE" dirty="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 Separate Place?</a:t>
            </a:r>
            <a:endParaRPr lang="en-IE" dirty="0"/>
          </a:p>
        </p:txBody>
      </p:sp>
      <p:sp>
        <p:nvSpPr>
          <p:cNvPr id="3" name="Content Placeholder 2"/>
          <p:cNvSpPr>
            <a:spLocks noGrp="1"/>
          </p:cNvSpPr>
          <p:nvPr>
            <p:ph idx="1"/>
          </p:nvPr>
        </p:nvSpPr>
        <p:spPr>
          <a:xfrm>
            <a:off x="2051720" y="4941168"/>
            <a:ext cx="6406480" cy="1916832"/>
          </a:xfrm>
        </p:spPr>
        <p:txBody>
          <a:bodyPr>
            <a:normAutofit fontScale="92500" lnSpcReduction="20000"/>
          </a:bodyPr>
          <a:lstStyle/>
          <a:p>
            <a:pPr algn="just"/>
            <a:r>
              <a:rPr lang="en-GB" dirty="0" smtClean="0"/>
              <a:t>‘Cyberspace must be envisaged as a coherent and global virtual world independent of how it is accessed and navigated.’</a:t>
            </a:r>
            <a:r>
              <a:rPr lang="en-GB" baseline="30000" dirty="0" smtClean="0"/>
              <a:t> </a:t>
            </a:r>
          </a:p>
          <a:p>
            <a:pPr lvl="1" algn="just"/>
            <a:r>
              <a:rPr lang="en-GB" baseline="30000" dirty="0" smtClean="0"/>
              <a:t>Michael</a:t>
            </a:r>
            <a:r>
              <a:rPr lang="en-GB" dirty="0" smtClean="0"/>
              <a:t> </a:t>
            </a:r>
            <a:r>
              <a:rPr lang="en-GB" baseline="30000" dirty="0" err="1" smtClean="0"/>
              <a:t>Benedikt</a:t>
            </a:r>
            <a:r>
              <a:rPr lang="en-GB" baseline="30000" dirty="0" smtClean="0"/>
              <a:t> 1991</a:t>
            </a:r>
          </a:p>
          <a:p>
            <a:pPr algn="just"/>
            <a:endParaRPr lang="en-IE" dirty="0"/>
          </a:p>
        </p:txBody>
      </p:sp>
      <p:pic>
        <p:nvPicPr>
          <p:cNvPr id="4" name="Picture 3" descr="virtual world.jpg"/>
          <p:cNvPicPr>
            <a:picLocks noChangeAspect="1"/>
          </p:cNvPicPr>
          <p:nvPr/>
        </p:nvPicPr>
        <p:blipFill>
          <a:blip r:embed="rId3" cstate="print"/>
          <a:stretch>
            <a:fillRect/>
          </a:stretch>
        </p:blipFill>
        <p:spPr>
          <a:xfrm>
            <a:off x="2915816" y="1700808"/>
            <a:ext cx="4464496" cy="3160261"/>
          </a:xfrm>
          <a:prstGeom prst="rect">
            <a:avLst/>
          </a:prstGeom>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 Separate Place</a:t>
            </a:r>
            <a:endParaRPr lang="en-IE" dirty="0"/>
          </a:p>
        </p:txBody>
      </p:sp>
      <p:sp>
        <p:nvSpPr>
          <p:cNvPr id="3" name="Content Placeholder 2"/>
          <p:cNvSpPr>
            <a:spLocks noGrp="1"/>
          </p:cNvSpPr>
          <p:nvPr>
            <p:ph idx="1"/>
          </p:nvPr>
        </p:nvSpPr>
        <p:spPr>
          <a:xfrm>
            <a:off x="2057400" y="1828800"/>
            <a:ext cx="6547048" cy="5029200"/>
          </a:xfrm>
        </p:spPr>
        <p:txBody>
          <a:bodyPr>
            <a:normAutofit fontScale="92500" lnSpcReduction="10000"/>
          </a:bodyPr>
          <a:lstStyle/>
          <a:p>
            <a:pPr algn="just"/>
            <a:r>
              <a:rPr lang="en-IE" dirty="0" smtClean="0"/>
              <a:t>'The design of cyberspace is, after all, the design of another life-world, a parallel universe, offering the intoxicating prospect of actually fulfilling - with a technology very nearly achieved - a dream thousands of years old; the dream of transcending the physical world, fully alive, at will, to dwell in some Beyond - to be empowered or enlightened there, alone or with others, and to return.' </a:t>
            </a:r>
          </a:p>
          <a:p>
            <a:pPr lvl="1" algn="just"/>
            <a:r>
              <a:rPr lang="en-IE" dirty="0" smtClean="0"/>
              <a:t>Michael </a:t>
            </a:r>
            <a:r>
              <a:rPr lang="en-IE" dirty="0" err="1" smtClean="0"/>
              <a:t>Benedikt</a:t>
            </a:r>
            <a:r>
              <a:rPr lang="en-IE" dirty="0" smtClean="0"/>
              <a:t> (1991)</a:t>
            </a:r>
            <a:endParaRPr lang="en-IE" dirty="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 Separate Place?</a:t>
            </a:r>
            <a:endParaRPr lang="en-IE" dirty="0"/>
          </a:p>
        </p:txBody>
      </p:sp>
      <p:pic>
        <p:nvPicPr>
          <p:cNvPr id="4" name="Picture 3" descr="dwell.jpg"/>
          <p:cNvPicPr>
            <a:picLocks noChangeAspect="1"/>
          </p:cNvPicPr>
          <p:nvPr/>
        </p:nvPicPr>
        <p:blipFill>
          <a:blip r:embed="rId3" cstate="print"/>
          <a:stretch>
            <a:fillRect/>
          </a:stretch>
        </p:blipFill>
        <p:spPr>
          <a:xfrm>
            <a:off x="1907704" y="1700808"/>
            <a:ext cx="3620974" cy="3168352"/>
          </a:xfrm>
          <a:prstGeom prst="rect">
            <a:avLst/>
          </a:prstGeom>
        </p:spPr>
      </p:pic>
      <p:sp>
        <p:nvSpPr>
          <p:cNvPr id="5" name="Content Placeholder 2"/>
          <p:cNvSpPr txBox="1">
            <a:spLocks/>
          </p:cNvSpPr>
          <p:nvPr/>
        </p:nvSpPr>
        <p:spPr>
          <a:xfrm>
            <a:off x="5796136" y="1772816"/>
            <a:ext cx="2736304" cy="5085184"/>
          </a:xfrm>
          <a:prstGeom prst="rect">
            <a:avLst/>
          </a:prstGeom>
        </p:spPr>
        <p:txBody>
          <a:bodyPr vert="horz" lIns="91440" tIns="45720" rIns="91440" bIns="45720" rtlCol="0">
            <a:normAutofit fontScale="85000" lnSpcReduction="10000"/>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GB"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‘'Cyberspace is consensual delusion; there is  only a consensual, arbitrary space (or spaces), in the mathematical sense of </a:t>
            </a:r>
            <a:r>
              <a:rPr lang="en-GB" sz="2800" dirty="0" smtClean="0">
                <a:solidFill>
                  <a:schemeClr val="tx1">
                    <a:lumMod val="65000"/>
                    <a:lumOff val="35000"/>
                  </a:schemeClr>
                </a:solidFill>
              </a:rPr>
              <a:t>“</a:t>
            </a:r>
            <a:r>
              <a:rPr kumimoji="0" lang="en-GB"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space”’</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GB"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Tim McFadden (1991)</a:t>
            </a:r>
            <a:endParaRPr kumimoji="0" lang="en-IE" sz="24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Technological Dystopia</a:t>
            </a:r>
            <a:endParaRPr lang="en-IE" dirty="0"/>
          </a:p>
        </p:txBody>
      </p:sp>
      <p:sp>
        <p:nvSpPr>
          <p:cNvPr id="3" name="Content Placeholder 2"/>
          <p:cNvSpPr>
            <a:spLocks noGrp="1"/>
          </p:cNvSpPr>
          <p:nvPr>
            <p:ph idx="1"/>
          </p:nvPr>
        </p:nvSpPr>
        <p:spPr>
          <a:xfrm>
            <a:off x="1835696" y="1656184"/>
            <a:ext cx="6840760" cy="5301208"/>
          </a:xfrm>
        </p:spPr>
        <p:txBody>
          <a:bodyPr>
            <a:normAutofit fontScale="92500" lnSpcReduction="20000"/>
          </a:bodyPr>
          <a:lstStyle/>
          <a:p>
            <a:pPr algn="just"/>
            <a:r>
              <a:rPr lang="en-IE" dirty="0" smtClean="0"/>
              <a:t>‘The objects most purely embodying the </a:t>
            </a:r>
            <a:r>
              <a:rPr lang="en-IE" dirty="0" err="1" smtClean="0"/>
              <a:t>ahrimanic</a:t>
            </a:r>
            <a:r>
              <a:rPr lang="en-IE" dirty="0" smtClean="0"/>
              <a:t> presence are calculation and computing machines’</a:t>
            </a:r>
          </a:p>
          <a:p>
            <a:pPr algn="just"/>
            <a:r>
              <a:rPr lang="en-IE" dirty="0" smtClean="0"/>
              <a:t>‘Their (computers’) basis appeared in the Garden as the serpent, established a foothold in our being, and now is building a new world of its own, a world with light not of the Sun and logic, not of the Word. Just as the Word offers each person the power to become a child of God, so each person is now offered the power to become a child of hell’</a:t>
            </a:r>
          </a:p>
          <a:p>
            <a:pPr lvl="1" algn="just"/>
            <a:r>
              <a:rPr lang="en-IE" dirty="0" smtClean="0"/>
              <a:t>David B. Black, </a:t>
            </a:r>
            <a:r>
              <a:rPr lang="en-IE" i="1" dirty="0" smtClean="0"/>
              <a:t>The Computer and the Incarnation of </a:t>
            </a:r>
            <a:r>
              <a:rPr lang="en-IE" i="1" dirty="0" err="1" smtClean="0"/>
              <a:t>Ahriman</a:t>
            </a:r>
            <a:r>
              <a:rPr lang="en-IE" i="1" dirty="0" smtClean="0"/>
              <a:t> </a:t>
            </a:r>
            <a:r>
              <a:rPr lang="en-IE" dirty="0" smtClean="0"/>
              <a:t>(1981)</a:t>
            </a:r>
            <a:endParaRPr lang="en-IE" dirty="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Dystopia</a:t>
            </a:r>
            <a:endParaRPr lang="en-IE" dirty="0"/>
          </a:p>
        </p:txBody>
      </p:sp>
      <p:sp>
        <p:nvSpPr>
          <p:cNvPr id="3" name="Content Placeholder 2"/>
          <p:cNvSpPr>
            <a:spLocks noGrp="1"/>
          </p:cNvSpPr>
          <p:nvPr>
            <p:ph idx="1"/>
          </p:nvPr>
        </p:nvSpPr>
        <p:spPr/>
        <p:txBody>
          <a:bodyPr>
            <a:normAutofit fontScale="92500" lnSpcReduction="10000"/>
          </a:bodyPr>
          <a:lstStyle/>
          <a:p>
            <a:pPr algn="just"/>
            <a:r>
              <a:rPr lang="en-IE" dirty="0" smtClean="0"/>
              <a:t>‘My quarrel is with a relatively small but disproportionately influential group of self-described “Net religionist” and “wannabe gods” who believe that the physical world can (and should) be “downloaded” into a computer, who believe that the future of mankind is not in RL (real life) but in some form of VR (virtual reality)’</a:t>
            </a:r>
          </a:p>
          <a:p>
            <a:pPr lvl="1" algn="just"/>
            <a:r>
              <a:rPr lang="en-IE" dirty="0" smtClean="0"/>
              <a:t>Mark </a:t>
            </a:r>
            <a:r>
              <a:rPr lang="en-IE" dirty="0" err="1" smtClean="0"/>
              <a:t>Slouka</a:t>
            </a:r>
            <a:r>
              <a:rPr lang="en-IE" dirty="0" smtClean="0"/>
              <a:t>, </a:t>
            </a:r>
            <a:r>
              <a:rPr lang="en-IE" i="1" dirty="0" smtClean="0"/>
              <a:t>The War of the Worlds </a:t>
            </a:r>
            <a:r>
              <a:rPr lang="en-IE" dirty="0" smtClean="0"/>
              <a:t>(1996)</a:t>
            </a:r>
            <a:endParaRPr lang="en-IE"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Utopia</a:t>
            </a:r>
            <a:endParaRPr lang="en-IE" dirty="0"/>
          </a:p>
        </p:txBody>
      </p:sp>
      <p:sp>
        <p:nvSpPr>
          <p:cNvPr id="3" name="Content Placeholder 2"/>
          <p:cNvSpPr>
            <a:spLocks noGrp="1"/>
          </p:cNvSpPr>
          <p:nvPr>
            <p:ph idx="1"/>
          </p:nvPr>
        </p:nvSpPr>
        <p:spPr/>
        <p:txBody>
          <a:bodyPr/>
          <a:lstStyle/>
          <a:p>
            <a:pPr algn="just"/>
            <a:r>
              <a:rPr lang="en-GB" dirty="0" smtClean="0"/>
              <a:t>‘On the other side of our data gloves we become creatures of coloured light in motion, pulsing with golden particles. We will all become angels, and for eternity. Cyberspace will feel like Paradise, a space for collective restoration of the habit of perfection’</a:t>
            </a:r>
          </a:p>
          <a:p>
            <a:pPr lvl="1" algn="just"/>
            <a:r>
              <a:rPr lang="en-GB" dirty="0" smtClean="0"/>
              <a:t>Nicole </a:t>
            </a:r>
            <a:r>
              <a:rPr lang="en-GB" dirty="0" err="1" smtClean="0"/>
              <a:t>Stenger</a:t>
            </a:r>
            <a:r>
              <a:rPr lang="en-GB" dirty="0" smtClean="0"/>
              <a:t> (1991)</a:t>
            </a:r>
            <a:endParaRPr lang="en-IE" dirty="0" smtClean="0"/>
          </a:p>
          <a:p>
            <a:endParaRPr lang="en-IE" dirty="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Utopia</a:t>
            </a:r>
            <a:endParaRPr lang="en-IE" dirty="0"/>
          </a:p>
        </p:txBody>
      </p:sp>
      <p:sp>
        <p:nvSpPr>
          <p:cNvPr id="3" name="Content Placeholder 2"/>
          <p:cNvSpPr>
            <a:spLocks noGrp="1"/>
          </p:cNvSpPr>
          <p:nvPr>
            <p:ph idx="1"/>
          </p:nvPr>
        </p:nvSpPr>
        <p:spPr>
          <a:xfrm>
            <a:off x="1907704" y="1556792"/>
            <a:ext cx="6768752" cy="5301208"/>
          </a:xfrm>
        </p:spPr>
        <p:txBody>
          <a:bodyPr>
            <a:normAutofit fontScale="92500"/>
          </a:bodyPr>
          <a:lstStyle/>
          <a:p>
            <a:r>
              <a:rPr lang="en-IE" dirty="0" smtClean="0"/>
              <a:t>John Perry Barlow (1996)</a:t>
            </a:r>
          </a:p>
          <a:p>
            <a:pPr lvl="1"/>
            <a:r>
              <a:rPr lang="en-IE" dirty="0" smtClean="0"/>
              <a:t>‘We are creating a world that all may enter without privilege or prejudice accorded by race, economic power, military force, or station of birth’</a:t>
            </a:r>
          </a:p>
          <a:p>
            <a:pPr lvl="1"/>
            <a:r>
              <a:rPr lang="en-IE" dirty="0" smtClean="0"/>
              <a:t>‘We are creating a world where anyone, anywhere may express his or her beliefs, no matter how singular, without fear of being coerced into silence or conformity’</a:t>
            </a:r>
          </a:p>
          <a:p>
            <a:pPr lvl="1"/>
            <a:r>
              <a:rPr lang="en-IE" dirty="0" smtClean="0"/>
              <a:t>‘We will create a civilization of the Mind in Cyberspace. May it be more humane and fair than the world your governments have made before’</a:t>
            </a:r>
            <a:endParaRPr lang="en-IE" dirty="0"/>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Utopia</a:t>
            </a:r>
            <a:endParaRPr lang="en-IE" dirty="0"/>
          </a:p>
        </p:txBody>
      </p:sp>
      <p:sp>
        <p:nvSpPr>
          <p:cNvPr id="3" name="Content Placeholder 2"/>
          <p:cNvSpPr>
            <a:spLocks noGrp="1"/>
          </p:cNvSpPr>
          <p:nvPr>
            <p:ph idx="1"/>
          </p:nvPr>
        </p:nvSpPr>
        <p:spPr/>
        <p:txBody>
          <a:bodyPr>
            <a:normAutofit fontScale="92500" lnSpcReduction="20000"/>
          </a:bodyPr>
          <a:lstStyle/>
          <a:p>
            <a:pPr algn="just"/>
            <a:r>
              <a:rPr lang="en-IE" dirty="0" smtClean="0"/>
              <a:t>June 1, 1993 – Notice from the White House</a:t>
            </a:r>
          </a:p>
          <a:p>
            <a:pPr lvl="1" algn="just"/>
            <a:r>
              <a:rPr lang="en-IE" dirty="0" smtClean="0"/>
              <a:t>‘Today we are pleased to announce that for the first time in history, the White House will be connected to you via electronic mail. Electronic mail will bring the Presidency and this Administration closer and make it more accessible to the people. The White House will be connected to the Internet as well as several on-line commercial vendors, thus making us more accessible and more in touch with people across this country.’</a:t>
            </a:r>
          </a:p>
          <a:p>
            <a:pPr algn="just"/>
            <a:endParaRPr lang="en-IE" dirty="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Utopia</a:t>
            </a:r>
            <a:endParaRPr lang="en-IE" dirty="0"/>
          </a:p>
        </p:txBody>
      </p:sp>
      <p:sp>
        <p:nvSpPr>
          <p:cNvPr id="3" name="Content Placeholder 2"/>
          <p:cNvSpPr>
            <a:spLocks noGrp="1"/>
          </p:cNvSpPr>
          <p:nvPr>
            <p:ph idx="1"/>
          </p:nvPr>
        </p:nvSpPr>
        <p:spPr>
          <a:xfrm>
            <a:off x="1763688" y="1556792"/>
            <a:ext cx="6984776" cy="5301208"/>
          </a:xfrm>
        </p:spPr>
        <p:txBody>
          <a:bodyPr>
            <a:normAutofit fontScale="92500" lnSpcReduction="20000"/>
          </a:bodyPr>
          <a:lstStyle/>
          <a:p>
            <a:pPr algn="just"/>
            <a:r>
              <a:rPr lang="en-IE" dirty="0" smtClean="0"/>
              <a:t>‘Cyberspace: Its corridors form wherever electricity runs with intelligence. Its chambers bloom wherever data gathers and is stored. Its depths increase with every image or word or number, with every addition, every contribution, of fact or thought. Its horizons recede in every direction; it breathes larger, it </a:t>
            </a:r>
            <a:r>
              <a:rPr lang="en-IE" dirty="0" err="1" smtClean="0"/>
              <a:t>complexifies</a:t>
            </a:r>
            <a:r>
              <a:rPr lang="en-IE" dirty="0" smtClean="0"/>
              <a:t>, it embraces and involves. Billowing, glittering, humming, coursing, a </a:t>
            </a:r>
            <a:r>
              <a:rPr lang="en-IE" dirty="0" err="1" smtClean="0"/>
              <a:t>Borgesian</a:t>
            </a:r>
            <a:r>
              <a:rPr lang="en-IE" dirty="0" smtClean="0"/>
              <a:t> library, a city; intimate, immense, firm, liquid, recognizable and unrecognizable at once.’</a:t>
            </a:r>
          </a:p>
          <a:p>
            <a:pPr lvl="1" algn="just"/>
            <a:r>
              <a:rPr lang="en-IE" dirty="0" smtClean="0"/>
              <a:t>Michael Benedict (1991)</a:t>
            </a:r>
            <a:endParaRPr lang="en-IE" dirty="0"/>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 Sacred Space</a:t>
            </a:r>
            <a:endParaRPr lang="en-IE" dirty="0"/>
          </a:p>
        </p:txBody>
      </p:sp>
      <p:sp>
        <p:nvSpPr>
          <p:cNvPr id="3" name="Content Placeholder 2"/>
          <p:cNvSpPr>
            <a:spLocks noGrp="1"/>
          </p:cNvSpPr>
          <p:nvPr>
            <p:ph idx="1"/>
          </p:nvPr>
        </p:nvSpPr>
        <p:spPr>
          <a:xfrm>
            <a:off x="2057400" y="1828800"/>
            <a:ext cx="6400800" cy="5029200"/>
          </a:xfrm>
        </p:spPr>
        <p:txBody>
          <a:bodyPr>
            <a:normAutofit fontScale="92500"/>
          </a:bodyPr>
          <a:lstStyle/>
          <a:p>
            <a:pPr algn="just"/>
            <a:r>
              <a:rPr lang="en-IE" dirty="0" smtClean="0"/>
              <a:t>'</a:t>
            </a:r>
            <a:r>
              <a:rPr lang="en-GB" dirty="0" smtClean="0"/>
              <a:t>In cultures thirsty for re-enchantment, it provides a doorway to digitized sacred space from a materialism that many people find increasingly unsatisfying’</a:t>
            </a:r>
          </a:p>
          <a:p>
            <a:pPr lvl="1" algn="just"/>
            <a:r>
              <a:rPr lang="en-GB" dirty="0" smtClean="0"/>
              <a:t>Christopher Partridge</a:t>
            </a:r>
          </a:p>
          <a:p>
            <a:pPr algn="just"/>
            <a:r>
              <a:rPr lang="en-IE" dirty="0" smtClean="0"/>
              <a:t> </a:t>
            </a:r>
            <a:r>
              <a:rPr lang="en-US" dirty="0" smtClean="0"/>
              <a:t>'The attraction of cyberspace is that it is a re-packaging of the Christian Heaven in a secular and technologically sanctioned format‘</a:t>
            </a:r>
          </a:p>
          <a:p>
            <a:pPr lvl="1" algn="just"/>
            <a:r>
              <a:rPr lang="en-US" dirty="0" smtClean="0"/>
              <a:t>Margaret Wertheim</a:t>
            </a:r>
          </a:p>
          <a:p>
            <a:pPr algn="just"/>
            <a:endParaRPr lang="en-GB" dirty="0" smtClean="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The Cyberspace Pantheon</a:t>
            </a:r>
            <a:endParaRPr lang="en-IE" dirty="0"/>
          </a:p>
        </p:txBody>
      </p:sp>
      <p:sp>
        <p:nvSpPr>
          <p:cNvPr id="3" name="Content Placeholder 2"/>
          <p:cNvSpPr>
            <a:spLocks noGrp="1"/>
          </p:cNvSpPr>
          <p:nvPr>
            <p:ph idx="1"/>
          </p:nvPr>
        </p:nvSpPr>
        <p:spPr>
          <a:xfrm>
            <a:off x="1763688" y="1628800"/>
            <a:ext cx="2664296" cy="5229200"/>
          </a:xfrm>
        </p:spPr>
        <p:txBody>
          <a:bodyPr>
            <a:normAutofit fontScale="77500" lnSpcReduction="20000"/>
          </a:bodyPr>
          <a:lstStyle/>
          <a:p>
            <a:pPr algn="just"/>
            <a:r>
              <a:rPr lang="en-GB" dirty="0" smtClean="0"/>
              <a:t>‘At a time when the old gods were experienced as withdrawing and a sense of communication with them, difficult to achieve, the new cosmology introduced by Plato answered the question of where they had gone - to the sky.’ </a:t>
            </a:r>
            <a:endParaRPr lang="en-IE" dirty="0"/>
          </a:p>
        </p:txBody>
      </p:sp>
      <p:pic>
        <p:nvPicPr>
          <p:cNvPr id="4" name="Picture 3" descr="GodsOf.jpg"/>
          <p:cNvPicPr>
            <a:picLocks noChangeAspect="1"/>
          </p:cNvPicPr>
          <p:nvPr/>
        </p:nvPicPr>
        <p:blipFill>
          <a:blip r:embed="rId3" cstate="print"/>
          <a:stretch>
            <a:fillRect/>
          </a:stretch>
        </p:blipFill>
        <p:spPr>
          <a:xfrm>
            <a:off x="4499992" y="1844824"/>
            <a:ext cx="4096456" cy="2304256"/>
          </a:xfrm>
          <a:prstGeom prst="rect">
            <a:avLst/>
          </a:prstGeom>
        </p:spPr>
      </p:pic>
      <p:sp>
        <p:nvSpPr>
          <p:cNvPr id="5" name="Content Placeholder 2"/>
          <p:cNvSpPr txBox="1">
            <a:spLocks/>
          </p:cNvSpPr>
          <p:nvPr/>
        </p:nvSpPr>
        <p:spPr>
          <a:xfrm>
            <a:off x="4572000" y="4365104"/>
            <a:ext cx="4032448" cy="2492896"/>
          </a:xfrm>
          <a:prstGeom prst="rect">
            <a:avLst/>
          </a:prstGeom>
        </p:spPr>
        <p:txBody>
          <a:bodyPr vert="horz" lIns="91440" tIns="45720" rIns="91440" bIns="45720" rtlCol="0">
            <a:normAutofit fontScale="77500" lnSpcReduction="20000"/>
            <a:scene3d>
              <a:camera prst="orthographicFront"/>
              <a:lightRig rig="balanced" dir="t">
                <a:rot lat="0" lon="0" rev="4200000"/>
              </a:lightRig>
            </a:scene3d>
            <a:sp3d extrusionH="31750" prstMaterial="metal">
              <a:bevelT w="25400" h="12700" prst="softRound"/>
            </a:sp3d>
          </a:bodyPr>
          <a:lstStyle/>
          <a:p>
            <a:pPr marL="342900" marR="0" lvl="0" indent="-342900" algn="just"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GB"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‘The world once more has a radical new cosmology and this time the question of where the gods are will be answered by cyberspace’</a:t>
            </a:r>
          </a:p>
          <a:p>
            <a:pPr marL="682625" marR="0" lvl="1" indent="-341313" algn="just"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GB"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David </a:t>
            </a:r>
            <a:r>
              <a:rPr kumimoji="0" lang="en-GB" sz="24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Ulansey</a:t>
            </a:r>
            <a:endPar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4000" dirty="0" smtClean="0"/>
              <a:t>Disillusionment</a:t>
            </a:r>
            <a:endParaRPr lang="en-IE" sz="4000" dirty="0"/>
          </a:p>
        </p:txBody>
      </p:sp>
      <p:sp>
        <p:nvSpPr>
          <p:cNvPr id="3" name="Content Placeholder 2"/>
          <p:cNvSpPr>
            <a:spLocks noGrp="1"/>
          </p:cNvSpPr>
          <p:nvPr>
            <p:ph idx="1"/>
          </p:nvPr>
        </p:nvSpPr>
        <p:spPr>
          <a:xfrm>
            <a:off x="1979712" y="1556792"/>
            <a:ext cx="3526160" cy="5112568"/>
          </a:xfrm>
        </p:spPr>
        <p:txBody>
          <a:bodyPr>
            <a:normAutofit fontScale="85000" lnSpcReduction="20000"/>
          </a:bodyPr>
          <a:lstStyle/>
          <a:p>
            <a:r>
              <a:rPr lang="en-GB" dirty="0" smtClean="0"/>
              <a:t>‘Cyberspace - that wonderful, </a:t>
            </a:r>
            <a:r>
              <a:rPr lang="en-GB" dirty="0" err="1" smtClean="0"/>
              <a:t>phantasmagoric</a:t>
            </a:r>
            <a:r>
              <a:rPr lang="en-GB" dirty="0" smtClean="0"/>
              <a:t> three-dimensional alternative reality imagined by William Gibson - was not actually shaping itself on-line as I and many others thought it surely would’. </a:t>
            </a:r>
          </a:p>
          <a:p>
            <a:pPr lvl="1"/>
            <a:r>
              <a:rPr lang="en-IE" sz="2000" dirty="0" smtClean="0"/>
              <a:t>Michael </a:t>
            </a:r>
            <a:r>
              <a:rPr lang="en-IE" sz="2000" dirty="0" err="1" smtClean="0"/>
              <a:t>Benedikt</a:t>
            </a:r>
            <a:r>
              <a:rPr lang="en-IE" sz="2000" dirty="0" smtClean="0"/>
              <a:t>, "Towards a General Theory of Value: An Interview with Michael </a:t>
            </a:r>
            <a:r>
              <a:rPr lang="en-IE" sz="2000" dirty="0" err="1" smtClean="0"/>
              <a:t>Benedikt</a:t>
            </a:r>
            <a:r>
              <a:rPr lang="en-IE" sz="2000" dirty="0" smtClean="0"/>
              <a:t>," </a:t>
            </a:r>
            <a:r>
              <a:rPr lang="en-IE" sz="2000" i="1" dirty="0" smtClean="0"/>
              <a:t>Gain</a:t>
            </a:r>
            <a:r>
              <a:rPr lang="en-IE" sz="2000" dirty="0" smtClean="0"/>
              <a:t>(2003)</a:t>
            </a:r>
          </a:p>
          <a:p>
            <a:endParaRPr lang="en-IE" dirty="0"/>
          </a:p>
        </p:txBody>
      </p:sp>
      <p:pic>
        <p:nvPicPr>
          <p:cNvPr id="4" name="Picture 3" descr="online shopping.jpg"/>
          <p:cNvPicPr>
            <a:picLocks noChangeAspect="1"/>
          </p:cNvPicPr>
          <p:nvPr/>
        </p:nvPicPr>
        <p:blipFill>
          <a:blip r:embed="rId2" cstate="print"/>
          <a:stretch>
            <a:fillRect/>
          </a:stretch>
        </p:blipFill>
        <p:spPr>
          <a:xfrm>
            <a:off x="5508104" y="1700808"/>
            <a:ext cx="2846671" cy="2592288"/>
          </a:xfrm>
          <a:prstGeom prst="rect">
            <a:avLst/>
          </a:prstGeom>
        </p:spPr>
      </p:pic>
      <p:pic>
        <p:nvPicPr>
          <p:cNvPr id="5" name="Picture 4" descr="candy crush.jpg"/>
          <p:cNvPicPr>
            <a:picLocks noChangeAspect="1"/>
          </p:cNvPicPr>
          <p:nvPr/>
        </p:nvPicPr>
        <p:blipFill>
          <a:blip r:embed="rId3" cstate="print"/>
          <a:stretch>
            <a:fillRect/>
          </a:stretch>
        </p:blipFill>
        <p:spPr>
          <a:xfrm>
            <a:off x="5508104" y="4509120"/>
            <a:ext cx="2888456" cy="1944216"/>
          </a:xfrm>
          <a:prstGeom prst="rect">
            <a:avLst/>
          </a:prstGeom>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Limits of the Internet</a:t>
            </a:r>
            <a:endParaRPr lang="en-IE" dirty="0"/>
          </a:p>
        </p:txBody>
      </p:sp>
      <p:sp>
        <p:nvSpPr>
          <p:cNvPr id="3" name="Content Placeholder 2"/>
          <p:cNvSpPr>
            <a:spLocks noGrp="1"/>
          </p:cNvSpPr>
          <p:nvPr>
            <p:ph idx="1"/>
          </p:nvPr>
        </p:nvSpPr>
        <p:spPr>
          <a:xfrm>
            <a:off x="2071670" y="5214950"/>
            <a:ext cx="6386530" cy="1587182"/>
          </a:xfrm>
        </p:spPr>
        <p:txBody>
          <a:bodyPr>
            <a:normAutofit fontScale="92500" lnSpcReduction="20000"/>
          </a:bodyPr>
          <a:lstStyle/>
          <a:p>
            <a:r>
              <a:rPr lang="en-IE" dirty="0" smtClean="0"/>
              <a:t>‘The Internet’s impact is more limited than either the utopian or dystopian visions suggest’</a:t>
            </a:r>
          </a:p>
          <a:p>
            <a:pPr lvl="1"/>
            <a:r>
              <a:rPr lang="en-IE" dirty="0" smtClean="0"/>
              <a:t>DiMaggio et al (2001)</a:t>
            </a:r>
            <a:endParaRPr lang="en-IE" dirty="0"/>
          </a:p>
        </p:txBody>
      </p:sp>
      <p:pic>
        <p:nvPicPr>
          <p:cNvPr id="4" name="Picture 3" descr="limited.jpg"/>
          <p:cNvPicPr>
            <a:picLocks noChangeAspect="1"/>
          </p:cNvPicPr>
          <p:nvPr/>
        </p:nvPicPr>
        <p:blipFill>
          <a:blip r:embed="rId3"/>
          <a:stretch>
            <a:fillRect/>
          </a:stretch>
        </p:blipFill>
        <p:spPr>
          <a:xfrm>
            <a:off x="1928794" y="1750207"/>
            <a:ext cx="6643734" cy="3321867"/>
          </a:xfrm>
          <a:prstGeom prst="rect">
            <a:avLst/>
          </a:prstGeom>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Dystopia 2011</a:t>
            </a:r>
            <a:endParaRPr lang="en-IE" dirty="0"/>
          </a:p>
        </p:txBody>
      </p:sp>
      <p:sp>
        <p:nvSpPr>
          <p:cNvPr id="3" name="Content Placeholder 2"/>
          <p:cNvSpPr>
            <a:spLocks noGrp="1"/>
          </p:cNvSpPr>
          <p:nvPr>
            <p:ph idx="1"/>
          </p:nvPr>
        </p:nvSpPr>
        <p:spPr>
          <a:xfrm>
            <a:off x="1835696" y="1628800"/>
            <a:ext cx="6840760" cy="5229200"/>
          </a:xfrm>
        </p:spPr>
        <p:txBody>
          <a:bodyPr>
            <a:normAutofit lnSpcReduction="10000"/>
          </a:bodyPr>
          <a:lstStyle/>
          <a:p>
            <a:pPr algn="just"/>
            <a:r>
              <a:rPr lang="en-IE" dirty="0" smtClean="0"/>
              <a:t>‘Internet-centrism is a highly disorienting drug; it ignores context and entraps policymakers into believing that they have a useful and powerful ally on their side. Pushed to its extreme, it leads to hubris, arrogance, and a false sense of confidence, all bolstered by the dangerous illusion of having established effective command of the Internet.’</a:t>
            </a:r>
          </a:p>
          <a:p>
            <a:pPr lvl="1" algn="just"/>
            <a:r>
              <a:rPr lang="en-IE" dirty="0" err="1" smtClean="0"/>
              <a:t>Evgeny</a:t>
            </a:r>
            <a:r>
              <a:rPr lang="en-IE" dirty="0" smtClean="0"/>
              <a:t> </a:t>
            </a:r>
            <a:r>
              <a:rPr lang="en-IE" dirty="0" err="1" smtClean="0"/>
              <a:t>Morozov</a:t>
            </a:r>
            <a:r>
              <a:rPr lang="en-IE" dirty="0" smtClean="0"/>
              <a:t>, </a:t>
            </a:r>
            <a:r>
              <a:rPr lang="en-IE" i="1" dirty="0" smtClean="0"/>
              <a:t>The Net Delusion</a:t>
            </a:r>
            <a:endParaRPr lang="en-IE" dirty="0" smtClean="0"/>
          </a:p>
          <a:p>
            <a:pPr algn="just"/>
            <a:endParaRPr lang="en-IE" dirty="0" smtClean="0"/>
          </a:p>
          <a:p>
            <a:pPr algn="just"/>
            <a:endParaRPr lang="en-IE" i="1" dirty="0"/>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mtClean="0"/>
              <a:t>Utopia </a:t>
            </a:r>
            <a:r>
              <a:rPr lang="en-IE" smtClean="0"/>
              <a:t>2011</a:t>
            </a:r>
            <a:endParaRPr lang="en-IE" dirty="0"/>
          </a:p>
        </p:txBody>
      </p:sp>
      <p:sp>
        <p:nvSpPr>
          <p:cNvPr id="3" name="Content Placeholder 2"/>
          <p:cNvSpPr>
            <a:spLocks noGrp="1"/>
          </p:cNvSpPr>
          <p:nvPr>
            <p:ph idx="1"/>
          </p:nvPr>
        </p:nvSpPr>
        <p:spPr>
          <a:xfrm>
            <a:off x="2057400" y="1828800"/>
            <a:ext cx="6400800" cy="5029200"/>
          </a:xfrm>
        </p:spPr>
        <p:txBody>
          <a:bodyPr>
            <a:normAutofit fontScale="70000" lnSpcReduction="20000"/>
          </a:bodyPr>
          <a:lstStyle/>
          <a:p>
            <a:r>
              <a:rPr lang="en-GB" dirty="0" smtClean="0"/>
              <a:t>‘SNS </a:t>
            </a:r>
            <a:r>
              <a:rPr lang="en-GB" dirty="0" smtClean="0"/>
              <a:t>scholars suggest that technological tools such as SNSs </a:t>
            </a:r>
            <a:r>
              <a:rPr lang="en-GB" dirty="0" smtClean="0"/>
              <a:t>may assist </a:t>
            </a:r>
            <a:r>
              <a:rPr lang="en-GB" dirty="0" smtClean="0"/>
              <a:t>people in maintaining relationships with more individuals </a:t>
            </a:r>
            <a:r>
              <a:rPr lang="en-GB" dirty="0" smtClean="0"/>
              <a:t>(as </a:t>
            </a:r>
            <a:r>
              <a:rPr lang="en-GB" dirty="0" smtClean="0"/>
              <a:t>these sites simplify the process of </a:t>
            </a:r>
            <a:r>
              <a:rPr lang="en-GB" dirty="0" smtClean="0"/>
              <a:t>communicating with </a:t>
            </a:r>
            <a:r>
              <a:rPr lang="en-GB" dirty="0" smtClean="0"/>
              <a:t>and keeping updated on the lives of hundreds—even thousands</a:t>
            </a:r>
            <a:r>
              <a:rPr lang="en-GB" dirty="0" smtClean="0"/>
              <a:t>— of </a:t>
            </a:r>
            <a:r>
              <a:rPr lang="en-GB" dirty="0" smtClean="0"/>
              <a:t>“Friends</a:t>
            </a:r>
            <a:r>
              <a:rPr lang="en-GB" dirty="0" smtClean="0"/>
              <a:t>.”‘</a:t>
            </a:r>
            <a:endParaRPr lang="en-GB" dirty="0" smtClean="0"/>
          </a:p>
          <a:p>
            <a:r>
              <a:rPr lang="en-GB" dirty="0" smtClean="0"/>
              <a:t>‘College </a:t>
            </a:r>
            <a:r>
              <a:rPr lang="en-GB" dirty="0" smtClean="0"/>
              <a:t>students who use </a:t>
            </a:r>
            <a:r>
              <a:rPr lang="en-GB" dirty="0" err="1" smtClean="0"/>
              <a:t>Facebook</a:t>
            </a:r>
            <a:r>
              <a:rPr lang="en-GB" dirty="0" smtClean="0"/>
              <a:t> may reap the developmental benefits </a:t>
            </a:r>
            <a:r>
              <a:rPr lang="en-GB" dirty="0" smtClean="0"/>
              <a:t>of this </a:t>
            </a:r>
            <a:r>
              <a:rPr lang="en-GB" dirty="0" smtClean="0"/>
              <a:t>expanded social network (with more bridges to other networks) in </a:t>
            </a:r>
            <a:r>
              <a:rPr lang="en-GB" dirty="0" smtClean="0"/>
              <a:t>the form </a:t>
            </a:r>
            <a:r>
              <a:rPr lang="en-GB" dirty="0" smtClean="0"/>
              <a:t>of exposure to new and diverse ideas, information, and people</a:t>
            </a:r>
            <a:r>
              <a:rPr lang="en-GB" dirty="0" smtClean="0"/>
              <a:t>.’</a:t>
            </a:r>
          </a:p>
          <a:p>
            <a:r>
              <a:rPr lang="en-GB" dirty="0" smtClean="0"/>
              <a:t>‘At the same </a:t>
            </a:r>
            <a:r>
              <a:rPr lang="en-GB" dirty="0" smtClean="0"/>
              <a:t>time, SNSs may also supplement relationships between close friends </a:t>
            </a:r>
            <a:r>
              <a:rPr lang="en-GB" dirty="0" smtClean="0"/>
              <a:t>by allowing </a:t>
            </a:r>
            <a:r>
              <a:rPr lang="en-GB" dirty="0" smtClean="0"/>
              <a:t>for additional modes of communication, thus expanding </a:t>
            </a:r>
            <a:r>
              <a:rPr lang="en-GB" dirty="0" smtClean="0"/>
              <a:t>bonding social capital’</a:t>
            </a:r>
          </a:p>
          <a:p>
            <a:pPr lvl="1"/>
            <a:r>
              <a:rPr lang="fr-FR" i="1" dirty="0" smtClean="0"/>
              <a:t>Nicole B. Ellison, Cliff Lampe</a:t>
            </a:r>
            <a:r>
              <a:rPr lang="fr-FR" i="1" dirty="0" smtClean="0"/>
              <a:t>, </a:t>
            </a:r>
            <a:r>
              <a:rPr lang="en-GB" i="1" dirty="0" smtClean="0"/>
              <a:t>Charles </a:t>
            </a:r>
            <a:r>
              <a:rPr lang="en-GB" i="1" dirty="0" err="1" smtClean="0"/>
              <a:t>Steinfield</a:t>
            </a:r>
            <a:r>
              <a:rPr lang="en-GB" i="1" dirty="0" smtClean="0"/>
              <a:t>, and Jessica </a:t>
            </a:r>
            <a:r>
              <a:rPr lang="en-GB" i="1" dirty="0" err="1" smtClean="0"/>
              <a:t>Vitak</a:t>
            </a:r>
            <a:r>
              <a:rPr lang="en-GB" i="1" dirty="0" smtClean="0"/>
              <a:t> (2011)</a:t>
            </a:r>
            <a:endParaRPr lang="en-IE" dirty="0"/>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 Separate Place or Space</a:t>
            </a:r>
            <a:endParaRPr lang="en-IE" dirty="0"/>
          </a:p>
        </p:txBody>
      </p:sp>
      <p:sp>
        <p:nvSpPr>
          <p:cNvPr id="3" name="Content Placeholder 2"/>
          <p:cNvSpPr>
            <a:spLocks noGrp="1"/>
          </p:cNvSpPr>
          <p:nvPr>
            <p:ph idx="1"/>
          </p:nvPr>
        </p:nvSpPr>
        <p:spPr>
          <a:xfrm>
            <a:off x="5220072" y="1828800"/>
            <a:ext cx="3238128" cy="5029200"/>
          </a:xfrm>
        </p:spPr>
        <p:txBody>
          <a:bodyPr>
            <a:normAutofit fontScale="85000" lnSpcReduction="10000"/>
          </a:bodyPr>
          <a:lstStyle/>
          <a:p>
            <a:r>
              <a:rPr lang="en-IE" dirty="0" smtClean="0"/>
              <a:t>Cohen argues that the early utopian or dystopian theories were all dependent on seeing cyberspace as a separate place</a:t>
            </a:r>
          </a:p>
          <a:p>
            <a:r>
              <a:rPr lang="en-IE" dirty="0" smtClean="0"/>
              <a:t>She believes that it is seen that way because we cannot see it any other way</a:t>
            </a:r>
          </a:p>
        </p:txBody>
      </p:sp>
      <p:pic>
        <p:nvPicPr>
          <p:cNvPr id="4" name="Picture 3" descr="welcome.jpg"/>
          <p:cNvPicPr>
            <a:picLocks noChangeAspect="1"/>
          </p:cNvPicPr>
          <p:nvPr/>
        </p:nvPicPr>
        <p:blipFill>
          <a:blip r:embed="rId2" cstate="print"/>
          <a:stretch>
            <a:fillRect/>
          </a:stretch>
        </p:blipFill>
        <p:spPr>
          <a:xfrm>
            <a:off x="2051720" y="1988840"/>
            <a:ext cx="3138054" cy="2088232"/>
          </a:xfrm>
          <a:prstGeom prst="rect">
            <a:avLst/>
          </a:prstGeom>
        </p:spPr>
      </p:pic>
      <p:sp>
        <p:nvSpPr>
          <p:cNvPr id="6" name="Content Placeholder 2"/>
          <p:cNvSpPr txBox="1">
            <a:spLocks/>
          </p:cNvSpPr>
          <p:nvPr/>
        </p:nvSpPr>
        <p:spPr>
          <a:xfrm>
            <a:off x="1907704" y="4653136"/>
            <a:ext cx="3382144" cy="1944216"/>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‘How can an assemblage of cables, routers, and servers be “a space”?’</a:t>
            </a:r>
            <a:endParaRPr kumimoji="0" lang="en-IE" sz="24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Cyberspace as </a:t>
            </a:r>
            <a:r>
              <a:rPr lang="en-IE" dirty="0" err="1" smtClean="0"/>
              <a:t>Heterotopia</a:t>
            </a:r>
            <a:endParaRPr lang="en-IE" dirty="0" smtClean="0"/>
          </a:p>
        </p:txBody>
      </p:sp>
      <p:sp>
        <p:nvSpPr>
          <p:cNvPr id="3" name="Content Placeholder 2"/>
          <p:cNvSpPr>
            <a:spLocks noGrp="1"/>
          </p:cNvSpPr>
          <p:nvPr>
            <p:ph idx="1"/>
          </p:nvPr>
        </p:nvSpPr>
        <p:spPr>
          <a:xfrm>
            <a:off x="1785918" y="1828800"/>
            <a:ext cx="3071834" cy="5029200"/>
          </a:xfrm>
        </p:spPr>
        <p:txBody>
          <a:bodyPr>
            <a:normAutofit fontScale="92500" lnSpcReduction="20000"/>
          </a:bodyPr>
          <a:lstStyle/>
          <a:p>
            <a:r>
              <a:rPr lang="en-IE" dirty="0" smtClean="0"/>
              <a:t>Cyberspace as fundamentally different to ‘real space’</a:t>
            </a:r>
          </a:p>
          <a:p>
            <a:r>
              <a:rPr lang="en-IE" dirty="0" smtClean="0"/>
              <a:t>Cyberspace as a third space</a:t>
            </a:r>
          </a:p>
          <a:p>
            <a:r>
              <a:rPr lang="en-IE" dirty="0" err="1" smtClean="0"/>
              <a:t>Heterotopia</a:t>
            </a:r>
            <a:r>
              <a:rPr lang="en-IE" dirty="0" smtClean="0"/>
              <a:t> have a system of opening and closing that isolates them from ‘real space</a:t>
            </a:r>
            <a:r>
              <a:rPr lang="en-IE" dirty="0" smtClean="0"/>
              <a:t>’</a:t>
            </a:r>
          </a:p>
          <a:p>
            <a:endParaRPr lang="en-IE" dirty="0" smtClean="0"/>
          </a:p>
          <a:p>
            <a:endParaRPr lang="en-IE" dirty="0" smtClean="0"/>
          </a:p>
          <a:p>
            <a:pPr lvl="2"/>
            <a:endParaRPr lang="en-IE" dirty="0" smtClean="0"/>
          </a:p>
          <a:p>
            <a:endParaRPr lang="en-IE" dirty="0"/>
          </a:p>
        </p:txBody>
      </p:sp>
      <p:pic>
        <p:nvPicPr>
          <p:cNvPr id="7" name="Picture 6" descr="cs-5.jpg"/>
          <p:cNvPicPr>
            <a:picLocks noChangeAspect="1"/>
          </p:cNvPicPr>
          <p:nvPr/>
        </p:nvPicPr>
        <p:blipFill>
          <a:blip r:embed="rId3"/>
          <a:stretch>
            <a:fillRect/>
          </a:stretch>
        </p:blipFill>
        <p:spPr>
          <a:xfrm>
            <a:off x="4972274" y="2285992"/>
            <a:ext cx="3528816" cy="2643206"/>
          </a:xfrm>
          <a:prstGeom prst="rect">
            <a:avLst/>
          </a:prstGeom>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Fundamentally Different </a:t>
            </a:r>
            <a:endParaRPr lang="en-IE" dirty="0"/>
          </a:p>
        </p:txBody>
      </p:sp>
      <p:sp>
        <p:nvSpPr>
          <p:cNvPr id="3" name="Content Placeholder 2"/>
          <p:cNvSpPr>
            <a:spLocks noGrp="1"/>
          </p:cNvSpPr>
          <p:nvPr>
            <p:ph idx="1"/>
          </p:nvPr>
        </p:nvSpPr>
        <p:spPr>
          <a:xfrm>
            <a:off x="1763688" y="1556792"/>
            <a:ext cx="6912768" cy="5301208"/>
          </a:xfrm>
        </p:spPr>
        <p:txBody>
          <a:bodyPr>
            <a:normAutofit fontScale="77500" lnSpcReduction="20000"/>
          </a:bodyPr>
          <a:lstStyle/>
          <a:p>
            <a:r>
              <a:rPr lang="en-IE" dirty="0" smtClean="0"/>
              <a:t>Declaration of the Independence of Cyberspace (1996)</a:t>
            </a:r>
          </a:p>
          <a:p>
            <a:r>
              <a:rPr lang="en-IE" dirty="0" smtClean="0"/>
              <a:t>Addressed to ‘Governments of the Industrial World’</a:t>
            </a:r>
          </a:p>
          <a:p>
            <a:pPr lvl="1" algn="just"/>
            <a:r>
              <a:rPr lang="en-IE" sz="2600" dirty="0" smtClean="0"/>
              <a:t>‘I declare the global social space we are building to be naturally independent of the tyrannies you seek to impose on us. You have no moral right to rule us nor do you possess any methods of enforcement we have true reason to fear.’</a:t>
            </a:r>
          </a:p>
          <a:p>
            <a:pPr lvl="1" algn="just"/>
            <a:r>
              <a:rPr lang="en-IE" sz="2600" dirty="0" smtClean="0"/>
              <a:t>‘Governments derive their just powers from the consent of the governed. You have neither solicited nor received ours. We did not invite you. You do not know us, nor do you know our world. Cyberspace does not lie within your borders. Do not think that you can build it, as though it were a public construction project. You cannot. It is an act of nature and it grows itself through our collective actions.’</a:t>
            </a:r>
          </a:p>
          <a:p>
            <a:pPr lvl="2"/>
            <a:endParaRPr lang="en-IE" dirty="0" smtClean="0"/>
          </a:p>
          <a:p>
            <a:pPr lvl="1"/>
            <a:endParaRPr lang="en-IE" dirty="0" smtClean="0"/>
          </a:p>
          <a:p>
            <a:endParaRPr lang="en-IE" dirty="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Spaces and Cyberspaces</a:t>
            </a:r>
            <a:endParaRPr lang="en-IE" dirty="0"/>
          </a:p>
        </p:txBody>
      </p:sp>
      <p:sp>
        <p:nvSpPr>
          <p:cNvPr id="3" name="Content Placeholder 2"/>
          <p:cNvSpPr>
            <a:spLocks noGrp="1"/>
          </p:cNvSpPr>
          <p:nvPr>
            <p:ph sz="half" idx="1"/>
          </p:nvPr>
        </p:nvSpPr>
        <p:spPr>
          <a:xfrm>
            <a:off x="2057400" y="1700808"/>
            <a:ext cx="2874640" cy="5029200"/>
          </a:xfrm>
        </p:spPr>
        <p:txBody>
          <a:bodyPr>
            <a:normAutofit lnSpcReduction="10000"/>
          </a:bodyPr>
          <a:lstStyle/>
          <a:p>
            <a:r>
              <a:rPr lang="en-IE" dirty="0" smtClean="0">
                <a:solidFill>
                  <a:schemeClr val="tx1"/>
                </a:solidFill>
              </a:rPr>
              <a:t>‘</a:t>
            </a:r>
            <a:r>
              <a:rPr lang="en-IE" dirty="0" smtClean="0"/>
              <a:t>There is no space, only spaces. These spaces, as social productions, are always centred in relation to human agency and are amenable to reproduction or change because their constitution takes place as part of the day-to-day praxis or practical activity of individuals and groups in the world.’</a:t>
            </a:r>
          </a:p>
          <a:p>
            <a:pPr lvl="1"/>
            <a:r>
              <a:rPr lang="en-IE" dirty="0" smtClean="0"/>
              <a:t>Christopher </a:t>
            </a:r>
            <a:r>
              <a:rPr lang="en-IE" dirty="0" err="1" smtClean="0"/>
              <a:t>Tilly</a:t>
            </a:r>
            <a:endParaRPr lang="en-IE" dirty="0" smtClean="0"/>
          </a:p>
          <a:p>
            <a:pPr>
              <a:buNone/>
            </a:pPr>
            <a:endParaRPr lang="en-IE" dirty="0"/>
          </a:p>
        </p:txBody>
      </p:sp>
      <p:sp>
        <p:nvSpPr>
          <p:cNvPr id="4" name="Content Placeholder 3"/>
          <p:cNvSpPr>
            <a:spLocks noGrp="1"/>
          </p:cNvSpPr>
          <p:nvPr>
            <p:ph sz="half" idx="2"/>
          </p:nvPr>
        </p:nvSpPr>
        <p:spPr>
          <a:xfrm>
            <a:off x="5376536" y="1628800"/>
            <a:ext cx="3083896" cy="5229200"/>
          </a:xfrm>
        </p:spPr>
        <p:txBody>
          <a:bodyPr>
            <a:normAutofit lnSpcReduction="10000"/>
          </a:bodyPr>
          <a:lstStyle/>
          <a:p>
            <a:r>
              <a:rPr lang="en-GB" dirty="0" smtClean="0"/>
              <a:t>‘There is not one single, unified cyberspace; rather, there are multiple, heterogeneous networks, within which telecommunications and information technologies become closely enrolled with human actors, and with other technologies, into systems of </a:t>
            </a:r>
            <a:r>
              <a:rPr lang="en-GB" dirty="0" err="1" smtClean="0"/>
              <a:t>sociotechnical</a:t>
            </a:r>
            <a:r>
              <a:rPr lang="en-GB" dirty="0" smtClean="0"/>
              <a:t> relations across space...'. </a:t>
            </a:r>
          </a:p>
          <a:p>
            <a:pPr lvl="1"/>
            <a:r>
              <a:rPr lang="en-GB" dirty="0" smtClean="0"/>
              <a:t>Stephen Graham</a:t>
            </a:r>
            <a:endParaRPr lang="en-IE" dirty="0" smtClean="0"/>
          </a:p>
          <a:p>
            <a:endParaRPr lang="en-IE" dirty="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sz="3600" dirty="0" smtClean="0"/>
              <a:t>Is Cyberspace </a:t>
            </a:r>
            <a:r>
              <a:rPr lang="en-GB" sz="3600" dirty="0" smtClean="0"/>
              <a:t>Heterogeneous?</a:t>
            </a:r>
            <a:endParaRPr lang="en-IE" sz="3600" dirty="0"/>
          </a:p>
        </p:txBody>
      </p:sp>
      <p:pic>
        <p:nvPicPr>
          <p:cNvPr id="5" name="Content Placeholder 4" descr="Athens.png"/>
          <p:cNvPicPr>
            <a:picLocks noGrp="1" noChangeAspect="1"/>
          </p:cNvPicPr>
          <p:nvPr>
            <p:ph sz="half" idx="1"/>
          </p:nvPr>
        </p:nvPicPr>
        <p:blipFill>
          <a:blip r:embed="rId2" cstate="print"/>
          <a:stretch>
            <a:fillRect/>
          </a:stretch>
        </p:blipFill>
        <p:spPr>
          <a:xfrm>
            <a:off x="1835695" y="1628800"/>
            <a:ext cx="3338119" cy="2520280"/>
          </a:xfrm>
          <a:ln>
            <a:solidFill>
              <a:schemeClr val="tx1"/>
            </a:solidFill>
          </a:ln>
        </p:spPr>
      </p:pic>
      <p:pic>
        <p:nvPicPr>
          <p:cNvPr id="6" name="Content Placeholder 5" descr="ryanair.png"/>
          <p:cNvPicPr>
            <a:picLocks noGrp="1" noChangeAspect="1"/>
          </p:cNvPicPr>
          <p:nvPr>
            <p:ph sz="half" idx="2"/>
          </p:nvPr>
        </p:nvPicPr>
        <p:blipFill>
          <a:blip r:embed="rId3" cstate="print"/>
          <a:stretch>
            <a:fillRect/>
          </a:stretch>
        </p:blipFill>
        <p:spPr>
          <a:xfrm>
            <a:off x="1835697" y="4365104"/>
            <a:ext cx="3384376" cy="2088232"/>
          </a:xfrm>
          <a:ln>
            <a:solidFill>
              <a:schemeClr val="tx1"/>
            </a:solidFill>
          </a:ln>
        </p:spPr>
      </p:pic>
      <p:pic>
        <p:nvPicPr>
          <p:cNvPr id="7" name="Picture 6" descr="facebook.png"/>
          <p:cNvPicPr>
            <a:picLocks noChangeAspect="1"/>
          </p:cNvPicPr>
          <p:nvPr/>
        </p:nvPicPr>
        <p:blipFill>
          <a:blip r:embed="rId4" cstate="print"/>
          <a:stretch>
            <a:fillRect/>
          </a:stretch>
        </p:blipFill>
        <p:spPr>
          <a:xfrm>
            <a:off x="5292080" y="1628800"/>
            <a:ext cx="3343872" cy="2520280"/>
          </a:xfrm>
          <a:prstGeom prst="rect">
            <a:avLst/>
          </a:prstGeom>
          <a:ln>
            <a:solidFill>
              <a:schemeClr val="tx1"/>
            </a:solidFill>
          </a:ln>
        </p:spPr>
      </p:pic>
      <p:pic>
        <p:nvPicPr>
          <p:cNvPr id="8" name="Picture 7" descr="vaticanHomePage.png"/>
          <p:cNvPicPr>
            <a:picLocks noChangeAspect="1"/>
          </p:cNvPicPr>
          <p:nvPr/>
        </p:nvPicPr>
        <p:blipFill>
          <a:blip r:embed="rId5" cstate="print"/>
          <a:stretch>
            <a:fillRect/>
          </a:stretch>
        </p:blipFill>
        <p:spPr>
          <a:xfrm>
            <a:off x="5326352" y="4365104"/>
            <a:ext cx="3350104" cy="2088232"/>
          </a:xfrm>
          <a:prstGeom prst="rect">
            <a:avLst/>
          </a:prstGeom>
          <a:ln>
            <a:solidFill>
              <a:schemeClr val="tx1"/>
            </a:solidFill>
          </a:ln>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err="1" smtClean="0"/>
              <a:t>Metaverse</a:t>
            </a:r>
            <a:endParaRPr lang="en-IE" dirty="0"/>
          </a:p>
        </p:txBody>
      </p:sp>
      <p:sp>
        <p:nvSpPr>
          <p:cNvPr id="3" name="Content Placeholder 2"/>
          <p:cNvSpPr>
            <a:spLocks noGrp="1"/>
          </p:cNvSpPr>
          <p:nvPr>
            <p:ph sz="half" idx="1"/>
          </p:nvPr>
        </p:nvSpPr>
        <p:spPr/>
        <p:txBody>
          <a:bodyPr>
            <a:normAutofit/>
          </a:bodyPr>
          <a:lstStyle/>
          <a:p>
            <a:r>
              <a:rPr lang="en-IE" sz="2400" i="1" dirty="0" smtClean="0"/>
              <a:t>Snow Crash</a:t>
            </a:r>
            <a:r>
              <a:rPr lang="en-IE" sz="2400" dirty="0" smtClean="0"/>
              <a:t>, Neal Stephenson (1992)</a:t>
            </a:r>
          </a:p>
          <a:p>
            <a:r>
              <a:rPr lang="en-IE" sz="2400" dirty="0" smtClean="0"/>
              <a:t>An augmented reality</a:t>
            </a:r>
          </a:p>
          <a:p>
            <a:r>
              <a:rPr lang="en-IE" sz="2400" dirty="0" smtClean="0"/>
              <a:t>Reality merges with virtual reality</a:t>
            </a:r>
            <a:endParaRPr lang="en-IE" sz="2400" dirty="0"/>
          </a:p>
        </p:txBody>
      </p:sp>
      <p:pic>
        <p:nvPicPr>
          <p:cNvPr id="7" name="Content Placeholder 6" descr="snowcrash.png"/>
          <p:cNvPicPr>
            <a:picLocks noGrp="1" noChangeAspect="1"/>
          </p:cNvPicPr>
          <p:nvPr>
            <p:ph sz="half" idx="2"/>
          </p:nvPr>
        </p:nvPicPr>
        <p:blipFill>
          <a:blip r:embed="rId2" cstate="print"/>
          <a:stretch>
            <a:fillRect/>
          </a:stretch>
        </p:blipFill>
        <p:spPr>
          <a:xfrm>
            <a:off x="5796136" y="1844824"/>
            <a:ext cx="2631062" cy="4104456"/>
          </a:xfrm>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E" dirty="0" smtClean="0"/>
              <a:t>Quote from Snow Crash</a:t>
            </a:r>
            <a:endParaRPr lang="en-IE" dirty="0"/>
          </a:p>
        </p:txBody>
      </p:sp>
      <p:sp>
        <p:nvSpPr>
          <p:cNvPr id="6" name="Content Placeholder 5"/>
          <p:cNvSpPr>
            <a:spLocks noGrp="1"/>
          </p:cNvSpPr>
          <p:nvPr>
            <p:ph idx="1"/>
          </p:nvPr>
        </p:nvSpPr>
        <p:spPr>
          <a:xfrm>
            <a:off x="1907704" y="1628800"/>
            <a:ext cx="6840760" cy="5229200"/>
          </a:xfrm>
        </p:spPr>
        <p:txBody>
          <a:bodyPr>
            <a:normAutofit lnSpcReduction="10000"/>
          </a:bodyPr>
          <a:lstStyle/>
          <a:p>
            <a:r>
              <a:rPr lang="en-IE" dirty="0" smtClean="0"/>
              <a:t>‘</a:t>
            </a:r>
            <a:r>
              <a:rPr lang="en-IE" dirty="0" err="1" smtClean="0"/>
              <a:t>Hiro</a:t>
            </a:r>
            <a:r>
              <a:rPr lang="en-IE" dirty="0" smtClean="0"/>
              <a:t> has a house in a neighbourhood just off the busiest part of the Street.’</a:t>
            </a:r>
          </a:p>
          <a:p>
            <a:r>
              <a:rPr lang="en-IE" dirty="0" smtClean="0"/>
              <a:t>‘By getting in early, </a:t>
            </a:r>
            <a:r>
              <a:rPr lang="en-IE" dirty="0" err="1" smtClean="0"/>
              <a:t>Hiro’s</a:t>
            </a:r>
            <a:r>
              <a:rPr lang="en-IE" dirty="0" smtClean="0"/>
              <a:t> buddies got a head start on the whole business. Some of them even got very rich off it.’</a:t>
            </a:r>
          </a:p>
          <a:p>
            <a:r>
              <a:rPr lang="en-IE" dirty="0" smtClean="0"/>
              <a:t>That’s why </a:t>
            </a:r>
            <a:r>
              <a:rPr lang="en-IE" dirty="0" err="1" smtClean="0"/>
              <a:t>Hiro</a:t>
            </a:r>
            <a:r>
              <a:rPr lang="en-IE" dirty="0" smtClean="0"/>
              <a:t> has a ice big house in the </a:t>
            </a:r>
            <a:r>
              <a:rPr lang="en-IE" dirty="0" err="1" smtClean="0"/>
              <a:t>Metaverse</a:t>
            </a:r>
            <a:r>
              <a:rPr lang="en-IE" dirty="0" smtClean="0"/>
              <a:t> but has to share a 20-by-30 in Reality. Real estate acumen does not always extend across universes.’</a:t>
            </a:r>
            <a:endParaRPr lang="en-IE" dirty="0"/>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Second Life</a:t>
            </a:r>
            <a:endParaRPr lang="en-IE" dirty="0"/>
          </a:p>
        </p:txBody>
      </p:sp>
      <p:pic>
        <p:nvPicPr>
          <p:cNvPr id="4" name="Content Placeholder 3" descr="ChrisSLHouse.png"/>
          <p:cNvPicPr>
            <a:picLocks noGrp="1" noChangeAspect="1"/>
          </p:cNvPicPr>
          <p:nvPr>
            <p:ph idx="1"/>
          </p:nvPr>
        </p:nvPicPr>
        <p:blipFill>
          <a:blip r:embed="rId2" cstate="print"/>
          <a:stretch>
            <a:fillRect/>
          </a:stretch>
        </p:blipFill>
        <p:spPr>
          <a:xfrm>
            <a:off x="2051720" y="1772816"/>
            <a:ext cx="6400800" cy="3793807"/>
          </a:xfrm>
        </p:spPr>
      </p:pic>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Farm on </a:t>
            </a:r>
            <a:r>
              <a:rPr lang="en-IE" dirty="0" err="1" smtClean="0"/>
              <a:t>Facebook</a:t>
            </a:r>
            <a:endParaRPr lang="en-IE" dirty="0"/>
          </a:p>
        </p:txBody>
      </p:sp>
      <p:pic>
        <p:nvPicPr>
          <p:cNvPr id="4" name="Content Placeholder 3" descr="Rijna's Farm.png"/>
          <p:cNvPicPr>
            <a:picLocks noGrp="1" noChangeAspect="1"/>
          </p:cNvPicPr>
          <p:nvPr>
            <p:ph idx="1"/>
          </p:nvPr>
        </p:nvPicPr>
        <p:blipFill>
          <a:blip r:embed="rId2" cstate="print"/>
          <a:stretch>
            <a:fillRect/>
          </a:stretch>
        </p:blipFill>
        <p:spPr>
          <a:xfrm>
            <a:off x="1907704" y="1772816"/>
            <a:ext cx="6640082" cy="3240360"/>
          </a:xfrm>
        </p:spPr>
      </p:pic>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Augmented Reality</a:t>
            </a:r>
            <a:endParaRPr lang="en-IE" dirty="0"/>
          </a:p>
        </p:txBody>
      </p:sp>
      <p:sp>
        <p:nvSpPr>
          <p:cNvPr id="5" name="Content Placeholder 2"/>
          <p:cNvSpPr txBox="1">
            <a:spLocks/>
          </p:cNvSpPr>
          <p:nvPr/>
        </p:nvSpPr>
        <p:spPr>
          <a:xfrm>
            <a:off x="4786314" y="1714488"/>
            <a:ext cx="4154234" cy="4929222"/>
          </a:xfrm>
          <a:prstGeom prst="rect">
            <a:avLst/>
          </a:prstGeom>
        </p:spPr>
        <p:txBody>
          <a:bodyPr vert="horz" lIns="91440" tIns="45720" rIns="91440" bIns="45720" rtlCol="0">
            <a:normAutofit fontScale="85000" lnSpcReduction="20000"/>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Google Glass</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lang="en-IE" sz="2400" dirty="0" smtClean="0">
                <a:solidFill>
                  <a:schemeClr val="tx1">
                    <a:lumMod val="65000"/>
                    <a:lumOff val="35000"/>
                  </a:schemeClr>
                </a:solidFill>
              </a:rPr>
              <a:t>‘This is just the start’</a:t>
            </a:r>
            <a:endPar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Became available this year</a:t>
            </a:r>
          </a:p>
          <a:p>
            <a:pPr marL="682625" marR="0" lvl="1" indent="-341313" algn="l" defTabSz="914400" rtl="0" eaLnBrk="1" fontAlgn="auto" latinLnBrk="0" hangingPunct="1">
              <a:lnSpc>
                <a:spcPct val="100000"/>
              </a:lnSpc>
              <a:spcBef>
                <a:spcPts val="1500"/>
              </a:spcBef>
              <a:spcAft>
                <a:spcPts val="0"/>
              </a:spcAft>
              <a:buClr>
                <a:schemeClr val="tx1">
                  <a:lumMod val="50000"/>
                  <a:lumOff val="50000"/>
                </a:schemeClr>
              </a:buClr>
              <a:buSzPct val="100000"/>
              <a:buFont typeface="Wingdings" pitchFamily="2" charset="2"/>
              <a:buChar char=""/>
              <a:tabLst/>
              <a:defRPr/>
            </a:pPr>
            <a:r>
              <a:rPr kumimoji="0" lang="en-IE" sz="24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A wearable computer</a:t>
            </a:r>
          </a:p>
          <a:p>
            <a:pPr marL="1023938" marR="0" lvl="2" indent="-341313"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3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Navigation</a:t>
            </a:r>
          </a:p>
          <a:p>
            <a:pPr marL="1481138" lvl="3" indent="-341313">
              <a:spcBef>
                <a:spcPts val="1500"/>
              </a:spcBef>
              <a:buClr>
                <a:schemeClr val="tx1">
                  <a:lumMod val="50000"/>
                  <a:lumOff val="50000"/>
                </a:schemeClr>
              </a:buClr>
              <a:buSzPct val="80000"/>
              <a:buFont typeface="Wingdings" pitchFamily="2" charset="2"/>
              <a:buChar char=""/>
              <a:defRPr/>
            </a:pPr>
            <a:r>
              <a:rPr lang="en-IE" sz="2000" dirty="0" smtClean="0">
                <a:solidFill>
                  <a:schemeClr val="tx1">
                    <a:lumMod val="65000"/>
                    <a:lumOff val="35000"/>
                  </a:schemeClr>
                </a:solidFill>
              </a:rPr>
              <a:t>Turn-by-turn navigation</a:t>
            </a:r>
            <a:endParaRPr kumimoji="0" lang="en-IE" sz="20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1023938" marR="0" lvl="2" indent="-341313"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3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Strava</a:t>
            </a:r>
            <a:r>
              <a:rPr kumimoji="0" lang="en-IE" sz="23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Run</a:t>
            </a:r>
          </a:p>
          <a:p>
            <a:pPr marL="1481138" lvl="3" indent="-341313">
              <a:spcBef>
                <a:spcPts val="1500"/>
              </a:spcBef>
              <a:buClr>
                <a:schemeClr val="tx1">
                  <a:lumMod val="50000"/>
                  <a:lumOff val="50000"/>
                </a:schemeClr>
              </a:buClr>
              <a:buSzPct val="80000"/>
              <a:buFont typeface="Wingdings" pitchFamily="2" charset="2"/>
              <a:buChar char=""/>
              <a:defRPr/>
            </a:pPr>
            <a:r>
              <a:rPr lang="en-IE" sz="1700" dirty="0" smtClean="0">
                <a:solidFill>
                  <a:schemeClr val="tx1">
                    <a:lumMod val="65000"/>
                    <a:lumOff val="35000"/>
                  </a:schemeClr>
                </a:solidFill>
              </a:rPr>
              <a:t>Tracks run and performance</a:t>
            </a:r>
            <a:endParaRPr kumimoji="0" lang="en-IE" sz="17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1023938" marR="0" lvl="2" indent="-341313"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3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GolfSight</a:t>
            </a:r>
            <a:endParaRPr kumimoji="0" lang="en-IE" sz="23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1481138" lvl="3" indent="-341313">
              <a:spcBef>
                <a:spcPts val="1500"/>
              </a:spcBef>
              <a:buClr>
                <a:schemeClr val="tx1">
                  <a:lumMod val="50000"/>
                  <a:lumOff val="50000"/>
                </a:schemeClr>
              </a:buClr>
              <a:buSzPct val="80000"/>
              <a:buFont typeface="Wingdings" pitchFamily="2" charset="2"/>
              <a:buChar char=""/>
              <a:defRPr/>
            </a:pPr>
            <a:r>
              <a:rPr lang="en-IE" sz="1700" dirty="0" smtClean="0">
                <a:solidFill>
                  <a:schemeClr val="tx1">
                    <a:lumMod val="65000"/>
                    <a:lumOff val="35000"/>
                  </a:schemeClr>
                </a:solidFill>
              </a:rPr>
              <a:t>Accurate pin distance, course data and scoring information</a:t>
            </a:r>
          </a:p>
        </p:txBody>
      </p:sp>
      <p:pic>
        <p:nvPicPr>
          <p:cNvPr id="6" name="Picture 5" descr="GoogleGlass.png"/>
          <p:cNvPicPr>
            <a:picLocks noChangeAspect="1"/>
          </p:cNvPicPr>
          <p:nvPr/>
        </p:nvPicPr>
        <p:blipFill>
          <a:blip r:embed="rId2"/>
          <a:stretch>
            <a:fillRect/>
          </a:stretch>
        </p:blipFill>
        <p:spPr>
          <a:xfrm>
            <a:off x="1928794" y="1643050"/>
            <a:ext cx="2364957" cy="2071702"/>
          </a:xfrm>
          <a:prstGeom prst="rect">
            <a:avLst/>
          </a:prstGeom>
        </p:spPr>
      </p:pic>
      <p:pic>
        <p:nvPicPr>
          <p:cNvPr id="8" name="Picture 7" descr="GoogleGlass2.png"/>
          <p:cNvPicPr>
            <a:picLocks noChangeAspect="1"/>
          </p:cNvPicPr>
          <p:nvPr/>
        </p:nvPicPr>
        <p:blipFill>
          <a:blip r:embed="rId3"/>
          <a:stretch>
            <a:fillRect/>
          </a:stretch>
        </p:blipFill>
        <p:spPr>
          <a:xfrm>
            <a:off x="1928794" y="3772223"/>
            <a:ext cx="2381583" cy="3015118"/>
          </a:xfrm>
          <a:prstGeom prst="rect">
            <a:avLst/>
          </a:prstGeom>
        </p:spPr>
      </p:pic>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The Oculus Rift</a:t>
            </a:r>
            <a:endParaRPr lang="en-IE" dirty="0"/>
          </a:p>
        </p:txBody>
      </p:sp>
      <p:pic>
        <p:nvPicPr>
          <p:cNvPr id="4" name="Content Placeholder 3" descr="oculus-vr-facebook.jpg"/>
          <p:cNvPicPr>
            <a:picLocks noGrp="1" noChangeAspect="1"/>
          </p:cNvPicPr>
          <p:nvPr>
            <p:ph idx="1"/>
          </p:nvPr>
        </p:nvPicPr>
        <p:blipFill>
          <a:blip r:embed="rId3" cstate="print"/>
          <a:stretch>
            <a:fillRect/>
          </a:stretch>
        </p:blipFill>
        <p:spPr>
          <a:xfrm>
            <a:off x="2339752" y="1628800"/>
            <a:ext cx="5896744" cy="3314590"/>
          </a:xfrm>
        </p:spPr>
      </p:pic>
      <p:sp>
        <p:nvSpPr>
          <p:cNvPr id="6" name="Content Placeholder 2"/>
          <p:cNvSpPr txBox="1">
            <a:spLocks/>
          </p:cNvSpPr>
          <p:nvPr/>
        </p:nvSpPr>
        <p:spPr>
          <a:xfrm>
            <a:off x="2057400" y="5589240"/>
            <a:ext cx="6400800" cy="1268760"/>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
        <p:nvSpPr>
          <p:cNvPr id="7" name="Content Placeholder 2"/>
          <p:cNvSpPr txBox="1">
            <a:spLocks/>
          </p:cNvSpPr>
          <p:nvPr/>
        </p:nvSpPr>
        <p:spPr>
          <a:xfrm>
            <a:off x="1763688" y="5013176"/>
            <a:ext cx="6984776" cy="1844824"/>
          </a:xfrm>
          <a:prstGeom prst="rect">
            <a:avLst/>
          </a:prstGeom>
        </p:spPr>
        <p:txBody>
          <a:bodyPr vert="horz" lIns="91440" tIns="45720" rIns="91440" bIns="45720" rtlCol="0">
            <a:normAutofit fontScale="62500" lnSpcReduction="20000"/>
            <a:scene3d>
              <a:camera prst="orthographicFront"/>
              <a:lightRig rig="balanced" dir="t">
                <a:rot lat="0" lon="0" rev="4200000"/>
              </a:lightRig>
            </a:scene3d>
            <a:sp3d extrusionH="31750" prstMaterial="metal">
              <a:bevelT w="25400" h="12700" prst="softRound"/>
            </a:sp3d>
          </a:bodyPr>
          <a:lstStyle/>
          <a:p>
            <a:pPr marL="342900" lvl="0" indent="-342900">
              <a:spcBef>
                <a:spcPts val="1500"/>
              </a:spcBef>
              <a:buClr>
                <a:schemeClr val="tx1">
                  <a:lumMod val="50000"/>
                  <a:lumOff val="50000"/>
                </a:schemeClr>
              </a:buClr>
              <a:buSzPct val="80000"/>
              <a:buFont typeface="Wingdings" pitchFamily="2" charset="2"/>
              <a:buChar char=""/>
            </a:pPr>
            <a:r>
              <a:rPr lang="en-IE" sz="2800" dirty="0" smtClean="0"/>
              <a:t>‘Over the next 10 years, virtual reality will become ubiquitous, affordable, and transformative, and it begins with a truly next-generation gaming experience’</a:t>
            </a:r>
          </a:p>
          <a:p>
            <a:pPr marL="342900" lvl="0" indent="-342900">
              <a:spcBef>
                <a:spcPts val="1500"/>
              </a:spcBef>
              <a:buClr>
                <a:schemeClr val="tx1">
                  <a:lumMod val="50000"/>
                  <a:lumOff val="50000"/>
                </a:schemeClr>
              </a:buClr>
              <a:buSzPct val="80000"/>
              <a:buFont typeface="Wingdings" pitchFamily="2" charset="2"/>
              <a:buChar char=""/>
            </a:pPr>
            <a:r>
              <a:rPr lang="en-IE" sz="2900" dirty="0" smtClean="0"/>
              <a:t> ’We’ll see you in the </a:t>
            </a:r>
            <a:r>
              <a:rPr lang="en-IE" sz="2900" dirty="0" err="1" smtClean="0"/>
              <a:t>Metaverse</a:t>
            </a:r>
            <a:r>
              <a:rPr lang="en-IE" sz="2900" dirty="0" smtClean="0"/>
              <a:t>!’</a:t>
            </a:r>
          </a:p>
          <a:p>
            <a:pPr marL="800100" lvl="1" indent="-342900">
              <a:spcBef>
                <a:spcPts val="1500"/>
              </a:spcBef>
              <a:buClr>
                <a:schemeClr val="tx1">
                  <a:lumMod val="50000"/>
                  <a:lumOff val="50000"/>
                </a:schemeClr>
              </a:buClr>
              <a:buSzPct val="80000"/>
              <a:buFont typeface="Wingdings" pitchFamily="2" charset="2"/>
              <a:buChar char=""/>
            </a:pPr>
            <a:r>
              <a:rPr lang="en-IE" sz="2900" dirty="0" smtClean="0"/>
              <a:t>Oculus VR Website</a:t>
            </a:r>
            <a:endParaRPr lang="en-IE" sz="2900" dirty="0"/>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25</a:t>
            </a:r>
            <a:r>
              <a:rPr lang="en-IE" baseline="30000" dirty="0" smtClean="0"/>
              <a:t>th</a:t>
            </a:r>
            <a:r>
              <a:rPr lang="en-IE" dirty="0" smtClean="0"/>
              <a:t> March 2014</a:t>
            </a:r>
            <a:endParaRPr lang="en-IE" dirty="0"/>
          </a:p>
        </p:txBody>
      </p:sp>
      <p:sp>
        <p:nvSpPr>
          <p:cNvPr id="4" name="Content Placeholder 3"/>
          <p:cNvSpPr>
            <a:spLocks noGrp="1"/>
          </p:cNvSpPr>
          <p:nvPr>
            <p:ph idx="1"/>
          </p:nvPr>
        </p:nvSpPr>
        <p:spPr>
          <a:xfrm>
            <a:off x="1835696" y="1628800"/>
            <a:ext cx="6840760" cy="5229200"/>
          </a:xfrm>
        </p:spPr>
        <p:txBody>
          <a:bodyPr>
            <a:normAutofit fontScale="70000" lnSpcReduction="20000"/>
          </a:bodyPr>
          <a:lstStyle/>
          <a:p>
            <a:pPr algn="just">
              <a:buNone/>
            </a:pPr>
            <a:r>
              <a:rPr lang="en-IE" dirty="0" smtClean="0"/>
              <a:t>‘I'm excited to announce that we've agreed to acquire Oculus VR, the leader in virtual reality technology.</a:t>
            </a:r>
          </a:p>
          <a:p>
            <a:pPr algn="just">
              <a:buNone/>
            </a:pPr>
            <a:r>
              <a:rPr lang="en-IE" b="1" dirty="0" smtClean="0"/>
              <a:t>At this point we feel we're in a position where we can start focusing on what platforms will come next to enable even more useful, entertaining and personal experiences.</a:t>
            </a:r>
          </a:p>
          <a:p>
            <a:pPr algn="just">
              <a:buNone/>
            </a:pPr>
            <a:r>
              <a:rPr lang="en-IE" dirty="0" smtClean="0"/>
              <a:t>This is where Oculus comes in. They build virtual reality technology, like the Oculus Rift headset</a:t>
            </a:r>
            <a:r>
              <a:rPr lang="en-IE" b="1" dirty="0" smtClean="0"/>
              <a:t>. When you put it on, you enter a completely immersive computer-generated environment, like a game or a movie scene or a place far away. The incredible thing about the technology is that you feel like you're actually present in another place with other people. </a:t>
            </a:r>
            <a:r>
              <a:rPr lang="en-IE" dirty="0" smtClean="0"/>
              <a:t>People who try it say it's different from anything they've ever experienced in their lives.’</a:t>
            </a:r>
          </a:p>
          <a:p>
            <a:pPr algn="just"/>
            <a:endParaRPr lang="en-IE" dirty="0"/>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25</a:t>
            </a:r>
            <a:r>
              <a:rPr lang="en-IE" baseline="30000" dirty="0" smtClean="0"/>
              <a:t>th</a:t>
            </a:r>
            <a:r>
              <a:rPr lang="en-IE" dirty="0" smtClean="0"/>
              <a:t> March 2014</a:t>
            </a:r>
            <a:endParaRPr lang="en-IE" dirty="0"/>
          </a:p>
        </p:txBody>
      </p:sp>
      <p:sp>
        <p:nvSpPr>
          <p:cNvPr id="3" name="Content Placeholder 2"/>
          <p:cNvSpPr>
            <a:spLocks noGrp="1"/>
          </p:cNvSpPr>
          <p:nvPr>
            <p:ph idx="1"/>
          </p:nvPr>
        </p:nvSpPr>
        <p:spPr>
          <a:xfrm>
            <a:off x="1835696" y="1628800"/>
            <a:ext cx="6840760" cy="5229200"/>
          </a:xfrm>
        </p:spPr>
        <p:txBody>
          <a:bodyPr>
            <a:normAutofit fontScale="70000" lnSpcReduction="20000"/>
          </a:bodyPr>
          <a:lstStyle/>
          <a:p>
            <a:pPr>
              <a:buNone/>
            </a:pPr>
            <a:r>
              <a:rPr lang="en-IE" dirty="0" smtClean="0"/>
              <a:t>‘Oculus's mission is to enable you to experience the impossible. Their technology opens up the possibility of completely new kinds of experiences.</a:t>
            </a:r>
          </a:p>
          <a:p>
            <a:pPr>
              <a:buNone/>
            </a:pPr>
            <a:r>
              <a:rPr lang="en-IE" dirty="0" smtClean="0"/>
              <a:t>Imagine enjoying a court side seat at a game, studying in a classroom of students and teachers all over the world or consulting with a doctor face-to-face -- just by putting on goggles in your home.</a:t>
            </a:r>
          </a:p>
          <a:p>
            <a:pPr>
              <a:buNone/>
            </a:pPr>
            <a:r>
              <a:rPr lang="en-IE" dirty="0" smtClean="0"/>
              <a:t>This is really a new communication platform. By feeling truly present, you can share unbounded spaces and experiences with the people in your life. Imagine sharing not just moments with your friends online, but entire experiences and adventures.</a:t>
            </a:r>
          </a:p>
          <a:p>
            <a:pPr>
              <a:buNone/>
            </a:pPr>
            <a:r>
              <a:rPr lang="en-IE" dirty="0" smtClean="0"/>
              <a:t>One day, we believe this kind of immersive, augmented reality will become a part of daily life for billions of people.’</a:t>
            </a:r>
          </a:p>
          <a:p>
            <a:pPr>
              <a:buNone/>
            </a:pPr>
            <a:endParaRPr lang="en-IE" dirty="0"/>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25</a:t>
            </a:r>
            <a:r>
              <a:rPr lang="en-IE" baseline="30000" dirty="0" smtClean="0"/>
              <a:t>th</a:t>
            </a:r>
            <a:r>
              <a:rPr lang="en-IE" dirty="0" smtClean="0"/>
              <a:t> March 2014</a:t>
            </a:r>
            <a:endParaRPr lang="en-IE" dirty="0"/>
          </a:p>
        </p:txBody>
      </p:sp>
      <p:sp>
        <p:nvSpPr>
          <p:cNvPr id="3" name="Content Placeholder 2"/>
          <p:cNvSpPr>
            <a:spLocks noGrp="1"/>
          </p:cNvSpPr>
          <p:nvPr>
            <p:ph idx="1"/>
          </p:nvPr>
        </p:nvSpPr>
        <p:spPr>
          <a:xfrm>
            <a:off x="5508104" y="1700808"/>
            <a:ext cx="3240360" cy="5157192"/>
          </a:xfrm>
        </p:spPr>
        <p:txBody>
          <a:bodyPr>
            <a:normAutofit fontScale="70000" lnSpcReduction="20000"/>
          </a:bodyPr>
          <a:lstStyle/>
          <a:p>
            <a:r>
              <a:rPr lang="en-IE" dirty="0" smtClean="0"/>
              <a:t>‘Virtual reality was once the dream of science fiction. But the internet was also once a dream, and so were computers and </a:t>
            </a:r>
            <a:r>
              <a:rPr lang="en-IE" dirty="0" err="1" smtClean="0"/>
              <a:t>smartphones</a:t>
            </a:r>
            <a:r>
              <a:rPr lang="en-IE" dirty="0" smtClean="0"/>
              <a:t>. The future is coming and we have a chance to build it together. I can't wait to start working with the whole team at Oculus to bring this future to the world, and </a:t>
            </a:r>
            <a:r>
              <a:rPr lang="en-IE" b="1" dirty="0" smtClean="0"/>
              <a:t>to unlock new worlds for all of us.’</a:t>
            </a:r>
          </a:p>
        </p:txBody>
      </p:sp>
      <p:pic>
        <p:nvPicPr>
          <p:cNvPr id="5" name="Picture 4" descr="mark zukerberg.jpg"/>
          <p:cNvPicPr>
            <a:picLocks noChangeAspect="1"/>
          </p:cNvPicPr>
          <p:nvPr/>
        </p:nvPicPr>
        <p:blipFill>
          <a:blip r:embed="rId3" cstate="print"/>
          <a:stretch>
            <a:fillRect/>
          </a:stretch>
        </p:blipFill>
        <p:spPr>
          <a:xfrm>
            <a:off x="1907704" y="2060848"/>
            <a:ext cx="3857571" cy="2160240"/>
          </a:xfrm>
          <a:prstGeom prst="rect">
            <a:avLst/>
          </a:prstGeom>
        </p:spPr>
      </p:pic>
      <p:sp>
        <p:nvSpPr>
          <p:cNvPr id="6" name="Content Placeholder 2"/>
          <p:cNvSpPr txBox="1">
            <a:spLocks/>
          </p:cNvSpPr>
          <p:nvPr/>
        </p:nvSpPr>
        <p:spPr>
          <a:xfrm>
            <a:off x="2051720" y="4725144"/>
            <a:ext cx="3816424" cy="1656184"/>
          </a:xfrm>
          <a:prstGeom prst="rect">
            <a:avLst/>
          </a:prstGeom>
        </p:spPr>
        <p:txBody>
          <a:bodyPr vert="horz" lIns="91440" tIns="45720" rIns="91440" bIns="45720" rtlCol="0">
            <a:normAutofit/>
            <a:scene3d>
              <a:camera prst="orthographicFront"/>
              <a:lightRig rig="balanced" dir="t">
                <a:rot lat="0" lon="0" rev="4200000"/>
              </a:lightRig>
            </a:scene3d>
            <a:sp3d extrusionH="31750" prstMaterial="metal">
              <a:bevelT w="25400" h="12700" prst="softRound"/>
            </a:sp3d>
          </a:bodyPr>
          <a:lstStyle/>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Mark</a:t>
            </a:r>
            <a:r>
              <a:rPr kumimoji="0" lang="en-IE" sz="2800" b="0" i="0" u="none" strike="noStrike" kern="1200" cap="none" spc="0" normalizeH="0" noProof="0" dirty="0" smtClean="0">
                <a:ln>
                  <a:noFill/>
                </a:ln>
                <a:solidFill>
                  <a:schemeClr val="tx1">
                    <a:lumMod val="65000"/>
                    <a:lumOff val="35000"/>
                  </a:schemeClr>
                </a:solidFill>
                <a:effectLst/>
                <a:uLnTx/>
                <a:uFillTx/>
                <a:latin typeface="+mn-lt"/>
                <a:ea typeface="+mn-ea"/>
                <a:cs typeface="+mn-cs"/>
              </a:rPr>
              <a:t> </a:t>
            </a:r>
            <a:r>
              <a:rPr kumimoji="0" lang="en-IE" sz="28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Zukerberg</a:t>
            </a: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 CEO, </a:t>
            </a:r>
            <a:r>
              <a:rPr kumimoji="0" lang="en-IE" sz="2800" b="0" i="0" u="none" strike="noStrike" kern="1200" cap="none" spc="0" normalizeH="0" baseline="0" noProof="0" dirty="0" err="1" smtClean="0">
                <a:ln>
                  <a:noFill/>
                </a:ln>
                <a:solidFill>
                  <a:schemeClr val="tx1">
                    <a:lumMod val="65000"/>
                    <a:lumOff val="35000"/>
                  </a:schemeClr>
                </a:solidFill>
                <a:effectLst/>
                <a:uLnTx/>
                <a:uFillTx/>
                <a:latin typeface="+mn-lt"/>
                <a:ea typeface="+mn-ea"/>
                <a:cs typeface="+mn-cs"/>
              </a:rPr>
              <a:t>Facebook</a:t>
            </a:r>
            <a:endPar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ts val="1500"/>
              </a:spcBef>
              <a:spcAft>
                <a:spcPts val="0"/>
              </a:spcAft>
              <a:buClr>
                <a:schemeClr val="tx1">
                  <a:lumMod val="50000"/>
                  <a:lumOff val="50000"/>
                </a:schemeClr>
              </a:buClr>
              <a:buSzPct val="80000"/>
              <a:buFont typeface="Wingdings" pitchFamily="2" charset="2"/>
              <a:buChar char=""/>
              <a:tabLst/>
              <a:defRPr/>
            </a:pPr>
            <a:r>
              <a:rPr kumimoji="0" lang="en-IE" sz="2800" b="0" i="0" u="none" strike="noStrike" kern="1200" cap="none" spc="0" normalizeH="0" baseline="0" noProof="0" dirty="0" smtClean="0">
                <a:ln>
                  <a:noFill/>
                </a:ln>
                <a:solidFill>
                  <a:schemeClr val="tx1">
                    <a:lumMod val="65000"/>
                    <a:lumOff val="35000"/>
                  </a:schemeClr>
                </a:solidFill>
                <a:effectLst/>
                <a:uLnTx/>
                <a:uFillTx/>
                <a:latin typeface="+mn-lt"/>
                <a:ea typeface="+mn-ea"/>
                <a:cs typeface="+mn-cs"/>
              </a:rPr>
              <a:t>$2 billion</a:t>
            </a:r>
            <a:endParaRPr kumimoji="0" lang="en-IE" sz="2800" b="0" i="0" u="none" strike="noStrike" kern="1200" cap="none" spc="0" normalizeH="0" baseline="0" noProof="0" dirty="0">
              <a:ln>
                <a:noFill/>
              </a:ln>
              <a:solidFill>
                <a:schemeClr val="tx1">
                  <a:lumMod val="65000"/>
                  <a:lumOff val="35000"/>
                </a:schemeClr>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Infinity">
  <a:themeElements>
    <a:clrScheme name="Air">
      <a:dk1>
        <a:sysClr val="windowText" lastClr="000000"/>
      </a:dk1>
      <a:lt1>
        <a:sysClr val="window" lastClr="FFFFFF"/>
      </a:lt1>
      <a:dk2>
        <a:srgbClr val="17375D"/>
      </a:dk2>
      <a:lt2>
        <a:srgbClr val="BEDBFE"/>
      </a:lt2>
      <a:accent1>
        <a:srgbClr val="686F3A"/>
      </a:accent1>
      <a:accent2>
        <a:srgbClr val="165996"/>
      </a:accent2>
      <a:accent3>
        <a:srgbClr val="7276A0"/>
      </a:accent3>
      <a:accent4>
        <a:srgbClr val="7DB434"/>
      </a:accent4>
      <a:accent5>
        <a:srgbClr val="D28300"/>
      </a:accent5>
      <a:accent6>
        <a:srgbClr val="2B62CB"/>
      </a:accent6>
      <a:hlink>
        <a:srgbClr val="B58900"/>
      </a:hlink>
      <a:folHlink>
        <a:srgbClr val="B55C39"/>
      </a:folHlink>
    </a:clrScheme>
    <a:fontScheme name="Infinity">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Infinity">
      <a:fillStyleLst>
        <a:solidFill>
          <a:schemeClr val="phClr">
            <a:shade val="95000"/>
            <a:satMod val="115000"/>
          </a:schemeClr>
        </a:solidFill>
        <a:gradFill rotWithShape="1">
          <a:gsLst>
            <a:gs pos="0">
              <a:schemeClr val="phClr">
                <a:tint val="90000"/>
                <a:alpha val="50000"/>
                <a:satMod val="150000"/>
              </a:schemeClr>
            </a:gs>
            <a:gs pos="35000">
              <a:schemeClr val="phClr">
                <a:tint val="100000"/>
                <a:alpha val="80000"/>
                <a:satMod val="130000"/>
              </a:schemeClr>
            </a:gs>
            <a:gs pos="100000">
              <a:schemeClr val="phClr">
                <a:tint val="100000"/>
                <a:shade val="90000"/>
                <a:alpha val="95000"/>
                <a:satMod val="115000"/>
              </a:schemeClr>
            </a:gs>
          </a:gsLst>
          <a:lin ang="5400000" scaled="1"/>
        </a:gradFill>
        <a:gradFill rotWithShape="1">
          <a:gsLst>
            <a:gs pos="0">
              <a:schemeClr val="phClr">
                <a:shade val="51000"/>
                <a:alpha val="90000"/>
                <a:satMod val="130000"/>
              </a:schemeClr>
            </a:gs>
            <a:gs pos="50000">
              <a:schemeClr val="phClr">
                <a:shade val="93000"/>
                <a:alpha val="70000"/>
                <a:satMod val="130000"/>
              </a:schemeClr>
            </a:gs>
            <a:gs pos="75000">
              <a:schemeClr val="phClr">
                <a:shade val="94000"/>
                <a:alpha val="50000"/>
                <a:satMod val="135000"/>
              </a:schemeClr>
            </a:gs>
            <a:gs pos="100000">
              <a:schemeClr val="phClr">
                <a:shade val="94000"/>
                <a:alpha val="50000"/>
                <a:satMod val="135000"/>
              </a:schemeClr>
            </a:gs>
          </a:gsLst>
          <a:lin ang="0" scaled="0"/>
        </a:gradFill>
      </a:fillStyleLst>
      <a:lnStyleLst>
        <a:ln w="19050" cap="flat" cmpd="sng" algn="ctr">
          <a:solidFill>
            <a:schemeClr val="phClr">
              <a:shade val="95000"/>
            </a:schemeClr>
          </a:solidFill>
          <a:prstDash val="solid"/>
        </a:ln>
        <a:ln w="31750" cap="flat" cmpd="sng" algn="ctr">
          <a:solidFill>
            <a:schemeClr val="phClr">
              <a:shade val="95000"/>
              <a:satMod val="110000"/>
            </a:schemeClr>
          </a:solidFill>
          <a:prstDash val="solid"/>
        </a:ln>
        <a:ln w="57150" cap="flat" cmpd="dbl" algn="ctr">
          <a:solidFill>
            <a:schemeClr val="phClr">
              <a:shade val="95000"/>
              <a:satMod val="130000"/>
            </a:schemeClr>
          </a:solidFill>
          <a:prstDash val="solid"/>
        </a:ln>
      </a:lnStyleLst>
      <a:effectStyleLst>
        <a:effectStyle>
          <a:effectLst>
            <a:outerShdw blurRad="63500" dist="25400" dir="5400000" sx="101000" sy="101000" algn="ctr" rotWithShape="0">
              <a:srgbClr val="000000">
                <a:alpha val="50000"/>
              </a:srgbClr>
            </a:outerShdw>
          </a:effectLst>
        </a:effectStyle>
        <a:effectStyle>
          <a:effectLst>
            <a:outerShdw blurRad="63500" dist="12700" dir="5400000" sx="101000" sy="101000" algn="ctr" rotWithShape="0">
              <a:srgbClr val="000000">
                <a:alpha val="50000"/>
              </a:srgbClr>
            </a:outerShdw>
            <a:reflection blurRad="12700" stA="26000" endPos="15000" dist="19050" dir="5400000" sy="-100000" rotWithShape="0"/>
          </a:effectLst>
        </a:effectStyle>
        <a:effectStyle>
          <a:effectLst>
            <a:innerShdw blurRad="101600" dist="12700">
              <a:srgbClr val="000000">
                <a:alpha val="35000"/>
              </a:srgbClr>
            </a:innerShdw>
            <a:reflection blurRad="12700" stA="26000" endPos="25000" dist="19050" dir="5400000" sy="-100000" rotWithShape="0"/>
          </a:effectLst>
          <a:scene3d>
            <a:camera prst="orthographicFront">
              <a:rot lat="0" lon="0" rev="0"/>
            </a:camera>
            <a:lightRig rig="twoPt" dir="t">
              <a:rot lat="0" lon="0" rev="5400000"/>
            </a:lightRig>
          </a:scene3d>
          <a:sp3d>
            <a:bevelT w="38100" prst="coolSlant"/>
          </a:sp3d>
        </a:effectStyle>
      </a:effectStyleLst>
      <a:bgFillStyleLst>
        <a:solidFill>
          <a:schemeClr val="phClr"/>
        </a:solidFill>
        <a:gradFill rotWithShape="1">
          <a:gsLst>
            <a:gs pos="0">
              <a:schemeClr val="phClr">
                <a:tint val="80000"/>
                <a:satMod val="250000"/>
              </a:schemeClr>
            </a:gs>
            <a:gs pos="40000">
              <a:schemeClr val="phClr">
                <a:tint val="90000"/>
                <a:shade val="80000"/>
                <a:satMod val="200000"/>
              </a:schemeClr>
            </a:gs>
            <a:gs pos="100000">
              <a:schemeClr val="phClr">
                <a:shade val="20000"/>
                <a:satMod val="175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Infinity</Template>
  <TotalTime>4566</TotalTime>
  <Words>6655</Words>
  <Application>Microsoft Office PowerPoint</Application>
  <PresentationFormat>On-screen Show (4:3)</PresentationFormat>
  <Paragraphs>479</Paragraphs>
  <Slides>61</Slides>
  <Notes>39</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Infinity</vt:lpstr>
      <vt:lpstr>Space or Place: Different Views of Cyberspace</vt:lpstr>
      <vt:lpstr>Space</vt:lpstr>
      <vt:lpstr>Space</vt:lpstr>
      <vt:lpstr>Space</vt:lpstr>
      <vt:lpstr>Place</vt:lpstr>
      <vt:lpstr>Place</vt:lpstr>
      <vt:lpstr>Place</vt:lpstr>
      <vt:lpstr>Space vs Place</vt:lpstr>
      <vt:lpstr>Space vs Place</vt:lpstr>
      <vt:lpstr>Sacred and Profane</vt:lpstr>
      <vt:lpstr>Sacred and Profane</vt:lpstr>
      <vt:lpstr>More Space</vt:lpstr>
      <vt:lpstr>Descartes on Space</vt:lpstr>
      <vt:lpstr>Henri Lefebvre</vt:lpstr>
      <vt:lpstr>Henri Lefebvre</vt:lpstr>
      <vt:lpstr>The Production of Space (1974)</vt:lpstr>
      <vt:lpstr>Michel Foucault</vt:lpstr>
      <vt:lpstr>Foucault – Internal and External Space</vt:lpstr>
      <vt:lpstr>Foucault – Different Sites</vt:lpstr>
      <vt:lpstr>Foucault - Utopias</vt:lpstr>
      <vt:lpstr>Foucault - Heterotopias</vt:lpstr>
      <vt:lpstr>Soja (1989)</vt:lpstr>
      <vt:lpstr>Soja - Thirdspace</vt:lpstr>
      <vt:lpstr>Soja on Lefebvre and Foucault</vt:lpstr>
      <vt:lpstr>Modernity</vt:lpstr>
      <vt:lpstr>Technology</vt:lpstr>
      <vt:lpstr>Technology</vt:lpstr>
      <vt:lpstr>Cyberspace</vt:lpstr>
      <vt:lpstr>The Internet and Cyberspace</vt:lpstr>
      <vt:lpstr>The Internet and Cyberspace</vt:lpstr>
      <vt:lpstr>A Place Called Cyberspace</vt:lpstr>
      <vt:lpstr>Early Literature</vt:lpstr>
      <vt:lpstr>A Separate Place?</vt:lpstr>
      <vt:lpstr>A Separate Place</vt:lpstr>
      <vt:lpstr>A Separate Place?</vt:lpstr>
      <vt:lpstr>Technological Dystopia</vt:lpstr>
      <vt:lpstr>Dystopia</vt:lpstr>
      <vt:lpstr>Utopia</vt:lpstr>
      <vt:lpstr>Utopia</vt:lpstr>
      <vt:lpstr>Utopia</vt:lpstr>
      <vt:lpstr>Utopia</vt:lpstr>
      <vt:lpstr>A Sacred Space</vt:lpstr>
      <vt:lpstr>The Cyberspace Pantheon</vt:lpstr>
      <vt:lpstr>Disillusionment</vt:lpstr>
      <vt:lpstr>Limits of the Internet</vt:lpstr>
      <vt:lpstr>Dystopia 2011</vt:lpstr>
      <vt:lpstr>Utopia 2011</vt:lpstr>
      <vt:lpstr>A Separate Place or Space</vt:lpstr>
      <vt:lpstr>Cyberspace as Heterotopia</vt:lpstr>
      <vt:lpstr>Fundamentally Different </vt:lpstr>
      <vt:lpstr>Spaces and Cyberspaces</vt:lpstr>
      <vt:lpstr>Is Cyberspace Heterogeneous?</vt:lpstr>
      <vt:lpstr>Metaverse</vt:lpstr>
      <vt:lpstr>Quote from Snow Crash</vt:lpstr>
      <vt:lpstr>Second Life</vt:lpstr>
      <vt:lpstr>Farm on Facebook</vt:lpstr>
      <vt:lpstr>Augmented Reality</vt:lpstr>
      <vt:lpstr>The Oculus Rift</vt:lpstr>
      <vt:lpstr>25th March 2014</vt:lpstr>
      <vt:lpstr>25th March 2014</vt:lpstr>
      <vt:lpstr>25th March 2014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Space or Place: Astrologers’ Views of Cyberspace</dc:title>
  <dc:creator>DAI-497</dc:creator>
  <cp:lastModifiedBy>Frances</cp:lastModifiedBy>
  <cp:revision>676</cp:revision>
  <dcterms:created xsi:type="dcterms:W3CDTF">2014-04-12T13:15:10Z</dcterms:created>
  <dcterms:modified xsi:type="dcterms:W3CDTF">2014-06-23T15:46:10Z</dcterms:modified>
</cp:coreProperties>
</file>