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7" r:id="rId2"/>
    <p:sldId id="256"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viewProps" Target="viewProps.xml" /><Relationship Id="rId5" Type="http://schemas.openxmlformats.org/officeDocument/2006/relationships/presProps" Target="presProps.xml" /><Relationship Id="rId4" Type="http://schemas.openxmlformats.org/officeDocument/2006/relationships/notesMaster" Target="notesMasters/notesMaster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BCBFE0-CA07-4838-A16E-5A0A7CCE8C52}" type="datetimeFigureOut">
              <a:rPr lang="en-US" smtClean="0"/>
              <a:t>3/7/2026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09D6D6-B57A-462A-9C2B-97C8C9065497}" type="slidenum">
              <a:rPr lang="en-US" smtClean="0"/>
              <a:t>‹#›</a:t>
            </a:fld>
            <a:endParaRPr lang="en-US"/>
          </a:p>
        </p:txBody>
      </p:sp>
    </p:spTree>
    <p:extLst>
      <p:ext uri="{BB962C8B-B14F-4D97-AF65-F5344CB8AC3E}">
        <p14:creationId xmlns:p14="http://schemas.microsoft.com/office/powerpoint/2010/main" val="30525714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C09D6D6-B57A-462A-9C2B-97C8C9065497}" type="slidenum">
              <a:rPr lang="en-US" smtClean="0"/>
              <a:t>2</a:t>
            </a:fld>
            <a:endParaRPr lang="en-US"/>
          </a:p>
        </p:txBody>
      </p:sp>
    </p:spTree>
    <p:extLst>
      <p:ext uri="{BB962C8B-B14F-4D97-AF65-F5344CB8AC3E}">
        <p14:creationId xmlns:p14="http://schemas.microsoft.com/office/powerpoint/2010/main" val="14427677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0B392-AF60-2C54-5556-DBCFE1C0E8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8A8EF96-A91D-2E69-1DE0-DFDA83162D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BDC3881-EAEE-3376-D3E4-E392AB1755FC}"/>
              </a:ext>
            </a:extLst>
          </p:cNvPr>
          <p:cNvSpPr>
            <a:spLocks noGrp="1"/>
          </p:cNvSpPr>
          <p:nvPr>
            <p:ph type="dt" sz="half" idx="10"/>
          </p:nvPr>
        </p:nvSpPr>
        <p:spPr/>
        <p:txBody>
          <a:bodyPr/>
          <a:lstStyle/>
          <a:p>
            <a:fld id="{715406A7-C680-4E9E-A193-2A41EC33D126}" type="datetimeFigureOut">
              <a:rPr lang="en-US" smtClean="0"/>
              <a:t>3/7/2026</a:t>
            </a:fld>
            <a:endParaRPr lang="en-US"/>
          </a:p>
        </p:txBody>
      </p:sp>
      <p:sp>
        <p:nvSpPr>
          <p:cNvPr id="5" name="Footer Placeholder 4">
            <a:extLst>
              <a:ext uri="{FF2B5EF4-FFF2-40B4-BE49-F238E27FC236}">
                <a16:creationId xmlns:a16="http://schemas.microsoft.com/office/drawing/2014/main" id="{7AE60EC8-9721-673C-DE6C-4187A60DBD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6B393B-8741-C9EB-A488-EA5E34471604}"/>
              </a:ext>
            </a:extLst>
          </p:cNvPr>
          <p:cNvSpPr>
            <a:spLocks noGrp="1"/>
          </p:cNvSpPr>
          <p:nvPr>
            <p:ph type="sldNum" sz="quarter" idx="12"/>
          </p:nvPr>
        </p:nvSpPr>
        <p:spPr/>
        <p:txBody>
          <a:bodyPr/>
          <a:lstStyle/>
          <a:p>
            <a:fld id="{E986843D-450C-4A42-9381-CAA16B67A049}" type="slidenum">
              <a:rPr lang="en-US" smtClean="0"/>
              <a:t>‹#›</a:t>
            </a:fld>
            <a:endParaRPr lang="en-US"/>
          </a:p>
        </p:txBody>
      </p:sp>
    </p:spTree>
    <p:extLst>
      <p:ext uri="{BB962C8B-B14F-4D97-AF65-F5344CB8AC3E}">
        <p14:creationId xmlns:p14="http://schemas.microsoft.com/office/powerpoint/2010/main" val="15062838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069C3-37D6-C57E-DC54-34E3659EA6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FFD72A6-5A24-2200-759C-69C9ED08B6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E0ECF6-F5F6-F6FD-7A9B-72B0849C432F}"/>
              </a:ext>
            </a:extLst>
          </p:cNvPr>
          <p:cNvSpPr>
            <a:spLocks noGrp="1"/>
          </p:cNvSpPr>
          <p:nvPr>
            <p:ph type="dt" sz="half" idx="10"/>
          </p:nvPr>
        </p:nvSpPr>
        <p:spPr/>
        <p:txBody>
          <a:bodyPr/>
          <a:lstStyle/>
          <a:p>
            <a:fld id="{715406A7-C680-4E9E-A193-2A41EC33D126}" type="datetimeFigureOut">
              <a:rPr lang="en-US" smtClean="0"/>
              <a:t>3/7/2026</a:t>
            </a:fld>
            <a:endParaRPr lang="en-US"/>
          </a:p>
        </p:txBody>
      </p:sp>
      <p:sp>
        <p:nvSpPr>
          <p:cNvPr id="5" name="Footer Placeholder 4">
            <a:extLst>
              <a:ext uri="{FF2B5EF4-FFF2-40B4-BE49-F238E27FC236}">
                <a16:creationId xmlns:a16="http://schemas.microsoft.com/office/drawing/2014/main" id="{374AE6F5-8467-5E9C-8903-7C9CB7B313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D426B2-1367-1B16-D211-FF13F33477DB}"/>
              </a:ext>
            </a:extLst>
          </p:cNvPr>
          <p:cNvSpPr>
            <a:spLocks noGrp="1"/>
          </p:cNvSpPr>
          <p:nvPr>
            <p:ph type="sldNum" sz="quarter" idx="12"/>
          </p:nvPr>
        </p:nvSpPr>
        <p:spPr/>
        <p:txBody>
          <a:bodyPr/>
          <a:lstStyle/>
          <a:p>
            <a:fld id="{E986843D-450C-4A42-9381-CAA16B67A049}" type="slidenum">
              <a:rPr lang="en-US" smtClean="0"/>
              <a:t>‹#›</a:t>
            </a:fld>
            <a:endParaRPr lang="en-US"/>
          </a:p>
        </p:txBody>
      </p:sp>
    </p:spTree>
    <p:extLst>
      <p:ext uri="{BB962C8B-B14F-4D97-AF65-F5344CB8AC3E}">
        <p14:creationId xmlns:p14="http://schemas.microsoft.com/office/powerpoint/2010/main" val="26181968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37A8C-EF52-5DAC-A53C-8BF2C398365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67F67AF-3A34-BC97-E563-7D41A829029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B83410-5A02-2724-16CB-720CBB9218EB}"/>
              </a:ext>
            </a:extLst>
          </p:cNvPr>
          <p:cNvSpPr>
            <a:spLocks noGrp="1"/>
          </p:cNvSpPr>
          <p:nvPr>
            <p:ph type="dt" sz="half" idx="10"/>
          </p:nvPr>
        </p:nvSpPr>
        <p:spPr/>
        <p:txBody>
          <a:bodyPr/>
          <a:lstStyle/>
          <a:p>
            <a:fld id="{715406A7-C680-4E9E-A193-2A41EC33D126}" type="datetimeFigureOut">
              <a:rPr lang="en-US" smtClean="0"/>
              <a:t>3/7/2026</a:t>
            </a:fld>
            <a:endParaRPr lang="en-US"/>
          </a:p>
        </p:txBody>
      </p:sp>
      <p:sp>
        <p:nvSpPr>
          <p:cNvPr id="5" name="Footer Placeholder 4">
            <a:extLst>
              <a:ext uri="{FF2B5EF4-FFF2-40B4-BE49-F238E27FC236}">
                <a16:creationId xmlns:a16="http://schemas.microsoft.com/office/drawing/2014/main" id="{BFFB8A38-5E31-9C93-C5AE-E258A1635F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12B117-96AF-B4D0-7786-69F51448B4E9}"/>
              </a:ext>
            </a:extLst>
          </p:cNvPr>
          <p:cNvSpPr>
            <a:spLocks noGrp="1"/>
          </p:cNvSpPr>
          <p:nvPr>
            <p:ph type="sldNum" sz="quarter" idx="12"/>
          </p:nvPr>
        </p:nvSpPr>
        <p:spPr/>
        <p:txBody>
          <a:bodyPr/>
          <a:lstStyle/>
          <a:p>
            <a:fld id="{E986843D-450C-4A42-9381-CAA16B67A049}" type="slidenum">
              <a:rPr lang="en-US" smtClean="0"/>
              <a:t>‹#›</a:t>
            </a:fld>
            <a:endParaRPr lang="en-US"/>
          </a:p>
        </p:txBody>
      </p:sp>
    </p:spTree>
    <p:extLst>
      <p:ext uri="{BB962C8B-B14F-4D97-AF65-F5344CB8AC3E}">
        <p14:creationId xmlns:p14="http://schemas.microsoft.com/office/powerpoint/2010/main" val="83493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D6AFC-5B20-0942-7F39-C95FE582CDF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9ABBFFF-7075-2E7E-A765-4277272A33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6D6FB64-32BB-16C3-338A-3BF2A1EC19B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9166E2E-F6CF-4F46-E08B-373E12C2F597}"/>
              </a:ext>
            </a:extLst>
          </p:cNvPr>
          <p:cNvSpPr>
            <a:spLocks noGrp="1"/>
          </p:cNvSpPr>
          <p:nvPr>
            <p:ph type="dt" sz="half" idx="10"/>
          </p:nvPr>
        </p:nvSpPr>
        <p:spPr/>
        <p:txBody>
          <a:bodyPr/>
          <a:lstStyle/>
          <a:p>
            <a:fld id="{715406A7-C680-4E9E-A193-2A41EC33D126}" type="datetimeFigureOut">
              <a:rPr lang="en-US" smtClean="0"/>
              <a:t>3/7/2026</a:t>
            </a:fld>
            <a:endParaRPr lang="en-US"/>
          </a:p>
        </p:txBody>
      </p:sp>
      <p:sp>
        <p:nvSpPr>
          <p:cNvPr id="6" name="Footer Placeholder 5">
            <a:extLst>
              <a:ext uri="{FF2B5EF4-FFF2-40B4-BE49-F238E27FC236}">
                <a16:creationId xmlns:a16="http://schemas.microsoft.com/office/drawing/2014/main" id="{53CFBC6C-99CD-A81D-70A5-43FF45A49FF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9E5304-F1B7-59A9-96BA-B3BE114A7482}"/>
              </a:ext>
            </a:extLst>
          </p:cNvPr>
          <p:cNvSpPr>
            <a:spLocks noGrp="1"/>
          </p:cNvSpPr>
          <p:nvPr>
            <p:ph type="sldNum" sz="quarter" idx="12"/>
          </p:nvPr>
        </p:nvSpPr>
        <p:spPr/>
        <p:txBody>
          <a:bodyPr/>
          <a:lstStyle/>
          <a:p>
            <a:fld id="{E986843D-450C-4A42-9381-CAA16B67A049}" type="slidenum">
              <a:rPr lang="en-US" smtClean="0"/>
              <a:t>‹#›</a:t>
            </a:fld>
            <a:endParaRPr lang="en-US"/>
          </a:p>
        </p:txBody>
      </p:sp>
    </p:spTree>
    <p:extLst>
      <p:ext uri="{BB962C8B-B14F-4D97-AF65-F5344CB8AC3E}">
        <p14:creationId xmlns:p14="http://schemas.microsoft.com/office/powerpoint/2010/main" val="2835062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9752B-EFE4-270A-5A4D-92A23234A48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7157E6C-F461-C809-BF02-EDF4F36F08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33EC295-8A7C-CDA0-D707-76B94511605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2D14A20-4861-4500-2618-A7EB0CB78AD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86D67A6-43EA-970B-C65E-DD02FCDC1C4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EABD719-45A1-8713-E47A-1AD758FEA6BA}"/>
              </a:ext>
            </a:extLst>
          </p:cNvPr>
          <p:cNvSpPr>
            <a:spLocks noGrp="1"/>
          </p:cNvSpPr>
          <p:nvPr>
            <p:ph type="dt" sz="half" idx="10"/>
          </p:nvPr>
        </p:nvSpPr>
        <p:spPr/>
        <p:txBody>
          <a:bodyPr/>
          <a:lstStyle/>
          <a:p>
            <a:fld id="{715406A7-C680-4E9E-A193-2A41EC33D126}" type="datetimeFigureOut">
              <a:rPr lang="en-US" smtClean="0"/>
              <a:t>3/7/2026</a:t>
            </a:fld>
            <a:endParaRPr lang="en-US"/>
          </a:p>
        </p:txBody>
      </p:sp>
      <p:sp>
        <p:nvSpPr>
          <p:cNvPr id="8" name="Footer Placeholder 7">
            <a:extLst>
              <a:ext uri="{FF2B5EF4-FFF2-40B4-BE49-F238E27FC236}">
                <a16:creationId xmlns:a16="http://schemas.microsoft.com/office/drawing/2014/main" id="{F88FFEF6-1E3D-6104-BFCA-D40BD517611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4B63E04-3E68-1355-89E6-1F4703EB783F}"/>
              </a:ext>
            </a:extLst>
          </p:cNvPr>
          <p:cNvSpPr>
            <a:spLocks noGrp="1"/>
          </p:cNvSpPr>
          <p:nvPr>
            <p:ph type="sldNum" sz="quarter" idx="12"/>
          </p:nvPr>
        </p:nvSpPr>
        <p:spPr/>
        <p:txBody>
          <a:bodyPr/>
          <a:lstStyle/>
          <a:p>
            <a:fld id="{E986843D-450C-4A42-9381-CAA16B67A049}" type="slidenum">
              <a:rPr lang="en-US" smtClean="0"/>
              <a:t>‹#›</a:t>
            </a:fld>
            <a:endParaRPr lang="en-US"/>
          </a:p>
        </p:txBody>
      </p:sp>
    </p:spTree>
    <p:extLst>
      <p:ext uri="{BB962C8B-B14F-4D97-AF65-F5344CB8AC3E}">
        <p14:creationId xmlns:p14="http://schemas.microsoft.com/office/powerpoint/2010/main" val="22381561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24076-9749-432D-4BE4-6F549A0EADD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0E46A09-5D78-6C39-333A-107FDA21CBEF}"/>
              </a:ext>
            </a:extLst>
          </p:cNvPr>
          <p:cNvSpPr>
            <a:spLocks noGrp="1"/>
          </p:cNvSpPr>
          <p:nvPr>
            <p:ph type="dt" sz="half" idx="10"/>
          </p:nvPr>
        </p:nvSpPr>
        <p:spPr/>
        <p:txBody>
          <a:bodyPr/>
          <a:lstStyle/>
          <a:p>
            <a:fld id="{715406A7-C680-4E9E-A193-2A41EC33D126}" type="datetimeFigureOut">
              <a:rPr lang="en-US" smtClean="0"/>
              <a:t>3/7/2026</a:t>
            </a:fld>
            <a:endParaRPr lang="en-US"/>
          </a:p>
        </p:txBody>
      </p:sp>
      <p:sp>
        <p:nvSpPr>
          <p:cNvPr id="4" name="Footer Placeholder 3">
            <a:extLst>
              <a:ext uri="{FF2B5EF4-FFF2-40B4-BE49-F238E27FC236}">
                <a16:creationId xmlns:a16="http://schemas.microsoft.com/office/drawing/2014/main" id="{DB2AA374-2082-2BC7-95E0-97787107316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4ED545-353C-D262-F824-4D712AFADC76}"/>
              </a:ext>
            </a:extLst>
          </p:cNvPr>
          <p:cNvSpPr>
            <a:spLocks noGrp="1"/>
          </p:cNvSpPr>
          <p:nvPr>
            <p:ph type="sldNum" sz="quarter" idx="12"/>
          </p:nvPr>
        </p:nvSpPr>
        <p:spPr/>
        <p:txBody>
          <a:bodyPr/>
          <a:lstStyle/>
          <a:p>
            <a:fld id="{E986843D-450C-4A42-9381-CAA16B67A049}" type="slidenum">
              <a:rPr lang="en-US" smtClean="0"/>
              <a:t>‹#›</a:t>
            </a:fld>
            <a:endParaRPr lang="en-US"/>
          </a:p>
        </p:txBody>
      </p:sp>
    </p:spTree>
    <p:extLst>
      <p:ext uri="{BB962C8B-B14F-4D97-AF65-F5344CB8AC3E}">
        <p14:creationId xmlns:p14="http://schemas.microsoft.com/office/powerpoint/2010/main" val="14421673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795A98-3B0B-1BAF-C6D8-D45AD6829D07}"/>
              </a:ext>
            </a:extLst>
          </p:cNvPr>
          <p:cNvSpPr>
            <a:spLocks noGrp="1"/>
          </p:cNvSpPr>
          <p:nvPr>
            <p:ph type="dt" sz="half" idx="10"/>
          </p:nvPr>
        </p:nvSpPr>
        <p:spPr/>
        <p:txBody>
          <a:bodyPr/>
          <a:lstStyle/>
          <a:p>
            <a:fld id="{715406A7-C680-4E9E-A193-2A41EC33D126}" type="datetimeFigureOut">
              <a:rPr lang="en-US" smtClean="0"/>
              <a:t>3/7/2026</a:t>
            </a:fld>
            <a:endParaRPr lang="en-US"/>
          </a:p>
        </p:txBody>
      </p:sp>
      <p:sp>
        <p:nvSpPr>
          <p:cNvPr id="3" name="Footer Placeholder 2">
            <a:extLst>
              <a:ext uri="{FF2B5EF4-FFF2-40B4-BE49-F238E27FC236}">
                <a16:creationId xmlns:a16="http://schemas.microsoft.com/office/drawing/2014/main" id="{2FCF2021-2317-6D0E-4BF4-EC6B26798BA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3335D21-4F2F-BF11-606E-A8128992BDDD}"/>
              </a:ext>
            </a:extLst>
          </p:cNvPr>
          <p:cNvSpPr>
            <a:spLocks noGrp="1"/>
          </p:cNvSpPr>
          <p:nvPr>
            <p:ph type="sldNum" sz="quarter" idx="12"/>
          </p:nvPr>
        </p:nvSpPr>
        <p:spPr/>
        <p:txBody>
          <a:bodyPr/>
          <a:lstStyle/>
          <a:p>
            <a:fld id="{E986843D-450C-4A42-9381-CAA16B67A049}" type="slidenum">
              <a:rPr lang="en-US" smtClean="0"/>
              <a:t>‹#›</a:t>
            </a:fld>
            <a:endParaRPr lang="en-US"/>
          </a:p>
        </p:txBody>
      </p:sp>
    </p:spTree>
    <p:extLst>
      <p:ext uri="{BB962C8B-B14F-4D97-AF65-F5344CB8AC3E}">
        <p14:creationId xmlns:p14="http://schemas.microsoft.com/office/powerpoint/2010/main" val="23929542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D18A2-43ED-2EF8-E939-5050F3D480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55EA65C-4D8A-FD1E-A2E6-4AE9F08DFCD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336B416-7BEC-B9F9-C3CE-B76552771B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E14CD3-E810-F0C8-1DA0-0DA8262BF487}"/>
              </a:ext>
            </a:extLst>
          </p:cNvPr>
          <p:cNvSpPr>
            <a:spLocks noGrp="1"/>
          </p:cNvSpPr>
          <p:nvPr>
            <p:ph type="dt" sz="half" idx="10"/>
          </p:nvPr>
        </p:nvSpPr>
        <p:spPr/>
        <p:txBody>
          <a:bodyPr/>
          <a:lstStyle/>
          <a:p>
            <a:fld id="{715406A7-C680-4E9E-A193-2A41EC33D126}" type="datetimeFigureOut">
              <a:rPr lang="en-US" smtClean="0"/>
              <a:t>3/7/2026</a:t>
            </a:fld>
            <a:endParaRPr lang="en-US"/>
          </a:p>
        </p:txBody>
      </p:sp>
      <p:sp>
        <p:nvSpPr>
          <p:cNvPr id="6" name="Footer Placeholder 5">
            <a:extLst>
              <a:ext uri="{FF2B5EF4-FFF2-40B4-BE49-F238E27FC236}">
                <a16:creationId xmlns:a16="http://schemas.microsoft.com/office/drawing/2014/main" id="{DB6142B9-3121-93BC-8407-080648602F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E32DB73-E2D1-485C-E428-19AA3A38DF3F}"/>
              </a:ext>
            </a:extLst>
          </p:cNvPr>
          <p:cNvSpPr>
            <a:spLocks noGrp="1"/>
          </p:cNvSpPr>
          <p:nvPr>
            <p:ph type="sldNum" sz="quarter" idx="12"/>
          </p:nvPr>
        </p:nvSpPr>
        <p:spPr/>
        <p:txBody>
          <a:bodyPr/>
          <a:lstStyle/>
          <a:p>
            <a:fld id="{E986843D-450C-4A42-9381-CAA16B67A049}" type="slidenum">
              <a:rPr lang="en-US" smtClean="0"/>
              <a:t>‹#›</a:t>
            </a:fld>
            <a:endParaRPr lang="en-US"/>
          </a:p>
        </p:txBody>
      </p:sp>
    </p:spTree>
    <p:extLst>
      <p:ext uri="{BB962C8B-B14F-4D97-AF65-F5344CB8AC3E}">
        <p14:creationId xmlns:p14="http://schemas.microsoft.com/office/powerpoint/2010/main" val="1783429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4FCF5-7304-7F19-4856-6AD04240F7C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05E0B88-5D31-63E4-AA19-A05EC7881C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7E583C1-FDC1-D671-977B-9C03E6DFD8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3E912A-EA85-2EE7-78C0-75C69D5F7D1C}"/>
              </a:ext>
            </a:extLst>
          </p:cNvPr>
          <p:cNvSpPr>
            <a:spLocks noGrp="1"/>
          </p:cNvSpPr>
          <p:nvPr>
            <p:ph type="dt" sz="half" idx="10"/>
          </p:nvPr>
        </p:nvSpPr>
        <p:spPr/>
        <p:txBody>
          <a:bodyPr/>
          <a:lstStyle/>
          <a:p>
            <a:fld id="{715406A7-C680-4E9E-A193-2A41EC33D126}" type="datetimeFigureOut">
              <a:rPr lang="en-US" smtClean="0"/>
              <a:t>3/7/2026</a:t>
            </a:fld>
            <a:endParaRPr lang="en-US"/>
          </a:p>
        </p:txBody>
      </p:sp>
      <p:sp>
        <p:nvSpPr>
          <p:cNvPr id="6" name="Footer Placeholder 5">
            <a:extLst>
              <a:ext uri="{FF2B5EF4-FFF2-40B4-BE49-F238E27FC236}">
                <a16:creationId xmlns:a16="http://schemas.microsoft.com/office/drawing/2014/main" id="{845695ED-63B1-58CF-084C-22999A0A8A9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345D27-F2F0-4EEC-D477-DDB2BD8C8FA1}"/>
              </a:ext>
            </a:extLst>
          </p:cNvPr>
          <p:cNvSpPr>
            <a:spLocks noGrp="1"/>
          </p:cNvSpPr>
          <p:nvPr>
            <p:ph type="sldNum" sz="quarter" idx="12"/>
          </p:nvPr>
        </p:nvSpPr>
        <p:spPr/>
        <p:txBody>
          <a:bodyPr/>
          <a:lstStyle/>
          <a:p>
            <a:fld id="{E986843D-450C-4A42-9381-CAA16B67A049}" type="slidenum">
              <a:rPr lang="en-US" smtClean="0"/>
              <a:t>‹#›</a:t>
            </a:fld>
            <a:endParaRPr lang="en-US"/>
          </a:p>
        </p:txBody>
      </p:sp>
    </p:spTree>
    <p:extLst>
      <p:ext uri="{BB962C8B-B14F-4D97-AF65-F5344CB8AC3E}">
        <p14:creationId xmlns:p14="http://schemas.microsoft.com/office/powerpoint/2010/main" val="29599721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1FBB7-6B8D-13E9-61F1-CDDD157EADD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68AFB0-CB84-A9E5-2B9F-E0A523184CA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D0E983-989C-EE58-08F0-72E3B3CAC2BF}"/>
              </a:ext>
            </a:extLst>
          </p:cNvPr>
          <p:cNvSpPr>
            <a:spLocks noGrp="1"/>
          </p:cNvSpPr>
          <p:nvPr>
            <p:ph type="dt" sz="half" idx="10"/>
          </p:nvPr>
        </p:nvSpPr>
        <p:spPr/>
        <p:txBody>
          <a:bodyPr/>
          <a:lstStyle/>
          <a:p>
            <a:fld id="{715406A7-C680-4E9E-A193-2A41EC33D126}" type="datetimeFigureOut">
              <a:rPr lang="en-US" smtClean="0"/>
              <a:t>3/7/2026</a:t>
            </a:fld>
            <a:endParaRPr lang="en-US"/>
          </a:p>
        </p:txBody>
      </p:sp>
      <p:sp>
        <p:nvSpPr>
          <p:cNvPr id="5" name="Footer Placeholder 4">
            <a:extLst>
              <a:ext uri="{FF2B5EF4-FFF2-40B4-BE49-F238E27FC236}">
                <a16:creationId xmlns:a16="http://schemas.microsoft.com/office/drawing/2014/main" id="{335C4E94-510C-563A-8EE0-5790CCA670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387B4A0-7B73-D9E3-DCB4-BC5C96BD6803}"/>
              </a:ext>
            </a:extLst>
          </p:cNvPr>
          <p:cNvSpPr>
            <a:spLocks noGrp="1"/>
          </p:cNvSpPr>
          <p:nvPr>
            <p:ph type="sldNum" sz="quarter" idx="12"/>
          </p:nvPr>
        </p:nvSpPr>
        <p:spPr/>
        <p:txBody>
          <a:bodyPr/>
          <a:lstStyle/>
          <a:p>
            <a:fld id="{E986843D-450C-4A42-9381-CAA16B67A049}" type="slidenum">
              <a:rPr lang="en-US" smtClean="0"/>
              <a:t>‹#›</a:t>
            </a:fld>
            <a:endParaRPr lang="en-US"/>
          </a:p>
        </p:txBody>
      </p:sp>
    </p:spTree>
    <p:extLst>
      <p:ext uri="{BB962C8B-B14F-4D97-AF65-F5344CB8AC3E}">
        <p14:creationId xmlns:p14="http://schemas.microsoft.com/office/powerpoint/2010/main" val="1464175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1769A9-ED9E-B8EC-ADB3-BF98C48B87F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0B905E-6397-FF48-1672-69426E8B0B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18C6A1-F58D-9574-8EA2-1F66EDB447AA}"/>
              </a:ext>
            </a:extLst>
          </p:cNvPr>
          <p:cNvSpPr>
            <a:spLocks noGrp="1"/>
          </p:cNvSpPr>
          <p:nvPr>
            <p:ph type="dt" sz="half" idx="10"/>
          </p:nvPr>
        </p:nvSpPr>
        <p:spPr/>
        <p:txBody>
          <a:bodyPr/>
          <a:lstStyle/>
          <a:p>
            <a:fld id="{715406A7-C680-4E9E-A193-2A41EC33D126}" type="datetimeFigureOut">
              <a:rPr lang="en-US" smtClean="0"/>
              <a:t>3/7/2026</a:t>
            </a:fld>
            <a:endParaRPr lang="en-US"/>
          </a:p>
        </p:txBody>
      </p:sp>
      <p:sp>
        <p:nvSpPr>
          <p:cNvPr id="5" name="Footer Placeholder 4">
            <a:extLst>
              <a:ext uri="{FF2B5EF4-FFF2-40B4-BE49-F238E27FC236}">
                <a16:creationId xmlns:a16="http://schemas.microsoft.com/office/drawing/2014/main" id="{DD35D969-2C4B-F998-AC97-408083E597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B0BB2E-9A3C-94E9-DB20-46099B370D75}"/>
              </a:ext>
            </a:extLst>
          </p:cNvPr>
          <p:cNvSpPr>
            <a:spLocks noGrp="1"/>
          </p:cNvSpPr>
          <p:nvPr>
            <p:ph type="sldNum" sz="quarter" idx="12"/>
          </p:nvPr>
        </p:nvSpPr>
        <p:spPr/>
        <p:txBody>
          <a:bodyPr/>
          <a:lstStyle/>
          <a:p>
            <a:fld id="{E986843D-450C-4A42-9381-CAA16B67A049}" type="slidenum">
              <a:rPr lang="en-US" smtClean="0"/>
              <a:t>‹#›</a:t>
            </a:fld>
            <a:endParaRPr lang="en-US"/>
          </a:p>
        </p:txBody>
      </p:sp>
    </p:spTree>
    <p:extLst>
      <p:ext uri="{BB962C8B-B14F-4D97-AF65-F5344CB8AC3E}">
        <p14:creationId xmlns:p14="http://schemas.microsoft.com/office/powerpoint/2010/main" val="26983615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32B1EB-79A8-00F8-44F2-D1F3FADD77E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1FDE979-4EB4-BA4C-5A04-D005882C30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39EC2E-1AAB-3C06-D392-C8CF68B81F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15406A7-C680-4E9E-A193-2A41EC33D126}" type="datetimeFigureOut">
              <a:rPr lang="en-US" smtClean="0"/>
              <a:t>3/7/2026</a:t>
            </a:fld>
            <a:endParaRPr lang="en-US"/>
          </a:p>
        </p:txBody>
      </p:sp>
      <p:sp>
        <p:nvSpPr>
          <p:cNvPr id="5" name="Footer Placeholder 4">
            <a:extLst>
              <a:ext uri="{FF2B5EF4-FFF2-40B4-BE49-F238E27FC236}">
                <a16:creationId xmlns:a16="http://schemas.microsoft.com/office/drawing/2014/main" id="{672D0E69-F823-5118-DE7F-27EA642AA1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458A509-7E6A-F1FD-87FB-4D48A18205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986843D-450C-4A42-9381-CAA16B67A049}" type="slidenum">
              <a:rPr lang="en-US" smtClean="0"/>
              <a:t>‹#›</a:t>
            </a:fld>
            <a:endParaRPr lang="en-US"/>
          </a:p>
        </p:txBody>
      </p:sp>
    </p:spTree>
    <p:extLst>
      <p:ext uri="{BB962C8B-B14F-4D97-AF65-F5344CB8AC3E}">
        <p14:creationId xmlns:p14="http://schemas.microsoft.com/office/powerpoint/2010/main" val="4879866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8" Type="http://schemas.openxmlformats.org/officeDocument/2006/relationships/image" Target="../media/image6.jpeg" /><Relationship Id="rId13" Type="http://schemas.openxmlformats.org/officeDocument/2006/relationships/image" Target="../media/image11.jpeg" /><Relationship Id="rId18" Type="http://schemas.openxmlformats.org/officeDocument/2006/relationships/image" Target="../media/image16.png" /><Relationship Id="rId3" Type="http://schemas.openxmlformats.org/officeDocument/2006/relationships/image" Target="../media/image1.png" /><Relationship Id="rId7" Type="http://schemas.openxmlformats.org/officeDocument/2006/relationships/image" Target="../media/image5.jpeg" /><Relationship Id="rId12" Type="http://schemas.openxmlformats.org/officeDocument/2006/relationships/image" Target="../media/image10.png" /><Relationship Id="rId17" Type="http://schemas.openxmlformats.org/officeDocument/2006/relationships/image" Target="../media/image15.jpeg" /><Relationship Id="rId2" Type="http://schemas.openxmlformats.org/officeDocument/2006/relationships/notesSlide" Target="../notesSlides/notesSlide1.xml" /><Relationship Id="rId16" Type="http://schemas.openxmlformats.org/officeDocument/2006/relationships/image" Target="../media/image14.jpeg" /><Relationship Id="rId1" Type="http://schemas.openxmlformats.org/officeDocument/2006/relationships/slideLayout" Target="../slideLayouts/slideLayout1.xml" /><Relationship Id="rId6" Type="http://schemas.openxmlformats.org/officeDocument/2006/relationships/hyperlink" Target="https://indomus.it/news/la-smart-home-di-aqara-al-ces-2025-e-entusiasmante-tante-caldissime-novita/" TargetMode="External" /><Relationship Id="rId11" Type="http://schemas.openxmlformats.org/officeDocument/2006/relationships/image" Target="../media/image9.jpeg" /><Relationship Id="rId5" Type="http://schemas.openxmlformats.org/officeDocument/2006/relationships/image" Target="../media/image4.jpg" /><Relationship Id="rId15" Type="http://schemas.openxmlformats.org/officeDocument/2006/relationships/image" Target="../media/image13.jpeg" /><Relationship Id="rId10" Type="http://schemas.openxmlformats.org/officeDocument/2006/relationships/image" Target="../media/image8.png" /><Relationship Id="rId4" Type="http://schemas.openxmlformats.org/officeDocument/2006/relationships/image" Target="../media/image3.jpeg" /><Relationship Id="rId9" Type="http://schemas.openxmlformats.org/officeDocument/2006/relationships/image" Target="../media/image7.jpeg" /><Relationship Id="rId14" Type="http://schemas.openxmlformats.org/officeDocument/2006/relationships/image" Target="../media/image12.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E6A6D46-99B2-9FEB-6EC4-2A52036E5409}"/>
              </a:ext>
            </a:extLst>
          </p:cNvPr>
          <p:cNvPicPr>
            <a:picLocks noChangeAspect="1"/>
          </p:cNvPicPr>
          <p:nvPr/>
        </p:nvPicPr>
        <p:blipFill>
          <a:blip r:embed="rId2"/>
          <a:stretch>
            <a:fillRect/>
          </a:stretch>
        </p:blipFill>
        <p:spPr>
          <a:xfrm>
            <a:off x="-1" y="-11736"/>
            <a:ext cx="12178335" cy="6879892"/>
          </a:xfrm>
          <a:prstGeom prst="rect">
            <a:avLst/>
          </a:prstGeom>
        </p:spPr>
      </p:pic>
      <p:sp>
        <p:nvSpPr>
          <p:cNvPr id="8" name="TextBox 7">
            <a:extLst>
              <a:ext uri="{FF2B5EF4-FFF2-40B4-BE49-F238E27FC236}">
                <a16:creationId xmlns:a16="http://schemas.microsoft.com/office/drawing/2014/main" id="{BB03BBBE-3A53-F97C-122E-B6226F739424}"/>
              </a:ext>
            </a:extLst>
          </p:cNvPr>
          <p:cNvSpPr txBox="1"/>
          <p:nvPr/>
        </p:nvSpPr>
        <p:spPr>
          <a:xfrm>
            <a:off x="3041166" y="2037324"/>
            <a:ext cx="6096000" cy="4446730"/>
          </a:xfrm>
          <a:prstGeom prst="rect">
            <a:avLst/>
          </a:prstGeom>
          <a:noFill/>
        </p:spPr>
        <p:txBody>
          <a:bodyPr wrap="square">
            <a:spAutoFit/>
          </a:bodyPr>
          <a:lstStyle/>
          <a:p>
            <a:pPr algn="ctr">
              <a:lnSpc>
                <a:spcPct val="200000"/>
              </a:lnSpc>
              <a:buNone/>
            </a:pPr>
            <a:r>
              <a:rPr lang="en-US" b="0" i="0" dirty="0">
                <a:effectLst/>
                <a:latin typeface="YACgETiWKS8_0"/>
              </a:rPr>
              <a:t>Student Name: </a:t>
            </a:r>
            <a:r>
              <a:rPr lang="en-US" b="0" i="0" dirty="0" err="1">
                <a:effectLst/>
                <a:latin typeface="YACgETiWKS8_0"/>
              </a:rPr>
              <a:t>Rambhai</a:t>
            </a:r>
            <a:r>
              <a:rPr lang="en-US" b="0" i="0" dirty="0">
                <a:effectLst/>
                <a:latin typeface="YACgETiWKS8_0"/>
              </a:rPr>
              <a:t> </a:t>
            </a:r>
            <a:r>
              <a:rPr lang="en-US" b="0" i="0" dirty="0" err="1">
                <a:effectLst/>
                <a:latin typeface="YACgETiWKS8_0"/>
              </a:rPr>
              <a:t>Vejabhai</a:t>
            </a:r>
            <a:r>
              <a:rPr lang="en-US" b="0" i="0" dirty="0">
                <a:effectLst/>
                <a:latin typeface="YACgETiWKS8_0"/>
              </a:rPr>
              <a:t> </a:t>
            </a:r>
            <a:r>
              <a:rPr lang="en-US" b="0" i="0" dirty="0" err="1">
                <a:effectLst/>
                <a:latin typeface="YACgETiWKS8_0"/>
              </a:rPr>
              <a:t>Modhavadiya</a:t>
            </a:r>
            <a:endParaRPr lang="en-US" dirty="0">
              <a:effectLst/>
              <a:latin typeface="YACgETiWKS8_0"/>
            </a:endParaRPr>
          </a:p>
          <a:p>
            <a:pPr algn="ctr">
              <a:lnSpc>
                <a:spcPct val="200000"/>
              </a:lnSpc>
              <a:buNone/>
            </a:pPr>
            <a:r>
              <a:rPr lang="en-US" b="0" i="0" dirty="0">
                <a:effectLst/>
                <a:latin typeface="YACgETiWKS8_0"/>
              </a:rPr>
              <a:t>Student ID: 2516705</a:t>
            </a:r>
          </a:p>
          <a:p>
            <a:pPr algn="ctr">
              <a:lnSpc>
                <a:spcPct val="200000"/>
              </a:lnSpc>
              <a:buNone/>
            </a:pPr>
            <a:endParaRPr lang="en-US" b="0" i="0" dirty="0">
              <a:effectLst/>
              <a:latin typeface="YACgETiWKS8_0"/>
            </a:endParaRPr>
          </a:p>
          <a:p>
            <a:pPr algn="ctr">
              <a:lnSpc>
                <a:spcPct val="200000"/>
              </a:lnSpc>
              <a:buNone/>
            </a:pPr>
            <a:r>
              <a:rPr lang="en-US" b="0" i="0" dirty="0">
                <a:effectLst/>
                <a:latin typeface="YACgETiWKS8_0"/>
              </a:rPr>
              <a:t>Module Name: Marketing Management</a:t>
            </a:r>
            <a:endParaRPr lang="en-US" dirty="0">
              <a:effectLst/>
              <a:latin typeface="YACgETiWKS8_0"/>
            </a:endParaRPr>
          </a:p>
          <a:p>
            <a:pPr algn="ctr">
              <a:lnSpc>
                <a:spcPct val="200000"/>
              </a:lnSpc>
              <a:buNone/>
            </a:pPr>
            <a:r>
              <a:rPr lang="en-US" b="0" i="0" dirty="0">
                <a:effectLst/>
                <a:latin typeface="YACgETiWKS8_0"/>
              </a:rPr>
              <a:t>Module Code: LCMB7024</a:t>
            </a:r>
          </a:p>
          <a:p>
            <a:pPr algn="ctr">
              <a:lnSpc>
                <a:spcPct val="200000"/>
              </a:lnSpc>
              <a:buNone/>
            </a:pPr>
            <a:endParaRPr lang="en-US" dirty="0">
              <a:effectLst/>
              <a:latin typeface="YACgETiWKS8_0"/>
            </a:endParaRPr>
          </a:p>
          <a:p>
            <a:pPr algn="ctr">
              <a:lnSpc>
                <a:spcPct val="200000"/>
              </a:lnSpc>
              <a:buNone/>
            </a:pPr>
            <a:r>
              <a:rPr lang="en-US" b="0" i="0" dirty="0">
                <a:effectLst/>
                <a:latin typeface="YACgETiWKS8_0"/>
              </a:rPr>
              <a:t>Lecturer Name:</a:t>
            </a:r>
            <a:r>
              <a:rPr lang="en-US" dirty="0">
                <a:latin typeface="YACgETiWKS8_0"/>
              </a:rPr>
              <a:t> Taonga </a:t>
            </a:r>
            <a:r>
              <a:rPr lang="en-US" dirty="0" err="1">
                <a:latin typeface="YACgETiWKS8_0"/>
              </a:rPr>
              <a:t>kaonga</a:t>
            </a:r>
            <a:r>
              <a:rPr lang="en-US" dirty="0">
                <a:latin typeface="YACgETiWKS8_0"/>
              </a:rPr>
              <a:t> </a:t>
            </a:r>
            <a:r>
              <a:rPr lang="en-US" dirty="0" err="1">
                <a:latin typeface="YACgETiWKS8_0"/>
              </a:rPr>
              <a:t>Sobere</a:t>
            </a:r>
            <a:r>
              <a:rPr lang="en-US" dirty="0">
                <a:latin typeface="YACgETiWKS8_0"/>
              </a:rPr>
              <a:t> - </a:t>
            </a:r>
            <a:r>
              <a:rPr lang="en-US" dirty="0" err="1">
                <a:latin typeface="YACgETiWKS8_0"/>
              </a:rPr>
              <a:t>Snithers</a:t>
            </a:r>
            <a:endParaRPr lang="en-US" dirty="0">
              <a:effectLst/>
              <a:latin typeface="YACgETiWKS8_0"/>
            </a:endParaRPr>
          </a:p>
          <a:p>
            <a:pPr algn="ctr">
              <a:lnSpc>
                <a:spcPct val="200000"/>
              </a:lnSpc>
              <a:buNone/>
            </a:pPr>
            <a:r>
              <a:rPr lang="en-US" b="0" i="0" dirty="0">
                <a:effectLst/>
                <a:latin typeface="YACgETiWKS8_0"/>
              </a:rPr>
              <a:t>Assignment Title: Poster Making _ Marketing Management</a:t>
            </a:r>
            <a:endParaRPr lang="en-US" dirty="0">
              <a:effectLst/>
              <a:latin typeface="YACgETiWKS8_0"/>
            </a:endParaRPr>
          </a:p>
        </p:txBody>
      </p:sp>
      <p:pic>
        <p:nvPicPr>
          <p:cNvPr id="12" name="Picture 11">
            <a:extLst>
              <a:ext uri="{FF2B5EF4-FFF2-40B4-BE49-F238E27FC236}">
                <a16:creationId xmlns:a16="http://schemas.microsoft.com/office/drawing/2014/main" id="{41F88720-5849-99AF-8B4A-5245C82AD1D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53807" y="164794"/>
            <a:ext cx="3884386" cy="1517650"/>
          </a:xfrm>
          <a:prstGeom prst="rect">
            <a:avLst/>
          </a:prstGeom>
        </p:spPr>
      </p:pic>
    </p:spTree>
    <p:extLst>
      <p:ext uri="{BB962C8B-B14F-4D97-AF65-F5344CB8AC3E}">
        <p14:creationId xmlns:p14="http://schemas.microsoft.com/office/powerpoint/2010/main" val="17520208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 name="Picture 43">
            <a:extLst>
              <a:ext uri="{FF2B5EF4-FFF2-40B4-BE49-F238E27FC236}">
                <a16:creationId xmlns:a16="http://schemas.microsoft.com/office/drawing/2014/main" id="{3001AB1E-C328-4212-4B4D-776A4C0DBD3D}"/>
              </a:ext>
            </a:extLst>
          </p:cNvPr>
          <p:cNvPicPr>
            <a:picLocks noChangeAspect="1"/>
          </p:cNvPicPr>
          <p:nvPr/>
        </p:nvPicPr>
        <p:blipFill>
          <a:blip r:embed="rId3"/>
          <a:stretch>
            <a:fillRect/>
          </a:stretch>
        </p:blipFill>
        <p:spPr>
          <a:xfrm>
            <a:off x="-1" y="-11736"/>
            <a:ext cx="12178335" cy="6879892"/>
          </a:xfrm>
          <a:prstGeom prst="rect">
            <a:avLst/>
          </a:prstGeom>
        </p:spPr>
      </p:pic>
      <p:sp>
        <p:nvSpPr>
          <p:cNvPr id="4" name="Rectangle: Single Corner Snipped 3">
            <a:extLst>
              <a:ext uri="{FF2B5EF4-FFF2-40B4-BE49-F238E27FC236}">
                <a16:creationId xmlns:a16="http://schemas.microsoft.com/office/drawing/2014/main" id="{1BCF4C66-E80C-2E87-3F51-6CE93221835D}"/>
              </a:ext>
            </a:extLst>
          </p:cNvPr>
          <p:cNvSpPr/>
          <p:nvPr/>
        </p:nvSpPr>
        <p:spPr>
          <a:xfrm rot="10800000">
            <a:off x="-1" y="-10637"/>
            <a:ext cx="7997680" cy="559734"/>
          </a:xfrm>
          <a:prstGeom prst="snip1Rect">
            <a:avLst/>
          </a:prstGeom>
          <a:blipFill>
            <a:blip r:embed="rId4"/>
            <a:tile tx="0" ty="0" sx="100000" sy="100000" flip="none" algn="tl"/>
          </a:blipFill>
          <a:ln>
            <a:solidFill>
              <a:schemeClr val="accent4">
                <a:lumMod val="20000"/>
                <a:lumOff val="8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ln>
                <a:solidFill>
                  <a:schemeClr val="bg1"/>
                </a:solidFill>
              </a:ln>
              <a:solidFill>
                <a:schemeClr val="bg1"/>
              </a:solidFill>
            </a:endParaRPr>
          </a:p>
        </p:txBody>
      </p:sp>
      <p:sp>
        <p:nvSpPr>
          <p:cNvPr id="5" name="Rectangle 4">
            <a:extLst>
              <a:ext uri="{FF2B5EF4-FFF2-40B4-BE49-F238E27FC236}">
                <a16:creationId xmlns:a16="http://schemas.microsoft.com/office/drawing/2014/main" id="{930DA0BE-9FF1-2B5A-A099-3352A845875F}"/>
              </a:ext>
            </a:extLst>
          </p:cNvPr>
          <p:cNvSpPr/>
          <p:nvPr/>
        </p:nvSpPr>
        <p:spPr>
          <a:xfrm>
            <a:off x="-40565" y="-11737"/>
            <a:ext cx="8075737" cy="400110"/>
          </a:xfrm>
          <a:prstGeom prst="rect">
            <a:avLst/>
          </a:prstGeom>
          <a:noFill/>
        </p:spPr>
        <p:txBody>
          <a:bodyPr wrap="none" lIns="91440" tIns="45720" rIns="91440" bIns="45720">
            <a:spAutoFit/>
          </a:bodyPr>
          <a:lstStyle/>
          <a:p>
            <a:pPr algn="ctr"/>
            <a:r>
              <a:rPr lang="en-US" sz="2000" dirty="0"/>
              <a:t>BT SmartHome+: SmartHome Security and Automation UK Brand Extension</a:t>
            </a:r>
            <a:endParaRPr lang="en-US" sz="2000" b="0" cap="none" spc="0" dirty="0">
              <a:ln w="0"/>
              <a:solidFill>
                <a:schemeClr val="tx1"/>
              </a:solidFill>
              <a:effectLst>
                <a:outerShdw blurRad="38100" dist="19050" dir="2700000" algn="tl" rotWithShape="0">
                  <a:schemeClr val="dk1">
                    <a:alpha val="40000"/>
                  </a:schemeClr>
                </a:outerShdw>
              </a:effectLst>
            </a:endParaRPr>
          </a:p>
        </p:txBody>
      </p:sp>
      <p:pic>
        <p:nvPicPr>
          <p:cNvPr id="7" name="Picture 6">
            <a:extLst>
              <a:ext uri="{FF2B5EF4-FFF2-40B4-BE49-F238E27FC236}">
                <a16:creationId xmlns:a16="http://schemas.microsoft.com/office/drawing/2014/main" id="{16AA064E-A5DD-29FB-D34C-17F81206A829}"/>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7646" r="8544"/>
          <a:stretch>
            <a:fillRect/>
          </a:stretch>
        </p:blipFill>
        <p:spPr>
          <a:xfrm flipH="1">
            <a:off x="9389514" y="0"/>
            <a:ext cx="2802485" cy="791734"/>
          </a:xfrm>
          <a:prstGeom prst="round1Rect">
            <a:avLst/>
          </a:prstGeom>
        </p:spPr>
      </p:pic>
      <p:sp>
        <p:nvSpPr>
          <p:cNvPr id="10" name="TextBox 9">
            <a:extLst>
              <a:ext uri="{FF2B5EF4-FFF2-40B4-BE49-F238E27FC236}">
                <a16:creationId xmlns:a16="http://schemas.microsoft.com/office/drawing/2014/main" id="{4B1D92AA-5862-87FE-9E0C-35A60E3D6BCE}"/>
              </a:ext>
            </a:extLst>
          </p:cNvPr>
          <p:cNvSpPr txBox="1"/>
          <p:nvPr/>
        </p:nvSpPr>
        <p:spPr>
          <a:xfrm>
            <a:off x="1701799" y="241320"/>
            <a:ext cx="6434667" cy="307777"/>
          </a:xfrm>
          <a:prstGeom prst="rect">
            <a:avLst/>
          </a:prstGeom>
          <a:noFill/>
        </p:spPr>
        <p:txBody>
          <a:bodyPr wrap="square">
            <a:spAutoFit/>
          </a:bodyPr>
          <a:lstStyle/>
          <a:p>
            <a:r>
              <a:rPr lang="en-US" sz="1400" dirty="0">
                <a:blipFill>
                  <a:blip r:embed="rId7"/>
                  <a:tile tx="0" ty="0" sx="100000" sy="100000" flip="none" algn="tl"/>
                </a:blipFill>
              </a:rPr>
              <a:t>Brand Development Strategy: Brand Extension (Existing Brand, new product category)</a:t>
            </a:r>
          </a:p>
        </p:txBody>
      </p:sp>
      <p:sp>
        <p:nvSpPr>
          <p:cNvPr id="12" name="TextBox 11">
            <a:extLst>
              <a:ext uri="{FF2B5EF4-FFF2-40B4-BE49-F238E27FC236}">
                <a16:creationId xmlns:a16="http://schemas.microsoft.com/office/drawing/2014/main" id="{56F85EA3-BC9D-4B3C-8282-D5E1091B4357}"/>
              </a:ext>
            </a:extLst>
          </p:cNvPr>
          <p:cNvSpPr txBox="1"/>
          <p:nvPr/>
        </p:nvSpPr>
        <p:spPr>
          <a:xfrm>
            <a:off x="0" y="913385"/>
            <a:ext cx="5040351" cy="1200329"/>
          </a:xfrm>
          <a:prstGeom prst="rect">
            <a:avLst/>
          </a:prstGeom>
          <a:noFill/>
        </p:spPr>
        <p:txBody>
          <a:bodyPr wrap="square">
            <a:spAutoFit/>
          </a:bodyPr>
          <a:lstStyle/>
          <a:p>
            <a:pPr algn="just"/>
            <a:r>
              <a:rPr lang="en-US" sz="900" b="1" dirty="0"/>
              <a:t>Company Overview</a:t>
            </a:r>
          </a:p>
          <a:p>
            <a:pPr algn="just"/>
            <a:r>
              <a:rPr lang="en-US" sz="900" dirty="0"/>
              <a:t>BT Group has been one of the biggest telecommunications and digital service provision companies in the United Kingdom. The company offers digital communication, mobile connection and the broadband provision services on its major brands like BT, EE and Openreach.</a:t>
            </a:r>
          </a:p>
          <a:p>
            <a:pPr algn="just"/>
            <a:r>
              <a:rPr lang="en-US" sz="900" dirty="0"/>
              <a:t>BT is also central in enabling the UK to be pushed into the digital realm since it has made massive investments in full-</a:t>
            </a:r>
            <a:r>
              <a:rPr lang="en-US" sz="900" dirty="0" err="1"/>
              <a:t>fibre</a:t>
            </a:r>
            <a:r>
              <a:rPr lang="en-US" sz="900" dirty="0"/>
              <a:t> broadband and 5G networks. This strong technological platform also provides the firm with a strategic opportunity to explore the new smart home technology market that is expanding at an extremely rapid rate.</a:t>
            </a:r>
          </a:p>
        </p:txBody>
      </p:sp>
      <p:sp>
        <p:nvSpPr>
          <p:cNvPr id="14" name="TextBox 13">
            <a:extLst>
              <a:ext uri="{FF2B5EF4-FFF2-40B4-BE49-F238E27FC236}">
                <a16:creationId xmlns:a16="http://schemas.microsoft.com/office/drawing/2014/main" id="{9C113C75-489C-BE7D-5153-258314EF4FE2}"/>
              </a:ext>
            </a:extLst>
          </p:cNvPr>
          <p:cNvSpPr txBox="1"/>
          <p:nvPr/>
        </p:nvSpPr>
        <p:spPr>
          <a:xfrm>
            <a:off x="-21772" y="2123447"/>
            <a:ext cx="5138057" cy="1754326"/>
          </a:xfrm>
          <a:prstGeom prst="rect">
            <a:avLst/>
          </a:prstGeom>
          <a:noFill/>
        </p:spPr>
        <p:txBody>
          <a:bodyPr wrap="square">
            <a:spAutoFit/>
          </a:bodyPr>
          <a:lstStyle/>
          <a:p>
            <a:pPr algn="just"/>
            <a:r>
              <a:rPr lang="en-US" sz="900" b="1" dirty="0"/>
              <a:t>Brand Extension Idea</a:t>
            </a:r>
          </a:p>
          <a:p>
            <a:pPr algn="just"/>
            <a:r>
              <a:rPr lang="en-US" sz="900" dirty="0"/>
              <a:t>BT SmartHome+ is an entire smart home platform that intends at enhancing the</a:t>
            </a:r>
          </a:p>
          <a:p>
            <a:pPr algn="just"/>
            <a:r>
              <a:rPr lang="en-US" sz="900" dirty="0"/>
              <a:t>security of the place, the availability, and energy conservation of the house under </a:t>
            </a:r>
          </a:p>
          <a:p>
            <a:pPr algn="just"/>
            <a:r>
              <a:rPr lang="en-US" sz="900" dirty="0"/>
              <a:t>one digital platform.</a:t>
            </a:r>
          </a:p>
          <a:p>
            <a:pPr algn="just"/>
            <a:r>
              <a:rPr lang="en-US" sz="900" dirty="0"/>
              <a:t>The proposed system consists of:</a:t>
            </a:r>
          </a:p>
          <a:p>
            <a:pPr marL="171450" indent="-171450" algn="just">
              <a:buFont typeface="Arial" panose="020B0604020202020204" pitchFamily="34" charset="0"/>
              <a:buChar char="•"/>
            </a:pPr>
            <a:r>
              <a:rPr lang="en-US" sz="900" dirty="0"/>
              <a:t>The system will enable the housAI-based surveillance devices in smart homes.</a:t>
            </a:r>
          </a:p>
          <a:p>
            <a:pPr marL="171450" indent="-171450" algn="just">
              <a:buFont typeface="Arial" panose="020B0604020202020204" pitchFamily="34" charset="0"/>
              <a:buChar char="•"/>
            </a:pPr>
            <a:r>
              <a:rPr lang="en-US" sz="900" dirty="0"/>
              <a:t>smart locks, motion sensors and smart cameras.</a:t>
            </a:r>
          </a:p>
          <a:p>
            <a:pPr marL="171450" indent="-171450" algn="just">
              <a:buFont typeface="Arial" panose="020B0604020202020204" pitchFamily="34" charset="0"/>
              <a:buChar char="•"/>
            </a:pPr>
            <a:r>
              <a:rPr lang="en-US" sz="900" dirty="0"/>
              <a:t>domestic alarm and remote surveillance.</a:t>
            </a:r>
          </a:p>
          <a:p>
            <a:pPr marL="171450" indent="-171450" algn="just">
              <a:buFont typeface="Arial" panose="020B0604020202020204" pitchFamily="34" charset="0"/>
              <a:buChar char="•"/>
            </a:pPr>
            <a:r>
              <a:rPr lang="en-US" sz="900" dirty="0"/>
              <a:t>live energy usage monitoring.</a:t>
            </a:r>
          </a:p>
          <a:p>
            <a:pPr marL="171450" indent="-171450" algn="just">
              <a:buFont typeface="Arial" panose="020B0604020202020204" pitchFamily="34" charset="0"/>
              <a:buChar char="•"/>
            </a:pPr>
            <a:r>
              <a:rPr lang="en-US" sz="900" dirty="0"/>
              <a:t>BT mobile application centralized control.</a:t>
            </a:r>
          </a:p>
          <a:p>
            <a:pPr algn="just"/>
            <a:r>
              <a:rPr lang="en-US" sz="900" dirty="0"/>
              <a:t>beholds to manage security, automation, and connectivity using the broadband infrastructure of BT in one platform that is secure and reliable.</a:t>
            </a:r>
          </a:p>
        </p:txBody>
      </p:sp>
      <p:sp>
        <p:nvSpPr>
          <p:cNvPr id="16" name="TextBox 15">
            <a:extLst>
              <a:ext uri="{FF2B5EF4-FFF2-40B4-BE49-F238E27FC236}">
                <a16:creationId xmlns:a16="http://schemas.microsoft.com/office/drawing/2014/main" id="{98472F90-7B95-1E58-9CC9-D012D3EB68CD}"/>
              </a:ext>
            </a:extLst>
          </p:cNvPr>
          <p:cNvSpPr txBox="1"/>
          <p:nvPr/>
        </p:nvSpPr>
        <p:spPr>
          <a:xfrm>
            <a:off x="-1" y="3833956"/>
            <a:ext cx="5040351" cy="2290320"/>
          </a:xfrm>
          <a:prstGeom prst="rect">
            <a:avLst/>
          </a:prstGeom>
          <a:noFill/>
        </p:spPr>
        <p:txBody>
          <a:bodyPr wrap="square">
            <a:spAutoFit/>
          </a:bodyPr>
          <a:lstStyle/>
          <a:p>
            <a:pPr algn="just"/>
            <a:r>
              <a:rPr lang="en-US" sz="900" b="1" dirty="0"/>
              <a:t>The factors that will make this product appropriate to the market.</a:t>
            </a:r>
          </a:p>
          <a:p>
            <a:pPr algn="just"/>
            <a:r>
              <a:rPr lang="en-US" sz="900" dirty="0"/>
              <a:t>The smart home technology market in the UK is recording a tremendous progress due to the increased rates of digitalization and the widespread applications of connected devices.</a:t>
            </a:r>
          </a:p>
          <a:p>
            <a:pPr algn="just"/>
            <a:r>
              <a:rPr lang="en-US" sz="900" dirty="0"/>
              <a:t>Market research indicates that the UK smart home market is expected to be over PS10 billion in the early 2030s due to the development of the Internet of Things (IoT) technology and AI-based home automation.</a:t>
            </a:r>
          </a:p>
          <a:p>
            <a:pPr algn="just"/>
            <a:r>
              <a:rPr lang="en-US" sz="900" dirty="0"/>
              <a:t>Smart devices are becoming popular with consumers as a means to:</a:t>
            </a:r>
          </a:p>
          <a:p>
            <a:pPr marL="171450" indent="-171450" algn="just">
              <a:buFont typeface="Arial" panose="020B0604020202020204" pitchFamily="34" charset="0"/>
              <a:buChar char="•"/>
            </a:pPr>
            <a:r>
              <a:rPr lang="en-US" sz="900" dirty="0"/>
              <a:t>improve home security</a:t>
            </a:r>
          </a:p>
          <a:p>
            <a:pPr marL="171450" indent="-171450" algn="just">
              <a:buFont typeface="Arial" panose="020B0604020202020204" pitchFamily="34" charset="0"/>
              <a:buChar char="•"/>
            </a:pPr>
            <a:r>
              <a:rPr lang="en-US" sz="900" dirty="0"/>
              <a:t>computerize daily home life.</a:t>
            </a:r>
          </a:p>
          <a:p>
            <a:pPr marL="171450" indent="-171450" algn="just">
              <a:buFont typeface="Arial" panose="020B0604020202020204" pitchFamily="34" charset="0"/>
              <a:buChar char="•"/>
            </a:pPr>
            <a:r>
              <a:rPr lang="en-US" sz="900" dirty="0"/>
              <a:t>enhance convenience and eliminate monitoring.</a:t>
            </a:r>
          </a:p>
          <a:p>
            <a:pPr marL="171450" indent="-171450" algn="just">
              <a:buFont typeface="Arial" panose="020B0604020202020204" pitchFamily="34" charset="0"/>
              <a:buChar char="•"/>
            </a:pPr>
            <a:r>
              <a:rPr lang="en-US" sz="900" dirty="0"/>
              <a:t>efficiencies in energy use.</a:t>
            </a:r>
          </a:p>
          <a:p>
            <a:pPr algn="just"/>
            <a:r>
              <a:rPr lang="en-US" sz="900" dirty="0"/>
              <a:t>Telecommunication companies such as BT are at a position to integrate the broadband infrastructure with the smart house applications since connectivity has become a crucial house hold provision.</a:t>
            </a:r>
          </a:p>
        </p:txBody>
      </p:sp>
      <p:sp>
        <p:nvSpPr>
          <p:cNvPr id="18" name="TextBox 17">
            <a:extLst>
              <a:ext uri="{FF2B5EF4-FFF2-40B4-BE49-F238E27FC236}">
                <a16:creationId xmlns:a16="http://schemas.microsoft.com/office/drawing/2014/main" id="{0EC8D582-DC46-94FB-DDB1-AEC817A7AAB5}"/>
              </a:ext>
            </a:extLst>
          </p:cNvPr>
          <p:cNvSpPr txBox="1"/>
          <p:nvPr/>
        </p:nvSpPr>
        <p:spPr>
          <a:xfrm>
            <a:off x="5034778" y="801055"/>
            <a:ext cx="4315523" cy="1938992"/>
          </a:xfrm>
          <a:prstGeom prst="rect">
            <a:avLst/>
          </a:prstGeom>
          <a:noFill/>
        </p:spPr>
        <p:txBody>
          <a:bodyPr wrap="square">
            <a:spAutoFit/>
          </a:bodyPr>
          <a:lstStyle/>
          <a:p>
            <a:pPr algn="just"/>
            <a:r>
              <a:rPr lang="en-US" sz="1000" b="1" dirty="0"/>
              <a:t>Why BT Can Win</a:t>
            </a:r>
          </a:p>
          <a:p>
            <a:pPr marL="171450" indent="-171450" algn="just">
              <a:buFont typeface="Arial" panose="020B0604020202020204" pitchFamily="34" charset="0"/>
              <a:buChar char="•"/>
            </a:pPr>
            <a:r>
              <a:rPr lang="en-US" sz="1000" dirty="0"/>
              <a:t>BT is a business, which possesses many strategic strengths, which can support the success of this brand extension.</a:t>
            </a:r>
          </a:p>
          <a:p>
            <a:pPr marL="171450" indent="-171450" algn="just">
              <a:buFont typeface="Arial" panose="020B0604020202020204" pitchFamily="34" charset="0"/>
              <a:buChar char="•"/>
            </a:pPr>
            <a:r>
              <a:rPr lang="en-US" sz="1000" dirty="0"/>
              <a:t>High-speed internet connection to the national grid in order to enable easy integration of smart home.</a:t>
            </a:r>
          </a:p>
          <a:p>
            <a:pPr marL="171450" indent="-171450" algn="just">
              <a:buFont typeface="Arial" panose="020B0604020202020204" pitchFamily="34" charset="0"/>
              <a:buChar char="•"/>
            </a:pPr>
            <a:r>
              <a:rPr lang="en-US" sz="1000" dirty="0"/>
              <a:t>Existent brand awareness as a trusted telecom firm in UK.</a:t>
            </a:r>
          </a:p>
          <a:p>
            <a:pPr marL="171450" indent="-171450" algn="just">
              <a:buFont typeface="Arial" panose="020B0604020202020204" pitchFamily="34" charset="0"/>
              <a:buChar char="•"/>
            </a:pPr>
            <a:r>
              <a:rPr lang="en-US" sz="1000" dirty="0"/>
              <a:t>Cybersecurity is knowledge of digital communication and network protection.</a:t>
            </a:r>
          </a:p>
          <a:p>
            <a:pPr marL="171450" indent="-171450" algn="just">
              <a:buFont typeface="Arial" panose="020B0604020202020204" pitchFamily="34" charset="0"/>
              <a:buChar char="•"/>
            </a:pPr>
            <a:r>
              <a:rPr lang="en-US" sz="1000" dirty="0"/>
              <a:t>Strong foundation of current base of customers with broadband and mobile.</a:t>
            </a:r>
          </a:p>
          <a:p>
            <a:pPr algn="just"/>
            <a:r>
              <a:rPr lang="en-US" sz="1000" dirty="0"/>
              <a:t>Compared to the independent smart device providers, BT can bring together the smart home technologies with the broadband services hence creating a more stable and consistent digital ecosystem of the households.</a:t>
            </a:r>
          </a:p>
        </p:txBody>
      </p:sp>
      <p:sp>
        <p:nvSpPr>
          <p:cNvPr id="20" name="TextBox 19">
            <a:extLst>
              <a:ext uri="{FF2B5EF4-FFF2-40B4-BE49-F238E27FC236}">
                <a16:creationId xmlns:a16="http://schemas.microsoft.com/office/drawing/2014/main" id="{ADB9CA94-5AED-4E75-BB5A-F34602826950}"/>
              </a:ext>
            </a:extLst>
          </p:cNvPr>
          <p:cNvSpPr txBox="1"/>
          <p:nvPr/>
        </p:nvSpPr>
        <p:spPr>
          <a:xfrm>
            <a:off x="5026311" y="2826926"/>
            <a:ext cx="4304379" cy="2246769"/>
          </a:xfrm>
          <a:prstGeom prst="rect">
            <a:avLst/>
          </a:prstGeom>
          <a:noFill/>
        </p:spPr>
        <p:txBody>
          <a:bodyPr wrap="square">
            <a:spAutoFit/>
          </a:bodyPr>
          <a:lstStyle/>
          <a:p>
            <a:pPr algn="just"/>
            <a:r>
              <a:rPr lang="en-US" sz="1000" b="1" dirty="0"/>
              <a:t>Customer Appeal</a:t>
            </a:r>
          </a:p>
          <a:p>
            <a:pPr algn="just"/>
            <a:r>
              <a:rPr lang="en-US" sz="1000" dirty="0"/>
              <a:t>BT SmartHome+ will focus on technologically aware, </a:t>
            </a:r>
          </a:p>
          <a:p>
            <a:pPr algn="just"/>
            <a:r>
              <a:rPr lang="en-US" sz="1000" dirty="0"/>
              <a:t>security conscious city dwelling urban homeowners </a:t>
            </a:r>
          </a:p>
          <a:p>
            <a:pPr algn="just"/>
            <a:r>
              <a:rPr lang="en-US" sz="1000" dirty="0"/>
              <a:t>between 25-45.</a:t>
            </a:r>
          </a:p>
          <a:p>
            <a:pPr algn="just"/>
            <a:r>
              <a:rPr lang="en-US" sz="1000" dirty="0"/>
              <a:t>The modern homes are also insisting on increasing numbers of technologies that would make their homes safer, convenient and in control.</a:t>
            </a:r>
          </a:p>
          <a:p>
            <a:pPr algn="just"/>
            <a:r>
              <a:rPr lang="en-US" sz="1000" dirty="0"/>
              <a:t>The primary advantages that will be offered to customers are:</a:t>
            </a:r>
          </a:p>
          <a:p>
            <a:pPr marL="171450" indent="-171450" algn="just">
              <a:buFont typeface="Arial" panose="020B0604020202020204" pitchFamily="34" charset="0"/>
              <a:buChar char="•"/>
            </a:pPr>
            <a:r>
              <a:rPr lang="en-US" sz="1000" dirty="0"/>
              <a:t>enhanced home security through the use of AI.</a:t>
            </a:r>
          </a:p>
          <a:p>
            <a:pPr marL="171450" indent="-171450" algn="just">
              <a:buFont typeface="Arial" panose="020B0604020202020204" pitchFamily="34" charset="0"/>
              <a:buChar char="•"/>
            </a:pPr>
            <a:r>
              <a:rPr lang="en-US" sz="1000" dirty="0"/>
              <a:t>convenient access to the management of interconnected objects with the help of mobile applications.</a:t>
            </a:r>
          </a:p>
          <a:p>
            <a:pPr marL="171450" indent="-171450" algn="just">
              <a:buFont typeface="Arial" panose="020B0604020202020204" pitchFamily="34" charset="0"/>
              <a:buChar char="•"/>
            </a:pPr>
            <a:r>
              <a:rPr lang="en-US" sz="1000" dirty="0"/>
              <a:t>improved energy efficiency and management.</a:t>
            </a:r>
          </a:p>
          <a:p>
            <a:pPr marL="171450" indent="-171450" algn="just">
              <a:buFont typeface="Arial" panose="020B0604020202020204" pitchFamily="34" charset="0"/>
              <a:buChar char="•"/>
            </a:pPr>
            <a:r>
              <a:rPr lang="en-US" sz="1000" dirty="0"/>
              <a:t>combine with the existing broadband services fluently.</a:t>
            </a:r>
          </a:p>
          <a:p>
            <a:pPr algn="just"/>
            <a:r>
              <a:rPr lang="en-US" sz="1000" dirty="0"/>
              <a:t>BT SmartHome+ would fulfill the evolving needs of digitally linked homes uniting connectivity, automation, and security.</a:t>
            </a:r>
          </a:p>
        </p:txBody>
      </p:sp>
      <p:sp>
        <p:nvSpPr>
          <p:cNvPr id="22" name="TextBox 21">
            <a:extLst>
              <a:ext uri="{FF2B5EF4-FFF2-40B4-BE49-F238E27FC236}">
                <a16:creationId xmlns:a16="http://schemas.microsoft.com/office/drawing/2014/main" id="{C0CB0F43-6885-5BA1-1728-E0DF3ED92734}"/>
              </a:ext>
            </a:extLst>
          </p:cNvPr>
          <p:cNvSpPr txBox="1"/>
          <p:nvPr/>
        </p:nvSpPr>
        <p:spPr>
          <a:xfrm>
            <a:off x="5026311" y="5151278"/>
            <a:ext cx="4315523" cy="1973772"/>
          </a:xfrm>
          <a:prstGeom prst="rect">
            <a:avLst/>
          </a:prstGeom>
          <a:noFill/>
        </p:spPr>
        <p:txBody>
          <a:bodyPr wrap="square">
            <a:spAutoFit/>
          </a:bodyPr>
          <a:lstStyle/>
          <a:p>
            <a:pPr algn="just"/>
            <a:r>
              <a:rPr lang="en-US" sz="1000" b="1" dirty="0"/>
              <a:t>Sustainability Alignment</a:t>
            </a:r>
          </a:p>
          <a:p>
            <a:pPr algn="just"/>
            <a:r>
              <a:rPr lang="en-US" sz="1000" dirty="0"/>
              <a:t>Smart home technologies are possible to contribute to sustainability because they assist households to regulate and optimize the consumption of energy.</a:t>
            </a:r>
          </a:p>
          <a:p>
            <a:pPr algn="just"/>
            <a:r>
              <a:rPr lang="en-US" sz="1000" dirty="0"/>
              <a:t>BT SmartHome+ allows users to:</a:t>
            </a:r>
          </a:p>
          <a:p>
            <a:pPr marL="171450" indent="-171450" algn="just">
              <a:buFont typeface="Arial" panose="020B0604020202020204" pitchFamily="34" charset="0"/>
              <a:buChar char="•"/>
            </a:pPr>
            <a:r>
              <a:rPr lang="en-US" sz="1000" dirty="0"/>
              <a:t>monitor the use of electricity in real time.</a:t>
            </a:r>
          </a:p>
          <a:p>
            <a:pPr marL="171450" indent="-171450" algn="just">
              <a:buFont typeface="Arial" panose="020B0604020202020204" pitchFamily="34" charset="0"/>
              <a:buChar char="•"/>
            </a:pPr>
            <a:r>
              <a:rPr lang="en-US" sz="1000" dirty="0"/>
              <a:t>install energy saving equipment.</a:t>
            </a:r>
          </a:p>
          <a:p>
            <a:pPr marL="171450" indent="-171450" algn="just">
              <a:buFont typeface="Arial" panose="020B0604020202020204" pitchFamily="34" charset="0"/>
              <a:buChar char="•"/>
            </a:pPr>
            <a:r>
              <a:rPr lang="en-US" sz="1000" dirty="0"/>
              <a:t>maximize efficient use of power.</a:t>
            </a:r>
          </a:p>
          <a:p>
            <a:pPr algn="just"/>
            <a:r>
              <a:rPr lang="en-US" sz="1000" dirty="0"/>
              <a:t>The platform will also encourage more responsible domestic behavior regarding energy consumption and sustainability and also in working in alignment with overall UK sustainability objectives on carbon reduction and energy efficiency.</a:t>
            </a:r>
          </a:p>
        </p:txBody>
      </p:sp>
      <p:sp>
        <p:nvSpPr>
          <p:cNvPr id="24" name="TextBox 23">
            <a:extLst>
              <a:ext uri="{FF2B5EF4-FFF2-40B4-BE49-F238E27FC236}">
                <a16:creationId xmlns:a16="http://schemas.microsoft.com/office/drawing/2014/main" id="{B668489A-360F-0543-6B2A-4E34B4D6BA20}"/>
              </a:ext>
            </a:extLst>
          </p:cNvPr>
          <p:cNvSpPr txBox="1"/>
          <p:nvPr/>
        </p:nvSpPr>
        <p:spPr>
          <a:xfrm>
            <a:off x="9355873" y="787389"/>
            <a:ext cx="2836127" cy="2159975"/>
          </a:xfrm>
          <a:prstGeom prst="rect">
            <a:avLst/>
          </a:prstGeom>
          <a:noFill/>
        </p:spPr>
        <p:txBody>
          <a:bodyPr wrap="square">
            <a:spAutoFit/>
          </a:bodyPr>
          <a:lstStyle/>
          <a:p>
            <a:pPr algn="just"/>
            <a:r>
              <a:rPr lang="en-US" sz="1000" b="1" dirty="0"/>
              <a:t>Strategic Opportunity</a:t>
            </a:r>
          </a:p>
          <a:p>
            <a:pPr algn="just"/>
            <a:r>
              <a:rPr lang="en-US" sz="1000" dirty="0"/>
              <a:t>The synchronization of the telecommunications infrastructure with the IoT and the AI-based automation is transforming the smart home business.</a:t>
            </a:r>
          </a:p>
          <a:p>
            <a:pPr algn="just"/>
            <a:r>
              <a:rPr lang="en-US" sz="1000" dirty="0"/>
              <a:t>Telecom firms are expanding even further past connectivity and developing closed digital ecosystems. The SmartHome+ is a new service that will give BT a strategic future of service diversification and relationship with its customers in the connected home market.</a:t>
            </a:r>
          </a:p>
        </p:txBody>
      </p:sp>
      <p:sp>
        <p:nvSpPr>
          <p:cNvPr id="26" name="TextBox 25">
            <a:extLst>
              <a:ext uri="{FF2B5EF4-FFF2-40B4-BE49-F238E27FC236}">
                <a16:creationId xmlns:a16="http://schemas.microsoft.com/office/drawing/2014/main" id="{958BCFD7-FCD5-BFC7-2C9E-88917E69E2AD}"/>
              </a:ext>
            </a:extLst>
          </p:cNvPr>
          <p:cNvSpPr txBox="1"/>
          <p:nvPr/>
        </p:nvSpPr>
        <p:spPr>
          <a:xfrm>
            <a:off x="9355873" y="2595571"/>
            <a:ext cx="2855738" cy="1477328"/>
          </a:xfrm>
          <a:prstGeom prst="rect">
            <a:avLst/>
          </a:prstGeom>
          <a:noFill/>
        </p:spPr>
        <p:txBody>
          <a:bodyPr wrap="square">
            <a:spAutoFit/>
          </a:bodyPr>
          <a:lstStyle/>
          <a:p>
            <a:pPr algn="just"/>
            <a:r>
              <a:rPr lang="en-US" sz="1000" b="1" dirty="0"/>
              <a:t>Value Proposition</a:t>
            </a:r>
          </a:p>
          <a:p>
            <a:pPr algn="just"/>
            <a:r>
              <a:rPr lang="en-US" sz="1000" dirty="0"/>
              <a:t>A secure, intelligent, and</a:t>
            </a:r>
          </a:p>
          <a:p>
            <a:pPr algn="just"/>
            <a:r>
              <a:rPr lang="en-US" sz="1000" dirty="0"/>
              <a:t>fully interconnected </a:t>
            </a:r>
          </a:p>
          <a:p>
            <a:pPr algn="just"/>
            <a:r>
              <a:rPr lang="en-US" sz="1000" dirty="0"/>
              <a:t>smart house surrounding that is propelled by the relied telecommunications network of the UK.</a:t>
            </a:r>
          </a:p>
          <a:p>
            <a:pPr algn="just"/>
            <a:r>
              <a:rPr lang="en-US" sz="1000" dirty="0"/>
              <a:t>BT SmartHome+ is a security, automation and connectivity platform, which will enable a home to enjoy convenient, secure and energy efficient living environment.</a:t>
            </a:r>
          </a:p>
        </p:txBody>
      </p:sp>
      <p:sp>
        <p:nvSpPr>
          <p:cNvPr id="28" name="TextBox 27">
            <a:extLst>
              <a:ext uri="{FF2B5EF4-FFF2-40B4-BE49-F238E27FC236}">
                <a16:creationId xmlns:a16="http://schemas.microsoft.com/office/drawing/2014/main" id="{94232787-4406-0126-2DDE-9FB552550E63}"/>
              </a:ext>
            </a:extLst>
          </p:cNvPr>
          <p:cNvSpPr txBox="1"/>
          <p:nvPr/>
        </p:nvSpPr>
        <p:spPr>
          <a:xfrm>
            <a:off x="9350301" y="4200167"/>
            <a:ext cx="2841699" cy="1787567"/>
          </a:xfrm>
          <a:prstGeom prst="rect">
            <a:avLst/>
          </a:prstGeom>
          <a:noFill/>
        </p:spPr>
        <p:txBody>
          <a:bodyPr wrap="square">
            <a:spAutoFit/>
          </a:bodyPr>
          <a:lstStyle/>
          <a:p>
            <a:pPr algn="just"/>
            <a:r>
              <a:rPr lang="en-US" sz="1000" b="1" dirty="0"/>
              <a:t>Conclusion</a:t>
            </a:r>
          </a:p>
          <a:p>
            <a:pPr algn="just"/>
            <a:r>
              <a:rPr lang="en-US" sz="1000" dirty="0"/>
              <a:t>It is possible to recommend the BT SmartHome+, which is a strategic brand extension that enjoys the existing digital infrastructure and expertise of BT in technology. Penetration of the smart home technology market is what can enable BT to diversify its service offerings in response to the increasing demand of the consumers to have an integrated, secure and sustainable living service.</a:t>
            </a:r>
          </a:p>
        </p:txBody>
      </p:sp>
      <p:pic>
        <p:nvPicPr>
          <p:cNvPr id="1026" name="Picture 2">
            <a:extLst>
              <a:ext uri="{FF2B5EF4-FFF2-40B4-BE49-F238E27FC236}">
                <a16:creationId xmlns:a16="http://schemas.microsoft.com/office/drawing/2014/main" id="{DA3F71B4-6FDD-8BE0-26BD-D9332C4495F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24801" y="26660"/>
            <a:ext cx="1445360" cy="996599"/>
          </a:xfrm>
          <a:prstGeom prst="hexagon">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3B458206-7E2D-7822-2D9E-745814C1C9B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32467" y="540083"/>
            <a:ext cx="3451946" cy="483176"/>
          </a:xfrm>
          <a:prstGeom prst="wedgeRoundRectCallout">
            <a:avLst>
              <a:gd name="adj1" fmla="val -21796"/>
              <a:gd name="adj2" fmla="val 71261"/>
              <a:gd name="adj3" fmla="val 16667"/>
            </a:avLst>
          </a:prstGeom>
          <a:noFill/>
          <a:extLst>
            <a:ext uri="{909E8E84-426E-40DD-AFC4-6F175D3DCCD1}">
              <a14:hiddenFill xmlns:a14="http://schemas.microsoft.com/office/drawing/2010/main">
                <a:solidFill>
                  <a:srgbClr val="FFFFFF"/>
                </a:solidFill>
              </a14:hiddenFill>
            </a:ext>
          </a:extLst>
        </p:spPr>
      </p:pic>
      <p:pic>
        <p:nvPicPr>
          <p:cNvPr id="30" name="Picture 29">
            <a:extLst>
              <a:ext uri="{FF2B5EF4-FFF2-40B4-BE49-F238E27FC236}">
                <a16:creationId xmlns:a16="http://schemas.microsoft.com/office/drawing/2014/main" id="{8761C2E7-25CD-693E-3B23-B5F678C6656C}"/>
              </a:ext>
            </a:extLst>
          </p:cNvPr>
          <p:cNvPicPr>
            <a:picLocks noChangeAspect="1"/>
          </p:cNvPicPr>
          <p:nvPr/>
        </p:nvPicPr>
        <p:blipFill>
          <a:blip r:embed="rId10"/>
          <a:stretch>
            <a:fillRect/>
          </a:stretch>
        </p:blipFill>
        <p:spPr>
          <a:xfrm>
            <a:off x="3886200" y="1926104"/>
            <a:ext cx="1134539" cy="1621128"/>
          </a:xfrm>
          <a:prstGeom prst="rect">
            <a:avLst/>
          </a:prstGeom>
        </p:spPr>
      </p:pic>
      <p:pic>
        <p:nvPicPr>
          <p:cNvPr id="1032" name="Picture 8" descr="BT Group - FutureScape 2026">
            <a:extLst>
              <a:ext uri="{FF2B5EF4-FFF2-40B4-BE49-F238E27FC236}">
                <a16:creationId xmlns:a16="http://schemas.microsoft.com/office/drawing/2014/main" id="{8A081EC0-3767-374C-5E64-19ABB0D79684}"/>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723502" y="4611452"/>
            <a:ext cx="1298575" cy="779145"/>
          </a:xfrm>
          <a:prstGeom prst="rect">
            <a:avLst/>
          </a:prstGeom>
          <a:noFill/>
          <a:extLst>
            <a:ext uri="{909E8E84-426E-40DD-AFC4-6F175D3DCCD1}">
              <a14:hiddenFill xmlns:a14="http://schemas.microsoft.com/office/drawing/2010/main">
                <a:solidFill>
                  <a:srgbClr val="FFFFFF"/>
                </a:solidFill>
              </a14:hiddenFill>
            </a:ext>
          </a:extLst>
        </p:spPr>
      </p:pic>
      <p:grpSp>
        <p:nvGrpSpPr>
          <p:cNvPr id="31" name="Group 30">
            <a:extLst>
              <a:ext uri="{FF2B5EF4-FFF2-40B4-BE49-F238E27FC236}">
                <a16:creationId xmlns:a16="http://schemas.microsoft.com/office/drawing/2014/main" id="{01A9450F-8BE3-1471-90D9-EB68FC4436DD}"/>
              </a:ext>
            </a:extLst>
          </p:cNvPr>
          <p:cNvGrpSpPr/>
          <p:nvPr/>
        </p:nvGrpSpPr>
        <p:grpSpPr>
          <a:xfrm>
            <a:off x="-1" y="5691397"/>
            <a:ext cx="5015425" cy="1166603"/>
            <a:chOff x="0" y="5691352"/>
            <a:chExt cx="5015425" cy="1166603"/>
          </a:xfrm>
        </p:grpSpPr>
        <p:pic>
          <p:nvPicPr>
            <p:cNvPr id="1034" name="Picture 10" descr="BT performance chart">
              <a:extLst>
                <a:ext uri="{FF2B5EF4-FFF2-40B4-BE49-F238E27FC236}">
                  <a16:creationId xmlns:a16="http://schemas.microsoft.com/office/drawing/2014/main" id="{88862742-1C10-0FA2-918E-FC0EF3255422}"/>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283850" y="5691352"/>
              <a:ext cx="2731575" cy="1166603"/>
            </a:xfrm>
            <a:prstGeom prst="roundRect">
              <a:avLst/>
            </a:prstGeom>
            <a:noFill/>
            <a:extLst>
              <a:ext uri="{909E8E84-426E-40DD-AFC4-6F175D3DCCD1}">
                <a14:hiddenFill xmlns:a14="http://schemas.microsoft.com/office/drawing/2010/main">
                  <a:solidFill>
                    <a:srgbClr val="FFFFFF"/>
                  </a:solidFill>
                </a14:hiddenFill>
              </a:ext>
            </a:extLst>
          </p:spPr>
        </p:pic>
        <p:pic>
          <p:nvPicPr>
            <p:cNvPr id="1036" name="Picture 12" descr="BT Group logo">
              <a:extLst>
                <a:ext uri="{FF2B5EF4-FFF2-40B4-BE49-F238E27FC236}">
                  <a16:creationId xmlns:a16="http://schemas.microsoft.com/office/drawing/2014/main" id="{E2FFBE21-9EC0-F678-C234-939C8D8EBE0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5691352"/>
              <a:ext cx="2275383" cy="1166603"/>
            </a:xfrm>
            <a:prstGeom prst="roundRect">
              <a:avLst/>
            </a:prstGeom>
            <a:noFill/>
            <a:extLst>
              <a:ext uri="{909E8E84-426E-40DD-AFC4-6F175D3DCCD1}">
                <a14:hiddenFill xmlns:a14="http://schemas.microsoft.com/office/drawing/2010/main">
                  <a:solidFill>
                    <a:srgbClr val="FFFFFF"/>
                  </a:solidFill>
                </a14:hiddenFill>
              </a:ext>
            </a:extLst>
          </p:spPr>
        </p:pic>
      </p:grpSp>
      <p:pic>
        <p:nvPicPr>
          <p:cNvPr id="33" name="Picture 32">
            <a:extLst>
              <a:ext uri="{FF2B5EF4-FFF2-40B4-BE49-F238E27FC236}">
                <a16:creationId xmlns:a16="http://schemas.microsoft.com/office/drawing/2014/main" id="{301388EF-B82D-3585-53EC-B20D76EA203F}"/>
              </a:ext>
            </a:extLst>
          </p:cNvPr>
          <p:cNvPicPr>
            <a:picLocks noChangeAspect="1"/>
          </p:cNvPicPr>
          <p:nvPr/>
        </p:nvPicPr>
        <p:blipFill>
          <a:blip r:embed="rId14"/>
          <a:stretch>
            <a:fillRect/>
          </a:stretch>
        </p:blipFill>
        <p:spPr>
          <a:xfrm>
            <a:off x="34794" y="522137"/>
            <a:ext cx="1460180" cy="435607"/>
          </a:xfrm>
          <a:prstGeom prst="wave">
            <a:avLst/>
          </a:prstGeom>
        </p:spPr>
      </p:pic>
      <p:pic>
        <p:nvPicPr>
          <p:cNvPr id="1042" name="Picture 18" descr="Smart Home Automation System (AI Based) at ₹ 99000/unit | Domotics System  in Pune | ID: 11456975997">
            <a:extLst>
              <a:ext uri="{FF2B5EF4-FFF2-40B4-BE49-F238E27FC236}">
                <a16:creationId xmlns:a16="http://schemas.microsoft.com/office/drawing/2014/main" id="{2A9FCD6E-6D42-76CC-EB3A-7E6F452FF934}"/>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7772401" y="2740046"/>
            <a:ext cx="1603084" cy="774396"/>
          </a:xfrm>
          <a:prstGeom prst="hexagon">
            <a:avLst/>
          </a:prstGeom>
          <a:noFill/>
          <a:extLst>
            <a:ext uri="{909E8E84-426E-40DD-AFC4-6F175D3DCCD1}">
              <a14:hiddenFill xmlns:a14="http://schemas.microsoft.com/office/drawing/2010/main">
                <a:solidFill>
                  <a:srgbClr val="FFFFFF"/>
                </a:solidFill>
              </a14:hiddenFill>
            </a:ext>
          </a:extLst>
        </p:spPr>
      </p:pic>
      <p:pic>
        <p:nvPicPr>
          <p:cNvPr id="1048" name="Picture 24" descr="What is sustainability, definition, types and examples | Santander Open  Academy Blog">
            <a:extLst>
              <a:ext uri="{FF2B5EF4-FFF2-40B4-BE49-F238E27FC236}">
                <a16:creationId xmlns:a16="http://schemas.microsoft.com/office/drawing/2014/main" id="{2B8F2F2F-3249-7DEB-B22C-1F0D1677A696}"/>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7749419" y="5649027"/>
            <a:ext cx="1609132" cy="618030"/>
          </a:xfrm>
          <a:prstGeom prst="plaque">
            <a:avLst>
              <a:gd name="adj" fmla="val 38167"/>
            </a:avLst>
          </a:prstGeom>
          <a:noFill/>
          <a:extLst>
            <a:ext uri="{909E8E84-426E-40DD-AFC4-6F175D3DCCD1}">
              <a14:hiddenFill xmlns:a14="http://schemas.microsoft.com/office/drawing/2010/main">
                <a:solidFill>
                  <a:srgbClr val="FFFFFF"/>
                </a:solidFill>
              </a14:hiddenFill>
            </a:ext>
          </a:extLst>
        </p:spPr>
      </p:pic>
      <p:sp>
        <p:nvSpPr>
          <p:cNvPr id="37" name="TextBox 36">
            <a:extLst>
              <a:ext uri="{FF2B5EF4-FFF2-40B4-BE49-F238E27FC236}">
                <a16:creationId xmlns:a16="http://schemas.microsoft.com/office/drawing/2014/main" id="{11F4D18E-9017-B9F2-EF36-1093CA654645}"/>
              </a:ext>
            </a:extLst>
          </p:cNvPr>
          <p:cNvSpPr txBox="1"/>
          <p:nvPr/>
        </p:nvSpPr>
        <p:spPr>
          <a:xfrm>
            <a:off x="9375485" y="5676099"/>
            <a:ext cx="2816515" cy="1169551"/>
          </a:xfrm>
          <a:prstGeom prst="rect">
            <a:avLst/>
          </a:prstGeom>
          <a:noFill/>
        </p:spPr>
        <p:txBody>
          <a:bodyPr wrap="square">
            <a:spAutoFit/>
          </a:bodyPr>
          <a:lstStyle/>
          <a:p>
            <a:r>
              <a:rPr lang="en-US" sz="1000" b="1" dirty="0"/>
              <a:t>References</a:t>
            </a:r>
          </a:p>
          <a:p>
            <a:r>
              <a:rPr lang="en-US" sz="1000" dirty="0"/>
              <a:t>BT Group. (2024). </a:t>
            </a:r>
            <a:r>
              <a:rPr lang="en-US" sz="1000" i="1" dirty="0"/>
              <a:t>Annual report and accounts</a:t>
            </a:r>
            <a:r>
              <a:rPr lang="en-US" sz="1000" dirty="0"/>
              <a:t>.</a:t>
            </a:r>
            <a:br>
              <a:rPr lang="en-US" sz="1000" dirty="0"/>
            </a:br>
            <a:r>
              <a:rPr lang="en-US" sz="1000" dirty="0"/>
              <a:t>Ofcom. (2024). </a:t>
            </a:r>
            <a:r>
              <a:rPr lang="en-US" sz="1000" i="1" dirty="0"/>
              <a:t>UK communications market report</a:t>
            </a:r>
            <a:r>
              <a:rPr lang="en-US" sz="1000" dirty="0"/>
              <a:t>.</a:t>
            </a:r>
            <a:br>
              <a:rPr lang="en-US" sz="1000" dirty="0"/>
            </a:br>
            <a:r>
              <a:rPr lang="en-US" sz="1000" dirty="0"/>
              <a:t>Statista. (2024). </a:t>
            </a:r>
            <a:r>
              <a:rPr lang="en-US" sz="1000" i="1" dirty="0"/>
              <a:t>Smart home market revenue in the United Kingdom</a:t>
            </a:r>
            <a:r>
              <a:rPr lang="en-US" sz="1000" dirty="0"/>
              <a:t>.</a:t>
            </a:r>
            <a:br>
              <a:rPr lang="en-US" sz="1000" dirty="0"/>
            </a:br>
            <a:r>
              <a:rPr lang="en-US" sz="1000" dirty="0"/>
              <a:t>Kotler, P., Keller, K., &amp; Chernev, A. (2024). </a:t>
            </a:r>
            <a:r>
              <a:rPr lang="en-US" sz="1000" i="1" dirty="0"/>
              <a:t>Marketing Management</a:t>
            </a:r>
            <a:r>
              <a:rPr lang="en-US" sz="1000" dirty="0"/>
              <a:t>.</a:t>
            </a:r>
          </a:p>
        </p:txBody>
      </p:sp>
      <p:cxnSp>
        <p:nvCxnSpPr>
          <p:cNvPr id="39" name="Straight Connector 38">
            <a:extLst>
              <a:ext uri="{FF2B5EF4-FFF2-40B4-BE49-F238E27FC236}">
                <a16:creationId xmlns:a16="http://schemas.microsoft.com/office/drawing/2014/main" id="{A726DDE1-BD33-6557-6469-778D4382DEB4}"/>
              </a:ext>
            </a:extLst>
          </p:cNvPr>
          <p:cNvCxnSpPr>
            <a:cxnSpLocks/>
          </p:cNvCxnSpPr>
          <p:nvPr/>
        </p:nvCxnSpPr>
        <p:spPr>
          <a:xfrm flipH="1">
            <a:off x="5034996" y="541864"/>
            <a:ext cx="0" cy="6327648"/>
          </a:xfrm>
          <a:prstGeom prst="line">
            <a:avLst/>
          </a:prstGeom>
          <a:ln/>
        </p:spPr>
        <p:style>
          <a:lnRef idx="3">
            <a:schemeClr val="dk1"/>
          </a:lnRef>
          <a:fillRef idx="0">
            <a:schemeClr val="dk1"/>
          </a:fillRef>
          <a:effectRef idx="2">
            <a:schemeClr val="dk1"/>
          </a:effectRef>
          <a:fontRef idx="minor">
            <a:schemeClr val="tx1"/>
          </a:fontRef>
        </p:style>
      </p:cxnSp>
      <p:cxnSp>
        <p:nvCxnSpPr>
          <p:cNvPr id="42" name="Straight Connector 41">
            <a:extLst>
              <a:ext uri="{FF2B5EF4-FFF2-40B4-BE49-F238E27FC236}">
                <a16:creationId xmlns:a16="http://schemas.microsoft.com/office/drawing/2014/main" id="{B27C0DDE-FD4D-BA32-1C40-1171D7214690}"/>
              </a:ext>
            </a:extLst>
          </p:cNvPr>
          <p:cNvCxnSpPr>
            <a:cxnSpLocks/>
          </p:cNvCxnSpPr>
          <p:nvPr/>
        </p:nvCxnSpPr>
        <p:spPr>
          <a:xfrm flipH="1">
            <a:off x="9395345" y="787395"/>
            <a:ext cx="0" cy="6080760"/>
          </a:xfrm>
          <a:prstGeom prst="line">
            <a:avLst/>
          </a:prstGeom>
          <a:ln/>
        </p:spPr>
        <p:style>
          <a:lnRef idx="3">
            <a:schemeClr val="dk1"/>
          </a:lnRef>
          <a:fillRef idx="0">
            <a:schemeClr val="dk1"/>
          </a:fillRef>
          <a:effectRef idx="2">
            <a:schemeClr val="dk1"/>
          </a:effectRef>
          <a:fontRef idx="minor">
            <a:schemeClr val="tx1"/>
          </a:fontRef>
        </p:style>
      </p:cxnSp>
      <p:pic>
        <p:nvPicPr>
          <p:cNvPr id="1050" name="Picture 26" descr="BT is delivering, with record full ...">
            <a:extLst>
              <a:ext uri="{FF2B5EF4-FFF2-40B4-BE49-F238E27FC236}">
                <a16:creationId xmlns:a16="http://schemas.microsoft.com/office/drawing/2014/main" id="{C3883FDB-43D4-57DD-9B4A-7C1B5373E547}"/>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10634135" y="2501209"/>
            <a:ext cx="1566331" cy="611386"/>
          </a:xfrm>
          <a:prstGeom prst="parallelogram">
            <a:avLst>
              <a:gd name="adj" fmla="val 41618"/>
            </a:avLst>
          </a:prstGeom>
          <a:noFill/>
          <a:extLst>
            <a:ext uri="{909E8E84-426E-40DD-AFC4-6F175D3DCCD1}">
              <a14:hiddenFill xmlns:a14="http://schemas.microsoft.com/office/drawing/2010/main">
                <a:solidFill>
                  <a:srgbClr val="FFFFFF"/>
                </a:solidFill>
              </a14:hiddenFill>
            </a:ext>
          </a:extLst>
        </p:spPr>
      </p:pic>
      <p:pic>
        <p:nvPicPr>
          <p:cNvPr id="1052" name="Picture 28" descr="Molly Lees - BT | LinkedIn">
            <a:extLst>
              <a:ext uri="{FF2B5EF4-FFF2-40B4-BE49-F238E27FC236}">
                <a16:creationId xmlns:a16="http://schemas.microsoft.com/office/drawing/2014/main" id="{7591B998-F5B7-E11D-8805-B22F7D5D741B}"/>
              </a:ext>
            </a:extLst>
          </p:cNvPr>
          <p:cNvPicPr>
            <a:picLocks noChangeAspect="1"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10307949" y="3910637"/>
            <a:ext cx="1884051" cy="5126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60331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TotalTime>
  <Words>948</Words>
  <Application>Microsoft Office PowerPoint</Application>
  <PresentationFormat>Widescreen</PresentationFormat>
  <Paragraphs>71</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Abdul Majeed</dc:creator>
  <cp:lastModifiedBy>Ram modhavadiya</cp:lastModifiedBy>
  <cp:revision>6</cp:revision>
  <dcterms:created xsi:type="dcterms:W3CDTF">2026-03-06T16:30:14Z</dcterms:created>
  <dcterms:modified xsi:type="dcterms:W3CDTF">2026-03-07T19:14:23Z</dcterms:modified>
</cp:coreProperties>
</file>