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17" r:id="rId4"/>
  </p:sldMasterIdLst>
  <p:notesMasterIdLst>
    <p:notesMasterId r:id="rId13"/>
  </p:notesMasterIdLst>
  <p:sldIdLst>
    <p:sldId id="256" r:id="rId5"/>
    <p:sldId id="324" r:id="rId6"/>
    <p:sldId id="366" r:id="rId7"/>
    <p:sldId id="367" r:id="rId8"/>
    <p:sldId id="369" r:id="rId9"/>
    <p:sldId id="370" r:id="rId10"/>
    <p:sldId id="371" r:id="rId11"/>
    <p:sldId id="36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D400"/>
    <a:srgbClr val="0000CC"/>
    <a:srgbClr val="FFD600"/>
    <a:srgbClr val="FFFF00"/>
    <a:srgbClr val="00498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5F02C1-CD3F-4431-BC9F-DDB61B377F32}" v="3" dt="2025-07-06T20:49:20.553"/>
  </p1510:revLst>
</p1510:revInfo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1944" autoAdjust="0"/>
    <p:restoredTop sz="86467" autoAdjust="0"/>
  </p:normalViewPr>
  <p:slideViewPr>
    <p:cSldViewPr snapToGrid="0">
      <p:cViewPr varScale="1">
        <p:scale>
          <a:sx n="72" d="100"/>
          <a:sy n="72" d="100"/>
        </p:scale>
        <p:origin x="67" y="130"/>
      </p:cViewPr>
      <p:guideLst/>
    </p:cSldViewPr>
  </p:slideViewPr>
  <p:outlineViewPr>
    <p:cViewPr>
      <p:scale>
        <a:sx n="33" d="100"/>
        <a:sy n="33" d="100"/>
      </p:scale>
      <p:origin x="0" y="-2708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if Salem" userId="93371da5-1b6a-4146-a736-4a3b0c81f0c2" providerId="ADAL" clId="{EA5F02C1-CD3F-4431-BC9F-DDB61B377F32}"/>
    <pc:docChg chg="undo custSel addSld delSld modSld">
      <pc:chgData name="Serif Salem" userId="93371da5-1b6a-4146-a736-4a3b0c81f0c2" providerId="ADAL" clId="{EA5F02C1-CD3F-4431-BC9F-DDB61B377F32}" dt="2025-07-06T20:49:27.309" v="55" actId="20577"/>
      <pc:docMkLst>
        <pc:docMk/>
      </pc:docMkLst>
      <pc:sldChg chg="modSp mod">
        <pc:chgData name="Serif Salem" userId="93371da5-1b6a-4146-a736-4a3b0c81f0c2" providerId="ADAL" clId="{EA5F02C1-CD3F-4431-BC9F-DDB61B377F32}" dt="2025-07-06T20:47:45.339" v="10" actId="20577"/>
        <pc:sldMkLst>
          <pc:docMk/>
          <pc:sldMk cId="2911207021" sldId="256"/>
        </pc:sldMkLst>
        <pc:spChg chg="mod">
          <ac:chgData name="Serif Salem" userId="93371da5-1b6a-4146-a736-4a3b0c81f0c2" providerId="ADAL" clId="{EA5F02C1-CD3F-4431-BC9F-DDB61B377F32}" dt="2025-07-06T20:47:45.339" v="10" actId="20577"/>
          <ac:spMkLst>
            <pc:docMk/>
            <pc:sldMk cId="2911207021" sldId="256"/>
            <ac:spMk id="3" creationId="{F09C10EC-00F5-8609-A600-52122458EB94}"/>
          </ac:spMkLst>
        </pc:spChg>
      </pc:sldChg>
      <pc:sldChg chg="del">
        <pc:chgData name="Serif Salem" userId="93371da5-1b6a-4146-a736-4a3b0c81f0c2" providerId="ADAL" clId="{EA5F02C1-CD3F-4431-BC9F-DDB61B377F32}" dt="2025-07-06T20:47:50.829" v="11" actId="47"/>
        <pc:sldMkLst>
          <pc:docMk/>
          <pc:sldMk cId="0" sldId="257"/>
        </pc:sldMkLst>
      </pc:sldChg>
      <pc:sldChg chg="del">
        <pc:chgData name="Serif Salem" userId="93371da5-1b6a-4146-a736-4a3b0c81f0c2" providerId="ADAL" clId="{EA5F02C1-CD3F-4431-BC9F-DDB61B377F32}" dt="2025-07-06T20:47:51.325" v="12" actId="47"/>
        <pc:sldMkLst>
          <pc:docMk/>
          <pc:sldMk cId="0" sldId="258"/>
        </pc:sldMkLst>
      </pc:sldChg>
      <pc:sldChg chg="del">
        <pc:chgData name="Serif Salem" userId="93371da5-1b6a-4146-a736-4a3b0c81f0c2" providerId="ADAL" clId="{EA5F02C1-CD3F-4431-BC9F-DDB61B377F32}" dt="2025-07-06T20:47:51.609" v="13" actId="47"/>
        <pc:sldMkLst>
          <pc:docMk/>
          <pc:sldMk cId="0" sldId="259"/>
        </pc:sldMkLst>
      </pc:sldChg>
      <pc:sldChg chg="del">
        <pc:chgData name="Serif Salem" userId="93371da5-1b6a-4146-a736-4a3b0c81f0c2" providerId="ADAL" clId="{EA5F02C1-CD3F-4431-BC9F-DDB61B377F32}" dt="2025-07-06T20:47:58.219" v="19" actId="47"/>
        <pc:sldMkLst>
          <pc:docMk/>
          <pc:sldMk cId="0" sldId="260"/>
        </pc:sldMkLst>
      </pc:sldChg>
      <pc:sldChg chg="del">
        <pc:chgData name="Serif Salem" userId="93371da5-1b6a-4146-a736-4a3b0c81f0c2" providerId="ADAL" clId="{EA5F02C1-CD3F-4431-BC9F-DDB61B377F32}" dt="2025-07-06T20:47:58.390" v="20" actId="47"/>
        <pc:sldMkLst>
          <pc:docMk/>
          <pc:sldMk cId="0" sldId="261"/>
        </pc:sldMkLst>
      </pc:sldChg>
      <pc:sldChg chg="del">
        <pc:chgData name="Serif Salem" userId="93371da5-1b6a-4146-a736-4a3b0c81f0c2" providerId="ADAL" clId="{EA5F02C1-CD3F-4431-BC9F-DDB61B377F32}" dt="2025-07-06T20:47:58.797" v="21" actId="47"/>
        <pc:sldMkLst>
          <pc:docMk/>
          <pc:sldMk cId="0" sldId="262"/>
        </pc:sldMkLst>
      </pc:sldChg>
      <pc:sldChg chg="del">
        <pc:chgData name="Serif Salem" userId="93371da5-1b6a-4146-a736-4a3b0c81f0c2" providerId="ADAL" clId="{EA5F02C1-CD3F-4431-BC9F-DDB61B377F32}" dt="2025-07-06T20:47:51.919" v="14" actId="47"/>
        <pc:sldMkLst>
          <pc:docMk/>
          <pc:sldMk cId="0" sldId="263"/>
        </pc:sldMkLst>
      </pc:sldChg>
      <pc:sldChg chg="del">
        <pc:chgData name="Serif Salem" userId="93371da5-1b6a-4146-a736-4a3b0c81f0c2" providerId="ADAL" clId="{EA5F02C1-CD3F-4431-BC9F-DDB61B377F32}" dt="2025-07-06T20:47:52.435" v="15" actId="47"/>
        <pc:sldMkLst>
          <pc:docMk/>
          <pc:sldMk cId="0" sldId="264"/>
        </pc:sldMkLst>
      </pc:sldChg>
      <pc:sldChg chg="del">
        <pc:chgData name="Serif Salem" userId="93371da5-1b6a-4146-a736-4a3b0c81f0c2" providerId="ADAL" clId="{EA5F02C1-CD3F-4431-BC9F-DDB61B377F32}" dt="2025-07-06T20:48:05.073" v="26" actId="47"/>
        <pc:sldMkLst>
          <pc:docMk/>
          <pc:sldMk cId="0" sldId="265"/>
        </pc:sldMkLst>
      </pc:sldChg>
      <pc:sldChg chg="del">
        <pc:chgData name="Serif Salem" userId="93371da5-1b6a-4146-a736-4a3b0c81f0c2" providerId="ADAL" clId="{EA5F02C1-CD3F-4431-BC9F-DDB61B377F32}" dt="2025-07-06T20:47:59.607" v="23" actId="47"/>
        <pc:sldMkLst>
          <pc:docMk/>
          <pc:sldMk cId="0" sldId="266"/>
        </pc:sldMkLst>
      </pc:sldChg>
      <pc:sldChg chg="del">
        <pc:chgData name="Serif Salem" userId="93371da5-1b6a-4146-a736-4a3b0c81f0c2" providerId="ADAL" clId="{EA5F02C1-CD3F-4431-BC9F-DDB61B377F32}" dt="2025-07-06T20:48:05.263" v="27" actId="47"/>
        <pc:sldMkLst>
          <pc:docMk/>
          <pc:sldMk cId="0" sldId="267"/>
        </pc:sldMkLst>
      </pc:sldChg>
      <pc:sldChg chg="del">
        <pc:chgData name="Serif Salem" userId="93371da5-1b6a-4146-a736-4a3b0c81f0c2" providerId="ADAL" clId="{EA5F02C1-CD3F-4431-BC9F-DDB61B377F32}" dt="2025-07-06T20:48:09.709" v="28" actId="47"/>
        <pc:sldMkLst>
          <pc:docMk/>
          <pc:sldMk cId="0" sldId="268"/>
        </pc:sldMkLst>
      </pc:sldChg>
      <pc:sldChg chg="del">
        <pc:chgData name="Serif Salem" userId="93371da5-1b6a-4146-a736-4a3b0c81f0c2" providerId="ADAL" clId="{EA5F02C1-CD3F-4431-BC9F-DDB61B377F32}" dt="2025-07-06T20:48:10.102" v="29" actId="47"/>
        <pc:sldMkLst>
          <pc:docMk/>
          <pc:sldMk cId="0" sldId="269"/>
        </pc:sldMkLst>
      </pc:sldChg>
      <pc:sldChg chg="del">
        <pc:chgData name="Serif Salem" userId="93371da5-1b6a-4146-a736-4a3b0c81f0c2" providerId="ADAL" clId="{EA5F02C1-CD3F-4431-BC9F-DDB61B377F32}" dt="2025-07-06T20:47:52.970" v="16" actId="47"/>
        <pc:sldMkLst>
          <pc:docMk/>
          <pc:sldMk cId="2760211837" sldId="363"/>
        </pc:sldMkLst>
      </pc:sldChg>
      <pc:sldChg chg="del">
        <pc:chgData name="Serif Salem" userId="93371da5-1b6a-4146-a736-4a3b0c81f0c2" providerId="ADAL" clId="{EA5F02C1-CD3F-4431-BC9F-DDB61B377F32}" dt="2025-07-06T20:47:53.519" v="17" actId="47"/>
        <pc:sldMkLst>
          <pc:docMk/>
          <pc:sldMk cId="1964634466" sldId="364"/>
        </pc:sldMkLst>
      </pc:sldChg>
      <pc:sldChg chg="del">
        <pc:chgData name="Serif Salem" userId="93371da5-1b6a-4146-a736-4a3b0c81f0c2" providerId="ADAL" clId="{EA5F02C1-CD3F-4431-BC9F-DDB61B377F32}" dt="2025-07-06T20:47:54.127" v="18" actId="47"/>
        <pc:sldMkLst>
          <pc:docMk/>
          <pc:sldMk cId="3737436238" sldId="365"/>
        </pc:sldMkLst>
      </pc:sldChg>
      <pc:sldChg chg="modSp mod">
        <pc:chgData name="Serif Salem" userId="93371da5-1b6a-4146-a736-4a3b0c81f0c2" providerId="ADAL" clId="{EA5F02C1-CD3F-4431-BC9F-DDB61B377F32}" dt="2025-07-06T20:48:25.496" v="35" actId="20577"/>
        <pc:sldMkLst>
          <pc:docMk/>
          <pc:sldMk cId="3311350345" sldId="366"/>
        </pc:sldMkLst>
        <pc:spChg chg="mod">
          <ac:chgData name="Serif Salem" userId="93371da5-1b6a-4146-a736-4a3b0c81f0c2" providerId="ADAL" clId="{EA5F02C1-CD3F-4431-BC9F-DDB61B377F32}" dt="2025-07-06T20:48:25.496" v="35" actId="20577"/>
          <ac:spMkLst>
            <pc:docMk/>
            <pc:sldMk cId="3311350345" sldId="366"/>
            <ac:spMk id="2" creationId="{4C33BBA3-D53C-C815-F709-47B6835184DE}"/>
          </ac:spMkLst>
        </pc:spChg>
      </pc:sldChg>
      <pc:sldChg chg="modSp mod">
        <pc:chgData name="Serif Salem" userId="93371da5-1b6a-4146-a736-4a3b0c81f0c2" providerId="ADAL" clId="{EA5F02C1-CD3F-4431-BC9F-DDB61B377F32}" dt="2025-07-06T20:48:33.130" v="41" actId="20577"/>
        <pc:sldMkLst>
          <pc:docMk/>
          <pc:sldMk cId="1262539720" sldId="367"/>
        </pc:sldMkLst>
        <pc:spChg chg="mod">
          <ac:chgData name="Serif Salem" userId="93371da5-1b6a-4146-a736-4a3b0c81f0c2" providerId="ADAL" clId="{EA5F02C1-CD3F-4431-BC9F-DDB61B377F32}" dt="2025-07-06T20:48:33.130" v="41" actId="20577"/>
          <ac:spMkLst>
            <pc:docMk/>
            <pc:sldMk cId="1262539720" sldId="367"/>
            <ac:spMk id="2" creationId="{EF688C80-5D42-E020-7794-9481A6935729}"/>
          </ac:spMkLst>
        </pc:spChg>
      </pc:sldChg>
      <pc:sldChg chg="del">
        <pc:chgData name="Serif Salem" userId="93371da5-1b6a-4146-a736-4a3b0c81f0c2" providerId="ADAL" clId="{EA5F02C1-CD3F-4431-BC9F-DDB61B377F32}" dt="2025-07-06T20:47:59.147" v="22" actId="47"/>
        <pc:sldMkLst>
          <pc:docMk/>
          <pc:sldMk cId="114243476" sldId="368"/>
        </pc:sldMkLst>
      </pc:sldChg>
      <pc:sldChg chg="modSp add del mod">
        <pc:chgData name="Serif Salem" userId="93371da5-1b6a-4146-a736-4a3b0c81f0c2" providerId="ADAL" clId="{EA5F02C1-CD3F-4431-BC9F-DDB61B377F32}" dt="2025-07-06T20:49:01.535" v="45" actId="20577"/>
        <pc:sldMkLst>
          <pc:docMk/>
          <pc:sldMk cId="4230731767" sldId="369"/>
        </pc:sldMkLst>
        <pc:spChg chg="mod">
          <ac:chgData name="Serif Salem" userId="93371da5-1b6a-4146-a736-4a3b0c81f0c2" providerId="ADAL" clId="{EA5F02C1-CD3F-4431-BC9F-DDB61B377F32}" dt="2025-07-06T20:49:01.535" v="45" actId="20577"/>
          <ac:spMkLst>
            <pc:docMk/>
            <pc:sldMk cId="4230731767" sldId="369"/>
            <ac:spMk id="5" creationId="{E1D86A44-967F-3F96-3ED5-98BDB15DB51A}"/>
          </ac:spMkLst>
        </pc:spChg>
      </pc:sldChg>
      <pc:sldChg chg="modSp mod">
        <pc:chgData name="Serif Salem" userId="93371da5-1b6a-4146-a736-4a3b0c81f0c2" providerId="ADAL" clId="{EA5F02C1-CD3F-4431-BC9F-DDB61B377F32}" dt="2025-07-06T20:49:27.309" v="55" actId="20577"/>
        <pc:sldMkLst>
          <pc:docMk/>
          <pc:sldMk cId="287188361" sldId="370"/>
        </pc:sldMkLst>
        <pc:spChg chg="mod">
          <ac:chgData name="Serif Salem" userId="93371da5-1b6a-4146-a736-4a3b0c81f0c2" providerId="ADAL" clId="{EA5F02C1-CD3F-4431-BC9F-DDB61B377F32}" dt="2025-07-06T20:49:27.309" v="55" actId="20577"/>
          <ac:spMkLst>
            <pc:docMk/>
            <pc:sldMk cId="287188361" sldId="370"/>
            <ac:spMk id="2" creationId="{455E2A2A-5384-8574-5F8C-09592B8A17A3}"/>
          </ac:spMkLst>
        </pc:spChg>
      </pc:sldChg>
      <pc:sldChg chg="modSp mod">
        <pc:chgData name="Serif Salem" userId="93371da5-1b6a-4146-a736-4a3b0c81f0c2" providerId="ADAL" clId="{EA5F02C1-CD3F-4431-BC9F-DDB61B377F32}" dt="2025-07-06T20:49:22.432" v="53" actId="20577"/>
        <pc:sldMkLst>
          <pc:docMk/>
          <pc:sldMk cId="4237207383" sldId="371"/>
        </pc:sldMkLst>
        <pc:spChg chg="mod">
          <ac:chgData name="Serif Salem" userId="93371da5-1b6a-4146-a736-4a3b0c81f0c2" providerId="ADAL" clId="{EA5F02C1-CD3F-4431-BC9F-DDB61B377F32}" dt="2025-07-06T20:49:22.432" v="53" actId="20577"/>
          <ac:spMkLst>
            <pc:docMk/>
            <pc:sldMk cId="4237207383" sldId="371"/>
            <ac:spMk id="2" creationId="{126886D0-3C03-3261-D57A-B4F9C4803A5D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A2BC5F-88D5-4B1F-B912-A136AD5BFECC}" type="datetimeFigureOut">
              <a:rPr lang="en-GB" smtClean="0"/>
              <a:t>06/07/2025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C1C59A-ABC7-45EE-8EB0-DDB954447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5463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CB44ECAF-79C2-49A4-BE0D-8B6C1428DF14}" type="datetime1">
              <a:rPr lang="en-GB" smtClean="0"/>
              <a:t>06/07/2025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201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D816FFA8-3324-4D1D-957E-133C20F0575C}" type="datetime1">
              <a:rPr lang="en-GB" smtClean="0"/>
              <a:t>06/07/2025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552873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19" y="164077"/>
            <a:ext cx="11031105" cy="778582"/>
          </a:xfrm>
        </p:spPr>
        <p:txBody>
          <a:bodyPr>
            <a:normAutofit/>
          </a:bodyPr>
          <a:lstStyle>
            <a:lvl1pPr>
              <a:defRPr sz="3000">
                <a:solidFill>
                  <a:srgbClr val="004989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9A42E-7814-4462-8611-19C4168036AD}" type="datetime1">
              <a:rPr lang="en-GB" smtClean="0"/>
              <a:t>06/07/2025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pic>
        <p:nvPicPr>
          <p:cNvPr id="8" name="Graphic 7" descr="Clipboard with solid fill">
            <a:extLst>
              <a:ext uri="{FF2B5EF4-FFF2-40B4-BE49-F238E27FC236}">
                <a16:creationId xmlns:a16="http://schemas.microsoft.com/office/drawing/2014/main" id="{3C61A5C2-849A-B063-927F-B9CB242693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164077"/>
            <a:ext cx="720883" cy="720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2668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3" y="164077"/>
            <a:ext cx="11012511" cy="778582"/>
          </a:xfrm>
        </p:spPr>
        <p:txBody>
          <a:bodyPr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01B67-0446-4E08-997F-B254045FC4A8}" type="datetime1">
              <a:rPr lang="en-GB" smtClean="0"/>
              <a:t>06/07/2025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7" name="Graphic 6" descr="Chat with solid fill">
            <a:extLst>
              <a:ext uri="{FF2B5EF4-FFF2-40B4-BE49-F238E27FC236}">
                <a16:creationId xmlns:a16="http://schemas.microsoft.com/office/drawing/2014/main" id="{C1B3A237-B989-E423-4627-AB4D474298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28259"/>
            <a:ext cx="914400" cy="914400"/>
          </a:xfrm>
          <a:prstGeom prst="rect">
            <a:avLst/>
          </a:prstGeo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91829EA-6FE6-9842-0CC3-3982AA3ECD79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FFD9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0145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894D868E-E72D-456E-B7B2-A175565C2D2C}" type="datetime1">
              <a:rPr lang="en-GB" smtClean="0"/>
              <a:t>06/07/2025</a:t>
            </a:fld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868" y="164077"/>
            <a:ext cx="11042656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11487150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Graphic 7" descr="Puzzle pieces with solid fill">
            <a:extLst>
              <a:ext uri="{FF2B5EF4-FFF2-40B4-BE49-F238E27FC236}">
                <a16:creationId xmlns:a16="http://schemas.microsoft.com/office/drawing/2014/main" id="{4890D5CD-044A-9D0A-69AB-9213116126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9616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9944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D5432-A184-4AFF-AB03-4CA3A53876E9}" type="datetime1">
              <a:rPr lang="en-GB" smtClean="0"/>
              <a:t>06/07/2025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655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376594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854315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377D2C1-AC2B-4BF8-9A3D-737B3A0FF821}" type="datetime1">
              <a:rPr lang="en-GB" smtClean="0"/>
              <a:t>06/07/2025</a:t>
            </a:fld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6424877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5" y="1081088"/>
            <a:ext cx="11487150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4464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422093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68"/>
            <a:ext cx="2743200" cy="356491"/>
          </a:xfrm>
        </p:spPr>
        <p:txBody>
          <a:bodyPr/>
          <a:lstStyle/>
          <a:p>
            <a:fld id="{710EE32C-EA11-4A3B-9C98-491DB7A00B55}" type="datetime1">
              <a:rPr lang="en-GB" smtClean="0"/>
              <a:t>06/07/2025</a:t>
            </a:fld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0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868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18339"/>
            <a:ext cx="2743200" cy="356491"/>
          </a:xfrm>
        </p:spPr>
        <p:txBody>
          <a:bodyPr/>
          <a:lstStyle/>
          <a:p>
            <a:fld id="{853DBA70-135E-414B-B2D4-A340E01BBFA8}" type="datetime1">
              <a:rPr lang="en-GB" smtClean="0"/>
              <a:t>06/07/2025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9576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46F253C-D8F9-4674-BB2D-9E3B6F069A2C}" type="datetime1">
              <a:rPr lang="en-GB" smtClean="0"/>
              <a:t>06/07/2025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239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19"/>
            <a:ext cx="2743200" cy="356491"/>
          </a:xfrm>
        </p:spPr>
        <p:txBody>
          <a:bodyPr/>
          <a:lstStyle/>
          <a:p>
            <a:fld id="{74C53455-338E-4463-9F1B-5175A2F322DC}" type="datetime1">
              <a:rPr lang="en-GB" smtClean="0"/>
              <a:t>06/07/2025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4436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3"/>
            <a:ext cx="2743200" cy="356491"/>
          </a:xfrm>
        </p:spPr>
        <p:txBody>
          <a:bodyPr/>
          <a:lstStyle/>
          <a:p>
            <a:fld id="{EB1EE212-4158-4597-BD68-D6653C4AF33E}" type="datetime1">
              <a:rPr lang="en-GB" smtClean="0"/>
              <a:t>06/07/2025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5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760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70"/>
            <a:ext cx="2743200" cy="356491"/>
          </a:xfrm>
        </p:spPr>
        <p:txBody>
          <a:bodyPr/>
          <a:lstStyle/>
          <a:p>
            <a:fld id="{B3D90EE3-15EB-46AE-8E89-80C83B1B4D8B}" type="datetime1">
              <a:rPr lang="en-GB" smtClean="0"/>
              <a:t>06/07/2025</a:t>
            </a:fld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891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3FC2EE9E-5D3F-49EB-9807-C2723E33D972}" type="datetime1">
              <a:rPr lang="en-GB" smtClean="0"/>
              <a:t>06/07/2025</a:t>
            </a:fld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21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0"/>
            <a:ext cx="2743200" cy="356491"/>
          </a:xfrm>
        </p:spPr>
        <p:txBody>
          <a:bodyPr/>
          <a:lstStyle/>
          <a:p>
            <a:fld id="{55837E48-C8CF-4367-8842-F65407A3CF05}" type="datetime1">
              <a:rPr lang="en-GB" smtClean="0"/>
              <a:t>06/07/2025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884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2223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ECCFFFE5-70B1-4934-A431-F47B4578F26D}" type="datetime1">
              <a:rPr lang="en-GB" smtClean="0"/>
              <a:t>06/07/2025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106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2A739-FFE3-42E1-A230-D402D502A9FC}" type="datetime1">
              <a:rPr lang="en-GB" smtClean="0"/>
              <a:t>06/07/2025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30861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89185-896D-44AC-96C2-658FC0794DE7}" type="datetime1">
              <a:rPr lang="en-GB" smtClean="0"/>
              <a:t>06/07/2025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718099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94A35-1F40-45EC-B29C-7D369CB74100}" type="datetime1">
              <a:rPr lang="en-GB" smtClean="0"/>
              <a:t>06/07/2025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26958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2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118339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2EFEC71C-2A44-4CD1-BEB1-3EC055CC1201}" type="datetime1">
              <a:rPr lang="en-GB" smtClean="0"/>
              <a:t>06/07/2025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568890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3941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  <p:sldLayoutId id="2147483729" r:id="rId12"/>
    <p:sldLayoutId id="2147483730" r:id="rId13"/>
    <p:sldLayoutId id="2147483731" r:id="rId14"/>
    <p:sldLayoutId id="2147483732" r:id="rId15"/>
    <p:sldLayoutId id="2147483733" r:id="rId16"/>
    <p:sldLayoutId id="2147483734" r:id="rId17"/>
    <p:sldLayoutId id="2147483735" r:id="rId18"/>
    <p:sldLayoutId id="2147483736" r:id="rId19"/>
    <p:sldLayoutId id="2147483737" r:id="rId20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200"/>
        </a:spcAft>
        <a:buSzPct val="80000"/>
        <a:buFont typeface="Calibri" panose="020F0502020204030204" pitchFamily="34" charset="0"/>
        <a:buChar char="●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4988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200"/>
        </a:spcAft>
        <a:buSzPct val="60000"/>
        <a:buFont typeface="Wingdings" panose="05000000000000000000" pitchFamily="2" charset="2"/>
        <a:buChar char="q"/>
        <a:defRPr sz="2200" kern="1200">
          <a:solidFill>
            <a:srgbClr val="004989"/>
          </a:solidFill>
          <a:latin typeface="+mn-lt"/>
          <a:ea typeface="+mn-ea"/>
          <a:cs typeface="+mn-cs"/>
        </a:defRPr>
      </a:lvl2pPr>
      <a:lvl3pPr marL="892175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200"/>
        </a:spcAft>
        <a:buSzPct val="80000"/>
        <a:buFont typeface="Wingdings" panose="05000000000000000000" pitchFamily="2" charset="2"/>
        <a:buChar char="§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1260475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200"/>
        </a:spcAft>
        <a:buFont typeface="Arial" panose="020B0604020202020204" pitchFamily="34" charset="0"/>
        <a:buChar char="•"/>
        <a:defRPr sz="2000" kern="1200">
          <a:solidFill>
            <a:srgbClr val="7030A0"/>
          </a:solidFill>
          <a:latin typeface="+mn-lt"/>
          <a:ea typeface="+mn-ea"/>
          <a:cs typeface="+mn-cs"/>
        </a:defRPr>
      </a:lvl4pPr>
      <a:lvl5pPr marL="1706563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20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zara.com/" TargetMode="External"/><Relationship Id="rId2" Type="http://schemas.openxmlformats.org/officeDocument/2006/relationships/hyperlink" Target="https://www2.hm.com/" TargetMode="External"/><Relationship Id="rId1" Type="http://schemas.openxmlformats.org/officeDocument/2006/relationships/slideLayout" Target="../slideLayouts/slideLayout5.xml"/><Relationship Id="rId5" Type="http://schemas.openxmlformats.org/officeDocument/2006/relationships/hyperlink" Target="https://uiuxtrend.com/sus-calculator" TargetMode="External"/><Relationship Id="rId4" Type="http://schemas.openxmlformats.org/officeDocument/2006/relationships/hyperlink" Target="https://www.uniqlo.com/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html/default.asp" TargetMode="External"/><Relationship Id="rId2" Type="http://schemas.openxmlformats.org/officeDocument/2006/relationships/hyperlink" Target="https://www.w3schools.com/" TargetMode="Externa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" TargetMode="External"/><Relationship Id="rId2" Type="http://schemas.openxmlformats.org/officeDocument/2006/relationships/hyperlink" Target="https://validator.w3.org/" TargetMode="External"/><Relationship Id="rId1" Type="http://schemas.openxmlformats.org/officeDocument/2006/relationships/slideLayout" Target="../slideLayouts/slideLayout5.xml"/><Relationship Id="rId5" Type="http://schemas.openxmlformats.org/officeDocument/2006/relationships/hyperlink" Target="https://www.uwtsd.ac.uk/" TargetMode="External"/><Relationship Id="rId4" Type="http://schemas.openxmlformats.org/officeDocument/2006/relationships/hyperlink" Target="https://www.bbc.com/news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0D1123-7CF6-25A2-D889-80864C9DCCC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Introduction to Web and Database Concept ACCA4023</a:t>
            </a:r>
            <a:br>
              <a:rPr lang="en-GB" dirty="0"/>
            </a:br>
            <a:br>
              <a:rPr lang="en-GB" dirty="0"/>
            </a:br>
            <a:r>
              <a:rPr lang="en-GB" dirty="0"/>
              <a:t>Week 8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9C10EC-00F5-8609-A600-52122458EB9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Website Evaluation Techniques (Tutorial)</a:t>
            </a:r>
          </a:p>
        </p:txBody>
      </p:sp>
    </p:spTree>
    <p:extLst>
      <p:ext uri="{BB962C8B-B14F-4D97-AF65-F5344CB8AC3E}">
        <p14:creationId xmlns:p14="http://schemas.microsoft.com/office/powerpoint/2010/main" val="2911207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4F023-D6C0-AF7F-E547-81436FFB6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Weekly Schedule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B95BA3-6785-E066-C67C-CCF4DBD10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2</a:t>
            </a:fld>
            <a:endParaRPr lang="en-GB" dirty="0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880D74B-47A9-6774-E271-38E158600C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66149622"/>
              </p:ext>
            </p:extLst>
          </p:nvPr>
        </p:nvGraphicFramePr>
        <p:xfrm>
          <a:off x="777961" y="942975"/>
          <a:ext cx="10636078" cy="50264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2995">
                  <a:extLst>
                    <a:ext uri="{9D8B030D-6E8A-4147-A177-3AD203B41FA5}">
                      <a16:colId xmlns:a16="http://schemas.microsoft.com/office/drawing/2014/main" val="3057948719"/>
                    </a:ext>
                  </a:extLst>
                </a:gridCol>
                <a:gridCol w="8373083">
                  <a:extLst>
                    <a:ext uri="{9D8B030D-6E8A-4147-A177-3AD203B41FA5}">
                      <a16:colId xmlns:a16="http://schemas.microsoft.com/office/drawing/2014/main" val="3015195872"/>
                    </a:ext>
                  </a:extLst>
                </a:gridCol>
              </a:tblGrid>
              <a:tr h="245110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effectLst/>
                        </a:rPr>
                        <a:t>Topics 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4732260"/>
                  </a:ext>
                </a:extLst>
              </a:tr>
              <a:tr h="249555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1</a:t>
                      </a:r>
                      <a:endParaRPr lang="en-GB" sz="2200" b="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Introduction to Database and DBMS</a:t>
                      </a:r>
                      <a:endParaRPr lang="en-GB" sz="2200" b="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5731072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2</a:t>
                      </a:r>
                      <a:endParaRPr lang="en-GB" sz="2200" b="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Database Design Modelling Techniques </a:t>
                      </a:r>
                      <a:endParaRPr lang="en-GB" sz="2200" b="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869103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Week 3</a:t>
                      </a:r>
                      <a:endParaRPr lang="en-GB" sz="2200" b="0" kern="12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Entity Relationship Modelling</a:t>
                      </a:r>
                      <a:endParaRPr lang="en-GB" sz="2200" b="0" kern="12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664211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4</a:t>
                      </a:r>
                      <a:endParaRPr lang="en-GB" sz="2200" b="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Normalization: Relational database Implementation using DBMS</a:t>
                      </a:r>
                      <a:endParaRPr lang="en-GB" sz="2200" b="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6812496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5</a:t>
                      </a:r>
                      <a:endParaRPr lang="en-GB" sz="2200" b="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MS Access </a:t>
                      </a:r>
                      <a:endParaRPr lang="en-GB" sz="2200" b="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583615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6</a:t>
                      </a:r>
                      <a:endParaRPr lang="en-GB" sz="220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Front End Development – Key Techniques </a:t>
                      </a:r>
                      <a:endParaRPr lang="en-GB" sz="220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8624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7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HTML</a:t>
                      </a:r>
                      <a:endParaRPr lang="en-GB" sz="220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74741380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8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CSS – Cascading Stylesheet</a:t>
                      </a:r>
                      <a:endParaRPr lang="en-GB" sz="220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91286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9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FFD4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rgbClr val="004989"/>
                          </a:solidFill>
                          <a:effectLst/>
                        </a:rPr>
                        <a:t>Website evaluation Techniques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FD4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1605429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10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rgbClr val="004989"/>
                          </a:solidFill>
                          <a:effectLst/>
                        </a:rPr>
                        <a:t>Revision &amp; Formative feedback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031385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1D3714A-A2AD-FF19-F244-294052771B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3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33BBA3-D53C-C815-F709-47B6835184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1: Evaluating Clothing Retail Websites Using SUS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742DE6A-7157-71A3-60C1-D4439A1D9F7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6" y="1103313"/>
            <a:ext cx="4925606" cy="500856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b="1" dirty="0"/>
              <a:t>Comparing Usability of Online Fashion Retailers with the SUS Calculator</a:t>
            </a:r>
          </a:p>
          <a:p>
            <a:pPr marL="0" indent="0">
              <a:buNone/>
            </a:pPr>
            <a:endParaRPr lang="en-GB" sz="2000" b="1" dirty="0"/>
          </a:p>
          <a:p>
            <a:r>
              <a:rPr lang="en-GB" sz="2000" b="1" dirty="0"/>
              <a:t>Websites to Evaluate: </a:t>
            </a:r>
            <a:r>
              <a:rPr lang="en-GB" sz="2000" dirty="0"/>
              <a:t>Explore 3 fashion e-commerce sites with similar product offerings:</a:t>
            </a:r>
          </a:p>
          <a:p>
            <a:pPr lvl="1"/>
            <a:r>
              <a:rPr lang="en-GB" sz="2000" b="1" dirty="0"/>
              <a:t>H&amp;M</a:t>
            </a:r>
            <a:r>
              <a:rPr lang="en-GB" sz="2000" dirty="0"/>
              <a:t> – </a:t>
            </a:r>
            <a:r>
              <a:rPr lang="en-GB" sz="2000" dirty="0">
                <a:hlinkClick r:id="rId2"/>
              </a:rPr>
              <a:t>https://www2.hm.com</a:t>
            </a:r>
            <a:endParaRPr lang="en-GB" sz="2000" dirty="0"/>
          </a:p>
          <a:p>
            <a:pPr lvl="1"/>
            <a:r>
              <a:rPr lang="en-GB" sz="2000" b="1" dirty="0"/>
              <a:t>ZARA</a:t>
            </a:r>
            <a:r>
              <a:rPr lang="en-GB" sz="2000" dirty="0"/>
              <a:t> – </a:t>
            </a:r>
            <a:r>
              <a:rPr lang="en-GB" sz="2000" dirty="0">
                <a:hlinkClick r:id="rId3"/>
              </a:rPr>
              <a:t>https://www.zara.com</a:t>
            </a:r>
            <a:endParaRPr lang="en-GB" sz="2000" dirty="0"/>
          </a:p>
          <a:p>
            <a:pPr lvl="1"/>
            <a:r>
              <a:rPr lang="en-GB" sz="2000" b="1" dirty="0"/>
              <a:t>UNIQLO</a:t>
            </a:r>
            <a:r>
              <a:rPr lang="en-GB" sz="2000" dirty="0"/>
              <a:t> – </a:t>
            </a:r>
            <a:r>
              <a:rPr lang="en-GB" sz="2000" dirty="0">
                <a:hlinkClick r:id="rId4"/>
              </a:rPr>
              <a:t>https://www.uniqlo.com</a:t>
            </a:r>
            <a:endParaRPr lang="en-GB" sz="2000" dirty="0"/>
          </a:p>
          <a:p>
            <a:endParaRPr lang="en-GB" sz="2000" dirty="0"/>
          </a:p>
          <a:p>
            <a:pPr marL="306388" lvl="1" indent="0">
              <a:buNone/>
            </a:pPr>
            <a:endParaRPr lang="en-GB" sz="1800" dirty="0"/>
          </a:p>
          <a:p>
            <a:pPr marL="306388" lvl="1" indent="0">
              <a:buNone/>
            </a:pPr>
            <a:endParaRPr lang="en-GB" sz="1800" dirty="0"/>
          </a:p>
          <a:p>
            <a:pPr marL="306388" lvl="1" indent="0">
              <a:buNone/>
            </a:pPr>
            <a:endParaRPr lang="en-GB" sz="1800" dirty="0"/>
          </a:p>
          <a:p>
            <a:pPr lvl="1"/>
            <a:endParaRPr lang="en-GB" sz="1800" dirty="0"/>
          </a:p>
          <a:p>
            <a:pPr lvl="1"/>
            <a:endParaRPr lang="en-GB" sz="1800" dirty="0"/>
          </a:p>
          <a:p>
            <a:pPr marL="306388" lvl="1" indent="0">
              <a:buNone/>
            </a:pPr>
            <a:r>
              <a:rPr lang="en-GB" sz="1800" dirty="0">
                <a:solidFill>
                  <a:srgbClr val="C00000"/>
                </a:solidFill>
              </a:rPr>
              <a:t>……………… Continue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334F018-614E-1B52-7A6C-1C2112633ECE}"/>
              </a:ext>
            </a:extLst>
          </p:cNvPr>
          <p:cNvSpPr txBox="1"/>
          <p:nvPr/>
        </p:nvSpPr>
        <p:spPr>
          <a:xfrm>
            <a:off x="5752216" y="1454197"/>
            <a:ext cx="6093710" cy="175432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Step 1: Visit Each Website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Spend 5–10 minutes browsing each website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Try to complete similar tasks: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Find a jacket under £50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Add an item to the shopping bag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Look up delivery or return policies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A789752-6566-7CBA-5633-E725600EE498}"/>
              </a:ext>
            </a:extLst>
          </p:cNvPr>
          <p:cNvSpPr txBox="1"/>
          <p:nvPr/>
        </p:nvSpPr>
        <p:spPr>
          <a:xfrm>
            <a:off x="5762439" y="3326642"/>
            <a:ext cx="6093710" cy="147732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Step 2: Complete the SUS Survey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After each website, visit:</a:t>
            </a:r>
            <a:br>
              <a:rPr lang="en-GB" dirty="0"/>
            </a:br>
            <a:r>
              <a:rPr lang="en-GB" dirty="0">
                <a:hlinkClick r:id="rId5"/>
              </a:rPr>
              <a:t>https://uiuxtrend.com/sus-calculator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Answer the 10 SUS questions for each site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Record your </a:t>
            </a:r>
            <a:r>
              <a:rPr lang="en-GB" b="1" dirty="0"/>
              <a:t>final SUS score (0–100)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5F48742-341D-767F-ACCE-D8FB5A5DD164}"/>
              </a:ext>
            </a:extLst>
          </p:cNvPr>
          <p:cNvSpPr txBox="1"/>
          <p:nvPr/>
        </p:nvSpPr>
        <p:spPr>
          <a:xfrm>
            <a:off x="5752216" y="4932729"/>
            <a:ext cx="6103933" cy="92333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Step 3: Rank the Sites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Rank the 3 websites by usability score (1 = best, 3 = worst)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Write a short note on what helped or hurt the experience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CCF89A3-76DE-7B2C-9647-4763B1B5B3AF}"/>
              </a:ext>
            </a:extLst>
          </p:cNvPr>
          <p:cNvSpPr txBox="1"/>
          <p:nvPr/>
        </p:nvSpPr>
        <p:spPr>
          <a:xfrm>
            <a:off x="5752216" y="1001941"/>
            <a:ext cx="539344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/>
              <a:t>Activity Instructions</a:t>
            </a:r>
          </a:p>
        </p:txBody>
      </p:sp>
    </p:spTree>
    <p:extLst>
      <p:ext uri="{BB962C8B-B14F-4D97-AF65-F5344CB8AC3E}">
        <p14:creationId xmlns:p14="http://schemas.microsoft.com/office/powerpoint/2010/main" val="3311350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4EE6F8-7854-56D9-FB12-D0C41608B1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2C2DB39-2E2E-F209-30FE-CFF09155F5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4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688C80-5D42-E020-7794-9481A69357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1: Evaluating Clothing Retail Websites Using SUS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82C692-BDB6-93AE-F5CF-26E58E321CE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3083443"/>
            <a:ext cx="11487150" cy="3028432"/>
          </a:xfrm>
        </p:spPr>
        <p:txBody>
          <a:bodyPr>
            <a:normAutofit/>
          </a:bodyPr>
          <a:lstStyle/>
          <a:p>
            <a:r>
              <a:rPr lang="en-GB" sz="2000" b="1" dirty="0"/>
              <a:t>Report Template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41603BC-BD82-7DAD-859F-5251C9CBAC3A}"/>
              </a:ext>
            </a:extLst>
          </p:cNvPr>
          <p:cNvSpPr txBox="1"/>
          <p:nvPr/>
        </p:nvSpPr>
        <p:spPr>
          <a:xfrm>
            <a:off x="803867" y="1052118"/>
            <a:ext cx="7063155" cy="175432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Step 4: Submit a Report</a:t>
            </a:r>
          </a:p>
          <a:p>
            <a:pPr>
              <a:buNone/>
            </a:pPr>
            <a:r>
              <a:rPr lang="en-GB" dirty="0"/>
              <a:t>Your report should include: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="1" dirty="0"/>
              <a:t>three websites evaluated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SUS score table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Ranking from most usable to least usable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Brief analysis of usability issues (e.g., loading speed, clarity, layout)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40B6A150-1B2F-4580-F84D-6D318D763CE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384726"/>
              </p:ext>
            </p:extLst>
          </p:nvPr>
        </p:nvGraphicFramePr>
        <p:xfrm>
          <a:off x="803868" y="3688383"/>
          <a:ext cx="7063156" cy="1818552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161240">
                  <a:extLst>
                    <a:ext uri="{9D8B030D-6E8A-4147-A177-3AD203B41FA5}">
                      <a16:colId xmlns:a16="http://schemas.microsoft.com/office/drawing/2014/main" val="3505883622"/>
                    </a:ext>
                  </a:extLst>
                </a:gridCol>
                <a:gridCol w="1105786">
                  <a:extLst>
                    <a:ext uri="{9D8B030D-6E8A-4147-A177-3AD203B41FA5}">
                      <a16:colId xmlns:a16="http://schemas.microsoft.com/office/drawing/2014/main" val="2121295979"/>
                    </a:ext>
                  </a:extLst>
                </a:gridCol>
                <a:gridCol w="829339">
                  <a:extLst>
                    <a:ext uri="{9D8B030D-6E8A-4147-A177-3AD203B41FA5}">
                      <a16:colId xmlns:a16="http://schemas.microsoft.com/office/drawing/2014/main" val="3415436900"/>
                    </a:ext>
                  </a:extLst>
                </a:gridCol>
                <a:gridCol w="3966791">
                  <a:extLst>
                    <a:ext uri="{9D8B030D-6E8A-4147-A177-3AD203B41FA5}">
                      <a16:colId xmlns:a16="http://schemas.microsoft.com/office/drawing/2014/main" val="378873843"/>
                    </a:ext>
                  </a:extLst>
                </a:gridCol>
              </a:tblGrid>
              <a:tr h="27672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Website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SUS Score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Rank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Notes on Usability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08586389"/>
                  </a:ext>
                </a:extLst>
              </a:tr>
              <a:tr h="48426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H&amp;M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82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Clean layout, quick filters, fast loading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41269373"/>
                  </a:ext>
                </a:extLst>
              </a:tr>
              <a:tr h="48426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ZARA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75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Nice design but slow page transitions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7432620"/>
                  </a:ext>
                </a:extLst>
              </a:tr>
              <a:tr h="48426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UNIQLO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63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Navigation cluttered, confusing labels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664694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625397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626FFBE-861A-8659-C076-0960FE4ACB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5</a:t>
            </a:fld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E1D86A44-967F-3F96-3ED5-98BDB15DB5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2: Heuristic Evaluation of Specific Website Pages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000D5ED-E9DB-DCDB-2AAC-13378A9AF7D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2"/>
            <a:ext cx="11487150" cy="5425079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/>
              <a:t>Evaluate the Following Pages:</a:t>
            </a:r>
          </a:p>
          <a:p>
            <a:pPr lvl="1"/>
            <a:r>
              <a:rPr lang="en-GB" b="1" dirty="0"/>
              <a:t>Homepage</a:t>
            </a:r>
            <a:r>
              <a:rPr lang="en-GB" dirty="0"/>
              <a:t> – </a:t>
            </a:r>
            <a:r>
              <a:rPr lang="en-GB" dirty="0">
                <a:hlinkClick r:id="rId2"/>
              </a:rPr>
              <a:t>https://www.w3schools.com</a:t>
            </a:r>
            <a:endParaRPr lang="en-GB" dirty="0"/>
          </a:p>
          <a:p>
            <a:pPr lvl="1"/>
            <a:r>
              <a:rPr lang="en-GB" b="1" dirty="0"/>
              <a:t>HTML Tutorial Page</a:t>
            </a:r>
            <a:r>
              <a:rPr lang="en-GB" dirty="0"/>
              <a:t> – </a:t>
            </a:r>
            <a:r>
              <a:rPr lang="en-GB" dirty="0">
                <a:hlinkClick r:id="rId3"/>
              </a:rPr>
              <a:t>https://www.w3schools.com/html/default.asp</a:t>
            </a:r>
            <a:endParaRPr lang="en-GB" dirty="0"/>
          </a:p>
          <a:p>
            <a:endParaRPr lang="en-GB" b="1" dirty="0"/>
          </a:p>
          <a:p>
            <a:r>
              <a:rPr lang="en-GB" b="1" dirty="0"/>
              <a:t>Instructions:</a:t>
            </a:r>
          </a:p>
          <a:p>
            <a:pPr lvl="1"/>
            <a:r>
              <a:rPr lang="en-GB" dirty="0"/>
              <a:t>Work </a:t>
            </a:r>
            <a:r>
              <a:rPr lang="en-GB" b="1" dirty="0"/>
              <a:t>individually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Use the </a:t>
            </a:r>
            <a:r>
              <a:rPr lang="en-GB" b="1" dirty="0"/>
              <a:t>Heuristic Evaluation Workbook (NNG style)</a:t>
            </a:r>
            <a:r>
              <a:rPr lang="en-GB" dirty="0"/>
              <a:t> provided in class (Download from the link)</a:t>
            </a:r>
          </a:p>
          <a:p>
            <a:pPr lvl="1"/>
            <a:r>
              <a:rPr lang="en-GB" dirty="0"/>
              <a:t>Evaluate each page using </a:t>
            </a:r>
            <a:r>
              <a:rPr lang="en-GB" b="1" dirty="0"/>
              <a:t>Jakob Nielsen’s 10 Usability Heuristics</a:t>
            </a:r>
            <a:r>
              <a:rPr lang="en-GB" dirty="0"/>
              <a:t>.</a:t>
            </a:r>
          </a:p>
          <a:p>
            <a:endParaRPr lang="en-GB" b="1" dirty="0"/>
          </a:p>
          <a:p>
            <a:r>
              <a:rPr lang="en-GB" b="1" dirty="0"/>
              <a:t>For Each Page: </a:t>
            </a:r>
            <a:r>
              <a:rPr lang="en-GB" dirty="0"/>
              <a:t>Identify and record </a:t>
            </a:r>
            <a:r>
              <a:rPr lang="en-GB" b="1" dirty="0"/>
              <a:t>at least 3 usability issues</a:t>
            </a:r>
            <a:r>
              <a:rPr lang="en-GB" dirty="0"/>
              <a:t>. For each issue:</a:t>
            </a:r>
          </a:p>
          <a:p>
            <a:pPr marL="1157287" lvl="2" indent="-342900"/>
            <a:r>
              <a:rPr lang="en-GB" dirty="0"/>
              <a:t>State the </a:t>
            </a:r>
            <a:r>
              <a:rPr lang="en-GB" b="1" dirty="0"/>
              <a:t>violated heuristic</a:t>
            </a:r>
            <a:endParaRPr lang="en-GB" dirty="0"/>
          </a:p>
          <a:p>
            <a:pPr marL="1157287" lvl="2" indent="-342900"/>
            <a:r>
              <a:rPr lang="en-GB" dirty="0"/>
              <a:t>Describe the </a:t>
            </a:r>
            <a:r>
              <a:rPr lang="en-GB" b="1" dirty="0"/>
              <a:t>problem</a:t>
            </a:r>
            <a:endParaRPr lang="en-GB" dirty="0"/>
          </a:p>
          <a:p>
            <a:pPr marL="1157287" lvl="2" indent="-342900"/>
            <a:r>
              <a:rPr lang="en-GB" dirty="0"/>
              <a:t>Rate the </a:t>
            </a:r>
            <a:r>
              <a:rPr lang="en-GB" b="1" dirty="0"/>
              <a:t>severity</a:t>
            </a:r>
            <a:r>
              <a:rPr lang="en-GB" dirty="0"/>
              <a:t> (0–4)</a:t>
            </a:r>
          </a:p>
          <a:p>
            <a:pPr marL="1157287" lvl="2" indent="-342900"/>
            <a:r>
              <a:rPr lang="en-GB" dirty="0"/>
              <a:t>Give a </a:t>
            </a:r>
            <a:r>
              <a:rPr lang="en-GB" b="1" dirty="0"/>
              <a:t>recommendation</a:t>
            </a:r>
            <a:endParaRPr lang="en-GB" dirty="0"/>
          </a:p>
          <a:p>
            <a:endParaRPr lang="en-GB" dirty="0"/>
          </a:p>
          <a:p>
            <a:r>
              <a:rPr lang="en-GB" b="1" dirty="0"/>
              <a:t>Final Task: </a:t>
            </a:r>
            <a:r>
              <a:rPr lang="en-GB" dirty="0"/>
              <a:t>At the end of your workbook or on a separate page, include: </a:t>
            </a:r>
          </a:p>
          <a:p>
            <a:pPr lvl="1"/>
            <a:r>
              <a:rPr lang="en-GB" dirty="0"/>
              <a:t>A brief summary of your overall findings including the most severe issue identified and why</a:t>
            </a:r>
          </a:p>
          <a:p>
            <a:pPr lvl="1"/>
            <a:r>
              <a:rPr lang="en-GB" dirty="0"/>
              <a:t>What improvements you would prioritise if you were the designer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0731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23A109A-E002-DFE5-C2E9-6D0565BFE4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6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5E2A2A-5384-8574-5F8C-09592B8A17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3: Website Validation Using W3C Validator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480FD2-4419-DF3C-50B6-E4A654AC596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Activity Instructions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Step 1: Open the W3C Validator</a:t>
            </a:r>
          </a:p>
          <a:p>
            <a:pPr lvl="1"/>
            <a:r>
              <a:rPr lang="en-GB" dirty="0"/>
              <a:t>Go to </a:t>
            </a:r>
            <a:r>
              <a:rPr lang="en-GB" dirty="0">
                <a:hlinkClick r:id="rId2"/>
              </a:rPr>
              <a:t>https://validator.w3.org</a:t>
            </a:r>
            <a:endParaRPr lang="en-GB" dirty="0"/>
          </a:p>
          <a:p>
            <a:pPr lvl="1"/>
            <a:endParaRPr lang="en-GB" dirty="0"/>
          </a:p>
          <a:p>
            <a:r>
              <a:rPr lang="en-GB" dirty="0"/>
              <a:t>Step 2: Validate a Website</a:t>
            </a:r>
          </a:p>
          <a:p>
            <a:r>
              <a:rPr lang="en-GB" dirty="0"/>
              <a:t>Choose one of the following pages to validate:</a:t>
            </a:r>
          </a:p>
          <a:p>
            <a:pPr lvl="1"/>
            <a:r>
              <a:rPr lang="en-GB" dirty="0"/>
              <a:t>W3Schools Homepage – </a:t>
            </a:r>
            <a:r>
              <a:rPr lang="en-GB" dirty="0">
                <a:hlinkClick r:id="rId3"/>
              </a:rPr>
              <a:t>https://www.w3schools.com</a:t>
            </a:r>
            <a:endParaRPr lang="en-GB" dirty="0"/>
          </a:p>
          <a:p>
            <a:pPr lvl="1"/>
            <a:r>
              <a:rPr lang="en-GB" dirty="0"/>
              <a:t>BBC News – </a:t>
            </a:r>
            <a:r>
              <a:rPr lang="en-GB" dirty="0">
                <a:hlinkClick r:id="rId4"/>
              </a:rPr>
              <a:t>https://www.bbc.com/news</a:t>
            </a:r>
            <a:endParaRPr lang="en-GB" dirty="0"/>
          </a:p>
          <a:p>
            <a:pPr lvl="1"/>
            <a:r>
              <a:rPr lang="en-GB" dirty="0"/>
              <a:t>University of Wales – </a:t>
            </a:r>
            <a:r>
              <a:rPr lang="en-GB" dirty="0">
                <a:hlinkClick r:id="rId5"/>
              </a:rPr>
              <a:t>https://www.uwtsd.ac.uk</a:t>
            </a:r>
            <a:endParaRPr lang="en-GB" dirty="0"/>
          </a:p>
          <a:p>
            <a:r>
              <a:rPr lang="en-GB" dirty="0"/>
              <a:t>Paste the URL into the validator</a:t>
            </a:r>
          </a:p>
          <a:p>
            <a:r>
              <a:rPr lang="en-GB" dirty="0"/>
              <a:t>Click “Check”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marL="306388" lvl="1" indent="0">
              <a:buNone/>
            </a:pPr>
            <a:r>
              <a:rPr lang="en-GB" dirty="0">
                <a:solidFill>
                  <a:srgbClr val="C00000"/>
                </a:solidFill>
              </a:rPr>
              <a:t>……….. Continue</a:t>
            </a:r>
          </a:p>
        </p:txBody>
      </p:sp>
    </p:spTree>
    <p:extLst>
      <p:ext uri="{BB962C8B-B14F-4D97-AF65-F5344CB8AC3E}">
        <p14:creationId xmlns:p14="http://schemas.microsoft.com/office/powerpoint/2010/main" val="287188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EE5206-F815-A26A-1EAD-1FF7F59206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E7A272C-BF15-D80B-0FC5-EF4566DB09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7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6886D0-3C03-3261-D57A-B4F9C4803A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3: Website Validation Using W3C Validator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0AF603-9A4E-6E34-8BAF-27DD78AAA7E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Step 3: Review the Results</a:t>
            </a:r>
          </a:p>
          <a:p>
            <a:pPr lvl="1"/>
            <a:r>
              <a:rPr lang="en-GB" dirty="0"/>
              <a:t>Look at the number of errors and warnings</a:t>
            </a:r>
          </a:p>
          <a:p>
            <a:pPr lvl="1"/>
            <a:r>
              <a:rPr lang="en-GB" dirty="0"/>
              <a:t>Click on a few of them to see what the message says</a:t>
            </a:r>
          </a:p>
          <a:p>
            <a:pPr lvl="1"/>
            <a:r>
              <a:rPr lang="en-GB" dirty="0"/>
              <a:t>Take screenshots if needed</a:t>
            </a:r>
          </a:p>
          <a:p>
            <a:endParaRPr lang="en-GB" dirty="0"/>
          </a:p>
          <a:p>
            <a:r>
              <a:rPr lang="en-GB" dirty="0"/>
              <a:t>Step 4: Reflect and Report</a:t>
            </a:r>
          </a:p>
          <a:p>
            <a:pPr lvl="1"/>
            <a:r>
              <a:rPr lang="en-GB" dirty="0"/>
              <a:t>Answer these questions in your notes or workbook:</a:t>
            </a:r>
          </a:p>
          <a:p>
            <a:pPr lvl="2"/>
            <a:r>
              <a:rPr lang="en-GB" dirty="0"/>
              <a:t>Was the page valid? If not, how many errors/warnings were found?</a:t>
            </a:r>
          </a:p>
          <a:p>
            <a:pPr lvl="2"/>
            <a:r>
              <a:rPr lang="en-GB" dirty="0"/>
              <a:t>Give 2 examples of validation errors. What do they mean?</a:t>
            </a:r>
          </a:p>
          <a:p>
            <a:pPr lvl="2"/>
            <a:r>
              <a:rPr lang="en-GB" dirty="0"/>
              <a:t>Why is validation important for real-world websites?</a:t>
            </a:r>
          </a:p>
          <a:p>
            <a:pPr lvl="2"/>
            <a:r>
              <a:rPr lang="en-GB" dirty="0"/>
              <a:t>What would you fix first if this were your website?</a:t>
            </a:r>
          </a:p>
        </p:txBody>
      </p:sp>
    </p:spTree>
    <p:extLst>
      <p:ext uri="{BB962C8B-B14F-4D97-AF65-F5344CB8AC3E}">
        <p14:creationId xmlns:p14="http://schemas.microsoft.com/office/powerpoint/2010/main" val="42372073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307CB4A-8591-94BD-9B72-A99D5A68C0F0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834813" y="5689600"/>
            <a:ext cx="357187" cy="355600"/>
          </a:xfrm>
        </p:spPr>
        <p:txBody>
          <a:bodyPr/>
          <a:lstStyle/>
          <a:p>
            <a:fld id="{74D77D2B-B223-4A5F-B2B2-5AE626418F0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272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1_UWTSD Serif 2025_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_2" id="{B6913785-96E4-4712-8393-7C5A02A3851A}" vid="{1865C400-15EC-4F82-9CB3-FF32190DBFC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0B1A72B1727944BA974A8330C49DD1" ma:contentTypeVersion="11" ma:contentTypeDescription="Create a new document." ma:contentTypeScope="" ma:versionID="510c89f2e0abf3c839d7453871649485">
  <xsd:schema xmlns:xsd="http://www.w3.org/2001/XMLSchema" xmlns:xs="http://www.w3.org/2001/XMLSchema" xmlns:p="http://schemas.microsoft.com/office/2006/metadata/properties" xmlns:ns3="ea615e75-cfa6-4777-b3e2-cd5725779d91" targetNamespace="http://schemas.microsoft.com/office/2006/metadata/properties" ma:root="true" ma:fieldsID="a76fa69accdd7a8673ebeaf3f2749192" ns3:_="">
    <xsd:import namespace="ea615e75-cfa6-4777-b3e2-cd5725779d9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a615e75-cfa6-4777-b3e2-cd5725779d9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8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a615e75-cfa6-4777-b3e2-cd5725779d91" xsi:nil="true"/>
  </documentManagement>
</p:properties>
</file>

<file path=customXml/itemProps1.xml><?xml version="1.0" encoding="utf-8"?>
<ds:datastoreItem xmlns:ds="http://schemas.openxmlformats.org/officeDocument/2006/customXml" ds:itemID="{738DBD00-D698-4CB1-B4F7-407D93F9C08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524E1B5-B299-493C-9C15-EB7E7BC9752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a615e75-cfa6-4777-b3e2-cd5725779d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C561405-E2E6-411C-93B7-30EAD1011CBA}">
  <ds:schemaRefs>
    <ds:schemaRef ds:uri="http://schemas.microsoft.com/office/infopath/2007/PartnerControls"/>
    <ds:schemaRef ds:uri="http://schemas.microsoft.com/office/2006/documentManagement/types"/>
    <ds:schemaRef ds:uri="http://purl.org/dc/dcmitype/"/>
    <ds:schemaRef ds:uri="ea615e75-cfa6-4777-b3e2-cd5725779d91"/>
    <ds:schemaRef ds:uri="http://www.w3.org/XML/1998/namespace"/>
    <ds:schemaRef ds:uri="http://purl.org/dc/elements/1.1/"/>
    <ds:schemaRef ds:uri="http://purl.org/dc/terms/"/>
    <ds:schemaRef ds:uri="http://schemas.openxmlformats.org/package/2006/metadata/core-propertie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QAHE_Serif 2</Template>
  <TotalTime>3745</TotalTime>
  <Words>687</Words>
  <Application>Microsoft Office PowerPoint</Application>
  <PresentationFormat>Widescreen</PresentationFormat>
  <Paragraphs>131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Aptos</vt:lpstr>
      <vt:lpstr>Arial</vt:lpstr>
      <vt:lpstr>Calibri</vt:lpstr>
      <vt:lpstr>Calibri Light</vt:lpstr>
      <vt:lpstr>Wingdings</vt:lpstr>
      <vt:lpstr>1_UWTSD Serif 2025_2</vt:lpstr>
      <vt:lpstr>Introduction to Web and Database Concept ACCA4023  Week 8</vt:lpstr>
      <vt:lpstr>Weekly Schedule</vt:lpstr>
      <vt:lpstr>Task 1: Evaluating Clothing Retail Websites Using SUS</vt:lpstr>
      <vt:lpstr>Task 1: Evaluating Clothing Retail Websites Using SUS</vt:lpstr>
      <vt:lpstr>Task 2: Heuristic Evaluation of Specific Website Pages</vt:lpstr>
      <vt:lpstr>Task 3: Website Validation Using W3C Validator</vt:lpstr>
      <vt:lpstr>Task 3: Website Validation Using W3C Validator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Salem, Serif</dc:creator>
  <cp:lastModifiedBy>Serif Salem</cp:lastModifiedBy>
  <cp:revision>14</cp:revision>
  <dcterms:created xsi:type="dcterms:W3CDTF">2025-03-09T18:49:13Z</dcterms:created>
  <dcterms:modified xsi:type="dcterms:W3CDTF">2025-07-06T20:49:35Z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0x0101003E0B1A72B1727944BA974A8330C49DD1</vt:lpwstr>
  </property>
</Properties>
</file>