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y="6858000" cx="12192000"/>
  <p:notesSz cx="6858000" cy="9144000"/>
  <p:embeddedFontLst>
    <p:embeddedFont>
      <p:font typeface="Play"/>
      <p:regular r:id="rId16"/>
      <p:bold r:id="rId17"/>
    </p:embeddedFont>
    <p:embeddedFont>
      <p:font typeface="Roboto"/>
      <p:regular r:id="rId18"/>
      <p:bold r:id="rId19"/>
      <p:italic r:id="rId20"/>
      <p:boldItalic r:id="rId2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22" roundtripDataSignature="AMtx7mjXfHqnFsMrQ7vguAJxyfYqPuyS8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italic.fntdata"/><Relationship Id="rId11" Type="http://schemas.openxmlformats.org/officeDocument/2006/relationships/slide" Target="slides/slide7.xml"/><Relationship Id="rId22" Type="http://customschemas.google.com/relationships/presentationmetadata" Target="metadata"/><Relationship Id="rId10" Type="http://schemas.openxmlformats.org/officeDocument/2006/relationships/slide" Target="slides/slide6.xml"/><Relationship Id="rId21" Type="http://schemas.openxmlformats.org/officeDocument/2006/relationships/font" Target="fonts/Roboto-boldItalic.fntdata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font" Target="fonts/Play-bold.fntdata"/><Relationship Id="rId16" Type="http://schemas.openxmlformats.org/officeDocument/2006/relationships/font" Target="fonts/Play-regular.fntdata"/><Relationship Id="rId5" Type="http://schemas.openxmlformats.org/officeDocument/2006/relationships/slide" Target="slides/slide1.xml"/><Relationship Id="rId19" Type="http://schemas.openxmlformats.org/officeDocument/2006/relationships/font" Target="fonts/Roboto-bold.fntdata"/><Relationship Id="rId6" Type="http://schemas.openxmlformats.org/officeDocument/2006/relationships/slide" Target="slides/slide2.xml"/><Relationship Id="rId18" Type="http://schemas.openxmlformats.org/officeDocument/2006/relationships/font" Target="fonts/Roboto-regular.fntdata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" name="Google Shape;94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0" name="Google Shape;100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" name="Google Shape;113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" name="Google Shape;119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5" name="Google Shape;125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3" name="Google Shape;143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4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4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5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1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6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6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/>
        </p:txBody>
      </p:sp>
      <p:sp>
        <p:nvSpPr>
          <p:cNvPr id="26" name="Google Shape;26;p1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7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17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1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8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8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18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18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18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9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2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2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2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1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1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21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2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2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2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2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2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3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4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4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b="0" i="0" sz="4400" u="none" cap="none" strike="noStrik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" name="Google Shape;9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" name="Google Shape;10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>
            <p:ph type="ctrTitle"/>
          </p:nvPr>
        </p:nvSpPr>
        <p:spPr>
          <a:xfrm>
            <a:off x="1524000" y="-1308779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r>
              <a:rPr b="1" lang="en-US" sz="2400">
                <a:latin typeface="Arial"/>
                <a:ea typeface="Arial"/>
                <a:cs typeface="Arial"/>
                <a:sym typeface="Arial"/>
              </a:rPr>
              <a:t>Collaboration in action: The Critical role of teamwork in achieving success</a:t>
            </a:r>
            <a:endParaRPr/>
          </a:p>
        </p:txBody>
      </p:sp>
      <p:sp>
        <p:nvSpPr>
          <p:cNvPr id="85" name="Google Shape;85;p1"/>
          <p:cNvSpPr txBox="1"/>
          <p:nvPr>
            <p:ph idx="1" type="subTitle"/>
          </p:nvPr>
        </p:nvSpPr>
        <p:spPr>
          <a:xfrm>
            <a:off x="1524000" y="4518252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b="1" lang="en-US"/>
              <a:t>Olivia John</a:t>
            </a:r>
            <a:endParaRPr b="1"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b="1" lang="en-US"/>
              <a:t>BMPL4014</a:t>
            </a:r>
            <a:endParaRPr b="1"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b="1" lang="en-US"/>
              <a:t>Sadie france </a:t>
            </a:r>
            <a:endParaRPr b="1"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None/>
            </a:pPr>
            <a:r>
              <a:rPr b="1" lang="en-US"/>
              <a:t>BSc </a:t>
            </a:r>
            <a:r>
              <a:rPr b="1" lang="en-US"/>
              <a:t>Professional</a:t>
            </a:r>
            <a:r>
              <a:rPr b="1" lang="en-US"/>
              <a:t> Policing</a:t>
            </a:r>
            <a:endParaRPr b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"/>
          <p:cNvSpPr txBox="1"/>
          <p:nvPr>
            <p:ph type="title"/>
          </p:nvPr>
        </p:nvSpPr>
        <p:spPr>
          <a:xfrm>
            <a:off x="6146100" y="172250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Play"/>
              <a:buNone/>
            </a:pPr>
            <a:r>
              <a:rPr b="1" lang="en-US">
                <a:latin typeface="Arial"/>
                <a:ea typeface="Arial"/>
                <a:cs typeface="Arial"/>
                <a:sym typeface="Arial"/>
              </a:rPr>
              <a:t>What</a:t>
            </a:r>
            <a:r>
              <a:rPr b="1" lang="en-US">
                <a:latin typeface="Arial"/>
                <a:ea typeface="Arial"/>
                <a:cs typeface="Arial"/>
                <a:sym typeface="Arial"/>
              </a:rPr>
              <a:t> is team work?</a:t>
            </a:r>
            <a:r>
              <a:rPr lang="en-US">
                <a:solidFill>
                  <a:schemeClr val="lt1"/>
                </a:solidFill>
              </a:rPr>
              <a:t> </a:t>
            </a:r>
            <a:endParaRPr/>
          </a:p>
        </p:txBody>
      </p:sp>
      <p:sp>
        <p:nvSpPr>
          <p:cNvPr id="91" name="Google Shape;91;p2"/>
          <p:cNvSpPr txBox="1"/>
          <p:nvPr>
            <p:ph idx="1" type="body"/>
          </p:nvPr>
        </p:nvSpPr>
        <p:spPr>
          <a:xfrm>
            <a:off x="681625" y="259900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25000" lnSpcReduction="2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ct val="32876"/>
              <a:buFont typeface="Roboto"/>
              <a:buNone/>
            </a:pPr>
            <a:r>
              <a:rPr lang="en-US" sz="365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T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eamwork in 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Policing Officers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work together to achieve shared goals.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ct val="100000"/>
              <a:buFont typeface="Roboto"/>
              <a:buChar char="•"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Collaboration relies on each other's strengths and skills.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ct val="100000"/>
              <a:buFont typeface="Roboto"/>
              <a:buChar char="•"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Focus on safety and well-being of the public and themselves.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Shared Goals and 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Purpose Commitment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to serving and protecting the public.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ct val="100000"/>
              <a:buFont typeface="Roboto"/>
              <a:buChar char="•"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Officers work towards common objectives.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ct val="100000"/>
              <a:buFont typeface="Roboto"/>
              <a:buChar char="•"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Mutual Support and 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Backup Team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members support each other during various situations.</a:t>
            </a:r>
            <a:endParaRPr sz="56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ct val="100000"/>
              <a:buFont typeface="Roboto"/>
              <a:buChar char="•"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Communication and 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Coordination Clear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communication is essential.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ct val="100000"/>
              <a:buFont typeface="Roboto"/>
              <a:buChar char="•"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Officers share information and coordinate actions.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Trust and respect are key for seamless teamwork.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ct val="100000"/>
              <a:buFont typeface="Roboto"/>
              <a:buChar char="•"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Skill and Knowledge 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Sharing Willingness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to share skills and knowledge enhances capabilities.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ct val="100000"/>
              <a:buFont typeface="Roboto"/>
              <a:buChar char="•"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Adaptability and FlexibilityNeeds adaptability in unpredictable situations.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ct val="100000"/>
              <a:buFont typeface="Roboto"/>
              <a:buChar char="•"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Leadership and FollowershipInvolves effective leadership and contribution from team members.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ct val="100000"/>
              <a:buFont typeface="Roboto"/>
              <a:buChar char="•"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Problem-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Solving Teamwork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aids in addressing complex issues.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300"/>
              <a:buFont typeface="Roboto"/>
              <a:buNone/>
            </a:pPr>
            <a:r>
              <a:t/>
            </a:r>
            <a:endParaRPr sz="5600"/>
          </a:p>
          <a:p>
            <a:pPr indent="-3175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ct val="100000"/>
              <a:buFont typeface="Roboto"/>
              <a:buChar char="•"/>
            </a:pP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Collaboration with Other 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Agencies Requires</a:t>
            </a:r>
            <a:r>
              <a:rPr lang="en-US" sz="56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strong teamwork with other agencies.</a:t>
            </a:r>
            <a:endParaRPr sz="56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50000"/>
              <a:buNone/>
            </a:pPr>
            <a:r>
              <a:t/>
            </a:r>
            <a:endParaRPr sz="56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b="1" lang="en-US">
                <a:latin typeface="Arial"/>
                <a:ea typeface="Arial"/>
                <a:cs typeface="Arial"/>
                <a:sym typeface="Arial"/>
              </a:rPr>
              <a:t>Advantages of </a:t>
            </a:r>
            <a:r>
              <a:rPr b="1" lang="en-US">
                <a:latin typeface="Arial"/>
                <a:ea typeface="Arial"/>
                <a:cs typeface="Arial"/>
                <a:sym typeface="Arial"/>
              </a:rPr>
              <a:t>teamwork</a:t>
            </a:r>
            <a:r>
              <a:rPr b="1" lang="en-US">
                <a:latin typeface="Arial"/>
                <a:ea typeface="Arial"/>
                <a:cs typeface="Arial"/>
                <a:sym typeface="Arial"/>
              </a:rPr>
              <a:t> in the police force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" name="Google Shape;97;p3"/>
          <p:cNvSpPr txBox="1"/>
          <p:nvPr/>
        </p:nvSpPr>
        <p:spPr>
          <a:xfrm>
            <a:off x="1067850" y="1822525"/>
            <a:ext cx="9770400" cy="450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Teamwork in Policing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Enhances safety, effectiveness, and communication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Boosts morale and contributes to a stronger police department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Enhanced Safety and EffectivenessMutual support and back-up during dangerous situations for better responses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Increased awareness of surroundings leads to safer outcomes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Better resource allocation for optimal personnel deployment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Improved problem-solving through diverse team perspectives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Strengthened Communication and MoraleClear communication reduces misunderstandings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Boosted morale and job satisfaction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Reduced stress and burnout by sharing workload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Stronger relationships and camaraderie among officers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Community Engagement and TrustImproved community relations for trust and cooperation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Increased accountability in policing practices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Better problem-solving with community collaboration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Resilience in crisis for officer and community safety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b="1" lang="en-US">
                <a:latin typeface="Arial"/>
                <a:ea typeface="Arial"/>
                <a:cs typeface="Arial"/>
                <a:sym typeface="Arial"/>
              </a:rPr>
              <a:t>Increases safety</a:t>
            </a:r>
            <a:r>
              <a:rPr b="1" lang="en-US" u="sng"/>
              <a:t> </a:t>
            </a:r>
            <a:endParaRPr/>
          </a:p>
        </p:txBody>
      </p:sp>
      <p:sp>
        <p:nvSpPr>
          <p:cNvPr id="103" name="Google Shape;103;p4"/>
          <p:cNvSpPr txBox="1"/>
          <p:nvPr/>
        </p:nvSpPr>
        <p:spPr>
          <a:xfrm>
            <a:off x="739025" y="1462425"/>
            <a:ext cx="11054100" cy="526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</a:endParaRPr>
          </a:p>
        </p:txBody>
      </p:sp>
      <p:sp>
        <p:nvSpPr>
          <p:cNvPr id="104" name="Google Shape;104;p4"/>
          <p:cNvSpPr txBox="1"/>
          <p:nvPr/>
        </p:nvSpPr>
        <p:spPr>
          <a:xfrm>
            <a:off x="801675" y="1337150"/>
            <a:ext cx="10991700" cy="543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Increasing Safety in Police Teamwork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Reduced Risk of Harm: training, equipment, and procedures minimize injuries or assaults on duty.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Improved Mental Health: reduces stress and enhances officers' well-being, improving performance and morale.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Enhanced Confidence: safety and support increase officers' confidence in their abilities during dangerous situations.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Positive Community Perception :well-trained officers foster trust and cooperation for effective policing.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Increased Willingness to Report Crime: safety and trust encourage crime reporting and information sharing.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Improved Police-Community Relations: stronger relationships lead to better understanding and cooperation.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Improved Communication: safety fosters open communication, enhancing coordination and decision-making.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Shared Goals and Objectives: focus on public safety builds teamwork and shared responsibility.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Effective Problem-Solving: collaboration leads to better strategies for crime and safety.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Learning and Continuous Improvement: a safe environment facilitates learning and skill enhancement.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10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b="1" lang="en-US">
                <a:latin typeface="Arial"/>
                <a:ea typeface="Arial"/>
                <a:cs typeface="Arial"/>
                <a:sym typeface="Arial"/>
              </a:rPr>
              <a:t>Improves effectiveness</a:t>
            </a:r>
            <a:r>
              <a:rPr b="1" lang="en-US" u="sng"/>
              <a:t> </a:t>
            </a:r>
            <a:endParaRPr/>
          </a:p>
        </p:txBody>
      </p:sp>
      <p:sp>
        <p:nvSpPr>
          <p:cNvPr id="110" name="Google Shape;110;p5"/>
          <p:cNvSpPr txBox="1"/>
          <p:nvPr/>
        </p:nvSpPr>
        <p:spPr>
          <a:xfrm>
            <a:off x="895600" y="1446750"/>
            <a:ext cx="10130400" cy="504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 Policing, Teamwork Improves Effectiveness diverse skills and knowledge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Improves communication and coordination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Fosters shared understanding of goals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Leads to better problem-solving and community outcomes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Teams with varied backgrounds offer broader perspectives and Shared knowledge allows for thorough analysis and better decisions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Facilitates improved coordination among units or departments</a:t>
            </a:r>
            <a:endParaRPr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b="1" lang="en-US">
                <a:latin typeface="Arial"/>
                <a:ea typeface="Arial"/>
                <a:cs typeface="Arial"/>
                <a:sym typeface="Arial"/>
              </a:rPr>
              <a:t>Leads to crime prevention</a:t>
            </a:r>
            <a:r>
              <a:rPr lang="en-US"/>
              <a:t> </a:t>
            </a:r>
            <a:endParaRPr/>
          </a:p>
        </p:txBody>
      </p:sp>
      <p:sp>
        <p:nvSpPr>
          <p:cNvPr id="116" name="Google Shape;116;p6"/>
          <p:cNvSpPr txBox="1"/>
          <p:nvPr/>
        </p:nvSpPr>
        <p:spPr>
          <a:xfrm>
            <a:off x="817325" y="1431100"/>
            <a:ext cx="11054100" cy="527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Teamwork in Policing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Enhanced Community 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Relationships Building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trust and rapport between police and community members.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Increased cooperation in crime prevention efforts.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Community members more likely to report crimes when they feel safe.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Effective Problem-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Solving Comprehensive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approach to identifying root causes of crime.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Pooling expertise to develop targeted crime prevention strategies.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improved Resource Allocation and Information 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Sharing 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Efficient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use of resources through specialization.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Open communication enhances a holistic crime prevention approach.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Examples of Teamwork in 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Action Community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Safety Partnerships: Collaboration with councils and organizations on issues like anti-social behavior.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Specialized Teams: Teams like SWAT rely on teamwork for high-risk situations.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Multi-Agency Collaboration: Working with agencies like social services to tackle complex issues.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Benefits of Teamwork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Reduced crime rates by addressing root causes.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Increased public safety resulting in secure communities.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Improved police legitimacy and public trust through effective collaboration.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b="1" lang="en-US">
                <a:latin typeface="Arial"/>
                <a:ea typeface="Arial"/>
                <a:cs typeface="Arial"/>
                <a:sym typeface="Arial"/>
              </a:rPr>
              <a:t>Disadvantages of </a:t>
            </a:r>
            <a:r>
              <a:rPr b="1" lang="en-US">
                <a:latin typeface="Arial"/>
                <a:ea typeface="Arial"/>
                <a:cs typeface="Arial"/>
                <a:sym typeface="Arial"/>
              </a:rPr>
              <a:t>teamwork</a:t>
            </a:r>
            <a:r>
              <a:rPr b="1" lang="en-US">
                <a:latin typeface="Arial"/>
                <a:ea typeface="Arial"/>
                <a:cs typeface="Arial"/>
                <a:sym typeface="Arial"/>
              </a:rPr>
              <a:t> in the police</a:t>
            </a:r>
            <a:r>
              <a:rPr lang="en-US">
                <a:latin typeface="Arial"/>
                <a:ea typeface="Arial"/>
                <a:cs typeface="Arial"/>
                <a:sym typeface="Arial"/>
              </a:rPr>
              <a:t> 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" name="Google Shape;122;p7"/>
          <p:cNvSpPr txBox="1"/>
          <p:nvPr/>
        </p:nvSpPr>
        <p:spPr>
          <a:xfrm>
            <a:off x="81425" y="1625250"/>
            <a:ext cx="11727600" cy="4994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teamwork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in policing has disadvantages: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ineffective communication can cause misunderstandings and risks to officers.</a:t>
            </a:r>
            <a:b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Different approaches can create friction and hinder teamwork.</a:t>
            </a:r>
            <a:b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Lack of clarity can lead to confusion and missed tasks.</a:t>
            </a:r>
            <a:b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Emphasizing conformity can result in poor decisions and reduced innovation.</a:t>
            </a:r>
            <a:b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Harder to identify individual accountability, affecting performance management.</a:t>
            </a:r>
            <a:b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Constant teamwork can cause burnout and low morale without support.</a:t>
            </a:r>
            <a:b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Officers may resist leadership, leading to conflict.</a:t>
            </a:r>
            <a:b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Team members may feel less accountable, affecting public interactions.</a:t>
            </a:r>
            <a:b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Unclear labor division can cause inefficiencies.</a:t>
            </a:r>
            <a:b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</a:b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Clinicians may not know post-referral outcomes, resulting in a feedback gap.</a:t>
            </a:r>
            <a:endParaRPr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b="1" lang="en-US">
                <a:latin typeface="Arial"/>
                <a:ea typeface="Arial"/>
                <a:cs typeface="Arial"/>
                <a:sym typeface="Arial"/>
              </a:rPr>
              <a:t>Communication breakdowns</a:t>
            </a:r>
            <a:r>
              <a:rPr lang="en-US"/>
              <a:t> </a:t>
            </a:r>
            <a:endParaRPr/>
          </a:p>
        </p:txBody>
      </p:sp>
      <p:sp>
        <p:nvSpPr>
          <p:cNvPr id="128" name="Google Shape;128;p8"/>
          <p:cNvSpPr txBox="1"/>
          <p:nvPr/>
        </p:nvSpPr>
        <p:spPr>
          <a:xfrm>
            <a:off x="911275" y="1258875"/>
            <a:ext cx="10662900" cy="538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Misunderstandings and Errors:Unclear or absent communication leads to misinterpretation of instructions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Results in mistakes and extra work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Miscommunication causes delays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Team members spend time clarifying issues or repeating tasks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Poor communication creates friction among team members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Leads to conflicts and lower morale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Lack of information hinders informed decisions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Overall effectiveness of the team suffers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Resolving communication issues takes time away from productive work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Unheard ideas lead to sabotage and distrust among team members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Lack of awareness of others' tasks leads to duplicated efforts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Some members may be overloaded while others are underutilized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10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9"/>
          <p:cNvSpPr txBox="1"/>
          <p:nvPr>
            <p:ph type="title"/>
          </p:nvPr>
        </p:nvSpPr>
        <p:spPr>
          <a:xfrm>
            <a:off x="6736825" y="-379900"/>
            <a:ext cx="4698000" cy="144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b="1" lang="en-US">
                <a:latin typeface="Arial"/>
                <a:ea typeface="Arial"/>
                <a:cs typeface="Arial"/>
                <a:sym typeface="Arial"/>
              </a:rPr>
              <a:t>Conflicts</a:t>
            </a:r>
            <a:r>
              <a:rPr b="1" lang="en-US" u="sng"/>
              <a:t> </a:t>
            </a:r>
            <a:endParaRPr/>
          </a:p>
        </p:txBody>
      </p:sp>
      <p:sp>
        <p:nvSpPr>
          <p:cNvPr id="134" name="Google Shape;134;p9"/>
          <p:cNvSpPr txBox="1"/>
          <p:nvPr/>
        </p:nvSpPr>
        <p:spPr>
          <a:xfrm>
            <a:off x="410250" y="339625"/>
            <a:ext cx="11533800" cy="596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Conflict can negatively impact teamwork within the police force in several ways: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Decreased Collaboration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Officers may share information and resources less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Poor communication and reduced cooperation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Lower Morale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Ongoing conflict can create stress and frustration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Unhappy officers may become disengaged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Erosion of Trust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Conflict can damage trust among officers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Results in skepticism and hesitation during critical situations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. Increased Risk of Miscommunication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- Conflict can lead to misunderstandings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- Dangerous miscommunication in high-stress situations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Decreased Effectiveness and Productivity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- Focus shifts from mission to personal issues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- Slows down investigations and emergency responses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Increased Tension and Hostility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- Creates a toxic work environment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- Leads to divisions within the team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Inconsistent Decision-Making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- Conflicted teams struggle with quick decision-making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- Causes confusion in policy implementation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Public Perception and Trust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- Visible conflict harms public confidence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- Makes it harder to gain community trust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impact on Leadership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- Leaders may become involved in conflicts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- Distracts from their ability to lead effectively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0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b="1" lang="en-US">
                <a:latin typeface="Arial"/>
                <a:ea typeface="Arial"/>
                <a:cs typeface="Arial"/>
                <a:sym typeface="Arial"/>
              </a:rPr>
              <a:t>Clashing personalities</a:t>
            </a:r>
            <a:r>
              <a:rPr lang="en-US"/>
              <a:t> </a:t>
            </a:r>
            <a:endParaRPr/>
          </a:p>
        </p:txBody>
      </p:sp>
      <p:sp>
        <p:nvSpPr>
          <p:cNvPr id="140" name="Google Shape;140;p10"/>
          <p:cNvSpPr txBox="1"/>
          <p:nvPr/>
        </p:nvSpPr>
        <p:spPr>
          <a:xfrm>
            <a:off x="864300" y="1352800"/>
            <a:ext cx="11116800" cy="5261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Clashing Personalities in a Team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Difficulty working together leads to miscommunication and task delays.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Results in decreased overall productivity.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Creates a hostile environment that hinders open and honest communication.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Leads to misunderstandings and conflicts.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1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Constant personality conflicts create a negative work environment.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Negatively impacts morale and job satisfaction.</a:t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1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Ineffective teamwork makes decision-making challenging.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Hinders progress on projects.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Personality clashes can escalate into full-blown conflicts.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Disrupts the team's ability to work together.</a:t>
            </a:r>
            <a:endParaRPr sz="11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1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Ongoing arguments and disagreements damage overall team cohesion.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Makes collaboration difficult.</a:t>
            </a:r>
            <a:endParaRPr sz="1100">
              <a:solidFill>
                <a:schemeClr val="dk1"/>
              </a:solidFill>
            </a:endParaRPr>
          </a:p>
          <a:p>
            <a:pPr indent="-2984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Char char="●"/>
            </a:pPr>
            <a:r>
              <a:rPr lang="en-US" sz="1100">
                <a:solidFill>
                  <a:schemeClr val="dk1"/>
                </a:solidFill>
              </a:rPr>
              <a:t>\</a:t>
            </a:r>
            <a:endParaRPr sz="1100">
              <a:solidFill>
                <a:schemeClr val="dk1"/>
              </a:solidFill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Can result in employee stress and frustration.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-3048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33333"/>
              </a:buClr>
              <a:buSzPts val="1200"/>
              <a:buFont typeface="Roboto"/>
              <a:buChar char="●"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May lead to employees leaving the team 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or company.</a:t>
            </a:r>
            <a:endParaRPr sz="1200">
              <a:solidFill>
                <a:srgbClr val="333333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10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b="1" lang="en-US">
                <a:latin typeface="Arial"/>
                <a:ea typeface="Arial"/>
                <a:cs typeface="Arial"/>
                <a:sym typeface="Arial"/>
              </a:rPr>
              <a:t>References</a:t>
            </a:r>
            <a:r>
              <a:rPr lang="en-US"/>
              <a:t> </a:t>
            </a:r>
            <a:br>
              <a:rPr lang="en-US"/>
            </a:br>
            <a:endParaRPr/>
          </a:p>
        </p:txBody>
      </p:sp>
      <p:sp>
        <p:nvSpPr>
          <p:cNvPr id="146" name="Google Shape;146;p12"/>
          <p:cNvSpPr txBox="1"/>
          <p:nvPr/>
        </p:nvSpPr>
        <p:spPr>
          <a:xfrm>
            <a:off x="1037227" y="1410436"/>
            <a:ext cx="101259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solidFill>
                <a:schemeClr val="dk1"/>
              </a:solidFill>
              <a:highlight>
                <a:srgbClr val="808080"/>
              </a:highlight>
              <a:latin typeface="Play"/>
              <a:ea typeface="Play"/>
              <a:cs typeface="Play"/>
              <a:sym typeface="Play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  <a:highlight>
                <a:srgbClr val="808080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" name="Google Shape;147;p12"/>
          <p:cNvSpPr txBox="1"/>
          <p:nvPr/>
        </p:nvSpPr>
        <p:spPr>
          <a:xfrm>
            <a:off x="0" y="502850"/>
            <a:ext cx="11721900" cy="641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3048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Bergner, L L. “Building Teamwork among Officers | Office of Justice Programs.” </a:t>
            </a:r>
            <a:r>
              <a:rPr i="1" lang="en-US" sz="1200">
                <a:solidFill>
                  <a:schemeClr val="dk1"/>
                </a:solidFill>
                <a:highlight>
                  <a:schemeClr val="lt1"/>
                </a:highlight>
              </a:rPr>
              <a:t>Www.ojp.gov</a:t>
            </a: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, 1997, www.ojp.gov/ncjrs/virtual-library/abstracts/building-teamwork-among-officers.</a:t>
            </a:r>
            <a:endParaRPr sz="1200">
              <a:solidFill>
                <a:schemeClr val="dk1"/>
              </a:solidFill>
              <a:highlight>
                <a:schemeClr val="lt1"/>
              </a:highlight>
            </a:endParaRPr>
          </a:p>
          <a:p>
            <a:pPr indent="-3048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“Building Effective Relationships.” </a:t>
            </a:r>
            <a:r>
              <a:rPr i="1" lang="en-US" sz="1200">
                <a:solidFill>
                  <a:schemeClr val="dk1"/>
                </a:solidFill>
                <a:highlight>
                  <a:schemeClr val="lt1"/>
                </a:highlight>
              </a:rPr>
              <a:t>College of Policing</a:t>
            </a: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, www.college.police.uk/guidance/effective-supervision/building-effective-relationships.</a:t>
            </a:r>
            <a:endParaRPr sz="1200">
              <a:solidFill>
                <a:schemeClr val="dk1"/>
              </a:solidFill>
              <a:highlight>
                <a:schemeClr val="lt1"/>
              </a:highlight>
            </a:endParaRPr>
          </a:p>
          <a:p>
            <a:pPr indent="-3048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College of Policing. “NPCC and College of Policing Pledge to Improve Officer and Staff Safety.” </a:t>
            </a:r>
            <a:r>
              <a:rPr i="1" lang="en-US" sz="1200">
                <a:solidFill>
                  <a:schemeClr val="dk1"/>
                </a:solidFill>
                <a:highlight>
                  <a:schemeClr val="lt1"/>
                </a:highlight>
              </a:rPr>
              <a:t>College of Policing</a:t>
            </a: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, 2 Sept. 2020, www.college.police.uk/article/npcc-and-college-policing-pledge-improve-officer-and-staff-safety.</a:t>
            </a:r>
            <a:endParaRPr sz="1200">
              <a:solidFill>
                <a:schemeClr val="dk1"/>
              </a:solidFill>
              <a:highlight>
                <a:schemeClr val="lt1"/>
              </a:highlight>
            </a:endParaRPr>
          </a:p>
          <a:p>
            <a:pPr indent="-3048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---. “Partnership Working.” </a:t>
            </a:r>
            <a:r>
              <a:rPr i="1" lang="en-US" sz="1200">
                <a:solidFill>
                  <a:schemeClr val="dk1"/>
                </a:solidFill>
                <a:highlight>
                  <a:schemeClr val="lt1"/>
                </a:highlight>
              </a:rPr>
              <a:t>College of Policing</a:t>
            </a: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, 20 Oct. 2020, www.college.police.uk/app/major-investigation-and-public-protection/hate-crime/partnership-working.</a:t>
            </a:r>
            <a:endParaRPr sz="1200">
              <a:solidFill>
                <a:schemeClr val="dk1"/>
              </a:solidFill>
              <a:highlight>
                <a:schemeClr val="lt1"/>
              </a:highlight>
            </a:endParaRPr>
          </a:p>
          <a:p>
            <a:pPr indent="-3048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Government Events. “Police-Community Relationships: Importance &amp; Strategies • Government Events.” </a:t>
            </a:r>
            <a:r>
              <a:rPr i="1" lang="en-US" sz="1200">
                <a:solidFill>
                  <a:schemeClr val="dk1"/>
                </a:solidFill>
                <a:highlight>
                  <a:schemeClr val="lt1"/>
                </a:highlight>
              </a:rPr>
              <a:t>Government Events</a:t>
            </a: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, 28 June 2024, www.governmentevents.co.uk/ge-insights/the-importance-of-police-community-relationships-strategies/.</a:t>
            </a:r>
            <a:endParaRPr sz="1200">
              <a:solidFill>
                <a:schemeClr val="dk1"/>
              </a:solidFill>
              <a:highlight>
                <a:schemeClr val="lt1"/>
              </a:highlight>
            </a:endParaRPr>
          </a:p>
          <a:p>
            <a:pPr indent="-3048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Scism, Rex. “Teamwork in Public Safety: Key Attributes and Strategies for Success.” </a:t>
            </a:r>
            <a:r>
              <a:rPr i="1" lang="en-US" sz="1200">
                <a:solidFill>
                  <a:schemeClr val="dk1"/>
                </a:solidFill>
                <a:highlight>
                  <a:schemeClr val="lt1"/>
                </a:highlight>
              </a:rPr>
              <a:t>Police1</a:t>
            </a: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, 17 Oct. 2023, www.police1.com/chiefs-sheriffs/articles/teamwork-in-public-safety-key-attributes-and-strategies-for-success-29KqS8z3zX8P7yJg/.</a:t>
            </a:r>
            <a:endParaRPr sz="1200">
              <a:solidFill>
                <a:schemeClr val="dk1"/>
              </a:solidFill>
              <a:highlight>
                <a:schemeClr val="lt1"/>
              </a:highlight>
            </a:endParaRPr>
          </a:p>
          <a:p>
            <a:pPr indent="-3048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---. “What Makes Effective Teamwork in Public Safety? – Lexipol.” </a:t>
            </a:r>
            <a:r>
              <a:rPr i="1" lang="en-US" sz="1200">
                <a:solidFill>
                  <a:schemeClr val="dk1"/>
                </a:solidFill>
                <a:highlight>
                  <a:schemeClr val="lt1"/>
                </a:highlight>
              </a:rPr>
              <a:t>Lexipol</a:t>
            </a: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, 23 Mar. 2022, www.lexipol.com/resources/blog/teamwork-in-public-safety-key-attributes-and-strategies-for-success-2/. Accessed 21 Mar. 2025.</a:t>
            </a:r>
            <a:endParaRPr sz="1200">
              <a:solidFill>
                <a:schemeClr val="dk1"/>
              </a:solidFill>
              <a:highlight>
                <a:schemeClr val="lt1"/>
              </a:highlight>
            </a:endParaRPr>
          </a:p>
          <a:p>
            <a:pPr indent="-3048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THE POLICE FOUNDATION. “Police Effectiveness in a Changing World.” </a:t>
            </a:r>
            <a:r>
              <a:rPr i="1" lang="en-US" sz="1200">
                <a:solidFill>
                  <a:schemeClr val="dk1"/>
                </a:solidFill>
                <a:highlight>
                  <a:schemeClr val="lt1"/>
                </a:highlight>
              </a:rPr>
              <a:t>The Police Foundation</a:t>
            </a: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, 5 June 2017, www.police-foundation.org.uk/project/police-effectiveness-in-a-changing-world/.</a:t>
            </a:r>
            <a:endParaRPr sz="1200">
              <a:solidFill>
                <a:schemeClr val="dk1"/>
              </a:solidFill>
              <a:highlight>
                <a:schemeClr val="lt1"/>
              </a:highlight>
            </a:endParaRPr>
          </a:p>
          <a:p>
            <a:pPr indent="-3048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“Working in Teams: Negative Effects on Organisational Performance in Policing | Office of Justice Programs.” </a:t>
            </a:r>
            <a:r>
              <a:rPr i="1" lang="en-US" sz="1200">
                <a:solidFill>
                  <a:schemeClr val="dk1"/>
                </a:solidFill>
                <a:highlight>
                  <a:schemeClr val="lt1"/>
                </a:highlight>
              </a:rPr>
              <a:t>Ojp.gov</a:t>
            </a: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</a:rPr>
              <a:t>, 2024, www.ojp.gov/ncjrs/virtual-library/abstracts/working-teams-negative-effects-organisational-performance-policing.</a:t>
            </a:r>
            <a:endParaRPr sz="1200">
              <a:solidFill>
                <a:schemeClr val="dk1"/>
              </a:solidFill>
              <a:highlight>
                <a:schemeClr val="lt1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2024-12-03T09:34:57Z</dcterms:created>
</cp:coreProperties>
</file>