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7"/>
  </p:notesMasterIdLst>
  <p:sldIdLst>
    <p:sldId id="256" r:id="rId2"/>
    <p:sldId id="257" r:id="rId3"/>
    <p:sldId id="266" r:id="rId4"/>
    <p:sldId id="267" r:id="rId5"/>
    <p:sldId id="268" r:id="rId6"/>
    <p:sldId id="269" r:id="rId7"/>
    <p:sldId id="261" r:id="rId8"/>
    <p:sldId id="262" r:id="rId9"/>
    <p:sldId id="263" r:id="rId10"/>
    <p:sldId id="258" r:id="rId11"/>
    <p:sldId id="259" r:id="rId12"/>
    <p:sldId id="260" r:id="rId13"/>
    <p:sldId id="264" r:id="rId14"/>
    <p:sldId id="265" r:id="rId15"/>
    <p:sldId id="270" r:id="rId16"/>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119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8CA11-2CFB-40B8-9D8D-527AD5D51CD9}" type="datetimeFigureOut">
              <a:rPr lang="en-US" smtClean="0"/>
              <a:t>6/26/26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F07CA0-1698-4856-BF6C-3E8DFFD2101E}" type="slidenum">
              <a:rPr lang="en-US" smtClean="0"/>
              <a:t>‹#›</a:t>
            </a:fld>
            <a:endParaRPr lang="en-US"/>
          </a:p>
        </p:txBody>
      </p:sp>
    </p:spTree>
    <p:extLst>
      <p:ext uri="{BB962C8B-B14F-4D97-AF65-F5344CB8AC3E}">
        <p14:creationId xmlns:p14="http://schemas.microsoft.com/office/powerpoint/2010/main" val="1523425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392A3-6145-F7EC-F6B5-4A718A96A3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7DAE19-BC71-D83C-3003-9A67C92B73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192EE1-E07B-108E-59A6-535FD3AB4C46}"/>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Leadership and management theory and practice are a benevolent approach, which will be highlighted in this presentation by discussing some major points.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Subsequently, the significance of emotional and cultural intelligence in leadership will be elucidated in this section with relevant information and data.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two of the major leadership and management theories will be used in this task to explore the given concepts based on leadership.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Furthermore, the skills will also be illustrated in this task while exploring their contribution to effective leadership in contrast with multicultural and collaborative environments. Hence, four examples will also be used in this section to evaluate the following concepts.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1C37E36-927D-05D5-1D6E-7C24BB968C5B}"/>
              </a:ext>
            </a:extLst>
          </p:cNvPr>
          <p:cNvSpPr>
            <a:spLocks noGrp="1"/>
          </p:cNvSpPr>
          <p:nvPr>
            <p:ph type="sldNum" sz="quarter" idx="5"/>
          </p:nvPr>
        </p:nvSpPr>
        <p:spPr/>
        <p:txBody>
          <a:bodyPr/>
          <a:lstStyle/>
          <a:p>
            <a:fld id="{43F07CA0-1698-4856-BF6C-3E8DFFD2101E}" type="slidenum">
              <a:rPr lang="en-US" smtClean="0"/>
              <a:t>3</a:t>
            </a:fld>
            <a:endParaRPr lang="en-US"/>
          </a:p>
        </p:txBody>
      </p:sp>
    </p:spTree>
    <p:extLst>
      <p:ext uri="{BB962C8B-B14F-4D97-AF65-F5344CB8AC3E}">
        <p14:creationId xmlns:p14="http://schemas.microsoft.com/office/powerpoint/2010/main" val="173175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3BBA2-6D8C-51B2-5EC2-C3EC371393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ABF4FB-01C6-D66B-4BD6-01F72963C2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B9C8C-DA04-30E9-ED7C-539397283961}"/>
              </a:ext>
            </a:extLst>
          </p:cNvPr>
          <p:cNvSpPr>
            <a:spLocks noGrp="1"/>
          </p:cNvSpPr>
          <p:nvPr>
            <p:ph type="body" idx="1"/>
          </p:nvPr>
        </p:nvSpPr>
        <p:spPr/>
        <p:txBody>
          <a:bodyPr/>
          <a:lstStyle/>
          <a:p>
            <a:r>
              <a:rPr lang="en-US" sz="1200" b="1" kern="1200" dirty="0">
                <a:solidFill>
                  <a:schemeClr val="tx1"/>
                </a:solidFill>
                <a:effectLst/>
                <a:latin typeface="+mn-lt"/>
                <a:ea typeface="+mn-ea"/>
                <a:cs typeface="+mn-cs"/>
              </a:rPr>
              <a:t>Evaluating the Importance of Emotional and Cultural Intelligence in Leadership</a:t>
            </a:r>
          </a:p>
          <a:p>
            <a:r>
              <a:rPr lang="en-GB" sz="1200" b="1" u="sng" kern="1200" dirty="0">
                <a:solidFill>
                  <a:schemeClr val="tx1"/>
                </a:solidFill>
                <a:effectLst/>
                <a:latin typeface="+mn-lt"/>
                <a:ea typeface="+mn-ea"/>
                <a:cs typeface="+mn-cs"/>
              </a:rPr>
              <a:t>Emotional Intelligence</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Enhanced Team Dynamics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the vast aspect of integrating or focusing on emotional intelligence in leadership, it is evident that the following statement often enhances team dynamics. Subsequently, this effective scenario is assured by fostering psychological safety and boosting collective performance among the team members, while leveraging self-awareness and empathy to understand individual motivators </a:t>
            </a:r>
            <a:r>
              <a:rPr lang="en-US" sz="1200" kern="1200" dirty="0">
                <a:solidFill>
                  <a:schemeClr val="tx1"/>
                </a:solidFill>
                <a:effectLst/>
                <a:latin typeface="+mn-lt"/>
                <a:ea typeface="+mn-ea"/>
                <a:cs typeface="+mn-cs"/>
              </a:rPr>
              <a:t>(Stimpson, 2025)</a:t>
            </a:r>
            <a:r>
              <a:rPr lang="en-GB" sz="1200" kern="1200" dirty="0">
                <a:solidFill>
                  <a:schemeClr val="tx1"/>
                </a:solidFill>
                <a:effectLst/>
                <a:latin typeface="+mn-lt"/>
                <a:ea typeface="+mn-ea"/>
                <a:cs typeface="+mn-cs"/>
              </a:rPr>
              <a:t>. Moreover, the key reason behind this important factor is that leaders often stay calm under pressure, and this helps them to model their emotional regulation and reduce workplace anxiety.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Improved Decision-Making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Clearer thinking under pressure and empathy-driven risk assessment are the two major factors which can assist a leader to improve decision-making, and this is assured through this key aspect. Furthermore, with this effective approach, the leaders are able to stay strong in the case of self-regulation, and this bypasses knee-jerk panic, followed by pausing to assess complex variables </a:t>
            </a:r>
            <a:r>
              <a:rPr lang="en-US" sz="1200" kern="1200" dirty="0">
                <a:solidFill>
                  <a:schemeClr val="tx1"/>
                </a:solidFill>
                <a:effectLst/>
                <a:latin typeface="+mn-lt"/>
                <a:ea typeface="+mn-ea"/>
                <a:cs typeface="+mn-cs"/>
              </a:rPr>
              <a:t>(Stanton, 2025)</a:t>
            </a:r>
            <a:r>
              <a:rPr lang="en-GB" sz="1200" kern="1200" dirty="0">
                <a:solidFill>
                  <a:schemeClr val="tx1"/>
                </a:solidFill>
                <a:effectLst/>
                <a:latin typeface="+mn-lt"/>
                <a:ea typeface="+mn-ea"/>
                <a:cs typeface="+mn-cs"/>
              </a:rPr>
              <a:t>. On the other hand, reduced cognitive bias with accountability and adaptability are also some key strategies which help a leader to commence this benefit.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A2862CE-FD6B-34D5-1CB4-8450FA5CDFD4}"/>
              </a:ext>
            </a:extLst>
          </p:cNvPr>
          <p:cNvSpPr>
            <a:spLocks noGrp="1"/>
          </p:cNvSpPr>
          <p:nvPr>
            <p:ph type="sldNum" sz="quarter" idx="5"/>
          </p:nvPr>
        </p:nvSpPr>
        <p:spPr/>
        <p:txBody>
          <a:bodyPr/>
          <a:lstStyle/>
          <a:p>
            <a:fld id="{43F07CA0-1698-4856-BF6C-3E8DFFD2101E}" type="slidenum">
              <a:rPr lang="en-US" smtClean="0"/>
              <a:t>4</a:t>
            </a:fld>
            <a:endParaRPr lang="en-US"/>
          </a:p>
        </p:txBody>
      </p:sp>
    </p:spTree>
    <p:extLst>
      <p:ext uri="{BB962C8B-B14F-4D97-AF65-F5344CB8AC3E}">
        <p14:creationId xmlns:p14="http://schemas.microsoft.com/office/powerpoint/2010/main" val="3910796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B93D2E-7615-C6B7-0C91-9DFD287A2E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2816BC-7EAC-CB06-01B6-D396692DC3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840C2E-9694-B8AB-3EA1-711429FD5A6C}"/>
              </a:ext>
            </a:extLst>
          </p:cNvPr>
          <p:cNvSpPr>
            <a:spLocks noGrp="1"/>
          </p:cNvSpPr>
          <p:nvPr>
            <p:ph type="body" idx="1"/>
          </p:nvPr>
        </p:nvSpPr>
        <p:spPr/>
        <p:txBody>
          <a:bodyPr/>
          <a:lstStyle/>
          <a:p>
            <a:r>
              <a:rPr lang="en-GB" sz="1200" b="1" i="1" kern="1200" dirty="0">
                <a:solidFill>
                  <a:schemeClr val="tx1"/>
                </a:solidFill>
                <a:effectLst/>
                <a:latin typeface="+mn-lt"/>
                <a:ea typeface="+mn-ea"/>
                <a:cs typeface="+mn-cs"/>
              </a:rPr>
              <a:t>Effective Conflict Resolution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per the diverse knowledge of using emotional intelligence in leadership, it can clearly be ensured that this proposition mainly guides in ensuring effective conflict resolution. Subsequently, this scenario is proactively assured by enabling leaders to de-escalate tension through self-regulation, while uncovering the emotional roots of disagreements through empathy and collaboration </a:t>
            </a:r>
            <a:r>
              <a:rPr lang="en-US" sz="1200" kern="1200" dirty="0">
                <a:solidFill>
                  <a:schemeClr val="tx1"/>
                </a:solidFill>
                <a:effectLst/>
                <a:latin typeface="+mn-lt"/>
                <a:ea typeface="+mn-ea"/>
                <a:cs typeface="+mn-cs"/>
              </a:rPr>
              <a:t>(D'Amico, 2024)</a:t>
            </a:r>
            <a:r>
              <a:rPr lang="en-GB" sz="1200" kern="1200" dirty="0">
                <a:solidFill>
                  <a:schemeClr val="tx1"/>
                </a:solidFill>
                <a:effectLst/>
                <a:latin typeface="+mn-lt"/>
                <a:ea typeface="+mn-ea"/>
                <a:cs typeface="+mn-cs"/>
              </a:rPr>
              <a:t>. Similarly, utilisation of techniques such as active listening and clear communication also helps in commencing this effective proposition in an organisation, and this builds a psychologically safe environment.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4C7C32B-D442-3073-56E5-CA739CF823F8}"/>
              </a:ext>
            </a:extLst>
          </p:cNvPr>
          <p:cNvSpPr>
            <a:spLocks noGrp="1"/>
          </p:cNvSpPr>
          <p:nvPr>
            <p:ph type="sldNum" sz="quarter" idx="5"/>
          </p:nvPr>
        </p:nvSpPr>
        <p:spPr/>
        <p:txBody>
          <a:bodyPr/>
          <a:lstStyle/>
          <a:p>
            <a:fld id="{43F07CA0-1698-4856-BF6C-3E8DFFD2101E}" type="slidenum">
              <a:rPr lang="en-US" smtClean="0"/>
              <a:t>5</a:t>
            </a:fld>
            <a:endParaRPr lang="en-US"/>
          </a:p>
        </p:txBody>
      </p:sp>
    </p:spTree>
    <p:extLst>
      <p:ext uri="{BB962C8B-B14F-4D97-AF65-F5344CB8AC3E}">
        <p14:creationId xmlns:p14="http://schemas.microsoft.com/office/powerpoint/2010/main" val="3603423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3945B4-5E81-AAC0-F05B-D0C0364668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8AD59D-6764-8ABA-B4BB-0D0D5AD8B7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76D07C-651F-56EA-304F-65861F44068E}"/>
              </a:ext>
            </a:extLst>
          </p:cNvPr>
          <p:cNvSpPr>
            <a:spLocks noGrp="1"/>
          </p:cNvSpPr>
          <p:nvPr>
            <p:ph type="body" idx="1"/>
          </p:nvPr>
        </p:nvSpPr>
        <p:spPr/>
        <p:txBody>
          <a:bodyPr/>
          <a:lstStyle/>
          <a:p>
            <a:r>
              <a:rPr lang="en-GB" sz="1200" b="1" u="sng" kern="1200" dirty="0">
                <a:solidFill>
                  <a:schemeClr val="tx1"/>
                </a:solidFill>
                <a:effectLst/>
                <a:latin typeface="+mn-lt"/>
                <a:ea typeface="+mn-ea"/>
                <a:cs typeface="+mn-cs"/>
              </a:rPr>
              <a:t>Cultural Intelligence</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Maximise Innovation and Problem-Solving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Establishment of psychological safety and bridging of cognitive diversity are the two major factors which can assist a leader to maximise innovation and problem-solving through the utilisation of cultural intelligence. Symbolically, such an effective proposition is assured through the integration of intrinsic motivation and curiosity that indirectly engages different cultures within an organisation </a:t>
            </a:r>
            <a:r>
              <a:rPr lang="en-US" sz="1200" kern="1200" dirty="0">
                <a:solidFill>
                  <a:schemeClr val="tx1"/>
                </a:solidFill>
                <a:effectLst/>
                <a:latin typeface="+mn-lt"/>
                <a:ea typeface="+mn-ea"/>
                <a:cs typeface="+mn-cs"/>
              </a:rPr>
              <a:t>(Stepp, 2025)</a:t>
            </a:r>
            <a:r>
              <a:rPr lang="en-GB" sz="1200" kern="1200" dirty="0">
                <a:solidFill>
                  <a:schemeClr val="tx1"/>
                </a:solidFill>
                <a:effectLst/>
                <a:latin typeface="+mn-lt"/>
                <a:ea typeface="+mn-ea"/>
                <a:cs typeface="+mn-cs"/>
              </a:rPr>
              <a:t>. Furthermore, understanding the cultural norms, values and invisible differences is also a major aspect that is assured to achieve this important factor.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Building Authentic Trust and Global Credibility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the vast aspect of implementing cultural intelligence in leadership, it is evident that this often helps in building authentic trust among teams and global credibility. However, this mainly involves the use of genuine interest and intrinsic motivation with an aim to adapt and function efficiently within a cross-cultural situation. On the other hand, decoupling behaviour from intent and matching trust-building to the culture are also some major aspects that guide in achieving this proposition.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Enhancing Cross-Cultural Communication</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Bridging direct and indirect communication is a key aspect which is proposed by leaders through cultural intelligence to develop cross-cultural interaction. Strategically, with this effective scenario, the leaders are often able to value blunt and transparent feedback, while softening critical feedback for indirect teams within a company </a:t>
            </a:r>
            <a:r>
              <a:rPr lang="en-US" sz="1200" kern="1200" dirty="0">
                <a:solidFill>
                  <a:schemeClr val="tx1"/>
                </a:solidFill>
                <a:effectLst/>
                <a:latin typeface="+mn-lt"/>
                <a:ea typeface="+mn-ea"/>
                <a:cs typeface="+mn-cs"/>
              </a:rPr>
              <a:t>(Gatty, 2023)</a:t>
            </a:r>
            <a:r>
              <a:rPr lang="en-GB" sz="1200" kern="1200" dirty="0">
                <a:solidFill>
                  <a:schemeClr val="tx1"/>
                </a:solidFill>
                <a:effectLst/>
                <a:latin typeface="+mn-lt"/>
                <a:ea typeface="+mn-ea"/>
                <a:cs typeface="+mn-cs"/>
              </a:rPr>
              <a:t>. Similarly, interpreting non-verbal cues and etiquette in resolving cross-cultural conflict are also some major statements which directly guide the leader to ensure this approach. </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8DE2836-289B-9CBD-219B-C6EEF30BCCD1}"/>
              </a:ext>
            </a:extLst>
          </p:cNvPr>
          <p:cNvSpPr>
            <a:spLocks noGrp="1"/>
          </p:cNvSpPr>
          <p:nvPr>
            <p:ph type="sldNum" sz="quarter" idx="5"/>
          </p:nvPr>
        </p:nvSpPr>
        <p:spPr/>
        <p:txBody>
          <a:bodyPr/>
          <a:lstStyle/>
          <a:p>
            <a:fld id="{43F07CA0-1698-4856-BF6C-3E8DFFD2101E}" type="slidenum">
              <a:rPr lang="en-US" smtClean="0"/>
              <a:t>6</a:t>
            </a:fld>
            <a:endParaRPr lang="en-US"/>
          </a:p>
        </p:txBody>
      </p:sp>
    </p:spTree>
    <p:extLst>
      <p:ext uri="{BB962C8B-B14F-4D97-AF65-F5344CB8AC3E}">
        <p14:creationId xmlns:p14="http://schemas.microsoft.com/office/powerpoint/2010/main" val="569295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Analysis of emotional and cultural intelligence in leadership using relevant models and theory</a:t>
            </a:r>
          </a:p>
          <a:p>
            <a:r>
              <a:rPr lang="en-IN" sz="1200" b="1" i="1" kern="1200" dirty="0">
                <a:solidFill>
                  <a:schemeClr val="tx1"/>
                </a:solidFill>
                <a:effectLst/>
                <a:latin typeface="+mn-lt"/>
                <a:ea typeface="+mn-ea"/>
                <a:cs typeface="+mn-cs"/>
              </a:rPr>
              <a:t>Goleman’s Mixed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Goleman’s Mixed Model highlights four core domains, such as self-awareness, self-management, social awareness and relationship management (</a:t>
            </a:r>
            <a:r>
              <a:rPr lang="en-IN" sz="1200" kern="1200" dirty="0" err="1">
                <a:solidFill>
                  <a:schemeClr val="tx1"/>
                </a:solidFill>
                <a:effectLst/>
                <a:latin typeface="+mn-lt"/>
                <a:ea typeface="+mn-ea"/>
                <a:cs typeface="+mn-cs"/>
              </a:rPr>
              <a:t>Opuruiche</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Echeonwu</a:t>
            </a:r>
            <a:r>
              <a:rPr lang="en-IN" sz="1200" kern="1200" dirty="0">
                <a:solidFill>
                  <a:schemeClr val="tx1"/>
                </a:solidFill>
                <a:effectLst/>
                <a:latin typeface="+mn-lt"/>
                <a:ea typeface="+mn-ea"/>
                <a:cs typeface="+mn-cs"/>
              </a:rPr>
              <a:t> and Dan-Jumbo, 2023).  It states that leaders with high self-awareness are not unrealistically hopeful or overly critical, and they align their decisions with their core values. Self-managed leaders can create a culture of psychological safety and trust, encouraging employees to share their concerns with them. In addition to that, the model explains that empathetic or socially aware leaders thoughtfully consider employees' perspectives and feelings, along with other factors in the decision-making procedure. This is extremely essential for preventing burnout and creating a sense of value among the employees. Leaders with relationship management skills generally possess excellent communication skills and has the ability to guide their teams through change. </a:t>
            </a: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3F07CA0-1698-4856-BF6C-3E8DFFD2101E}" type="slidenum">
              <a:rPr lang="en-US" smtClean="0"/>
              <a:t>7</a:t>
            </a:fld>
            <a:endParaRPr lang="en-US"/>
          </a:p>
        </p:txBody>
      </p:sp>
    </p:spTree>
    <p:extLst>
      <p:ext uri="{BB962C8B-B14F-4D97-AF65-F5344CB8AC3E}">
        <p14:creationId xmlns:p14="http://schemas.microsoft.com/office/powerpoint/2010/main" val="1026517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The Four-Dimensional CQ Model</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Four-Dimensional CQ Model was developed by Christopher Earley and Soon Ang, which describes four dimensions of Cultural Intelligence, such as CQ Drive, CQ Strategy, CQ Knowledge and CQ Action (</a:t>
            </a:r>
            <a:r>
              <a:rPr lang="en-IN" sz="1200" kern="1200" dirty="0" err="1">
                <a:solidFill>
                  <a:schemeClr val="tx1"/>
                </a:solidFill>
                <a:effectLst/>
                <a:latin typeface="+mn-lt"/>
                <a:ea typeface="+mn-ea"/>
                <a:cs typeface="+mn-cs"/>
              </a:rPr>
              <a:t>Bratianu</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Paiuc</a:t>
            </a:r>
            <a:r>
              <a:rPr lang="en-IN" sz="1200" kern="1200" dirty="0">
                <a:solidFill>
                  <a:schemeClr val="tx1"/>
                </a:solidFill>
                <a:effectLst/>
                <a:latin typeface="+mn-lt"/>
                <a:ea typeface="+mn-ea"/>
                <a:cs typeface="+mn-cs"/>
              </a:rPr>
              <a:t>, 2023). This model explains that CQ Drive turns self-awareness of a leader into proactive resilience, encouraging them to enter unfamiliar situations with curiosity instead of anxiety. It further highlights that CQ Knowledge explains the reason for the frequent occurrence of an emotional response based on specific structural rules. CQ strategy encourages leaders to question their cultural assumptions and adjust their strategy, while CQ Action refers to the action initiated by leaders manifested through internal emotional regulations. </a:t>
            </a: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3F07CA0-1698-4856-BF6C-3E8DFFD2101E}" type="slidenum">
              <a:rPr lang="en-US" smtClean="0"/>
              <a:t>8</a:t>
            </a:fld>
            <a:endParaRPr lang="en-US"/>
          </a:p>
        </p:txBody>
      </p:sp>
    </p:spTree>
    <p:extLst>
      <p:ext uri="{BB962C8B-B14F-4D97-AF65-F5344CB8AC3E}">
        <p14:creationId xmlns:p14="http://schemas.microsoft.com/office/powerpoint/2010/main" val="343868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Transformational Leadership Theory</a:t>
            </a:r>
          </a:p>
          <a:p>
            <a:r>
              <a:rPr lang="en-IN" sz="1200" kern="1200" dirty="0">
                <a:solidFill>
                  <a:schemeClr val="tx1"/>
                </a:solidFill>
                <a:effectLst/>
                <a:latin typeface="+mn-lt"/>
                <a:ea typeface="+mn-ea"/>
                <a:cs typeface="+mn-cs"/>
              </a:rPr>
              <a:t>Transformational leadership was developed by James MacGregor Burns and was expanded by Bernard Bass. Four components of this framework are Idealised Influence, Inspirational Motivation, Intellectual Stimulation and Individualised Consideration (</a:t>
            </a:r>
            <a:r>
              <a:rPr lang="en-IN" sz="1200" kern="1200" dirty="0" err="1">
                <a:solidFill>
                  <a:schemeClr val="tx1"/>
                </a:solidFill>
                <a:effectLst/>
                <a:latin typeface="+mn-lt"/>
                <a:ea typeface="+mn-ea"/>
                <a:cs typeface="+mn-cs"/>
              </a:rPr>
              <a:t>Pitichat</a:t>
            </a:r>
            <a:r>
              <a:rPr lang="en-IN" sz="1200" kern="1200" dirty="0">
                <a:solidFill>
                  <a:schemeClr val="tx1"/>
                </a:solidFill>
                <a:effectLst/>
                <a:latin typeface="+mn-lt"/>
                <a:ea typeface="+mn-ea"/>
                <a:cs typeface="+mn-cs"/>
              </a:rPr>
              <a:t> and Riggio, 2025). This framework deeply connects emotional intelligence and cultural intelligence with leadership to suggest the way leaders should motivate, inspire and intellectually stimulate employees to achieve business objectives and excellent results. </a:t>
            </a:r>
          </a:p>
          <a:p>
            <a:r>
              <a:rPr lang="en-IN" sz="1200" kern="1200" dirty="0">
                <a:solidFill>
                  <a:schemeClr val="tx1"/>
                </a:solidFill>
                <a:effectLst/>
                <a:latin typeface="+mn-lt"/>
                <a:ea typeface="+mn-ea"/>
                <a:cs typeface="+mn-cs"/>
              </a:rPr>
              <a:t> </a:t>
            </a: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3F07CA0-1698-4856-BF6C-3E8DFFD2101E}" type="slidenum">
              <a:rPr lang="en-US" smtClean="0"/>
              <a:t>9</a:t>
            </a:fld>
            <a:endParaRPr lang="en-US"/>
          </a:p>
        </p:txBody>
      </p:sp>
    </p:spTree>
    <p:extLst>
      <p:ext uri="{BB962C8B-B14F-4D97-AF65-F5344CB8AC3E}">
        <p14:creationId xmlns:p14="http://schemas.microsoft.com/office/powerpoint/2010/main" val="1420653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Contribution of the Skills towards Effective Leadership</a:t>
            </a:r>
          </a:p>
          <a:p>
            <a:r>
              <a:rPr lang="en-GB" sz="1200" b="1" i="1" kern="1200" dirty="0">
                <a:solidFill>
                  <a:schemeClr val="tx1"/>
                </a:solidFill>
                <a:effectLst/>
                <a:latin typeface="+mn-lt"/>
                <a:ea typeface="+mn-ea"/>
                <a:cs typeface="+mn-cs"/>
              </a:rPr>
              <a:t>Increasing Psychological Safety Beyond Borders</a:t>
            </a: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mutual understanding that there is a safe space for interpersonal risks can be observed in such individuals. However, in collective and high-context cultures, it will be dependent on the leader to preserve a subordinate's sense of pride. This can be conducted by providing feedback through indirect communication or giving resistant perceptions </a:t>
            </a:r>
            <a:r>
              <a:rPr lang="en-US" sz="1200" kern="1200" dirty="0">
                <a:solidFill>
                  <a:schemeClr val="tx1"/>
                </a:solidFill>
                <a:effectLst/>
                <a:latin typeface="+mn-lt"/>
                <a:ea typeface="+mn-ea"/>
                <a:cs typeface="+mn-cs"/>
              </a:rPr>
              <a:t>(Hudson, 2025)</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A corporate context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instance, British Airways has always had a tradition of applying emotional and cultural intelligence paradigms in its international flight operations. To create psychological safety across borders, the company's management ensures that managers are trained to navigate significant power distance. </a:t>
            </a:r>
            <a:r>
              <a:rPr lang="en-US" sz="1200" kern="1200" dirty="0">
                <a:solidFill>
                  <a:schemeClr val="tx1"/>
                </a:solidFill>
                <a:effectLst/>
                <a:latin typeface="+mn-lt"/>
                <a:ea typeface="+mn-ea"/>
                <a:cs typeface="+mn-cs"/>
              </a:rPr>
              <a:t>A</a:t>
            </a:r>
          </a:p>
        </p:txBody>
      </p:sp>
      <p:sp>
        <p:nvSpPr>
          <p:cNvPr id="4" name="Slide Number Placeholder 3"/>
          <p:cNvSpPr>
            <a:spLocks noGrp="1"/>
          </p:cNvSpPr>
          <p:nvPr>
            <p:ph type="sldNum" sz="quarter" idx="5"/>
          </p:nvPr>
        </p:nvSpPr>
        <p:spPr/>
        <p:txBody>
          <a:bodyPr/>
          <a:lstStyle/>
          <a:p>
            <a:fld id="{43F07CA0-1698-4856-BF6C-3E8DFFD2101E}" type="slidenum">
              <a:rPr lang="en-US" smtClean="0"/>
              <a:t>10</a:t>
            </a:fld>
            <a:endParaRPr lang="en-US"/>
          </a:p>
        </p:txBody>
      </p:sp>
    </p:spTree>
    <p:extLst>
      <p:ext uri="{BB962C8B-B14F-4D97-AF65-F5344CB8AC3E}">
        <p14:creationId xmlns:p14="http://schemas.microsoft.com/office/powerpoint/2010/main" val="34338257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Mastering Communication Tensions within Global Partnerships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Managers with poor communication competency adhere to a single communication pattern. According to their perspectives, concepts such as time management, organisational hierarchies, and consensus building are common across all cultures. On the contrary, effective managers change both verbal and nonverbal communication strategies based on the geographic aspects of their collaborators. It is critical for individuals to comprehend whether people in various societies communicate directly or indirectly </a:t>
            </a:r>
            <a:r>
              <a:rPr lang="en-US" sz="1200" kern="1200" dirty="0">
                <a:solidFill>
                  <a:schemeClr val="tx1"/>
                </a:solidFill>
                <a:effectLst/>
                <a:latin typeface="+mn-lt"/>
                <a:ea typeface="+mn-ea"/>
                <a:cs typeface="+mn-cs"/>
              </a:rPr>
              <a:t>(Lundberg, 2024)</a:t>
            </a:r>
            <a:r>
              <a:rPr lang="en-GB" sz="1200" kern="1200" dirty="0">
                <a:solidFill>
                  <a:schemeClr val="tx1"/>
                </a:solidFill>
                <a:effectLst/>
                <a:latin typeface="+mn-lt"/>
                <a:ea typeface="+mn-ea"/>
                <a:cs typeface="+mn-cs"/>
              </a:rPr>
              <a:t>. Moreover, such people know the mechanisms they use when communicating in stressful situations, which enhances their skills.</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A corporate context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instance of such capability from the United Kingdom is the one observed in the use of collaboration models at the British-Swedish pharmaceutical company AstraZeneca. Working within extreme dynamic global healthcare environment requires constant communication between members of different and diverse teams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Astrazeneca</a:t>
            </a:r>
            <a:r>
              <a:rPr lang="en-US" sz="1200" kern="1200" dirty="0">
                <a:solidFill>
                  <a:schemeClr val="tx1"/>
                </a:solidFill>
                <a:effectLst/>
                <a:latin typeface="+mn-lt"/>
                <a:ea typeface="+mn-ea"/>
                <a:cs typeface="+mn-cs"/>
              </a:rPr>
              <a:t>, 2026)</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3F07CA0-1698-4856-BF6C-3E8DFFD2101E}" type="slidenum">
              <a:rPr lang="en-US" smtClean="0"/>
              <a:t>11</a:t>
            </a:fld>
            <a:endParaRPr lang="en-US"/>
          </a:p>
        </p:txBody>
      </p:sp>
    </p:spTree>
    <p:extLst>
      <p:ext uri="{BB962C8B-B14F-4D97-AF65-F5344CB8AC3E}">
        <p14:creationId xmlns:p14="http://schemas.microsoft.com/office/powerpoint/2010/main" val="9122198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Using Insider Outsider Approaches for Innovating Strategically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may occur since all members have completely different perspectives concerning strategic issues. Leaders who are strong in communication may not tolerate this inclusivity of opinion. Though the manager has the quality to actively utilise it for development. Such leaders have extremely high cognitive adaptability and thus can reconcile conflicting opinions without finalising an unsatisfactory compromise abruptly. Using emotional regulation techniques helps avoid personal confrontations arising from the discussion of professional tasks. </a:t>
            </a:r>
            <a:endParaRPr lang="en-US"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A corporate context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such instance that can be discussed in the United Kingdom is HSBC, the international banking giant. Therefore, with its tradition of being the </a:t>
            </a:r>
            <a:r>
              <a:rPr lang="en-GB" sz="1200" i="1" kern="1200" dirty="0">
                <a:solidFill>
                  <a:schemeClr val="tx1"/>
                </a:solidFill>
                <a:effectLst/>
                <a:latin typeface="+mn-lt"/>
                <a:ea typeface="+mn-ea"/>
                <a:cs typeface="+mn-cs"/>
              </a:rPr>
              <a:t>world’s local bank</a:t>
            </a:r>
            <a:r>
              <a:rPr lang="en-GB" sz="1200" kern="1200" dirty="0">
                <a:solidFill>
                  <a:schemeClr val="tx1"/>
                </a:solidFill>
                <a:effectLst/>
                <a:latin typeface="+mn-lt"/>
                <a:ea typeface="+mn-ea"/>
                <a:cs typeface="+mn-cs"/>
              </a:rPr>
              <a:t>, HSBC creates leaders who can exploit various mental models to innovate locally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Worldfinance</a:t>
            </a:r>
            <a:r>
              <a:rPr lang="en-US" sz="1200" kern="1200" dirty="0">
                <a:solidFill>
                  <a:schemeClr val="tx1"/>
                </a:solidFill>
                <a:effectLst/>
                <a:latin typeface="+mn-lt"/>
                <a:ea typeface="+mn-ea"/>
                <a:cs typeface="+mn-cs"/>
              </a:rPr>
              <a:t>, 2026)</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3F07CA0-1698-4856-BF6C-3E8DFFD2101E}" type="slidenum">
              <a:rPr lang="en-US" smtClean="0"/>
              <a:t>12</a:t>
            </a:fld>
            <a:endParaRPr lang="en-US"/>
          </a:p>
        </p:txBody>
      </p:sp>
    </p:spTree>
    <p:extLst>
      <p:ext uri="{BB962C8B-B14F-4D97-AF65-F5344CB8AC3E}">
        <p14:creationId xmlns:p14="http://schemas.microsoft.com/office/powerpoint/2010/main" val="1267681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Emotional and cultural intelligence in leadership is a major statement which has been highlighted in this presentation while exploring its importance in the lives of leaders. Furthermore, theories like Goleman's Mixed Model, The Four-Dimensional CQ Model and Transformational Leadership Theory have been used in this section. This has been conducted to explore the concepts based on leadership while evaluating some of them with essential data and information. On the other hand, the skills based on emotional and cultural intelligence have also been illustrated in this section, followed by their contributions to effective leadership with some skills.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3F07CA0-1698-4856-BF6C-3E8DFFD2101E}" type="slidenum">
              <a:rPr lang="en-US" smtClean="0"/>
              <a:t>13</a:t>
            </a:fld>
            <a:endParaRPr lang="en-US"/>
          </a:p>
        </p:txBody>
      </p:sp>
    </p:spTree>
    <p:extLst>
      <p:ext uri="{BB962C8B-B14F-4D97-AF65-F5344CB8AC3E}">
        <p14:creationId xmlns:p14="http://schemas.microsoft.com/office/powerpoint/2010/main" val="30239759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endParaRPr lang="en-IN" sz="1200" b="1"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Astrazeneca</a:t>
            </a:r>
            <a:r>
              <a:rPr lang="en-GB" sz="1200" kern="1200" dirty="0">
                <a:solidFill>
                  <a:schemeClr val="tx1"/>
                </a:solidFill>
                <a:effectLst/>
                <a:latin typeface="+mn-lt"/>
                <a:ea typeface="+mn-ea"/>
                <a:cs typeface="+mn-cs"/>
              </a:rPr>
              <a:t>, (2026). </a:t>
            </a:r>
            <a:r>
              <a:rPr lang="en-GB" sz="1200" i="1" kern="1200" dirty="0">
                <a:solidFill>
                  <a:schemeClr val="tx1"/>
                </a:solidFill>
                <a:effectLst/>
                <a:latin typeface="+mn-lt"/>
                <a:ea typeface="+mn-ea"/>
                <a:cs typeface="+mn-cs"/>
              </a:rPr>
              <a:t>Great place to work</a:t>
            </a:r>
            <a:r>
              <a:rPr lang="en-GB" sz="1200" kern="1200" dirty="0">
                <a:solidFill>
                  <a:schemeClr val="tx1"/>
                </a:solidFill>
                <a:effectLst/>
                <a:latin typeface="+mn-lt"/>
                <a:ea typeface="+mn-ea"/>
                <a:cs typeface="+mn-cs"/>
              </a:rPr>
              <a:t>. [Online] Available at: https://www.astrazeneca.com/careers/great-place-to-work.html [Accessed 13 June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Bratianu</a:t>
            </a:r>
            <a:r>
              <a:rPr lang="en-GB" sz="1200" kern="1200" dirty="0">
                <a:solidFill>
                  <a:schemeClr val="tx1"/>
                </a:solidFill>
                <a:effectLst/>
                <a:latin typeface="+mn-lt"/>
                <a:ea typeface="+mn-ea"/>
                <a:cs typeface="+mn-cs"/>
              </a:rPr>
              <a:t>, C. and </a:t>
            </a:r>
            <a:r>
              <a:rPr lang="en-GB" sz="1200" kern="1200" dirty="0" err="1">
                <a:solidFill>
                  <a:schemeClr val="tx1"/>
                </a:solidFill>
                <a:effectLst/>
                <a:latin typeface="+mn-lt"/>
                <a:ea typeface="+mn-ea"/>
                <a:cs typeface="+mn-cs"/>
              </a:rPr>
              <a:t>Paiuc</a:t>
            </a:r>
            <a:r>
              <a:rPr lang="en-GB" sz="1200" kern="1200" dirty="0">
                <a:solidFill>
                  <a:schemeClr val="tx1"/>
                </a:solidFill>
                <a:effectLst/>
                <a:latin typeface="+mn-lt"/>
                <a:ea typeface="+mn-ea"/>
                <a:cs typeface="+mn-cs"/>
              </a:rPr>
              <a:t>, D., (2023). Emotional and cultural intelligences: a comparative analysis between the United States of America and Romania. </a:t>
            </a:r>
            <a:r>
              <a:rPr lang="en-GB" sz="1200" i="1" kern="1200" dirty="0">
                <a:solidFill>
                  <a:schemeClr val="tx1"/>
                </a:solidFill>
                <a:effectLst/>
                <a:latin typeface="+mn-lt"/>
                <a:ea typeface="+mn-ea"/>
                <a:cs typeface="+mn-cs"/>
              </a:rPr>
              <a:t>Management &amp; Marketing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(2), pp.91-112.</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D'Amico, D. M., (2024).</a:t>
            </a:r>
            <a:r>
              <a:rPr lang="en-GB" sz="1200" i="1" kern="1200" dirty="0">
                <a:solidFill>
                  <a:schemeClr val="tx1"/>
                </a:solidFill>
                <a:effectLst/>
                <a:latin typeface="+mn-lt"/>
                <a:ea typeface="+mn-ea"/>
                <a:cs typeface="+mn-cs"/>
              </a:rPr>
              <a:t> Using Emotional Intelligence And Respect To Resolve Conflict In The Workplace: An Executive Coach's Perspective.</a:t>
            </a:r>
            <a:r>
              <a:rPr lang="en-GB" sz="1200" kern="1200" dirty="0">
                <a:solidFill>
                  <a:schemeClr val="tx1"/>
                </a:solidFill>
                <a:effectLst/>
                <a:latin typeface="+mn-lt"/>
                <a:ea typeface="+mn-ea"/>
                <a:cs typeface="+mn-cs"/>
              </a:rPr>
              <a:t> [Online] Available at: https://www.forbes.com/councils/forbescoachescouncil/2024/07/31/using-emotional-intelligence-and-respect-to-resolve-conflict-in-the-workplace-an-executive-coachs-perspective/ [Accessed 13 June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Gatty, F., (2023). </a:t>
            </a:r>
            <a:r>
              <a:rPr lang="en-GB" sz="1200" i="1" kern="1200" dirty="0">
                <a:solidFill>
                  <a:schemeClr val="tx1"/>
                </a:solidFill>
                <a:effectLst/>
                <a:latin typeface="+mn-lt"/>
                <a:ea typeface="+mn-ea"/>
                <a:cs typeface="+mn-cs"/>
              </a:rPr>
              <a:t>Why Cultural Intelligence Matters In Leadership.</a:t>
            </a:r>
            <a:r>
              <a:rPr lang="en-GB" sz="1200" kern="1200" dirty="0">
                <a:solidFill>
                  <a:schemeClr val="tx1"/>
                </a:solidFill>
                <a:effectLst/>
                <a:latin typeface="+mn-lt"/>
                <a:ea typeface="+mn-ea"/>
                <a:cs typeface="+mn-cs"/>
              </a:rPr>
              <a:t> [Online] Available at: https://www.forbes.com/councils/forbescoachescouncil/2023/11/17/why-cultural-intelligence-matters-in-leadership/ [Accessed 13 June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Hudson, M., (2025). </a:t>
            </a:r>
            <a:r>
              <a:rPr lang="en-GB" sz="1200" i="1" kern="1200" dirty="0">
                <a:solidFill>
                  <a:schemeClr val="tx1"/>
                </a:solidFill>
                <a:effectLst/>
                <a:latin typeface="+mn-lt"/>
                <a:ea typeface="+mn-ea"/>
                <a:cs typeface="+mn-cs"/>
              </a:rPr>
              <a:t>Islands Of Sanity: Leading Beyond Psychological Safety</a:t>
            </a:r>
            <a:r>
              <a:rPr lang="en-GB" sz="1200" kern="1200" dirty="0">
                <a:solidFill>
                  <a:schemeClr val="tx1"/>
                </a:solidFill>
                <a:effectLst/>
                <a:latin typeface="+mn-lt"/>
                <a:ea typeface="+mn-ea"/>
                <a:cs typeface="+mn-cs"/>
              </a:rPr>
              <a:t>. [Online] Available at: https://www.forbes.com/sites/michaelhudson/2025/10/23/islands-of-sanity-leading-beyond-psychological-safety/ [Accessed 13 June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Lundberg, I., (2024). </a:t>
            </a:r>
            <a:r>
              <a:rPr lang="en-GB" sz="1200" i="1" kern="1200" dirty="0">
                <a:solidFill>
                  <a:schemeClr val="tx1"/>
                </a:solidFill>
                <a:effectLst/>
                <a:latin typeface="+mn-lt"/>
                <a:ea typeface="+mn-ea"/>
                <a:cs typeface="+mn-cs"/>
              </a:rPr>
              <a:t>Mastering Communication And Negotiation In Today's Complex Business World</a:t>
            </a:r>
            <a:r>
              <a:rPr lang="en-GB" sz="1200" kern="1200" dirty="0">
                <a:solidFill>
                  <a:schemeClr val="tx1"/>
                </a:solidFill>
                <a:effectLst/>
                <a:latin typeface="+mn-lt"/>
                <a:ea typeface="+mn-ea"/>
                <a:cs typeface="+mn-cs"/>
              </a:rPr>
              <a:t>. [Online] Available at: https://www.forbes.com/councils/forbescoachescouncil/2024/07/26/mastering-communication-and-negotiation-in-todays-complex-business-world/ [Accessed 13 June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Opuruiche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Echeonwu</a:t>
            </a:r>
            <a:r>
              <a:rPr lang="en-GB" sz="1200" kern="1200" dirty="0">
                <a:solidFill>
                  <a:schemeClr val="tx1"/>
                </a:solidFill>
                <a:effectLst/>
                <a:latin typeface="+mn-lt"/>
                <a:ea typeface="+mn-ea"/>
                <a:cs typeface="+mn-cs"/>
              </a:rPr>
              <a:t>, P. and Dan-Jumbo, N., (2023). The Emotional Intelligence Competence: A Perception of Project Managers Construction Industry.</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Pitichat</a:t>
            </a:r>
            <a:r>
              <a:rPr lang="en-GB" sz="1200" kern="1200" dirty="0">
                <a:solidFill>
                  <a:schemeClr val="tx1"/>
                </a:solidFill>
                <a:effectLst/>
                <a:latin typeface="+mn-lt"/>
                <a:ea typeface="+mn-ea"/>
                <a:cs typeface="+mn-cs"/>
              </a:rPr>
              <a:t>, T. and Riggio, R.E., (2025). Transformational leadership theory.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Stanton, J., (2025).</a:t>
            </a:r>
            <a:r>
              <a:rPr lang="en-GB" sz="1200" i="1" kern="1200" dirty="0">
                <a:solidFill>
                  <a:schemeClr val="tx1"/>
                </a:solidFill>
                <a:effectLst/>
                <a:latin typeface="+mn-lt"/>
                <a:ea typeface="+mn-ea"/>
                <a:cs typeface="+mn-cs"/>
              </a:rPr>
              <a:t> How emotional intelligence impacts decision-making in leadership.</a:t>
            </a:r>
            <a:r>
              <a:rPr lang="en-GB" sz="1200" kern="1200" dirty="0">
                <a:solidFill>
                  <a:schemeClr val="tx1"/>
                </a:solidFill>
                <a:effectLst/>
                <a:latin typeface="+mn-lt"/>
                <a:ea typeface="+mn-ea"/>
                <a:cs typeface="+mn-cs"/>
              </a:rPr>
              <a:t> [Online] Available at: https://www.cornerstoneondemand.com/resources/article/how-emotional-intelligence-impacts-decision-making-in-leadership/ [Accessed 13 June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Stepp, K., (2025). </a:t>
            </a:r>
            <a:r>
              <a:rPr lang="en-GB" sz="1200" i="1" kern="1200" dirty="0">
                <a:solidFill>
                  <a:schemeClr val="tx1"/>
                </a:solidFill>
                <a:effectLst/>
                <a:latin typeface="+mn-lt"/>
                <a:ea typeface="+mn-ea"/>
                <a:cs typeface="+mn-cs"/>
              </a:rPr>
              <a:t>Why is Cultural Intelligence More Critical for Leaders of Today.</a:t>
            </a:r>
            <a:r>
              <a:rPr lang="en-GB" sz="1200" kern="1200" dirty="0">
                <a:solidFill>
                  <a:schemeClr val="tx1"/>
                </a:solidFill>
                <a:effectLst/>
                <a:latin typeface="+mn-lt"/>
                <a:ea typeface="+mn-ea"/>
                <a:cs typeface="+mn-cs"/>
              </a:rPr>
              <a:t> [Online] Available at: https://www.signium.com/news/why-is-cultural-intelligence-more-critical-for-leaders-of-today/ [Accessed 13 June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Stimpson, D., (2025). </a:t>
            </a:r>
            <a:r>
              <a:rPr lang="en-GB" sz="1200" i="1" kern="1200" dirty="0">
                <a:solidFill>
                  <a:schemeClr val="tx1"/>
                </a:solidFill>
                <a:effectLst/>
                <a:latin typeface="+mn-lt"/>
                <a:ea typeface="+mn-ea"/>
                <a:cs typeface="+mn-cs"/>
              </a:rPr>
              <a:t>How Emotionally Intelligent Leaders Drive Stronger Teams and Better Results.</a:t>
            </a:r>
            <a:r>
              <a:rPr lang="en-GB" sz="1200" kern="1200" dirty="0">
                <a:solidFill>
                  <a:schemeClr val="tx1"/>
                </a:solidFill>
                <a:effectLst/>
                <a:latin typeface="+mn-lt"/>
                <a:ea typeface="+mn-ea"/>
                <a:cs typeface="+mn-cs"/>
              </a:rPr>
              <a:t> [Online] Available at: https://www.thomas.co/resources/type/hr-blog/how-emotionally-intelligent-leaders-drive-stronger-teams-and-better-results [Accessed 13 June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Worldfinance</a:t>
            </a:r>
            <a:r>
              <a:rPr lang="en-GB" sz="1200" kern="1200" dirty="0">
                <a:solidFill>
                  <a:schemeClr val="tx1"/>
                </a:solidFill>
                <a:effectLst/>
                <a:latin typeface="+mn-lt"/>
                <a:ea typeface="+mn-ea"/>
                <a:cs typeface="+mn-cs"/>
              </a:rPr>
              <a:t>, (2026). </a:t>
            </a:r>
            <a:r>
              <a:rPr lang="en-GB" sz="1200" i="1" kern="1200" dirty="0">
                <a:solidFill>
                  <a:schemeClr val="tx1"/>
                </a:solidFill>
                <a:effectLst/>
                <a:latin typeface="+mn-lt"/>
                <a:ea typeface="+mn-ea"/>
                <a:cs typeface="+mn-cs"/>
              </a:rPr>
              <a:t>HSBC: the not-so-local bank</a:t>
            </a:r>
            <a:r>
              <a:rPr lang="en-GB" sz="1200" kern="1200" dirty="0">
                <a:solidFill>
                  <a:schemeClr val="tx1"/>
                </a:solidFill>
                <a:effectLst/>
                <a:latin typeface="+mn-lt"/>
                <a:ea typeface="+mn-ea"/>
                <a:cs typeface="+mn-cs"/>
              </a:rPr>
              <a:t>. [Online] Available at: https://www.worldfinance.com/banking/hsbc-the-not-so-local-bank [Accessed 13 June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43F07CA0-1698-4856-BF6C-3E8DFFD2101E}" type="slidenum">
              <a:rPr lang="en-US" smtClean="0"/>
              <a:t>14</a:t>
            </a:fld>
            <a:endParaRPr lang="en-US"/>
          </a:p>
        </p:txBody>
      </p:sp>
    </p:spTree>
    <p:extLst>
      <p:ext uri="{BB962C8B-B14F-4D97-AF65-F5344CB8AC3E}">
        <p14:creationId xmlns:p14="http://schemas.microsoft.com/office/powerpoint/2010/main" val="3956221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AAE2D-1C76-22ED-E04D-29266F0A0B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8405EF-9ED9-FF64-9E63-A7FA579103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8D53ED-CD83-9CD8-46F3-F85E1F08C332}"/>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EB32D5A-72B1-CABF-F79A-BBCBC03AC3C3}"/>
              </a:ext>
            </a:extLst>
          </p:cNvPr>
          <p:cNvSpPr>
            <a:spLocks noGrp="1"/>
          </p:cNvSpPr>
          <p:nvPr>
            <p:ph type="sldNum" sz="quarter" idx="5"/>
          </p:nvPr>
        </p:nvSpPr>
        <p:spPr/>
        <p:txBody>
          <a:bodyPr/>
          <a:lstStyle/>
          <a:p>
            <a:fld id="{43F07CA0-1698-4856-BF6C-3E8DFFD2101E}" type="slidenum">
              <a:rPr lang="en-US" smtClean="0"/>
              <a:t>15</a:t>
            </a:fld>
            <a:endParaRPr lang="en-US"/>
          </a:p>
        </p:txBody>
      </p:sp>
    </p:spTree>
    <p:extLst>
      <p:ext uri="{BB962C8B-B14F-4D97-AF65-F5344CB8AC3E}">
        <p14:creationId xmlns:p14="http://schemas.microsoft.com/office/powerpoint/2010/main" val="3110764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6F6F6"/>
        </a:solidFill>
        <a:effectLst/>
      </p:bgPr>
    </p:bg>
    <p:spTree>
      <p:nvGrpSpPr>
        <p:cNvPr id="1" name=""/>
        <p:cNvGrpSpPr/>
        <p:nvPr/>
      </p:nvGrpSpPr>
      <p:grpSpPr>
        <a:xfrm>
          <a:off x="0" y="0"/>
          <a:ext cx="0" cy="0"/>
          <a:chOff x="0" y="0"/>
          <a:chExt cx="0" cy="0"/>
        </a:xfrm>
      </p:grpSpPr>
      <p:sp>
        <p:nvSpPr>
          <p:cNvPr id="2" name="Freeform 2"/>
          <p:cNvSpPr/>
          <p:nvPr/>
        </p:nvSpPr>
        <p:spPr>
          <a:xfrm rot="-523019">
            <a:off x="-3575800" y="3997915"/>
            <a:ext cx="23398320" cy="8899229"/>
          </a:xfrm>
          <a:custGeom>
            <a:avLst/>
            <a:gdLst/>
            <a:ahLst/>
            <a:cxnLst/>
            <a:rect l="l" t="t" r="r" b="b"/>
            <a:pathLst>
              <a:path w="23398320" h="8899229">
                <a:moveTo>
                  <a:pt x="0" y="0"/>
                </a:moveTo>
                <a:lnTo>
                  <a:pt x="23398319" y="0"/>
                </a:lnTo>
                <a:lnTo>
                  <a:pt x="23398319" y="8899229"/>
                </a:lnTo>
                <a:lnTo>
                  <a:pt x="0" y="8899229"/>
                </a:lnTo>
                <a:lnTo>
                  <a:pt x="0" y="0"/>
                </a:lnTo>
                <a:close/>
              </a:path>
            </a:pathLst>
          </a:custGeom>
          <a:blipFill>
            <a:blip r:embed="rId2"/>
            <a:stretch>
              <a:fillRect b="-149778"/>
            </a:stretch>
          </a:blipFill>
        </p:spPr>
      </p:sp>
      <p:sp>
        <p:nvSpPr>
          <p:cNvPr id="9" name="Freeform 9"/>
          <p:cNvSpPr/>
          <p:nvPr/>
        </p:nvSpPr>
        <p:spPr>
          <a:xfrm rot="-5400000">
            <a:off x="16650402" y="8694263"/>
            <a:ext cx="315151" cy="425879"/>
          </a:xfrm>
          <a:custGeom>
            <a:avLst/>
            <a:gdLst/>
            <a:ahLst/>
            <a:cxnLst/>
            <a:rect l="l" t="t" r="r" b="b"/>
            <a:pathLst>
              <a:path w="315151" h="425879">
                <a:moveTo>
                  <a:pt x="0" y="0"/>
                </a:moveTo>
                <a:lnTo>
                  <a:pt x="315151" y="0"/>
                </a:lnTo>
                <a:lnTo>
                  <a:pt x="315151" y="425880"/>
                </a:lnTo>
                <a:lnTo>
                  <a:pt x="0" y="42588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8" name="TextBox 17">
            <a:extLst>
              <a:ext uri="{FF2B5EF4-FFF2-40B4-BE49-F238E27FC236}">
                <a16:creationId xmlns:a16="http://schemas.microsoft.com/office/drawing/2014/main" id="{1AD19B8B-F3F6-2B01-1ABC-640C959A96D6}"/>
              </a:ext>
            </a:extLst>
          </p:cNvPr>
          <p:cNvSpPr txBox="1"/>
          <p:nvPr/>
        </p:nvSpPr>
        <p:spPr>
          <a:xfrm>
            <a:off x="419099" y="3195606"/>
            <a:ext cx="17449800" cy="4401205"/>
          </a:xfrm>
          <a:prstGeom prst="rect">
            <a:avLst/>
          </a:prstGeom>
          <a:noFill/>
        </p:spPr>
        <p:txBody>
          <a:bodyPr wrap="square">
            <a:spAutoFit/>
          </a:bodyPr>
          <a:lstStyle/>
          <a:p>
            <a:pPr marL="0" marR="0" algn="ctr">
              <a:lnSpc>
                <a:spcPct val="150000"/>
              </a:lnSpc>
              <a:buNone/>
            </a:pPr>
            <a:r>
              <a:rPr lang="en-GB" sz="4000" b="1" dirty="0">
                <a:effectLst/>
                <a:latin typeface="Times New Roman" panose="02020603050405020304" pitchFamily="18" charset="0"/>
                <a:ea typeface="Arial" panose="020B0604020202020204" pitchFamily="34" charset="0"/>
                <a:cs typeface="Arial" panose="020B0604020202020204" pitchFamily="34" charset="0"/>
              </a:rPr>
              <a:t>Module Title: Leadership and Management Theory and Practice</a:t>
            </a:r>
            <a:endParaRPr lang="en-US" sz="2000"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150000"/>
              </a:lnSpc>
              <a:buNone/>
            </a:pPr>
            <a:r>
              <a:rPr lang="en-GB" sz="4000" b="1" dirty="0">
                <a:effectLst/>
                <a:latin typeface="Times New Roman" panose="02020603050405020304" pitchFamily="18" charset="0"/>
                <a:ea typeface="Arial" panose="020B0604020202020204" pitchFamily="34" charset="0"/>
                <a:cs typeface="Arial" panose="020B0604020202020204" pitchFamily="34" charset="0"/>
              </a:rPr>
              <a:t>Module code: LCBB6022</a:t>
            </a:r>
            <a:endParaRPr lang="en-US" sz="2000"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150000"/>
              </a:lnSpc>
              <a:buNone/>
            </a:pPr>
            <a:r>
              <a:rPr lang="en-GB" sz="4000" b="1" dirty="0">
                <a:effectLst/>
                <a:latin typeface="Times New Roman" panose="02020603050405020304" pitchFamily="18" charset="0"/>
                <a:ea typeface="Arial" panose="020B0604020202020204" pitchFamily="34" charset="0"/>
                <a:cs typeface="Arial" panose="020B0604020202020204" pitchFamily="34" charset="0"/>
              </a:rPr>
              <a:t>Assignment Title: Component 1: Individual Presentation</a:t>
            </a:r>
            <a:endParaRPr lang="en-US" sz="2000"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150000"/>
              </a:lnSpc>
              <a:buNone/>
            </a:pPr>
            <a:r>
              <a:rPr lang="en-GB" sz="4000" b="1" dirty="0">
                <a:effectLst/>
                <a:latin typeface="Times New Roman" panose="02020603050405020304" pitchFamily="18" charset="0"/>
                <a:ea typeface="Arial" panose="020B0604020202020204" pitchFamily="34" charset="0"/>
                <a:cs typeface="Arial" panose="020B0604020202020204" pitchFamily="34" charset="0"/>
              </a:rPr>
              <a:t>Student Name: </a:t>
            </a:r>
            <a:r>
              <a:rPr lang="en-GB" sz="4000" b="1" dirty="0" err="1">
                <a:effectLst/>
                <a:latin typeface="Times New Roman" panose="02020603050405020304" pitchFamily="18" charset="0"/>
                <a:ea typeface="Arial" panose="020B0604020202020204" pitchFamily="34" charset="0"/>
                <a:cs typeface="Arial" panose="020B0604020202020204" pitchFamily="34" charset="0"/>
              </a:rPr>
              <a:t>Amadu</a:t>
            </a:r>
            <a:r>
              <a:rPr lang="en-GB" sz="4000" b="1" dirty="0">
                <a:effectLst/>
                <a:latin typeface="Times New Roman" panose="02020603050405020304" pitchFamily="18" charset="0"/>
                <a:ea typeface="Arial" panose="020B0604020202020204" pitchFamily="34" charset="0"/>
                <a:cs typeface="Arial" panose="020B0604020202020204" pitchFamily="34" charset="0"/>
              </a:rPr>
              <a:t> Barrie</a:t>
            </a:r>
            <a:endParaRPr lang="en-US" sz="2000" dirty="0">
              <a:effectLst/>
              <a:latin typeface="Times New Roman" panose="02020603050405020304" pitchFamily="18" charset="0"/>
              <a:ea typeface="Arial" panose="020B0604020202020204" pitchFamily="34" charset="0"/>
              <a:cs typeface="Arial" panose="020B0604020202020204" pitchFamily="34" charset="0"/>
            </a:endParaRPr>
          </a:p>
          <a:p>
            <a:pPr algn="ctr">
              <a:buNone/>
            </a:pPr>
            <a:r>
              <a:rPr lang="en-GB" sz="4000" b="1" kern="0" dirty="0">
                <a:effectLst/>
                <a:latin typeface="Times New Roman" panose="02020603050405020304" pitchFamily="18" charset="0"/>
                <a:ea typeface="Arial" panose="020B0604020202020204" pitchFamily="34" charset="0"/>
                <a:cs typeface="Arial" panose="020B0604020202020204" pitchFamily="34" charset="0"/>
              </a:rPr>
              <a:t>Student ID: 2323784</a:t>
            </a:r>
            <a:endParaRPr lang="en-US" sz="4000" dirty="0"/>
          </a:p>
        </p:txBody>
      </p:sp>
      <p:pic>
        <p:nvPicPr>
          <p:cNvPr id="19" name="Picture 18">
            <a:extLst>
              <a:ext uri="{FF2B5EF4-FFF2-40B4-BE49-F238E27FC236}">
                <a16:creationId xmlns:a16="http://schemas.microsoft.com/office/drawing/2014/main" id="{3F9FB894-8B99-16A9-6575-D09057F3A5FB}"/>
              </a:ext>
            </a:extLst>
          </p:cNvPr>
          <p:cNvPicPr>
            <a:picLocks noChangeAspect="1"/>
          </p:cNvPicPr>
          <p:nvPr/>
        </p:nvPicPr>
        <p:blipFill>
          <a:blip r:embed="rId4"/>
          <a:stretch>
            <a:fillRect/>
          </a:stretch>
        </p:blipFill>
        <p:spPr>
          <a:xfrm>
            <a:off x="6999872" y="875035"/>
            <a:ext cx="4288255" cy="17335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6F6F6"/>
        </a:solidFill>
        <a:effectLst/>
      </p:bgPr>
    </p:bg>
    <p:spTree>
      <p:nvGrpSpPr>
        <p:cNvPr id="1" name=""/>
        <p:cNvGrpSpPr/>
        <p:nvPr/>
      </p:nvGrpSpPr>
      <p:grpSpPr>
        <a:xfrm>
          <a:off x="0" y="0"/>
          <a:ext cx="0" cy="0"/>
          <a:chOff x="0" y="0"/>
          <a:chExt cx="0" cy="0"/>
        </a:xfrm>
      </p:grpSpPr>
      <p:sp>
        <p:nvSpPr>
          <p:cNvPr id="2" name="Freeform 2"/>
          <p:cNvSpPr/>
          <p:nvPr/>
        </p:nvSpPr>
        <p:spPr>
          <a:xfrm>
            <a:off x="-222165" y="-556028"/>
            <a:ext cx="18732331" cy="11543944"/>
          </a:xfrm>
          <a:custGeom>
            <a:avLst/>
            <a:gdLst/>
            <a:ahLst/>
            <a:cxnLst/>
            <a:rect l="l" t="t" r="r" b="b"/>
            <a:pathLst>
              <a:path w="18732331" h="11543944">
                <a:moveTo>
                  <a:pt x="0" y="0"/>
                </a:moveTo>
                <a:lnTo>
                  <a:pt x="18732330" y="0"/>
                </a:lnTo>
                <a:lnTo>
                  <a:pt x="18732330" y="11543943"/>
                </a:lnTo>
                <a:lnTo>
                  <a:pt x="0" y="11543943"/>
                </a:lnTo>
                <a:lnTo>
                  <a:pt x="0" y="0"/>
                </a:lnTo>
                <a:close/>
              </a:path>
            </a:pathLst>
          </a:custGeom>
          <a:blipFill>
            <a:blip r:embed="rId2"/>
            <a:stretch>
              <a:fillRect l="-37312" t="-53550" r="-14698" b="-80784"/>
            </a:stretch>
          </a:blipFill>
        </p:spPr>
      </p:sp>
      <p:sp>
        <p:nvSpPr>
          <p:cNvPr id="24" name="TextBox 23">
            <a:extLst>
              <a:ext uri="{FF2B5EF4-FFF2-40B4-BE49-F238E27FC236}">
                <a16:creationId xmlns:a16="http://schemas.microsoft.com/office/drawing/2014/main" id="{B8C76D1B-08F8-783C-17D9-73A1F02B5268}"/>
              </a:ext>
            </a:extLst>
          </p:cNvPr>
          <p:cNvSpPr txBox="1"/>
          <p:nvPr/>
        </p:nvSpPr>
        <p:spPr>
          <a:xfrm>
            <a:off x="1" y="136071"/>
            <a:ext cx="18287999" cy="1015663"/>
          </a:xfrm>
          <a:prstGeom prst="rect">
            <a:avLst/>
          </a:prstGeom>
          <a:noFill/>
        </p:spPr>
        <p:txBody>
          <a:bodyPr wrap="square">
            <a:spAutoFit/>
          </a:bodyPr>
          <a:lstStyle/>
          <a:p>
            <a:pPr algn="ctr"/>
            <a:r>
              <a:rPr lang="en-GB" sz="6000" b="1" kern="0" dirty="0">
                <a:effectLst/>
                <a:latin typeface="Times New Roman" panose="02020603050405020304" pitchFamily="18" charset="0"/>
                <a:ea typeface="Arial" panose="020B0604020202020204" pitchFamily="34" charset="0"/>
                <a:cs typeface="Arial" panose="020B0604020202020204" pitchFamily="34" charset="0"/>
              </a:rPr>
              <a:t>Table of Contents</a:t>
            </a:r>
            <a:endParaRPr lang="en-US" sz="6000" dirty="0"/>
          </a:p>
        </p:txBody>
      </p:sp>
      <p:sp>
        <p:nvSpPr>
          <p:cNvPr id="4" name="TextBox 3">
            <a:extLst>
              <a:ext uri="{FF2B5EF4-FFF2-40B4-BE49-F238E27FC236}">
                <a16:creationId xmlns:a16="http://schemas.microsoft.com/office/drawing/2014/main" id="{0C48C7D4-F27D-F8B1-BF8E-EB8F1DA12371}"/>
              </a:ext>
            </a:extLst>
          </p:cNvPr>
          <p:cNvSpPr txBox="1"/>
          <p:nvPr/>
        </p:nvSpPr>
        <p:spPr>
          <a:xfrm>
            <a:off x="533400" y="3669367"/>
            <a:ext cx="16916400" cy="4149854"/>
          </a:xfrm>
          <a:prstGeom prst="rect">
            <a:avLst/>
          </a:prstGeom>
          <a:noFill/>
        </p:spPr>
        <p:txBody>
          <a:bodyPr wrap="square">
            <a:spAutoFit/>
          </a:bodyPr>
          <a:lstStyle/>
          <a:p>
            <a:pPr marL="285750" marR="0" indent="-285750">
              <a:spcBef>
                <a:spcPts val="1800"/>
              </a:spcBef>
              <a:spcAft>
                <a:spcPts val="400"/>
              </a:spcAft>
              <a:buFont typeface="Arial" panose="020B0604020202020204" pitchFamily="34" charset="0"/>
              <a:buChar char="•"/>
            </a:pPr>
            <a: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Introduction…………………………………………………………………………………..3</a:t>
            </a:r>
          </a:p>
          <a:p>
            <a:pPr marL="285750" marR="0" indent="-285750">
              <a:spcBef>
                <a:spcPts val="1800"/>
              </a:spcBef>
              <a:spcAft>
                <a:spcPts val="400"/>
              </a:spcAft>
              <a:buFont typeface="Arial" panose="020B0604020202020204" pitchFamily="34" charset="0"/>
              <a:buChar char="•"/>
            </a:pPr>
            <a: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t>Evaluating the Importance of Emotional and Cultural Intelligence in Leadership……..4-6</a:t>
            </a:r>
          </a:p>
          <a:p>
            <a:pPr marL="285750" marR="0" indent="-285750">
              <a:spcBef>
                <a:spcPts val="1800"/>
              </a:spcBef>
              <a:spcAft>
                <a:spcPts val="400"/>
              </a:spcAft>
              <a:buFont typeface="Arial" panose="020B0604020202020204" pitchFamily="34" charset="0"/>
              <a:buChar char="•"/>
            </a:pPr>
            <a:r>
              <a:rPr lang="en-IN" sz="3200" b="1" dirty="0">
                <a:latin typeface="Times New Roman" panose="02020603050405020304" pitchFamily="18" charset="0"/>
                <a:cs typeface="Times New Roman" panose="02020603050405020304" pitchFamily="18" charset="0"/>
              </a:rPr>
              <a:t>Analysis </a:t>
            </a:r>
            <a:r>
              <a:rPr lang="en-IN" sz="2800" b="1" dirty="0">
                <a:latin typeface="Times New Roman" panose="02020603050405020304" pitchFamily="18" charset="0"/>
                <a:cs typeface="Times New Roman" panose="02020603050405020304" pitchFamily="18" charset="0"/>
              </a:rPr>
              <a:t>of emotional and cultural intelligence in leadership using relevant models….7-9-</a:t>
            </a:r>
            <a:endPar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spcBef>
                <a:spcPts val="1800"/>
              </a:spcBef>
              <a:spcAft>
                <a:spcPts val="400"/>
              </a:spcAft>
              <a:buFont typeface="Arial" panose="020B0604020202020204" pitchFamily="34" charset="0"/>
              <a:buChar char="•"/>
            </a:pPr>
            <a: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Contribution of the Skills towards Effective Leadership…………………………………10-12</a:t>
            </a:r>
          </a:p>
          <a:p>
            <a:pPr marL="285750" marR="0" indent="-285750">
              <a:spcBef>
                <a:spcPts val="1800"/>
              </a:spcBef>
              <a:spcAft>
                <a:spcPts val="400"/>
              </a:spcAft>
              <a:buFont typeface="Arial" panose="020B0604020202020204" pitchFamily="34" charset="0"/>
              <a:buChar char="•"/>
            </a:pPr>
            <a: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Conclusion…………………………………………………………………………………..13</a:t>
            </a:r>
          </a:p>
          <a:p>
            <a:pPr marL="285750" marR="0" indent="-285750">
              <a:spcBef>
                <a:spcPts val="1800"/>
              </a:spcBef>
              <a:spcAft>
                <a:spcPts val="400"/>
              </a:spcAft>
              <a:buFont typeface="Arial" panose="020B0604020202020204" pitchFamily="34" charset="0"/>
              <a:buChar char="•"/>
            </a:pPr>
            <a:r>
              <a:rPr lang="en-US" sz="2800" b="1" kern="0" dirty="0">
                <a:latin typeface="Times New Roman" panose="02020603050405020304" pitchFamily="18" charset="0"/>
                <a:ea typeface="Times New Roman" panose="02020603050405020304" pitchFamily="18" charset="0"/>
                <a:cs typeface="Times New Roman" panose="02020603050405020304" pitchFamily="18" charset="0"/>
              </a:rPr>
              <a:t>References…………………………………………………………………………………..14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C27DB-773C-6607-800C-6E2E6F3AC376}"/>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FE9BF865-C97E-99B1-DA0A-1E5E82389036}"/>
              </a:ext>
            </a:extLst>
          </p:cNvPr>
          <p:cNvSpPr/>
          <p:nvPr/>
        </p:nvSpPr>
        <p:spPr>
          <a:xfrm rot="10690911">
            <a:off x="8455632" y="1775175"/>
            <a:ext cx="13509608" cy="9659370"/>
          </a:xfrm>
          <a:custGeom>
            <a:avLst/>
            <a:gdLst/>
            <a:ahLst/>
            <a:cxnLst/>
            <a:rect l="l" t="t" r="r" b="b"/>
            <a:pathLst>
              <a:path w="13509608" h="9659370">
                <a:moveTo>
                  <a:pt x="0" y="0"/>
                </a:moveTo>
                <a:lnTo>
                  <a:pt x="13509608" y="0"/>
                </a:lnTo>
                <a:lnTo>
                  <a:pt x="13509608" y="9659370"/>
                </a:lnTo>
                <a:lnTo>
                  <a:pt x="0" y="9659370"/>
                </a:lnTo>
                <a:lnTo>
                  <a:pt x="0" y="0"/>
                </a:lnTo>
                <a:close/>
              </a:path>
            </a:pathLst>
          </a:custGeom>
          <a:blipFill>
            <a:blip r:embed="rId3"/>
            <a:stretch>
              <a:fillRect/>
            </a:stretch>
          </a:blipFill>
        </p:spPr>
      </p:sp>
      <p:sp>
        <p:nvSpPr>
          <p:cNvPr id="10" name="Freeform 10">
            <a:extLst>
              <a:ext uri="{FF2B5EF4-FFF2-40B4-BE49-F238E27FC236}">
                <a16:creationId xmlns:a16="http://schemas.microsoft.com/office/drawing/2014/main" id="{31A6B97B-2E06-7D82-403D-BDD477C6C2C1}"/>
              </a:ext>
            </a:extLst>
          </p:cNvPr>
          <p:cNvSpPr/>
          <p:nvPr/>
        </p:nvSpPr>
        <p:spPr>
          <a:xfrm>
            <a:off x="-3315476" y="5451854"/>
            <a:ext cx="8318701" cy="7878503"/>
          </a:xfrm>
          <a:custGeom>
            <a:avLst/>
            <a:gdLst/>
            <a:ahLst/>
            <a:cxnLst/>
            <a:rect l="l" t="t" r="r" b="b"/>
            <a:pathLst>
              <a:path w="8318701" h="7878503">
                <a:moveTo>
                  <a:pt x="0" y="0"/>
                </a:moveTo>
                <a:lnTo>
                  <a:pt x="8318701" y="0"/>
                </a:lnTo>
                <a:lnTo>
                  <a:pt x="8318701" y="7878503"/>
                </a:lnTo>
                <a:lnTo>
                  <a:pt x="0" y="7878503"/>
                </a:lnTo>
                <a:lnTo>
                  <a:pt x="0" y="0"/>
                </a:lnTo>
                <a:close/>
              </a:path>
            </a:pathLst>
          </a:custGeom>
          <a:blipFill>
            <a:blip r:embed="rId4"/>
            <a:stretch>
              <a:fillRect/>
            </a:stretch>
          </a:blipFill>
        </p:spPr>
      </p:sp>
      <p:sp>
        <p:nvSpPr>
          <p:cNvPr id="3" name="TextBox 2">
            <a:extLst>
              <a:ext uri="{FF2B5EF4-FFF2-40B4-BE49-F238E27FC236}">
                <a16:creationId xmlns:a16="http://schemas.microsoft.com/office/drawing/2014/main" id="{86C20F33-9D8A-A0CC-C33B-F613BECD234C}"/>
              </a:ext>
            </a:extLst>
          </p:cNvPr>
          <p:cNvSpPr txBox="1"/>
          <p:nvPr/>
        </p:nvSpPr>
        <p:spPr>
          <a:xfrm>
            <a:off x="2813539" y="342900"/>
            <a:ext cx="12660922" cy="861774"/>
          </a:xfrm>
          <a:prstGeom prst="rect">
            <a:avLst/>
          </a:prstGeom>
          <a:noFill/>
        </p:spPr>
        <p:txBody>
          <a:bodyPr wrap="square">
            <a:spAutoFit/>
          </a:bodyPr>
          <a:lstStyle/>
          <a:p>
            <a:pPr marL="0" marR="0" algn="ctr">
              <a:spcBef>
                <a:spcPts val="600"/>
              </a:spcBef>
              <a:spcAft>
                <a:spcPts val="600"/>
              </a:spcAft>
              <a:buNone/>
            </a:pPr>
            <a:r>
              <a:rPr lang="en-GB" sz="5000" b="1" kern="0" dirty="0">
                <a:effectLst/>
                <a:latin typeface="Times New Roman" panose="02020603050405020304" pitchFamily="18" charset="0"/>
                <a:cs typeface="Arial" panose="020B0604020202020204" pitchFamily="34" charset="0"/>
              </a:rPr>
              <a:t>Introduction</a:t>
            </a:r>
            <a:endParaRPr lang="en-US" sz="5000" b="1" kern="0" dirty="0">
              <a:effectLst/>
              <a:latin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8BE61294-C3AD-73A6-25D7-C31F8972A321}"/>
              </a:ext>
            </a:extLst>
          </p:cNvPr>
          <p:cNvSpPr txBox="1"/>
          <p:nvPr/>
        </p:nvSpPr>
        <p:spPr>
          <a:xfrm>
            <a:off x="858717" y="3373784"/>
            <a:ext cx="11626760" cy="3539430"/>
          </a:xfrm>
          <a:prstGeom prst="rect">
            <a:avLst/>
          </a:prstGeom>
          <a:noFill/>
        </p:spPr>
        <p:txBody>
          <a:bodyPr wrap="square">
            <a:spAutoFit/>
          </a:bodyPr>
          <a:lstStyle/>
          <a:p>
            <a:pPr marL="285750" marR="0" lvl="0" indent="-28575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The presentation will highlight the terms leadership and management theory and practice in order to explore some key aspects.</a:t>
            </a:r>
          </a:p>
          <a:p>
            <a:pPr marL="285750" marR="0" lvl="0" indent="-285750" algn="just">
              <a:buFont typeface="Arial" panose="020B0604020202020204" pitchFamily="34" charset="0"/>
              <a:buChar char="•"/>
            </a:pPr>
            <a:endParaRPr lang="en-US" sz="2800" dirty="0">
              <a:effectLst/>
              <a:latin typeface="Times New Roman" panose="02020603050405020304" pitchFamily="18" charset="0"/>
              <a:ea typeface="Times New Roman" panose="02020603050405020304" pitchFamily="18" charset="0"/>
            </a:endParaRPr>
          </a:p>
          <a:p>
            <a:pPr marL="285750" marR="0" lvl="0" indent="-28575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The importance of the statements' emotional and cultural intelligence will be elaborated in this section with essential data.</a:t>
            </a:r>
          </a:p>
          <a:p>
            <a:pPr marL="285750" marR="0" lvl="0" indent="-285750" algn="just">
              <a:buFont typeface="Arial" panose="020B0604020202020204" pitchFamily="34" charset="0"/>
              <a:buChar char="•"/>
            </a:pPr>
            <a:endParaRPr lang="en-US" sz="2800" dirty="0">
              <a:effectLst/>
              <a:latin typeface="Times New Roman" panose="02020603050405020304" pitchFamily="18" charset="0"/>
              <a:ea typeface="Times New Roman" panose="02020603050405020304" pitchFamily="18" charset="0"/>
            </a:endParaRPr>
          </a:p>
          <a:p>
            <a:pPr marL="285750" marR="0" lvl="0" indent="-28575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Some major skills will be demonstrated in this task while exploring their contributions within the collaborative and multicultural environments.</a:t>
            </a:r>
          </a:p>
        </p:txBody>
      </p:sp>
      <p:pic>
        <p:nvPicPr>
          <p:cNvPr id="8" name="Picture 7">
            <a:extLst>
              <a:ext uri="{FF2B5EF4-FFF2-40B4-BE49-F238E27FC236}">
                <a16:creationId xmlns:a16="http://schemas.microsoft.com/office/drawing/2014/main" id="{5473774A-B7FB-DA9C-3D32-0D9A7D48985B}"/>
              </a:ext>
            </a:extLst>
          </p:cNvPr>
          <p:cNvPicPr>
            <a:picLocks noChangeAspect="1"/>
          </p:cNvPicPr>
          <p:nvPr/>
        </p:nvPicPr>
        <p:blipFill>
          <a:blip r:embed="rId5"/>
          <a:stretch>
            <a:fillRect/>
          </a:stretch>
        </p:blipFill>
        <p:spPr>
          <a:xfrm>
            <a:off x="12840910" y="2552700"/>
            <a:ext cx="4739052" cy="474151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TextBox 10">
            <a:extLst>
              <a:ext uri="{FF2B5EF4-FFF2-40B4-BE49-F238E27FC236}">
                <a16:creationId xmlns:a16="http://schemas.microsoft.com/office/drawing/2014/main" id="{E721E8A9-8055-71A1-BD8F-7708E8500090}"/>
              </a:ext>
            </a:extLst>
          </p:cNvPr>
          <p:cNvSpPr txBox="1"/>
          <p:nvPr/>
        </p:nvSpPr>
        <p:spPr>
          <a:xfrm>
            <a:off x="13566475" y="7652834"/>
            <a:ext cx="3287922" cy="369332"/>
          </a:xfrm>
          <a:prstGeom prst="rect">
            <a:avLst/>
          </a:prstGeom>
          <a:noFill/>
        </p:spPr>
        <p:txBody>
          <a:bodyPr wrap="square">
            <a:spAutoFit/>
          </a:bodyPr>
          <a:lstStyle/>
          <a:p>
            <a:pPr algn="ctr"/>
            <a:r>
              <a:rPr lang="en-US" sz="1800" kern="0" dirty="0">
                <a:effectLst/>
                <a:latin typeface="Times New Roman" panose="02020603050405020304" pitchFamily="18" charset="0"/>
                <a:ea typeface="Times New Roman" panose="02020603050405020304" pitchFamily="18" charset="0"/>
                <a:cs typeface="Arial" panose="020B0604020202020204" pitchFamily="34" charset="0"/>
              </a:rPr>
              <a:t>(Stimpson, 2025)</a:t>
            </a:r>
            <a:endParaRPr lang="en-US" dirty="0"/>
          </a:p>
        </p:txBody>
      </p:sp>
    </p:spTree>
    <p:extLst>
      <p:ext uri="{BB962C8B-B14F-4D97-AF65-F5344CB8AC3E}">
        <p14:creationId xmlns:p14="http://schemas.microsoft.com/office/powerpoint/2010/main" val="1928404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D0257-D110-788B-798C-F7C75BA7B88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A49D7C1-AFB7-48FF-227D-F2A0DBB0D9C2}"/>
              </a:ext>
            </a:extLst>
          </p:cNvPr>
          <p:cNvSpPr/>
          <p:nvPr/>
        </p:nvSpPr>
        <p:spPr>
          <a:xfrm flipH="1">
            <a:off x="-222165" y="-556028"/>
            <a:ext cx="18732331" cy="11543944"/>
          </a:xfrm>
          <a:custGeom>
            <a:avLst/>
            <a:gdLst/>
            <a:ahLst/>
            <a:cxnLst/>
            <a:rect l="l" t="t" r="r" b="b"/>
            <a:pathLst>
              <a:path w="18732331" h="11543944">
                <a:moveTo>
                  <a:pt x="18732330" y="0"/>
                </a:moveTo>
                <a:lnTo>
                  <a:pt x="0" y="0"/>
                </a:lnTo>
                <a:lnTo>
                  <a:pt x="0" y="11543943"/>
                </a:lnTo>
                <a:lnTo>
                  <a:pt x="18732330" y="11543943"/>
                </a:lnTo>
                <a:lnTo>
                  <a:pt x="18732330" y="0"/>
                </a:lnTo>
                <a:close/>
              </a:path>
            </a:pathLst>
          </a:custGeom>
          <a:blipFill>
            <a:blip r:embed="rId3"/>
            <a:stretch>
              <a:fillRect l="-37312" t="-53550" r="-14698" b="-80784"/>
            </a:stretch>
          </a:blipFill>
        </p:spPr>
      </p:sp>
      <p:sp>
        <p:nvSpPr>
          <p:cNvPr id="4" name="TextBox 3">
            <a:extLst>
              <a:ext uri="{FF2B5EF4-FFF2-40B4-BE49-F238E27FC236}">
                <a16:creationId xmlns:a16="http://schemas.microsoft.com/office/drawing/2014/main" id="{71775247-54B7-E96A-C313-68C1A2F49724}"/>
              </a:ext>
            </a:extLst>
          </p:cNvPr>
          <p:cNvSpPr txBox="1"/>
          <p:nvPr/>
        </p:nvSpPr>
        <p:spPr>
          <a:xfrm>
            <a:off x="1090246" y="0"/>
            <a:ext cx="16107507" cy="1631216"/>
          </a:xfrm>
          <a:prstGeom prst="rect">
            <a:avLst/>
          </a:prstGeom>
          <a:noFill/>
        </p:spPr>
        <p:txBody>
          <a:bodyPr wrap="square">
            <a:spAutoFit/>
          </a:bodyPr>
          <a:lstStyle/>
          <a:p>
            <a:pPr marL="0" marR="0" algn="ctr">
              <a:spcBef>
                <a:spcPts val="600"/>
              </a:spcBef>
              <a:spcAft>
                <a:spcPts val="600"/>
              </a:spcAft>
              <a:buNone/>
            </a:pPr>
            <a:r>
              <a:rPr lang="en-GB" sz="5000" b="1" kern="0" dirty="0">
                <a:effectLst/>
                <a:latin typeface="Times New Roman" panose="02020603050405020304" pitchFamily="18" charset="0"/>
                <a:cs typeface="Arial" panose="020B0604020202020204" pitchFamily="34" charset="0"/>
              </a:rPr>
              <a:t>Evaluating the Importance of Emotional and Cultural Intelligence in Leadership</a:t>
            </a:r>
            <a:endParaRPr lang="en-US" sz="5000" b="1" kern="0" dirty="0">
              <a:effectLst/>
              <a:latin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17486651-5B30-75BB-123F-DC7C91781BCC}"/>
              </a:ext>
            </a:extLst>
          </p:cNvPr>
          <p:cNvSpPr txBox="1"/>
          <p:nvPr/>
        </p:nvSpPr>
        <p:spPr>
          <a:xfrm>
            <a:off x="5334000" y="1976852"/>
            <a:ext cx="12678507" cy="7124514"/>
          </a:xfrm>
          <a:prstGeom prst="rect">
            <a:avLst/>
          </a:prstGeom>
          <a:noFill/>
        </p:spPr>
        <p:txBody>
          <a:bodyPr wrap="square">
            <a:spAutoFit/>
          </a:bodyPr>
          <a:lstStyle/>
          <a:p>
            <a:pPr marR="0" algn="just">
              <a:lnSpc>
                <a:spcPct val="150000"/>
              </a:lnSpc>
            </a:pPr>
            <a:r>
              <a:rPr lang="en-GB" sz="2800" b="1" u="sng" dirty="0">
                <a:effectLst/>
                <a:latin typeface="Times New Roman" panose="02020603050405020304" pitchFamily="18" charset="0"/>
                <a:ea typeface="Arial" panose="020B0604020202020204" pitchFamily="34" charset="0"/>
                <a:cs typeface="Arial" panose="020B0604020202020204" pitchFamily="34" charset="0"/>
              </a:rPr>
              <a:t>Emotional Intelligence</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R="0" algn="just">
              <a:lnSpc>
                <a:spcPct val="150000"/>
              </a:lnSpc>
            </a:pPr>
            <a:r>
              <a:rPr lang="en-GB" sz="2800" b="1" i="1" dirty="0">
                <a:effectLst/>
                <a:latin typeface="Times New Roman" panose="02020603050405020304" pitchFamily="18" charset="0"/>
                <a:ea typeface="Arial" panose="020B0604020202020204" pitchFamily="34" charset="0"/>
                <a:cs typeface="Arial" panose="020B0604020202020204" pitchFamily="34" charset="0"/>
              </a:rPr>
              <a:t>Enhanced Team Dynamics</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285750" marR="0" lvl="0" indent="-285750" algn="just">
              <a:lnSpc>
                <a:spcPct val="150000"/>
              </a:lnSpc>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The implementation of emotional intelligence in leadership often helps in developing team dynamics.</a:t>
            </a:r>
          </a:p>
          <a:p>
            <a:pPr marL="285750" marR="0" lvl="0" indent="-285750" algn="just">
              <a:lnSpc>
                <a:spcPct val="150000"/>
              </a:lnSpc>
              <a:buFont typeface="Arial" panose="020B0604020202020204" pitchFamily="34" charset="0"/>
              <a:buChar char="•"/>
            </a:pPr>
            <a:endParaRPr lang="en-US" sz="2800" dirty="0">
              <a:effectLst/>
              <a:latin typeface="Times New Roman" panose="02020603050405020304" pitchFamily="18" charset="0"/>
              <a:ea typeface="Times New Roman" panose="02020603050405020304" pitchFamily="18" charset="0"/>
            </a:endParaRPr>
          </a:p>
          <a:p>
            <a:pPr marL="285750" marR="0" lvl="0" indent="-285750" algn="just">
              <a:lnSpc>
                <a:spcPct val="150000"/>
              </a:lnSpc>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Leaders are meant to stay calm even under pressure, and this guides them to minimise workplace anxiety and model emotional rules.</a:t>
            </a:r>
          </a:p>
          <a:p>
            <a:pPr marL="285750" marR="0" lvl="0" indent="-285750" algn="just">
              <a:lnSpc>
                <a:spcPct val="150000"/>
              </a:lnSpc>
              <a:buFont typeface="Arial" panose="020B0604020202020204" pitchFamily="34" charset="0"/>
              <a:buChar char="•"/>
            </a:pPr>
            <a:endParaRPr lang="en-US" sz="2800" dirty="0">
              <a:effectLst/>
              <a:latin typeface="Times New Roman" panose="02020603050405020304" pitchFamily="18" charset="0"/>
              <a:ea typeface="Times New Roman" panose="02020603050405020304" pitchFamily="18" charset="0"/>
            </a:endParaRPr>
          </a:p>
          <a:p>
            <a:pPr marR="0" algn="just">
              <a:lnSpc>
                <a:spcPct val="150000"/>
              </a:lnSpc>
            </a:pPr>
            <a:r>
              <a:rPr lang="en-GB" sz="2800" b="1" i="1" dirty="0">
                <a:effectLst/>
                <a:latin typeface="Times New Roman" panose="02020603050405020304" pitchFamily="18" charset="0"/>
                <a:ea typeface="Arial" panose="020B0604020202020204" pitchFamily="34" charset="0"/>
                <a:cs typeface="Arial" panose="020B0604020202020204" pitchFamily="34" charset="0"/>
              </a:rPr>
              <a:t>Improved Decision-Making</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285750" marR="0" lvl="0" indent="-285750" algn="just">
              <a:lnSpc>
                <a:spcPct val="150000"/>
              </a:lnSpc>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Decision-making in a company is often improved by thinking clearly under pressure and ensuring empathy-driven risk assessment. </a:t>
            </a:r>
          </a:p>
        </p:txBody>
      </p:sp>
      <p:pic>
        <p:nvPicPr>
          <p:cNvPr id="8" name="Picture 7">
            <a:extLst>
              <a:ext uri="{FF2B5EF4-FFF2-40B4-BE49-F238E27FC236}">
                <a16:creationId xmlns:a16="http://schemas.microsoft.com/office/drawing/2014/main" id="{2AD032CE-BD14-9049-B7C7-62A5ED3D9556}"/>
              </a:ext>
            </a:extLst>
          </p:cNvPr>
          <p:cNvPicPr>
            <a:picLocks noChangeAspect="1"/>
          </p:cNvPicPr>
          <p:nvPr/>
        </p:nvPicPr>
        <p:blipFill>
          <a:blip r:embed="rId4"/>
          <a:stretch>
            <a:fillRect/>
          </a:stretch>
        </p:blipFill>
        <p:spPr>
          <a:xfrm>
            <a:off x="275493" y="3086100"/>
            <a:ext cx="4934639" cy="48065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910EC541-9BCC-B9F1-0BC2-F85166FE6511}"/>
              </a:ext>
            </a:extLst>
          </p:cNvPr>
          <p:cNvSpPr txBox="1"/>
          <p:nvPr/>
        </p:nvSpPr>
        <p:spPr>
          <a:xfrm>
            <a:off x="1508958" y="8267700"/>
            <a:ext cx="2467707" cy="369332"/>
          </a:xfrm>
          <a:prstGeom prst="rect">
            <a:avLst/>
          </a:prstGeom>
          <a:noFill/>
        </p:spPr>
        <p:txBody>
          <a:bodyPr wrap="square">
            <a:spAutoFit/>
          </a:bodyPr>
          <a:lstStyle/>
          <a:p>
            <a:pPr algn="ctr"/>
            <a:r>
              <a:rPr lang="en-US" sz="1800" kern="0" dirty="0">
                <a:effectLst/>
                <a:latin typeface="Times New Roman" panose="02020603050405020304" pitchFamily="18" charset="0"/>
                <a:ea typeface="Times New Roman" panose="02020603050405020304" pitchFamily="18" charset="0"/>
                <a:cs typeface="Arial" panose="020B0604020202020204" pitchFamily="34" charset="0"/>
              </a:rPr>
              <a:t>(Stanton, 2025)</a:t>
            </a:r>
            <a:endParaRPr lang="en-US" dirty="0"/>
          </a:p>
        </p:txBody>
      </p:sp>
    </p:spTree>
    <p:extLst>
      <p:ext uri="{BB962C8B-B14F-4D97-AF65-F5344CB8AC3E}">
        <p14:creationId xmlns:p14="http://schemas.microsoft.com/office/powerpoint/2010/main" val="2623042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0DEE10-FE25-4D84-50CE-F434EFFA9B97}"/>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51997B39-D477-226A-0911-411B351B5FE4}"/>
              </a:ext>
            </a:extLst>
          </p:cNvPr>
          <p:cNvSpPr/>
          <p:nvPr/>
        </p:nvSpPr>
        <p:spPr>
          <a:xfrm rot="10690911">
            <a:off x="8341296" y="1750125"/>
            <a:ext cx="13509608" cy="9659370"/>
          </a:xfrm>
          <a:custGeom>
            <a:avLst/>
            <a:gdLst/>
            <a:ahLst/>
            <a:cxnLst/>
            <a:rect l="l" t="t" r="r" b="b"/>
            <a:pathLst>
              <a:path w="13509608" h="9659370">
                <a:moveTo>
                  <a:pt x="0" y="0"/>
                </a:moveTo>
                <a:lnTo>
                  <a:pt x="13509608" y="0"/>
                </a:lnTo>
                <a:lnTo>
                  <a:pt x="13509608" y="9659370"/>
                </a:lnTo>
                <a:lnTo>
                  <a:pt x="0" y="9659370"/>
                </a:lnTo>
                <a:lnTo>
                  <a:pt x="0" y="0"/>
                </a:lnTo>
                <a:close/>
              </a:path>
            </a:pathLst>
          </a:custGeom>
          <a:blipFill>
            <a:blip r:embed="rId3"/>
            <a:stretch>
              <a:fillRect/>
            </a:stretch>
          </a:blipFill>
        </p:spPr>
      </p:sp>
      <p:sp>
        <p:nvSpPr>
          <p:cNvPr id="10" name="Freeform 10">
            <a:extLst>
              <a:ext uri="{FF2B5EF4-FFF2-40B4-BE49-F238E27FC236}">
                <a16:creationId xmlns:a16="http://schemas.microsoft.com/office/drawing/2014/main" id="{D450B629-E0E3-F1CF-1005-A33D0551F979}"/>
              </a:ext>
            </a:extLst>
          </p:cNvPr>
          <p:cNvSpPr/>
          <p:nvPr/>
        </p:nvSpPr>
        <p:spPr>
          <a:xfrm>
            <a:off x="-3315476" y="5451854"/>
            <a:ext cx="8318701" cy="7878503"/>
          </a:xfrm>
          <a:custGeom>
            <a:avLst/>
            <a:gdLst/>
            <a:ahLst/>
            <a:cxnLst/>
            <a:rect l="l" t="t" r="r" b="b"/>
            <a:pathLst>
              <a:path w="8318701" h="7878503">
                <a:moveTo>
                  <a:pt x="0" y="0"/>
                </a:moveTo>
                <a:lnTo>
                  <a:pt x="8318701" y="0"/>
                </a:lnTo>
                <a:lnTo>
                  <a:pt x="8318701" y="7878503"/>
                </a:lnTo>
                <a:lnTo>
                  <a:pt x="0" y="7878503"/>
                </a:lnTo>
                <a:lnTo>
                  <a:pt x="0" y="0"/>
                </a:lnTo>
                <a:close/>
              </a:path>
            </a:pathLst>
          </a:custGeom>
          <a:blipFill>
            <a:blip r:embed="rId4"/>
            <a:stretch>
              <a:fillRect/>
            </a:stretch>
          </a:blipFill>
        </p:spPr>
      </p:sp>
      <p:sp>
        <p:nvSpPr>
          <p:cNvPr id="3" name="TextBox 2">
            <a:extLst>
              <a:ext uri="{FF2B5EF4-FFF2-40B4-BE49-F238E27FC236}">
                <a16:creationId xmlns:a16="http://schemas.microsoft.com/office/drawing/2014/main" id="{DAC1B701-D43F-05A2-0BAE-325ECC30960E}"/>
              </a:ext>
            </a:extLst>
          </p:cNvPr>
          <p:cNvSpPr txBox="1"/>
          <p:nvPr/>
        </p:nvSpPr>
        <p:spPr>
          <a:xfrm>
            <a:off x="533400" y="342900"/>
            <a:ext cx="12660922" cy="861774"/>
          </a:xfrm>
          <a:prstGeom prst="rect">
            <a:avLst/>
          </a:prstGeom>
          <a:noFill/>
        </p:spPr>
        <p:txBody>
          <a:bodyPr wrap="square">
            <a:spAutoFit/>
          </a:bodyPr>
          <a:lstStyle/>
          <a:p>
            <a:r>
              <a:rPr lang="en-GB" sz="50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CONTD….</a:t>
            </a:r>
            <a:endParaRPr lang="en-US" sz="5000" b="1" dirty="0"/>
          </a:p>
        </p:txBody>
      </p:sp>
      <p:sp>
        <p:nvSpPr>
          <p:cNvPr id="6" name="TextBox 5">
            <a:extLst>
              <a:ext uri="{FF2B5EF4-FFF2-40B4-BE49-F238E27FC236}">
                <a16:creationId xmlns:a16="http://schemas.microsoft.com/office/drawing/2014/main" id="{626BD525-096D-1287-4CEF-2BEA20CA9BC4}"/>
              </a:ext>
            </a:extLst>
          </p:cNvPr>
          <p:cNvSpPr txBox="1"/>
          <p:nvPr/>
        </p:nvSpPr>
        <p:spPr>
          <a:xfrm>
            <a:off x="843874" y="2343311"/>
            <a:ext cx="10586126" cy="4401205"/>
          </a:xfrm>
          <a:prstGeom prst="rect">
            <a:avLst/>
          </a:prstGeom>
          <a:noFill/>
        </p:spPr>
        <p:txBody>
          <a:bodyPr wrap="square">
            <a:spAutoFit/>
          </a:bodyPr>
          <a:lstStyle/>
          <a:p>
            <a:pPr marR="0" algn="just"/>
            <a:r>
              <a:rPr lang="en-GB" sz="2800" b="1" i="1" dirty="0">
                <a:effectLst/>
                <a:latin typeface="Times New Roman" panose="02020603050405020304" pitchFamily="18" charset="0"/>
                <a:ea typeface="Arial" panose="020B0604020202020204" pitchFamily="34" charset="0"/>
                <a:cs typeface="Arial" panose="020B0604020202020204" pitchFamily="34" charset="0"/>
              </a:rPr>
              <a:t>Effective Conflict Resolution</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285750" marR="0" lvl="0" indent="-28575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The emotional intelligence in leadership can assist in ensuring effective conflict resolution among the team members.</a:t>
            </a:r>
          </a:p>
          <a:p>
            <a:pPr marL="285750" marR="0" lvl="0" indent="-28575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 </a:t>
            </a:r>
          </a:p>
          <a:p>
            <a:pPr marL="285750" marR="0" lvl="0" indent="-28575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De-escalating tension through self-regulation is a major aspect that enables leaders to ensure this key scenario.</a:t>
            </a:r>
          </a:p>
          <a:p>
            <a:pPr marL="285750" marR="0" lvl="0" indent="-285750" algn="just">
              <a:buFont typeface="Arial" panose="020B0604020202020204" pitchFamily="34" charset="0"/>
              <a:buChar char="•"/>
            </a:pPr>
            <a:endParaRPr lang="en-US" sz="2800" dirty="0">
              <a:effectLst/>
              <a:latin typeface="Times New Roman" panose="02020603050405020304" pitchFamily="18" charset="0"/>
              <a:ea typeface="Times New Roman" panose="02020603050405020304" pitchFamily="18" charset="0"/>
            </a:endParaRPr>
          </a:p>
          <a:p>
            <a:pPr marL="285750" marR="0" lvl="0" indent="-28575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Active listening and clear communication are some major abilities which can assist leaders in building a safe environment in the workplace. </a:t>
            </a:r>
          </a:p>
        </p:txBody>
      </p:sp>
      <p:pic>
        <p:nvPicPr>
          <p:cNvPr id="8" name="Picture 7">
            <a:extLst>
              <a:ext uri="{FF2B5EF4-FFF2-40B4-BE49-F238E27FC236}">
                <a16:creationId xmlns:a16="http://schemas.microsoft.com/office/drawing/2014/main" id="{B6BC2785-6191-115D-39CC-90FBB9884ECB}"/>
              </a:ext>
            </a:extLst>
          </p:cNvPr>
          <p:cNvPicPr>
            <a:picLocks noChangeAspect="1"/>
          </p:cNvPicPr>
          <p:nvPr/>
        </p:nvPicPr>
        <p:blipFill>
          <a:blip r:embed="rId5"/>
          <a:stretch>
            <a:fillRect/>
          </a:stretch>
        </p:blipFill>
        <p:spPr>
          <a:xfrm>
            <a:off x="12048670" y="1719824"/>
            <a:ext cx="5139136" cy="502469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1" name="TextBox 10">
            <a:extLst>
              <a:ext uri="{FF2B5EF4-FFF2-40B4-BE49-F238E27FC236}">
                <a16:creationId xmlns:a16="http://schemas.microsoft.com/office/drawing/2014/main" id="{9806DEE5-ACC1-9EFD-FE3D-84787C878111}"/>
              </a:ext>
            </a:extLst>
          </p:cNvPr>
          <p:cNvSpPr txBox="1"/>
          <p:nvPr/>
        </p:nvSpPr>
        <p:spPr>
          <a:xfrm>
            <a:off x="11430000" y="7078086"/>
            <a:ext cx="6522901" cy="369332"/>
          </a:xfrm>
          <a:prstGeom prst="rect">
            <a:avLst/>
          </a:prstGeom>
          <a:noFill/>
        </p:spPr>
        <p:txBody>
          <a:bodyPr wrap="square">
            <a:spAutoFit/>
          </a:bodyPr>
          <a:lstStyle/>
          <a:p>
            <a:pPr algn="ctr"/>
            <a:r>
              <a:rPr lang="en-US" sz="1800" kern="0" dirty="0">
                <a:effectLst/>
                <a:latin typeface="Times New Roman" panose="02020603050405020304" pitchFamily="18" charset="0"/>
                <a:ea typeface="Times New Roman" panose="02020603050405020304" pitchFamily="18" charset="0"/>
                <a:cs typeface="Arial" panose="020B0604020202020204" pitchFamily="34" charset="0"/>
              </a:rPr>
              <a:t>(D'Amico, 2024)</a:t>
            </a:r>
            <a:endParaRPr lang="en-US" dirty="0"/>
          </a:p>
        </p:txBody>
      </p:sp>
    </p:spTree>
    <p:extLst>
      <p:ext uri="{BB962C8B-B14F-4D97-AF65-F5344CB8AC3E}">
        <p14:creationId xmlns:p14="http://schemas.microsoft.com/office/powerpoint/2010/main" val="1175639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E2F27-FAE2-2E26-3754-2EEB47F89F1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5543479-84F7-50B6-5006-A6CADAA8AD16}"/>
              </a:ext>
            </a:extLst>
          </p:cNvPr>
          <p:cNvSpPr/>
          <p:nvPr/>
        </p:nvSpPr>
        <p:spPr>
          <a:xfrm flipH="1">
            <a:off x="-222165" y="-556028"/>
            <a:ext cx="18732331" cy="11543944"/>
          </a:xfrm>
          <a:custGeom>
            <a:avLst/>
            <a:gdLst/>
            <a:ahLst/>
            <a:cxnLst/>
            <a:rect l="l" t="t" r="r" b="b"/>
            <a:pathLst>
              <a:path w="18732331" h="11543944">
                <a:moveTo>
                  <a:pt x="18732330" y="0"/>
                </a:moveTo>
                <a:lnTo>
                  <a:pt x="0" y="0"/>
                </a:lnTo>
                <a:lnTo>
                  <a:pt x="0" y="11543943"/>
                </a:lnTo>
                <a:lnTo>
                  <a:pt x="18732330" y="11543943"/>
                </a:lnTo>
                <a:lnTo>
                  <a:pt x="18732330" y="0"/>
                </a:lnTo>
                <a:close/>
              </a:path>
            </a:pathLst>
          </a:custGeom>
          <a:blipFill>
            <a:blip r:embed="rId3"/>
            <a:stretch>
              <a:fillRect l="-37312" t="-53550" r="-14698" b="-80784"/>
            </a:stretch>
          </a:blipFill>
        </p:spPr>
      </p:sp>
      <p:sp>
        <p:nvSpPr>
          <p:cNvPr id="38" name="TextBox 37">
            <a:extLst>
              <a:ext uri="{FF2B5EF4-FFF2-40B4-BE49-F238E27FC236}">
                <a16:creationId xmlns:a16="http://schemas.microsoft.com/office/drawing/2014/main" id="{7ED08D56-15E3-DCB3-31C0-57F6090D2E30}"/>
              </a:ext>
            </a:extLst>
          </p:cNvPr>
          <p:cNvSpPr txBox="1"/>
          <p:nvPr/>
        </p:nvSpPr>
        <p:spPr>
          <a:xfrm>
            <a:off x="228600" y="342900"/>
            <a:ext cx="9356650" cy="861774"/>
          </a:xfrm>
          <a:prstGeom prst="rect">
            <a:avLst/>
          </a:prstGeom>
          <a:noFill/>
        </p:spPr>
        <p:txBody>
          <a:bodyPr wrap="square">
            <a:spAutoFit/>
          </a:bodyPr>
          <a:lstStyle/>
          <a:p>
            <a:r>
              <a:rPr lang="en-GB" sz="50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CONTD….</a:t>
            </a:r>
            <a:endParaRPr lang="en-US" sz="5000" b="1" dirty="0"/>
          </a:p>
        </p:txBody>
      </p:sp>
      <p:sp>
        <p:nvSpPr>
          <p:cNvPr id="4" name="TextBox 3">
            <a:extLst>
              <a:ext uri="{FF2B5EF4-FFF2-40B4-BE49-F238E27FC236}">
                <a16:creationId xmlns:a16="http://schemas.microsoft.com/office/drawing/2014/main" id="{AC58B259-739C-573B-E8C3-22C8A6FBD556}"/>
              </a:ext>
            </a:extLst>
          </p:cNvPr>
          <p:cNvSpPr txBox="1"/>
          <p:nvPr/>
        </p:nvSpPr>
        <p:spPr>
          <a:xfrm>
            <a:off x="6400800" y="2512010"/>
            <a:ext cx="11535507" cy="5262979"/>
          </a:xfrm>
          <a:prstGeom prst="rect">
            <a:avLst/>
          </a:prstGeom>
          <a:noFill/>
        </p:spPr>
        <p:txBody>
          <a:bodyPr wrap="square">
            <a:spAutoFit/>
          </a:bodyPr>
          <a:lstStyle/>
          <a:p>
            <a:pPr marR="0" algn="just"/>
            <a:r>
              <a:rPr lang="en-GB" sz="2800" b="1" u="sng" dirty="0">
                <a:effectLst/>
                <a:latin typeface="Times New Roman" panose="02020603050405020304" pitchFamily="18" charset="0"/>
                <a:ea typeface="Arial" panose="020B0604020202020204" pitchFamily="34" charset="0"/>
                <a:cs typeface="Arial" panose="020B0604020202020204" pitchFamily="34" charset="0"/>
              </a:rPr>
              <a:t>Cultural Intelligence</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R="0" algn="just"/>
            <a:r>
              <a:rPr lang="en-GB" sz="2800" b="1" i="1" dirty="0">
                <a:effectLst/>
                <a:latin typeface="Times New Roman" panose="02020603050405020304" pitchFamily="18" charset="0"/>
                <a:ea typeface="Arial" panose="020B0604020202020204" pitchFamily="34" charset="0"/>
                <a:cs typeface="Arial" panose="020B0604020202020204" pitchFamily="34" charset="0"/>
              </a:rPr>
              <a:t>Maximise Innovation and Problem-Solving</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457200" marR="0" lvl="0" indent="-45720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A leader is often able to increase innovation and problem-solving by building psychological safety and bridging cognitive diversity.</a:t>
            </a:r>
          </a:p>
          <a:p>
            <a:pPr marL="457200" marR="0" lvl="0" indent="-457200" algn="just">
              <a:buFont typeface="Arial" panose="020B0604020202020204" pitchFamily="34" charset="0"/>
              <a:buChar char="•"/>
            </a:pPr>
            <a:endParaRPr lang="en-US" sz="2800" dirty="0">
              <a:effectLst/>
              <a:latin typeface="Times New Roman" panose="02020603050405020304" pitchFamily="18" charset="0"/>
              <a:ea typeface="Times New Roman" panose="02020603050405020304" pitchFamily="18" charset="0"/>
            </a:endParaRPr>
          </a:p>
          <a:p>
            <a:pPr marR="0" algn="just"/>
            <a:r>
              <a:rPr lang="en-GB" sz="2800" b="1" i="1" dirty="0">
                <a:effectLst/>
                <a:latin typeface="Times New Roman" panose="02020603050405020304" pitchFamily="18" charset="0"/>
                <a:ea typeface="Arial" panose="020B0604020202020204" pitchFamily="34" charset="0"/>
                <a:cs typeface="Arial" panose="020B0604020202020204" pitchFamily="34" charset="0"/>
              </a:rPr>
              <a:t>Building Authentic Trust and Global Credibility</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457200" marR="0" lvl="0" indent="-45720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The implication of cultural intelligence in leadership often guides the establishment of authentic trust and global credibility in a company. </a:t>
            </a:r>
          </a:p>
          <a:p>
            <a:pPr marL="457200" marR="0" lvl="0" indent="-457200" algn="just">
              <a:buFont typeface="Arial" panose="020B0604020202020204" pitchFamily="34" charset="0"/>
              <a:buChar char="•"/>
            </a:pPr>
            <a:endParaRPr lang="en-US" sz="2800" dirty="0">
              <a:effectLst/>
              <a:latin typeface="Times New Roman" panose="02020603050405020304" pitchFamily="18" charset="0"/>
              <a:ea typeface="Times New Roman" panose="02020603050405020304" pitchFamily="18" charset="0"/>
            </a:endParaRPr>
          </a:p>
          <a:p>
            <a:pPr marR="0" algn="just"/>
            <a:r>
              <a:rPr lang="en-GB" sz="2800" b="1" i="1" dirty="0">
                <a:effectLst/>
                <a:latin typeface="Times New Roman" panose="02020603050405020304" pitchFamily="18" charset="0"/>
                <a:ea typeface="Arial" panose="020B0604020202020204" pitchFamily="34" charset="0"/>
                <a:cs typeface="Arial" panose="020B0604020202020204" pitchFamily="34" charset="0"/>
              </a:rPr>
              <a:t>Enhancing Cross-Cultural Communication</a:t>
            </a:r>
            <a:r>
              <a:rPr lang="en-GB" sz="2800" dirty="0">
                <a:effectLst/>
                <a:latin typeface="Times New Roman" panose="02020603050405020304" pitchFamily="18" charset="0"/>
                <a:ea typeface="Arial" panose="020B0604020202020204" pitchFamily="34" charset="0"/>
                <a:cs typeface="Arial" panose="020B0604020202020204" pitchFamily="34" charset="0"/>
              </a:rPr>
              <a:t> </a:t>
            </a: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457200" marR="0" lvl="0" indent="-45720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As per the vast aspect of developing cross-cultural interaction, the leaders are focused on bridging direct and indirect communication.</a:t>
            </a:r>
          </a:p>
        </p:txBody>
      </p:sp>
      <p:pic>
        <p:nvPicPr>
          <p:cNvPr id="6" name="Picture 5">
            <a:extLst>
              <a:ext uri="{FF2B5EF4-FFF2-40B4-BE49-F238E27FC236}">
                <a16:creationId xmlns:a16="http://schemas.microsoft.com/office/drawing/2014/main" id="{7BF9CD5C-F15F-3514-BBDB-9061C3FAB927}"/>
              </a:ext>
            </a:extLst>
          </p:cNvPr>
          <p:cNvPicPr>
            <a:picLocks noChangeAspect="1"/>
          </p:cNvPicPr>
          <p:nvPr/>
        </p:nvPicPr>
        <p:blipFill>
          <a:blip r:embed="rId4"/>
          <a:stretch>
            <a:fillRect/>
          </a:stretch>
        </p:blipFill>
        <p:spPr>
          <a:xfrm>
            <a:off x="351693" y="2512010"/>
            <a:ext cx="5537352" cy="5262979"/>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A0246003-065D-D123-39BA-36F478B53E6F}"/>
              </a:ext>
            </a:extLst>
          </p:cNvPr>
          <p:cNvSpPr txBox="1"/>
          <p:nvPr/>
        </p:nvSpPr>
        <p:spPr>
          <a:xfrm>
            <a:off x="895915" y="8267700"/>
            <a:ext cx="4448907" cy="369332"/>
          </a:xfrm>
          <a:prstGeom prst="rect">
            <a:avLst/>
          </a:prstGeom>
          <a:noFill/>
        </p:spPr>
        <p:txBody>
          <a:bodyPr wrap="square">
            <a:spAutoFit/>
          </a:bodyPr>
          <a:lstStyle/>
          <a:p>
            <a:pPr algn="ctr"/>
            <a:r>
              <a:rPr lang="en-US" sz="1800" kern="0" dirty="0">
                <a:effectLst/>
                <a:latin typeface="Times New Roman" panose="02020603050405020304" pitchFamily="18" charset="0"/>
                <a:ea typeface="Times New Roman" panose="02020603050405020304" pitchFamily="18" charset="0"/>
                <a:cs typeface="Arial" panose="020B0604020202020204" pitchFamily="34" charset="0"/>
              </a:rPr>
              <a:t>(Gatty, 2023)</a:t>
            </a:r>
            <a:endParaRPr lang="en-US" dirty="0"/>
          </a:p>
        </p:txBody>
      </p:sp>
    </p:spTree>
    <p:extLst>
      <p:ext uri="{BB962C8B-B14F-4D97-AF65-F5344CB8AC3E}">
        <p14:creationId xmlns:p14="http://schemas.microsoft.com/office/powerpoint/2010/main" val="2550471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5" name="Freeform 5"/>
          <p:cNvSpPr/>
          <p:nvPr/>
        </p:nvSpPr>
        <p:spPr>
          <a:xfrm rot="-3265431">
            <a:off x="13057948" y="-3492435"/>
            <a:ext cx="9371665" cy="8875748"/>
          </a:xfrm>
          <a:custGeom>
            <a:avLst/>
            <a:gdLst/>
            <a:ahLst/>
            <a:cxnLst/>
            <a:rect l="l" t="t" r="r" b="b"/>
            <a:pathLst>
              <a:path w="9371665" h="8875748">
                <a:moveTo>
                  <a:pt x="0" y="0"/>
                </a:moveTo>
                <a:lnTo>
                  <a:pt x="9371665" y="0"/>
                </a:lnTo>
                <a:lnTo>
                  <a:pt x="9371665" y="8875748"/>
                </a:lnTo>
                <a:lnTo>
                  <a:pt x="0" y="8875748"/>
                </a:lnTo>
                <a:lnTo>
                  <a:pt x="0" y="0"/>
                </a:lnTo>
                <a:close/>
              </a:path>
            </a:pathLst>
          </a:custGeom>
          <a:blipFill>
            <a:blip r:embed="rId3"/>
            <a:stretch>
              <a:fillRect/>
            </a:stretch>
          </a:blipFill>
        </p:spPr>
      </p:sp>
      <p:sp>
        <p:nvSpPr>
          <p:cNvPr id="12" name="Freeform 12"/>
          <p:cNvSpPr/>
          <p:nvPr/>
        </p:nvSpPr>
        <p:spPr>
          <a:xfrm rot="6021197">
            <a:off x="-3322127" y="7802207"/>
            <a:ext cx="13556365" cy="12878546"/>
          </a:xfrm>
          <a:custGeom>
            <a:avLst/>
            <a:gdLst/>
            <a:ahLst/>
            <a:cxnLst/>
            <a:rect l="l" t="t" r="r" b="b"/>
            <a:pathLst>
              <a:path w="13556365" h="12878546">
                <a:moveTo>
                  <a:pt x="0" y="0"/>
                </a:moveTo>
                <a:lnTo>
                  <a:pt x="13556365" y="0"/>
                </a:lnTo>
                <a:lnTo>
                  <a:pt x="13556365" y="12878547"/>
                </a:lnTo>
                <a:lnTo>
                  <a:pt x="0" y="12878547"/>
                </a:lnTo>
                <a:lnTo>
                  <a:pt x="0" y="0"/>
                </a:lnTo>
                <a:close/>
              </a:path>
            </a:pathLst>
          </a:custGeom>
          <a:blipFill>
            <a:blip r:embed="rId4"/>
            <a:stretch>
              <a:fillRect/>
            </a:stretch>
          </a:blipFill>
        </p:spPr>
      </p:sp>
      <p:sp>
        <p:nvSpPr>
          <p:cNvPr id="20" name="Freeform 11">
            <a:extLst>
              <a:ext uri="{FF2B5EF4-FFF2-40B4-BE49-F238E27FC236}">
                <a16:creationId xmlns:a16="http://schemas.microsoft.com/office/drawing/2014/main" id="{C7D86DC4-BC1F-A844-2EB5-E469BF169C46}"/>
              </a:ext>
            </a:extLst>
          </p:cNvPr>
          <p:cNvSpPr/>
          <p:nvPr/>
        </p:nvSpPr>
        <p:spPr>
          <a:xfrm rot="-5400000">
            <a:off x="16650402" y="8694263"/>
            <a:ext cx="315151" cy="425879"/>
          </a:xfrm>
          <a:custGeom>
            <a:avLst/>
            <a:gdLst/>
            <a:ahLst/>
            <a:cxnLst/>
            <a:rect l="l" t="t" r="r" b="b"/>
            <a:pathLst>
              <a:path w="315151" h="425879">
                <a:moveTo>
                  <a:pt x="0" y="0"/>
                </a:moveTo>
                <a:lnTo>
                  <a:pt x="315151" y="0"/>
                </a:lnTo>
                <a:lnTo>
                  <a:pt x="315151" y="425880"/>
                </a:lnTo>
                <a:lnTo>
                  <a:pt x="0" y="42588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21" name="TextBox 20">
            <a:extLst>
              <a:ext uri="{FF2B5EF4-FFF2-40B4-BE49-F238E27FC236}">
                <a16:creationId xmlns:a16="http://schemas.microsoft.com/office/drawing/2014/main" id="{08F93EBC-4A15-3709-E292-855BC7BFF6EA}"/>
              </a:ext>
            </a:extLst>
          </p:cNvPr>
          <p:cNvSpPr txBox="1"/>
          <p:nvPr/>
        </p:nvSpPr>
        <p:spPr>
          <a:xfrm>
            <a:off x="152400" y="333234"/>
            <a:ext cx="17983200" cy="1938992"/>
          </a:xfrm>
          <a:prstGeom prst="rect">
            <a:avLst/>
          </a:prstGeom>
          <a:noFill/>
        </p:spPr>
        <p:txBody>
          <a:bodyPr wrap="square">
            <a:spAutoFit/>
          </a:bodyPr>
          <a:lstStyle/>
          <a:p>
            <a:r>
              <a:rPr lang="en-IN" sz="6000" b="1" dirty="0">
                <a:solidFill>
                  <a:schemeClr val="bg1"/>
                </a:solidFill>
                <a:latin typeface="Times New Roman" panose="02020603050405020304" pitchFamily="18" charset="0"/>
                <a:cs typeface="Times New Roman" panose="02020603050405020304" pitchFamily="18" charset="0"/>
              </a:rPr>
              <a:t>Analysis </a:t>
            </a:r>
            <a:r>
              <a:rPr lang="en-IN" sz="5000" b="1" dirty="0">
                <a:solidFill>
                  <a:schemeClr val="bg1"/>
                </a:solidFill>
                <a:latin typeface="Times New Roman" panose="02020603050405020304" pitchFamily="18" charset="0"/>
                <a:cs typeface="Times New Roman" panose="02020603050405020304" pitchFamily="18" charset="0"/>
              </a:rPr>
              <a:t>of emotional and cultural intelligence in leadership using relevant models </a:t>
            </a:r>
            <a:r>
              <a:rPr lang="en-IN" sz="6000" b="1" dirty="0">
                <a:latin typeface="Times New Roman" panose="02020603050405020304" pitchFamily="18" charset="0"/>
                <a:cs typeface="Times New Roman" panose="02020603050405020304" pitchFamily="18" charset="0"/>
              </a:rPr>
              <a:t>and theory</a:t>
            </a:r>
          </a:p>
        </p:txBody>
      </p:sp>
      <p:sp>
        <p:nvSpPr>
          <p:cNvPr id="22" name="TextBox 21">
            <a:extLst>
              <a:ext uri="{FF2B5EF4-FFF2-40B4-BE49-F238E27FC236}">
                <a16:creationId xmlns:a16="http://schemas.microsoft.com/office/drawing/2014/main" id="{3195DEB4-F70C-0E20-21F8-DB14C1081695}"/>
              </a:ext>
            </a:extLst>
          </p:cNvPr>
          <p:cNvSpPr txBox="1"/>
          <p:nvPr/>
        </p:nvSpPr>
        <p:spPr>
          <a:xfrm>
            <a:off x="533400" y="2400300"/>
            <a:ext cx="8610600" cy="7417415"/>
          </a:xfrm>
          <a:prstGeom prst="rect">
            <a:avLst/>
          </a:prstGeom>
          <a:noFill/>
        </p:spPr>
        <p:txBody>
          <a:bodyPr wrap="square">
            <a:spAutoFit/>
          </a:bodyPr>
          <a:lstStyle/>
          <a:p>
            <a:pPr marL="457200" indent="-457200" algn="just">
              <a:buFont typeface="Arial" panose="020B0604020202020204" pitchFamily="34" charset="0"/>
              <a:buChar char="•"/>
            </a:pPr>
            <a:r>
              <a:rPr lang="en-IN" sz="2800" b="1" i="1" dirty="0">
                <a:solidFill>
                  <a:schemeClr val="bg1"/>
                </a:solidFill>
                <a:latin typeface="Times New Roman" panose="02020603050405020304" pitchFamily="18" charset="0"/>
                <a:cs typeface="Times New Roman" panose="02020603050405020304" pitchFamily="18" charset="0"/>
              </a:rPr>
              <a:t>Goleman’s Mixed Model</a:t>
            </a:r>
            <a:endParaRPr lang="en-IN" sz="2800" dirty="0">
              <a:solidFill>
                <a:schemeClr val="bg1"/>
              </a:solidFill>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IN" sz="2800" dirty="0">
                <a:solidFill>
                  <a:schemeClr val="bg1"/>
                </a:solidFill>
                <a:latin typeface="Times New Roman" panose="02020603050405020304" pitchFamily="18" charset="0"/>
                <a:cs typeface="Times New Roman" panose="02020603050405020304" pitchFamily="18" charset="0"/>
              </a:rPr>
              <a:t>Daniel Coleman’s Mixed Model of Emotional Intelligence highlights that leadership success is significantly dependent on a combination of specific personality traits, emotional abilities and social competencies. </a:t>
            </a:r>
          </a:p>
          <a:p>
            <a:pPr marL="457200" lvl="0" indent="-457200">
              <a:buFont typeface="Arial" panose="020B0604020202020204" pitchFamily="34" charset="0"/>
              <a:buChar char="•"/>
            </a:pPr>
            <a:endParaRPr lang="en-IN" sz="2800" dirty="0">
              <a:solidFill>
                <a:schemeClr val="bg1"/>
              </a:solidFill>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endParaRPr lang="en-IN" sz="2800" dirty="0">
              <a:solidFill>
                <a:schemeClr val="bg1"/>
              </a:solidFill>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IN" sz="2800" dirty="0">
                <a:solidFill>
                  <a:schemeClr val="bg1"/>
                </a:solidFill>
                <a:latin typeface="Times New Roman" panose="02020603050405020304" pitchFamily="18" charset="0"/>
                <a:cs typeface="Times New Roman" panose="02020603050405020304" pitchFamily="18" charset="0"/>
              </a:rPr>
              <a:t>The model emphasises that emotional intelligence drives leadership success by improving the effectiveness of leadership efforts.</a:t>
            </a:r>
          </a:p>
          <a:p>
            <a:pPr marL="457200" lvl="0" indent="-457200">
              <a:buFont typeface="Arial" panose="020B0604020202020204" pitchFamily="34" charset="0"/>
              <a:buChar char="•"/>
            </a:pPr>
            <a:endParaRPr lang="en-IN" sz="2800" dirty="0">
              <a:solidFill>
                <a:schemeClr val="bg1"/>
              </a:solidFill>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endParaRPr lang="en-IN" sz="2800" dirty="0">
              <a:solidFill>
                <a:schemeClr val="bg1"/>
              </a:solidFill>
              <a:latin typeface="Times New Roman" panose="02020603050405020304" pitchFamily="18" charset="0"/>
              <a:cs typeface="Times New Roman" panose="02020603050405020304" pitchFamily="18" charset="0"/>
            </a:endParaRPr>
          </a:p>
          <a:p>
            <a:pPr marL="457200" lvl="0" indent="-457200">
              <a:buFont typeface="Arial" panose="020B0604020202020204" pitchFamily="34" charset="0"/>
              <a:buChar char="•"/>
            </a:pPr>
            <a:r>
              <a:rPr lang="en-IN" sz="2800" dirty="0">
                <a:solidFill>
                  <a:schemeClr val="bg1"/>
                </a:solidFill>
                <a:latin typeface="Times New Roman" panose="02020603050405020304" pitchFamily="18" charset="0"/>
                <a:cs typeface="Times New Roman" panose="02020603050405020304" pitchFamily="18" charset="0"/>
              </a:rPr>
              <a:t>It also states that cultural intelligence translates emotional awareness across diverse cultural behaviours and norms to expand traditional empathy. </a:t>
            </a:r>
          </a:p>
          <a:p>
            <a:pPr marL="457200" marR="0" indent="-457200" algn="just">
              <a:buFont typeface="Arial" panose="020B0604020202020204" pitchFamily="34" charset="0"/>
              <a:buChar char="•"/>
            </a:pPr>
            <a:endParaRPr lang="en-US" sz="2800" u="none" strike="noStrike"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23" name="Picture 22">
            <a:extLst>
              <a:ext uri="{FF2B5EF4-FFF2-40B4-BE49-F238E27FC236}">
                <a16:creationId xmlns:a16="http://schemas.microsoft.com/office/drawing/2014/main" id="{830D348B-05CA-3C90-8E53-B28B42EC54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477117" y="2061646"/>
            <a:ext cx="7543800" cy="423961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6F6F6"/>
        </a:solidFill>
        <a:effectLst/>
      </p:bgPr>
    </p:bg>
    <p:spTree>
      <p:nvGrpSpPr>
        <p:cNvPr id="1" name=""/>
        <p:cNvGrpSpPr/>
        <p:nvPr/>
      </p:nvGrpSpPr>
      <p:grpSpPr>
        <a:xfrm>
          <a:off x="0" y="0"/>
          <a:ext cx="0" cy="0"/>
          <a:chOff x="0" y="0"/>
          <a:chExt cx="0" cy="0"/>
        </a:xfrm>
      </p:grpSpPr>
      <p:sp>
        <p:nvSpPr>
          <p:cNvPr id="5" name="Freeform 5"/>
          <p:cNvSpPr/>
          <p:nvPr/>
        </p:nvSpPr>
        <p:spPr>
          <a:xfrm rot="6021197">
            <a:off x="-3322127" y="7802207"/>
            <a:ext cx="13556365" cy="12878546"/>
          </a:xfrm>
          <a:custGeom>
            <a:avLst/>
            <a:gdLst/>
            <a:ahLst/>
            <a:cxnLst/>
            <a:rect l="l" t="t" r="r" b="b"/>
            <a:pathLst>
              <a:path w="13556365" h="12878546">
                <a:moveTo>
                  <a:pt x="0" y="0"/>
                </a:moveTo>
                <a:lnTo>
                  <a:pt x="13556365" y="0"/>
                </a:lnTo>
                <a:lnTo>
                  <a:pt x="13556365" y="12878547"/>
                </a:lnTo>
                <a:lnTo>
                  <a:pt x="0" y="12878547"/>
                </a:lnTo>
                <a:lnTo>
                  <a:pt x="0" y="0"/>
                </a:lnTo>
                <a:close/>
              </a:path>
            </a:pathLst>
          </a:custGeom>
          <a:blipFill>
            <a:blip r:embed="rId3"/>
            <a:stretch>
              <a:fillRect/>
            </a:stretch>
          </a:blipFill>
        </p:spPr>
      </p:sp>
      <p:sp>
        <p:nvSpPr>
          <p:cNvPr id="6" name="Freeform 6"/>
          <p:cNvSpPr/>
          <p:nvPr/>
        </p:nvSpPr>
        <p:spPr>
          <a:xfrm rot="-8753188">
            <a:off x="9053500" y="1736861"/>
            <a:ext cx="12935662" cy="12191861"/>
          </a:xfrm>
          <a:custGeom>
            <a:avLst/>
            <a:gdLst/>
            <a:ahLst/>
            <a:cxnLst/>
            <a:rect l="l" t="t" r="r" b="b"/>
            <a:pathLst>
              <a:path w="12935662" h="12191861">
                <a:moveTo>
                  <a:pt x="0" y="0"/>
                </a:moveTo>
                <a:lnTo>
                  <a:pt x="12935662" y="0"/>
                </a:lnTo>
                <a:lnTo>
                  <a:pt x="12935662" y="12191862"/>
                </a:lnTo>
                <a:lnTo>
                  <a:pt x="0" y="12191862"/>
                </a:lnTo>
                <a:lnTo>
                  <a:pt x="0" y="0"/>
                </a:lnTo>
                <a:close/>
              </a:path>
            </a:pathLst>
          </a:custGeom>
          <a:blipFill>
            <a:blip r:embed="rId4"/>
            <a:stretch>
              <a:fillRect/>
            </a:stretch>
          </a:blipFill>
        </p:spPr>
      </p:sp>
      <p:sp>
        <p:nvSpPr>
          <p:cNvPr id="2" name="TextBox 1">
            <a:extLst>
              <a:ext uri="{FF2B5EF4-FFF2-40B4-BE49-F238E27FC236}">
                <a16:creationId xmlns:a16="http://schemas.microsoft.com/office/drawing/2014/main" id="{B802593A-4181-5CEE-7264-5C324475B8B2}"/>
              </a:ext>
            </a:extLst>
          </p:cNvPr>
          <p:cNvSpPr txBox="1"/>
          <p:nvPr/>
        </p:nvSpPr>
        <p:spPr>
          <a:xfrm>
            <a:off x="533400" y="495300"/>
            <a:ext cx="12660084" cy="861774"/>
          </a:xfrm>
          <a:prstGeom prst="rect">
            <a:avLst/>
          </a:prstGeom>
          <a:noFill/>
        </p:spPr>
        <p:txBody>
          <a:bodyPr wrap="square">
            <a:spAutoFit/>
          </a:bodyPr>
          <a:lstStyle/>
          <a:p>
            <a:r>
              <a:rPr lang="en-GB" sz="50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CONTD….</a:t>
            </a:r>
            <a:endParaRPr lang="en-US" sz="5000" b="1" dirty="0"/>
          </a:p>
        </p:txBody>
      </p:sp>
      <p:sp>
        <p:nvSpPr>
          <p:cNvPr id="3" name="TextBox 2">
            <a:extLst>
              <a:ext uri="{FF2B5EF4-FFF2-40B4-BE49-F238E27FC236}">
                <a16:creationId xmlns:a16="http://schemas.microsoft.com/office/drawing/2014/main" id="{797D88A5-218D-8BA7-B726-14E89EB79C6C}"/>
              </a:ext>
            </a:extLst>
          </p:cNvPr>
          <p:cNvSpPr txBox="1"/>
          <p:nvPr/>
        </p:nvSpPr>
        <p:spPr>
          <a:xfrm>
            <a:off x="533401" y="1538244"/>
            <a:ext cx="17139076" cy="5185522"/>
          </a:xfrm>
          <a:prstGeom prst="rect">
            <a:avLst/>
          </a:prstGeom>
          <a:noFill/>
        </p:spPr>
        <p:txBody>
          <a:bodyPr wrap="square">
            <a:spAutoFit/>
          </a:bodyPr>
          <a:lstStyle/>
          <a:p>
            <a:pPr algn="just">
              <a:lnSpc>
                <a:spcPct val="150000"/>
              </a:lnSpc>
              <a:buNone/>
            </a:pPr>
            <a:r>
              <a:rPr lang="en-IN" sz="2800" b="1" i="1" dirty="0">
                <a:effectLst/>
                <a:latin typeface="Times New Roman" panose="02020603050405020304" pitchFamily="18" charset="0"/>
                <a:ea typeface="Times New Roman" panose="02020603050405020304" pitchFamily="18" charset="0"/>
              </a:rPr>
              <a:t>The Four-Dimensional CQ Model</a:t>
            </a:r>
            <a:endParaRPr lang="en-IN" sz="2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IN" sz="2800" dirty="0">
                <a:effectLst/>
                <a:latin typeface="Times New Roman" panose="02020603050405020304" pitchFamily="18" charset="0"/>
                <a:ea typeface="Times New Roman" panose="02020603050405020304" pitchFamily="18" charset="0"/>
              </a:rPr>
              <a:t>Emotional self-awareness is leveraged through CQ Drive, which helps in fostering cross-cultural resilience, while CQ Knowledge decodes regional norms and communication styles to expand empathy.</a:t>
            </a:r>
          </a:p>
          <a:p>
            <a:pPr marL="342900" lvl="0" indent="-342900" algn="just">
              <a:lnSpc>
                <a:spcPct val="150000"/>
              </a:lnSpc>
              <a:buFont typeface="Symbol" panose="05050102010706020507" pitchFamily="18" charset="2"/>
              <a:buChar char=""/>
            </a:pPr>
            <a:endParaRPr lang="en-IN" sz="2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IN" sz="2800" dirty="0">
                <a:effectLst/>
                <a:latin typeface="Times New Roman" panose="02020603050405020304" pitchFamily="18" charset="0"/>
                <a:ea typeface="Times New Roman" panose="02020603050405020304" pitchFamily="18" charset="0"/>
              </a:rPr>
              <a:t>Strategic adaptation is the core strategy highlighted in the Four-Dimensional CQ Model.</a:t>
            </a:r>
          </a:p>
          <a:p>
            <a:pPr marL="342900" lvl="0" indent="-342900" algn="just">
              <a:lnSpc>
                <a:spcPct val="150000"/>
              </a:lnSpc>
              <a:buFont typeface="Symbol" panose="05050102010706020507" pitchFamily="18" charset="2"/>
              <a:buChar char=""/>
            </a:pPr>
            <a:endParaRPr lang="en-IN" sz="2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IN" sz="2800" dirty="0">
                <a:effectLst/>
                <a:latin typeface="Times New Roman" panose="02020603050405020304" pitchFamily="18" charset="0"/>
                <a:ea typeface="Times New Roman" panose="02020603050405020304" pitchFamily="18" charset="0"/>
              </a:rPr>
              <a:t>CQ Action acts as the global manifestation of relationship management, which allows leaders to adapt non-verbal and verbal behaviours. </a:t>
            </a:r>
          </a:p>
        </p:txBody>
      </p:sp>
      <p:pic>
        <p:nvPicPr>
          <p:cNvPr id="4" name="Picture 3" descr="Four-dimensional model of cultural intelligence. Source: Livermore (2015).  | Download Scientific Diagram">
            <a:extLst>
              <a:ext uri="{FF2B5EF4-FFF2-40B4-BE49-F238E27FC236}">
                <a16:creationId xmlns:a16="http://schemas.microsoft.com/office/drawing/2014/main" id="{CC1BA27C-8342-C748-3DF6-132AA449E608}"/>
              </a:ext>
            </a:extLst>
          </p:cNvPr>
          <p:cNvPicPr>
            <a:picLocks noChangeAspect="1"/>
          </p:cNvPicPr>
          <p:nvPr/>
        </p:nvPicPr>
        <p:blipFill>
          <a:blip r:embed="rId5"/>
          <a:stretch>
            <a:fillRect/>
          </a:stretch>
        </p:blipFill>
        <p:spPr>
          <a:xfrm>
            <a:off x="4317935" y="6904936"/>
            <a:ext cx="8787785" cy="24295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222165" y="-556028"/>
            <a:ext cx="18732331" cy="11543944"/>
          </a:xfrm>
          <a:custGeom>
            <a:avLst/>
            <a:gdLst/>
            <a:ahLst/>
            <a:cxnLst/>
            <a:rect l="l" t="t" r="r" b="b"/>
            <a:pathLst>
              <a:path w="18732331" h="11543944">
                <a:moveTo>
                  <a:pt x="18732330" y="11543943"/>
                </a:moveTo>
                <a:lnTo>
                  <a:pt x="0" y="11543943"/>
                </a:lnTo>
                <a:lnTo>
                  <a:pt x="0" y="0"/>
                </a:lnTo>
                <a:lnTo>
                  <a:pt x="18732330" y="0"/>
                </a:lnTo>
                <a:lnTo>
                  <a:pt x="18732330" y="11543943"/>
                </a:lnTo>
                <a:close/>
              </a:path>
            </a:pathLst>
          </a:custGeom>
          <a:blipFill>
            <a:blip r:embed="rId3"/>
            <a:stretch>
              <a:fillRect l="-37312" t="-53550" r="-14698" b="-80784"/>
            </a:stretch>
          </a:blipFill>
        </p:spPr>
      </p:sp>
      <p:sp>
        <p:nvSpPr>
          <p:cNvPr id="3" name="TextBox 2">
            <a:extLst>
              <a:ext uri="{FF2B5EF4-FFF2-40B4-BE49-F238E27FC236}">
                <a16:creationId xmlns:a16="http://schemas.microsoft.com/office/drawing/2014/main" id="{45E5984D-F7D1-6C45-64BF-1593B1854C3A}"/>
              </a:ext>
            </a:extLst>
          </p:cNvPr>
          <p:cNvSpPr txBox="1"/>
          <p:nvPr/>
        </p:nvSpPr>
        <p:spPr>
          <a:xfrm>
            <a:off x="228600" y="342900"/>
            <a:ext cx="9356650" cy="861774"/>
          </a:xfrm>
          <a:prstGeom prst="rect">
            <a:avLst/>
          </a:prstGeom>
          <a:noFill/>
        </p:spPr>
        <p:txBody>
          <a:bodyPr wrap="square">
            <a:spAutoFit/>
          </a:bodyPr>
          <a:lstStyle/>
          <a:p>
            <a:r>
              <a:rPr lang="en-GB" sz="50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CONTD….</a:t>
            </a:r>
            <a:endParaRPr lang="en-US" sz="5000" b="1" dirty="0"/>
          </a:p>
        </p:txBody>
      </p:sp>
      <p:sp>
        <p:nvSpPr>
          <p:cNvPr id="4" name="TextBox 3">
            <a:extLst>
              <a:ext uri="{FF2B5EF4-FFF2-40B4-BE49-F238E27FC236}">
                <a16:creationId xmlns:a16="http://schemas.microsoft.com/office/drawing/2014/main" id="{731823F6-A30D-48BD-B5A9-C15B598F79F3}"/>
              </a:ext>
            </a:extLst>
          </p:cNvPr>
          <p:cNvSpPr txBox="1"/>
          <p:nvPr/>
        </p:nvSpPr>
        <p:spPr>
          <a:xfrm>
            <a:off x="914400" y="1653687"/>
            <a:ext cx="9360568" cy="8417176"/>
          </a:xfrm>
          <a:prstGeom prst="rect">
            <a:avLst/>
          </a:prstGeom>
          <a:noFill/>
        </p:spPr>
        <p:txBody>
          <a:bodyPr wrap="square">
            <a:spAutoFit/>
          </a:bodyPr>
          <a:lstStyle/>
          <a:p>
            <a:pPr algn="just">
              <a:lnSpc>
                <a:spcPct val="150000"/>
              </a:lnSpc>
              <a:buNone/>
            </a:pPr>
            <a:r>
              <a:rPr lang="en-IN" sz="2800" b="1" i="1" dirty="0">
                <a:effectLst/>
                <a:latin typeface="Times New Roman" panose="02020603050405020304" pitchFamily="18" charset="0"/>
                <a:ea typeface="Times New Roman" panose="02020603050405020304" pitchFamily="18" charset="0"/>
              </a:rPr>
              <a:t>Transformational Leadership Theory</a:t>
            </a:r>
            <a:endParaRPr lang="en-IN" sz="2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IN" sz="2800" dirty="0">
                <a:effectLst/>
                <a:latin typeface="Times New Roman" panose="02020603050405020304" pitchFamily="18" charset="0"/>
                <a:ea typeface="Times New Roman" panose="02020603050405020304" pitchFamily="18" charset="0"/>
              </a:rPr>
              <a:t>Transformational leadership theory explains that self-management fostered through Emotional Intelligence helps to build baseline trust.</a:t>
            </a:r>
          </a:p>
          <a:p>
            <a:pPr marL="342900" lvl="0" indent="-342900" algn="just">
              <a:lnSpc>
                <a:spcPct val="150000"/>
              </a:lnSpc>
              <a:buFont typeface="Symbol" panose="05050102010706020507" pitchFamily="18" charset="2"/>
              <a:buChar char=""/>
            </a:pPr>
            <a:endParaRPr lang="en-IN" sz="2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IN" sz="2800" dirty="0">
                <a:effectLst/>
                <a:latin typeface="Times New Roman" panose="02020603050405020304" pitchFamily="18" charset="0"/>
                <a:ea typeface="Times New Roman" panose="02020603050405020304" pitchFamily="18" charset="0"/>
              </a:rPr>
              <a:t>It further explains that Cultural Intelligence helps leaders to adapt authority and coaching styles to fit regional cultural expectations.</a:t>
            </a:r>
          </a:p>
          <a:p>
            <a:pPr marL="342900" lvl="0" indent="-342900" algn="just">
              <a:lnSpc>
                <a:spcPct val="150000"/>
              </a:lnSpc>
              <a:buFont typeface="Symbol" panose="05050102010706020507" pitchFamily="18" charset="2"/>
              <a:buChar char=""/>
            </a:pPr>
            <a:endParaRPr lang="en-IN" sz="2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IN" sz="2800" dirty="0">
                <a:effectLst/>
                <a:latin typeface="Times New Roman" panose="02020603050405020304" pitchFamily="18" charset="0"/>
                <a:ea typeface="Times New Roman" panose="02020603050405020304" pitchFamily="18" charset="0"/>
              </a:rPr>
              <a:t>Social awareness built through Emotional intelligence helps to build psychological safety, and feedback channels are modified through Cultural intelligence to encourage the team to challenge ideas.</a:t>
            </a:r>
          </a:p>
        </p:txBody>
      </p:sp>
      <p:pic>
        <p:nvPicPr>
          <p:cNvPr id="5" name="Picture 4" descr="Transformational Leadership Theory: Inspire &amp; Motivate">
            <a:extLst>
              <a:ext uri="{FF2B5EF4-FFF2-40B4-BE49-F238E27FC236}">
                <a16:creationId xmlns:a16="http://schemas.microsoft.com/office/drawing/2014/main" id="{E51ED143-494E-78A3-ED0E-1D0B758E743F}"/>
              </a:ext>
            </a:extLst>
          </p:cNvPr>
          <p:cNvPicPr>
            <a:picLocks noChangeAspect="1"/>
          </p:cNvPicPr>
          <p:nvPr/>
        </p:nvPicPr>
        <p:blipFill>
          <a:blip r:embed="rId4"/>
          <a:stretch>
            <a:fillRect/>
          </a:stretch>
        </p:blipFill>
        <p:spPr>
          <a:xfrm>
            <a:off x="11196051" y="2019300"/>
            <a:ext cx="6388115" cy="559958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1ECEAD94-7D92-B768-AD91-B287B79A7BB1}"/>
              </a:ext>
            </a:extLst>
          </p:cNvPr>
          <p:cNvSpPr txBox="1"/>
          <p:nvPr/>
        </p:nvSpPr>
        <p:spPr>
          <a:xfrm>
            <a:off x="13262539" y="7898368"/>
            <a:ext cx="3044261" cy="369332"/>
          </a:xfrm>
          <a:prstGeom prst="rect">
            <a:avLst/>
          </a:prstGeom>
          <a:noFill/>
        </p:spPr>
        <p:txBody>
          <a:bodyPr wrap="square">
            <a:spAutoFit/>
          </a:bodyPr>
          <a:lstStyle/>
          <a:p>
            <a:r>
              <a:rPr lang="en-IN" sz="1800" kern="0" dirty="0">
                <a:effectLst/>
                <a:latin typeface="Times New Roman" panose="02020603050405020304" pitchFamily="18" charset="0"/>
                <a:ea typeface="Times New Roman" panose="02020603050405020304" pitchFamily="18" charset="0"/>
              </a:rPr>
              <a:t>(</a:t>
            </a:r>
            <a:r>
              <a:rPr lang="en-IN" sz="1800" kern="0" dirty="0" err="1">
                <a:effectLst/>
                <a:latin typeface="Times New Roman" panose="02020603050405020304" pitchFamily="18" charset="0"/>
                <a:ea typeface="Times New Roman" panose="02020603050405020304" pitchFamily="18" charset="0"/>
              </a:rPr>
              <a:t>Pitichat</a:t>
            </a:r>
            <a:r>
              <a:rPr lang="en-IN" sz="1800" kern="0" dirty="0">
                <a:effectLst/>
                <a:latin typeface="Times New Roman" panose="02020603050405020304" pitchFamily="18" charset="0"/>
                <a:ea typeface="Times New Roman" panose="02020603050405020304" pitchFamily="18" charset="0"/>
              </a:rPr>
              <a:t> and Riggio, 2025)</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 name="Freeform 7"/>
          <p:cNvSpPr/>
          <p:nvPr/>
        </p:nvSpPr>
        <p:spPr>
          <a:xfrm rot="7572084">
            <a:off x="13379004" y="-3926352"/>
            <a:ext cx="11224595" cy="10579181"/>
          </a:xfrm>
          <a:custGeom>
            <a:avLst/>
            <a:gdLst/>
            <a:ahLst/>
            <a:cxnLst/>
            <a:rect l="l" t="t" r="r" b="b"/>
            <a:pathLst>
              <a:path w="11224595" h="10579181">
                <a:moveTo>
                  <a:pt x="0" y="0"/>
                </a:moveTo>
                <a:lnTo>
                  <a:pt x="11224595" y="0"/>
                </a:lnTo>
                <a:lnTo>
                  <a:pt x="11224595" y="10579181"/>
                </a:lnTo>
                <a:lnTo>
                  <a:pt x="0" y="10579181"/>
                </a:lnTo>
                <a:lnTo>
                  <a:pt x="0" y="0"/>
                </a:lnTo>
                <a:close/>
              </a:path>
            </a:pathLst>
          </a:custGeom>
          <a:blipFill>
            <a:blip r:embed="rId3"/>
            <a:stretch>
              <a:fillRect/>
            </a:stretch>
          </a:blipFill>
        </p:spPr>
      </p:sp>
      <p:sp>
        <p:nvSpPr>
          <p:cNvPr id="11" name="Freeform 11"/>
          <p:cNvSpPr/>
          <p:nvPr/>
        </p:nvSpPr>
        <p:spPr>
          <a:xfrm rot="-5400000">
            <a:off x="16650402" y="8694263"/>
            <a:ext cx="315151" cy="425879"/>
          </a:xfrm>
          <a:custGeom>
            <a:avLst/>
            <a:gdLst/>
            <a:ahLst/>
            <a:cxnLst/>
            <a:rect l="l" t="t" r="r" b="b"/>
            <a:pathLst>
              <a:path w="315151" h="425879">
                <a:moveTo>
                  <a:pt x="0" y="0"/>
                </a:moveTo>
                <a:lnTo>
                  <a:pt x="315151" y="0"/>
                </a:lnTo>
                <a:lnTo>
                  <a:pt x="315151" y="425880"/>
                </a:lnTo>
                <a:lnTo>
                  <a:pt x="0" y="42588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1" name="TextBox 20">
            <a:extLst>
              <a:ext uri="{FF2B5EF4-FFF2-40B4-BE49-F238E27FC236}">
                <a16:creationId xmlns:a16="http://schemas.microsoft.com/office/drawing/2014/main" id="{0DE37706-D765-CF3F-EF15-80C1357FDDB7}"/>
              </a:ext>
            </a:extLst>
          </p:cNvPr>
          <p:cNvSpPr txBox="1"/>
          <p:nvPr/>
        </p:nvSpPr>
        <p:spPr>
          <a:xfrm>
            <a:off x="152400" y="333234"/>
            <a:ext cx="17983200" cy="861774"/>
          </a:xfrm>
          <a:prstGeom prst="rect">
            <a:avLst/>
          </a:prstGeom>
          <a:noFill/>
        </p:spPr>
        <p:txBody>
          <a:bodyPr wrap="square">
            <a:spAutoFit/>
          </a:bodyPr>
          <a:lstStyle/>
          <a:p>
            <a:pPr marL="0" marR="0" algn="ctr">
              <a:spcBef>
                <a:spcPts val="1800"/>
              </a:spcBef>
              <a:spcAft>
                <a:spcPts val="400"/>
              </a:spcAft>
              <a:buNone/>
            </a:pPr>
            <a:r>
              <a:rPr lang="en-US" sz="5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Contribution of the Skills towards Effective Leadership</a:t>
            </a:r>
          </a:p>
        </p:txBody>
      </p:sp>
      <p:sp>
        <p:nvSpPr>
          <p:cNvPr id="23" name="TextBox 22">
            <a:extLst>
              <a:ext uri="{FF2B5EF4-FFF2-40B4-BE49-F238E27FC236}">
                <a16:creationId xmlns:a16="http://schemas.microsoft.com/office/drawing/2014/main" id="{2562A298-BCD2-5A09-837B-1B65850CC66C}"/>
              </a:ext>
            </a:extLst>
          </p:cNvPr>
          <p:cNvSpPr txBox="1"/>
          <p:nvPr/>
        </p:nvSpPr>
        <p:spPr>
          <a:xfrm>
            <a:off x="533400" y="2400300"/>
            <a:ext cx="8610600" cy="6124754"/>
          </a:xfrm>
          <a:prstGeom prst="rect">
            <a:avLst/>
          </a:prstGeom>
          <a:noFill/>
        </p:spPr>
        <p:txBody>
          <a:bodyPr wrap="square">
            <a:spAutoFit/>
          </a:bodyPr>
          <a:lstStyle/>
          <a:p>
            <a:pPr marL="0" marR="0" algn="just">
              <a:buNone/>
            </a:pPr>
            <a:r>
              <a:rPr lang="en-GB" sz="28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Increasing Psychological Safety Beyond Borders</a:t>
            </a:r>
            <a:endParaRPr lang="en-US" sz="2800" dirty="0">
              <a:solidFill>
                <a:schemeClr val="bg1"/>
              </a:solidFill>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endParaRPr lang="en-US" sz="2800" dirty="0">
              <a:solidFill>
                <a:schemeClr val="bg1"/>
              </a:solidFill>
              <a:effectLst/>
              <a:latin typeface="Times New Roman" panose="02020603050405020304" pitchFamily="18" charset="0"/>
              <a:ea typeface="Arial" panose="020B0604020202020204" pitchFamily="34" charset="0"/>
              <a:cs typeface="Arial" panose="020B0604020202020204" pitchFamily="34" charset="0"/>
            </a:endParaRPr>
          </a:p>
          <a:p>
            <a:pPr marL="0" marR="0" algn="just">
              <a:buNone/>
            </a:pPr>
            <a:endParaRPr lang="en-US" sz="2800" dirty="0">
              <a:solidFill>
                <a:schemeClr val="bg1"/>
              </a:solidFill>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High-emotional and high-cultural intelligence leaders recognise that psychological safety is radically different from one culture to the next. </a:t>
            </a:r>
          </a:p>
          <a:p>
            <a:pPr marR="0" lvl="0" algn="just"/>
            <a:endParaRPr lang="en-US" sz="2800" u="none" strike="noStrike" dirty="0">
              <a:solidFill>
                <a:schemeClr val="bg1"/>
              </a:solidFill>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 individualistic and low-context corporate cultures, it could take the form of confrontation or constructive feedback.</a:t>
            </a:r>
          </a:p>
          <a:p>
            <a:pPr marR="0" lvl="0" algn="just"/>
            <a:endParaRPr lang="en-US" sz="2800" u="none" strike="noStrike" dirty="0">
              <a:solidFill>
                <a:schemeClr val="bg1"/>
              </a:solidFill>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buFont typeface="Arial" panose="020B0604020202020204" pitchFamily="34" charset="0"/>
              <a:buChar char="●"/>
            </a:pPr>
            <a:r>
              <a:rPr lang="en-GB" sz="2800" u="none" strike="noStrike"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Such an approach is prevalent among international aviation companies with which they operate, such as British Airways. </a:t>
            </a:r>
            <a:endParaRPr lang="en-US" sz="2800" u="none" strike="noStrike" dirty="0">
              <a:solidFill>
                <a:schemeClr val="bg1"/>
              </a:solidFill>
              <a:effectLst/>
              <a:latin typeface="Times New Roman" panose="02020603050405020304" pitchFamily="18" charset="0"/>
              <a:ea typeface="Arial" panose="020B06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id="{AF02853A-2E9D-063E-A306-99DA01EC1E27}"/>
              </a:ext>
            </a:extLst>
          </p:cNvPr>
          <p:cNvPicPr>
            <a:picLocks noChangeAspect="1"/>
          </p:cNvPicPr>
          <p:nvPr/>
        </p:nvPicPr>
        <p:blipFill>
          <a:blip r:embed="rId5"/>
          <a:stretch>
            <a:fillRect/>
          </a:stretch>
        </p:blipFill>
        <p:spPr>
          <a:xfrm>
            <a:off x="10820400" y="2095500"/>
            <a:ext cx="5257800" cy="733031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7" name="TextBox 26">
            <a:extLst>
              <a:ext uri="{FF2B5EF4-FFF2-40B4-BE49-F238E27FC236}">
                <a16:creationId xmlns:a16="http://schemas.microsoft.com/office/drawing/2014/main" id="{CF0EFA49-4051-8AFF-A50B-7A7615E64FDB}"/>
              </a:ext>
            </a:extLst>
          </p:cNvPr>
          <p:cNvSpPr txBox="1"/>
          <p:nvPr/>
        </p:nvSpPr>
        <p:spPr>
          <a:xfrm>
            <a:off x="12649200" y="9732052"/>
            <a:ext cx="2041071" cy="369332"/>
          </a:xfrm>
          <a:prstGeom prst="rect">
            <a:avLst/>
          </a:prstGeom>
          <a:noFill/>
        </p:spPr>
        <p:txBody>
          <a:bodyPr wrap="square">
            <a:spAutoFit/>
          </a:bodyPr>
          <a:lstStyle/>
          <a:p>
            <a:r>
              <a:rPr lang="en-GB" sz="1800" kern="0" dirty="0">
                <a:solidFill>
                  <a:schemeClr val="bg1"/>
                </a:solidFill>
                <a:effectLst/>
                <a:latin typeface="Times New Roman" panose="02020603050405020304" pitchFamily="18" charset="0"/>
                <a:ea typeface="Times New Roman" panose="02020603050405020304" pitchFamily="18" charset="0"/>
              </a:rPr>
              <a:t> </a:t>
            </a:r>
            <a:r>
              <a:rPr lang="en-US" sz="1800" kern="0" dirty="0">
                <a:solidFill>
                  <a:schemeClr val="bg1"/>
                </a:solidFill>
                <a:effectLst/>
                <a:latin typeface="Times New Roman" panose="02020603050405020304" pitchFamily="18" charset="0"/>
                <a:ea typeface="Times New Roman" panose="02020603050405020304" pitchFamily="18" charset="0"/>
              </a:rPr>
              <a:t>(Hudson, 2025)</a:t>
            </a:r>
            <a:endParaRPr lang="en-US" dirty="0">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6F6F6"/>
        </a:solidFill>
        <a:effectLst/>
      </p:bgPr>
    </p:bg>
    <p:spTree>
      <p:nvGrpSpPr>
        <p:cNvPr id="1" name=""/>
        <p:cNvGrpSpPr/>
        <p:nvPr/>
      </p:nvGrpSpPr>
      <p:grpSpPr>
        <a:xfrm>
          <a:off x="0" y="0"/>
          <a:ext cx="0" cy="0"/>
          <a:chOff x="0" y="0"/>
          <a:chExt cx="0" cy="0"/>
        </a:xfrm>
      </p:grpSpPr>
      <p:sp>
        <p:nvSpPr>
          <p:cNvPr id="5" name="Freeform 5"/>
          <p:cNvSpPr/>
          <p:nvPr/>
        </p:nvSpPr>
        <p:spPr>
          <a:xfrm rot="10690911">
            <a:off x="8341296" y="1750125"/>
            <a:ext cx="13509608" cy="9659370"/>
          </a:xfrm>
          <a:custGeom>
            <a:avLst/>
            <a:gdLst/>
            <a:ahLst/>
            <a:cxnLst/>
            <a:rect l="l" t="t" r="r" b="b"/>
            <a:pathLst>
              <a:path w="13509608" h="9659370">
                <a:moveTo>
                  <a:pt x="0" y="0"/>
                </a:moveTo>
                <a:lnTo>
                  <a:pt x="13509608" y="0"/>
                </a:lnTo>
                <a:lnTo>
                  <a:pt x="13509608" y="9659370"/>
                </a:lnTo>
                <a:lnTo>
                  <a:pt x="0" y="9659370"/>
                </a:lnTo>
                <a:lnTo>
                  <a:pt x="0" y="0"/>
                </a:lnTo>
                <a:close/>
              </a:path>
            </a:pathLst>
          </a:custGeom>
          <a:blipFill>
            <a:blip r:embed="rId3"/>
            <a:stretch>
              <a:fillRect/>
            </a:stretch>
          </a:blipFill>
        </p:spPr>
      </p:sp>
      <p:sp>
        <p:nvSpPr>
          <p:cNvPr id="10" name="Freeform 10"/>
          <p:cNvSpPr/>
          <p:nvPr/>
        </p:nvSpPr>
        <p:spPr>
          <a:xfrm>
            <a:off x="-3315476" y="5451854"/>
            <a:ext cx="8318701" cy="7878503"/>
          </a:xfrm>
          <a:custGeom>
            <a:avLst/>
            <a:gdLst/>
            <a:ahLst/>
            <a:cxnLst/>
            <a:rect l="l" t="t" r="r" b="b"/>
            <a:pathLst>
              <a:path w="8318701" h="7878503">
                <a:moveTo>
                  <a:pt x="0" y="0"/>
                </a:moveTo>
                <a:lnTo>
                  <a:pt x="8318701" y="0"/>
                </a:lnTo>
                <a:lnTo>
                  <a:pt x="8318701" y="7878503"/>
                </a:lnTo>
                <a:lnTo>
                  <a:pt x="0" y="7878503"/>
                </a:lnTo>
                <a:lnTo>
                  <a:pt x="0" y="0"/>
                </a:lnTo>
                <a:close/>
              </a:path>
            </a:pathLst>
          </a:custGeom>
          <a:blipFill>
            <a:blip r:embed="rId4"/>
            <a:stretch>
              <a:fillRect/>
            </a:stretch>
          </a:blipFill>
        </p:spPr>
      </p:sp>
      <p:sp>
        <p:nvSpPr>
          <p:cNvPr id="29" name="TextBox 28">
            <a:extLst>
              <a:ext uri="{FF2B5EF4-FFF2-40B4-BE49-F238E27FC236}">
                <a16:creationId xmlns:a16="http://schemas.microsoft.com/office/drawing/2014/main" id="{886E694E-879B-CEE0-9A73-1BF82917F154}"/>
              </a:ext>
            </a:extLst>
          </p:cNvPr>
          <p:cNvSpPr txBox="1"/>
          <p:nvPr/>
        </p:nvSpPr>
        <p:spPr>
          <a:xfrm>
            <a:off x="1669308" y="5533771"/>
            <a:ext cx="13411200" cy="3970318"/>
          </a:xfrm>
          <a:prstGeom prst="rect">
            <a:avLst/>
          </a:prstGeom>
          <a:noFill/>
        </p:spPr>
        <p:txBody>
          <a:bodyPr wrap="square">
            <a:spAutoFit/>
          </a:bodyPr>
          <a:lstStyle/>
          <a:p>
            <a:pPr marL="0" marR="0" algn="just">
              <a:buNone/>
            </a:pPr>
            <a:endParaRPr lang="en-US" sz="2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primary aspects of intercultural partnerships and cross-functional teams may fail due to hidden disparities in communication styles. </a:t>
            </a:r>
          </a:p>
          <a:p>
            <a:pPr marR="0" lvl="0" algn="just"/>
            <a:endParaRPr lang="en-US" sz="2800" u="none" strike="noStrike"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This cannot occur, since mere differences in strategic visions are comparably weak to enhance international collaborations.</a:t>
            </a:r>
          </a:p>
          <a:p>
            <a:pPr marR="0" lvl="0" algn="just"/>
            <a:endParaRPr lang="en-US" sz="2800" u="none" strike="noStrike"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In such high-profile projects involving international scientific drug development and alliances, communication challenges arise at AstraZeneca. </a:t>
            </a:r>
            <a:endParaRPr lang="en-US" sz="2800" u="none" strike="noStrike"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AAB4F95D-C348-374A-2CFD-2974B8FD63F1}"/>
              </a:ext>
            </a:extLst>
          </p:cNvPr>
          <p:cNvSpPr txBox="1"/>
          <p:nvPr/>
        </p:nvSpPr>
        <p:spPr>
          <a:xfrm>
            <a:off x="533400" y="495300"/>
            <a:ext cx="12660084" cy="861774"/>
          </a:xfrm>
          <a:prstGeom prst="rect">
            <a:avLst/>
          </a:prstGeom>
          <a:noFill/>
        </p:spPr>
        <p:txBody>
          <a:bodyPr wrap="square">
            <a:spAutoFit/>
          </a:bodyPr>
          <a:lstStyle/>
          <a:p>
            <a:r>
              <a:rPr lang="en-GB" sz="50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CONTD….</a:t>
            </a:r>
            <a:endParaRPr lang="en-US" sz="5000" b="1" dirty="0"/>
          </a:p>
        </p:txBody>
      </p:sp>
      <p:pic>
        <p:nvPicPr>
          <p:cNvPr id="33" name="Picture 32">
            <a:extLst>
              <a:ext uri="{FF2B5EF4-FFF2-40B4-BE49-F238E27FC236}">
                <a16:creationId xmlns:a16="http://schemas.microsoft.com/office/drawing/2014/main" id="{A1B50FD4-6D55-9572-ECF2-DFA3D68A889B}"/>
              </a:ext>
            </a:extLst>
          </p:cNvPr>
          <p:cNvPicPr>
            <a:picLocks noChangeAspect="1"/>
          </p:cNvPicPr>
          <p:nvPr/>
        </p:nvPicPr>
        <p:blipFill>
          <a:blip r:embed="rId5"/>
          <a:stretch>
            <a:fillRect/>
          </a:stretch>
        </p:blipFill>
        <p:spPr>
          <a:xfrm>
            <a:off x="2209800" y="1963170"/>
            <a:ext cx="12330216" cy="2871976"/>
          </a:xfrm>
          <a:prstGeom prst="rect">
            <a:avLst/>
          </a:prstGeom>
          <a:ln>
            <a:noFill/>
          </a:ln>
          <a:effectLst>
            <a:outerShdw blurRad="292100" dist="139700" dir="2700000" algn="tl" rotWithShape="0">
              <a:srgbClr val="333333">
                <a:alpha val="65000"/>
              </a:srgbClr>
            </a:outerShdw>
          </a:effectLst>
        </p:spPr>
      </p:pic>
      <p:sp>
        <p:nvSpPr>
          <p:cNvPr id="35" name="TextBox 34">
            <a:extLst>
              <a:ext uri="{FF2B5EF4-FFF2-40B4-BE49-F238E27FC236}">
                <a16:creationId xmlns:a16="http://schemas.microsoft.com/office/drawing/2014/main" id="{D841266C-25C5-C0DA-583A-CD96BB69FFFB}"/>
              </a:ext>
            </a:extLst>
          </p:cNvPr>
          <p:cNvSpPr txBox="1"/>
          <p:nvPr/>
        </p:nvSpPr>
        <p:spPr>
          <a:xfrm>
            <a:off x="7180201" y="5071910"/>
            <a:ext cx="2389414" cy="369332"/>
          </a:xfrm>
          <a:prstGeom prst="rect">
            <a:avLst/>
          </a:prstGeom>
          <a:noFill/>
        </p:spPr>
        <p:txBody>
          <a:bodyPr wrap="square">
            <a:spAutoFit/>
          </a:bodyPr>
          <a:lstStyle/>
          <a:p>
            <a:r>
              <a:rPr lang="en-GB" sz="1800" kern="0" dirty="0">
                <a:effectLst/>
                <a:latin typeface="Times New Roman" panose="02020603050405020304" pitchFamily="18" charset="0"/>
                <a:ea typeface="Times New Roman" panose="02020603050405020304" pitchFamily="18" charset="0"/>
              </a:rPr>
              <a:t> </a:t>
            </a:r>
            <a:r>
              <a:rPr lang="en-US" sz="1800" kern="0" dirty="0">
                <a:effectLst/>
                <a:latin typeface="Times New Roman" panose="02020603050405020304" pitchFamily="18" charset="0"/>
                <a:ea typeface="Times New Roman" panose="02020603050405020304" pitchFamily="18" charset="0"/>
              </a:rPr>
              <a:t>(</a:t>
            </a:r>
            <a:r>
              <a:rPr lang="en-US" sz="1800" kern="0" dirty="0" err="1">
                <a:effectLst/>
                <a:latin typeface="Times New Roman" panose="02020603050405020304" pitchFamily="18" charset="0"/>
                <a:ea typeface="Times New Roman" panose="02020603050405020304" pitchFamily="18" charset="0"/>
              </a:rPr>
              <a:t>Astrazeneca</a:t>
            </a:r>
            <a:r>
              <a:rPr lang="en-US" sz="1800" kern="0" dirty="0">
                <a:effectLst/>
                <a:latin typeface="Times New Roman" panose="02020603050405020304" pitchFamily="18" charset="0"/>
                <a:ea typeface="Times New Roman" panose="02020603050405020304" pitchFamily="18" charset="0"/>
              </a:rPr>
              <a:t>, 2026)</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222165" y="-556028"/>
            <a:ext cx="18732331" cy="11543944"/>
          </a:xfrm>
          <a:custGeom>
            <a:avLst/>
            <a:gdLst/>
            <a:ahLst/>
            <a:cxnLst/>
            <a:rect l="l" t="t" r="r" b="b"/>
            <a:pathLst>
              <a:path w="18732331" h="11543944">
                <a:moveTo>
                  <a:pt x="18732330" y="0"/>
                </a:moveTo>
                <a:lnTo>
                  <a:pt x="0" y="0"/>
                </a:lnTo>
                <a:lnTo>
                  <a:pt x="0" y="11543943"/>
                </a:lnTo>
                <a:lnTo>
                  <a:pt x="18732330" y="11543943"/>
                </a:lnTo>
                <a:lnTo>
                  <a:pt x="18732330" y="0"/>
                </a:lnTo>
                <a:close/>
              </a:path>
            </a:pathLst>
          </a:custGeom>
          <a:blipFill>
            <a:blip r:embed="rId3"/>
            <a:stretch>
              <a:fillRect l="-37312" t="-53550" r="-14698" b="-80784"/>
            </a:stretch>
          </a:blipFill>
        </p:spPr>
      </p:sp>
      <p:sp>
        <p:nvSpPr>
          <p:cNvPr id="38" name="TextBox 37">
            <a:extLst>
              <a:ext uri="{FF2B5EF4-FFF2-40B4-BE49-F238E27FC236}">
                <a16:creationId xmlns:a16="http://schemas.microsoft.com/office/drawing/2014/main" id="{D2A48120-0FC0-F859-F6FF-48DA480A48FB}"/>
              </a:ext>
            </a:extLst>
          </p:cNvPr>
          <p:cNvSpPr txBox="1"/>
          <p:nvPr/>
        </p:nvSpPr>
        <p:spPr>
          <a:xfrm>
            <a:off x="228600" y="342900"/>
            <a:ext cx="9356650" cy="861774"/>
          </a:xfrm>
          <a:prstGeom prst="rect">
            <a:avLst/>
          </a:prstGeom>
          <a:noFill/>
        </p:spPr>
        <p:txBody>
          <a:bodyPr wrap="square">
            <a:spAutoFit/>
          </a:bodyPr>
          <a:lstStyle/>
          <a:p>
            <a:r>
              <a:rPr lang="en-GB" sz="5000" b="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CONTD….</a:t>
            </a:r>
            <a:endParaRPr lang="en-US" sz="5000" b="1" dirty="0"/>
          </a:p>
        </p:txBody>
      </p:sp>
      <p:sp>
        <p:nvSpPr>
          <p:cNvPr id="40" name="TextBox 39">
            <a:extLst>
              <a:ext uri="{FF2B5EF4-FFF2-40B4-BE49-F238E27FC236}">
                <a16:creationId xmlns:a16="http://schemas.microsoft.com/office/drawing/2014/main" id="{3C73FE81-A936-4A13-084F-F5F90550E5EA}"/>
              </a:ext>
            </a:extLst>
          </p:cNvPr>
          <p:cNvSpPr txBox="1"/>
          <p:nvPr/>
        </p:nvSpPr>
        <p:spPr>
          <a:xfrm>
            <a:off x="8534400" y="3162300"/>
            <a:ext cx="9356650" cy="4832092"/>
          </a:xfrm>
          <a:prstGeom prst="rect">
            <a:avLst/>
          </a:prstGeom>
          <a:noFill/>
        </p:spPr>
        <p:txBody>
          <a:bodyPr wrap="square">
            <a:spAutoFit/>
          </a:bodyPr>
          <a:lstStyle/>
          <a:p>
            <a:pPr marL="342900" marR="0" lvl="0" indent="-342900" algn="just" rtl="0">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Innovation requires cognitive conflict, however, controlling cognitive conflict may require the presence of high emotional and cultural intelligence. </a:t>
            </a:r>
          </a:p>
          <a:p>
            <a:pPr marR="0" lvl="0" algn="just" rtl="0"/>
            <a:endParaRPr lang="en-US" sz="2800" u="none" strike="noStrike"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Similar groups may suffer from groupthink, while multicultural teams are prone to encountering operational impasse. </a:t>
            </a:r>
          </a:p>
          <a:p>
            <a:pPr marR="0" lvl="0" algn="just"/>
            <a:endParaRPr lang="en-US" sz="2800" u="none" strike="noStrike"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buFont typeface="Arial" panose="020B0604020202020204" pitchFamily="34" charset="0"/>
              <a:buChar char="●"/>
            </a:pPr>
            <a:r>
              <a:rPr lang="en-GB" sz="2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While introducing intricate banking products in both Western and Asian countries, HSBC utilises multicultural project teams as internal disruptors.</a:t>
            </a:r>
            <a:endParaRPr lang="en-US" sz="2800" u="none" strike="noStrike"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1" name="Picture 40">
            <a:extLst>
              <a:ext uri="{FF2B5EF4-FFF2-40B4-BE49-F238E27FC236}">
                <a16:creationId xmlns:a16="http://schemas.microsoft.com/office/drawing/2014/main" id="{6702F36E-5A9C-FC8B-3781-9A97C6E2B870}"/>
              </a:ext>
            </a:extLst>
          </p:cNvPr>
          <p:cNvPicPr>
            <a:picLocks noChangeAspect="1"/>
          </p:cNvPicPr>
          <p:nvPr/>
        </p:nvPicPr>
        <p:blipFill>
          <a:blip r:embed="rId4"/>
          <a:stretch>
            <a:fillRect/>
          </a:stretch>
        </p:blipFill>
        <p:spPr>
          <a:xfrm>
            <a:off x="1123956" y="3768596"/>
            <a:ext cx="6276975" cy="3619500"/>
          </a:xfrm>
          <a:prstGeom prst="rect">
            <a:avLst/>
          </a:prstGeom>
          <a:ln w="228600" cap="sq" cmpd="thickThin">
            <a:solidFill>
              <a:srgbClr val="000000"/>
            </a:solidFill>
            <a:prstDash val="solid"/>
            <a:miter lim="800000"/>
          </a:ln>
          <a:effectLst>
            <a:innerShdw blurRad="76200">
              <a:srgbClr val="000000"/>
            </a:innerShdw>
          </a:effectLst>
        </p:spPr>
      </p:pic>
      <p:sp>
        <p:nvSpPr>
          <p:cNvPr id="43" name="TextBox 42">
            <a:extLst>
              <a:ext uri="{FF2B5EF4-FFF2-40B4-BE49-F238E27FC236}">
                <a16:creationId xmlns:a16="http://schemas.microsoft.com/office/drawing/2014/main" id="{614D998A-D831-BE32-263C-1E7A5BC700CA}"/>
              </a:ext>
            </a:extLst>
          </p:cNvPr>
          <p:cNvSpPr txBox="1"/>
          <p:nvPr/>
        </p:nvSpPr>
        <p:spPr>
          <a:xfrm>
            <a:off x="2959955" y="7994392"/>
            <a:ext cx="2392325" cy="369332"/>
          </a:xfrm>
          <a:prstGeom prst="rect">
            <a:avLst/>
          </a:prstGeom>
          <a:noFill/>
        </p:spPr>
        <p:txBody>
          <a:bodyPr wrap="square">
            <a:spAutoFit/>
          </a:bodyPr>
          <a:lstStyle/>
          <a:p>
            <a:r>
              <a:rPr lang="en-GB" sz="1800" kern="0" dirty="0">
                <a:effectLst/>
                <a:latin typeface="Times New Roman" panose="02020603050405020304" pitchFamily="18" charset="0"/>
                <a:ea typeface="Times New Roman" panose="02020603050405020304" pitchFamily="18" charset="0"/>
              </a:rPr>
              <a:t> </a:t>
            </a:r>
            <a:r>
              <a:rPr lang="en-US" sz="1800" kern="0" dirty="0">
                <a:effectLst/>
                <a:latin typeface="Times New Roman" panose="02020603050405020304" pitchFamily="18" charset="0"/>
                <a:ea typeface="Times New Roman" panose="02020603050405020304" pitchFamily="18" charset="0"/>
              </a:rPr>
              <a:t>(</a:t>
            </a:r>
            <a:r>
              <a:rPr lang="en-US" sz="1800" kern="0" dirty="0" err="1">
                <a:effectLst/>
                <a:latin typeface="Times New Roman" panose="02020603050405020304" pitchFamily="18" charset="0"/>
                <a:ea typeface="Times New Roman" panose="02020603050405020304" pitchFamily="18" charset="0"/>
              </a:rPr>
              <a:t>Worldfinance</a:t>
            </a:r>
            <a:r>
              <a:rPr lang="en-US" sz="1800" kern="0" dirty="0">
                <a:effectLst/>
                <a:latin typeface="Times New Roman" panose="02020603050405020304" pitchFamily="18" charset="0"/>
                <a:ea typeface="Times New Roman" panose="02020603050405020304" pitchFamily="18" charset="0"/>
              </a:rPr>
              <a:t>, 2026)</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rot="-7541810">
            <a:off x="2972289" y="4715498"/>
            <a:ext cx="14761600" cy="9660020"/>
          </a:xfrm>
          <a:custGeom>
            <a:avLst/>
            <a:gdLst/>
            <a:ahLst/>
            <a:cxnLst/>
            <a:rect l="l" t="t" r="r" b="b"/>
            <a:pathLst>
              <a:path w="14761600" h="9660020">
                <a:moveTo>
                  <a:pt x="0" y="0"/>
                </a:moveTo>
                <a:lnTo>
                  <a:pt x="14761600" y="0"/>
                </a:lnTo>
                <a:lnTo>
                  <a:pt x="14761600" y="9660020"/>
                </a:lnTo>
                <a:lnTo>
                  <a:pt x="0" y="9660020"/>
                </a:lnTo>
                <a:lnTo>
                  <a:pt x="0" y="0"/>
                </a:lnTo>
                <a:close/>
              </a:path>
            </a:pathLst>
          </a:custGeom>
          <a:blipFill>
            <a:blip r:embed="rId3"/>
            <a:stretch>
              <a:fillRect t="-9260"/>
            </a:stretch>
          </a:blipFill>
        </p:spPr>
      </p:sp>
      <p:sp>
        <p:nvSpPr>
          <p:cNvPr id="12" name="Freeform 12"/>
          <p:cNvSpPr/>
          <p:nvPr/>
        </p:nvSpPr>
        <p:spPr>
          <a:xfrm rot="-3265431">
            <a:off x="13896453" y="-4437875"/>
            <a:ext cx="9371665" cy="8875748"/>
          </a:xfrm>
          <a:custGeom>
            <a:avLst/>
            <a:gdLst/>
            <a:ahLst/>
            <a:cxnLst/>
            <a:rect l="l" t="t" r="r" b="b"/>
            <a:pathLst>
              <a:path w="9371665" h="8875748">
                <a:moveTo>
                  <a:pt x="0" y="0"/>
                </a:moveTo>
                <a:lnTo>
                  <a:pt x="9371666" y="0"/>
                </a:lnTo>
                <a:lnTo>
                  <a:pt x="9371666" y="8875748"/>
                </a:lnTo>
                <a:lnTo>
                  <a:pt x="0" y="8875748"/>
                </a:lnTo>
                <a:lnTo>
                  <a:pt x="0" y="0"/>
                </a:lnTo>
                <a:close/>
              </a:path>
            </a:pathLst>
          </a:custGeom>
          <a:blipFill>
            <a:blip r:embed="rId4"/>
            <a:stretch>
              <a:fillRect/>
            </a:stretch>
          </a:blipFill>
        </p:spPr>
      </p:sp>
      <p:sp>
        <p:nvSpPr>
          <p:cNvPr id="24" name="TextBox 23">
            <a:extLst>
              <a:ext uri="{FF2B5EF4-FFF2-40B4-BE49-F238E27FC236}">
                <a16:creationId xmlns:a16="http://schemas.microsoft.com/office/drawing/2014/main" id="{49AF464A-072F-C773-FD10-4C895EA8D1DD}"/>
              </a:ext>
            </a:extLst>
          </p:cNvPr>
          <p:cNvSpPr txBox="1"/>
          <p:nvPr/>
        </p:nvSpPr>
        <p:spPr>
          <a:xfrm>
            <a:off x="2983523" y="302263"/>
            <a:ext cx="12320954" cy="861774"/>
          </a:xfrm>
          <a:prstGeom prst="rect">
            <a:avLst/>
          </a:prstGeom>
          <a:noFill/>
        </p:spPr>
        <p:txBody>
          <a:bodyPr wrap="square">
            <a:spAutoFit/>
          </a:bodyPr>
          <a:lstStyle/>
          <a:p>
            <a:pPr marL="0" marR="0" algn="ctr">
              <a:spcBef>
                <a:spcPts val="600"/>
              </a:spcBef>
              <a:spcAft>
                <a:spcPts val="600"/>
              </a:spcAft>
              <a:buNone/>
            </a:pPr>
            <a:r>
              <a:rPr lang="en-GB" sz="5000" b="1" kern="0" dirty="0">
                <a:solidFill>
                  <a:schemeClr val="bg1"/>
                </a:solidFill>
                <a:effectLst/>
                <a:latin typeface="Times New Roman" panose="02020603050405020304" pitchFamily="18" charset="0"/>
                <a:cs typeface="Arial" panose="020B0604020202020204" pitchFamily="34" charset="0"/>
              </a:rPr>
              <a:t>Conclusion</a:t>
            </a:r>
            <a:endParaRPr lang="en-US" sz="5000" b="1" kern="0" dirty="0">
              <a:solidFill>
                <a:schemeClr val="bg1"/>
              </a:solidFill>
              <a:effectLst/>
              <a:latin typeface="Times New Roman" panose="02020603050405020304" pitchFamily="18" charset="0"/>
              <a:cs typeface="Arial" panose="020B0604020202020204" pitchFamily="34" charset="0"/>
            </a:endParaRPr>
          </a:p>
        </p:txBody>
      </p:sp>
      <p:sp>
        <p:nvSpPr>
          <p:cNvPr id="26" name="TextBox 25">
            <a:extLst>
              <a:ext uri="{FF2B5EF4-FFF2-40B4-BE49-F238E27FC236}">
                <a16:creationId xmlns:a16="http://schemas.microsoft.com/office/drawing/2014/main" id="{2AB632E9-DD67-ED5E-5ADC-E2B690EEEA6B}"/>
              </a:ext>
            </a:extLst>
          </p:cNvPr>
          <p:cNvSpPr txBox="1"/>
          <p:nvPr/>
        </p:nvSpPr>
        <p:spPr>
          <a:xfrm>
            <a:off x="890572" y="3252295"/>
            <a:ext cx="11356055" cy="3970318"/>
          </a:xfrm>
          <a:prstGeom prst="rect">
            <a:avLst/>
          </a:prstGeom>
          <a:noFill/>
        </p:spPr>
        <p:txBody>
          <a:bodyPr wrap="square">
            <a:spAutoFit/>
          </a:bodyPr>
          <a:lstStyle/>
          <a:p>
            <a:pPr marL="285750" marR="0" lvl="0" indent="-285750" algn="just">
              <a:buFont typeface="Arial" panose="020B0604020202020204" pitchFamily="34" charset="0"/>
              <a:buChar char="•"/>
            </a:pPr>
            <a:r>
              <a:rPr lang="en-US" sz="2800" dirty="0">
                <a:solidFill>
                  <a:schemeClr val="bg1"/>
                </a:solidFill>
                <a:effectLst/>
                <a:latin typeface="Times New Roman" panose="02020603050405020304" pitchFamily="18" charset="0"/>
                <a:ea typeface="Times New Roman" panose="02020603050405020304" pitchFamily="18" charset="0"/>
              </a:rPr>
              <a:t>The significance of emotional and cultural intelligence in leadership has been discussed in this presentation with relevant details. </a:t>
            </a:r>
          </a:p>
          <a:p>
            <a:pPr marL="285750" marR="0" lvl="0" indent="-285750" algn="just">
              <a:buFont typeface="Arial" panose="020B0604020202020204" pitchFamily="34" charset="0"/>
              <a:buChar char="•"/>
            </a:pPr>
            <a:endParaRPr lang="en-US" sz="2800" dirty="0">
              <a:solidFill>
                <a:schemeClr val="bg1"/>
              </a:solidFill>
              <a:effectLst/>
              <a:latin typeface="Times New Roman" panose="02020603050405020304" pitchFamily="18" charset="0"/>
              <a:ea typeface="Times New Roman" panose="02020603050405020304" pitchFamily="18" charset="0"/>
            </a:endParaRPr>
          </a:p>
          <a:p>
            <a:pPr marL="285750" marR="0" lvl="0" indent="-285750" algn="just">
              <a:buFont typeface="Arial" panose="020B0604020202020204" pitchFamily="34" charset="0"/>
              <a:buChar char="•"/>
            </a:pPr>
            <a:r>
              <a:rPr lang="en-US" sz="2800" dirty="0">
                <a:solidFill>
                  <a:schemeClr val="bg1"/>
                </a:solidFill>
                <a:effectLst/>
                <a:latin typeface="Times New Roman" panose="02020603050405020304" pitchFamily="18" charset="0"/>
                <a:ea typeface="Times New Roman" panose="02020603050405020304" pitchFamily="18" charset="0"/>
              </a:rPr>
              <a:t>Goleman's Mixed Model is a major theory which has been used in this section to explore the given concepts, followed by the Four-Dimensional CQ Model and Transformational Leadership Theory.</a:t>
            </a:r>
          </a:p>
          <a:p>
            <a:pPr marL="285750" marR="0" lvl="0" indent="-285750" algn="just">
              <a:buFont typeface="Arial" panose="020B0604020202020204" pitchFamily="34" charset="0"/>
              <a:buChar char="•"/>
            </a:pPr>
            <a:endParaRPr lang="en-US" sz="2800" dirty="0">
              <a:solidFill>
                <a:schemeClr val="bg1"/>
              </a:solidFill>
              <a:effectLst/>
              <a:latin typeface="Times New Roman" panose="02020603050405020304" pitchFamily="18" charset="0"/>
              <a:ea typeface="Times New Roman" panose="02020603050405020304" pitchFamily="18" charset="0"/>
            </a:endParaRPr>
          </a:p>
          <a:p>
            <a:pPr marL="285750" marR="0" lvl="0" indent="-285750" algn="just">
              <a:buFont typeface="Arial" panose="020B0604020202020204" pitchFamily="34" charset="0"/>
              <a:buChar char="•"/>
            </a:pPr>
            <a:r>
              <a:rPr lang="en-US" sz="2800" dirty="0">
                <a:solidFill>
                  <a:schemeClr val="bg1"/>
                </a:solidFill>
                <a:effectLst/>
                <a:latin typeface="Times New Roman" panose="02020603050405020304" pitchFamily="18" charset="0"/>
                <a:ea typeface="Times New Roman" panose="02020603050405020304" pitchFamily="18" charset="0"/>
              </a:rPr>
              <a:t>The contribution of the skills related to emotional and cultural intelligence in leadership has also been demonstrated in this task.</a:t>
            </a:r>
          </a:p>
        </p:txBody>
      </p:sp>
      <p:pic>
        <p:nvPicPr>
          <p:cNvPr id="28" name="Picture 27">
            <a:extLst>
              <a:ext uri="{FF2B5EF4-FFF2-40B4-BE49-F238E27FC236}">
                <a16:creationId xmlns:a16="http://schemas.microsoft.com/office/drawing/2014/main" id="{B72EC168-FCB0-50EA-73D3-E37603B94244}"/>
              </a:ext>
            </a:extLst>
          </p:cNvPr>
          <p:cNvPicPr>
            <a:picLocks noChangeAspect="1"/>
          </p:cNvPicPr>
          <p:nvPr/>
        </p:nvPicPr>
        <p:blipFill>
          <a:blip r:embed="rId5"/>
          <a:stretch>
            <a:fillRect/>
          </a:stretch>
        </p:blipFill>
        <p:spPr>
          <a:xfrm>
            <a:off x="12954001" y="2476501"/>
            <a:ext cx="4443428" cy="581376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0" name="TextBox 29">
            <a:extLst>
              <a:ext uri="{FF2B5EF4-FFF2-40B4-BE49-F238E27FC236}">
                <a16:creationId xmlns:a16="http://schemas.microsoft.com/office/drawing/2014/main" id="{9760B6B9-4F30-BE8A-07C1-B24A0C967D9B}"/>
              </a:ext>
            </a:extLst>
          </p:cNvPr>
          <p:cNvSpPr txBox="1"/>
          <p:nvPr/>
        </p:nvSpPr>
        <p:spPr>
          <a:xfrm>
            <a:off x="12801792" y="8638262"/>
            <a:ext cx="4747846" cy="369332"/>
          </a:xfrm>
          <a:prstGeom prst="rect">
            <a:avLst/>
          </a:prstGeom>
          <a:noFill/>
        </p:spPr>
        <p:txBody>
          <a:bodyPr wrap="square">
            <a:spAutoFit/>
          </a:bodyPr>
          <a:lstStyle/>
          <a:p>
            <a:pPr algn="ctr"/>
            <a:r>
              <a:rPr lang="en-US" sz="18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(Stepp, 2025)</a:t>
            </a:r>
            <a:endParaRPr lang="en-US" dirty="0">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6F6F6"/>
        </a:solidFill>
        <a:effectLst/>
      </p:bgPr>
    </p:bg>
    <p:spTree>
      <p:nvGrpSpPr>
        <p:cNvPr id="1" name=""/>
        <p:cNvGrpSpPr/>
        <p:nvPr/>
      </p:nvGrpSpPr>
      <p:grpSpPr>
        <a:xfrm>
          <a:off x="0" y="0"/>
          <a:ext cx="0" cy="0"/>
          <a:chOff x="0" y="0"/>
          <a:chExt cx="0" cy="0"/>
        </a:xfrm>
      </p:grpSpPr>
      <p:sp>
        <p:nvSpPr>
          <p:cNvPr id="5" name="Freeform 5"/>
          <p:cNvSpPr/>
          <p:nvPr/>
        </p:nvSpPr>
        <p:spPr>
          <a:xfrm rot="1117712">
            <a:off x="13474421" y="-4811001"/>
            <a:ext cx="13196508" cy="12536683"/>
          </a:xfrm>
          <a:custGeom>
            <a:avLst/>
            <a:gdLst/>
            <a:ahLst/>
            <a:cxnLst/>
            <a:rect l="l" t="t" r="r" b="b"/>
            <a:pathLst>
              <a:path w="13196508" h="12536683">
                <a:moveTo>
                  <a:pt x="0" y="0"/>
                </a:moveTo>
                <a:lnTo>
                  <a:pt x="13196508" y="0"/>
                </a:lnTo>
                <a:lnTo>
                  <a:pt x="13196508" y="12536682"/>
                </a:lnTo>
                <a:lnTo>
                  <a:pt x="0" y="12536682"/>
                </a:lnTo>
                <a:lnTo>
                  <a:pt x="0" y="0"/>
                </a:lnTo>
                <a:close/>
              </a:path>
            </a:pathLst>
          </a:custGeom>
          <a:blipFill>
            <a:blip r:embed="rId3"/>
            <a:stretch>
              <a:fillRect/>
            </a:stretch>
          </a:blipFill>
        </p:spPr>
      </p:sp>
      <p:sp>
        <p:nvSpPr>
          <p:cNvPr id="13" name="Freeform 13"/>
          <p:cNvSpPr/>
          <p:nvPr/>
        </p:nvSpPr>
        <p:spPr>
          <a:xfrm rot="1628317">
            <a:off x="-4474363" y="6279125"/>
            <a:ext cx="13196508" cy="12536683"/>
          </a:xfrm>
          <a:custGeom>
            <a:avLst/>
            <a:gdLst/>
            <a:ahLst/>
            <a:cxnLst/>
            <a:rect l="l" t="t" r="r" b="b"/>
            <a:pathLst>
              <a:path w="13196508" h="12536683">
                <a:moveTo>
                  <a:pt x="0" y="0"/>
                </a:moveTo>
                <a:lnTo>
                  <a:pt x="13196508" y="0"/>
                </a:lnTo>
                <a:lnTo>
                  <a:pt x="13196508" y="12536682"/>
                </a:lnTo>
                <a:lnTo>
                  <a:pt x="0" y="12536682"/>
                </a:lnTo>
                <a:lnTo>
                  <a:pt x="0" y="0"/>
                </a:lnTo>
                <a:close/>
              </a:path>
            </a:pathLst>
          </a:custGeom>
          <a:blipFill>
            <a:blip r:embed="rId3"/>
            <a:stretch>
              <a:fillRect/>
            </a:stretch>
          </a:blipFill>
        </p:spPr>
      </p:sp>
      <p:sp>
        <p:nvSpPr>
          <p:cNvPr id="2" name="TextBox 1">
            <a:extLst>
              <a:ext uri="{FF2B5EF4-FFF2-40B4-BE49-F238E27FC236}">
                <a16:creationId xmlns:a16="http://schemas.microsoft.com/office/drawing/2014/main" id="{4029FA52-AFF3-409C-785B-4062022B2463}"/>
              </a:ext>
            </a:extLst>
          </p:cNvPr>
          <p:cNvSpPr txBox="1"/>
          <p:nvPr/>
        </p:nvSpPr>
        <p:spPr>
          <a:xfrm>
            <a:off x="7162800" y="351144"/>
            <a:ext cx="6096000" cy="861774"/>
          </a:xfrm>
          <a:prstGeom prst="rect">
            <a:avLst/>
          </a:prstGeom>
          <a:noFill/>
        </p:spPr>
        <p:txBody>
          <a:bodyPr wrap="square" rtlCol="0">
            <a:spAutoFit/>
          </a:bodyPr>
          <a:lstStyle/>
          <a:p>
            <a:r>
              <a:rPr lang="en-IN" sz="5000" b="1" dirty="0">
                <a:latin typeface="Times New Roman" panose="02020603050405020304" pitchFamily="18" charset="0"/>
                <a:cs typeface="Times New Roman" panose="02020603050405020304" pitchFamily="18" charset="0"/>
              </a:rPr>
              <a:t>References</a:t>
            </a:r>
          </a:p>
        </p:txBody>
      </p:sp>
      <p:sp>
        <p:nvSpPr>
          <p:cNvPr id="3" name="TextBox 2">
            <a:extLst>
              <a:ext uri="{FF2B5EF4-FFF2-40B4-BE49-F238E27FC236}">
                <a16:creationId xmlns:a16="http://schemas.microsoft.com/office/drawing/2014/main" id="{30319D21-F066-7D47-67C6-3D90B50BB883}"/>
              </a:ext>
            </a:extLst>
          </p:cNvPr>
          <p:cNvSpPr txBox="1"/>
          <p:nvPr/>
        </p:nvSpPr>
        <p:spPr>
          <a:xfrm>
            <a:off x="14416" y="1557903"/>
            <a:ext cx="17754600" cy="7171194"/>
          </a:xfrm>
          <a:prstGeom prst="rect">
            <a:avLst/>
          </a:prstGeom>
          <a:noFill/>
        </p:spPr>
        <p:txBody>
          <a:bodyPr wrap="square" rtlCol="0">
            <a:spAutoFit/>
          </a:bodyPr>
          <a:lstStyle/>
          <a:p>
            <a:pPr marL="285750" indent="-285750" algn="just">
              <a:buFont typeface="Arial" panose="020B0604020202020204" pitchFamily="34" charset="0"/>
              <a:buChar char="•"/>
            </a:pPr>
            <a:r>
              <a:rPr lang="en-GB" sz="2000" dirty="0" err="1">
                <a:latin typeface="Times New Roman" panose="02020603050405020304" pitchFamily="18" charset="0"/>
                <a:cs typeface="Times New Roman" panose="02020603050405020304" pitchFamily="18" charset="0"/>
              </a:rPr>
              <a:t>Astrazeneca</a:t>
            </a:r>
            <a:r>
              <a:rPr lang="en-GB" sz="2000" dirty="0">
                <a:latin typeface="Times New Roman" panose="02020603050405020304" pitchFamily="18" charset="0"/>
                <a:cs typeface="Times New Roman" panose="02020603050405020304" pitchFamily="18" charset="0"/>
              </a:rPr>
              <a:t>, (2026). </a:t>
            </a:r>
            <a:r>
              <a:rPr lang="en-GB" sz="2000" i="1" dirty="0">
                <a:latin typeface="Times New Roman" panose="02020603050405020304" pitchFamily="18" charset="0"/>
                <a:cs typeface="Times New Roman" panose="02020603050405020304" pitchFamily="18" charset="0"/>
              </a:rPr>
              <a:t>Great place to work</a:t>
            </a:r>
            <a:r>
              <a:rPr lang="en-GB" sz="2000" dirty="0">
                <a:latin typeface="Times New Roman" panose="02020603050405020304" pitchFamily="18" charset="0"/>
                <a:cs typeface="Times New Roman" panose="02020603050405020304" pitchFamily="18" charset="0"/>
              </a:rPr>
              <a:t>. [Online] Available at: https://www.astrazeneca.com/careers/great-place-to-work.html [Accessed 13 June 2026].</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err="1">
                <a:latin typeface="Times New Roman" panose="02020603050405020304" pitchFamily="18" charset="0"/>
                <a:cs typeface="Times New Roman" panose="02020603050405020304" pitchFamily="18" charset="0"/>
              </a:rPr>
              <a:t>Bratianu</a:t>
            </a:r>
            <a:r>
              <a:rPr lang="en-GB" sz="2000" dirty="0">
                <a:latin typeface="Times New Roman" panose="02020603050405020304" pitchFamily="18" charset="0"/>
                <a:cs typeface="Times New Roman" panose="02020603050405020304" pitchFamily="18" charset="0"/>
              </a:rPr>
              <a:t>, C. and </a:t>
            </a:r>
            <a:r>
              <a:rPr lang="en-GB" sz="2000" dirty="0" err="1">
                <a:latin typeface="Times New Roman" panose="02020603050405020304" pitchFamily="18" charset="0"/>
                <a:cs typeface="Times New Roman" panose="02020603050405020304" pitchFamily="18" charset="0"/>
              </a:rPr>
              <a:t>Paiuc</a:t>
            </a:r>
            <a:r>
              <a:rPr lang="en-GB" sz="2000" dirty="0">
                <a:latin typeface="Times New Roman" panose="02020603050405020304" pitchFamily="18" charset="0"/>
                <a:cs typeface="Times New Roman" panose="02020603050405020304" pitchFamily="18" charset="0"/>
              </a:rPr>
              <a:t>, D., (2023). Emotional and cultural intelligences: a comparative analysis between the United States of America and Romania. </a:t>
            </a:r>
            <a:r>
              <a:rPr lang="en-GB" sz="2000" i="1" dirty="0">
                <a:latin typeface="Times New Roman" panose="02020603050405020304" pitchFamily="18" charset="0"/>
                <a:cs typeface="Times New Roman" panose="02020603050405020304" pitchFamily="18" charset="0"/>
              </a:rPr>
              <a:t>Management &amp; Marketing</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18</a:t>
            </a:r>
            <a:r>
              <a:rPr lang="en-GB" sz="2000" dirty="0">
                <a:latin typeface="Times New Roman" panose="02020603050405020304" pitchFamily="18" charset="0"/>
                <a:cs typeface="Times New Roman" panose="02020603050405020304" pitchFamily="18" charset="0"/>
              </a:rPr>
              <a:t>(2), pp.91-112.</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D'Amico, D. M., (2024).</a:t>
            </a:r>
            <a:r>
              <a:rPr lang="en-GB" sz="2000" i="1" dirty="0">
                <a:latin typeface="Times New Roman" panose="02020603050405020304" pitchFamily="18" charset="0"/>
                <a:cs typeface="Times New Roman" panose="02020603050405020304" pitchFamily="18" charset="0"/>
              </a:rPr>
              <a:t> Using Emotional Intelligence And Respect To Resolve Conflict In The Workplace: An Executive Coach's Perspective.</a:t>
            </a:r>
            <a:r>
              <a:rPr lang="en-GB" sz="2000" dirty="0">
                <a:latin typeface="Times New Roman" panose="02020603050405020304" pitchFamily="18" charset="0"/>
                <a:cs typeface="Times New Roman" panose="02020603050405020304" pitchFamily="18" charset="0"/>
              </a:rPr>
              <a:t> [Online] Available at: https://www.forbes.com/councils/forbescoachescouncil/2024/07/31/using-emotional-intelligence-and-respect-to-resolve-conflict-in-the-workplace-an-executive-coachs-perspective/ [Accessed 13 June 2026].</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Gatty, F., (2023). </a:t>
            </a:r>
            <a:r>
              <a:rPr lang="en-GB" sz="2000" i="1" dirty="0">
                <a:latin typeface="Times New Roman" panose="02020603050405020304" pitchFamily="18" charset="0"/>
                <a:cs typeface="Times New Roman" panose="02020603050405020304" pitchFamily="18" charset="0"/>
              </a:rPr>
              <a:t>Why Cultural Intelligence Matters In Leadership.</a:t>
            </a:r>
            <a:r>
              <a:rPr lang="en-GB" sz="2000" dirty="0">
                <a:latin typeface="Times New Roman" panose="02020603050405020304" pitchFamily="18" charset="0"/>
                <a:cs typeface="Times New Roman" panose="02020603050405020304" pitchFamily="18" charset="0"/>
              </a:rPr>
              <a:t> [Online] Available at: https://www.forbes.com/councils/forbescoachescouncil/2023/11/17/why-cultural-intelligence-matters-in-leadership/ [Accessed 13 June 2026].</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Hudson, M., (2025). </a:t>
            </a:r>
            <a:r>
              <a:rPr lang="en-GB" sz="2000" i="1" dirty="0">
                <a:latin typeface="Times New Roman" panose="02020603050405020304" pitchFamily="18" charset="0"/>
                <a:cs typeface="Times New Roman" panose="02020603050405020304" pitchFamily="18" charset="0"/>
              </a:rPr>
              <a:t>Islands Of Sanity: Leading Beyond Psychological Safety</a:t>
            </a:r>
            <a:r>
              <a:rPr lang="en-GB" sz="2000" dirty="0">
                <a:latin typeface="Times New Roman" panose="02020603050405020304" pitchFamily="18" charset="0"/>
                <a:cs typeface="Times New Roman" panose="02020603050405020304" pitchFamily="18" charset="0"/>
              </a:rPr>
              <a:t>. [Online] Available at: https://www.forbes.com/sites/michaelhudson/2025/10/23/islands-of-sanity-leading-beyond-psychological-safety/ [Accessed 13 June 2026].</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Lundberg, I., (2024). </a:t>
            </a:r>
            <a:r>
              <a:rPr lang="en-GB" sz="2000" i="1" dirty="0">
                <a:latin typeface="Times New Roman" panose="02020603050405020304" pitchFamily="18" charset="0"/>
                <a:cs typeface="Times New Roman" panose="02020603050405020304" pitchFamily="18" charset="0"/>
              </a:rPr>
              <a:t>Mastering Communication And Negotiation In Today's Complex Business World</a:t>
            </a:r>
            <a:r>
              <a:rPr lang="en-GB" sz="2000" dirty="0">
                <a:latin typeface="Times New Roman" panose="02020603050405020304" pitchFamily="18" charset="0"/>
                <a:cs typeface="Times New Roman" panose="02020603050405020304" pitchFamily="18" charset="0"/>
              </a:rPr>
              <a:t>. [Online] Available at: https://www.forbes.com/councils/forbescoachescouncil/2024/07/26/mastering-communication-and-negotiation-in-todays-complex-business-world/ [Accessed 13 June 2026].</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err="1">
                <a:latin typeface="Times New Roman" panose="02020603050405020304" pitchFamily="18" charset="0"/>
                <a:cs typeface="Times New Roman" panose="02020603050405020304" pitchFamily="18" charset="0"/>
              </a:rPr>
              <a:t>Opuruiche</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Echeonwu</a:t>
            </a:r>
            <a:r>
              <a:rPr lang="en-GB" sz="2000" dirty="0">
                <a:latin typeface="Times New Roman" panose="02020603050405020304" pitchFamily="18" charset="0"/>
                <a:cs typeface="Times New Roman" panose="02020603050405020304" pitchFamily="18" charset="0"/>
              </a:rPr>
              <a:t>, P. and Dan-Jumbo, N., (2023). The Emotional Intelligence Competence: A Perception of Project Managers Construction Industry.</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err="1">
                <a:latin typeface="Times New Roman" panose="02020603050405020304" pitchFamily="18" charset="0"/>
                <a:cs typeface="Times New Roman" panose="02020603050405020304" pitchFamily="18" charset="0"/>
              </a:rPr>
              <a:t>Pitichat</a:t>
            </a:r>
            <a:r>
              <a:rPr lang="en-GB" sz="2000" dirty="0">
                <a:latin typeface="Times New Roman" panose="02020603050405020304" pitchFamily="18" charset="0"/>
                <a:cs typeface="Times New Roman" panose="02020603050405020304" pitchFamily="18" charset="0"/>
              </a:rPr>
              <a:t>, T. and Riggio, R.E., (2025). Transformational leadership theory.</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Stanton, J., (2025).</a:t>
            </a:r>
            <a:r>
              <a:rPr lang="en-GB" sz="2000" i="1" dirty="0">
                <a:latin typeface="Times New Roman" panose="02020603050405020304" pitchFamily="18" charset="0"/>
                <a:cs typeface="Times New Roman" panose="02020603050405020304" pitchFamily="18" charset="0"/>
              </a:rPr>
              <a:t> How emotional intelligence impacts decision-making in leadership.</a:t>
            </a:r>
            <a:r>
              <a:rPr lang="en-GB" sz="2000" dirty="0">
                <a:latin typeface="Times New Roman" panose="02020603050405020304" pitchFamily="18" charset="0"/>
                <a:cs typeface="Times New Roman" panose="02020603050405020304" pitchFamily="18" charset="0"/>
              </a:rPr>
              <a:t> [Online] Available at: https://www.cornerstoneondemand.com/resources/article/how-emotional-intelligence-impacts-decision-making-in-leadership/ [Accessed 13 June 2026].</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Stepp, K., (2025). </a:t>
            </a:r>
            <a:r>
              <a:rPr lang="en-GB" sz="2000" i="1" dirty="0">
                <a:latin typeface="Times New Roman" panose="02020603050405020304" pitchFamily="18" charset="0"/>
                <a:cs typeface="Times New Roman" panose="02020603050405020304" pitchFamily="18" charset="0"/>
              </a:rPr>
              <a:t>Why is Cultural Intelligence More Critical for Leaders of Today.</a:t>
            </a:r>
            <a:r>
              <a:rPr lang="en-GB" sz="2000" dirty="0">
                <a:latin typeface="Times New Roman" panose="02020603050405020304" pitchFamily="18" charset="0"/>
                <a:cs typeface="Times New Roman" panose="02020603050405020304" pitchFamily="18" charset="0"/>
              </a:rPr>
              <a:t> [Online] Available at: https://www.signium.com/news/why-is-cultural-intelligence-more-critical-for-leaders-of-today/ [Accessed 13 June 2026].</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Stimpson, D., (2025). </a:t>
            </a:r>
            <a:r>
              <a:rPr lang="en-GB" sz="2000" i="1" dirty="0">
                <a:latin typeface="Times New Roman" panose="02020603050405020304" pitchFamily="18" charset="0"/>
                <a:cs typeface="Times New Roman" panose="02020603050405020304" pitchFamily="18" charset="0"/>
              </a:rPr>
              <a:t>How Emotionally Intelligent Leaders Drive Stronger Teams and Better Results.</a:t>
            </a:r>
            <a:r>
              <a:rPr lang="en-GB" sz="2000" dirty="0">
                <a:latin typeface="Times New Roman" panose="02020603050405020304" pitchFamily="18" charset="0"/>
                <a:cs typeface="Times New Roman" panose="02020603050405020304" pitchFamily="18" charset="0"/>
              </a:rPr>
              <a:t> [Online] Available at: https://www.thomas.co/resources/type/hr-blog/how-emotionally-intelligent-leaders-drive-stronger-teams-and-better-results [Accessed 13 June 2026].</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sz="2000" dirty="0" err="1">
                <a:latin typeface="Times New Roman" panose="02020603050405020304" pitchFamily="18" charset="0"/>
                <a:cs typeface="Times New Roman" panose="02020603050405020304" pitchFamily="18" charset="0"/>
              </a:rPr>
              <a:t>Worldfinance</a:t>
            </a:r>
            <a:r>
              <a:rPr lang="en-GB" sz="2000" dirty="0">
                <a:latin typeface="Times New Roman" panose="02020603050405020304" pitchFamily="18" charset="0"/>
                <a:cs typeface="Times New Roman" panose="02020603050405020304" pitchFamily="18" charset="0"/>
              </a:rPr>
              <a:t>, (2026). </a:t>
            </a:r>
            <a:r>
              <a:rPr lang="en-GB" sz="2000" i="1" dirty="0">
                <a:latin typeface="Times New Roman" panose="02020603050405020304" pitchFamily="18" charset="0"/>
                <a:cs typeface="Times New Roman" panose="02020603050405020304" pitchFamily="18" charset="0"/>
              </a:rPr>
              <a:t>HSBC: the not-so-local bank</a:t>
            </a:r>
            <a:r>
              <a:rPr lang="en-GB" sz="2000" dirty="0">
                <a:latin typeface="Times New Roman" panose="02020603050405020304" pitchFamily="18" charset="0"/>
                <a:cs typeface="Times New Roman" panose="02020603050405020304" pitchFamily="18" charset="0"/>
              </a:rPr>
              <a:t>. [Online] Available at: https://www.worldfinance.com/banking/hsbc-the-not-so-local-bank [Accessed 13 June 2026].</a:t>
            </a:r>
            <a:endParaRPr lang="en-IN" sz="20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en-IN"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A3189-0092-C2E4-5DEB-5D9F18B926D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1FFCB28-92E5-7314-3F09-934187F494FF}"/>
              </a:ext>
            </a:extLst>
          </p:cNvPr>
          <p:cNvSpPr/>
          <p:nvPr/>
        </p:nvSpPr>
        <p:spPr>
          <a:xfrm flipH="1">
            <a:off x="-222165" y="-556028"/>
            <a:ext cx="18732331" cy="11543944"/>
          </a:xfrm>
          <a:custGeom>
            <a:avLst/>
            <a:gdLst/>
            <a:ahLst/>
            <a:cxnLst/>
            <a:rect l="l" t="t" r="r" b="b"/>
            <a:pathLst>
              <a:path w="18732331" h="11543944">
                <a:moveTo>
                  <a:pt x="18732330" y="0"/>
                </a:moveTo>
                <a:lnTo>
                  <a:pt x="0" y="0"/>
                </a:lnTo>
                <a:lnTo>
                  <a:pt x="0" y="11543943"/>
                </a:lnTo>
                <a:lnTo>
                  <a:pt x="18732330" y="11543943"/>
                </a:lnTo>
                <a:lnTo>
                  <a:pt x="18732330" y="0"/>
                </a:lnTo>
                <a:close/>
              </a:path>
            </a:pathLst>
          </a:custGeom>
          <a:blipFill>
            <a:blip r:embed="rId3"/>
            <a:stretch>
              <a:fillRect l="-37312" t="-53550" r="-14698" b="-80784"/>
            </a:stretch>
          </a:blipFill>
        </p:spPr>
      </p:sp>
      <p:sp>
        <p:nvSpPr>
          <p:cNvPr id="3" name="TextBox 2">
            <a:extLst>
              <a:ext uri="{FF2B5EF4-FFF2-40B4-BE49-F238E27FC236}">
                <a16:creationId xmlns:a16="http://schemas.microsoft.com/office/drawing/2014/main" id="{A26ECA9D-8323-24F5-4782-86F4E7C05B0E}"/>
              </a:ext>
            </a:extLst>
          </p:cNvPr>
          <p:cNvSpPr txBox="1"/>
          <p:nvPr/>
        </p:nvSpPr>
        <p:spPr>
          <a:xfrm>
            <a:off x="4114800" y="3162300"/>
            <a:ext cx="10744200" cy="1862048"/>
          </a:xfrm>
          <a:prstGeom prst="rect">
            <a:avLst/>
          </a:prstGeom>
          <a:noFill/>
        </p:spPr>
        <p:txBody>
          <a:bodyPr wrap="square" rtlCol="0">
            <a:spAutoFit/>
          </a:bodyPr>
          <a:lstStyle/>
          <a:p>
            <a:r>
              <a:rPr lang="en-IN" sz="11500" b="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34650942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3384</Words>
  <Application>Microsoft Office PowerPoint</Application>
  <PresentationFormat>Custom</PresentationFormat>
  <Paragraphs>185</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Mariama Barrie</cp:lastModifiedBy>
  <cp:revision>3</cp:revision>
  <dcterms:created xsi:type="dcterms:W3CDTF">2026-06-17T12:49:06Z</dcterms:created>
  <dcterms:modified xsi:type="dcterms:W3CDTF">2026-06-26T03:07:12Z</dcterms:modified>
  <dc:identifier/>
</cp:coreProperties>
</file>