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21374100" cy="15113000"/>
  <p:notesSz cx="6858000" cy="9144000"/>
  <p:embeddedFontLst>
    <p:embeddedFont>
      <p:font typeface="Gordita" pitchFamily="2" charset="77"/>
      <p:regular r:id="rId3"/>
    </p:embeddedFont>
    <p:embeddedFont>
      <p:font typeface="Gordita Bold" pitchFamily="2" charset="77"/>
      <p:regular r:id="rId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font" Target="fonts/font1.fntdata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font" Target="fonts/font2.fntdata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yn Watts (2406776)" userId="8bc0f73d-7939-4210-8ac1-b9b994c33268" providerId="ADAL" clId="{717E073D-3E2E-42CF-8DB9-447386F8196C}"/>
    <pc:docChg chg="undo custSel modSld">
      <pc:chgData name="Robyn Watts (2406776)" userId="8bc0f73d-7939-4210-8ac1-b9b994c33268" providerId="ADAL" clId="{717E073D-3E2E-42CF-8DB9-447386F8196C}" dt="2026-05-13T08:33:10.125" v="97" actId="25668"/>
      <pc:docMkLst>
        <pc:docMk/>
      </pc:docMkLst>
      <pc:sldChg chg="modSp mod">
        <pc:chgData name="Robyn Watts (2406776)" userId="8bc0f73d-7939-4210-8ac1-b9b994c33268" providerId="ADAL" clId="{717E073D-3E2E-42CF-8DB9-447386F8196C}" dt="2026-05-13T08:33:10.125" v="97" actId="25668"/>
        <pc:sldMkLst>
          <pc:docMk/>
          <pc:sldMk cId="0" sldId="256"/>
        </pc:sldMkLst>
        <pc:spChg chg="mod">
          <ac:chgData name="Robyn Watts (2406776)" userId="8bc0f73d-7939-4210-8ac1-b9b994c33268" providerId="ADAL" clId="{717E073D-3E2E-42CF-8DB9-447386F8196C}" dt="2026-05-06T09:15:43.763" v="11" actId="14100"/>
          <ac:spMkLst>
            <pc:docMk/>
            <pc:sldMk cId="0" sldId="256"/>
            <ac:spMk id="12" creationId="{00000000-0000-0000-0000-000000000000}"/>
          </ac:spMkLst>
        </pc:spChg>
        <pc:spChg chg="mod">
          <ac:chgData name="Robyn Watts (2406776)" userId="8bc0f73d-7939-4210-8ac1-b9b994c33268" providerId="ADAL" clId="{717E073D-3E2E-42CF-8DB9-447386F8196C}" dt="2026-05-06T09:14:40.922" v="5" actId="14100"/>
          <ac:spMkLst>
            <pc:docMk/>
            <pc:sldMk cId="0" sldId="256"/>
            <ac:spMk id="14" creationId="{00000000-0000-0000-0000-000000000000}"/>
          </ac:spMkLst>
        </pc:spChg>
        <pc:spChg chg="mod">
          <ac:chgData name="Robyn Watts (2406776)" userId="8bc0f73d-7939-4210-8ac1-b9b994c33268" providerId="ADAL" clId="{717E073D-3E2E-42CF-8DB9-447386F8196C}" dt="2026-05-06T09:27:40.500" v="18" actId="14100"/>
          <ac:spMkLst>
            <pc:docMk/>
            <pc:sldMk cId="0" sldId="256"/>
            <ac:spMk id="18" creationId="{00000000-0000-0000-0000-000000000000}"/>
          </ac:spMkLst>
        </pc:spChg>
        <pc:spChg chg="mod">
          <ac:chgData name="Robyn Watts (2406776)" userId="8bc0f73d-7939-4210-8ac1-b9b994c33268" providerId="ADAL" clId="{717E073D-3E2E-42CF-8DB9-447386F8196C}" dt="2026-05-06T10:45:02.639" v="26" actId="1076"/>
          <ac:spMkLst>
            <pc:docMk/>
            <pc:sldMk cId="0" sldId="256"/>
            <ac:spMk id="19" creationId="{00000000-0000-0000-0000-000000000000}"/>
          </ac:spMkLst>
        </pc:spChg>
        <pc:spChg chg="mod">
          <ac:chgData name="Robyn Watts (2406776)" userId="8bc0f73d-7939-4210-8ac1-b9b994c33268" providerId="ADAL" clId="{717E073D-3E2E-42CF-8DB9-447386F8196C}" dt="2026-05-06T09:28:42.197" v="24" actId="20577"/>
          <ac:spMkLst>
            <pc:docMk/>
            <pc:sldMk cId="0" sldId="256"/>
            <ac:spMk id="23" creationId="{00000000-0000-0000-0000-000000000000}"/>
          </ac:spMkLst>
        </pc:spChg>
        <pc:spChg chg="mod">
          <ac:chgData name="Robyn Watts (2406776)" userId="8bc0f73d-7939-4210-8ac1-b9b994c33268" providerId="ADAL" clId="{717E073D-3E2E-42CF-8DB9-447386F8196C}" dt="2026-05-13T08:26:30.521" v="80" actId="255"/>
          <ac:spMkLst>
            <pc:docMk/>
            <pc:sldMk cId="0" sldId="256"/>
            <ac:spMk id="26" creationId="{00000000-0000-0000-0000-000000000000}"/>
          </ac:spMkLst>
        </pc:spChg>
        <pc:spChg chg="mod">
          <ac:chgData name="Robyn Watts (2406776)" userId="8bc0f73d-7939-4210-8ac1-b9b994c33268" providerId="ADAL" clId="{717E073D-3E2E-42CF-8DB9-447386F8196C}" dt="2026-05-13T08:24:54.689" v="63" actId="12"/>
          <ac:spMkLst>
            <pc:docMk/>
            <pc:sldMk cId="0" sldId="256"/>
            <ac:spMk id="27" creationId="{00000000-0000-0000-0000-000000000000}"/>
          </ac:spMkLst>
        </pc:spChg>
        <pc:spChg chg="mod">
          <ac:chgData name="Robyn Watts (2406776)" userId="8bc0f73d-7939-4210-8ac1-b9b994c33268" providerId="ADAL" clId="{717E073D-3E2E-42CF-8DB9-447386F8196C}" dt="2026-05-13T08:26:36.512" v="81" actId="1076"/>
          <ac:spMkLst>
            <pc:docMk/>
            <pc:sldMk cId="0" sldId="256"/>
            <ac:spMk id="28" creationId="{00000000-0000-0000-0000-000000000000}"/>
          </ac:spMkLst>
        </pc:spChg>
        <pc:spChg chg="mod">
          <ac:chgData name="Robyn Watts (2406776)" userId="8bc0f73d-7939-4210-8ac1-b9b994c33268" providerId="ADAL" clId="{717E073D-3E2E-42CF-8DB9-447386F8196C}" dt="2026-05-13T08:26:49.711" v="84" actId="1076"/>
          <ac:spMkLst>
            <pc:docMk/>
            <pc:sldMk cId="0" sldId="256"/>
            <ac:spMk id="29" creationId="{00000000-0000-0000-0000-000000000000}"/>
          </ac:spMkLst>
        </pc:spChg>
        <pc:spChg chg="mod">
          <ac:chgData name="Robyn Watts (2406776)" userId="8bc0f73d-7939-4210-8ac1-b9b994c33268" providerId="ADAL" clId="{717E073D-3E2E-42CF-8DB9-447386F8196C}" dt="2026-05-13T08:32:48.031" v="92" actId="20577"/>
          <ac:spMkLst>
            <pc:docMk/>
            <pc:sldMk cId="0" sldId="256"/>
            <ac:spMk id="31" creationId="{00000000-0000-0000-0000-000000000000}"/>
          </ac:spMkLst>
        </pc:spChg>
        <pc:spChg chg="mod">
          <ac:chgData name="Robyn Watts (2406776)" userId="8bc0f73d-7939-4210-8ac1-b9b994c33268" providerId="ADAL" clId="{717E073D-3E2E-42CF-8DB9-447386F8196C}" dt="2026-05-06T09:27:50.921" v="22" actId="1076"/>
          <ac:spMkLst>
            <pc:docMk/>
            <pc:sldMk cId="0" sldId="256"/>
            <ac:spMk id="32" creationId="{00000000-0000-0000-0000-000000000000}"/>
          </ac:spMkLst>
        </pc:spChg>
        <pc:spChg chg="mod">
          <ac:chgData name="Robyn Watts (2406776)" userId="8bc0f73d-7939-4210-8ac1-b9b994c33268" providerId="ADAL" clId="{717E073D-3E2E-42CF-8DB9-447386F8196C}" dt="2026-05-06T09:27:42.450" v="19" actId="1076"/>
          <ac:spMkLst>
            <pc:docMk/>
            <pc:sldMk cId="0" sldId="256"/>
            <ac:spMk id="33" creationId="{00000000-0000-0000-0000-000000000000}"/>
          </ac:spMkLst>
        </pc:spChg>
        <pc:spChg chg="mod">
          <ac:chgData name="Robyn Watts (2406776)" userId="8bc0f73d-7939-4210-8ac1-b9b994c33268" providerId="ADAL" clId="{717E073D-3E2E-42CF-8DB9-447386F8196C}" dt="2026-05-13T08:33:10.125" v="97" actId="25668"/>
          <ac:spMkLst>
            <pc:docMk/>
            <pc:sldMk cId="0" sldId="256"/>
            <ac:spMk id="34" creationId="{00000000-0000-0000-0000-000000000000}"/>
          </ac:spMkLst>
        </pc:spChg>
        <pc:grpChg chg="mod">
          <ac:chgData name="Robyn Watts (2406776)" userId="8bc0f73d-7939-4210-8ac1-b9b994c33268" providerId="ADAL" clId="{717E073D-3E2E-42CF-8DB9-447386F8196C}" dt="2026-05-06T09:16:10.013" v="15" actId="1076"/>
          <ac:grpSpMkLst>
            <pc:docMk/>
            <pc:sldMk cId="0" sldId="256"/>
            <ac:grpSpMk id="2" creationId="{00000000-0000-0000-0000-000000000000}"/>
          </ac:grpSpMkLst>
        </pc:grpChg>
        <pc:grpChg chg="mod">
          <ac:chgData name="Robyn Watts (2406776)" userId="8bc0f73d-7939-4210-8ac1-b9b994c33268" providerId="ADAL" clId="{717E073D-3E2E-42CF-8DB9-447386F8196C}" dt="2026-05-06T09:15:09.473" v="7" actId="14100"/>
          <ac:grpSpMkLst>
            <pc:docMk/>
            <pc:sldMk cId="0" sldId="256"/>
            <ac:grpSpMk id="5" creationId="{00000000-0000-0000-0000-000000000000}"/>
          </ac:grpSpMkLst>
        </pc:grpChg>
        <pc:grpChg chg="mod">
          <ac:chgData name="Robyn Watts (2406776)" userId="8bc0f73d-7939-4210-8ac1-b9b994c33268" providerId="ADAL" clId="{717E073D-3E2E-42CF-8DB9-447386F8196C}" dt="2026-05-06T09:16:22.553" v="16" actId="1076"/>
          <ac:grpSpMkLst>
            <pc:docMk/>
            <pc:sldMk cId="0" sldId="256"/>
            <ac:grpSpMk id="10" creationId="{00000000-0000-0000-0000-000000000000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02826" y="13845123"/>
            <a:ext cx="18739246" cy="654483"/>
            <a:chOff x="0" y="0"/>
            <a:chExt cx="4534275" cy="13136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534275" cy="131364"/>
            </a:xfrm>
            <a:custGeom>
              <a:avLst/>
              <a:gdLst/>
              <a:ahLst/>
              <a:cxnLst/>
              <a:rect l="l" t="t" r="r" b="b"/>
              <a:pathLst>
                <a:path w="4534275" h="131364">
                  <a:moveTo>
                    <a:pt x="0" y="0"/>
                  </a:moveTo>
                  <a:lnTo>
                    <a:pt x="4534275" y="0"/>
                  </a:lnTo>
                  <a:lnTo>
                    <a:pt x="4534275" y="131364"/>
                  </a:lnTo>
                  <a:lnTo>
                    <a:pt x="0" y="131364"/>
                  </a:lnTo>
                  <a:close/>
                </a:path>
              </a:pathLst>
            </a:custGeom>
            <a:solidFill>
              <a:srgbClr val="004AAD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534275" cy="169464"/>
            </a:xfrm>
            <a:prstGeom prst="rect">
              <a:avLst/>
            </a:prstGeom>
          </p:spPr>
          <p:txBody>
            <a:bodyPr lIns="17500" tIns="17500" rIns="17500" bIns="17500" rtlCol="0" anchor="ctr"/>
            <a:lstStyle/>
            <a:p>
              <a:pPr algn="ctr">
                <a:lnSpc>
                  <a:spcPts val="2572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75426" y="737565"/>
            <a:ext cx="18988248" cy="2201590"/>
            <a:chOff x="0" y="0"/>
            <a:chExt cx="3213191" cy="37274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213191" cy="372747"/>
            </a:xfrm>
            <a:custGeom>
              <a:avLst/>
              <a:gdLst/>
              <a:ahLst/>
              <a:cxnLst/>
              <a:rect l="l" t="t" r="r" b="b"/>
              <a:pathLst>
                <a:path w="3213191" h="372747">
                  <a:moveTo>
                    <a:pt x="0" y="0"/>
                  </a:moveTo>
                  <a:lnTo>
                    <a:pt x="3213191" y="0"/>
                  </a:lnTo>
                  <a:lnTo>
                    <a:pt x="3213191" y="372747"/>
                  </a:lnTo>
                  <a:lnTo>
                    <a:pt x="0" y="372747"/>
                  </a:lnTo>
                  <a:close/>
                </a:path>
              </a:pathLst>
            </a:custGeom>
            <a:solidFill>
              <a:srgbClr val="004AAD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1202825" y="2915667"/>
            <a:ext cx="18978349" cy="294634"/>
            <a:chOff x="0" y="0"/>
            <a:chExt cx="4534275" cy="70394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534275" cy="70394"/>
            </a:xfrm>
            <a:custGeom>
              <a:avLst/>
              <a:gdLst/>
              <a:ahLst/>
              <a:cxnLst/>
              <a:rect l="l" t="t" r="r" b="b"/>
              <a:pathLst>
                <a:path w="4534275" h="70394">
                  <a:moveTo>
                    <a:pt x="0" y="0"/>
                  </a:moveTo>
                  <a:lnTo>
                    <a:pt x="4534275" y="0"/>
                  </a:lnTo>
                  <a:lnTo>
                    <a:pt x="4534275" y="70394"/>
                  </a:lnTo>
                  <a:lnTo>
                    <a:pt x="0" y="70394"/>
                  </a:lnTo>
                  <a:close/>
                </a:path>
              </a:pathLst>
            </a:custGeom>
            <a:solidFill>
              <a:srgbClr val="00BF63">
                <a:alpha val="77647"/>
              </a:srgbClr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534275" cy="108494"/>
            </a:xfrm>
            <a:prstGeom prst="rect">
              <a:avLst/>
            </a:prstGeom>
          </p:spPr>
          <p:txBody>
            <a:bodyPr lIns="17500" tIns="17500" rIns="17500" bIns="17500" rtlCol="0" anchor="ctr"/>
            <a:lstStyle/>
            <a:p>
              <a:pPr algn="ctr">
                <a:lnSpc>
                  <a:spcPts val="2572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02377" y="10363934"/>
            <a:ext cx="11123860" cy="3473188"/>
            <a:chOff x="0" y="0"/>
            <a:chExt cx="1887769" cy="51152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887769" cy="511525"/>
            </a:xfrm>
            <a:custGeom>
              <a:avLst/>
              <a:gdLst/>
              <a:ahLst/>
              <a:cxnLst/>
              <a:rect l="l" t="t" r="r" b="b"/>
              <a:pathLst>
                <a:path w="1887769" h="511525">
                  <a:moveTo>
                    <a:pt x="0" y="0"/>
                  </a:moveTo>
                  <a:lnTo>
                    <a:pt x="1887769" y="0"/>
                  </a:lnTo>
                  <a:lnTo>
                    <a:pt x="1887769" y="511525"/>
                  </a:lnTo>
                  <a:lnTo>
                    <a:pt x="0" y="511525"/>
                  </a:lnTo>
                  <a:close/>
                </a:path>
              </a:pathLst>
            </a:custGeom>
            <a:blipFill>
              <a:blip r:embed="rId2"/>
              <a:stretch>
                <a:fillRect t="-109843" b="-109843"/>
              </a:stretch>
            </a:blipFill>
          </p:spPr>
        </p:sp>
      </p:grpSp>
      <p:sp>
        <p:nvSpPr>
          <p:cNvPr id="12" name="AutoShape 12"/>
          <p:cNvSpPr/>
          <p:nvPr/>
        </p:nvSpPr>
        <p:spPr>
          <a:xfrm flipH="1">
            <a:off x="6394541" y="3529329"/>
            <a:ext cx="48521" cy="6747828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3" name="AutoShape 13"/>
          <p:cNvSpPr/>
          <p:nvPr/>
        </p:nvSpPr>
        <p:spPr>
          <a:xfrm flipH="1">
            <a:off x="12335763" y="3504936"/>
            <a:ext cx="0" cy="10340188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4" name="AutoShape 14"/>
          <p:cNvSpPr/>
          <p:nvPr/>
        </p:nvSpPr>
        <p:spPr>
          <a:xfrm flipV="1">
            <a:off x="1192926" y="3208312"/>
            <a:ext cx="18988248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5" name="Freeform 15"/>
          <p:cNvSpPr/>
          <p:nvPr/>
        </p:nvSpPr>
        <p:spPr>
          <a:xfrm>
            <a:off x="1185325" y="3377630"/>
            <a:ext cx="1011746" cy="682978"/>
          </a:xfrm>
          <a:custGeom>
            <a:avLst/>
            <a:gdLst/>
            <a:ahLst/>
            <a:cxnLst/>
            <a:rect l="l" t="t" r="r" b="b"/>
            <a:pathLst>
              <a:path w="1011746" h="682978">
                <a:moveTo>
                  <a:pt x="0" y="0"/>
                </a:moveTo>
                <a:lnTo>
                  <a:pt x="1011746" y="0"/>
                </a:lnTo>
                <a:lnTo>
                  <a:pt x="1011746" y="682978"/>
                </a:lnTo>
                <a:lnTo>
                  <a:pt x="0" y="68297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6662" b="-6662"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1296207" y="6394948"/>
            <a:ext cx="1114899" cy="742802"/>
          </a:xfrm>
          <a:custGeom>
            <a:avLst/>
            <a:gdLst/>
            <a:ahLst/>
            <a:cxnLst/>
            <a:rect l="l" t="t" r="r" b="b"/>
            <a:pathLst>
              <a:path w="1114899" h="742802">
                <a:moveTo>
                  <a:pt x="0" y="0"/>
                </a:moveTo>
                <a:lnTo>
                  <a:pt x="1114900" y="0"/>
                </a:lnTo>
                <a:lnTo>
                  <a:pt x="1114900" y="742801"/>
                </a:lnTo>
                <a:lnTo>
                  <a:pt x="0" y="74280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6740172" y="6365035"/>
            <a:ext cx="801016" cy="801016"/>
          </a:xfrm>
          <a:custGeom>
            <a:avLst/>
            <a:gdLst/>
            <a:ahLst/>
            <a:cxnLst/>
            <a:rect l="l" t="t" r="r" b="b"/>
            <a:pathLst>
              <a:path w="801016" h="801016">
                <a:moveTo>
                  <a:pt x="0" y="0"/>
                </a:moveTo>
                <a:lnTo>
                  <a:pt x="801016" y="0"/>
                </a:lnTo>
                <a:lnTo>
                  <a:pt x="801016" y="801015"/>
                </a:lnTo>
                <a:lnTo>
                  <a:pt x="0" y="80101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12525293" y="3866745"/>
            <a:ext cx="7663467" cy="9065289"/>
          </a:xfrm>
          <a:custGeom>
            <a:avLst/>
            <a:gdLst/>
            <a:ahLst/>
            <a:cxnLst/>
            <a:rect l="l" t="t" r="r" b="b"/>
            <a:pathLst>
              <a:path w="7416778" h="7879712">
                <a:moveTo>
                  <a:pt x="0" y="0"/>
                </a:moveTo>
                <a:lnTo>
                  <a:pt x="7416778" y="0"/>
                </a:lnTo>
                <a:lnTo>
                  <a:pt x="7416778" y="7879711"/>
                </a:lnTo>
                <a:lnTo>
                  <a:pt x="0" y="787971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7946928" y="3556720"/>
            <a:ext cx="2968591" cy="3151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72"/>
              </a:lnSpc>
            </a:pPr>
            <a:r>
              <a:rPr lang="en-US" sz="1837" b="1" spc="82" dirty="0">
                <a:solidFill>
                  <a:srgbClr val="00BF63"/>
                </a:solidFill>
                <a:latin typeface="Gordita Bold"/>
                <a:ea typeface="Gordita Bold"/>
                <a:cs typeface="Gordita Bold"/>
                <a:sym typeface="Gordita Bold"/>
              </a:rPr>
              <a:t>METHODOLOGY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92717" y="6670041"/>
            <a:ext cx="2968591" cy="315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72"/>
              </a:lnSpc>
            </a:pPr>
            <a:r>
              <a:rPr lang="en-US" sz="1837" b="1" spc="82" dirty="0">
                <a:solidFill>
                  <a:srgbClr val="00BF63"/>
                </a:solidFill>
                <a:latin typeface="Gordita Bold"/>
                <a:ea typeface="Gordita Bold"/>
                <a:cs typeface="Gordita Bold"/>
                <a:sym typeface="Gordita Bold"/>
              </a:rPr>
              <a:t>WHY IT MATTERS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261290" y="3556706"/>
            <a:ext cx="3631447" cy="315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72"/>
              </a:lnSpc>
            </a:pPr>
            <a:r>
              <a:rPr lang="en-US" sz="1837" b="1" spc="82">
                <a:solidFill>
                  <a:srgbClr val="00BF63"/>
                </a:solidFill>
                <a:latin typeface="Gordita Bold"/>
                <a:ea typeface="Gordita Bold"/>
                <a:cs typeface="Gordita Bold"/>
                <a:sym typeface="Gordita Bold"/>
              </a:rPr>
              <a:t>RESEARCH QUESTION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8773" y="6639385"/>
            <a:ext cx="4497465" cy="315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72"/>
              </a:lnSpc>
            </a:pPr>
            <a:r>
              <a:rPr lang="en-US" sz="1837" b="1" spc="82">
                <a:solidFill>
                  <a:srgbClr val="00BF63"/>
                </a:solidFill>
                <a:latin typeface="Gordita Bold"/>
                <a:ea typeface="Gordita Bold"/>
                <a:cs typeface="Gordita Bold"/>
                <a:sym typeface="Gordita Bold"/>
              </a:rPr>
              <a:t>EXPECTED OUTCOIMES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832804" y="13943346"/>
            <a:ext cx="17718392" cy="3152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72"/>
              </a:lnSpc>
            </a:pPr>
            <a:r>
              <a:rPr lang="en-US" sz="1837" dirty="0">
                <a:solidFill>
                  <a:srgbClr val="FFFFFF"/>
                </a:solidFill>
                <a:latin typeface="Gordita"/>
                <a:ea typeface="Gordita"/>
                <a:cs typeface="Gordita"/>
                <a:sym typeface="Gordita"/>
              </a:rPr>
              <a:t>ROBYN WATTS.     BSC (HONS) QUAN</a:t>
            </a:r>
            <a:r>
              <a:rPr lang="en-GB" sz="1837" dirty="0">
                <a:solidFill>
                  <a:srgbClr val="FFFFFF"/>
                </a:solidFill>
                <a:latin typeface="Gordita"/>
                <a:ea typeface="Gordita"/>
                <a:cs typeface="Gordita"/>
                <a:sym typeface="Gordita"/>
              </a:rPr>
              <a:t>TITY</a:t>
            </a:r>
            <a:r>
              <a:rPr lang="en-US" sz="1837" dirty="0">
                <a:solidFill>
                  <a:srgbClr val="FFFFFF"/>
                </a:solidFill>
                <a:latin typeface="Gordita"/>
                <a:ea typeface="Gordita"/>
                <a:cs typeface="Gordita"/>
                <a:sym typeface="Gordita"/>
              </a:rPr>
              <a:t> SURVEYING.     RE</a:t>
            </a:r>
            <a:r>
              <a:rPr lang="en-GB" sz="1837" dirty="0">
                <a:solidFill>
                  <a:srgbClr val="FFFFFF"/>
                </a:solidFill>
                <a:latin typeface="Gordita"/>
                <a:ea typeface="Gordita"/>
                <a:cs typeface="Gordita"/>
                <a:sym typeface="Gordita"/>
              </a:rPr>
              <a:t>SEARCH</a:t>
            </a:r>
            <a:r>
              <a:rPr lang="en-US" sz="1837" dirty="0">
                <a:solidFill>
                  <a:srgbClr val="FFFFFF"/>
                </a:solidFill>
                <a:latin typeface="Gordita"/>
                <a:ea typeface="Gordita"/>
                <a:cs typeface="Gordita"/>
                <a:sym typeface="Gordita"/>
              </a:rPr>
              <a:t> DESIGN PROJECT.      WALES</a:t>
            </a:r>
            <a:r>
              <a:rPr lang="en-GB" sz="1837" dirty="0">
                <a:solidFill>
                  <a:srgbClr val="FFFFFF"/>
                </a:solidFill>
                <a:latin typeface="Gordita"/>
                <a:ea typeface="Gordita"/>
                <a:cs typeface="Gordita"/>
                <a:sym typeface="Gordita"/>
              </a:rPr>
              <a:t>.</a:t>
            </a:r>
            <a:r>
              <a:rPr lang="en-US" sz="1837" dirty="0">
                <a:solidFill>
                  <a:srgbClr val="FFFFFF"/>
                </a:solidFill>
                <a:latin typeface="Gordita"/>
                <a:ea typeface="Gordita"/>
                <a:cs typeface="Gordita"/>
                <a:sym typeface="Gordita"/>
              </a:rPr>
              <a:t>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766808" y="961219"/>
            <a:ext cx="13850384" cy="10126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91"/>
              </a:lnSpc>
            </a:pPr>
            <a:r>
              <a:rPr lang="en-US" sz="3470">
                <a:solidFill>
                  <a:srgbClr val="FFFFFF"/>
                </a:solidFill>
                <a:latin typeface="Gordita"/>
                <a:ea typeface="Gordita"/>
                <a:cs typeface="Gordita"/>
                <a:sym typeface="Gordita"/>
              </a:rPr>
              <a:t>THE IMPACT OF SUSTAINABLE REFURBISHMENT ON COST ESTIMATION AND COST MANAGEMENT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6117" y="2171859"/>
            <a:ext cx="5034575" cy="315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572"/>
              </a:lnSpc>
            </a:pPr>
            <a:r>
              <a:rPr lang="en-US" sz="1837" spc="73">
                <a:solidFill>
                  <a:srgbClr val="FFFFFF"/>
                </a:solidFill>
                <a:latin typeface="Gordita"/>
                <a:ea typeface="Gordita"/>
                <a:cs typeface="Gordita"/>
                <a:sym typeface="Gordita"/>
              </a:rPr>
              <a:t>BY QUANTITY SURVEYORS IN WALES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210378" y="4202529"/>
            <a:ext cx="4571459" cy="1769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96"/>
              </a:lnSpc>
              <a:spcBef>
                <a:spcPct val="0"/>
              </a:spcBef>
            </a:pPr>
            <a:r>
              <a:rPr lang="en-US" sz="2000" spc="73" dirty="0">
                <a:solidFill>
                  <a:schemeClr val="tx1">
                    <a:lumMod val="75000"/>
                    <a:lumOff val="25000"/>
                  </a:schemeClr>
                </a:solidFill>
                <a:ea typeface="Gordita"/>
                <a:cs typeface="Gordita"/>
                <a:sym typeface="Gordita"/>
              </a:rPr>
              <a:t>HOW DO SUSTAINABLE REFURBISHMENT PRACTICES, INCLUDING THE RETENTION OF EXISTING AND LISTED BUILDINGS, AFFECT COST ESTIMATION AND COST MANAGEMENT APPROACHES USED BY QUANTITY SURVEYORS IN WALES?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373486" y="7432750"/>
            <a:ext cx="4786644" cy="24186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Net Zero Wales prioritises refurbishment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Existing buildings increase uncertainty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Traditional QS methods become less reliable</a:t>
            </a:r>
          </a:p>
          <a:p>
            <a:pPr marL="342900" indent="-342900" algn="l">
              <a:lnSpc>
                <a:spcPts val="2256"/>
              </a:lnSpc>
              <a:spcBef>
                <a:spcPct val="0"/>
              </a:spcBef>
              <a:buFont typeface="Wingdings" pitchFamily="2" charset="2"/>
              <a:buChar char="q"/>
            </a:pPr>
            <a:endParaRPr lang="en-US" sz="2300" spc="72" dirty="0">
              <a:solidFill>
                <a:schemeClr val="tx1">
                  <a:lumMod val="75000"/>
                  <a:lumOff val="25000"/>
                </a:schemeClr>
              </a:solidFill>
              <a:latin typeface="Gordita"/>
              <a:ea typeface="Gordita"/>
              <a:cs typeface="Gordita"/>
              <a:sym typeface="Gordita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6661934" y="7451763"/>
            <a:ext cx="5229452" cy="21419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Greater use of contingencies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Adaptive cost management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Increased professional judgement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Tension between sustainability and cost certainty</a:t>
            </a:r>
          </a:p>
          <a:p>
            <a:pPr marL="342900" indent="-342900" algn="l">
              <a:lnSpc>
                <a:spcPts val="2296"/>
              </a:lnSpc>
              <a:spcBef>
                <a:spcPct val="0"/>
              </a:spcBef>
              <a:buFont typeface="Wingdings" pitchFamily="2" charset="2"/>
              <a:buChar char="q"/>
            </a:pPr>
            <a:endParaRPr lang="en-US" sz="2400" spc="73" dirty="0">
              <a:solidFill>
                <a:schemeClr val="tx1">
                  <a:lumMod val="75000"/>
                  <a:lumOff val="25000"/>
                </a:schemeClr>
              </a:solidFill>
              <a:latin typeface="Gordita"/>
              <a:ea typeface="Gordita"/>
              <a:cs typeface="Gordita"/>
              <a:sym typeface="Gordita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6764307" y="4060608"/>
            <a:ext cx="4939628" cy="20783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Qualitative approach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15 semi-structured interviews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Quantity surveyors in Wales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Thematic analysis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GB" sz="2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Applied case study</a:t>
            </a:r>
          </a:p>
          <a:p>
            <a:pPr marL="342900" indent="-342900" algn="l">
              <a:lnSpc>
                <a:spcPts val="2432"/>
              </a:lnSpc>
              <a:spcBef>
                <a:spcPct val="0"/>
              </a:spcBef>
              <a:buFont typeface="Wingdings" pitchFamily="2" charset="2"/>
              <a:buChar char="q"/>
            </a:pPr>
            <a:endParaRPr lang="en-US" sz="2300" spc="78" dirty="0">
              <a:solidFill>
                <a:schemeClr val="tx1">
                  <a:lumMod val="75000"/>
                  <a:lumOff val="25000"/>
                </a:schemeClr>
              </a:solidFill>
              <a:ea typeface="Gordita"/>
              <a:cs typeface="Gordita"/>
              <a:sym typeface="Gordita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14282517" y="4202529"/>
            <a:ext cx="3902333" cy="7632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79"/>
              </a:lnSpc>
            </a:pPr>
            <a:r>
              <a:rPr lang="en-US" sz="2199" b="1" spc="98">
                <a:solidFill>
                  <a:srgbClr val="000000"/>
                </a:solidFill>
                <a:latin typeface="Gordita Bold"/>
                <a:ea typeface="Gordita Bold"/>
                <a:cs typeface="Gordita Bold"/>
                <a:sym typeface="Gordita Bold"/>
              </a:rPr>
              <a:t>SUSTAINABILITY LED</a:t>
            </a:r>
          </a:p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 b="1" spc="98">
                <a:solidFill>
                  <a:srgbClr val="000000"/>
                </a:solidFill>
                <a:latin typeface="Gordita Bold"/>
                <a:ea typeface="Gordita Bold"/>
                <a:cs typeface="Gordita Bold"/>
                <a:sym typeface="Gordita Bold"/>
              </a:rPr>
              <a:t> REFURBISHMENT 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989518" y="6384219"/>
            <a:ext cx="4952554" cy="3813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32"/>
              </a:lnSpc>
              <a:spcBef>
                <a:spcPct val="0"/>
              </a:spcBef>
            </a:pPr>
            <a:r>
              <a:rPr lang="en-US" sz="2237" b="1" spc="100" dirty="0">
                <a:solidFill>
                  <a:srgbClr val="000000"/>
                </a:solidFill>
                <a:latin typeface="Gordita Bold"/>
                <a:ea typeface="Gordita Bold"/>
                <a:cs typeface="Gordita Bold"/>
                <a:sym typeface="Gordita Bold"/>
              </a:rPr>
              <a:t>EX</a:t>
            </a:r>
            <a:r>
              <a:rPr lang="en-GB" sz="2237" b="1" spc="100" dirty="0">
                <a:solidFill>
                  <a:srgbClr val="000000"/>
                </a:solidFill>
                <a:latin typeface="Gordita Bold"/>
                <a:ea typeface="Gordita Bold"/>
                <a:cs typeface="Gordita Bold"/>
                <a:sym typeface="Gordita Bold"/>
              </a:rPr>
              <a:t>IS</a:t>
            </a:r>
            <a:r>
              <a:rPr lang="en-US" sz="2237" b="1" spc="100" dirty="0">
                <a:solidFill>
                  <a:srgbClr val="000000"/>
                </a:solidFill>
                <a:latin typeface="Gordita Bold"/>
                <a:ea typeface="Gordita Bold"/>
                <a:cs typeface="Gordita Bold"/>
                <a:sym typeface="Gordita Bold"/>
              </a:rPr>
              <a:t>TING/ LISTED BUILDINGS 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146306" y="8002187"/>
            <a:ext cx="4421440" cy="7102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52"/>
              </a:lnSpc>
              <a:spcBef>
                <a:spcPct val="0"/>
              </a:spcBef>
            </a:pPr>
            <a:r>
              <a:rPr lang="en-US" sz="2037" b="1" spc="91">
                <a:solidFill>
                  <a:srgbClr val="000000"/>
                </a:solidFill>
                <a:latin typeface="Gordita Bold"/>
                <a:ea typeface="Gordita Bold"/>
                <a:cs typeface="Gordita Bold"/>
                <a:sym typeface="Gordita Bold"/>
              </a:rPr>
              <a:t>HIGHER UNCERTAINITY &amp; HIDDDEN RISK 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4022963" y="11689959"/>
            <a:ext cx="4760050" cy="7102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52"/>
              </a:lnSpc>
              <a:spcBef>
                <a:spcPct val="0"/>
              </a:spcBef>
            </a:pPr>
            <a:r>
              <a:rPr lang="en-US" sz="2037" b="1" spc="91">
                <a:solidFill>
                  <a:srgbClr val="000000"/>
                </a:solidFill>
                <a:latin typeface="Gordita Bold"/>
                <a:ea typeface="Gordita Bold"/>
                <a:cs typeface="Gordita Bold"/>
                <a:sym typeface="Gordita Bold"/>
              </a:rPr>
              <a:t>ADAPTIVE QS COST MANAGEMENT APPROACHES 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5322725" y="9909046"/>
            <a:ext cx="4228471" cy="7102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52"/>
              </a:lnSpc>
              <a:spcBef>
                <a:spcPct val="0"/>
              </a:spcBef>
            </a:pPr>
            <a:r>
              <a:rPr lang="en-US" sz="2037" b="1" spc="91" dirty="0">
                <a:solidFill>
                  <a:srgbClr val="000000"/>
                </a:solidFill>
                <a:latin typeface="Gordita Bold"/>
                <a:ea typeface="Gordita Bold"/>
                <a:cs typeface="Gordita Bold"/>
                <a:sym typeface="Gordita Bold"/>
              </a:rPr>
              <a:t>RED</a:t>
            </a:r>
            <a:r>
              <a:rPr lang="en-GB" sz="2037" b="1" spc="91" dirty="0">
                <a:solidFill>
                  <a:srgbClr val="000000"/>
                </a:solidFill>
                <a:latin typeface="Gordita Bold"/>
                <a:ea typeface="Gordita Bold"/>
                <a:cs typeface="Gordita Bold"/>
                <a:sym typeface="Gordita Bold"/>
              </a:rPr>
              <a:t>UC</a:t>
            </a:r>
            <a:r>
              <a:rPr lang="en-US" sz="2037" b="1" spc="91" dirty="0">
                <a:solidFill>
                  <a:srgbClr val="000000"/>
                </a:solidFill>
                <a:latin typeface="Gordita Bold"/>
                <a:ea typeface="Gordita Bold"/>
                <a:cs typeface="Gordita Bold"/>
                <a:sym typeface="Gordita Bold"/>
              </a:rPr>
              <a:t>ED EARLY COST UNCERTAINTY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Research Poster</dc:title>
  <cp:lastModifiedBy>Robyn Watts (2406776)</cp:lastModifiedBy>
  <cp:revision>8</cp:revision>
  <dcterms:created xsi:type="dcterms:W3CDTF">2006-08-16T00:00:00Z</dcterms:created>
  <dcterms:modified xsi:type="dcterms:W3CDTF">2026-05-13T08:33:14Z</dcterms:modified>
  <dc:identifier>DAHI3zPRT8k</dc:identifier>
</cp:coreProperties>
</file>