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C4FFE0-8688-329E-8960-B3BA25A360A4}" v="7" dt="2026-07-18T18:26:49.870"/>
    <p1510:client id="{159E3F7B-40A3-F446-93DF-B102F431932B}" v="839" dt="2026-07-17T00:08:44.285"/>
    <p1510:client id="{18712D41-11BA-53E8-EBBB-C5EE8DC71313}" v="55" dt="2026-07-18T18:54:20.541"/>
    <p1510:client id="{B3584D43-FBAE-A2BE-631B-57A140B6DAB2}" v="10" dt="2026-07-18T18:46:35.0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4" d="100"/>
          <a:sy n="64" d="100"/>
        </p:scale>
        <p:origin x="954"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863885-27A9-4F64-A2A4-0B420DB77DD7}" type="datetimeFigureOut">
              <a:rPr lang="en-GB" smtClean="0"/>
              <a:t>18/07/2026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9204B2-C711-4B43-9576-587556556838}" type="slidenum">
              <a:rPr lang="en-GB" smtClean="0"/>
              <a:t>‹#›</a:t>
            </a:fld>
            <a:endParaRPr lang="en-GB"/>
          </a:p>
        </p:txBody>
      </p:sp>
    </p:spTree>
    <p:extLst>
      <p:ext uri="{BB962C8B-B14F-4D97-AF65-F5344CB8AC3E}">
        <p14:creationId xmlns:p14="http://schemas.microsoft.com/office/powerpoint/2010/main" val="25913024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A9204B2-C711-4B43-9576-587556556838}" type="slidenum">
              <a:rPr lang="en-GB" smtClean="0"/>
              <a:t>3</a:t>
            </a:fld>
            <a:endParaRPr lang="en-GB"/>
          </a:p>
        </p:txBody>
      </p:sp>
    </p:spTree>
    <p:extLst>
      <p:ext uri="{BB962C8B-B14F-4D97-AF65-F5344CB8AC3E}">
        <p14:creationId xmlns:p14="http://schemas.microsoft.com/office/powerpoint/2010/main" val="15700081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7/18/2026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4687233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7/18/2026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397624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7/18/2026</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9401850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7/18/2026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783998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7/18/2026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295687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7/18/2026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9719578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7/18/2026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982387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7/18/2026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889918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7/18/2026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547651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7/18/2026</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6108126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7/18/2026</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8485947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7/18/2026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1666613633"/>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88" r:id="rId6"/>
    <p:sldLayoutId id="2147483684" r:id="rId7"/>
    <p:sldLayoutId id="2147483685" r:id="rId8"/>
    <p:sldLayoutId id="2147483686" r:id="rId9"/>
    <p:sldLayoutId id="2147483687" r:id="rId10"/>
    <p:sldLayoutId id="2147483689"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png"/><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4.jpeg"/><Relationship Id="rId4"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3.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3.png"/><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3.png"/><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3.png"/><Relationship Id="rId5" Type="http://schemas.openxmlformats.org/officeDocument/2006/relationships/image" Target="../media/image10.jpeg"/><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3.png"/><Relationship Id="rId4" Type="http://schemas.openxmlformats.org/officeDocument/2006/relationships/image" Target="../media/image11.jpe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3.png"/><Relationship Id="rId4" Type="http://schemas.openxmlformats.org/officeDocument/2006/relationships/image" Target="../media/image12.jpe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3.png"/><Relationship Id="rId4" Type="http://schemas.openxmlformats.org/officeDocument/2006/relationships/image" Target="../media/image13.jpe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3.png"/><Relationship Id="rId4" Type="http://schemas.openxmlformats.org/officeDocument/2006/relationships/image" Target="../media/image14.jpe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3.png"/><Relationship Id="rId4" Type="http://schemas.openxmlformats.org/officeDocument/2006/relationships/image" Target="../media/image15.jpe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3.png"/><Relationship Id="rId4" Type="http://schemas.openxmlformats.org/officeDocument/2006/relationships/image" Target="../media/image16.jpe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3" Type="http://schemas.openxmlformats.org/officeDocument/2006/relationships/hyperlink" Target="https://www.cancerresearchuk.org/about-cancer/breast-cancer?utm_source=chatgpt.com" TargetMode="External"/><Relationship Id="rId2" Type="http://schemas.openxmlformats.org/officeDocument/2006/relationships/hyperlink" Target="https://www.nhs.uk/conditions/breast-cancer/?utm_source=chatgpt.com" TargetMode="External"/><Relationship Id="rId1" Type="http://schemas.openxmlformats.org/officeDocument/2006/relationships/slideLayout" Target="../slideLayouts/slideLayout2.xml"/><Relationship Id="rId4" Type="http://schemas.openxmlformats.org/officeDocument/2006/relationships/hyperlink" Target="https://www.macmillan.org.uk/cancer-information-and-support/breast-cancer?utm_source=chatgpt.com"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nhs.uk/conditions/breast-cancer/" TargetMode="External"/><Relationship Id="rId7" Type="http://schemas.openxmlformats.org/officeDocument/2006/relationships/hyperlink" Target="https://commons.wikimedia.org/wiki/Blausen_Medical" TargetMode="External"/><Relationship Id="rId2" Type="http://schemas.openxmlformats.org/officeDocument/2006/relationships/hyperlink" Target="https://www.cancerresearchuk.org/" TargetMode="External"/><Relationship Id="rId1" Type="http://schemas.openxmlformats.org/officeDocument/2006/relationships/slideLayout" Target="../slideLayouts/slideLayout2.xml"/><Relationship Id="rId6" Type="http://schemas.openxmlformats.org/officeDocument/2006/relationships/hyperlink" Target="https://my.clevelandclinic.org/" TargetMode="External"/><Relationship Id="rId5" Type="http://schemas.openxmlformats.org/officeDocument/2006/relationships/hyperlink" Target="https://www.cancer.gov/" TargetMode="External"/><Relationship Id="rId4" Type="http://schemas.openxmlformats.org/officeDocument/2006/relationships/hyperlink" Target="https://www.macmillan.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D1BA7680-B1FB-4B6B-2155-45DD5D6C4C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a:extLst>
              <a:ext uri="{FF2B5EF4-FFF2-40B4-BE49-F238E27FC236}">
                <a16:creationId xmlns:a16="http://schemas.microsoft.com/office/drawing/2014/main" id="{B607EB69-F643-3F62-893A-2FEB809D8068}"/>
              </a:ext>
            </a:extLst>
          </p:cNvPr>
          <p:cNvPicPr>
            <a:picLocks noChangeAspect="1"/>
          </p:cNvPicPr>
          <p:nvPr/>
        </p:nvPicPr>
        <p:blipFill>
          <a:blip r:embed="rId2"/>
          <a:srcRect t="22890" r="9085" b="885"/>
          <a:stretch>
            <a:fillRect/>
          </a:stretch>
        </p:blipFill>
        <p:spPr>
          <a:xfrm>
            <a:off x="20" y="-1"/>
            <a:ext cx="12191980" cy="6858001"/>
          </a:xfrm>
          <a:prstGeom prst="rect">
            <a:avLst/>
          </a:prstGeom>
        </p:spPr>
      </p:pic>
      <p:sp>
        <p:nvSpPr>
          <p:cNvPr id="21" name="Rectangle 20">
            <a:extLst>
              <a:ext uri="{FF2B5EF4-FFF2-40B4-BE49-F238E27FC236}">
                <a16:creationId xmlns:a16="http://schemas.microsoft.com/office/drawing/2014/main" id="{A9CCD9CD-49AE-3D3E-923B-81ECD3FBF7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332383"/>
            <a:ext cx="12192000" cy="4525617"/>
          </a:xfrm>
          <a:prstGeom prst="rect">
            <a:avLst/>
          </a:prstGeom>
          <a:gradFill>
            <a:gsLst>
              <a:gs pos="0">
                <a:srgbClr val="000000">
                  <a:alpha val="0"/>
                </a:srgbClr>
              </a:gs>
              <a:gs pos="55000">
                <a:srgbClr val="000000">
                  <a:alpha val="35000"/>
                </a:srgbClr>
              </a:gs>
              <a:gs pos="100000">
                <a:srgbClr val="000000">
                  <a:alpha val="45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365B3875-0CE0-5EC8-F1B4-B33C211EB503}"/>
              </a:ext>
            </a:extLst>
          </p:cNvPr>
          <p:cNvSpPr>
            <a:spLocks noGrp="1"/>
          </p:cNvSpPr>
          <p:nvPr>
            <p:ph type="title"/>
          </p:nvPr>
        </p:nvSpPr>
        <p:spPr>
          <a:xfrm>
            <a:off x="624506" y="217786"/>
            <a:ext cx="11334003" cy="5644197"/>
          </a:xfrm>
        </p:spPr>
        <p:txBody>
          <a:bodyPr vert="horz" lIns="91440" tIns="45720" rIns="91440" bIns="45720" rtlCol="0" anchor="b">
            <a:normAutofit/>
          </a:bodyPr>
          <a:lstStyle/>
          <a:p>
            <a:r>
              <a:rPr lang="en-US" sz="2000"/>
              <a:t>STUDENT NAME:  MADALITSO MAJAWA</a:t>
            </a:r>
            <a:br>
              <a:rPr lang="en-US" sz="2000"/>
            </a:br>
            <a:br>
              <a:rPr lang="en-US" sz="2000"/>
            </a:br>
            <a:br>
              <a:rPr lang="en-US" sz="2000"/>
            </a:br>
            <a:r>
              <a:rPr lang="en-US" sz="2000"/>
              <a:t>STUDENT NUMBER:  2432520</a:t>
            </a:r>
            <a:br>
              <a:rPr lang="en-US" sz="2000"/>
            </a:br>
            <a:br>
              <a:rPr lang="en-US" sz="2000"/>
            </a:br>
            <a:br>
              <a:rPr lang="en-US" sz="2000"/>
            </a:br>
            <a:r>
              <a:rPr lang="en-US" sz="2000"/>
              <a:t>MODULE NUMBER:  BMHP5023</a:t>
            </a:r>
            <a:br>
              <a:rPr lang="en-US" sz="2000"/>
            </a:br>
            <a:br>
              <a:rPr lang="en-US" sz="2000"/>
            </a:br>
            <a:br>
              <a:rPr lang="en-US" sz="2000"/>
            </a:br>
            <a:r>
              <a:rPr lang="en-US" sz="2000"/>
              <a:t>ASSESIMENT TITLE:  CANCER</a:t>
            </a:r>
            <a:br>
              <a:rPr lang="en-US" sz="2000"/>
            </a:br>
            <a:br>
              <a:rPr lang="en-US" sz="2000"/>
            </a:br>
            <a:br>
              <a:rPr lang="en-US" sz="2000"/>
            </a:br>
            <a:r>
              <a:rPr lang="en-US" sz="2000"/>
              <a:t>LECTURE NAME:  ROBERT NARTOWSKI</a:t>
            </a:r>
            <a:br>
              <a:rPr lang="en-US" sz="6000"/>
            </a:br>
            <a:br>
              <a:rPr lang="en-US" sz="6000"/>
            </a:br>
            <a:endParaRPr lang="en-US" sz="6000">
              <a:solidFill>
                <a:srgbClr val="FFFFFF"/>
              </a:solidFill>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F15633-9054-D4B8-3E46-B6FD614A93BE}"/>
              </a:ext>
            </a:extLst>
          </p:cNvPr>
          <p:cNvSpPr>
            <a:spLocks noGrp="1"/>
          </p:cNvSpPr>
          <p:nvPr>
            <p:ph type="title"/>
          </p:nvPr>
        </p:nvSpPr>
        <p:spPr/>
        <p:txBody>
          <a:bodyPr/>
          <a:lstStyle/>
          <a:p>
            <a:r>
              <a:rPr lang="en-GB"/>
              <a:t>               CANCER</a:t>
            </a:r>
          </a:p>
        </p:txBody>
      </p:sp>
      <p:pic>
        <p:nvPicPr>
          <p:cNvPr id="3" name="Picture 2" descr="Cancer Images | Free Medical Background Photos, PNG &amp; PSD Mockups, HD ...">
            <a:extLst>
              <a:ext uri="{FF2B5EF4-FFF2-40B4-BE49-F238E27FC236}">
                <a16:creationId xmlns:a16="http://schemas.microsoft.com/office/drawing/2014/main" id="{758757A6-1943-DF1B-2EF6-0F9E0BBAAB4D}"/>
              </a:ext>
            </a:extLst>
          </p:cNvPr>
          <p:cNvPicPr>
            <a:picLocks noChangeAspect="1"/>
          </p:cNvPicPr>
          <p:nvPr/>
        </p:nvPicPr>
        <p:blipFill>
          <a:blip r:embed="rId4"/>
          <a:stretch>
            <a:fillRect/>
          </a:stretch>
        </p:blipFill>
        <p:spPr>
          <a:xfrm>
            <a:off x="268514" y="1713049"/>
            <a:ext cx="5377542" cy="4999445"/>
          </a:xfrm>
          <a:prstGeom prst="rect">
            <a:avLst/>
          </a:prstGeom>
        </p:spPr>
      </p:pic>
      <p:sp>
        <p:nvSpPr>
          <p:cNvPr id="4" name="TextBox 3">
            <a:extLst>
              <a:ext uri="{FF2B5EF4-FFF2-40B4-BE49-F238E27FC236}">
                <a16:creationId xmlns:a16="http://schemas.microsoft.com/office/drawing/2014/main" id="{A18B1093-A942-2C31-16C4-E647CE0CF862}"/>
              </a:ext>
            </a:extLst>
          </p:cNvPr>
          <p:cNvSpPr txBox="1"/>
          <p:nvPr/>
        </p:nvSpPr>
        <p:spPr>
          <a:xfrm>
            <a:off x="5936343" y="2137229"/>
            <a:ext cx="6096000" cy="37548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Grandview Display"/>
                <a:ea typeface="Segoe UI"/>
                <a:cs typeface="Segoe UI"/>
              </a:rPr>
              <a:t>This</a:t>
            </a:r>
            <a:r>
              <a:rPr lang="en-GB" sz="2000" baseline="0" dirty="0">
                <a:latin typeface="Grandview Display"/>
                <a:ea typeface="Segoe UI"/>
                <a:cs typeface="Segoe UI"/>
              </a:rPr>
              <a:t> presentation I will discuss a suggested care plan for Mrs Sarah Johnson patient diagnosed with breast cancer. The presentation will demonstrate understanding of the anatomy and physiology of the breast and lymphatic system, it will explain how breast cancer affects normal body functioning, identify risk factors, and provide evidence-based recommendations for care. The care plan follows current NHS and NICE guidance and adopts a person-centred approach to support the physical, emotional, and social wellbeing of the patient.</a:t>
            </a:r>
            <a:r>
              <a:rPr sz="2000" dirty="0">
                <a:latin typeface="Grandview Display"/>
                <a:ea typeface="Grandview Display"/>
                <a:cs typeface="Grandview Display"/>
              </a:rPr>
              <a:t>​</a:t>
            </a:r>
            <a:endParaRPr lang="en-GB" dirty="0"/>
          </a:p>
          <a:p>
            <a:pPr algn="ctr"/>
            <a:endParaRPr lang="en-GB" dirty="0"/>
          </a:p>
        </p:txBody>
      </p:sp>
      <p:pic>
        <p:nvPicPr>
          <p:cNvPr id="8" name="Audio 7">
            <a:hlinkClick r:id="" action="ppaction://media"/>
            <a:extLst>
              <a:ext uri="{FF2B5EF4-FFF2-40B4-BE49-F238E27FC236}">
                <a16:creationId xmlns:a16="http://schemas.microsoft.com/office/drawing/2014/main" id="{5ED459AD-CDD2-F67F-16BA-EA986E15DF4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79194526"/>
      </p:ext>
    </p:extLst>
  </p:cSld>
  <p:clrMapOvr>
    <a:masterClrMapping/>
  </p:clrMapOvr>
  <mc:AlternateContent xmlns:mc="http://schemas.openxmlformats.org/markup-compatibility/2006">
    <mc:Choice xmlns:p14="http://schemas.microsoft.com/office/powerpoint/2010/main" Requires="p14">
      <p:transition spd="slow" p14:dur="2000" advTm="42931"/>
    </mc:Choice>
    <mc:Fallback>
      <p:transition spd="slow" advTm="429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EF52FC-8657-E22E-71AD-767258C08BA0}"/>
              </a:ext>
            </a:extLst>
          </p:cNvPr>
          <p:cNvSpPr>
            <a:spLocks noGrp="1"/>
          </p:cNvSpPr>
          <p:nvPr>
            <p:ph type="title"/>
          </p:nvPr>
        </p:nvSpPr>
        <p:spPr/>
        <p:txBody>
          <a:bodyPr/>
          <a:lstStyle/>
          <a:p>
            <a:r>
              <a:rPr lang="en-GB"/>
              <a:t>INTRODUCTION TO BREAST CANCER</a:t>
            </a:r>
          </a:p>
        </p:txBody>
      </p:sp>
      <p:pic>
        <p:nvPicPr>
          <p:cNvPr id="4" name="Content Placeholder 3" descr="Doctor preparing medical tools for operation | Free photo - 427589">
            <a:extLst>
              <a:ext uri="{FF2B5EF4-FFF2-40B4-BE49-F238E27FC236}">
                <a16:creationId xmlns:a16="http://schemas.microsoft.com/office/drawing/2014/main" id="{D5C18475-741B-9591-D08E-44012C5B5EED}"/>
              </a:ext>
            </a:extLst>
          </p:cNvPr>
          <p:cNvPicPr>
            <a:picLocks noGrp="1" noChangeAspect="1"/>
          </p:cNvPicPr>
          <p:nvPr>
            <p:ph idx="1"/>
          </p:nvPr>
        </p:nvPicPr>
        <p:blipFill>
          <a:blip r:embed="rId5"/>
          <a:stretch>
            <a:fillRect/>
          </a:stretch>
        </p:blipFill>
        <p:spPr>
          <a:xfrm>
            <a:off x="115554" y="1716088"/>
            <a:ext cx="3578213" cy="4592637"/>
          </a:xfrm>
          <a:prstGeom prst="rect">
            <a:avLst/>
          </a:prstGeom>
        </p:spPr>
      </p:pic>
      <p:sp>
        <p:nvSpPr>
          <p:cNvPr id="6" name="TextBox 5">
            <a:extLst>
              <a:ext uri="{FF2B5EF4-FFF2-40B4-BE49-F238E27FC236}">
                <a16:creationId xmlns:a16="http://schemas.microsoft.com/office/drawing/2014/main" id="{6F6A11E4-418B-D6E6-7299-28963C9D3692}"/>
              </a:ext>
            </a:extLst>
          </p:cNvPr>
          <p:cNvSpPr txBox="1"/>
          <p:nvPr/>
        </p:nvSpPr>
        <p:spPr>
          <a:xfrm>
            <a:off x="4274457" y="2021114"/>
            <a:ext cx="6096000"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Font typeface=""/>
              <a:buChar char="•"/>
            </a:pPr>
            <a:r>
              <a:rPr lang="en-US" b="1"/>
              <a:t>Breast cancer</a:t>
            </a:r>
            <a:r>
              <a:rPr lang="en-US"/>
              <a:t> develops when abnormal breast cells grow uncontrollably. </a:t>
            </a:r>
          </a:p>
          <a:p>
            <a:pPr>
              <a:buFont typeface=""/>
              <a:buChar char="•"/>
            </a:pPr>
            <a:r>
              <a:rPr lang="en-US"/>
              <a:t>These cells can form a </a:t>
            </a:r>
            <a:r>
              <a:rPr lang="en-US" b="1"/>
              <a:t>tumour</a:t>
            </a:r>
            <a:r>
              <a:rPr lang="en-US"/>
              <a:t> and spread to nearby tissues or other parts of the body (metastasis). </a:t>
            </a:r>
          </a:p>
          <a:p>
            <a:pPr>
              <a:buFont typeface=""/>
              <a:buChar char="•"/>
            </a:pPr>
            <a:r>
              <a:rPr lang="en-US"/>
              <a:t>It is the </a:t>
            </a:r>
            <a:r>
              <a:rPr lang="en-US" b="1"/>
              <a:t>most common cancer in women</a:t>
            </a:r>
            <a:r>
              <a:rPr lang="en-US"/>
              <a:t> in the UK, although men can also develop breast cancer. </a:t>
            </a:r>
          </a:p>
          <a:p>
            <a:pPr>
              <a:buFont typeface=""/>
              <a:buChar char="•"/>
            </a:pPr>
            <a:r>
              <a:rPr lang="en-US" b="1"/>
              <a:t>Early detection</a:t>
            </a:r>
            <a:r>
              <a:rPr lang="en-US"/>
              <a:t> through breast screening improves treatment outcomes and survival. </a:t>
            </a:r>
          </a:p>
          <a:p>
            <a:pPr>
              <a:buFont typeface=""/>
              <a:buChar char="•"/>
            </a:pPr>
            <a:r>
              <a:rPr lang="en-US"/>
              <a:t>Breast cancer can affect </a:t>
            </a:r>
            <a:r>
              <a:rPr lang="en-US" b="1"/>
              <a:t>physical health, emotional wellbeing, family life, and quality of life</a:t>
            </a:r>
            <a:r>
              <a:rPr lang="en-US"/>
              <a:t>. </a:t>
            </a:r>
          </a:p>
          <a:p>
            <a:pPr>
              <a:buFont typeface=""/>
              <a:buChar char="•"/>
            </a:pPr>
            <a:r>
              <a:rPr lang="en-US"/>
              <a:t>A </a:t>
            </a:r>
            <a:r>
              <a:rPr lang="en-US" b="1"/>
              <a:t>person-centred, evidence-based care plan</a:t>
            </a:r>
            <a:r>
              <a:rPr lang="en-US"/>
              <a:t> is essential throughout diagnosis, treatment, and recovery.</a:t>
            </a:r>
          </a:p>
          <a:p>
            <a:pPr algn="ctr"/>
            <a:endParaRPr lang="en-GB"/>
          </a:p>
        </p:txBody>
      </p:sp>
      <p:pic>
        <p:nvPicPr>
          <p:cNvPr id="20" name="Audio 19">
            <a:hlinkClick r:id="" action="ppaction://media"/>
            <a:extLst>
              <a:ext uri="{FF2B5EF4-FFF2-40B4-BE49-F238E27FC236}">
                <a16:creationId xmlns:a16="http://schemas.microsoft.com/office/drawing/2014/main" id="{AF5FFFF1-A166-55EA-454B-B2903EE133E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76334537"/>
      </p:ext>
    </p:extLst>
  </p:cSld>
  <p:clrMapOvr>
    <a:masterClrMapping/>
  </p:clrMapOvr>
  <mc:AlternateContent xmlns:mc="http://schemas.openxmlformats.org/markup-compatibility/2006">
    <mc:Choice xmlns:p14="http://schemas.microsoft.com/office/powerpoint/2010/main" Requires="p14">
      <p:transition spd="slow" p14:dur="2000" advTm="60770"/>
    </mc:Choice>
    <mc:Fallback>
      <p:transition spd="slow" advTm="607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45843-CA73-5945-E0E5-BC97DEFBA40D}"/>
              </a:ext>
            </a:extLst>
          </p:cNvPr>
          <p:cNvSpPr>
            <a:spLocks noGrp="1"/>
          </p:cNvSpPr>
          <p:nvPr>
            <p:ph type="title"/>
          </p:nvPr>
        </p:nvSpPr>
        <p:spPr/>
        <p:txBody>
          <a:bodyPr/>
          <a:lstStyle/>
          <a:p>
            <a:r>
              <a:rPr lang="en-GB"/>
              <a:t>ANATOMY AND PHYSIOLOGY OF THE BREAST</a:t>
            </a:r>
          </a:p>
        </p:txBody>
      </p:sp>
      <p:pic>
        <p:nvPicPr>
          <p:cNvPr id="4" name="Content Placeholder 3">
            <a:extLst>
              <a:ext uri="{FF2B5EF4-FFF2-40B4-BE49-F238E27FC236}">
                <a16:creationId xmlns:a16="http://schemas.microsoft.com/office/drawing/2014/main" id="{3E44352A-A932-8E23-D0FE-0A160EF4298D}"/>
              </a:ext>
            </a:extLst>
          </p:cNvPr>
          <p:cNvPicPr>
            <a:picLocks noGrp="1" noChangeAspect="1"/>
          </p:cNvPicPr>
          <p:nvPr>
            <p:ph idx="1"/>
          </p:nvPr>
        </p:nvPicPr>
        <p:blipFill>
          <a:blip r:embed="rId4"/>
          <a:stretch>
            <a:fillRect/>
          </a:stretch>
        </p:blipFill>
        <p:spPr>
          <a:xfrm>
            <a:off x="1004580" y="1980446"/>
            <a:ext cx="9702799" cy="4630057"/>
          </a:xfrm>
          <a:prstGeom prst="rect">
            <a:avLst/>
          </a:prstGeom>
        </p:spPr>
      </p:pic>
      <p:pic>
        <p:nvPicPr>
          <p:cNvPr id="14" name="Audio 13">
            <a:hlinkClick r:id="" action="ppaction://media"/>
            <a:extLst>
              <a:ext uri="{FF2B5EF4-FFF2-40B4-BE49-F238E27FC236}">
                <a16:creationId xmlns:a16="http://schemas.microsoft.com/office/drawing/2014/main" id="{BE984805-6673-5BCE-DEE4-416B50C5E92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27906208"/>
      </p:ext>
    </p:extLst>
  </p:cSld>
  <p:clrMapOvr>
    <a:masterClrMapping/>
  </p:clrMapOvr>
  <mc:AlternateContent xmlns:mc="http://schemas.openxmlformats.org/markup-compatibility/2006">
    <mc:Choice xmlns:p14="http://schemas.microsoft.com/office/powerpoint/2010/main" Requires="p14">
      <p:transition spd="slow" p14:dur="2000" advTm="58416"/>
    </mc:Choice>
    <mc:Fallback>
      <p:transition spd="slow" advTm="584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61454-5BDF-04EA-C05B-DF4BE4CB301B}"/>
              </a:ext>
            </a:extLst>
          </p:cNvPr>
          <p:cNvSpPr>
            <a:spLocks noGrp="1"/>
          </p:cNvSpPr>
          <p:nvPr>
            <p:ph type="title"/>
          </p:nvPr>
        </p:nvSpPr>
        <p:spPr>
          <a:xfrm>
            <a:off x="598134" y="229327"/>
            <a:ext cx="10653578" cy="1241114"/>
          </a:xfrm>
        </p:spPr>
        <p:txBody>
          <a:bodyPr/>
          <a:lstStyle/>
          <a:p>
            <a:r>
              <a:rPr lang="en-GB"/>
              <a:t>THE LYMPHATIC SYSTEM</a:t>
            </a:r>
          </a:p>
        </p:txBody>
      </p:sp>
      <p:pic>
        <p:nvPicPr>
          <p:cNvPr id="4" name="Content Placeholder 3">
            <a:extLst>
              <a:ext uri="{FF2B5EF4-FFF2-40B4-BE49-F238E27FC236}">
                <a16:creationId xmlns:a16="http://schemas.microsoft.com/office/drawing/2014/main" id="{CBD269C3-C23A-B2C5-5C29-46E0B6DDFA28}"/>
              </a:ext>
            </a:extLst>
          </p:cNvPr>
          <p:cNvPicPr>
            <a:picLocks noGrp="1" noChangeAspect="1"/>
          </p:cNvPicPr>
          <p:nvPr>
            <p:ph idx="1"/>
          </p:nvPr>
        </p:nvPicPr>
        <p:blipFill>
          <a:blip r:embed="rId4"/>
          <a:stretch>
            <a:fillRect/>
          </a:stretch>
        </p:blipFill>
        <p:spPr>
          <a:xfrm>
            <a:off x="-1885" y="1882475"/>
            <a:ext cx="3907044" cy="4114800"/>
          </a:xfrm>
          <a:prstGeom prst="rect">
            <a:avLst/>
          </a:prstGeom>
        </p:spPr>
      </p:pic>
      <p:sp>
        <p:nvSpPr>
          <p:cNvPr id="5" name="TextBox 4">
            <a:extLst>
              <a:ext uri="{FF2B5EF4-FFF2-40B4-BE49-F238E27FC236}">
                <a16:creationId xmlns:a16="http://schemas.microsoft.com/office/drawing/2014/main" id="{93C3B1B8-07DB-4CB1-77F8-BC19F00D91FF}"/>
              </a:ext>
            </a:extLst>
          </p:cNvPr>
          <p:cNvSpPr txBox="1"/>
          <p:nvPr/>
        </p:nvSpPr>
        <p:spPr>
          <a:xfrm>
            <a:off x="3621316" y="1469570"/>
            <a:ext cx="8440056"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Font typeface=""/>
              <a:buChar char="•"/>
            </a:pPr>
            <a:r>
              <a:rPr lang="en-US"/>
              <a:t>Network of </a:t>
            </a:r>
            <a:r>
              <a:rPr lang="en-US" b="1"/>
              <a:t>lymph vessels, lymph nodes, and lymphatic organs</a:t>
            </a:r>
            <a:r>
              <a:rPr lang="en-US"/>
              <a:t> throughout the body. </a:t>
            </a:r>
          </a:p>
          <a:p>
            <a:pPr>
              <a:buFont typeface=""/>
              <a:buChar char="•"/>
            </a:pPr>
            <a:r>
              <a:rPr lang="en-US" b="1"/>
              <a:t>Lymph fluid</a:t>
            </a:r>
            <a:r>
              <a:rPr lang="en-US"/>
              <a:t> carries white blood cells (lymphocytes) to help fight infection. </a:t>
            </a:r>
          </a:p>
          <a:p>
            <a:pPr>
              <a:buFont typeface=""/>
              <a:buChar char="•"/>
            </a:pPr>
            <a:r>
              <a:rPr lang="en-US"/>
              <a:t>Removes </a:t>
            </a:r>
            <a:r>
              <a:rPr lang="en-US" b="1"/>
              <a:t>excess tissue fluid, waste products, and toxins</a:t>
            </a:r>
            <a:r>
              <a:rPr lang="en-US"/>
              <a:t> from body tissues. </a:t>
            </a:r>
          </a:p>
          <a:p>
            <a:pPr>
              <a:buFont typeface=""/>
              <a:buChar char="•"/>
            </a:pPr>
            <a:r>
              <a:rPr lang="en-US"/>
              <a:t>Maintains </a:t>
            </a:r>
            <a:r>
              <a:rPr lang="en-US" b="1"/>
              <a:t>fluid balance</a:t>
            </a:r>
            <a:r>
              <a:rPr lang="en-US"/>
              <a:t> by returning excess fluid to the bloodstream. </a:t>
            </a:r>
          </a:p>
          <a:p>
            <a:pPr>
              <a:buFont typeface=""/>
              <a:buChar char="•"/>
            </a:pPr>
            <a:r>
              <a:rPr lang="en-US"/>
              <a:t>Lymph nodes </a:t>
            </a:r>
            <a:r>
              <a:rPr lang="en-US" b="1"/>
              <a:t>filter harmful bacteria, viruses, and abnormal cells</a:t>
            </a:r>
            <a:r>
              <a:rPr lang="en-US"/>
              <a:t>, including cancer cells. </a:t>
            </a:r>
          </a:p>
          <a:p>
            <a:pPr>
              <a:buFont typeface=""/>
              <a:buChar char="•"/>
            </a:pPr>
            <a:r>
              <a:rPr lang="en-US"/>
              <a:t>Major lymph nodes involved in breast cancer are located in the </a:t>
            </a:r>
            <a:r>
              <a:rPr lang="en-US" b="1"/>
              <a:t>axillary (armpit), supraclavicular (above the collarbone), and internal mammary (chest)</a:t>
            </a:r>
            <a:r>
              <a:rPr lang="en-US"/>
              <a:t> regions. </a:t>
            </a:r>
          </a:p>
          <a:p>
            <a:pPr>
              <a:buFont typeface=""/>
              <a:buChar char="•"/>
            </a:pPr>
            <a:r>
              <a:rPr lang="en-US"/>
              <a:t>Breast cancer can </a:t>
            </a:r>
            <a:r>
              <a:rPr lang="en-US" b="1"/>
              <a:t>spread through lymphatic vessels</a:t>
            </a:r>
            <a:r>
              <a:rPr lang="en-US"/>
              <a:t> to nearby lymph nodes (lymphatic metastasis). </a:t>
            </a:r>
          </a:p>
          <a:p>
            <a:pPr>
              <a:buFont typeface=""/>
              <a:buChar char="•"/>
            </a:pPr>
            <a:r>
              <a:rPr lang="en-US"/>
              <a:t>Assessment of lymph node involvement helps determine the </a:t>
            </a:r>
            <a:r>
              <a:rPr lang="en-US" b="1"/>
              <a:t>stage of breast cancer, prognosis, and treatment options</a:t>
            </a:r>
            <a:r>
              <a:rPr lang="en-US"/>
              <a:t>. </a:t>
            </a:r>
          </a:p>
          <a:p>
            <a:pPr>
              <a:buFont typeface=""/>
              <a:buChar char="•"/>
            </a:pPr>
            <a:r>
              <a:rPr lang="en-US" b="1"/>
              <a:t>Sentinel lymph node biopsy</a:t>
            </a:r>
            <a:r>
              <a:rPr lang="en-US"/>
              <a:t> is commonly used to identify whether cancer has spread. </a:t>
            </a:r>
          </a:p>
          <a:p>
            <a:pPr>
              <a:buFont typeface=""/>
              <a:buChar char="•"/>
            </a:pPr>
            <a:r>
              <a:rPr lang="en-US"/>
              <a:t>A healthy lymphatic system supports </a:t>
            </a:r>
            <a:r>
              <a:rPr lang="en-US" b="1"/>
              <a:t>immune </a:t>
            </a:r>
            <a:r>
              <a:rPr lang="en-US" b="1" err="1"/>
              <a:t>defence</a:t>
            </a:r>
            <a:r>
              <a:rPr lang="en-US" b="1"/>
              <a:t> and overall tissue health</a:t>
            </a:r>
          </a:p>
          <a:p>
            <a:pPr algn="ctr"/>
            <a:endParaRPr lang="en-GB"/>
          </a:p>
        </p:txBody>
      </p:sp>
      <p:pic>
        <p:nvPicPr>
          <p:cNvPr id="7" name="Audio 6">
            <a:hlinkClick r:id="" action="ppaction://media"/>
            <a:extLst>
              <a:ext uri="{FF2B5EF4-FFF2-40B4-BE49-F238E27FC236}">
                <a16:creationId xmlns:a16="http://schemas.microsoft.com/office/drawing/2014/main" id="{F1F3F7A6-01F8-42ED-6CC7-A537323C447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67528719"/>
      </p:ext>
    </p:extLst>
  </p:cSld>
  <p:clrMapOvr>
    <a:masterClrMapping/>
  </p:clrMapOvr>
  <mc:AlternateContent xmlns:mc="http://schemas.openxmlformats.org/markup-compatibility/2006">
    <mc:Choice xmlns:p14="http://schemas.microsoft.com/office/powerpoint/2010/main" Requires="p14">
      <p:transition spd="slow" p14:dur="2000" advTm="52957"/>
    </mc:Choice>
    <mc:Fallback>
      <p:transition spd="slow" advTm="529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2F335-A18E-9C4C-784C-EE4AA43525B7}"/>
              </a:ext>
            </a:extLst>
          </p:cNvPr>
          <p:cNvSpPr>
            <a:spLocks noGrp="1"/>
          </p:cNvSpPr>
          <p:nvPr>
            <p:ph type="title"/>
          </p:nvPr>
        </p:nvSpPr>
        <p:spPr/>
        <p:txBody>
          <a:bodyPr/>
          <a:lstStyle/>
          <a:p>
            <a:r>
              <a:rPr lang="en-GB"/>
              <a:t>HOW CANCER AFFECT BODY FUNCTION</a:t>
            </a:r>
          </a:p>
        </p:txBody>
      </p:sp>
      <p:pic>
        <p:nvPicPr>
          <p:cNvPr id="4" name="Content Placeholder 3">
            <a:extLst>
              <a:ext uri="{FF2B5EF4-FFF2-40B4-BE49-F238E27FC236}">
                <a16:creationId xmlns:a16="http://schemas.microsoft.com/office/drawing/2014/main" id="{332508C0-29F9-66C3-8A25-FEDDF69DD095}"/>
              </a:ext>
            </a:extLst>
          </p:cNvPr>
          <p:cNvPicPr>
            <a:picLocks noGrp="1" noChangeAspect="1"/>
          </p:cNvPicPr>
          <p:nvPr>
            <p:ph idx="1"/>
          </p:nvPr>
        </p:nvPicPr>
        <p:blipFill>
          <a:blip r:embed="rId4"/>
          <a:stretch>
            <a:fillRect/>
          </a:stretch>
        </p:blipFill>
        <p:spPr>
          <a:xfrm>
            <a:off x="24864" y="1983278"/>
            <a:ext cx="3976915" cy="4319592"/>
          </a:xfrm>
          <a:prstGeom prst="rect">
            <a:avLst/>
          </a:prstGeom>
        </p:spPr>
      </p:pic>
      <p:sp>
        <p:nvSpPr>
          <p:cNvPr id="5" name="TextBox 4">
            <a:extLst>
              <a:ext uri="{FF2B5EF4-FFF2-40B4-BE49-F238E27FC236}">
                <a16:creationId xmlns:a16="http://schemas.microsoft.com/office/drawing/2014/main" id="{E21B76AD-739B-141A-B73D-16FF2FEC9A9A}"/>
              </a:ext>
            </a:extLst>
          </p:cNvPr>
          <p:cNvSpPr txBox="1"/>
          <p:nvPr/>
        </p:nvSpPr>
        <p:spPr>
          <a:xfrm>
            <a:off x="4042229" y="1687285"/>
            <a:ext cx="8135256"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Font typeface=""/>
              <a:buChar char="•"/>
            </a:pPr>
            <a:r>
              <a:rPr lang="en-US"/>
              <a:t>Causes </a:t>
            </a:r>
            <a:r>
              <a:rPr lang="en-US" b="1"/>
              <a:t>uncontrolled growth of abnormal breast cells</a:t>
            </a:r>
            <a:r>
              <a:rPr lang="en-US"/>
              <a:t>, forming a </a:t>
            </a:r>
            <a:r>
              <a:rPr lang="en-US" err="1"/>
              <a:t>tumour</a:t>
            </a:r>
            <a:r>
              <a:rPr lang="en-US"/>
              <a:t>. </a:t>
            </a:r>
          </a:p>
          <a:p>
            <a:pPr>
              <a:buFont typeface=""/>
              <a:buChar char="•"/>
            </a:pPr>
            <a:r>
              <a:rPr lang="en-US"/>
              <a:t>Damages </a:t>
            </a:r>
            <a:r>
              <a:rPr lang="en-US" b="1"/>
              <a:t>normal breast tissue</a:t>
            </a:r>
            <a:r>
              <a:rPr lang="en-US"/>
              <a:t> and surrounding structures. </a:t>
            </a:r>
          </a:p>
          <a:p>
            <a:pPr>
              <a:buFont typeface=""/>
              <a:buChar char="•"/>
            </a:pPr>
            <a:r>
              <a:rPr lang="en-US"/>
              <a:t>Can invade </a:t>
            </a:r>
            <a:r>
              <a:rPr lang="en-US" b="1"/>
              <a:t>blood vessels and lymphatic vessels</a:t>
            </a:r>
            <a:r>
              <a:rPr lang="en-US"/>
              <a:t>, allowing cancer to spread. </a:t>
            </a:r>
          </a:p>
          <a:p>
            <a:pPr>
              <a:buFont typeface=""/>
              <a:buChar char="•"/>
            </a:pPr>
            <a:r>
              <a:rPr lang="en-US"/>
              <a:t>May spread (</a:t>
            </a:r>
            <a:r>
              <a:rPr lang="en-US" err="1"/>
              <a:t>metastasise</a:t>
            </a:r>
            <a:r>
              <a:rPr lang="en-US"/>
              <a:t>) to the </a:t>
            </a:r>
            <a:r>
              <a:rPr lang="en-US" b="1"/>
              <a:t>lymph nodes, lungs, liver, bones, and brain</a:t>
            </a:r>
            <a:r>
              <a:rPr lang="en-US"/>
              <a:t>. </a:t>
            </a:r>
          </a:p>
          <a:p>
            <a:pPr>
              <a:buFont typeface=""/>
              <a:buChar char="•"/>
            </a:pPr>
            <a:r>
              <a:rPr lang="en-US"/>
              <a:t>Reduces the normal function of affected organs when cancer spreads. </a:t>
            </a:r>
          </a:p>
          <a:p>
            <a:pPr>
              <a:buFont typeface=""/>
              <a:buChar char="•"/>
            </a:pPr>
            <a:r>
              <a:rPr lang="en-US"/>
              <a:t>Causes physical symptoms such as </a:t>
            </a:r>
            <a:r>
              <a:rPr lang="en-US" b="1"/>
              <a:t>breast pain, swelling, lumps, skin changes, nipple discharge, and reduced arm movement</a:t>
            </a:r>
            <a:r>
              <a:rPr lang="en-US"/>
              <a:t>. </a:t>
            </a:r>
          </a:p>
          <a:p>
            <a:pPr>
              <a:buFont typeface=""/>
              <a:buChar char="•"/>
            </a:pPr>
            <a:r>
              <a:rPr lang="en-US"/>
              <a:t>Cancer treatments may cause </a:t>
            </a:r>
            <a:r>
              <a:rPr lang="en-US" b="1"/>
              <a:t>fatigue, nausea, hair loss, reduced immunity, and increased risk of infection</a:t>
            </a:r>
            <a:r>
              <a:rPr lang="en-US"/>
              <a:t>. </a:t>
            </a:r>
          </a:p>
          <a:p>
            <a:pPr>
              <a:buFont typeface=""/>
              <a:buChar char="•"/>
            </a:pPr>
            <a:r>
              <a:rPr lang="en-US"/>
              <a:t>May lead to </a:t>
            </a:r>
            <a:r>
              <a:rPr lang="en-US" b="1"/>
              <a:t>lymphoedema</a:t>
            </a:r>
            <a:r>
              <a:rPr lang="en-US"/>
              <a:t> (arm swelling) after lymph node removal or radiotherapy. </a:t>
            </a:r>
          </a:p>
          <a:p>
            <a:pPr>
              <a:buFont typeface=""/>
              <a:buChar char="•"/>
            </a:pPr>
            <a:r>
              <a:rPr lang="en-US"/>
              <a:t>Can affect emotional wellbeing, causing </a:t>
            </a:r>
            <a:r>
              <a:rPr lang="en-US" b="1"/>
              <a:t>anxiety, depression, fear, stress, and concerns about body image</a:t>
            </a:r>
            <a:r>
              <a:rPr lang="en-US"/>
              <a:t>. </a:t>
            </a:r>
          </a:p>
          <a:p>
            <a:pPr>
              <a:buFont typeface=""/>
              <a:buChar char="•"/>
            </a:pPr>
            <a:r>
              <a:rPr lang="en-US"/>
              <a:t>May reduce a person's ability to carry out </a:t>
            </a:r>
            <a:r>
              <a:rPr lang="en-US" b="1"/>
              <a:t>daily activities, work, and social interactions</a:t>
            </a:r>
            <a:r>
              <a:rPr lang="en-US"/>
              <a:t>, affecting overall quality of life.</a:t>
            </a:r>
          </a:p>
          <a:p>
            <a:pPr algn="ctr"/>
            <a:endParaRPr lang="en-GB"/>
          </a:p>
        </p:txBody>
      </p:sp>
      <p:pic>
        <p:nvPicPr>
          <p:cNvPr id="7" name="Audio 6">
            <a:hlinkClick r:id="" action="ppaction://media"/>
            <a:extLst>
              <a:ext uri="{FF2B5EF4-FFF2-40B4-BE49-F238E27FC236}">
                <a16:creationId xmlns:a16="http://schemas.microsoft.com/office/drawing/2014/main" id="{3AE5297B-D6FA-A221-ACD7-F735A2C6AC9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77149615"/>
      </p:ext>
    </p:extLst>
  </p:cSld>
  <p:clrMapOvr>
    <a:masterClrMapping/>
  </p:clrMapOvr>
  <mc:AlternateContent xmlns:mc="http://schemas.openxmlformats.org/markup-compatibility/2006">
    <mc:Choice xmlns:p14="http://schemas.microsoft.com/office/powerpoint/2010/main" Requires="p14">
      <p:transition spd="slow" p14:dur="2000" advTm="58848"/>
    </mc:Choice>
    <mc:Fallback>
      <p:transition spd="slow" advTm="588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B3815-1505-CEB1-7C35-695DBF51BDC9}"/>
              </a:ext>
            </a:extLst>
          </p:cNvPr>
          <p:cNvSpPr>
            <a:spLocks noGrp="1"/>
          </p:cNvSpPr>
          <p:nvPr>
            <p:ph type="title"/>
          </p:nvPr>
        </p:nvSpPr>
        <p:spPr/>
        <p:txBody>
          <a:bodyPr/>
          <a:lstStyle/>
          <a:p>
            <a:r>
              <a:rPr lang="en-GB"/>
              <a:t>PATIENT</a:t>
            </a:r>
          </a:p>
        </p:txBody>
      </p:sp>
      <p:pic>
        <p:nvPicPr>
          <p:cNvPr id="4" name="Content Placeholder 3">
            <a:extLst>
              <a:ext uri="{FF2B5EF4-FFF2-40B4-BE49-F238E27FC236}">
                <a16:creationId xmlns:a16="http://schemas.microsoft.com/office/drawing/2014/main" id="{8CAFD4F1-AD6E-D47A-F82E-FEA91F35F724}"/>
              </a:ext>
            </a:extLst>
          </p:cNvPr>
          <p:cNvPicPr>
            <a:picLocks noGrp="1" noChangeAspect="1"/>
          </p:cNvPicPr>
          <p:nvPr>
            <p:ph idx="1"/>
          </p:nvPr>
        </p:nvPicPr>
        <p:blipFill>
          <a:blip r:embed="rId4"/>
          <a:stretch>
            <a:fillRect/>
          </a:stretch>
        </p:blipFill>
        <p:spPr>
          <a:xfrm>
            <a:off x="3093" y="1929646"/>
            <a:ext cx="3548743" cy="4064000"/>
          </a:xfrm>
          <a:prstGeom prst="rect">
            <a:avLst/>
          </a:prstGeom>
        </p:spPr>
      </p:pic>
      <p:sp>
        <p:nvSpPr>
          <p:cNvPr id="5" name="TextBox 4">
            <a:extLst>
              <a:ext uri="{FF2B5EF4-FFF2-40B4-BE49-F238E27FC236}">
                <a16:creationId xmlns:a16="http://schemas.microsoft.com/office/drawing/2014/main" id="{D9D1546B-4E12-23D8-CA45-B29F374011A1}"/>
              </a:ext>
            </a:extLst>
          </p:cNvPr>
          <p:cNvSpPr txBox="1"/>
          <p:nvPr/>
        </p:nvSpPr>
        <p:spPr>
          <a:xfrm>
            <a:off x="4709886" y="1781628"/>
            <a:ext cx="6096000"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Font typeface=""/>
              <a:buChar char="•"/>
            </a:pPr>
            <a:r>
              <a:rPr lang="en-US" b="1"/>
              <a:t>Name:</a:t>
            </a:r>
            <a:r>
              <a:rPr lang="en-US"/>
              <a:t> </a:t>
            </a:r>
            <a:r>
              <a:rPr lang="en-US" err="1"/>
              <a:t>Mrs</a:t>
            </a:r>
            <a:r>
              <a:rPr lang="en-US"/>
              <a:t> Sarah Johnson </a:t>
            </a:r>
            <a:endParaRPr lang="en-US" i="1"/>
          </a:p>
          <a:p>
            <a:pPr>
              <a:buFont typeface=""/>
              <a:buChar char="•"/>
            </a:pPr>
            <a:r>
              <a:rPr lang="en-US" b="1"/>
              <a:t>Age:</a:t>
            </a:r>
            <a:r>
              <a:rPr lang="en-US"/>
              <a:t> 58 years </a:t>
            </a:r>
          </a:p>
          <a:p>
            <a:pPr>
              <a:buFont typeface=""/>
              <a:buChar char="•"/>
            </a:pPr>
            <a:r>
              <a:rPr lang="en-US" b="1"/>
              <a:t>Occupation:</a:t>
            </a:r>
            <a:r>
              <a:rPr lang="en-US"/>
              <a:t> Retired teacher </a:t>
            </a:r>
          </a:p>
          <a:p>
            <a:pPr>
              <a:buFont typeface=""/>
              <a:buChar char="•"/>
            </a:pPr>
            <a:r>
              <a:rPr lang="en-US" b="1"/>
              <a:t>Living situation:</a:t>
            </a:r>
            <a:r>
              <a:rPr lang="en-US"/>
              <a:t> Lives alone following the death of her husband </a:t>
            </a:r>
          </a:p>
          <a:p>
            <a:pPr>
              <a:buFont typeface=""/>
              <a:buChar char="•"/>
            </a:pPr>
            <a:r>
              <a:rPr lang="en-US" b="1"/>
              <a:t>Medical diagnosis:</a:t>
            </a:r>
            <a:r>
              <a:rPr lang="en-US"/>
              <a:t> Stage II breast cancer </a:t>
            </a:r>
          </a:p>
          <a:p>
            <a:pPr>
              <a:buFont typeface=""/>
              <a:buChar char="•"/>
            </a:pPr>
            <a:r>
              <a:rPr lang="en-US" b="1"/>
              <a:t>How diagnosed:</a:t>
            </a:r>
            <a:r>
              <a:rPr lang="en-US"/>
              <a:t> Lump discovered during breast self-examination and confirmed at a breast clinic </a:t>
            </a:r>
          </a:p>
          <a:p>
            <a:pPr>
              <a:buFont typeface=""/>
              <a:buChar char="•"/>
            </a:pPr>
            <a:r>
              <a:rPr lang="en-US" b="1"/>
              <a:t>Risk factors:</a:t>
            </a:r>
            <a:r>
              <a:rPr lang="en-US"/>
              <a:t> History of smoking, obesity, and limited physical activity </a:t>
            </a:r>
          </a:p>
          <a:p>
            <a:pPr>
              <a:buFont typeface=""/>
              <a:buChar char="•"/>
            </a:pPr>
            <a:r>
              <a:rPr lang="en-US" b="1"/>
              <a:t>Psychological needs:</a:t>
            </a:r>
            <a:r>
              <a:rPr lang="en-US"/>
              <a:t> Anxiety about the diagnosis and treatment </a:t>
            </a:r>
          </a:p>
          <a:p>
            <a:pPr>
              <a:buFont typeface=""/>
              <a:buChar char="•"/>
            </a:pPr>
            <a:r>
              <a:rPr lang="en-US" b="1"/>
              <a:t>Social concerns:</a:t>
            </a:r>
            <a:r>
              <a:rPr lang="en-US"/>
              <a:t> Worried about coping with treatment independently due to living alone </a:t>
            </a:r>
          </a:p>
          <a:p>
            <a:pPr>
              <a:buFont typeface=""/>
              <a:buChar char="•"/>
            </a:pPr>
            <a:r>
              <a:rPr lang="en-US" b="1"/>
              <a:t>Care priorities:</a:t>
            </a:r>
            <a:r>
              <a:rPr lang="en-US"/>
              <a:t> Person-</a:t>
            </a:r>
            <a:r>
              <a:rPr lang="en-US" err="1"/>
              <a:t>centred</a:t>
            </a:r>
            <a:r>
              <a:rPr lang="en-US"/>
              <a:t> care, emotional support, symptom management, and coordinated multidisciplinary care</a:t>
            </a:r>
          </a:p>
          <a:p>
            <a:pPr algn="ctr"/>
            <a:endParaRPr lang="en-GB"/>
          </a:p>
        </p:txBody>
      </p:sp>
      <p:pic>
        <p:nvPicPr>
          <p:cNvPr id="7" name="Audio 6">
            <a:hlinkClick r:id="" action="ppaction://media"/>
            <a:extLst>
              <a:ext uri="{FF2B5EF4-FFF2-40B4-BE49-F238E27FC236}">
                <a16:creationId xmlns:a16="http://schemas.microsoft.com/office/drawing/2014/main" id="{00445DA2-C1F4-6A80-2A6A-AD719A3BC4F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81993367"/>
      </p:ext>
    </p:extLst>
  </p:cSld>
  <p:clrMapOvr>
    <a:masterClrMapping/>
  </p:clrMapOvr>
  <mc:AlternateContent xmlns:mc="http://schemas.openxmlformats.org/markup-compatibility/2006">
    <mc:Choice xmlns:p14="http://schemas.microsoft.com/office/powerpoint/2010/main" Requires="p14">
      <p:transition spd="slow" p14:dur="2000" advTm="51486"/>
    </mc:Choice>
    <mc:Fallback>
      <p:transition spd="slow" advTm="514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3F5AC-D8B5-6D36-5324-C4DF96130C4A}"/>
              </a:ext>
            </a:extLst>
          </p:cNvPr>
          <p:cNvSpPr>
            <a:spLocks noGrp="1"/>
          </p:cNvSpPr>
          <p:nvPr>
            <p:ph type="title"/>
          </p:nvPr>
        </p:nvSpPr>
        <p:spPr/>
        <p:txBody>
          <a:bodyPr/>
          <a:lstStyle/>
          <a:p>
            <a:r>
              <a:rPr lang="en-GB"/>
              <a:t>RISK FACTORS OF SARA JONES</a:t>
            </a:r>
          </a:p>
        </p:txBody>
      </p:sp>
      <p:pic>
        <p:nvPicPr>
          <p:cNvPr id="4" name="Content Placeholder 3">
            <a:extLst>
              <a:ext uri="{FF2B5EF4-FFF2-40B4-BE49-F238E27FC236}">
                <a16:creationId xmlns:a16="http://schemas.microsoft.com/office/drawing/2014/main" id="{F0D9918A-D4EB-4A15-A0FC-136EA11C0EDC}"/>
              </a:ext>
            </a:extLst>
          </p:cNvPr>
          <p:cNvPicPr>
            <a:picLocks noGrp="1" noChangeAspect="1"/>
          </p:cNvPicPr>
          <p:nvPr>
            <p:ph idx="1"/>
          </p:nvPr>
        </p:nvPicPr>
        <p:blipFill>
          <a:blip r:embed="rId4"/>
          <a:stretch>
            <a:fillRect/>
          </a:stretch>
        </p:blipFill>
        <p:spPr>
          <a:xfrm>
            <a:off x="3093" y="1934581"/>
            <a:ext cx="3207657" cy="4641958"/>
          </a:xfrm>
          <a:prstGeom prst="rect">
            <a:avLst/>
          </a:prstGeom>
        </p:spPr>
      </p:pic>
      <p:pic>
        <p:nvPicPr>
          <p:cNvPr id="6" name="Picture 5" descr="Image">
            <a:extLst>
              <a:ext uri="{FF2B5EF4-FFF2-40B4-BE49-F238E27FC236}">
                <a16:creationId xmlns:a16="http://schemas.microsoft.com/office/drawing/2014/main" id="{CCB15D86-E9B9-5C9A-04D5-3CA3CF8612A3}"/>
              </a:ext>
            </a:extLst>
          </p:cNvPr>
          <p:cNvPicPr>
            <a:picLocks noChangeAspect="1"/>
          </p:cNvPicPr>
          <p:nvPr/>
        </p:nvPicPr>
        <p:blipFill>
          <a:blip r:embed="rId5"/>
          <a:stretch>
            <a:fillRect/>
          </a:stretch>
        </p:blipFill>
        <p:spPr>
          <a:xfrm>
            <a:off x="1824264" y="-2261507"/>
            <a:ext cx="2743199" cy="2129720"/>
          </a:xfrm>
          <a:prstGeom prst="rect">
            <a:avLst/>
          </a:prstGeom>
        </p:spPr>
      </p:pic>
      <p:pic>
        <p:nvPicPr>
          <p:cNvPr id="7" name="Picture 6" descr="Image">
            <a:extLst>
              <a:ext uri="{FF2B5EF4-FFF2-40B4-BE49-F238E27FC236}">
                <a16:creationId xmlns:a16="http://schemas.microsoft.com/office/drawing/2014/main" id="{34BFD976-B203-FB2A-D695-2278EDC818BD}"/>
              </a:ext>
            </a:extLst>
          </p:cNvPr>
          <p:cNvPicPr>
            <a:picLocks noChangeAspect="1"/>
          </p:cNvPicPr>
          <p:nvPr/>
        </p:nvPicPr>
        <p:blipFill>
          <a:blip r:embed="rId4"/>
          <a:stretch>
            <a:fillRect/>
          </a:stretch>
        </p:blipFill>
        <p:spPr>
          <a:xfrm>
            <a:off x="1967139" y="-2118632"/>
            <a:ext cx="2743200" cy="1543507"/>
          </a:xfrm>
          <a:prstGeom prst="rect">
            <a:avLst/>
          </a:prstGeom>
        </p:spPr>
      </p:pic>
      <p:sp>
        <p:nvSpPr>
          <p:cNvPr id="10" name="TextBox 9">
            <a:extLst>
              <a:ext uri="{FF2B5EF4-FFF2-40B4-BE49-F238E27FC236}">
                <a16:creationId xmlns:a16="http://schemas.microsoft.com/office/drawing/2014/main" id="{F61BA8A7-7E18-2383-425D-BCFA4A5B6EC1}"/>
              </a:ext>
            </a:extLst>
          </p:cNvPr>
          <p:cNvSpPr txBox="1"/>
          <p:nvPr/>
        </p:nvSpPr>
        <p:spPr>
          <a:xfrm>
            <a:off x="4586514" y="881743"/>
            <a:ext cx="6096000"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a:p>
            <a:endParaRPr lang="en-US"/>
          </a:p>
          <a:p>
            <a:endParaRPr lang="en-US"/>
          </a:p>
          <a:p>
            <a:endParaRPr lang="en-US"/>
          </a:p>
          <a:p>
            <a:endParaRPr lang="en-US"/>
          </a:p>
          <a:p>
            <a:r>
              <a:rPr lang="en-US" b="1"/>
              <a:t>Slide: Risk Factors for Mrs Sarah Johnson</a:t>
            </a:r>
          </a:p>
          <a:p>
            <a:pPr marL="228600" indent="-228600">
              <a:buFont typeface=""/>
              <a:buChar char="•"/>
            </a:pPr>
            <a:r>
              <a:rPr lang="en-US" b="1"/>
              <a:t>Age (58 years)</a:t>
            </a:r>
            <a:r>
              <a:rPr lang="en-US"/>
              <a:t> – Breast cancer risk increases after </a:t>
            </a:r>
            <a:r>
              <a:rPr lang="en-US" b="1"/>
              <a:t>50 years</a:t>
            </a:r>
            <a:r>
              <a:rPr lang="en-US"/>
              <a:t>.</a:t>
            </a:r>
          </a:p>
          <a:p>
            <a:pPr marL="228600" indent="-228600">
              <a:buFont typeface=""/>
              <a:buChar char="•"/>
            </a:pPr>
            <a:r>
              <a:rPr lang="en-US" b="1"/>
              <a:t>Obesity</a:t>
            </a:r>
            <a:r>
              <a:rPr lang="en-US"/>
              <a:t> – Higher body fat increases </a:t>
            </a:r>
            <a:r>
              <a:rPr lang="en-US" b="1"/>
              <a:t>oestrogen production</a:t>
            </a:r>
            <a:r>
              <a:rPr lang="en-US"/>
              <a:t>, raising the risk of hormone-sensitive breast cancer.</a:t>
            </a:r>
          </a:p>
          <a:p>
            <a:pPr marL="228600" indent="-228600">
              <a:buFont typeface=""/>
              <a:buChar char="•"/>
            </a:pPr>
            <a:r>
              <a:rPr lang="en-US" b="1"/>
              <a:t>Smoking</a:t>
            </a:r>
            <a:r>
              <a:rPr lang="en-US"/>
              <a:t> – Damages cells and DNA, increasing the risk of cancer.</a:t>
            </a:r>
          </a:p>
          <a:p>
            <a:pPr marL="228600" indent="-228600">
              <a:buFont typeface=""/>
              <a:buChar char="•"/>
            </a:pPr>
            <a:r>
              <a:rPr lang="en-US" b="1"/>
              <a:t>Physical Inactivity</a:t>
            </a:r>
            <a:r>
              <a:rPr lang="en-US"/>
              <a:t> – Contributes to obesity and poorer health outcomes during treatment.</a:t>
            </a:r>
          </a:p>
          <a:p>
            <a:pPr marL="228600" indent="-228600">
              <a:buFont typeface=""/>
              <a:buChar char="•"/>
            </a:pPr>
            <a:r>
              <a:rPr lang="en-US" b="1"/>
              <a:t>Family History &amp; Genetics</a:t>
            </a:r>
            <a:r>
              <a:rPr lang="en-US"/>
              <a:t> – Inherited gene mutations (e.g., </a:t>
            </a:r>
            <a:r>
              <a:rPr lang="en-US" b="1"/>
              <a:t>BRCA1/BRCA2</a:t>
            </a:r>
            <a:r>
              <a:rPr lang="en-US"/>
              <a:t>) can increase breast cancer risk.</a:t>
            </a:r>
          </a:p>
          <a:p>
            <a:pPr marL="228600" indent="-228600">
              <a:buFont typeface=""/>
              <a:buChar char="•"/>
            </a:pPr>
            <a:r>
              <a:rPr lang="en-US" b="1"/>
              <a:t>Importance of Risk Reduction</a:t>
            </a:r>
            <a:r>
              <a:rPr lang="en-US"/>
              <a:t> – Healthy lifestyle changes can improve treatment outcomes and reduce the risk of recurrence.</a:t>
            </a:r>
          </a:p>
          <a:p>
            <a:pPr algn="ctr"/>
            <a:endParaRPr lang="en-GB"/>
          </a:p>
        </p:txBody>
      </p:sp>
      <p:pic>
        <p:nvPicPr>
          <p:cNvPr id="8" name="Audio 7">
            <a:hlinkClick r:id="" action="ppaction://media"/>
            <a:extLst>
              <a:ext uri="{FF2B5EF4-FFF2-40B4-BE49-F238E27FC236}">
                <a16:creationId xmlns:a16="http://schemas.microsoft.com/office/drawing/2014/main" id="{0AF559A3-A078-AE4C-3F6A-10704FF0C7C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81741221"/>
      </p:ext>
    </p:extLst>
  </p:cSld>
  <p:clrMapOvr>
    <a:masterClrMapping/>
  </p:clrMapOvr>
  <mc:AlternateContent xmlns:mc="http://schemas.openxmlformats.org/markup-compatibility/2006">
    <mc:Choice xmlns:p14="http://schemas.microsoft.com/office/powerpoint/2010/main" Requires="p14">
      <p:transition spd="slow" p14:dur="2000" advTm="57537"/>
    </mc:Choice>
    <mc:Fallback>
      <p:transition spd="slow" advTm="575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CEE333-2FBB-5E29-0725-15D82D0A347C}"/>
              </a:ext>
            </a:extLst>
          </p:cNvPr>
          <p:cNvSpPr>
            <a:spLocks noGrp="1"/>
          </p:cNvSpPr>
          <p:nvPr>
            <p:ph type="title"/>
          </p:nvPr>
        </p:nvSpPr>
        <p:spPr>
          <a:xfrm>
            <a:off x="612648" y="193040"/>
            <a:ext cx="10653578" cy="1132258"/>
          </a:xfrm>
        </p:spPr>
        <p:txBody>
          <a:bodyPr/>
          <a:lstStyle/>
          <a:p>
            <a:r>
              <a:rPr lang="en-GB"/>
              <a:t>ASSESIMENT OF CARE NEEDS</a:t>
            </a:r>
          </a:p>
        </p:txBody>
      </p:sp>
      <p:pic>
        <p:nvPicPr>
          <p:cNvPr id="8" name="Picture 7" descr="Image">
            <a:extLst>
              <a:ext uri="{FF2B5EF4-FFF2-40B4-BE49-F238E27FC236}">
                <a16:creationId xmlns:a16="http://schemas.microsoft.com/office/drawing/2014/main" id="{E5E08942-2D14-8274-A486-118B3F92A16B}"/>
              </a:ext>
            </a:extLst>
          </p:cNvPr>
          <p:cNvPicPr>
            <a:picLocks noChangeAspect="1"/>
          </p:cNvPicPr>
          <p:nvPr/>
        </p:nvPicPr>
        <p:blipFill>
          <a:blip r:embed="rId4"/>
          <a:stretch>
            <a:fillRect/>
          </a:stretch>
        </p:blipFill>
        <p:spPr>
          <a:xfrm>
            <a:off x="288471" y="2777672"/>
            <a:ext cx="3185884" cy="3106596"/>
          </a:xfrm>
          <a:prstGeom prst="rect">
            <a:avLst/>
          </a:prstGeom>
        </p:spPr>
      </p:pic>
      <p:sp>
        <p:nvSpPr>
          <p:cNvPr id="9" name="TextBox 8">
            <a:extLst>
              <a:ext uri="{FF2B5EF4-FFF2-40B4-BE49-F238E27FC236}">
                <a16:creationId xmlns:a16="http://schemas.microsoft.com/office/drawing/2014/main" id="{5B957D6F-A4B5-CDE9-AEF3-3A2636C2A093}"/>
              </a:ext>
            </a:extLst>
          </p:cNvPr>
          <p:cNvSpPr txBox="1"/>
          <p:nvPr/>
        </p:nvSpPr>
        <p:spPr>
          <a:xfrm>
            <a:off x="3918858" y="3628"/>
            <a:ext cx="7990113" cy="72943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a:p>
            <a:endParaRPr lang="en-US"/>
          </a:p>
          <a:p>
            <a:endParaRPr lang="en-US"/>
          </a:p>
          <a:p>
            <a:endParaRPr lang="en-US"/>
          </a:p>
          <a:p>
            <a:endParaRPr lang="en-US" b="1"/>
          </a:p>
          <a:p>
            <a:pPr marL="228600" lvl="1" indent="-228600">
              <a:buFont typeface=""/>
              <a:buChar char="•"/>
            </a:pPr>
            <a:r>
              <a:rPr lang="en-US"/>
              <a:t>Fatigue and reduced energy levels</a:t>
            </a:r>
          </a:p>
          <a:p>
            <a:pPr marL="228600" lvl="1" indent="-228600">
              <a:buFont typeface=""/>
              <a:buChar char="•"/>
            </a:pPr>
            <a:r>
              <a:rPr lang="en-US"/>
              <a:t>Pain or discomfort from cancer and treatment</a:t>
            </a:r>
          </a:p>
          <a:p>
            <a:pPr marL="228600" lvl="1" indent="-228600">
              <a:buFont typeface=""/>
              <a:buChar char="•"/>
            </a:pPr>
            <a:r>
              <a:rPr lang="en-US"/>
              <a:t>Managing treatment side effects (e.g., nausea, hair loss)</a:t>
            </a:r>
          </a:p>
          <a:p>
            <a:pPr marL="228600" indent="-228600">
              <a:buFont typeface=""/>
              <a:buChar char="•"/>
            </a:pPr>
            <a:r>
              <a:rPr lang="en-US" b="1"/>
              <a:t>Psychological Needs</a:t>
            </a:r>
          </a:p>
          <a:p>
            <a:pPr marL="228600" lvl="1" indent="-228600">
              <a:buFont typeface=""/>
              <a:buChar char="•"/>
            </a:pPr>
            <a:r>
              <a:rPr lang="en-US"/>
              <a:t>Anxiety about diagnosis and treatment</a:t>
            </a:r>
          </a:p>
          <a:p>
            <a:pPr marL="228600" lvl="1" indent="-228600">
              <a:buFont typeface=""/>
              <a:buChar char="•"/>
            </a:pPr>
            <a:r>
              <a:rPr lang="en-US"/>
              <a:t>Fear of the future and cancer recurrence</a:t>
            </a:r>
          </a:p>
          <a:p>
            <a:pPr marL="228600" lvl="1" indent="-228600">
              <a:buFont typeface=""/>
              <a:buChar char="•"/>
            </a:pPr>
            <a:r>
              <a:rPr lang="en-US"/>
              <a:t>Need for reassurance and counselling</a:t>
            </a:r>
          </a:p>
          <a:p>
            <a:pPr marL="228600" indent="-228600">
              <a:buFont typeface=""/>
              <a:buChar char="•"/>
            </a:pPr>
            <a:r>
              <a:rPr lang="en-US" b="1"/>
              <a:t>Social Needs</a:t>
            </a:r>
          </a:p>
          <a:p>
            <a:pPr marL="228600" lvl="1" indent="-228600">
              <a:buFont typeface=""/>
              <a:buChar char="•"/>
            </a:pPr>
            <a:r>
              <a:rPr lang="en-US"/>
              <a:t>Lives alone with limited day-to-day support</a:t>
            </a:r>
          </a:p>
          <a:p>
            <a:pPr marL="228600" lvl="1" indent="-228600">
              <a:buFont typeface=""/>
              <a:buChar char="•"/>
            </a:pPr>
            <a:r>
              <a:rPr lang="en-US"/>
              <a:t>Risk of loneliness and social isolation</a:t>
            </a:r>
          </a:p>
          <a:p>
            <a:pPr marL="228600" lvl="1" indent="-228600">
              <a:buFont typeface=""/>
              <a:buChar char="•"/>
            </a:pPr>
            <a:r>
              <a:rPr lang="en-US"/>
              <a:t>May need help with transport and daily activities</a:t>
            </a:r>
          </a:p>
          <a:p>
            <a:pPr marL="228600" indent="-228600">
              <a:buFont typeface=""/>
              <a:buChar char="•"/>
            </a:pPr>
            <a:r>
              <a:rPr lang="en-US" b="1"/>
              <a:t>Emotional Needs</a:t>
            </a:r>
          </a:p>
          <a:p>
            <a:pPr marL="228600" lvl="1" indent="-228600">
              <a:buFont typeface=""/>
              <a:buChar char="•"/>
            </a:pPr>
            <a:r>
              <a:rPr lang="en-US"/>
              <a:t>Compassionate care and emotional support</a:t>
            </a:r>
          </a:p>
          <a:p>
            <a:pPr marL="228600" lvl="1" indent="-228600">
              <a:buFont typeface=""/>
              <a:buChar char="•"/>
            </a:pPr>
            <a:r>
              <a:rPr lang="en-US"/>
              <a:t>Encouragement to express fears and concerns</a:t>
            </a:r>
          </a:p>
          <a:p>
            <a:pPr marL="228600" lvl="1" indent="-228600">
              <a:buFont typeface=""/>
              <a:buChar char="•"/>
            </a:pPr>
            <a:r>
              <a:rPr lang="en-US"/>
              <a:t>Access to support groups and mental health services</a:t>
            </a:r>
          </a:p>
          <a:p>
            <a:pPr marL="228600" indent="-228600">
              <a:buFont typeface=""/>
              <a:buChar char="•"/>
            </a:pPr>
            <a:r>
              <a:rPr lang="en-US" b="1"/>
              <a:t>Person-</a:t>
            </a:r>
            <a:r>
              <a:rPr lang="en-US" b="1" err="1"/>
              <a:t>Centred</a:t>
            </a:r>
            <a:r>
              <a:rPr lang="en-US" b="1"/>
              <a:t> Care</a:t>
            </a:r>
          </a:p>
          <a:p>
            <a:pPr marL="228600" lvl="1" indent="-228600">
              <a:buFont typeface=""/>
              <a:buChar char="•"/>
            </a:pPr>
            <a:r>
              <a:rPr lang="en-US"/>
              <a:t>Holistic assessment by the multidisciplinary team (MDT)</a:t>
            </a:r>
          </a:p>
          <a:p>
            <a:pPr marL="228600" lvl="1" indent="-228600">
              <a:buFont typeface=""/>
              <a:buChar char="•"/>
            </a:pPr>
            <a:r>
              <a:rPr lang="en-US"/>
              <a:t>Shared decision-making to promote wellbeing, independence, and quality of life</a:t>
            </a:r>
          </a:p>
          <a:p>
            <a:pPr algn="ctr"/>
            <a:endParaRPr lang="en-GB"/>
          </a:p>
        </p:txBody>
      </p:sp>
      <p:sp>
        <p:nvSpPr>
          <p:cNvPr id="11" name="Content Placeholder 10">
            <a:extLst>
              <a:ext uri="{FF2B5EF4-FFF2-40B4-BE49-F238E27FC236}">
                <a16:creationId xmlns:a16="http://schemas.microsoft.com/office/drawing/2014/main" id="{1E5258AA-8008-96F0-F632-E75072A99512}"/>
              </a:ext>
            </a:extLst>
          </p:cNvPr>
          <p:cNvSpPr>
            <a:spLocks noGrp="1"/>
          </p:cNvSpPr>
          <p:nvPr>
            <p:ph idx="1"/>
          </p:nvPr>
        </p:nvSpPr>
        <p:spPr>
          <a:xfrm>
            <a:off x="300590" y="1468790"/>
            <a:ext cx="10965636" cy="5377597"/>
          </a:xfrm>
        </p:spPr>
        <p:txBody>
          <a:bodyPr/>
          <a:lstStyle/>
          <a:p>
            <a:endParaRPr lang="en-GB"/>
          </a:p>
        </p:txBody>
      </p:sp>
      <p:pic>
        <p:nvPicPr>
          <p:cNvPr id="5" name="Audio 4">
            <a:hlinkClick r:id="" action="ppaction://media"/>
            <a:extLst>
              <a:ext uri="{FF2B5EF4-FFF2-40B4-BE49-F238E27FC236}">
                <a16:creationId xmlns:a16="http://schemas.microsoft.com/office/drawing/2014/main" id="{D82D3527-163B-FC7A-4447-EF46E5607D0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09480768"/>
      </p:ext>
    </p:extLst>
  </p:cSld>
  <p:clrMapOvr>
    <a:masterClrMapping/>
  </p:clrMapOvr>
  <mc:AlternateContent xmlns:mc="http://schemas.openxmlformats.org/markup-compatibility/2006">
    <mc:Choice xmlns:p14="http://schemas.microsoft.com/office/powerpoint/2010/main" Requires="p14">
      <p:transition spd="slow" p14:dur="2000" advTm="54359"/>
    </mc:Choice>
    <mc:Fallback>
      <p:transition spd="slow" advTm="543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66E2B-790B-5635-E1A0-5311EEA56ED0}"/>
              </a:ext>
            </a:extLst>
          </p:cNvPr>
          <p:cNvSpPr>
            <a:spLocks noGrp="1"/>
          </p:cNvSpPr>
          <p:nvPr>
            <p:ph type="title"/>
          </p:nvPr>
        </p:nvSpPr>
        <p:spPr/>
        <p:txBody>
          <a:bodyPr/>
          <a:lstStyle/>
          <a:p>
            <a:r>
              <a:rPr lang="en-GB"/>
              <a:t>CARE PLAN GOALS</a:t>
            </a:r>
          </a:p>
        </p:txBody>
      </p:sp>
      <p:sp>
        <p:nvSpPr>
          <p:cNvPr id="3" name="Content Placeholder 2">
            <a:extLst>
              <a:ext uri="{FF2B5EF4-FFF2-40B4-BE49-F238E27FC236}">
                <a16:creationId xmlns:a16="http://schemas.microsoft.com/office/drawing/2014/main" id="{4F19FA5F-D5A9-0E1F-113C-49F1FE2E147D}"/>
              </a:ext>
            </a:extLst>
          </p:cNvPr>
          <p:cNvSpPr>
            <a:spLocks noGrp="1"/>
          </p:cNvSpPr>
          <p:nvPr>
            <p:ph idx="1"/>
          </p:nvPr>
        </p:nvSpPr>
        <p:spPr>
          <a:xfrm>
            <a:off x="612647" y="1098675"/>
            <a:ext cx="7351579" cy="5522742"/>
          </a:xfrm>
        </p:spPr>
        <p:txBody>
          <a:bodyPr vert="horz" lIns="91440" tIns="45720" rIns="91440" bIns="45720" rtlCol="0" anchor="t">
            <a:noAutofit/>
          </a:bodyPr>
          <a:lstStyle/>
          <a:p>
            <a:pPr marL="0" indent="0">
              <a:buNone/>
            </a:pPr>
            <a:endParaRPr lang="en-GB" b="1"/>
          </a:p>
          <a:p>
            <a:r>
              <a:rPr lang="en-GB" sz="1000" b="1"/>
              <a:t>Short-Term Goals</a:t>
            </a:r>
            <a:endParaRPr lang="en-GB" sz="1000"/>
          </a:p>
          <a:p>
            <a:r>
              <a:rPr lang="en-GB" sz="1000">
                <a:ea typeface="+mn-lt"/>
                <a:cs typeface="+mn-lt"/>
              </a:rPr>
              <a:t>Control pain, fatigue, and treatment side effects. </a:t>
            </a:r>
            <a:endParaRPr lang="en-GB" sz="1000"/>
          </a:p>
          <a:p>
            <a:r>
              <a:rPr lang="en-GB" sz="1000">
                <a:ea typeface="+mn-lt"/>
                <a:cs typeface="+mn-lt"/>
              </a:rPr>
              <a:t>Reduce anxiety through emotional support and counselling. </a:t>
            </a:r>
            <a:endParaRPr lang="en-GB" sz="1000"/>
          </a:p>
          <a:p>
            <a:r>
              <a:rPr lang="en-GB" sz="1000">
                <a:ea typeface="+mn-lt"/>
                <a:cs typeface="+mn-lt"/>
              </a:rPr>
              <a:t>Improve understanding of diagnosis and treatment options. </a:t>
            </a:r>
            <a:endParaRPr lang="en-GB" sz="1000"/>
          </a:p>
          <a:p>
            <a:r>
              <a:rPr lang="en-GB" sz="1000">
                <a:ea typeface="+mn-lt"/>
                <a:cs typeface="+mn-lt"/>
              </a:rPr>
              <a:t>Encourage medication and treatment adherence. </a:t>
            </a:r>
            <a:endParaRPr lang="en-GB" sz="1000"/>
          </a:p>
          <a:p>
            <a:r>
              <a:rPr lang="en-GB" sz="1000" b="1"/>
              <a:t>Long-Term Goals</a:t>
            </a:r>
            <a:endParaRPr lang="en-GB" sz="1000"/>
          </a:p>
          <a:p>
            <a:r>
              <a:rPr lang="en-GB" sz="1000">
                <a:ea typeface="+mn-lt"/>
                <a:cs typeface="+mn-lt"/>
              </a:rPr>
              <a:t>Maintain independence in daily living. </a:t>
            </a:r>
            <a:endParaRPr lang="en-GB" sz="1000"/>
          </a:p>
          <a:p>
            <a:r>
              <a:rPr lang="en-GB" sz="1000">
                <a:ea typeface="+mn-lt"/>
                <a:cs typeface="+mn-lt"/>
              </a:rPr>
              <a:t>Improve quality of life and emotional wellbeing. </a:t>
            </a:r>
            <a:endParaRPr lang="en-GB" sz="1000"/>
          </a:p>
          <a:p>
            <a:r>
              <a:rPr lang="en-GB" sz="1000">
                <a:ea typeface="+mn-lt"/>
                <a:cs typeface="+mn-lt"/>
              </a:rPr>
              <a:t>Prevent complications and reduce the risk of recurrence. </a:t>
            </a:r>
            <a:endParaRPr lang="en-GB" sz="1000"/>
          </a:p>
          <a:p>
            <a:r>
              <a:rPr lang="en-GB" sz="1000">
                <a:ea typeface="+mn-lt"/>
                <a:cs typeface="+mn-lt"/>
              </a:rPr>
              <a:t>Support recovery through healthy lifestyle changes and regular follow-up. </a:t>
            </a:r>
            <a:endParaRPr lang="en-GB" sz="1000"/>
          </a:p>
          <a:p>
            <a:r>
              <a:rPr lang="en-GB" sz="1000" b="1"/>
              <a:t>SMART Goal Approach</a:t>
            </a:r>
            <a:endParaRPr lang="en-GB" sz="1000"/>
          </a:p>
          <a:p>
            <a:r>
              <a:rPr lang="en-GB" sz="1000" b="1">
                <a:ea typeface="+mn-lt"/>
                <a:cs typeface="+mn-lt"/>
              </a:rPr>
              <a:t>Specific</a:t>
            </a:r>
            <a:r>
              <a:rPr lang="en-GB" sz="1000">
                <a:ea typeface="+mn-lt"/>
                <a:cs typeface="+mn-lt"/>
              </a:rPr>
              <a:t> – Clearly defined care objectives. </a:t>
            </a:r>
            <a:endParaRPr lang="en-GB" sz="1000"/>
          </a:p>
          <a:p>
            <a:r>
              <a:rPr lang="en-GB" sz="1000" b="1">
                <a:ea typeface="+mn-lt"/>
                <a:cs typeface="+mn-lt"/>
              </a:rPr>
              <a:t>Measurable</a:t>
            </a:r>
            <a:r>
              <a:rPr lang="en-GB" sz="1000">
                <a:ea typeface="+mn-lt"/>
                <a:cs typeface="+mn-lt"/>
              </a:rPr>
              <a:t> – Progress monitored at each review. </a:t>
            </a:r>
            <a:endParaRPr lang="en-GB" sz="1000"/>
          </a:p>
          <a:p>
            <a:r>
              <a:rPr lang="en-GB" sz="1000" b="1">
                <a:ea typeface="+mn-lt"/>
                <a:cs typeface="+mn-lt"/>
              </a:rPr>
              <a:t>Achievable</a:t>
            </a:r>
            <a:r>
              <a:rPr lang="en-GB" sz="1000">
                <a:ea typeface="+mn-lt"/>
                <a:cs typeface="+mn-lt"/>
              </a:rPr>
              <a:t> – Realistic goals based on Mrs Johnson's needs. </a:t>
            </a:r>
            <a:endParaRPr lang="en-GB" sz="1000"/>
          </a:p>
          <a:p>
            <a:r>
              <a:rPr lang="en-GB" sz="1000" b="1">
                <a:ea typeface="+mn-lt"/>
                <a:cs typeface="+mn-lt"/>
              </a:rPr>
              <a:t>Realistic</a:t>
            </a:r>
            <a:r>
              <a:rPr lang="en-GB" sz="1000">
                <a:ea typeface="+mn-lt"/>
                <a:cs typeface="+mn-lt"/>
              </a:rPr>
              <a:t> – Appropriate to her health condition and abilities. </a:t>
            </a:r>
            <a:endParaRPr lang="en-GB" sz="1000"/>
          </a:p>
          <a:p>
            <a:r>
              <a:rPr lang="en-GB" sz="1000" b="1">
                <a:ea typeface="+mn-lt"/>
                <a:cs typeface="+mn-lt"/>
              </a:rPr>
              <a:t>Time-bound</a:t>
            </a:r>
            <a:r>
              <a:rPr lang="en-GB" sz="1000">
                <a:ea typeface="+mn-lt"/>
                <a:cs typeface="+mn-lt"/>
              </a:rPr>
              <a:t> – Reviewed regularly and adjusted when needed.</a:t>
            </a:r>
            <a:endParaRPr lang="en-GB" sz="1000"/>
          </a:p>
          <a:p>
            <a:endParaRPr lang="en-GB" sz="1000"/>
          </a:p>
        </p:txBody>
      </p:sp>
      <p:pic>
        <p:nvPicPr>
          <p:cNvPr id="6" name="Audio 5">
            <a:hlinkClick r:id="" action="ppaction://media"/>
            <a:extLst>
              <a:ext uri="{FF2B5EF4-FFF2-40B4-BE49-F238E27FC236}">
                <a16:creationId xmlns:a16="http://schemas.microsoft.com/office/drawing/2014/main" id="{15B7E893-E0B2-3A1F-5359-6D63454C2F1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07458255"/>
      </p:ext>
    </p:extLst>
  </p:cSld>
  <p:clrMapOvr>
    <a:masterClrMapping/>
  </p:clrMapOvr>
  <mc:AlternateContent xmlns:mc="http://schemas.openxmlformats.org/markup-compatibility/2006">
    <mc:Choice xmlns:p14="http://schemas.microsoft.com/office/powerpoint/2010/main" Requires="p14">
      <p:transition spd="slow" p14:dur="2000" advTm="48055"/>
    </mc:Choice>
    <mc:Fallback>
      <p:transition spd="slow" advTm="480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98B138-717D-04D7-01BA-4122019D7BAE}"/>
              </a:ext>
            </a:extLst>
          </p:cNvPr>
          <p:cNvSpPr>
            <a:spLocks noGrp="1"/>
          </p:cNvSpPr>
          <p:nvPr>
            <p:ph type="title"/>
          </p:nvPr>
        </p:nvSpPr>
        <p:spPr/>
        <p:txBody>
          <a:bodyPr/>
          <a:lstStyle/>
          <a:p>
            <a:r>
              <a:rPr lang="en-GB"/>
              <a:t>CARE ROUTINE AND INTERVATIONS</a:t>
            </a:r>
          </a:p>
        </p:txBody>
      </p:sp>
      <p:pic>
        <p:nvPicPr>
          <p:cNvPr id="4" name="Content Placeholder 3">
            <a:extLst>
              <a:ext uri="{FF2B5EF4-FFF2-40B4-BE49-F238E27FC236}">
                <a16:creationId xmlns:a16="http://schemas.microsoft.com/office/drawing/2014/main" id="{273A5CF9-2865-4F73-53FA-AB305EEB1BA3}"/>
              </a:ext>
            </a:extLst>
          </p:cNvPr>
          <p:cNvPicPr>
            <a:picLocks noGrp="1" noChangeAspect="1"/>
          </p:cNvPicPr>
          <p:nvPr>
            <p:ph idx="1"/>
          </p:nvPr>
        </p:nvPicPr>
        <p:blipFill>
          <a:blip r:embed="rId4"/>
          <a:stretch>
            <a:fillRect/>
          </a:stretch>
        </p:blipFill>
        <p:spPr>
          <a:xfrm>
            <a:off x="195407" y="1867960"/>
            <a:ext cx="4114800" cy="4862285"/>
          </a:xfrm>
          <a:prstGeom prst="rect">
            <a:avLst/>
          </a:prstGeom>
        </p:spPr>
      </p:pic>
      <p:sp>
        <p:nvSpPr>
          <p:cNvPr id="5" name="TextBox 4">
            <a:extLst>
              <a:ext uri="{FF2B5EF4-FFF2-40B4-BE49-F238E27FC236}">
                <a16:creationId xmlns:a16="http://schemas.microsoft.com/office/drawing/2014/main" id="{6071CFB4-0451-C040-7362-4340BF2698F3}"/>
              </a:ext>
            </a:extLst>
          </p:cNvPr>
          <p:cNvSpPr txBox="1"/>
          <p:nvPr/>
        </p:nvSpPr>
        <p:spPr>
          <a:xfrm>
            <a:off x="5537200" y="2144485"/>
            <a:ext cx="6096000" cy="430887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t>Medication &amp; Treatment</a:t>
            </a:r>
          </a:p>
          <a:p>
            <a:pPr>
              <a:buFont typeface=""/>
              <a:buChar char="•"/>
            </a:pPr>
            <a:r>
              <a:rPr lang="en-US" sz="1600"/>
              <a:t>Take all prescribed medications as directed. </a:t>
            </a:r>
          </a:p>
          <a:p>
            <a:pPr>
              <a:buFont typeface=""/>
              <a:buChar char="•"/>
            </a:pPr>
            <a:r>
              <a:rPr lang="en-US" sz="1600"/>
              <a:t>Attend all oncology appointments and follow-up reviews. </a:t>
            </a:r>
          </a:p>
          <a:p>
            <a:pPr>
              <a:buFont typeface=""/>
              <a:buChar char="•"/>
            </a:pPr>
            <a:r>
              <a:rPr lang="en-US" sz="1600"/>
              <a:t>Report any side effects promptly to the healthcare team. </a:t>
            </a:r>
          </a:p>
          <a:p>
            <a:r>
              <a:rPr lang="en-US" sz="1600" b="1"/>
              <a:t>Healthy Lifestyle</a:t>
            </a:r>
          </a:p>
          <a:p>
            <a:pPr>
              <a:buFont typeface=""/>
              <a:buChar char="•"/>
            </a:pPr>
            <a:r>
              <a:rPr lang="en-US" sz="1600"/>
              <a:t>Eat a balanced, nutritious diet to maintain strength. </a:t>
            </a:r>
          </a:p>
          <a:p>
            <a:pPr>
              <a:buFont typeface=""/>
              <a:buChar char="•"/>
            </a:pPr>
            <a:r>
              <a:rPr lang="en-US" sz="1600"/>
              <a:t>Stay well hydrated throughout the day. </a:t>
            </a:r>
          </a:p>
          <a:p>
            <a:pPr>
              <a:buFont typeface=""/>
              <a:buChar char="•"/>
            </a:pPr>
            <a:r>
              <a:rPr lang="en-US" sz="1600"/>
              <a:t>Engage in gentle physical activity, such as walking, as tolerated. </a:t>
            </a:r>
          </a:p>
          <a:p>
            <a:r>
              <a:rPr lang="en-US" sz="1600" b="1"/>
              <a:t>Rest &amp; Recovery</a:t>
            </a:r>
          </a:p>
          <a:p>
            <a:pPr>
              <a:buFont typeface=""/>
              <a:buChar char="•"/>
            </a:pPr>
            <a:r>
              <a:rPr lang="en-US" sz="1600"/>
              <a:t>Get adequate sleep and rest to support healing. </a:t>
            </a:r>
          </a:p>
          <a:p>
            <a:pPr>
              <a:buFont typeface=""/>
              <a:buChar char="•"/>
            </a:pPr>
            <a:r>
              <a:rPr lang="en-US" sz="1600"/>
              <a:t>Balance activity with periods of rest to manage fatigue. </a:t>
            </a:r>
          </a:p>
          <a:p>
            <a:r>
              <a:rPr lang="en-US" sz="1600" b="1"/>
              <a:t>Self-Management &amp; Support</a:t>
            </a:r>
          </a:p>
          <a:p>
            <a:pPr>
              <a:buFont typeface=""/>
              <a:buChar char="•"/>
            </a:pPr>
            <a:r>
              <a:rPr lang="en-US" sz="1600"/>
              <a:t>Monitor symptoms and report any concerns early. </a:t>
            </a:r>
          </a:p>
          <a:p>
            <a:pPr>
              <a:buFont typeface=""/>
              <a:buChar char="•"/>
            </a:pPr>
            <a:r>
              <a:rPr lang="en-US" sz="1600"/>
              <a:t>Follow advice from the multidisciplinary team (MDT). </a:t>
            </a:r>
          </a:p>
          <a:p>
            <a:pPr>
              <a:buFont typeface=""/>
              <a:buChar char="•"/>
            </a:pPr>
            <a:r>
              <a:rPr lang="en-US" sz="1600"/>
              <a:t>Participate in education and self-management </a:t>
            </a:r>
            <a:r>
              <a:rPr lang="en-US" sz="1600" err="1"/>
              <a:t>programmes</a:t>
            </a:r>
            <a:r>
              <a:rPr lang="en-US" sz="1600"/>
              <a:t>.</a:t>
            </a:r>
          </a:p>
          <a:p>
            <a:pPr algn="ctr"/>
            <a:endParaRPr lang="en-GB"/>
          </a:p>
        </p:txBody>
      </p:sp>
      <p:pic>
        <p:nvPicPr>
          <p:cNvPr id="7" name="Audio 6">
            <a:hlinkClick r:id="" action="ppaction://media"/>
            <a:extLst>
              <a:ext uri="{FF2B5EF4-FFF2-40B4-BE49-F238E27FC236}">
                <a16:creationId xmlns:a16="http://schemas.microsoft.com/office/drawing/2014/main" id="{94740F1D-55D7-B5BC-9783-1FEF7341353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1590272"/>
      </p:ext>
    </p:extLst>
  </p:cSld>
  <p:clrMapOvr>
    <a:masterClrMapping/>
  </p:clrMapOvr>
  <mc:AlternateContent xmlns:mc="http://schemas.openxmlformats.org/markup-compatibility/2006">
    <mc:Choice xmlns:p14="http://schemas.microsoft.com/office/powerpoint/2010/main" Requires="p14">
      <p:transition spd="slow" p14:dur="2000" advTm="50457"/>
    </mc:Choice>
    <mc:Fallback>
      <p:transition spd="slow" advTm="504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E886B-2C62-413C-C46C-C7340A4D8433}"/>
              </a:ext>
            </a:extLst>
          </p:cNvPr>
          <p:cNvSpPr>
            <a:spLocks noGrp="1"/>
          </p:cNvSpPr>
          <p:nvPr>
            <p:ph type="title"/>
          </p:nvPr>
        </p:nvSpPr>
        <p:spPr/>
        <p:txBody>
          <a:bodyPr/>
          <a:lstStyle/>
          <a:p>
            <a:r>
              <a:rPr lang="en-GB"/>
              <a:t>MONITORING AND EVALUATION</a:t>
            </a:r>
          </a:p>
        </p:txBody>
      </p:sp>
      <p:pic>
        <p:nvPicPr>
          <p:cNvPr id="4" name="Content Placeholder 3">
            <a:extLst>
              <a:ext uri="{FF2B5EF4-FFF2-40B4-BE49-F238E27FC236}">
                <a16:creationId xmlns:a16="http://schemas.microsoft.com/office/drawing/2014/main" id="{B6F7B3B3-314B-0CE9-691D-3268B54705BE}"/>
              </a:ext>
            </a:extLst>
          </p:cNvPr>
          <p:cNvPicPr>
            <a:picLocks noGrp="1" noChangeAspect="1"/>
          </p:cNvPicPr>
          <p:nvPr>
            <p:ph idx="1"/>
          </p:nvPr>
        </p:nvPicPr>
        <p:blipFill>
          <a:blip r:embed="rId4"/>
          <a:stretch>
            <a:fillRect/>
          </a:stretch>
        </p:blipFill>
        <p:spPr>
          <a:xfrm>
            <a:off x="3093" y="1755475"/>
            <a:ext cx="3193143" cy="4325257"/>
          </a:xfrm>
          <a:prstGeom prst="rect">
            <a:avLst/>
          </a:prstGeom>
        </p:spPr>
      </p:pic>
      <p:sp>
        <p:nvSpPr>
          <p:cNvPr id="5" name="TextBox 4">
            <a:extLst>
              <a:ext uri="{FF2B5EF4-FFF2-40B4-BE49-F238E27FC236}">
                <a16:creationId xmlns:a16="http://schemas.microsoft.com/office/drawing/2014/main" id="{EDEB483F-F910-705E-5533-2235582351E4}"/>
              </a:ext>
            </a:extLst>
          </p:cNvPr>
          <p:cNvSpPr txBox="1"/>
          <p:nvPr/>
        </p:nvSpPr>
        <p:spPr>
          <a:xfrm>
            <a:off x="4426858" y="1868714"/>
            <a:ext cx="6096000" cy="1344983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t>Clinical Monitoring</a:t>
            </a:r>
          </a:p>
          <a:p>
            <a:pPr>
              <a:buFont typeface=""/>
              <a:buChar char="•"/>
            </a:pPr>
            <a:r>
              <a:rPr lang="en-US" sz="1600"/>
              <a:t>Assess pain levels regularly.</a:t>
            </a:r>
          </a:p>
          <a:p>
            <a:pPr>
              <a:buFont typeface=""/>
              <a:buChar char="•"/>
            </a:pPr>
            <a:r>
              <a:rPr lang="en-US" sz="1600"/>
              <a:t>Monitor weight and nutritional status.</a:t>
            </a:r>
          </a:p>
          <a:p>
            <a:pPr>
              <a:buFont typeface=""/>
              <a:buChar char="•"/>
            </a:pPr>
            <a:r>
              <a:rPr lang="en-US" sz="1600"/>
              <a:t>Check for treatment side effects (e.g., nausea, fatigue, infection).</a:t>
            </a:r>
          </a:p>
          <a:p>
            <a:r>
              <a:rPr lang="en-US" sz="1600" b="1"/>
              <a:t>Diagnostic Monitoring</a:t>
            </a:r>
          </a:p>
          <a:p>
            <a:pPr>
              <a:buFont typeface=""/>
              <a:buChar char="•"/>
            </a:pPr>
            <a:r>
              <a:rPr lang="en-US" sz="1600"/>
              <a:t>Review blood test results.</a:t>
            </a:r>
          </a:p>
          <a:p>
            <a:pPr>
              <a:buFont typeface=""/>
              <a:buChar char="•"/>
            </a:pPr>
            <a:r>
              <a:rPr lang="en-US" sz="1600"/>
              <a:t>Monitor imaging scans (e.g., mammograms, CT or MRI scans if required).</a:t>
            </a:r>
          </a:p>
          <a:p>
            <a:pPr>
              <a:buFont typeface=""/>
              <a:buChar char="•"/>
            </a:pPr>
            <a:r>
              <a:rPr lang="en-US" sz="1600"/>
              <a:t>Assess treatment response and disease progression.</a:t>
            </a:r>
          </a:p>
          <a:p>
            <a:r>
              <a:rPr lang="en-US" sz="1600" b="1"/>
              <a:t>Care Plan Review</a:t>
            </a:r>
          </a:p>
          <a:p>
            <a:pPr>
              <a:buFont typeface=""/>
              <a:buChar char="•"/>
            </a:pPr>
            <a:r>
              <a:rPr lang="en-US" sz="1600"/>
              <a:t>Review care plan at every follow-up appointment.</a:t>
            </a:r>
          </a:p>
          <a:p>
            <a:pPr>
              <a:buFont typeface=""/>
              <a:buChar char="•"/>
            </a:pPr>
            <a:r>
              <a:rPr lang="en-US" sz="1600"/>
              <a:t>Adjust treatment and interventions based on changing needs.</a:t>
            </a:r>
          </a:p>
          <a:p>
            <a:pPr>
              <a:buFont typeface=""/>
              <a:buChar char="•"/>
            </a:pPr>
            <a:r>
              <a:rPr lang="en-US" sz="1600"/>
              <a:t>Encourage </a:t>
            </a:r>
            <a:r>
              <a:rPr lang="en-US" sz="1600" err="1"/>
              <a:t>Mrs</a:t>
            </a:r>
            <a:r>
              <a:rPr lang="en-US" sz="1600"/>
              <a:t> Johnson to report new symptoms promptly.</a:t>
            </a:r>
          </a:p>
          <a:p>
            <a:r>
              <a:rPr lang="en-US" sz="1600" b="1"/>
              <a:t>Benefits of Monitoring</a:t>
            </a:r>
          </a:p>
          <a:p>
            <a:pPr>
              <a:buFont typeface=""/>
              <a:buChar char="•"/>
            </a:pPr>
            <a:r>
              <a:rPr lang="en-US" sz="1600"/>
              <a:t>Detect complications early.</a:t>
            </a:r>
          </a:p>
          <a:p>
            <a:pPr>
              <a:buFont typeface=""/>
              <a:buChar char="•"/>
            </a:pPr>
            <a:r>
              <a:rPr lang="en-US" sz="1600"/>
              <a:t>Evaluate treatment effectiveness.</a:t>
            </a:r>
          </a:p>
          <a:p>
            <a:pPr>
              <a:buFont typeface=""/>
              <a:buChar char="•"/>
            </a:pPr>
            <a:r>
              <a:rPr lang="en-US" sz="1600"/>
              <a:t>Improve recovery and quality of life.</a:t>
            </a:r>
          </a:p>
          <a:p>
            <a:pPr>
              <a:buFont typeface=""/>
              <a:buChar char="•"/>
            </a:pPr>
            <a:r>
              <a:rPr lang="en-US" sz="1600"/>
              <a:t>Reduce the risk of cancer recurrence and hospital admission.</a:t>
            </a:r>
          </a:p>
          <a:p>
            <a:endParaRPr lang="en-US" sz="1600"/>
          </a:p>
          <a:p>
            <a:endParaRPr lang="en-US" sz="1600"/>
          </a:p>
          <a:p>
            <a:endParaRPr lang="en-US" sz="1400"/>
          </a:p>
          <a:p>
            <a:endParaRPr lang="en-US" sz="1400"/>
          </a:p>
          <a:p>
            <a:endParaRPr lang="en-US" sz="1400"/>
          </a:p>
          <a:p>
            <a:endParaRPr lang="en-US" sz="1400"/>
          </a:p>
          <a:p>
            <a:endParaRPr lang="en-US" sz="1400"/>
          </a:p>
          <a:p>
            <a:endParaRPr lang="en-US" sz="1400"/>
          </a:p>
          <a:p>
            <a:endParaRPr lang="en-US" sz="1400"/>
          </a:p>
          <a:p>
            <a:endParaRPr lang="en-US" sz="1400"/>
          </a:p>
          <a:p>
            <a:endParaRPr lang="en-US" sz="1400"/>
          </a:p>
          <a:p>
            <a:endParaRPr lang="en-US" sz="1400"/>
          </a:p>
          <a:p>
            <a:endParaRPr lang="en-US" sz="1400"/>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pPr algn="ctr"/>
            <a:endParaRPr lang="en-GB"/>
          </a:p>
        </p:txBody>
      </p:sp>
      <p:pic>
        <p:nvPicPr>
          <p:cNvPr id="7" name="Audio 6">
            <a:hlinkClick r:id="" action="ppaction://media"/>
            <a:extLst>
              <a:ext uri="{FF2B5EF4-FFF2-40B4-BE49-F238E27FC236}">
                <a16:creationId xmlns:a16="http://schemas.microsoft.com/office/drawing/2014/main" id="{015FF84B-FD3A-8979-1E29-8E119ABFA80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3817620"/>
      </p:ext>
    </p:extLst>
  </p:cSld>
  <p:clrMapOvr>
    <a:masterClrMapping/>
  </p:clrMapOvr>
  <mc:AlternateContent xmlns:mc="http://schemas.openxmlformats.org/markup-compatibility/2006">
    <mc:Choice xmlns:p14="http://schemas.microsoft.com/office/powerpoint/2010/main" Requires="p14">
      <p:transition spd="slow" p14:dur="2000" advTm="53763"/>
    </mc:Choice>
    <mc:Fallback>
      <p:transition spd="slow" advTm="537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B9ADA4-7687-0230-DE1B-5FA5FECC8138}"/>
              </a:ext>
            </a:extLst>
          </p:cNvPr>
          <p:cNvSpPr>
            <a:spLocks noGrp="1"/>
          </p:cNvSpPr>
          <p:nvPr>
            <p:ph type="title"/>
          </p:nvPr>
        </p:nvSpPr>
        <p:spPr/>
        <p:txBody>
          <a:bodyPr/>
          <a:lstStyle/>
          <a:p>
            <a:r>
              <a:rPr lang="en-GB"/>
              <a:t>COMMUNICATION</a:t>
            </a:r>
          </a:p>
        </p:txBody>
      </p:sp>
      <p:pic>
        <p:nvPicPr>
          <p:cNvPr id="4" name="Content Placeholder 3">
            <a:extLst>
              <a:ext uri="{FF2B5EF4-FFF2-40B4-BE49-F238E27FC236}">
                <a16:creationId xmlns:a16="http://schemas.microsoft.com/office/drawing/2014/main" id="{31A61E8D-B73A-43C8-5A82-7271074F63E1}"/>
              </a:ext>
            </a:extLst>
          </p:cNvPr>
          <p:cNvPicPr>
            <a:picLocks noGrp="1" noChangeAspect="1"/>
          </p:cNvPicPr>
          <p:nvPr>
            <p:ph idx="1"/>
          </p:nvPr>
        </p:nvPicPr>
        <p:blipFill>
          <a:blip r:embed="rId4"/>
          <a:stretch>
            <a:fillRect/>
          </a:stretch>
        </p:blipFill>
        <p:spPr>
          <a:xfrm>
            <a:off x="3093" y="1878235"/>
            <a:ext cx="3069772" cy="4428079"/>
          </a:xfrm>
          <a:prstGeom prst="rect">
            <a:avLst/>
          </a:prstGeom>
        </p:spPr>
      </p:pic>
      <p:sp>
        <p:nvSpPr>
          <p:cNvPr id="10" name="TextBox 9">
            <a:extLst>
              <a:ext uri="{FF2B5EF4-FFF2-40B4-BE49-F238E27FC236}">
                <a16:creationId xmlns:a16="http://schemas.microsoft.com/office/drawing/2014/main" id="{8B67DBBE-11A9-C5AA-36D3-1CB268638708}"/>
              </a:ext>
            </a:extLst>
          </p:cNvPr>
          <p:cNvSpPr txBox="1"/>
          <p:nvPr/>
        </p:nvSpPr>
        <p:spPr>
          <a:xfrm>
            <a:off x="3984172" y="90715"/>
            <a:ext cx="6096000" cy="66787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a:p>
            <a:endParaRPr lang="en-US"/>
          </a:p>
          <a:p>
            <a:endParaRPr lang="en-US"/>
          </a:p>
          <a:p>
            <a:endParaRPr lang="en-US"/>
          </a:p>
          <a:p>
            <a:endParaRPr lang="en-US"/>
          </a:p>
          <a:p>
            <a:endParaRPr lang="en-US" b="1"/>
          </a:p>
          <a:p>
            <a:r>
              <a:rPr lang="en-US" sz="1600" b="1"/>
              <a:t>Person-</a:t>
            </a:r>
            <a:r>
              <a:rPr lang="en-US" sz="1600" b="1" err="1"/>
              <a:t>Centred</a:t>
            </a:r>
            <a:r>
              <a:rPr lang="en-US" sz="1600" b="1"/>
              <a:t> Communication</a:t>
            </a:r>
          </a:p>
          <a:p>
            <a:pPr marL="228600" indent="-228600">
              <a:buFont typeface=""/>
              <a:buChar char="•"/>
            </a:pPr>
            <a:r>
              <a:rPr lang="en-US" sz="1600"/>
              <a:t>Use clear, simple, and honest language.</a:t>
            </a:r>
          </a:p>
          <a:p>
            <a:pPr marL="228600" indent="-228600">
              <a:buFont typeface=""/>
              <a:buChar char="•"/>
            </a:pPr>
            <a:r>
              <a:rPr lang="en-US" sz="1600" err="1"/>
              <a:t>Practise</a:t>
            </a:r>
            <a:r>
              <a:rPr lang="en-US" sz="1600"/>
              <a:t> active listening and empathy.</a:t>
            </a:r>
          </a:p>
          <a:p>
            <a:pPr marL="228600" indent="-228600">
              <a:buFont typeface=""/>
              <a:buChar char="•"/>
            </a:pPr>
            <a:r>
              <a:rPr lang="en-US" sz="1600"/>
              <a:t>Encourage </a:t>
            </a:r>
            <a:r>
              <a:rPr lang="en-US" sz="1600" err="1"/>
              <a:t>Mrs</a:t>
            </a:r>
            <a:r>
              <a:rPr lang="en-US" sz="1600"/>
              <a:t> Johnson to ask questions and express concerns.</a:t>
            </a:r>
          </a:p>
          <a:p>
            <a:r>
              <a:rPr lang="en-US" sz="1600" b="1"/>
              <a:t>Shared Decision-Making</a:t>
            </a:r>
          </a:p>
          <a:p>
            <a:pPr marL="228600" indent="-228600">
              <a:buFont typeface=""/>
              <a:buChar char="•"/>
            </a:pPr>
            <a:r>
              <a:rPr lang="en-US" sz="1600"/>
              <a:t>Involve </a:t>
            </a:r>
            <a:r>
              <a:rPr lang="en-US" sz="1600" err="1"/>
              <a:t>Mrs</a:t>
            </a:r>
            <a:r>
              <a:rPr lang="en-US" sz="1600"/>
              <a:t> Johnson in all treatment decisions.</a:t>
            </a:r>
          </a:p>
          <a:p>
            <a:pPr marL="228600" indent="-228600">
              <a:buFont typeface=""/>
              <a:buChar char="•"/>
            </a:pPr>
            <a:r>
              <a:rPr lang="en-US" sz="1600"/>
              <a:t>Respect her wishes, values, and preferences.</a:t>
            </a:r>
          </a:p>
          <a:p>
            <a:pPr marL="228600" indent="-228600">
              <a:buFont typeface=""/>
              <a:buChar char="•"/>
            </a:pPr>
            <a:r>
              <a:rPr lang="en-US" sz="1600"/>
              <a:t>Support informed consent and patient autonomy.</a:t>
            </a:r>
          </a:p>
          <a:p>
            <a:r>
              <a:rPr lang="en-US" sz="1600" b="1"/>
              <a:t>Multidisciplinary Team (MDT) Communication</a:t>
            </a:r>
          </a:p>
          <a:p>
            <a:pPr marL="228600" indent="-228600">
              <a:buFont typeface=""/>
              <a:buChar char="•"/>
            </a:pPr>
            <a:r>
              <a:rPr lang="en-US" sz="1600"/>
              <a:t>Oncologists coordinate cancer treatment.</a:t>
            </a:r>
          </a:p>
          <a:p>
            <a:pPr marL="228600" indent="-228600">
              <a:buFont typeface=""/>
              <a:buChar char="•"/>
            </a:pPr>
            <a:r>
              <a:rPr lang="en-US" sz="1600"/>
              <a:t>Nurses provide ongoing care and education.</a:t>
            </a:r>
          </a:p>
          <a:p>
            <a:pPr marL="228600" indent="-228600">
              <a:buFont typeface=""/>
              <a:buChar char="•"/>
            </a:pPr>
            <a:r>
              <a:rPr lang="en-US" sz="1600"/>
              <a:t>Dietitians support nutritional needs.</a:t>
            </a:r>
          </a:p>
          <a:p>
            <a:pPr marL="228600" indent="-228600">
              <a:buFont typeface=""/>
              <a:buChar char="•"/>
            </a:pPr>
            <a:r>
              <a:rPr lang="en-US" sz="1600"/>
              <a:t>Physiotherapists improve mobility and recovery.</a:t>
            </a:r>
          </a:p>
          <a:p>
            <a:pPr marL="228600" indent="-228600">
              <a:buFont typeface=""/>
              <a:buChar char="•"/>
            </a:pPr>
            <a:r>
              <a:rPr lang="en-US" sz="1600"/>
              <a:t>Psychologists provide emotional and mental health support.</a:t>
            </a:r>
          </a:p>
          <a:p>
            <a:r>
              <a:rPr lang="en-US" sz="1600" b="1"/>
              <a:t>Benefits of Effective Communication</a:t>
            </a:r>
          </a:p>
          <a:p>
            <a:pPr marL="228600" indent="-228600">
              <a:buFont typeface=""/>
              <a:buChar char="•"/>
            </a:pPr>
            <a:r>
              <a:rPr lang="en-US" sz="1600"/>
              <a:t>Improves understanding and trust.</a:t>
            </a:r>
          </a:p>
          <a:p>
            <a:pPr marL="228600" indent="-228600">
              <a:buFont typeface=""/>
              <a:buChar char="•"/>
            </a:pPr>
            <a:r>
              <a:rPr lang="en-US" sz="1600"/>
              <a:t>Increases treatment adherence.</a:t>
            </a:r>
          </a:p>
          <a:p>
            <a:pPr marL="228600" indent="-228600">
              <a:buFont typeface=""/>
              <a:buChar char="•"/>
            </a:pPr>
            <a:r>
              <a:rPr lang="en-US" sz="1600"/>
              <a:t>Promotes coordinated, holistic, and person-</a:t>
            </a:r>
            <a:r>
              <a:rPr lang="en-US" sz="1600" err="1"/>
              <a:t>centred</a:t>
            </a:r>
            <a:r>
              <a:rPr lang="en-US" sz="1600"/>
              <a:t> care.</a:t>
            </a:r>
          </a:p>
          <a:p>
            <a:pPr algn="ctr"/>
            <a:endParaRPr lang="en-GB" sz="1600"/>
          </a:p>
        </p:txBody>
      </p:sp>
      <p:pic>
        <p:nvPicPr>
          <p:cNvPr id="6" name="Audio 5">
            <a:hlinkClick r:id="" action="ppaction://media"/>
            <a:extLst>
              <a:ext uri="{FF2B5EF4-FFF2-40B4-BE49-F238E27FC236}">
                <a16:creationId xmlns:a16="http://schemas.microsoft.com/office/drawing/2014/main" id="{DF723062-7B39-1EAB-F626-4263DEDC234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84159665"/>
      </p:ext>
    </p:extLst>
  </p:cSld>
  <p:clrMapOvr>
    <a:masterClrMapping/>
  </p:clrMapOvr>
  <mc:AlternateContent xmlns:mc="http://schemas.openxmlformats.org/markup-compatibility/2006">
    <mc:Choice xmlns:p14="http://schemas.microsoft.com/office/powerpoint/2010/main" Requires="p14">
      <p:transition spd="slow" p14:dur="2000" advTm="54455"/>
    </mc:Choice>
    <mc:Fallback>
      <p:transition spd="slow" advTm="544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66E5C6-4337-472B-FAD2-346A663D7AAE}"/>
              </a:ext>
            </a:extLst>
          </p:cNvPr>
          <p:cNvSpPr>
            <a:spLocks noGrp="1"/>
          </p:cNvSpPr>
          <p:nvPr>
            <p:ph type="title"/>
          </p:nvPr>
        </p:nvSpPr>
        <p:spPr/>
        <p:txBody>
          <a:bodyPr/>
          <a:lstStyle/>
          <a:p>
            <a:r>
              <a:rPr lang="en-GB" b="0">
                <a:ea typeface="+mj-lt"/>
                <a:cs typeface="+mj-lt"/>
              </a:rPr>
              <a:t>Ethical Principles in Mrs Sarah Johnson's Care</a:t>
            </a:r>
            <a:endParaRPr lang="en-US"/>
          </a:p>
        </p:txBody>
      </p:sp>
      <p:pic>
        <p:nvPicPr>
          <p:cNvPr id="4" name="Content Placeholder 3">
            <a:extLst>
              <a:ext uri="{FF2B5EF4-FFF2-40B4-BE49-F238E27FC236}">
                <a16:creationId xmlns:a16="http://schemas.microsoft.com/office/drawing/2014/main" id="{0CCF182B-3FBB-D809-2C6F-C09E9E347207}"/>
              </a:ext>
            </a:extLst>
          </p:cNvPr>
          <p:cNvPicPr>
            <a:picLocks noGrp="1" noChangeAspect="1"/>
          </p:cNvPicPr>
          <p:nvPr>
            <p:ph idx="1"/>
          </p:nvPr>
        </p:nvPicPr>
        <p:blipFill>
          <a:blip r:embed="rId4"/>
          <a:stretch>
            <a:fillRect/>
          </a:stretch>
        </p:blipFill>
        <p:spPr>
          <a:xfrm>
            <a:off x="-1821" y="2005846"/>
            <a:ext cx="3667430" cy="4114800"/>
          </a:xfrm>
          <a:prstGeom prst="rect">
            <a:avLst/>
          </a:prstGeom>
        </p:spPr>
      </p:pic>
      <p:sp>
        <p:nvSpPr>
          <p:cNvPr id="5" name="TextBox 4">
            <a:extLst>
              <a:ext uri="{FF2B5EF4-FFF2-40B4-BE49-F238E27FC236}">
                <a16:creationId xmlns:a16="http://schemas.microsoft.com/office/drawing/2014/main" id="{5850FD54-F760-6359-5F27-E2A8121344FD}"/>
              </a:ext>
            </a:extLst>
          </p:cNvPr>
          <p:cNvSpPr txBox="1"/>
          <p:nvPr/>
        </p:nvSpPr>
        <p:spPr>
          <a:xfrm>
            <a:off x="4223657" y="2354943"/>
            <a:ext cx="6096000" cy="124033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a:t>Confidentiality</a:t>
            </a:r>
          </a:p>
          <a:p>
            <a:pPr>
              <a:buFont typeface=""/>
              <a:buChar char="•"/>
            </a:pPr>
            <a:r>
              <a:rPr lang="en-US" sz="1400"/>
              <a:t>Protect </a:t>
            </a:r>
            <a:r>
              <a:rPr lang="en-US" sz="1400" err="1"/>
              <a:t>Mrs</a:t>
            </a:r>
            <a:r>
              <a:rPr lang="en-US" sz="1400"/>
              <a:t> Johnson's personal and medical information.</a:t>
            </a:r>
          </a:p>
          <a:p>
            <a:pPr>
              <a:buFont typeface=""/>
              <a:buChar char="•"/>
            </a:pPr>
            <a:r>
              <a:rPr lang="en-US" sz="1400"/>
              <a:t>Share information only with </a:t>
            </a:r>
            <a:r>
              <a:rPr lang="en-US" sz="1400" err="1"/>
              <a:t>authorised</a:t>
            </a:r>
            <a:r>
              <a:rPr lang="en-US" sz="1400"/>
              <a:t> healthcare professionals.</a:t>
            </a:r>
          </a:p>
          <a:p>
            <a:r>
              <a:rPr lang="en-US" sz="1400" b="1"/>
              <a:t>Informed Consent</a:t>
            </a:r>
          </a:p>
          <a:p>
            <a:pPr>
              <a:buFont typeface=""/>
              <a:buChar char="•"/>
            </a:pPr>
            <a:r>
              <a:rPr lang="en-US" sz="1400"/>
              <a:t>Explain treatment options, benefits, risks, and possible side effects.</a:t>
            </a:r>
          </a:p>
          <a:p>
            <a:pPr>
              <a:buFont typeface=""/>
              <a:buChar char="•"/>
            </a:pPr>
            <a:r>
              <a:rPr lang="en-US" sz="1400"/>
              <a:t>Ensure </a:t>
            </a:r>
            <a:r>
              <a:rPr lang="en-US" sz="1400" err="1"/>
              <a:t>Mrs</a:t>
            </a:r>
            <a:r>
              <a:rPr lang="en-US" sz="1400"/>
              <a:t> Johnson understands before agreeing to treatment.</a:t>
            </a:r>
          </a:p>
          <a:p>
            <a:r>
              <a:rPr lang="en-US" sz="1400" b="1"/>
              <a:t>Respect for Dignity &amp; Autonomy</a:t>
            </a:r>
          </a:p>
          <a:p>
            <a:pPr>
              <a:buFont typeface=""/>
              <a:buChar char="•"/>
            </a:pPr>
            <a:r>
              <a:rPr lang="en-US" sz="1400"/>
              <a:t>Treat </a:t>
            </a:r>
            <a:r>
              <a:rPr lang="en-US" sz="1400" err="1"/>
              <a:t>Mrs</a:t>
            </a:r>
            <a:r>
              <a:rPr lang="en-US" sz="1400"/>
              <a:t> Johnson with respect and compassion.</a:t>
            </a:r>
          </a:p>
          <a:p>
            <a:pPr>
              <a:buFont typeface=""/>
              <a:buChar char="•"/>
            </a:pPr>
            <a:r>
              <a:rPr lang="en-US" sz="1400"/>
              <a:t>Involve her in decisions about her care.</a:t>
            </a:r>
          </a:p>
          <a:p>
            <a:pPr>
              <a:buFont typeface=""/>
              <a:buChar char="•"/>
            </a:pPr>
            <a:r>
              <a:rPr lang="en-US" sz="1400"/>
              <a:t>Respect her wishes, values, and preferences.</a:t>
            </a:r>
          </a:p>
          <a:p>
            <a:r>
              <a:rPr lang="en-US" sz="1400" b="1"/>
              <a:t>Equality &amp; Non-Discrimination</a:t>
            </a:r>
          </a:p>
          <a:p>
            <a:pPr>
              <a:buFont typeface=""/>
              <a:buChar char="•"/>
            </a:pPr>
            <a:r>
              <a:rPr lang="en-US" sz="1400"/>
              <a:t>Provide fair and equal access to healthcare.</a:t>
            </a:r>
          </a:p>
          <a:p>
            <a:pPr>
              <a:buFont typeface=""/>
              <a:buChar char="•"/>
            </a:pPr>
            <a:r>
              <a:rPr lang="en-US" sz="1400"/>
              <a:t>Deliver care without discrimination based on age, gender, ethnicity, or background.</a:t>
            </a:r>
          </a:p>
          <a:p>
            <a:r>
              <a:rPr lang="en-US" sz="1400" b="1"/>
              <a:t>Importance of Ethical Practice</a:t>
            </a:r>
          </a:p>
          <a:p>
            <a:pPr>
              <a:buFont typeface=""/>
              <a:buChar char="•"/>
            </a:pPr>
            <a:r>
              <a:rPr lang="en-US" sz="1400"/>
              <a:t>Promotes safe, respectful, and person-</a:t>
            </a:r>
            <a:r>
              <a:rPr lang="en-US" sz="1400" err="1"/>
              <a:t>centred</a:t>
            </a:r>
            <a:r>
              <a:rPr lang="en-US" sz="1400"/>
              <a:t> care.</a:t>
            </a:r>
          </a:p>
          <a:p>
            <a:pPr>
              <a:buFont typeface=""/>
              <a:buChar char="•"/>
            </a:pPr>
            <a:r>
              <a:rPr lang="en-US" sz="1400"/>
              <a:t>Builds trust between </a:t>
            </a:r>
            <a:r>
              <a:rPr lang="en-US" sz="1400" err="1"/>
              <a:t>Mrs</a:t>
            </a:r>
            <a:r>
              <a:rPr lang="en-US" sz="1400"/>
              <a:t> Johnson and the healthcare team.</a:t>
            </a:r>
          </a:p>
          <a:p>
            <a:pPr>
              <a:buFont typeface=""/>
              <a:buChar char="•"/>
            </a:pPr>
            <a:r>
              <a:rPr lang="en-US" sz="1400"/>
              <a:t>Supports high-quality decision-making and positive health outcomes.</a:t>
            </a:r>
          </a:p>
          <a:p>
            <a:endParaRPr lang="en-US" sz="1400"/>
          </a:p>
          <a:p>
            <a:endParaRPr lang="en-US" sz="1400"/>
          </a:p>
          <a:p>
            <a:endParaRPr lang="en-US" sz="1400"/>
          </a:p>
          <a:p>
            <a:endParaRPr lang="en-US" sz="1400"/>
          </a:p>
          <a:p>
            <a:endParaRPr lang="en-US" sz="1400"/>
          </a:p>
          <a:p>
            <a:endParaRPr lang="en-US" sz="1400"/>
          </a:p>
          <a:p>
            <a:endParaRPr lang="en-US" sz="1400"/>
          </a:p>
          <a:p>
            <a:endParaRPr lang="en-US" sz="1400"/>
          </a:p>
          <a:p>
            <a:endParaRPr lang="en-US" sz="1400"/>
          </a:p>
          <a:p>
            <a:endParaRPr lang="en-US" sz="1400"/>
          </a:p>
          <a:p>
            <a:endParaRPr lang="en-US" sz="1400"/>
          </a:p>
          <a:p>
            <a:endParaRPr lang="en-US" sz="1400"/>
          </a:p>
          <a:p>
            <a:endParaRPr lang="en-US" sz="1400"/>
          </a:p>
          <a:p>
            <a:endParaRPr lang="en-US" sz="1400"/>
          </a:p>
          <a:p>
            <a:endParaRPr lang="en-US" sz="1400"/>
          </a:p>
          <a:p>
            <a:endParaRPr lang="en-US" sz="1400"/>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pPr algn="ctr"/>
            <a:endParaRPr lang="en-GB"/>
          </a:p>
        </p:txBody>
      </p:sp>
      <p:pic>
        <p:nvPicPr>
          <p:cNvPr id="7" name="Audio 6">
            <a:hlinkClick r:id="" action="ppaction://media"/>
            <a:extLst>
              <a:ext uri="{FF2B5EF4-FFF2-40B4-BE49-F238E27FC236}">
                <a16:creationId xmlns:a16="http://schemas.microsoft.com/office/drawing/2014/main" id="{B0A142BA-3F49-CD94-26F9-3FE7C3E940A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11062044"/>
      </p:ext>
    </p:extLst>
  </p:cSld>
  <p:clrMapOvr>
    <a:masterClrMapping/>
  </p:clrMapOvr>
  <mc:AlternateContent xmlns:mc="http://schemas.openxmlformats.org/markup-compatibility/2006">
    <mc:Choice xmlns:p14="http://schemas.microsoft.com/office/powerpoint/2010/main" Requires="p14">
      <p:transition spd="slow" p14:dur="2000" advTm="52541"/>
    </mc:Choice>
    <mc:Fallback>
      <p:transition spd="slow" advTm="525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93A2A-B781-0288-C7DE-80BCE3BCE8F9}"/>
              </a:ext>
            </a:extLst>
          </p:cNvPr>
          <p:cNvSpPr>
            <a:spLocks noGrp="1"/>
          </p:cNvSpPr>
          <p:nvPr>
            <p:ph type="title"/>
          </p:nvPr>
        </p:nvSpPr>
        <p:spPr/>
        <p:txBody>
          <a:bodyPr/>
          <a:lstStyle/>
          <a:p>
            <a:r>
              <a:rPr lang="en-GB" b="0">
                <a:ea typeface="+mj-lt"/>
                <a:cs typeface="+mj-lt"/>
              </a:rPr>
              <a:t>Evidence-Based Recommendations for Mrs Sarah Johnson</a:t>
            </a:r>
            <a:endParaRPr lang="en-US"/>
          </a:p>
        </p:txBody>
      </p:sp>
      <p:pic>
        <p:nvPicPr>
          <p:cNvPr id="4" name="Content Placeholder 3">
            <a:extLst>
              <a:ext uri="{FF2B5EF4-FFF2-40B4-BE49-F238E27FC236}">
                <a16:creationId xmlns:a16="http://schemas.microsoft.com/office/drawing/2014/main" id="{5092F89F-CB27-630D-F24C-443A91D8A934}"/>
              </a:ext>
            </a:extLst>
          </p:cNvPr>
          <p:cNvPicPr>
            <a:picLocks noGrp="1" noChangeAspect="1"/>
          </p:cNvPicPr>
          <p:nvPr>
            <p:ph idx="1"/>
          </p:nvPr>
        </p:nvPicPr>
        <p:blipFill>
          <a:blip r:embed="rId4"/>
          <a:stretch>
            <a:fillRect/>
          </a:stretch>
        </p:blipFill>
        <p:spPr>
          <a:xfrm>
            <a:off x="3093" y="1995456"/>
            <a:ext cx="2569029" cy="4063008"/>
          </a:xfrm>
          <a:prstGeom prst="rect">
            <a:avLst/>
          </a:prstGeom>
        </p:spPr>
      </p:pic>
      <p:sp>
        <p:nvSpPr>
          <p:cNvPr id="6" name="TextBox 5">
            <a:extLst>
              <a:ext uri="{FF2B5EF4-FFF2-40B4-BE49-F238E27FC236}">
                <a16:creationId xmlns:a16="http://schemas.microsoft.com/office/drawing/2014/main" id="{14264C41-0CA6-A859-2E64-A5A2437E84CA}"/>
              </a:ext>
            </a:extLst>
          </p:cNvPr>
          <p:cNvSpPr txBox="1"/>
          <p:nvPr/>
        </p:nvSpPr>
        <p:spPr>
          <a:xfrm>
            <a:off x="4093029" y="1302657"/>
            <a:ext cx="6096000" cy="55399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b="1"/>
          </a:p>
          <a:p>
            <a:r>
              <a:rPr lang="en-US" sz="1400" b="1"/>
              <a:t>Lifestyle Support</a:t>
            </a:r>
          </a:p>
          <a:p>
            <a:pPr marL="228600" indent="-228600">
              <a:buFont typeface=""/>
              <a:buChar char="•"/>
            </a:pPr>
            <a:r>
              <a:rPr lang="en-US" sz="1400"/>
              <a:t>Stop smoking with NHS smoking cessation support.</a:t>
            </a:r>
          </a:p>
          <a:p>
            <a:pPr marL="228600" indent="-228600">
              <a:buFont typeface=""/>
              <a:buChar char="•"/>
            </a:pPr>
            <a:r>
              <a:rPr lang="en-US" sz="1400"/>
              <a:t>Achieve a healthy weight through a structured weight management </a:t>
            </a:r>
            <a:r>
              <a:rPr lang="en-US" sz="1400" err="1"/>
              <a:t>programme</a:t>
            </a:r>
            <a:r>
              <a:rPr lang="en-US" sz="1400"/>
              <a:t>.</a:t>
            </a:r>
          </a:p>
          <a:p>
            <a:pPr marL="228600" indent="-228600">
              <a:buFont typeface=""/>
              <a:buChar char="•"/>
            </a:pPr>
            <a:r>
              <a:rPr lang="en-US" sz="1400"/>
              <a:t>Follow a balanced, nutritious diet with advice from a dietitian.</a:t>
            </a:r>
          </a:p>
          <a:p>
            <a:r>
              <a:rPr lang="en-US" sz="1400" b="1"/>
              <a:t>Psychological Support</a:t>
            </a:r>
          </a:p>
          <a:p>
            <a:pPr marL="228600" indent="-228600">
              <a:buFont typeface=""/>
              <a:buChar char="•"/>
            </a:pPr>
            <a:r>
              <a:rPr lang="en-US" sz="1400"/>
              <a:t>Access counselling or psychological therapy to reduce anxiety.</a:t>
            </a:r>
          </a:p>
          <a:p>
            <a:pPr marL="228600" indent="-228600">
              <a:buFont typeface=""/>
              <a:buChar char="•"/>
            </a:pPr>
            <a:r>
              <a:rPr lang="en-US" sz="1400"/>
              <a:t>Join breast cancer support groups for emotional support.</a:t>
            </a:r>
          </a:p>
          <a:p>
            <a:r>
              <a:rPr lang="en-US" sz="1400" b="1"/>
              <a:t>Clinical Support</a:t>
            </a:r>
          </a:p>
          <a:p>
            <a:pPr marL="228600" indent="-228600">
              <a:buFont typeface=""/>
              <a:buChar char="•"/>
            </a:pPr>
            <a:r>
              <a:rPr lang="en-US" sz="1400"/>
              <a:t>Attend all regular follow-up and oncology appointments.</a:t>
            </a:r>
          </a:p>
          <a:p>
            <a:pPr marL="228600" indent="-228600">
              <a:buFont typeface=""/>
              <a:buChar char="•"/>
            </a:pPr>
            <a:r>
              <a:rPr lang="en-US" sz="1400"/>
              <a:t>Receive ongoing support from a </a:t>
            </a:r>
            <a:r>
              <a:rPr lang="en-US" sz="1400" b="1"/>
              <a:t>Breast Cancer Clinical Nurse Specialist (CNS)</a:t>
            </a:r>
            <a:r>
              <a:rPr lang="en-US" sz="1400"/>
              <a:t>.</a:t>
            </a:r>
          </a:p>
          <a:p>
            <a:pPr marL="228600" indent="-228600">
              <a:buFont typeface=""/>
              <a:buChar char="•"/>
            </a:pPr>
            <a:r>
              <a:rPr lang="en-US" sz="1400"/>
              <a:t>Report new symptoms or treatment side effects promptly.</a:t>
            </a:r>
          </a:p>
          <a:p>
            <a:r>
              <a:rPr lang="en-US" sz="1400" b="1"/>
              <a:t>Long-Term Recovery</a:t>
            </a:r>
          </a:p>
          <a:p>
            <a:pPr marL="228600" indent="-228600">
              <a:buFont typeface=""/>
              <a:buChar char="•"/>
            </a:pPr>
            <a:r>
              <a:rPr lang="en-US" sz="1400"/>
              <a:t>Participate in gentle physical activity to improve strength and reduce fatigue.</a:t>
            </a:r>
          </a:p>
          <a:p>
            <a:pPr marL="228600" indent="-228600">
              <a:buFont typeface=""/>
              <a:buChar char="•"/>
            </a:pPr>
            <a:r>
              <a:rPr lang="en-US" sz="1400"/>
              <a:t>Develop a </a:t>
            </a:r>
            <a:r>
              <a:rPr lang="en-US" sz="1400" err="1"/>
              <a:t>personalised</a:t>
            </a:r>
            <a:r>
              <a:rPr lang="en-US" sz="1400"/>
              <a:t> survivorship and self-management plan.</a:t>
            </a:r>
          </a:p>
          <a:p>
            <a:pPr marL="228600" indent="-228600">
              <a:buFont typeface=""/>
              <a:buChar char="•"/>
            </a:pPr>
            <a:r>
              <a:rPr lang="en-US" sz="1400"/>
              <a:t>Continue regular breast screening and monitoring as recommended.</a:t>
            </a:r>
          </a:p>
          <a:p>
            <a:r>
              <a:rPr lang="en-US" sz="1400" b="1"/>
              <a:t>Expected Outcomes</a:t>
            </a:r>
          </a:p>
          <a:p>
            <a:pPr marL="228600" indent="-228600">
              <a:buFont typeface=""/>
              <a:buChar char="•"/>
            </a:pPr>
            <a:r>
              <a:rPr lang="en-US" sz="1400"/>
              <a:t>Improved physical and emotional wellbeing.</a:t>
            </a:r>
          </a:p>
          <a:p>
            <a:pPr marL="228600" indent="-228600">
              <a:buFont typeface=""/>
              <a:buChar char="•"/>
            </a:pPr>
            <a:r>
              <a:rPr lang="en-US" sz="1400"/>
              <a:t>Better treatment adherence.</a:t>
            </a:r>
          </a:p>
          <a:p>
            <a:pPr marL="228600" indent="-228600">
              <a:buFont typeface=""/>
              <a:buChar char="•"/>
            </a:pPr>
            <a:r>
              <a:rPr lang="en-US" sz="1400"/>
              <a:t>Reduced risk of complications and cancer recurrence.</a:t>
            </a:r>
          </a:p>
          <a:p>
            <a:pPr marL="228600" indent="-228600">
              <a:buFont typeface=""/>
              <a:buChar char="•"/>
            </a:pPr>
            <a:r>
              <a:rPr lang="en-US" sz="1400"/>
              <a:t>Enhanced quality of life and long-term recovery.</a:t>
            </a:r>
          </a:p>
          <a:p>
            <a:pPr algn="ctr"/>
            <a:endParaRPr lang="en-GB" sz="1400"/>
          </a:p>
        </p:txBody>
      </p:sp>
      <p:pic>
        <p:nvPicPr>
          <p:cNvPr id="7" name="Audio 6">
            <a:hlinkClick r:id="" action="ppaction://media"/>
            <a:extLst>
              <a:ext uri="{FF2B5EF4-FFF2-40B4-BE49-F238E27FC236}">
                <a16:creationId xmlns:a16="http://schemas.microsoft.com/office/drawing/2014/main" id="{C7EA3CE8-2206-8E5B-6021-13C3DB7C07A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09534206"/>
      </p:ext>
    </p:extLst>
  </p:cSld>
  <p:clrMapOvr>
    <a:masterClrMapping/>
  </p:clrMapOvr>
  <mc:AlternateContent xmlns:mc="http://schemas.openxmlformats.org/markup-compatibility/2006">
    <mc:Choice xmlns:p14="http://schemas.microsoft.com/office/powerpoint/2010/main" Requires="p14">
      <p:transition spd="slow" p14:dur="2000" advTm="54823"/>
    </mc:Choice>
    <mc:Fallback>
      <p:transition spd="slow" advTm="548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5F408C-CF29-1020-7044-8EADFBD358AE}"/>
              </a:ext>
            </a:extLst>
          </p:cNvPr>
          <p:cNvSpPr>
            <a:spLocks noGrp="1"/>
          </p:cNvSpPr>
          <p:nvPr>
            <p:ph type="title"/>
          </p:nvPr>
        </p:nvSpPr>
        <p:spPr/>
        <p:txBody>
          <a:bodyPr/>
          <a:lstStyle/>
          <a:p>
            <a:r>
              <a:rPr lang="en-GB" b="0">
                <a:ea typeface="+mj-lt"/>
                <a:cs typeface="+mj-lt"/>
              </a:rPr>
              <a:t>Conclusion</a:t>
            </a:r>
            <a:endParaRPr lang="en-US"/>
          </a:p>
        </p:txBody>
      </p:sp>
      <p:sp>
        <p:nvSpPr>
          <p:cNvPr id="3" name="Content Placeholder 2">
            <a:extLst>
              <a:ext uri="{FF2B5EF4-FFF2-40B4-BE49-F238E27FC236}">
                <a16:creationId xmlns:a16="http://schemas.microsoft.com/office/drawing/2014/main" id="{BEA9955D-7258-2042-FD53-B63450932C7B}"/>
              </a:ext>
            </a:extLst>
          </p:cNvPr>
          <p:cNvSpPr>
            <a:spLocks noGrp="1"/>
          </p:cNvSpPr>
          <p:nvPr>
            <p:ph idx="1"/>
          </p:nvPr>
        </p:nvSpPr>
        <p:spPr/>
        <p:txBody>
          <a:bodyPr vert="horz" lIns="91440" tIns="45720" rIns="91440" bIns="45720" rtlCol="0" anchor="t">
            <a:normAutofit lnSpcReduction="10000"/>
          </a:bodyPr>
          <a:lstStyle/>
          <a:p>
            <a:r>
              <a:rPr lang="en-GB">
                <a:ea typeface="+mn-lt"/>
                <a:cs typeface="+mn-lt"/>
              </a:rPr>
              <a:t>Breast cancer affects both </a:t>
            </a:r>
            <a:r>
              <a:rPr lang="en-GB" b="1">
                <a:ea typeface="+mn-lt"/>
                <a:cs typeface="+mn-lt"/>
              </a:rPr>
              <a:t>physical and emotional wellbeing</a:t>
            </a:r>
            <a:r>
              <a:rPr lang="en-GB">
                <a:ea typeface="+mn-lt"/>
                <a:cs typeface="+mn-lt"/>
              </a:rPr>
              <a:t>. </a:t>
            </a:r>
            <a:endParaRPr lang="en-GB"/>
          </a:p>
          <a:p>
            <a:r>
              <a:rPr lang="en-GB">
                <a:ea typeface="+mn-lt"/>
                <a:cs typeface="+mn-lt"/>
              </a:rPr>
              <a:t>Understanding the </a:t>
            </a:r>
            <a:r>
              <a:rPr lang="en-GB" b="1">
                <a:ea typeface="+mn-lt"/>
                <a:cs typeface="+mn-lt"/>
              </a:rPr>
              <a:t>breast and lymphatic system</a:t>
            </a:r>
            <a:r>
              <a:rPr lang="en-GB">
                <a:ea typeface="+mn-lt"/>
                <a:cs typeface="+mn-lt"/>
              </a:rPr>
              <a:t> explains how cancer develops and spreads. </a:t>
            </a:r>
            <a:endParaRPr lang="en-GB"/>
          </a:p>
          <a:p>
            <a:r>
              <a:rPr lang="en-GB">
                <a:ea typeface="+mn-lt"/>
                <a:cs typeface="+mn-lt"/>
              </a:rPr>
              <a:t>A </a:t>
            </a:r>
            <a:r>
              <a:rPr lang="en-GB" b="1">
                <a:ea typeface="+mn-lt"/>
                <a:cs typeface="+mn-lt"/>
              </a:rPr>
              <a:t>holistic, person-centred care plan</a:t>
            </a:r>
            <a:r>
              <a:rPr lang="en-GB">
                <a:ea typeface="+mn-lt"/>
                <a:cs typeface="+mn-lt"/>
              </a:rPr>
              <a:t> addresses physical, psychological, social, and emotional needs. </a:t>
            </a:r>
            <a:endParaRPr lang="en-GB"/>
          </a:p>
          <a:p>
            <a:r>
              <a:rPr lang="en-GB">
                <a:ea typeface="+mn-lt"/>
                <a:cs typeface="+mn-lt"/>
              </a:rPr>
              <a:t>Effective care requires </a:t>
            </a:r>
            <a:r>
              <a:rPr lang="en-GB" b="1">
                <a:ea typeface="+mn-lt"/>
                <a:cs typeface="+mn-lt"/>
              </a:rPr>
              <a:t>multidisciplinary team (MDT) collaboration</a:t>
            </a:r>
            <a:r>
              <a:rPr lang="en-GB">
                <a:ea typeface="+mn-lt"/>
                <a:cs typeface="+mn-lt"/>
              </a:rPr>
              <a:t>. </a:t>
            </a:r>
            <a:endParaRPr lang="en-GB"/>
          </a:p>
          <a:p>
            <a:r>
              <a:rPr lang="en-GB">
                <a:ea typeface="+mn-lt"/>
                <a:cs typeface="+mn-lt"/>
              </a:rPr>
              <a:t>Following </a:t>
            </a:r>
            <a:r>
              <a:rPr lang="en-GB" b="1">
                <a:ea typeface="+mn-lt"/>
                <a:cs typeface="+mn-lt"/>
              </a:rPr>
              <a:t>NHS and NICE guidance</a:t>
            </a:r>
            <a:r>
              <a:rPr lang="en-GB">
                <a:ea typeface="+mn-lt"/>
                <a:cs typeface="+mn-lt"/>
              </a:rPr>
              <a:t> ensures safe, evidence-based practice. </a:t>
            </a:r>
            <a:endParaRPr lang="en-GB"/>
          </a:p>
          <a:p>
            <a:r>
              <a:rPr lang="en-GB">
                <a:ea typeface="+mn-lt"/>
                <a:cs typeface="+mn-lt"/>
              </a:rPr>
              <a:t>Early diagnosis, regular monitoring, and ongoing support improve recovery and quality of life. </a:t>
            </a:r>
            <a:endParaRPr lang="en-GB"/>
          </a:p>
          <a:p>
            <a:r>
              <a:rPr lang="en-GB">
                <a:ea typeface="+mn-lt"/>
                <a:cs typeface="+mn-lt"/>
              </a:rPr>
              <a:t>Person-centred care empowers patients to participate in decisions and achieve the best possible health outcomes.</a:t>
            </a:r>
            <a:endParaRPr lang="en-GB"/>
          </a:p>
          <a:p>
            <a:endParaRPr lang="en-GB"/>
          </a:p>
        </p:txBody>
      </p:sp>
      <p:pic>
        <p:nvPicPr>
          <p:cNvPr id="6" name="Audio 5">
            <a:hlinkClick r:id="" action="ppaction://media"/>
            <a:extLst>
              <a:ext uri="{FF2B5EF4-FFF2-40B4-BE49-F238E27FC236}">
                <a16:creationId xmlns:a16="http://schemas.microsoft.com/office/drawing/2014/main" id="{BA07D06D-C829-661E-C5C7-A3584F99F52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17982775"/>
      </p:ext>
    </p:extLst>
  </p:cSld>
  <p:clrMapOvr>
    <a:masterClrMapping/>
  </p:clrMapOvr>
  <mc:AlternateContent xmlns:mc="http://schemas.openxmlformats.org/markup-compatibility/2006">
    <mc:Choice xmlns:p14="http://schemas.microsoft.com/office/powerpoint/2010/main" Requires="p14">
      <p:transition spd="slow" p14:dur="2000" advTm="56473"/>
    </mc:Choice>
    <mc:Fallback>
      <p:transition spd="slow" advTm="564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A2E61-5203-5026-7F3D-2E98E44DA492}"/>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2B9BAE4A-13E2-7AE0-B029-A21D3FB5D722}"/>
              </a:ext>
            </a:extLst>
          </p:cNvPr>
          <p:cNvSpPr>
            <a:spLocks noGrp="1"/>
          </p:cNvSpPr>
          <p:nvPr>
            <p:ph idx="1"/>
          </p:nvPr>
        </p:nvSpPr>
        <p:spPr/>
        <p:txBody>
          <a:bodyPr vert="horz" lIns="91440" tIns="45720" rIns="91440" bIns="45720" rtlCol="0" anchor="t">
            <a:normAutofit/>
          </a:bodyPr>
          <a:lstStyle/>
          <a:p>
            <a:r>
              <a:rPr lang="en-GB" sz="1600">
                <a:latin typeface="Grandview Display"/>
              </a:rPr>
              <a:t>National Institute for Health and Care Excellence (2023) </a:t>
            </a:r>
            <a:r>
              <a:rPr lang="en-GB" sz="1600" i="1">
                <a:latin typeface="Grandview Display"/>
              </a:rPr>
              <a:t>Advanced breast cancer: diagnosis and treatment</a:t>
            </a:r>
            <a:r>
              <a:rPr lang="en-GB" sz="1600">
                <a:latin typeface="Grandview Display"/>
              </a:rPr>
              <a:t>. London: NICE. </a:t>
            </a:r>
          </a:p>
          <a:p>
            <a:r>
              <a:rPr lang="en-GB" sz="1600">
                <a:latin typeface="Grandview Display"/>
              </a:rPr>
              <a:t>National Institute for Health and Care Excellence (2018, updated 2024) </a:t>
            </a:r>
            <a:r>
              <a:rPr lang="en-GB" sz="1600" i="1">
                <a:latin typeface="Grandview Display"/>
              </a:rPr>
              <a:t>Early and locally advanced breast cancer: diagnosis and management</a:t>
            </a:r>
            <a:r>
              <a:rPr lang="en-GB" sz="1600">
                <a:latin typeface="Grandview Display"/>
              </a:rPr>
              <a:t>. London: NICE. </a:t>
            </a:r>
          </a:p>
          <a:p>
            <a:r>
              <a:rPr lang="en-GB" sz="1600">
                <a:latin typeface="Grandview Display"/>
                <a:hlinkClick r:id="rId2"/>
              </a:rPr>
              <a:t>NHS Breast Cancer Information</a:t>
            </a:r>
            <a:r>
              <a:rPr lang="en-GB" sz="1600">
                <a:latin typeface="Grandview Display"/>
              </a:rPr>
              <a:t> </a:t>
            </a:r>
          </a:p>
          <a:p>
            <a:r>
              <a:rPr lang="en-GB" sz="1600">
                <a:latin typeface="Grandview Display"/>
              </a:rPr>
              <a:t>World Health Organization (2024) </a:t>
            </a:r>
            <a:r>
              <a:rPr lang="en-GB" sz="1600" i="1">
                <a:latin typeface="Grandview Display"/>
              </a:rPr>
              <a:t>Breast Cancer Fact Sheet</a:t>
            </a:r>
            <a:r>
              <a:rPr lang="en-GB" sz="1600">
                <a:latin typeface="Grandview Display"/>
              </a:rPr>
              <a:t>. </a:t>
            </a:r>
          </a:p>
          <a:p>
            <a:r>
              <a:rPr lang="en-GB" sz="1600">
                <a:latin typeface="Grandview Display"/>
                <a:hlinkClick r:id="rId3"/>
              </a:rPr>
              <a:t>Cancer Research UK Breast Cancer Statistics</a:t>
            </a:r>
            <a:r>
              <a:rPr lang="en-GB" sz="1600">
                <a:latin typeface="Grandview Display"/>
              </a:rPr>
              <a:t> </a:t>
            </a:r>
          </a:p>
          <a:p>
            <a:r>
              <a:rPr lang="en-GB" sz="1600">
                <a:latin typeface="Grandview Display"/>
              </a:rPr>
              <a:t>Ross and Wilson Anatomy and Physiology in Health and Illness (2023). Edinburgh: Elsevier. </a:t>
            </a:r>
          </a:p>
          <a:p>
            <a:r>
              <a:rPr lang="en-GB" sz="1600">
                <a:latin typeface="Grandview Display"/>
              </a:rPr>
              <a:t>Essentials of Human Anatomy and Physiology (2023). Harlow: Pearson. </a:t>
            </a:r>
          </a:p>
          <a:p>
            <a:r>
              <a:rPr lang="en-GB" sz="1600">
                <a:latin typeface="Grandview Display"/>
                <a:hlinkClick r:id="rId4"/>
              </a:rPr>
              <a:t>Macmillan Cancer Support Breast Cancer Information</a:t>
            </a:r>
            <a:endParaRPr lang="en-GB"/>
          </a:p>
        </p:txBody>
      </p:sp>
    </p:spTree>
    <p:extLst>
      <p:ext uri="{BB962C8B-B14F-4D97-AF65-F5344CB8AC3E}">
        <p14:creationId xmlns:p14="http://schemas.microsoft.com/office/powerpoint/2010/main" val="16219086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6B963-937B-5DE5-DFD0-6F499A6D0C4B}"/>
              </a:ext>
            </a:extLst>
          </p:cNvPr>
          <p:cNvSpPr>
            <a:spLocks noGrp="1"/>
          </p:cNvSpPr>
          <p:nvPr>
            <p:ph type="title"/>
          </p:nvPr>
        </p:nvSpPr>
        <p:spPr/>
        <p:txBody>
          <a:bodyPr/>
          <a:lstStyle/>
          <a:p>
            <a:r>
              <a:rPr lang="en-GB" b="0">
                <a:ea typeface="+mj-lt"/>
                <a:cs typeface="+mj-lt"/>
              </a:rPr>
              <a:t>Image References</a:t>
            </a:r>
            <a:endParaRPr lang="en-US"/>
          </a:p>
        </p:txBody>
      </p:sp>
      <p:sp>
        <p:nvSpPr>
          <p:cNvPr id="3" name="Content Placeholder 2">
            <a:extLst>
              <a:ext uri="{FF2B5EF4-FFF2-40B4-BE49-F238E27FC236}">
                <a16:creationId xmlns:a16="http://schemas.microsoft.com/office/drawing/2014/main" id="{A6B04B4B-EF5C-32AC-7BA2-8EB099C2D128}"/>
              </a:ext>
            </a:extLst>
          </p:cNvPr>
          <p:cNvSpPr>
            <a:spLocks noGrp="1"/>
          </p:cNvSpPr>
          <p:nvPr>
            <p:ph idx="1"/>
          </p:nvPr>
        </p:nvSpPr>
        <p:spPr/>
        <p:txBody>
          <a:bodyPr vert="horz" lIns="91440" tIns="45720" rIns="91440" bIns="45720" rtlCol="0" anchor="t">
            <a:normAutofit fontScale="92500" lnSpcReduction="10000"/>
          </a:bodyPr>
          <a:lstStyle/>
          <a:p>
            <a:r>
              <a:rPr lang="en-GB">
                <a:ea typeface="+mn-lt"/>
                <a:cs typeface="+mn-lt"/>
              </a:rPr>
              <a:t>Cancer Research UK (2025) </a:t>
            </a:r>
            <a:r>
              <a:rPr lang="en-GB" i="1">
                <a:ea typeface="+mn-lt"/>
                <a:cs typeface="+mn-lt"/>
              </a:rPr>
              <a:t>Breast cancer information and diagrams</a:t>
            </a:r>
            <a:r>
              <a:rPr lang="en-GB">
                <a:ea typeface="+mn-lt"/>
                <a:cs typeface="+mn-lt"/>
              </a:rPr>
              <a:t>. Available at: </a:t>
            </a:r>
            <a:r>
              <a:rPr lang="en-GB">
                <a:ea typeface="+mn-lt"/>
                <a:cs typeface="+mn-lt"/>
                <a:hlinkClick r:id="rId2"/>
              </a:rPr>
              <a:t>https://www.cancerresearchuk.org</a:t>
            </a:r>
            <a:r>
              <a:rPr lang="en-GB">
                <a:ea typeface="+mn-lt"/>
                <a:cs typeface="+mn-lt"/>
              </a:rPr>
              <a:t> (Accessed: 17 July 2026). </a:t>
            </a:r>
            <a:endParaRPr lang="en-GB"/>
          </a:p>
          <a:p>
            <a:r>
              <a:rPr lang="en-GB">
                <a:ea typeface="+mn-lt"/>
                <a:cs typeface="+mn-lt"/>
              </a:rPr>
              <a:t>NHS (2025) </a:t>
            </a:r>
            <a:r>
              <a:rPr lang="en-GB" i="1">
                <a:ea typeface="+mn-lt"/>
                <a:cs typeface="+mn-lt"/>
              </a:rPr>
              <a:t>Breast cancer overview</a:t>
            </a:r>
            <a:r>
              <a:rPr lang="en-GB">
                <a:ea typeface="+mn-lt"/>
                <a:cs typeface="+mn-lt"/>
              </a:rPr>
              <a:t>. Available at: </a:t>
            </a:r>
            <a:r>
              <a:rPr lang="en-GB">
                <a:ea typeface="+mn-lt"/>
                <a:cs typeface="+mn-lt"/>
                <a:hlinkClick r:id="rId3"/>
              </a:rPr>
              <a:t>https://www.nhs.uk/conditions/breast-cancer/</a:t>
            </a:r>
            <a:r>
              <a:rPr lang="en-GB">
                <a:ea typeface="+mn-lt"/>
                <a:cs typeface="+mn-lt"/>
              </a:rPr>
              <a:t> (Accessed: 17 July 2026). </a:t>
            </a:r>
            <a:endParaRPr lang="en-GB"/>
          </a:p>
          <a:p>
            <a:r>
              <a:rPr lang="en-GB">
                <a:ea typeface="+mn-lt"/>
                <a:cs typeface="+mn-lt"/>
              </a:rPr>
              <a:t>Macmillan Cancer Support (2025) </a:t>
            </a:r>
            <a:r>
              <a:rPr lang="en-GB" i="1">
                <a:ea typeface="+mn-lt"/>
                <a:cs typeface="+mn-lt"/>
              </a:rPr>
              <a:t>Breast cancer support resources</a:t>
            </a:r>
            <a:r>
              <a:rPr lang="en-GB">
                <a:ea typeface="+mn-lt"/>
                <a:cs typeface="+mn-lt"/>
              </a:rPr>
              <a:t>. Available at: </a:t>
            </a:r>
            <a:r>
              <a:rPr lang="en-GB">
                <a:ea typeface="+mn-lt"/>
                <a:cs typeface="+mn-lt"/>
                <a:hlinkClick r:id="rId4"/>
              </a:rPr>
              <a:t>https://www.macmillan.org.uk</a:t>
            </a:r>
            <a:r>
              <a:rPr lang="en-GB">
                <a:ea typeface="+mn-lt"/>
                <a:cs typeface="+mn-lt"/>
              </a:rPr>
              <a:t> (Accessed: 17 July 2026). </a:t>
            </a:r>
            <a:endParaRPr lang="en-GB"/>
          </a:p>
          <a:p>
            <a:r>
              <a:rPr lang="en-GB">
                <a:ea typeface="+mn-lt"/>
                <a:cs typeface="+mn-lt"/>
              </a:rPr>
              <a:t>National Cancer Institute (2025) </a:t>
            </a:r>
            <a:r>
              <a:rPr lang="en-GB" i="1">
                <a:ea typeface="+mn-lt"/>
                <a:cs typeface="+mn-lt"/>
              </a:rPr>
              <a:t>Breast cancer images and anatomy</a:t>
            </a:r>
            <a:r>
              <a:rPr lang="en-GB">
                <a:ea typeface="+mn-lt"/>
                <a:cs typeface="+mn-lt"/>
              </a:rPr>
              <a:t>. Available at: </a:t>
            </a:r>
            <a:r>
              <a:rPr lang="en-GB">
                <a:ea typeface="+mn-lt"/>
                <a:cs typeface="+mn-lt"/>
                <a:hlinkClick r:id="rId5"/>
              </a:rPr>
              <a:t>https://www.cancer.gov</a:t>
            </a:r>
            <a:r>
              <a:rPr lang="en-GB">
                <a:ea typeface="+mn-lt"/>
                <a:cs typeface="+mn-lt"/>
              </a:rPr>
              <a:t> (Accessed: 17 July 2026). </a:t>
            </a:r>
            <a:endParaRPr lang="en-GB"/>
          </a:p>
          <a:p>
            <a:r>
              <a:rPr lang="en-GB">
                <a:ea typeface="+mn-lt"/>
                <a:cs typeface="+mn-lt"/>
              </a:rPr>
              <a:t>Cleveland Clinic (2025) </a:t>
            </a:r>
            <a:r>
              <a:rPr lang="en-GB" i="1">
                <a:ea typeface="+mn-lt"/>
                <a:cs typeface="+mn-lt"/>
              </a:rPr>
              <a:t>Breast anatomy illustrations</a:t>
            </a:r>
            <a:r>
              <a:rPr lang="en-GB">
                <a:ea typeface="+mn-lt"/>
                <a:cs typeface="+mn-lt"/>
              </a:rPr>
              <a:t>. Available at: </a:t>
            </a:r>
            <a:r>
              <a:rPr lang="en-GB">
                <a:ea typeface="+mn-lt"/>
                <a:cs typeface="+mn-lt"/>
                <a:hlinkClick r:id="rId6"/>
              </a:rPr>
              <a:t>https://my.clevelandclinic.org</a:t>
            </a:r>
            <a:r>
              <a:rPr lang="en-GB">
                <a:ea typeface="+mn-lt"/>
                <a:cs typeface="+mn-lt"/>
              </a:rPr>
              <a:t> (Accessed: 17 July 2026). </a:t>
            </a:r>
            <a:endParaRPr lang="en-GB"/>
          </a:p>
          <a:p>
            <a:r>
              <a:rPr lang="en-GB" err="1">
                <a:ea typeface="+mn-lt"/>
                <a:cs typeface="+mn-lt"/>
              </a:rPr>
              <a:t>Blausen</a:t>
            </a:r>
            <a:r>
              <a:rPr lang="en-GB">
                <a:ea typeface="+mn-lt"/>
                <a:cs typeface="+mn-lt"/>
              </a:rPr>
              <a:t> Medical Communications (2014) </a:t>
            </a:r>
            <a:r>
              <a:rPr lang="en-GB" i="1">
                <a:ea typeface="+mn-lt"/>
                <a:cs typeface="+mn-lt"/>
              </a:rPr>
              <a:t>Medical Gallery of </a:t>
            </a:r>
            <a:r>
              <a:rPr lang="en-GB" i="1" err="1">
                <a:ea typeface="+mn-lt"/>
                <a:cs typeface="+mn-lt"/>
              </a:rPr>
              <a:t>Blausen</a:t>
            </a:r>
            <a:r>
              <a:rPr lang="en-GB" i="1">
                <a:ea typeface="+mn-lt"/>
                <a:cs typeface="+mn-lt"/>
              </a:rPr>
              <a:t> Medical</a:t>
            </a:r>
            <a:r>
              <a:rPr lang="en-GB">
                <a:ea typeface="+mn-lt"/>
                <a:cs typeface="+mn-lt"/>
              </a:rPr>
              <a:t>. Available at: </a:t>
            </a:r>
            <a:r>
              <a:rPr lang="en-GB">
                <a:ea typeface="+mn-lt"/>
                <a:cs typeface="+mn-lt"/>
                <a:hlinkClick r:id="rId7"/>
              </a:rPr>
              <a:t>https://commons.wikimedia.org/wiki/Blausen_Medical</a:t>
            </a:r>
            <a:r>
              <a:rPr lang="en-GB">
                <a:ea typeface="+mn-lt"/>
                <a:cs typeface="+mn-lt"/>
              </a:rPr>
              <a:t> (Accessed: 17 July 2026). </a:t>
            </a:r>
            <a:endParaRPr lang="en-GB"/>
          </a:p>
          <a:p>
            <a:endParaRPr lang="en-GB"/>
          </a:p>
        </p:txBody>
      </p:sp>
    </p:spTree>
    <p:extLst>
      <p:ext uri="{BB962C8B-B14F-4D97-AF65-F5344CB8AC3E}">
        <p14:creationId xmlns:p14="http://schemas.microsoft.com/office/powerpoint/2010/main" val="1414193614"/>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2017</Words>
  <Application>Microsoft Office PowerPoint</Application>
  <PresentationFormat>Widescreen</PresentationFormat>
  <Paragraphs>287</Paragraphs>
  <Slides>18</Slides>
  <Notes>1</Notes>
  <HiddenSlides>0</HiddenSlides>
  <MMClips>15</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Aptos</vt:lpstr>
      <vt:lpstr>Arial</vt:lpstr>
      <vt:lpstr>Grandview Display</vt:lpstr>
      <vt:lpstr>Neue Haas Grotesk Text Pro</vt:lpstr>
      <vt:lpstr>VanillaVTI</vt:lpstr>
      <vt:lpstr>STUDENT NAME:  MADALITSO MAJAWA   STUDENT NUMBER:  2432520   MODULE NUMBER:  BMHP5023   ASSESIMENT TITLE:  CANCER   LECTURE NAME:  ROBERT NARTOWSKI  </vt:lpstr>
      <vt:lpstr>               CANCER</vt:lpstr>
      <vt:lpstr>INTRODUCTION TO BREAST CANCER</vt:lpstr>
      <vt:lpstr>ANATOMY AND PHYSIOLOGY OF THE BREAST</vt:lpstr>
      <vt:lpstr>THE LYMPHATIC SYSTEM</vt:lpstr>
      <vt:lpstr>HOW CANCER AFFECT BODY FUNCTION</vt:lpstr>
      <vt:lpstr>PATIENT</vt:lpstr>
      <vt:lpstr>RISK FACTORS OF SARA JONES</vt:lpstr>
      <vt:lpstr>ASSESIMENT OF CARE NEEDS</vt:lpstr>
      <vt:lpstr>CARE PLAN GOALS</vt:lpstr>
      <vt:lpstr>CARE ROUTINE AND INTERVATIONS</vt:lpstr>
      <vt:lpstr>MONITORING AND EVALUATION</vt:lpstr>
      <vt:lpstr>COMMUNICATION</vt:lpstr>
      <vt:lpstr>Ethical Principles in Mrs Sarah Johnson's Care</vt:lpstr>
      <vt:lpstr>Evidence-Based Recommendations for Mrs Sarah Johnson</vt:lpstr>
      <vt:lpstr>Conclusion</vt:lpstr>
      <vt:lpstr>REFERENCES</vt:lpstr>
      <vt:lpstr>Image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Madalitso Majawa (2432520)</cp:lastModifiedBy>
  <cp:revision>3</cp:revision>
  <dcterms:created xsi:type="dcterms:W3CDTF">2026-07-08T13:45:37Z</dcterms:created>
  <dcterms:modified xsi:type="dcterms:W3CDTF">2026-07-18T21:24:06Z</dcterms:modified>
</cp:coreProperties>
</file>