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17"/>
  </p:notesMasterIdLst>
  <p:handoutMasterIdLst>
    <p:handoutMasterId r:id="rId18"/>
  </p:handoutMasterIdLst>
  <p:sldIdLst>
    <p:sldId id="284" r:id="rId2"/>
    <p:sldId id="285" r:id="rId3"/>
    <p:sldId id="344" r:id="rId4"/>
    <p:sldId id="345" r:id="rId5"/>
    <p:sldId id="342" r:id="rId6"/>
    <p:sldId id="340" r:id="rId7"/>
    <p:sldId id="341" r:id="rId8"/>
    <p:sldId id="337" r:id="rId9"/>
    <p:sldId id="334" r:id="rId10"/>
    <p:sldId id="332" r:id="rId11"/>
    <p:sldId id="333" r:id="rId12"/>
    <p:sldId id="328" r:id="rId13"/>
    <p:sldId id="325" r:id="rId14"/>
    <p:sldId id="324" r:id="rId15"/>
    <p:sldId id="323" r:id="rId16"/>
  </p:sldIdLst>
  <p:sldSz cx="9144000" cy="6858000" type="screen4x3"/>
  <p:notesSz cx="6724650" cy="97742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3753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08146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ＭＳ Ｐゴシック" charset="0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</p:grpSp>
      <p:sp>
        <p:nvSpPr>
          <p:cNvPr id="5223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223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C3B3735-99B9-4A8E-86FC-16C8E3E869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0057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AF625C-EAA0-4480-BD7D-74BCE99C9A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3054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CBD0AD-FAEB-454E-959A-271131A6FA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0893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49F8C7-17D7-4CAF-8C7C-22E3907541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3398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DAB41F-1E33-415C-9399-8608D799F9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3639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892C49-F032-43A4-BF4D-90407EC179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8408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243D0-114D-485B-84A5-2CC6FBE424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5083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15D8DE-3A05-43EA-8359-3023974FF8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263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375342-00EC-488B-8980-9AB014B8E2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925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231F1F-8751-4E86-BD48-FB5D9D193A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5806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304800"/>
            <a:ext cx="1952625" cy="58277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304800"/>
            <a:ext cx="5707063" cy="58277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2F8905-8788-4A36-AA59-B31ADCDC281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1610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304800"/>
            <a:ext cx="77930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121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121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A5B189-04A4-4A32-833E-0E62836EC25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3663280" cy="457200"/>
          </a:xfrm>
        </p:spPr>
        <p:txBody>
          <a:bodyPr/>
          <a:lstStyle/>
          <a:p>
            <a:r>
              <a:rPr lang="en-US" dirty="0" smtClean="0"/>
              <a:t>ACCA7003 Object Oriented Programming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C9A24-6438-4039-9137-61B9E05A740A}" type="slidenum">
              <a:rPr lang="en-US"/>
              <a:pPr/>
              <a:t>1</a:t>
            </a:fld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1196752"/>
            <a:ext cx="8712968" cy="1143000"/>
          </a:xfrm>
        </p:spPr>
        <p:txBody>
          <a:bodyPr/>
          <a:lstStyle/>
          <a:p>
            <a:pPr algn="ctr"/>
            <a:r>
              <a:rPr lang="en-US" b="1" dirty="0" smtClean="0"/>
              <a:t>Topic </a:t>
            </a:r>
            <a:r>
              <a:rPr lang="en-US" b="1" dirty="0" smtClean="0"/>
              <a:t>11a </a:t>
            </a:r>
            <a:r>
              <a:rPr lang="en-US" b="1" dirty="0" smtClean="0"/>
              <a:t>- Java </a:t>
            </a:r>
            <a:r>
              <a:rPr lang="en-US" b="1" dirty="0" smtClean="0"/>
              <a:t>Collections Reference Documentation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403648" y="4005064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Dr Stephen Hole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895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Collections Framework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2017713"/>
            <a:ext cx="8271520" cy="4114800"/>
          </a:xfrm>
        </p:spPr>
        <p:txBody>
          <a:bodyPr/>
          <a:lstStyle/>
          <a:p>
            <a:r>
              <a:rPr lang="en-GB" sz="2000" dirty="0"/>
              <a:t>The Collections Framework is a sophisticated hierarchy of interfaces and </a:t>
            </a:r>
            <a:r>
              <a:rPr lang="en-GB" sz="2000" dirty="0" smtClean="0"/>
              <a:t>classes that </a:t>
            </a:r>
            <a:r>
              <a:rPr lang="en-GB" sz="2000" dirty="0"/>
              <a:t>provide state-of-the-art technology for managing groups of objects</a:t>
            </a:r>
            <a:r>
              <a:rPr lang="en-GB" sz="2000" dirty="0" smtClean="0"/>
              <a:t>.</a:t>
            </a:r>
          </a:p>
          <a:p>
            <a:r>
              <a:rPr lang="en-GB" sz="2000" dirty="0"/>
              <a:t>The Java Collections Framework </a:t>
            </a:r>
            <a:r>
              <a:rPr lang="en-GB" sz="2000" dirty="0" smtClean="0"/>
              <a:t>standardises </a:t>
            </a:r>
            <a:r>
              <a:rPr lang="en-GB" sz="2000" dirty="0"/>
              <a:t>the way in which groups of objects are </a:t>
            </a:r>
            <a:r>
              <a:rPr lang="en-GB" sz="2000" dirty="0" smtClean="0"/>
              <a:t>handled by Java </a:t>
            </a:r>
            <a:r>
              <a:rPr lang="en-GB" sz="2000" dirty="0"/>
              <a:t>programs</a:t>
            </a:r>
            <a:r>
              <a:rPr lang="en-GB" sz="2000" dirty="0" smtClean="0"/>
              <a:t>.</a:t>
            </a:r>
          </a:p>
          <a:p>
            <a:r>
              <a:rPr lang="en-GB" sz="2000" dirty="0"/>
              <a:t>The Collections Framework was designed to meet several goals. </a:t>
            </a:r>
            <a:endParaRPr lang="en-GB" sz="2000" dirty="0" smtClean="0"/>
          </a:p>
          <a:p>
            <a:pPr lvl="1"/>
            <a:r>
              <a:rPr lang="en-GB" sz="1600" dirty="0" smtClean="0"/>
              <a:t>First</a:t>
            </a:r>
            <a:r>
              <a:rPr lang="en-GB" sz="1600" dirty="0"/>
              <a:t>, the framework </a:t>
            </a:r>
            <a:r>
              <a:rPr lang="en-GB" sz="1600" dirty="0" smtClean="0"/>
              <a:t>had to </a:t>
            </a:r>
            <a:r>
              <a:rPr lang="en-GB" sz="1600" dirty="0"/>
              <a:t>be high-performance</a:t>
            </a:r>
            <a:r>
              <a:rPr lang="en-GB" sz="1600" dirty="0" smtClean="0"/>
              <a:t>.</a:t>
            </a:r>
          </a:p>
          <a:p>
            <a:pPr lvl="1"/>
            <a:r>
              <a:rPr lang="en-GB" sz="1600" dirty="0"/>
              <a:t>Second, the framework had to allow different types </a:t>
            </a:r>
            <a:r>
              <a:rPr lang="en-GB" sz="1600" dirty="0" smtClean="0"/>
              <a:t>of collections </a:t>
            </a:r>
            <a:r>
              <a:rPr lang="en-GB" sz="1600" dirty="0"/>
              <a:t>to work in a similar manner and with a high degree of interoperability</a:t>
            </a:r>
            <a:r>
              <a:rPr lang="en-GB" sz="1600" dirty="0" smtClean="0"/>
              <a:t>.</a:t>
            </a:r>
          </a:p>
          <a:p>
            <a:pPr lvl="1"/>
            <a:r>
              <a:rPr lang="en-GB" sz="1600" dirty="0"/>
              <a:t>Third</a:t>
            </a:r>
            <a:r>
              <a:rPr lang="en-GB" sz="1600" dirty="0" smtClean="0"/>
              <a:t>, extending </a:t>
            </a:r>
            <a:r>
              <a:rPr lang="en-GB" sz="1600" dirty="0"/>
              <a:t>and/or adapting a collection had to be easy.</a:t>
            </a:r>
            <a:endParaRPr lang="en-GB" sz="1600" dirty="0" smtClean="0"/>
          </a:p>
          <a:p>
            <a:endParaRPr lang="en-GB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36482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Collection Interfaces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1123255"/>
          </a:xfrm>
        </p:spPr>
        <p:txBody>
          <a:bodyPr/>
          <a:lstStyle/>
          <a:p>
            <a:r>
              <a:rPr lang="en-GB" sz="2000" dirty="0"/>
              <a:t>The Collections Framework defines several </a:t>
            </a:r>
            <a:r>
              <a:rPr lang="en-GB" sz="2000" dirty="0" smtClean="0"/>
              <a:t>interfaces.</a:t>
            </a:r>
          </a:p>
          <a:p>
            <a:r>
              <a:rPr lang="en-GB" sz="2000" dirty="0"/>
              <a:t>The interfaces that </a:t>
            </a:r>
            <a:r>
              <a:rPr lang="en-GB" sz="2000" dirty="0" smtClean="0"/>
              <a:t>underpin collections </a:t>
            </a:r>
            <a:r>
              <a:rPr lang="en-GB" sz="2000" dirty="0"/>
              <a:t>are summarized in the following table: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71800" y="6324600"/>
            <a:ext cx="3476600" cy="4572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ACCA7003 Object Oriented Programming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3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393" y="3140967"/>
            <a:ext cx="8414087" cy="326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46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Collection Interfaces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000" dirty="0"/>
              <a:t>In addition to the collection interfaces, collections also use the </a:t>
            </a:r>
            <a:r>
              <a:rPr lang="en-GB" sz="2000" b="1" dirty="0"/>
              <a:t>Comparator</a:t>
            </a:r>
            <a:r>
              <a:rPr lang="en-GB" sz="2000" dirty="0"/>
              <a:t>, </a:t>
            </a:r>
            <a:r>
              <a:rPr lang="en-GB" sz="2000" b="1" dirty="0" err="1"/>
              <a:t>RandomAccess</a:t>
            </a:r>
            <a:r>
              <a:rPr lang="en-GB" sz="2000" dirty="0" smtClean="0"/>
              <a:t>, </a:t>
            </a:r>
            <a:r>
              <a:rPr lang="en-GB" sz="2000" b="1" dirty="0" smtClean="0"/>
              <a:t>Iterator</a:t>
            </a:r>
            <a:r>
              <a:rPr lang="en-GB" sz="2000" dirty="0"/>
              <a:t>, and </a:t>
            </a:r>
            <a:r>
              <a:rPr lang="en-GB" sz="2000" b="1" dirty="0" err="1"/>
              <a:t>ListIterator</a:t>
            </a:r>
            <a:r>
              <a:rPr lang="en-GB" sz="2000" dirty="0"/>
              <a:t> </a:t>
            </a:r>
            <a:r>
              <a:rPr lang="en-GB" sz="2000" dirty="0" smtClean="0"/>
              <a:t>interfaces.</a:t>
            </a:r>
            <a:endParaRPr lang="en-GB" sz="2000" dirty="0"/>
          </a:p>
          <a:p>
            <a:r>
              <a:rPr lang="en-GB" sz="2000" b="1" dirty="0"/>
              <a:t>Comparator</a:t>
            </a:r>
            <a:r>
              <a:rPr lang="en-GB" sz="2000" dirty="0"/>
              <a:t> defines how two objects are compared; </a:t>
            </a:r>
            <a:endParaRPr lang="en-GB" sz="2000" dirty="0" smtClean="0"/>
          </a:p>
          <a:p>
            <a:r>
              <a:rPr lang="en-GB" sz="2000" b="1" dirty="0" smtClean="0"/>
              <a:t>Iterator</a:t>
            </a:r>
            <a:r>
              <a:rPr lang="en-GB" sz="2000" dirty="0" smtClean="0"/>
              <a:t> </a:t>
            </a:r>
            <a:r>
              <a:rPr lang="en-GB" sz="2000" dirty="0"/>
              <a:t>and </a:t>
            </a:r>
            <a:r>
              <a:rPr lang="en-GB" sz="2000" b="1" dirty="0" err="1"/>
              <a:t>ListIterator</a:t>
            </a:r>
            <a:r>
              <a:rPr lang="en-GB" sz="2000" dirty="0"/>
              <a:t> enumerate </a:t>
            </a:r>
            <a:r>
              <a:rPr lang="en-GB" sz="2000" dirty="0" smtClean="0"/>
              <a:t>the objects </a:t>
            </a:r>
            <a:r>
              <a:rPr lang="en-GB" sz="2000" dirty="0"/>
              <a:t>within a collection. </a:t>
            </a:r>
            <a:endParaRPr lang="en-GB" sz="2000" dirty="0" smtClean="0"/>
          </a:p>
          <a:p>
            <a:r>
              <a:rPr lang="en-GB" sz="2000" dirty="0" smtClean="0"/>
              <a:t>By </a:t>
            </a:r>
            <a:r>
              <a:rPr lang="en-GB" sz="2000" dirty="0"/>
              <a:t>implementing </a:t>
            </a:r>
            <a:r>
              <a:rPr lang="en-GB" sz="2000" b="1" dirty="0" err="1"/>
              <a:t>RandomAccess</a:t>
            </a:r>
            <a:r>
              <a:rPr lang="en-GB" sz="2000" dirty="0"/>
              <a:t>, a list indicates that it </a:t>
            </a:r>
            <a:r>
              <a:rPr lang="en-GB" sz="2000" dirty="0" smtClean="0"/>
              <a:t>supports efficient</a:t>
            </a:r>
            <a:r>
              <a:rPr lang="en-GB" sz="2000" dirty="0"/>
              <a:t>, random access to its elements.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516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Collections Interface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17713"/>
            <a:ext cx="8631560" cy="4114800"/>
          </a:xfrm>
        </p:spPr>
        <p:txBody>
          <a:bodyPr/>
          <a:lstStyle/>
          <a:p>
            <a:r>
              <a:rPr lang="en-GB" sz="2000" dirty="0"/>
              <a:t>The </a:t>
            </a:r>
            <a:r>
              <a:rPr lang="en-GB" sz="2000" b="1" dirty="0"/>
              <a:t>Collection</a:t>
            </a:r>
            <a:r>
              <a:rPr lang="en-GB" sz="2000" dirty="0"/>
              <a:t> interface is the foundation upon which the Collections Framework is </a:t>
            </a:r>
            <a:r>
              <a:rPr lang="en-GB" sz="2000" dirty="0" smtClean="0"/>
              <a:t>built because </a:t>
            </a:r>
            <a:r>
              <a:rPr lang="en-GB" sz="2000" dirty="0"/>
              <a:t>it must be implemented by any class that defines a collection. </a:t>
            </a:r>
            <a:endParaRPr lang="en-GB" sz="2000" dirty="0" smtClean="0"/>
          </a:p>
          <a:p>
            <a:r>
              <a:rPr lang="en-GB" sz="2000" b="1" dirty="0" smtClean="0"/>
              <a:t>Collection</a:t>
            </a:r>
            <a:r>
              <a:rPr lang="en-GB" sz="2000" dirty="0" smtClean="0"/>
              <a:t> </a:t>
            </a:r>
            <a:r>
              <a:rPr lang="en-GB" sz="2000" dirty="0"/>
              <a:t>is a </a:t>
            </a:r>
            <a:r>
              <a:rPr lang="en-GB" sz="2000" dirty="0" smtClean="0"/>
              <a:t>generic interface </a:t>
            </a:r>
            <a:r>
              <a:rPr lang="en-GB" sz="2000" dirty="0"/>
              <a:t>that has this declaration:</a:t>
            </a:r>
          </a:p>
          <a:p>
            <a:pPr lvl="1"/>
            <a:r>
              <a:rPr lang="en-GB" sz="1600" dirty="0"/>
              <a:t>interface Collection&lt;E</a:t>
            </a:r>
            <a:r>
              <a:rPr lang="en-GB" sz="1600" dirty="0" smtClean="0"/>
              <a:t>&gt;</a:t>
            </a:r>
          </a:p>
          <a:p>
            <a:r>
              <a:rPr lang="en-GB" sz="2000" dirty="0"/>
              <a:t>Objects are added to a collection by calling add( ). </a:t>
            </a:r>
            <a:endParaRPr lang="en-GB" sz="2000" dirty="0" smtClean="0"/>
          </a:p>
          <a:p>
            <a:r>
              <a:rPr lang="en-GB" sz="2000" dirty="0" smtClean="0"/>
              <a:t>Notice </a:t>
            </a:r>
            <a:r>
              <a:rPr lang="en-GB" sz="2000" dirty="0"/>
              <a:t>that add( ) takes an </a:t>
            </a:r>
            <a:r>
              <a:rPr lang="en-GB" sz="2000" dirty="0" smtClean="0"/>
              <a:t>argument of </a:t>
            </a:r>
            <a:r>
              <a:rPr lang="en-GB" sz="2000" dirty="0"/>
              <a:t>type E, which means that objects added to a collection must be compatible with the type </a:t>
            </a:r>
            <a:r>
              <a:rPr lang="en-GB" sz="2000" dirty="0" smtClean="0"/>
              <a:t>of data </a:t>
            </a:r>
            <a:r>
              <a:rPr lang="en-GB" sz="2000" dirty="0"/>
              <a:t>expected by the collection. </a:t>
            </a:r>
            <a:endParaRPr lang="en-GB" sz="2000" dirty="0" smtClean="0"/>
          </a:p>
          <a:p>
            <a:r>
              <a:rPr lang="en-GB" sz="2000" dirty="0" smtClean="0"/>
              <a:t>You </a:t>
            </a:r>
            <a:r>
              <a:rPr lang="en-GB" sz="2000" dirty="0"/>
              <a:t>can add the entire contents of one collection to </a:t>
            </a:r>
            <a:r>
              <a:rPr lang="en-GB" sz="2000" dirty="0" smtClean="0"/>
              <a:t>another by </a:t>
            </a:r>
            <a:r>
              <a:rPr lang="en-GB" sz="2000" dirty="0"/>
              <a:t>calling </a:t>
            </a:r>
            <a:r>
              <a:rPr lang="en-GB" sz="2000" dirty="0" err="1"/>
              <a:t>addAll</a:t>
            </a:r>
            <a:r>
              <a:rPr lang="en-GB" sz="2000" dirty="0"/>
              <a:t>( ).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80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Methods Defined by Collection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6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478624"/>
            <a:ext cx="8568952" cy="4656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87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Methods Defined by Collection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ACCA7003 Object Oriented Programming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AF625C-EAA0-4480-BD7D-74BCE99C9A42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928" y="1447799"/>
            <a:ext cx="8381536" cy="4847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58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Methods Defined by </a:t>
            </a:r>
            <a:r>
              <a:rPr lang="en-GB" dirty="0" err="1" smtClean="0"/>
              <a:t>SortedSet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8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916832"/>
            <a:ext cx="8650312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42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04800"/>
            <a:ext cx="8612510" cy="1143000"/>
          </a:xfrm>
        </p:spPr>
        <p:txBody>
          <a:bodyPr/>
          <a:lstStyle/>
          <a:p>
            <a:pPr algn="ctr"/>
            <a:r>
              <a:rPr lang="en-GB" dirty="0" smtClean="0"/>
              <a:t> Methods Defined by the </a:t>
            </a:r>
            <a:r>
              <a:rPr lang="en-GB" dirty="0" err="1" smtClean="0"/>
              <a:t>NavigableSet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ACCA7003 Object Oriented Programming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AF625C-EAA0-4480-BD7D-74BCE99C9A42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119" y="1916832"/>
            <a:ext cx="8521182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640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04800"/>
            <a:ext cx="8612510" cy="1143000"/>
          </a:xfrm>
        </p:spPr>
        <p:txBody>
          <a:bodyPr/>
          <a:lstStyle/>
          <a:p>
            <a:pPr algn="ctr"/>
            <a:r>
              <a:rPr lang="en-GB" dirty="0" smtClean="0"/>
              <a:t> Methods Defined by the </a:t>
            </a:r>
            <a:r>
              <a:rPr lang="en-GB" dirty="0" err="1" smtClean="0"/>
              <a:t>NavigableSet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10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628800"/>
            <a:ext cx="8612510" cy="4289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6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04800"/>
            <a:ext cx="8396486" cy="1143000"/>
          </a:xfrm>
        </p:spPr>
        <p:txBody>
          <a:bodyPr/>
          <a:lstStyle/>
          <a:p>
            <a:pPr algn="ctr"/>
            <a:r>
              <a:rPr lang="en-GB" dirty="0"/>
              <a:t>Methods Defined by the </a:t>
            </a:r>
            <a:r>
              <a:rPr lang="en-GB" dirty="0" err="1"/>
              <a:t>NavigableSet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11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092" y="1952625"/>
            <a:ext cx="7985356" cy="43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42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/>
              <a:t>Methods Define by Queue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12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060848"/>
            <a:ext cx="8382853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26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04800"/>
            <a:ext cx="8612510" cy="1143000"/>
          </a:xfrm>
        </p:spPr>
        <p:txBody>
          <a:bodyPr/>
          <a:lstStyle/>
          <a:p>
            <a:pPr algn="ctr"/>
            <a:r>
              <a:rPr lang="en-GB" dirty="0" smtClean="0"/>
              <a:t>Methods Defined by </a:t>
            </a:r>
            <a:r>
              <a:rPr lang="en-GB" dirty="0" err="1" smtClean="0"/>
              <a:t>Deque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13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412535"/>
            <a:ext cx="8219256" cy="4865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76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14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88640"/>
            <a:ext cx="8764990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86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304800"/>
            <a:ext cx="8756526" cy="1143000"/>
          </a:xfrm>
        </p:spPr>
        <p:txBody>
          <a:bodyPr/>
          <a:lstStyle/>
          <a:p>
            <a:pPr algn="ctr"/>
            <a:r>
              <a:rPr lang="en-GB" dirty="0" smtClean="0"/>
              <a:t>Collection Classes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447799"/>
            <a:ext cx="8928992" cy="4746149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1823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1472217098</TotalTime>
  <Words>402</Words>
  <Application>Microsoft Office PowerPoint</Application>
  <PresentationFormat>On-screen Show (4:3)</PresentationFormat>
  <Paragraphs>63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ＭＳ Ｐゴシック</vt:lpstr>
      <vt:lpstr>ＭＳ Ｐゴシック</vt:lpstr>
      <vt:lpstr>Tahoma</vt:lpstr>
      <vt:lpstr>Wingdings</vt:lpstr>
      <vt:lpstr>Blends</vt:lpstr>
      <vt:lpstr>Topic 11a - Java Collections Reference Documentation</vt:lpstr>
      <vt:lpstr>Collections Framework</vt:lpstr>
      <vt:lpstr>Collection Interfaces</vt:lpstr>
      <vt:lpstr>Collection Interfaces</vt:lpstr>
      <vt:lpstr>Collections Interface</vt:lpstr>
      <vt:lpstr>Methods Defined by Collection</vt:lpstr>
      <vt:lpstr>Methods Defined by Collection</vt:lpstr>
      <vt:lpstr>Methods Defined by SortedSet</vt:lpstr>
      <vt:lpstr> Methods Defined by the NavigableSet</vt:lpstr>
      <vt:lpstr> Methods Defined by the NavigableSet</vt:lpstr>
      <vt:lpstr>Methods Defined by the NavigableSet</vt:lpstr>
      <vt:lpstr>Methods Define by Queue</vt:lpstr>
      <vt:lpstr>Methods Defined by Deque</vt:lpstr>
      <vt:lpstr>PowerPoint Presentation</vt:lpstr>
      <vt:lpstr>Collection Classes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subject>Database Systems</dc:subject>
  <dc:creator>Thomas Connolly and Carolyn Begg</dc:creator>
  <dc:description>Transparencies for Chapter 1 of textbook_x000d_
Database Systems: A Practical Approach to Design, Implementation and Management</dc:description>
  <cp:lastModifiedBy>Stephen Hole</cp:lastModifiedBy>
  <cp:revision>185</cp:revision>
  <cp:lastPrinted>2018-10-31T08:24:02Z</cp:lastPrinted>
  <dcterms:created xsi:type="dcterms:W3CDTF">1996-12-09T10:09:10Z</dcterms:created>
  <dcterms:modified xsi:type="dcterms:W3CDTF">2021-03-03T17:55:51Z</dcterms:modified>
</cp:coreProperties>
</file>