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2" r:id="rId3"/>
    <p:sldId id="263" r:id="rId4"/>
    <p:sldId id="266" r:id="rId5"/>
    <p:sldId id="267" r:id="rId6"/>
    <p:sldId id="261" r:id="rId7"/>
    <p:sldId id="268" r:id="rId8"/>
    <p:sldId id="269" r:id="rId9"/>
    <p:sldId id="270" r:id="rId10"/>
    <p:sldId id="271" r:id="rId11"/>
    <p:sldId id="272" r:id="rId12"/>
    <p:sldId id="273" r:id="rId13"/>
    <p:sldId id="274" r:id="rId14"/>
    <p:sldId id="275" r:id="rId15"/>
    <p:sldId id="280" r:id="rId16"/>
    <p:sldId id="283" r:id="rId17"/>
    <p:sldId id="284" r:id="rId18"/>
    <p:sldId id="287" r:id="rId19"/>
    <p:sldId id="288" r:id="rId20"/>
    <p:sldId id="289" r:id="rId21"/>
    <p:sldId id="292" r:id="rId22"/>
    <p:sldId id="290" r:id="rId23"/>
    <p:sldId id="291" r:id="rId24"/>
    <p:sldId id="293" r:id="rId25"/>
    <p:sldId id="294"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31" autoAdjust="0"/>
    <p:restoredTop sz="94660"/>
  </p:normalViewPr>
  <p:slideViewPr>
    <p:cSldViewPr snapToGrid="0">
      <p:cViewPr varScale="1">
        <p:scale>
          <a:sx n="91" d="100"/>
          <a:sy n="91" d="100"/>
        </p:scale>
        <p:origin x="96"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89A2E9-C9C6-4886-8789-B81297576CF1}"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BB87E-6EF3-45B6-BCD3-F120357B543F}" type="slidenum">
              <a:rPr lang="en-GB" smtClean="0"/>
              <a:t>‹#›</a:t>
            </a:fld>
            <a:endParaRPr lang="en-GB"/>
          </a:p>
        </p:txBody>
      </p:sp>
    </p:spTree>
    <p:extLst>
      <p:ext uri="{BB962C8B-B14F-4D97-AF65-F5344CB8AC3E}">
        <p14:creationId xmlns:p14="http://schemas.microsoft.com/office/powerpoint/2010/main" val="2111554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89A2E9-C9C6-4886-8789-B81297576CF1}"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BB87E-6EF3-45B6-BCD3-F120357B543F}" type="slidenum">
              <a:rPr lang="en-GB" smtClean="0"/>
              <a:t>‹#›</a:t>
            </a:fld>
            <a:endParaRPr lang="en-GB"/>
          </a:p>
        </p:txBody>
      </p:sp>
    </p:spTree>
    <p:extLst>
      <p:ext uri="{BB962C8B-B14F-4D97-AF65-F5344CB8AC3E}">
        <p14:creationId xmlns:p14="http://schemas.microsoft.com/office/powerpoint/2010/main" val="3982917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89A2E9-C9C6-4886-8789-B81297576CF1}"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BB87E-6EF3-45B6-BCD3-F120357B543F}" type="slidenum">
              <a:rPr lang="en-GB" smtClean="0"/>
              <a:t>‹#›</a:t>
            </a:fld>
            <a:endParaRPr lang="en-GB"/>
          </a:p>
        </p:txBody>
      </p:sp>
    </p:spTree>
    <p:extLst>
      <p:ext uri="{BB962C8B-B14F-4D97-AF65-F5344CB8AC3E}">
        <p14:creationId xmlns:p14="http://schemas.microsoft.com/office/powerpoint/2010/main" val="3439836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89A2E9-C9C6-4886-8789-B81297576CF1}"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BB87E-6EF3-45B6-BCD3-F120357B543F}" type="slidenum">
              <a:rPr lang="en-GB" smtClean="0"/>
              <a:t>‹#›</a:t>
            </a:fld>
            <a:endParaRPr lang="en-GB"/>
          </a:p>
        </p:txBody>
      </p:sp>
    </p:spTree>
    <p:extLst>
      <p:ext uri="{BB962C8B-B14F-4D97-AF65-F5344CB8AC3E}">
        <p14:creationId xmlns:p14="http://schemas.microsoft.com/office/powerpoint/2010/main" val="4210247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89A2E9-C9C6-4886-8789-B81297576CF1}" type="datetimeFigureOut">
              <a:rPr lang="en-GB" smtClean="0"/>
              <a:t>11/12/2022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ABB87E-6EF3-45B6-BCD3-F120357B543F}" type="slidenum">
              <a:rPr lang="en-GB" smtClean="0"/>
              <a:t>‹#›</a:t>
            </a:fld>
            <a:endParaRPr lang="en-GB"/>
          </a:p>
        </p:txBody>
      </p:sp>
    </p:spTree>
    <p:extLst>
      <p:ext uri="{BB962C8B-B14F-4D97-AF65-F5344CB8AC3E}">
        <p14:creationId xmlns:p14="http://schemas.microsoft.com/office/powerpoint/2010/main" val="2236459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89A2E9-C9C6-4886-8789-B81297576CF1}" type="datetimeFigureOut">
              <a:rPr lang="en-GB" smtClean="0"/>
              <a:t>11/12/2022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ABB87E-6EF3-45B6-BCD3-F120357B543F}" type="slidenum">
              <a:rPr lang="en-GB" smtClean="0"/>
              <a:t>‹#›</a:t>
            </a:fld>
            <a:endParaRPr lang="en-GB"/>
          </a:p>
        </p:txBody>
      </p:sp>
    </p:spTree>
    <p:extLst>
      <p:ext uri="{BB962C8B-B14F-4D97-AF65-F5344CB8AC3E}">
        <p14:creationId xmlns:p14="http://schemas.microsoft.com/office/powerpoint/2010/main" val="3981637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89A2E9-C9C6-4886-8789-B81297576CF1}" type="datetimeFigureOut">
              <a:rPr lang="en-GB" smtClean="0"/>
              <a:t>11/12/2022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ABB87E-6EF3-45B6-BCD3-F120357B543F}" type="slidenum">
              <a:rPr lang="en-GB" smtClean="0"/>
              <a:t>‹#›</a:t>
            </a:fld>
            <a:endParaRPr lang="en-GB"/>
          </a:p>
        </p:txBody>
      </p:sp>
    </p:spTree>
    <p:extLst>
      <p:ext uri="{BB962C8B-B14F-4D97-AF65-F5344CB8AC3E}">
        <p14:creationId xmlns:p14="http://schemas.microsoft.com/office/powerpoint/2010/main" val="3341187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89A2E9-C9C6-4886-8789-B81297576CF1}"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BB87E-6EF3-45B6-BCD3-F120357B543F}" type="slidenum">
              <a:rPr lang="en-GB" smtClean="0"/>
              <a:t>‹#›</a:t>
            </a:fld>
            <a:endParaRPr lang="en-GB"/>
          </a:p>
        </p:txBody>
      </p:sp>
    </p:spTree>
    <p:extLst>
      <p:ext uri="{BB962C8B-B14F-4D97-AF65-F5344CB8AC3E}">
        <p14:creationId xmlns:p14="http://schemas.microsoft.com/office/powerpoint/2010/main" val="870811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89A2E9-C9C6-4886-8789-B81297576CF1}" type="datetimeFigureOut">
              <a:rPr lang="en-GB" smtClean="0"/>
              <a:t>11/12/2022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BB87E-6EF3-45B6-BCD3-F120357B543F}" type="slidenum">
              <a:rPr lang="en-GB" smtClean="0"/>
              <a:t>‹#›</a:t>
            </a:fld>
            <a:endParaRPr lang="en-GB"/>
          </a:p>
        </p:txBody>
      </p:sp>
    </p:spTree>
    <p:extLst>
      <p:ext uri="{BB962C8B-B14F-4D97-AF65-F5344CB8AC3E}">
        <p14:creationId xmlns:p14="http://schemas.microsoft.com/office/powerpoint/2010/main" val="3415756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89A2E9-C9C6-4886-8789-B81297576CF1}"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BB87E-6EF3-45B6-BCD3-F120357B543F}" type="slidenum">
              <a:rPr lang="en-GB" smtClean="0"/>
              <a:t>‹#›</a:t>
            </a:fld>
            <a:endParaRPr lang="en-GB"/>
          </a:p>
        </p:txBody>
      </p:sp>
    </p:spTree>
    <p:extLst>
      <p:ext uri="{BB962C8B-B14F-4D97-AF65-F5344CB8AC3E}">
        <p14:creationId xmlns:p14="http://schemas.microsoft.com/office/powerpoint/2010/main" val="56947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89A2E9-C9C6-4886-8789-B81297576CF1}" type="datetimeFigureOut">
              <a:rPr lang="en-GB" smtClean="0"/>
              <a:t>11/12/2022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BB87E-6EF3-45B6-BCD3-F120357B543F}" type="slidenum">
              <a:rPr lang="en-GB" smtClean="0"/>
              <a:t>‹#›</a:t>
            </a:fld>
            <a:endParaRPr lang="en-GB"/>
          </a:p>
        </p:txBody>
      </p:sp>
    </p:spTree>
    <p:extLst>
      <p:ext uri="{BB962C8B-B14F-4D97-AF65-F5344CB8AC3E}">
        <p14:creationId xmlns:p14="http://schemas.microsoft.com/office/powerpoint/2010/main" val="54014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89A2E9-C9C6-4886-8789-B81297576CF1}" type="datetimeFigureOut">
              <a:rPr lang="en-GB" smtClean="0"/>
              <a:t>11/12/2022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ABB87E-6EF3-45B6-BCD3-F120357B543F}" type="slidenum">
              <a:rPr lang="en-GB" smtClean="0"/>
              <a:t>‹#›</a:t>
            </a:fld>
            <a:endParaRPr lang="en-GB"/>
          </a:p>
        </p:txBody>
      </p:sp>
    </p:spTree>
    <p:extLst>
      <p:ext uri="{BB962C8B-B14F-4D97-AF65-F5344CB8AC3E}">
        <p14:creationId xmlns:p14="http://schemas.microsoft.com/office/powerpoint/2010/main" val="22538959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2001-2009.state.gov/r/pa/ho/time/wwii/86559.ht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4.xml"/><Relationship Id="rId5" Type="http://schemas.openxmlformats.org/officeDocument/2006/relationships/image" Target="../media/image8.jp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2" Type="http://schemas.openxmlformats.org/officeDocument/2006/relationships/hyperlink" Target="https://2001-2009.state.gov/r/pa/ho/time/wwii/98681.ht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ida.worldbank.org/" TargetMode="Externa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LL6nqhyQC0o"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s7lmz4UL4wE" TargetMode="External"/><Relationship Id="rId2" Type="http://schemas.openxmlformats.org/officeDocument/2006/relationships/hyperlink" Target="https://www.youtube.com/watch?v=ZY6Mw7uQyZU" TargetMode="External"/><Relationship Id="rId1" Type="http://schemas.openxmlformats.org/officeDocument/2006/relationships/slideLayout" Target="../slideLayouts/slideLayout2.xml"/><Relationship Id="rId4" Type="http://schemas.openxmlformats.org/officeDocument/2006/relationships/hyperlink" Target="https://www.youtube.com/watch?v=_xgxCf05Km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9D50B-C932-A0F3-969E-46F61A282423}"/>
              </a:ext>
            </a:extLst>
          </p:cNvPr>
          <p:cNvSpPr>
            <a:spLocks noGrp="1"/>
          </p:cNvSpPr>
          <p:nvPr>
            <p:ph type="title"/>
          </p:nvPr>
        </p:nvSpPr>
        <p:spPr/>
        <p:txBody>
          <a:bodyPr>
            <a:normAutofit fontScale="90000"/>
          </a:bodyPr>
          <a:lstStyle/>
          <a:p>
            <a:r>
              <a:rPr lang="en-GB" sz="2000" b="1" dirty="0">
                <a:latin typeface="+mn-lt"/>
              </a:rPr>
              <a:t>HPAN5022/6022</a:t>
            </a:r>
            <a:r>
              <a:rPr lang="en-GB" b="1" dirty="0">
                <a:latin typeface="+mn-lt"/>
              </a:rPr>
              <a:t> </a:t>
            </a:r>
            <a:r>
              <a:rPr lang="en-GB" sz="2400" b="1" dirty="0">
                <a:latin typeface="+mn-lt"/>
              </a:rPr>
              <a:t>Post-Colonial States and Civil Society</a:t>
            </a:r>
            <a:br>
              <a:rPr lang="en-GB" sz="2400" b="1" dirty="0">
                <a:latin typeface="+mn-lt"/>
              </a:rPr>
            </a:br>
            <a:r>
              <a:rPr lang="en-GB" sz="3200" b="1" dirty="0">
                <a:latin typeface="+mn-lt"/>
              </a:rPr>
              <a:t>The World Bank, the IMF and Debt Burden</a:t>
            </a:r>
            <a:br>
              <a:rPr lang="en-GB" sz="3200" b="1" dirty="0">
                <a:latin typeface="+mn-lt"/>
              </a:rPr>
            </a:br>
            <a:r>
              <a:rPr lang="en-GB" sz="2200" b="1" dirty="0">
                <a:latin typeface="+mn-lt"/>
              </a:rPr>
              <a:t>- and campaigns to cancel Debt</a:t>
            </a:r>
          </a:p>
        </p:txBody>
      </p:sp>
      <p:pic>
        <p:nvPicPr>
          <p:cNvPr id="4" name="Content Placeholder 3">
            <a:extLst>
              <a:ext uri="{FF2B5EF4-FFF2-40B4-BE49-F238E27FC236}">
                <a16:creationId xmlns:a16="http://schemas.microsoft.com/office/drawing/2014/main" id="{01DA7396-68E0-A07F-BAE1-259873B7060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38512" y="3077369"/>
            <a:ext cx="2466975" cy="1847850"/>
          </a:xfrm>
        </p:spPr>
      </p:pic>
      <p:pic>
        <p:nvPicPr>
          <p:cNvPr id="5" name="Content Placeholder 3">
            <a:extLst>
              <a:ext uri="{FF2B5EF4-FFF2-40B4-BE49-F238E27FC236}">
                <a16:creationId xmlns:a16="http://schemas.microsoft.com/office/drawing/2014/main" id="{F1762A64-51CB-D4D8-3410-B067A14225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4838" y="1972072"/>
            <a:ext cx="5976664" cy="3905578"/>
          </a:xfrm>
          <a:prstGeom prst="rect">
            <a:avLst/>
          </a:prstGeom>
        </p:spPr>
      </p:pic>
    </p:spTree>
    <p:extLst>
      <p:ext uri="{BB962C8B-B14F-4D97-AF65-F5344CB8AC3E}">
        <p14:creationId xmlns:p14="http://schemas.microsoft.com/office/powerpoint/2010/main" val="1498029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t>The build-up to Bretton Woods:</a:t>
            </a:r>
            <a:br>
              <a:rPr lang="en-GB" b="1"/>
            </a:br>
            <a:r>
              <a:rPr lang="en-GB" b="1"/>
              <a:t>The Atlantic Charter, August 1941</a:t>
            </a:r>
            <a:endParaRPr lang="en-GB" b="1" dirty="0"/>
          </a:p>
        </p:txBody>
      </p:sp>
      <p:sp>
        <p:nvSpPr>
          <p:cNvPr id="3" name="Content Placeholder 2"/>
          <p:cNvSpPr>
            <a:spLocks noGrp="1"/>
          </p:cNvSpPr>
          <p:nvPr>
            <p:ph idx="1"/>
          </p:nvPr>
        </p:nvSpPr>
        <p:spPr/>
        <p:txBody>
          <a:bodyPr>
            <a:normAutofit fontScale="70000" lnSpcReduction="20000"/>
          </a:bodyPr>
          <a:lstStyle/>
          <a:p>
            <a:pPr marL="0" indent="0">
              <a:buNone/>
            </a:pPr>
            <a:r>
              <a:rPr lang="en-GB" sz="2200"/>
              <a:t>Churchill and Roosevelt met on August 9 and 10, 1941 aboard the U.S.S. Augusta in Placentia Bay, Newfoundland, to discuss the conduct of the second world war and to outline plans for a postwar international system. The Charter they drafted included eight "common principles“. </a:t>
            </a:r>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sz="1800"/>
          </a:p>
          <a:p>
            <a:pPr marL="0" indent="0">
              <a:buNone/>
            </a:pPr>
            <a:endParaRPr lang="en-GB" sz="1800"/>
          </a:p>
          <a:p>
            <a:pPr marL="0" indent="0">
              <a:buNone/>
            </a:pPr>
            <a:endParaRPr lang="en-GB" sz="1800"/>
          </a:p>
          <a:p>
            <a:pPr marL="0" indent="0">
              <a:buNone/>
            </a:pPr>
            <a:endParaRPr lang="en-GB" sz="1800"/>
          </a:p>
          <a:p>
            <a:pPr marL="0" indent="0">
              <a:buNone/>
            </a:pPr>
            <a:endParaRPr lang="en-GB" sz="1800"/>
          </a:p>
          <a:p>
            <a:pPr marL="0" indent="0">
              <a:buNone/>
            </a:pPr>
            <a:endParaRPr lang="en-GB" sz="1800"/>
          </a:p>
          <a:p>
            <a:pPr marL="0" indent="0">
              <a:buNone/>
            </a:pPr>
            <a:r>
              <a:rPr lang="en-GB" sz="1800"/>
              <a:t>See: </a:t>
            </a:r>
            <a:r>
              <a:rPr lang="en-GB" sz="1800">
                <a:hlinkClick r:id="rId2"/>
              </a:rPr>
              <a:t>https://2001-2009.state.gov/r/pa/ho/time/wwii/86559.htm</a:t>
            </a:r>
            <a:endParaRPr lang="en-GB" sz="180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1720" y="2564904"/>
            <a:ext cx="5256584" cy="3024335"/>
          </a:xfrm>
          <a:prstGeom prst="rect">
            <a:avLst/>
          </a:prstGeom>
        </p:spPr>
      </p:pic>
    </p:spTree>
    <p:extLst>
      <p:ext uri="{BB962C8B-B14F-4D97-AF65-F5344CB8AC3E}">
        <p14:creationId xmlns:p14="http://schemas.microsoft.com/office/powerpoint/2010/main" val="3594288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Transformation of the military situation August 1941-July 1944</a:t>
            </a:r>
          </a:p>
        </p:txBody>
      </p:sp>
      <p:sp>
        <p:nvSpPr>
          <p:cNvPr id="3" name="Content Placeholder 2"/>
          <p:cNvSpPr>
            <a:spLocks noGrp="1"/>
          </p:cNvSpPr>
          <p:nvPr>
            <p:ph idx="1"/>
          </p:nvPr>
        </p:nvSpPr>
        <p:spPr/>
        <p:txBody>
          <a:bodyPr/>
          <a:lstStyle/>
          <a:p>
            <a:r>
              <a:rPr lang="en-GB" dirty="0"/>
              <a:t>USA actually entered the war after Pearl Harbour, December 1941</a:t>
            </a:r>
          </a:p>
          <a:p>
            <a:r>
              <a:rPr lang="en-GB" dirty="0"/>
              <a:t>Lend-Lease, convoys and military aid to USSR</a:t>
            </a:r>
          </a:p>
          <a:p>
            <a:r>
              <a:rPr lang="en-GB" dirty="0"/>
              <a:t>Allied victories in N Africa 1941-42 – and on into Italy and southern France</a:t>
            </a:r>
          </a:p>
          <a:p>
            <a:r>
              <a:rPr lang="en-GB" dirty="0"/>
              <a:t>Stalingrad 1942-43</a:t>
            </a:r>
          </a:p>
          <a:p>
            <a:r>
              <a:rPr lang="en-GB" dirty="0"/>
              <a:t>D-Day, 6 June 1944: “The Second Front”</a:t>
            </a:r>
          </a:p>
          <a:p>
            <a:endParaRPr lang="en-GB" dirty="0"/>
          </a:p>
          <a:p>
            <a:pPr marL="0" indent="0">
              <a:buNone/>
            </a:pPr>
            <a:endParaRPr lang="en-GB" dirty="0"/>
          </a:p>
        </p:txBody>
      </p:sp>
    </p:spTree>
    <p:extLst>
      <p:ext uri="{BB962C8B-B14F-4D97-AF65-F5344CB8AC3E}">
        <p14:creationId xmlns:p14="http://schemas.microsoft.com/office/powerpoint/2010/main" val="2112980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520" y="260648"/>
            <a:ext cx="8229600" cy="1872208"/>
          </a:xfrm>
        </p:spPr>
        <p:txBody>
          <a:bodyPr>
            <a:normAutofit fontScale="90000"/>
          </a:bodyPr>
          <a:lstStyle/>
          <a:p>
            <a:r>
              <a:rPr lang="en-GB" sz="2400" b="1" dirty="0"/>
              <a:t>The Battle of Stalingrad, 23 August 1942 – 2 February 1943</a:t>
            </a:r>
            <a:br>
              <a:rPr lang="en-GB" sz="2400" b="1" dirty="0"/>
            </a:br>
            <a:br>
              <a:rPr lang="en-GB" sz="2400" b="1" dirty="0"/>
            </a:br>
            <a:r>
              <a:rPr lang="en-GB" sz="3600" b="1" dirty="0"/>
              <a:t>General Von Paulus surrenders to the Red Army: 91,000 German troops taken prisoner – the turning of the tide on the Eastern Front</a:t>
            </a:r>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1600" y="2564904"/>
            <a:ext cx="3509392" cy="2880320"/>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60032" y="2564903"/>
            <a:ext cx="3312368" cy="2907257"/>
          </a:xfrm>
        </p:spPr>
      </p:pic>
    </p:spTree>
    <p:extLst>
      <p:ext uri="{BB962C8B-B14F-4D97-AF65-F5344CB8AC3E}">
        <p14:creationId xmlns:p14="http://schemas.microsoft.com/office/powerpoint/2010/main" val="2358190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D-Day</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951208" y="351630"/>
            <a:ext cx="3437215" cy="278933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3861048"/>
            <a:ext cx="3360027" cy="2494757"/>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19" y="351630"/>
            <a:ext cx="4620137" cy="2429298"/>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0732" y="3140968"/>
            <a:ext cx="4620924" cy="3214837"/>
          </a:xfrm>
          <a:prstGeom prst="rect">
            <a:avLst/>
          </a:prstGeom>
        </p:spPr>
      </p:pic>
    </p:spTree>
    <p:extLst>
      <p:ext uri="{BB962C8B-B14F-4D97-AF65-F5344CB8AC3E}">
        <p14:creationId xmlns:p14="http://schemas.microsoft.com/office/powerpoint/2010/main" val="3516992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b="1" dirty="0"/>
              <a:t>Less than a month after D-Day…</a:t>
            </a:r>
            <a:br>
              <a:rPr lang="en-GB" sz="2400" b="1" dirty="0"/>
            </a:br>
            <a:r>
              <a:rPr lang="en-GB" b="1" dirty="0"/>
              <a:t>Bretton Woods, NH</a:t>
            </a:r>
          </a:p>
        </p:txBody>
      </p:sp>
      <p:sp>
        <p:nvSpPr>
          <p:cNvPr id="3" name="Content Placeholder 2"/>
          <p:cNvSpPr>
            <a:spLocks noGrp="1"/>
          </p:cNvSpPr>
          <p:nvPr>
            <p:ph idx="1"/>
          </p:nvPr>
        </p:nvSpPr>
        <p:spPr/>
        <p:txBody>
          <a:bodyPr>
            <a:normAutofit fontScale="92500" lnSpcReduction="10000"/>
          </a:bodyPr>
          <a:lstStyle/>
          <a:p>
            <a:r>
              <a:rPr lang="en-GB" sz="3000" dirty="0"/>
              <a:t>The </a:t>
            </a:r>
            <a:r>
              <a:rPr lang="en-GB" sz="3000" i="1" dirty="0"/>
              <a:t>United Nations Monetary and Financial Conference</a:t>
            </a:r>
            <a:r>
              <a:rPr lang="en-GB" sz="3000" dirty="0"/>
              <a:t>, 1-22 July, 1944: 44 countries represented</a:t>
            </a:r>
          </a:p>
          <a:p>
            <a:r>
              <a:rPr lang="en-GB" sz="3000" dirty="0"/>
              <a:t>to agree upon a series of new rules for the post-WWII international monetary system. </a:t>
            </a:r>
          </a:p>
          <a:p>
            <a:r>
              <a:rPr lang="en-GB" sz="3000" dirty="0"/>
              <a:t>The two major accomplishments of the conference were the creation of the International Monetary Fund (IMF) and the International Bank for Reconstruction and Development (IBRD). </a:t>
            </a:r>
          </a:p>
          <a:p>
            <a:pPr marL="0" indent="0">
              <a:buNone/>
            </a:pPr>
            <a:endParaRPr lang="en-GB" sz="3000" dirty="0"/>
          </a:p>
          <a:p>
            <a:pPr marL="0" indent="0">
              <a:buNone/>
            </a:pPr>
            <a:r>
              <a:rPr lang="en-GB" sz="2200" dirty="0"/>
              <a:t>See: </a:t>
            </a:r>
            <a:r>
              <a:rPr lang="en-GB" sz="2200" dirty="0">
                <a:hlinkClick r:id="rId2"/>
              </a:rPr>
              <a:t>https://2001-2009.state.gov/r/pa/ho/time/wwii/98681.htm</a:t>
            </a:r>
            <a:endParaRPr lang="en-GB" sz="2200" dirty="0"/>
          </a:p>
          <a:p>
            <a:pPr marL="0" indent="0">
              <a:buNone/>
            </a:pPr>
            <a:endParaRPr lang="en-GB" sz="2600" dirty="0"/>
          </a:p>
        </p:txBody>
      </p:sp>
    </p:spTree>
    <p:extLst>
      <p:ext uri="{BB962C8B-B14F-4D97-AF65-F5344CB8AC3E}">
        <p14:creationId xmlns:p14="http://schemas.microsoft.com/office/powerpoint/2010/main" val="3954313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Bretton Woods Conference</a:t>
            </a:r>
          </a:p>
        </p:txBody>
      </p:sp>
      <p:sp>
        <p:nvSpPr>
          <p:cNvPr id="3" name="Content Placeholder 2"/>
          <p:cNvSpPr>
            <a:spLocks noGrp="1"/>
          </p:cNvSpPr>
          <p:nvPr>
            <p:ph idx="1"/>
          </p:nvPr>
        </p:nvSpPr>
        <p:spPr/>
        <p:txBody>
          <a:bodyPr>
            <a:normAutofit/>
          </a:bodyPr>
          <a:lstStyle/>
          <a:p>
            <a:r>
              <a:rPr lang="en-GB" sz="2200" dirty="0"/>
              <a:t>The principal negotiators were the US Treasury's Harry Dexter White, and the UK's John Maynard Keynes, who was serving as UK Treasury adviser. </a:t>
            </a:r>
          </a:p>
          <a:p>
            <a:endParaRPr lang="en-GB" sz="2200" dirty="0"/>
          </a:p>
          <a:p>
            <a:r>
              <a:rPr lang="en-GB" sz="2200" dirty="0"/>
              <a:t>Chairing the proceedings was Henry Morgenthau, the US Treasury Secretary - from the only country that was likely to emerge from the war with a strengthened economy.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4767" y="4293096"/>
            <a:ext cx="2495550" cy="216024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650" y="4293096"/>
            <a:ext cx="2286000" cy="216024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24225" y="4293097"/>
            <a:ext cx="2794000" cy="2160240"/>
          </a:xfrm>
          <a:prstGeom prst="rect">
            <a:avLst/>
          </a:prstGeom>
        </p:spPr>
      </p:pic>
    </p:spTree>
    <p:extLst>
      <p:ext uri="{BB962C8B-B14F-4D97-AF65-F5344CB8AC3E}">
        <p14:creationId xmlns:p14="http://schemas.microsoft.com/office/powerpoint/2010/main" val="1483855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Bretton Woods Conference</a:t>
            </a:r>
          </a:p>
        </p:txBody>
      </p:sp>
      <p:sp>
        <p:nvSpPr>
          <p:cNvPr id="3" name="Content Placeholder 2"/>
          <p:cNvSpPr>
            <a:spLocks noGrp="1"/>
          </p:cNvSpPr>
          <p:nvPr>
            <p:ph idx="1"/>
          </p:nvPr>
        </p:nvSpPr>
        <p:spPr/>
        <p:txBody>
          <a:bodyPr>
            <a:normAutofit/>
          </a:bodyPr>
          <a:lstStyle/>
          <a:p>
            <a:r>
              <a:rPr lang="en-GB" sz="2800" dirty="0"/>
              <a:t>The meeting was part of the process led by the US to create a </a:t>
            </a:r>
            <a:r>
              <a:rPr lang="en-GB" sz="2800" b="1" dirty="0"/>
              <a:t>new international world order</a:t>
            </a:r>
            <a:r>
              <a:rPr lang="en-GB" sz="2800" dirty="0"/>
              <a:t>, which also led to the creation of the </a:t>
            </a:r>
            <a:r>
              <a:rPr lang="en-GB" sz="2800" b="1" dirty="0"/>
              <a:t>United Nations.</a:t>
            </a:r>
          </a:p>
          <a:p>
            <a:endParaRPr lang="en-GB" sz="2800" dirty="0"/>
          </a:p>
          <a:p>
            <a:r>
              <a:rPr lang="en-GB" sz="2800" dirty="0"/>
              <a:t>The delegates focused on two key issues: how to establish a </a:t>
            </a:r>
            <a:r>
              <a:rPr lang="en-GB" sz="2800" b="1" dirty="0"/>
              <a:t>stable system of exchange rates</a:t>
            </a:r>
            <a:r>
              <a:rPr lang="en-GB" sz="2800" dirty="0"/>
              <a:t>, and how to pay for </a:t>
            </a:r>
            <a:r>
              <a:rPr lang="en-GB" sz="2800" b="1" dirty="0"/>
              <a:t>rebuilding</a:t>
            </a:r>
            <a:r>
              <a:rPr lang="en-GB" sz="2800" dirty="0"/>
              <a:t> the war-damaged economies of Europe. </a:t>
            </a:r>
          </a:p>
          <a:p>
            <a:pPr marL="0" indent="0">
              <a:buNone/>
            </a:pPr>
            <a:endParaRPr lang="en-GB" dirty="0"/>
          </a:p>
        </p:txBody>
      </p:sp>
    </p:spTree>
    <p:extLst>
      <p:ext uri="{BB962C8B-B14F-4D97-AF65-F5344CB8AC3E}">
        <p14:creationId xmlns:p14="http://schemas.microsoft.com/office/powerpoint/2010/main" val="1135771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Bretton Woods results</a:t>
            </a:r>
          </a:p>
        </p:txBody>
      </p:sp>
      <p:sp>
        <p:nvSpPr>
          <p:cNvPr id="3" name="Content Placeholder 2"/>
          <p:cNvSpPr>
            <a:spLocks noGrp="1"/>
          </p:cNvSpPr>
          <p:nvPr>
            <p:ph idx="1"/>
          </p:nvPr>
        </p:nvSpPr>
        <p:spPr>
          <a:xfrm>
            <a:off x="457200" y="1268760"/>
            <a:ext cx="8229600" cy="4857403"/>
          </a:xfrm>
        </p:spPr>
        <p:txBody>
          <a:bodyPr>
            <a:normAutofit fontScale="85000" lnSpcReduction="20000"/>
          </a:bodyPr>
          <a:lstStyle/>
          <a:p>
            <a:pPr marL="0" indent="0">
              <a:buNone/>
            </a:pPr>
            <a:r>
              <a:rPr lang="en-GB" dirty="0"/>
              <a:t>The Conference established two international organisations to deal with these problems:</a:t>
            </a:r>
          </a:p>
          <a:p>
            <a:endParaRPr lang="en-GB" b="1" dirty="0"/>
          </a:p>
          <a:p>
            <a:r>
              <a:rPr lang="en-GB" b="1" dirty="0"/>
              <a:t>The International Monetary Fund </a:t>
            </a:r>
            <a:r>
              <a:rPr lang="en-GB" dirty="0"/>
              <a:t>was set up to enforce a set of fixed exchange rates that were linked to the dollar – and the dollar was going to be “as good as gold”.</a:t>
            </a:r>
          </a:p>
          <a:p>
            <a:pPr marL="0" indent="0">
              <a:buNone/>
            </a:pPr>
            <a:r>
              <a:rPr lang="en-GB" sz="2600" i="1" dirty="0"/>
              <a:t>Countries in balance of payments difficulties could receive short-term help from the IMF, and it could sanction changes in exchange rates when necessary.</a:t>
            </a:r>
          </a:p>
          <a:p>
            <a:endParaRPr lang="en-GB" b="1" dirty="0"/>
          </a:p>
          <a:p>
            <a:r>
              <a:rPr lang="en-GB" b="1" dirty="0"/>
              <a:t>The World Bank </a:t>
            </a:r>
            <a:r>
              <a:rPr lang="en-GB" dirty="0"/>
              <a:t>(officially the </a:t>
            </a:r>
            <a:r>
              <a:rPr lang="en-GB" b="1" dirty="0"/>
              <a:t>International Bank for Reconstruction and Development</a:t>
            </a:r>
            <a:r>
              <a:rPr lang="en-GB" dirty="0"/>
              <a:t>) was set up to make long-term loans "facilitating the investment of capital for productive purposes, including the restoration of economies destroyed or disrupted by war [and] the reconversion of productive facilities to peacetime needs". </a:t>
            </a:r>
          </a:p>
          <a:p>
            <a:endParaRPr lang="en-GB" dirty="0"/>
          </a:p>
        </p:txBody>
      </p:sp>
    </p:spTree>
    <p:extLst>
      <p:ext uri="{BB962C8B-B14F-4D97-AF65-F5344CB8AC3E}">
        <p14:creationId xmlns:p14="http://schemas.microsoft.com/office/powerpoint/2010/main" val="3027311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World trade arrangements</a:t>
            </a:r>
          </a:p>
        </p:txBody>
      </p:sp>
      <p:sp>
        <p:nvSpPr>
          <p:cNvPr id="3" name="Content Placeholder 2"/>
          <p:cNvSpPr>
            <a:spLocks noGrp="1"/>
          </p:cNvSpPr>
          <p:nvPr>
            <p:ph idx="1"/>
          </p:nvPr>
        </p:nvSpPr>
        <p:spPr/>
        <p:txBody>
          <a:bodyPr/>
          <a:lstStyle/>
          <a:p>
            <a:pPr marL="0" indent="0">
              <a:buNone/>
            </a:pPr>
            <a:r>
              <a:rPr lang="en-GB" dirty="0"/>
              <a:t>A third organisation, the </a:t>
            </a:r>
            <a:r>
              <a:rPr lang="en-GB" b="1" dirty="0"/>
              <a:t>International Trade Organisation</a:t>
            </a:r>
            <a:r>
              <a:rPr lang="en-GB" dirty="0"/>
              <a:t>, designed to encourage free trade, was still-born when the US refused to ratify its charter in 1947 - although tariff reductions were pursued through the GATT treaty later. </a:t>
            </a:r>
          </a:p>
          <a:p>
            <a:pPr marL="0" indent="0">
              <a:buNone/>
            </a:pPr>
            <a:endParaRPr lang="en-GB" dirty="0"/>
          </a:p>
          <a:p>
            <a:pPr marL="0" indent="0">
              <a:buNone/>
            </a:pPr>
            <a:r>
              <a:rPr lang="en-GB" dirty="0"/>
              <a:t>(Eventually, the </a:t>
            </a:r>
            <a:r>
              <a:rPr lang="en-GB" b="1" dirty="0"/>
              <a:t>World Trade Organisation </a:t>
            </a:r>
            <a:r>
              <a:rPr lang="en-GB" dirty="0"/>
              <a:t>was founded in 1995.)</a:t>
            </a:r>
          </a:p>
          <a:p>
            <a:pPr marL="0" indent="0">
              <a:buNone/>
            </a:pPr>
            <a:endParaRPr lang="en-GB" dirty="0"/>
          </a:p>
        </p:txBody>
      </p:sp>
    </p:spTree>
    <p:extLst>
      <p:ext uri="{BB962C8B-B14F-4D97-AF65-F5344CB8AC3E}">
        <p14:creationId xmlns:p14="http://schemas.microsoft.com/office/powerpoint/2010/main" val="1263354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Keynes’ idea for a new world order - overruled</a:t>
            </a:r>
          </a:p>
        </p:txBody>
      </p:sp>
      <p:sp>
        <p:nvSpPr>
          <p:cNvPr id="3" name="Content Placeholder 2"/>
          <p:cNvSpPr>
            <a:spLocks noGrp="1"/>
          </p:cNvSpPr>
          <p:nvPr>
            <p:ph idx="1"/>
          </p:nvPr>
        </p:nvSpPr>
        <p:spPr/>
        <p:txBody>
          <a:bodyPr>
            <a:normAutofit fontScale="40000" lnSpcReduction="20000"/>
          </a:bodyPr>
          <a:lstStyle/>
          <a:p>
            <a:pPr marL="0" indent="0">
              <a:buNone/>
            </a:pPr>
            <a:r>
              <a:rPr lang="en-GB" sz="4300" dirty="0"/>
              <a:t>More ambitious proposals from the UK's </a:t>
            </a:r>
            <a:r>
              <a:rPr lang="en-GB" sz="4300" b="1" dirty="0"/>
              <a:t>John Maynard Keynes </a:t>
            </a:r>
            <a:r>
              <a:rPr lang="en-GB" sz="4300" dirty="0"/>
              <a:t>to set up a world central bank which could issue its own currency (which he called </a:t>
            </a:r>
            <a:r>
              <a:rPr lang="en-GB" sz="4300" i="1" dirty="0" err="1"/>
              <a:t>bancor</a:t>
            </a:r>
            <a:r>
              <a:rPr lang="en-GB" sz="4300" dirty="0"/>
              <a:t>)* were rejected by the US. </a:t>
            </a:r>
          </a:p>
          <a:p>
            <a:endParaRPr lang="en-GB" sz="4300" dirty="0"/>
          </a:p>
          <a:p>
            <a:r>
              <a:rPr lang="en-GB" sz="4300" dirty="0"/>
              <a:t>Keynes hoped a new bank could help reflate the world economy by expanding the money supply. </a:t>
            </a:r>
          </a:p>
          <a:p>
            <a:r>
              <a:rPr lang="en-GB" sz="4300" dirty="0"/>
              <a:t>He also wanted the cost of adjustment shared between countries with trade surpluses and deficits, so that countries with big surpluses would have to revalue their currencies, as well as deficit countries being forced to devalue. </a:t>
            </a:r>
          </a:p>
          <a:p>
            <a:r>
              <a:rPr lang="en-GB" sz="4300" dirty="0"/>
              <a:t>Instead, the Bretton Woods system gave the US currency - which was linked to gold - the dominant position in the world economy and allowed the US to run a trade deficit without having to devalue. </a:t>
            </a:r>
          </a:p>
          <a:p>
            <a:r>
              <a:rPr lang="en-GB" sz="4300" dirty="0"/>
              <a:t>And the US, which contributed the most money to both institutions, also gained the most voting rights, giving it a veto over major policy decisions. </a:t>
            </a:r>
          </a:p>
          <a:p>
            <a:pPr marL="0" indent="0">
              <a:buNone/>
            </a:pPr>
            <a:endParaRPr lang="en-GB" sz="2900" dirty="0"/>
          </a:p>
          <a:p>
            <a:pPr marL="0" indent="0">
              <a:buNone/>
            </a:pPr>
            <a:r>
              <a:rPr lang="en-GB" sz="4500" dirty="0"/>
              <a:t>* See: </a:t>
            </a:r>
            <a:r>
              <a:rPr lang="en-GB" sz="4500" dirty="0" err="1"/>
              <a:t>Varoufakis</a:t>
            </a:r>
            <a:r>
              <a:rPr lang="en-GB" sz="4500" dirty="0"/>
              <a:t>, Y., 2015. </a:t>
            </a:r>
            <a:r>
              <a:rPr lang="en-GB" sz="4500" i="1" dirty="0"/>
              <a:t>The Lost Opportunity</a:t>
            </a:r>
            <a:r>
              <a:rPr lang="en-GB" sz="4500" dirty="0"/>
              <a:t>, p. 61-67 in </a:t>
            </a:r>
            <a:r>
              <a:rPr lang="en-GB" sz="4500" i="1" dirty="0"/>
              <a:t>The Global Minotaur</a:t>
            </a:r>
            <a:r>
              <a:rPr lang="en-GB" sz="4500" dirty="0"/>
              <a:t>. London: Zed Books</a:t>
            </a:r>
          </a:p>
          <a:p>
            <a:pPr marL="0" indent="0">
              <a:buNone/>
            </a:pPr>
            <a:endParaRPr lang="en-GB" dirty="0"/>
          </a:p>
        </p:txBody>
      </p:sp>
    </p:spTree>
    <p:extLst>
      <p:ext uri="{BB962C8B-B14F-4D97-AF65-F5344CB8AC3E}">
        <p14:creationId xmlns:p14="http://schemas.microsoft.com/office/powerpoint/2010/main" val="3390807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noAutofit/>
          </a:bodyPr>
          <a:lstStyle/>
          <a:p>
            <a:r>
              <a:rPr lang="en-GB" sz="4000" b="1" dirty="0"/>
              <a:t>An early change of plan</a:t>
            </a:r>
          </a:p>
        </p:txBody>
      </p:sp>
      <p:sp>
        <p:nvSpPr>
          <p:cNvPr id="7" name="Content Placeholder 6"/>
          <p:cNvSpPr>
            <a:spLocks noGrp="1"/>
          </p:cNvSpPr>
          <p:nvPr>
            <p:ph idx="1"/>
          </p:nvPr>
        </p:nvSpPr>
        <p:spPr>
          <a:xfrm>
            <a:off x="457200" y="1124744"/>
            <a:ext cx="8229600" cy="5001419"/>
          </a:xfrm>
        </p:spPr>
        <p:txBody>
          <a:bodyPr>
            <a:normAutofit/>
          </a:bodyPr>
          <a:lstStyle/>
          <a:p>
            <a:r>
              <a:rPr lang="en-GB" sz="2400" b="1" dirty="0"/>
              <a:t>Shattered European economies effectively boycott the loans available from the IBRD (World Bank)</a:t>
            </a:r>
          </a:p>
          <a:p>
            <a:r>
              <a:rPr lang="en-GB" sz="2400" b="1" dirty="0"/>
              <a:t>Instead, the US launches the </a:t>
            </a:r>
            <a:r>
              <a:rPr lang="en-GB" sz="2400" b="1" i="1" dirty="0"/>
              <a:t>Marshall Plan </a:t>
            </a:r>
            <a:r>
              <a:rPr lang="en-GB" sz="2400" b="1" dirty="0"/>
              <a:t>in 1948</a:t>
            </a:r>
          </a:p>
          <a:p>
            <a:r>
              <a:rPr lang="en-GB" sz="2400" b="1" dirty="0"/>
              <a:t>A different role evolves for the IBRD and the IMF: </a:t>
            </a:r>
            <a:r>
              <a:rPr lang="en-GB" sz="2400" b="1" i="1" dirty="0"/>
              <a:t>chiefly</a:t>
            </a:r>
            <a:r>
              <a:rPr lang="en-GB" sz="2400" b="1" dirty="0"/>
              <a:t>, loans to the post-colonial world </a:t>
            </a:r>
          </a:p>
          <a:p>
            <a:pPr marL="0" indent="0">
              <a:buNone/>
            </a:pPr>
            <a:r>
              <a:rPr lang="en-GB" dirty="0"/>
              <a:t> </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7" y="3717032"/>
            <a:ext cx="2616317" cy="2691816"/>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3237" y="3717032"/>
            <a:ext cx="2297195" cy="269181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26251" y="3717032"/>
            <a:ext cx="2485909" cy="2808312"/>
          </a:xfrm>
          <a:prstGeom prst="rect">
            <a:avLst/>
          </a:prstGeom>
        </p:spPr>
      </p:pic>
    </p:spTree>
    <p:extLst>
      <p:ext uri="{BB962C8B-B14F-4D97-AF65-F5344CB8AC3E}">
        <p14:creationId xmlns:p14="http://schemas.microsoft.com/office/powerpoint/2010/main" val="1426256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The focus of the World Bank changes</a:t>
            </a:r>
          </a:p>
        </p:txBody>
      </p:sp>
      <p:sp>
        <p:nvSpPr>
          <p:cNvPr id="3" name="Content Placeholder 2"/>
          <p:cNvSpPr>
            <a:spLocks noGrp="1"/>
          </p:cNvSpPr>
          <p:nvPr>
            <p:ph idx="1"/>
          </p:nvPr>
        </p:nvSpPr>
        <p:spPr/>
        <p:txBody>
          <a:bodyPr>
            <a:normAutofit fontScale="92500"/>
          </a:bodyPr>
          <a:lstStyle/>
          <a:p>
            <a:r>
              <a:rPr lang="en-GB" dirty="0"/>
              <a:t>World trade among </a:t>
            </a:r>
            <a:r>
              <a:rPr lang="en-GB" i="1" dirty="0"/>
              <a:t>developed countries </a:t>
            </a:r>
            <a:r>
              <a:rPr lang="en-GB" dirty="0"/>
              <a:t>grew rapidly in the 1950s and 1960s, boosting world output and raising the standard of living, especially in Europe and Japan. </a:t>
            </a:r>
          </a:p>
          <a:p>
            <a:r>
              <a:rPr lang="en-GB" dirty="0"/>
              <a:t>The US, still by far the richest country in the world, was happy to provide export markets for its allies, and sent dollars abroad through </a:t>
            </a:r>
            <a:r>
              <a:rPr lang="en-GB" i="1" dirty="0"/>
              <a:t>military and civilian aid </a:t>
            </a:r>
            <a:r>
              <a:rPr lang="en-GB" dirty="0"/>
              <a:t>which helped lubricate the wheels of commerce. </a:t>
            </a:r>
          </a:p>
          <a:p>
            <a:r>
              <a:rPr lang="en-GB" dirty="0"/>
              <a:t>Meanwhile, the focus of the World Bank gradually shifted to the </a:t>
            </a:r>
            <a:r>
              <a:rPr lang="en-GB" i="1" dirty="0"/>
              <a:t>developing countries</a:t>
            </a:r>
            <a:r>
              <a:rPr lang="en-GB" dirty="0"/>
              <a:t>, with the establishment of its special low-interest loan arm, IDA. </a:t>
            </a:r>
          </a:p>
          <a:p>
            <a:pPr marL="0" indent="0">
              <a:buNone/>
            </a:pPr>
            <a:endParaRPr lang="en-GB" dirty="0"/>
          </a:p>
        </p:txBody>
      </p:sp>
    </p:spTree>
    <p:extLst>
      <p:ext uri="{BB962C8B-B14F-4D97-AF65-F5344CB8AC3E}">
        <p14:creationId xmlns:p14="http://schemas.microsoft.com/office/powerpoint/2010/main" val="2869376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mn-lt"/>
              </a:rPr>
              <a:t>The breakdown of the Bretton Woods system</a:t>
            </a:r>
          </a:p>
        </p:txBody>
      </p:sp>
      <p:sp>
        <p:nvSpPr>
          <p:cNvPr id="3" name="Content Placeholder 2"/>
          <p:cNvSpPr>
            <a:spLocks noGrp="1"/>
          </p:cNvSpPr>
          <p:nvPr>
            <p:ph idx="1"/>
          </p:nvPr>
        </p:nvSpPr>
        <p:spPr>
          <a:xfrm>
            <a:off x="457200" y="1196752"/>
            <a:ext cx="8229600" cy="4929411"/>
          </a:xfrm>
        </p:spPr>
        <p:txBody>
          <a:bodyPr>
            <a:normAutofit fontScale="77500" lnSpcReduction="20000"/>
          </a:bodyPr>
          <a:lstStyle/>
          <a:p>
            <a:endParaRPr lang="en-GB" sz="2600" dirty="0"/>
          </a:p>
          <a:p>
            <a:r>
              <a:rPr lang="en-GB" sz="2600" dirty="0"/>
              <a:t>However, by the 1970s, the US currency was under pressure from a combination of factors, including the cost of the Vietnam war and the growing trade deficit. </a:t>
            </a:r>
          </a:p>
          <a:p>
            <a:endParaRPr lang="en-GB" sz="2600" dirty="0"/>
          </a:p>
          <a:p>
            <a:r>
              <a:rPr lang="en-GB" sz="2600" dirty="0"/>
              <a:t>In 1971, the US under President Nixon, unilaterally abandoned the gold standard and devalued the dollar, a move ratified by the Smithsonian Agreement later that year. </a:t>
            </a:r>
          </a:p>
          <a:p>
            <a:endParaRPr lang="en-GB" sz="2600" dirty="0"/>
          </a:p>
          <a:p>
            <a:r>
              <a:rPr lang="en-GB" sz="2600" dirty="0"/>
              <a:t>This led to the abandonment of fixed exchange rates and the introduction of floating rates, where the value of all the main currencies was determined by market trading. </a:t>
            </a:r>
          </a:p>
          <a:p>
            <a:endParaRPr lang="en-GB" sz="2600" dirty="0"/>
          </a:p>
          <a:p>
            <a:r>
              <a:rPr lang="en-GB" sz="2600" dirty="0"/>
              <a:t>Attempts to forge a new Bretton Woods agreement on currencies in the 1970s failed, although the IMF still retained its role of “helping countries cope with major currency crises” - </a:t>
            </a:r>
            <a:r>
              <a:rPr lang="en-GB" sz="2600" b="1" i="1" dirty="0"/>
              <a:t>including Britain in 1976. </a:t>
            </a:r>
          </a:p>
          <a:p>
            <a:endParaRPr lang="en-GB" dirty="0"/>
          </a:p>
        </p:txBody>
      </p:sp>
    </p:spTree>
    <p:extLst>
      <p:ext uri="{BB962C8B-B14F-4D97-AF65-F5344CB8AC3E}">
        <p14:creationId xmlns:p14="http://schemas.microsoft.com/office/powerpoint/2010/main" val="4083615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75636"/>
            <a:ext cx="7886700" cy="1325563"/>
          </a:xfrm>
        </p:spPr>
        <p:txBody>
          <a:bodyPr>
            <a:normAutofit/>
          </a:bodyPr>
          <a:lstStyle/>
          <a:p>
            <a:br>
              <a:rPr lang="en-GB" b="1" dirty="0">
                <a:solidFill>
                  <a:srgbClr val="C00000"/>
                </a:solidFill>
              </a:rPr>
            </a:br>
            <a:r>
              <a:rPr lang="en-GB" b="1" dirty="0"/>
              <a:t>The end of </a:t>
            </a:r>
            <a:r>
              <a:rPr lang="en-GB" b="1" i="1" dirty="0"/>
              <a:t>Bretton Woods </a:t>
            </a:r>
            <a:r>
              <a:rPr lang="en-GB" b="1" dirty="0"/>
              <a:t>in 1971</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 breakdown of Bretton Woods had two consequences. </a:t>
            </a:r>
          </a:p>
          <a:p>
            <a:pPr marL="0" indent="0">
              <a:buNone/>
            </a:pPr>
            <a:endParaRPr lang="en-GB" dirty="0"/>
          </a:p>
          <a:p>
            <a:r>
              <a:rPr lang="en-GB" dirty="0"/>
              <a:t>It led European countries to begin seriously considering closer monetary co-operation, which ultimately led to the creation of the euro in 1999. </a:t>
            </a:r>
          </a:p>
          <a:p>
            <a:endParaRPr lang="en-GB" dirty="0"/>
          </a:p>
          <a:p>
            <a:r>
              <a:rPr lang="en-GB" dirty="0"/>
              <a:t>And it led to the creation of the G7, the informal group of the world's leading economies, which helped to coordinate currency adjustment in the Plaza and Louvre Accords in the 1980s. </a:t>
            </a:r>
          </a:p>
          <a:p>
            <a:pPr marL="0" indent="0">
              <a:buNone/>
            </a:pPr>
            <a:endParaRPr lang="en-GB" b="1" dirty="0"/>
          </a:p>
        </p:txBody>
      </p:sp>
    </p:spTree>
    <p:extLst>
      <p:ext uri="{BB962C8B-B14F-4D97-AF65-F5344CB8AC3E}">
        <p14:creationId xmlns:p14="http://schemas.microsoft.com/office/powerpoint/2010/main" val="1400065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After 1971</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t>Financial globalisation</a:t>
            </a:r>
            <a:r>
              <a:rPr lang="en-GB" dirty="0"/>
              <a:t> </a:t>
            </a:r>
          </a:p>
          <a:p>
            <a:r>
              <a:rPr lang="en-GB" dirty="0"/>
              <a:t>The end of the Bretton Woods system unleashed two decades of financial globalisation, encouraged by the deregulation not just of currency markets, but also of rules about banking and investment. </a:t>
            </a:r>
          </a:p>
          <a:p>
            <a:endParaRPr lang="en-GB" dirty="0"/>
          </a:p>
          <a:p>
            <a:r>
              <a:rPr lang="en-GB" dirty="0"/>
              <a:t>This led to increased flows of loans from </a:t>
            </a:r>
            <a:r>
              <a:rPr lang="en-GB" i="1" dirty="0"/>
              <a:t>private banks</a:t>
            </a:r>
            <a:r>
              <a:rPr lang="en-GB" dirty="0"/>
              <a:t> to rich and poor countries alike, which helped boost growth but also created greater instability. </a:t>
            </a:r>
          </a:p>
          <a:p>
            <a:endParaRPr lang="en-GB" dirty="0"/>
          </a:p>
          <a:p>
            <a:r>
              <a:rPr lang="en-GB" dirty="0"/>
              <a:t>Since the 1980s, further economic and political changes on the world stage (Reaganomics/Monetarism) meant that the US increasingly tasked the IMF with policing international debts to ensure the stability of the international banking sector.</a:t>
            </a:r>
          </a:p>
          <a:p>
            <a:pPr marL="0" indent="0">
              <a:buNone/>
            </a:pPr>
            <a:endParaRPr lang="en-GB" dirty="0"/>
          </a:p>
        </p:txBody>
      </p:sp>
    </p:spTree>
    <p:extLst>
      <p:ext uri="{BB962C8B-B14F-4D97-AF65-F5344CB8AC3E}">
        <p14:creationId xmlns:p14="http://schemas.microsoft.com/office/powerpoint/2010/main" val="872973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3600" b="1" dirty="0">
                <a:latin typeface="+mn-lt"/>
              </a:rPr>
              <a:t>The problem of debt and indebtedness</a:t>
            </a:r>
          </a:p>
        </p:txBody>
      </p:sp>
      <p:sp>
        <p:nvSpPr>
          <p:cNvPr id="6" name="Content Placeholder 5"/>
          <p:cNvSpPr>
            <a:spLocks noGrp="1"/>
          </p:cNvSpPr>
          <p:nvPr>
            <p:ph idx="1"/>
          </p:nvPr>
        </p:nvSpPr>
        <p:spPr>
          <a:xfrm>
            <a:off x="457200" y="1207262"/>
            <a:ext cx="8229600" cy="5328592"/>
          </a:xfrm>
        </p:spPr>
        <p:txBody>
          <a:bodyPr>
            <a:normAutofit/>
          </a:bodyPr>
          <a:lstStyle/>
          <a:p>
            <a:pPr marL="0" indent="0">
              <a:buNone/>
            </a:pPr>
            <a:r>
              <a:rPr lang="en-GB" sz="2400" dirty="0"/>
              <a:t>With the launch of Marshall Aid in 1948, the focus of the World Bank shifted to providing loans to the </a:t>
            </a:r>
            <a:r>
              <a:rPr lang="en-GB" sz="2400" i="1" dirty="0"/>
              <a:t>developing countries</a:t>
            </a:r>
            <a:endParaRPr lang="en-GB" sz="2400" dirty="0"/>
          </a:p>
          <a:p>
            <a:pPr marL="0" indent="0">
              <a:buNone/>
            </a:pPr>
            <a:endParaRPr lang="en-GB" sz="2400" dirty="0"/>
          </a:p>
          <a:p>
            <a:pPr marL="0" indent="0">
              <a:buNone/>
            </a:pPr>
            <a:r>
              <a:rPr lang="en-GB" sz="2400" dirty="0"/>
              <a:t>In 1960, the World Bank’s special low-interest loan arm, the </a:t>
            </a:r>
            <a:r>
              <a:rPr lang="en-GB" sz="2400"/>
              <a:t>International Development </a:t>
            </a:r>
            <a:r>
              <a:rPr lang="en-GB" sz="2400" dirty="0"/>
              <a:t>Association (IDA) was set up.</a:t>
            </a:r>
          </a:p>
          <a:p>
            <a:pPr marL="0" indent="0">
              <a:buNone/>
            </a:pPr>
            <a:r>
              <a:rPr lang="en-GB" sz="2000" dirty="0"/>
              <a:t>See: </a:t>
            </a:r>
            <a:r>
              <a:rPr lang="en-GB" sz="2000" dirty="0">
                <a:hlinkClick r:id="rId2"/>
              </a:rPr>
              <a:t>http://ida.worldbank.org/</a:t>
            </a:r>
            <a:endParaRPr lang="en-GB" sz="2000" dirty="0"/>
          </a:p>
          <a:p>
            <a:pPr marL="0" indent="0">
              <a:buNone/>
            </a:pPr>
            <a:r>
              <a:rPr lang="en-GB" dirty="0"/>
              <a:t> </a:t>
            </a:r>
          </a:p>
          <a:p>
            <a:pPr marL="0" indent="0">
              <a:buNone/>
            </a:pPr>
            <a:endParaRPr lang="en-GB" dirty="0"/>
          </a:p>
          <a:p>
            <a:endParaRPr lang="en-GB" dirty="0"/>
          </a:p>
          <a:p>
            <a:endParaRPr lang="en-GB" dirty="0"/>
          </a:p>
          <a:p>
            <a:endParaRPr lang="en-GB" dirty="0"/>
          </a:p>
          <a:p>
            <a:pPr marL="0" indent="0">
              <a:buNone/>
            </a:pPr>
            <a:endParaRPr lang="en-GB" dirty="0"/>
          </a:p>
          <a:p>
            <a:pPr marL="0" indent="0">
              <a:buNone/>
            </a:pPr>
            <a:endParaRPr lang="en-GB" sz="2200" dirty="0"/>
          </a:p>
          <a:p>
            <a:pPr marL="0" indent="0">
              <a:buNone/>
            </a:pPr>
            <a:endParaRPr lang="en-GB" sz="22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818" y="3789039"/>
            <a:ext cx="4314847" cy="2598111"/>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48064" y="3286368"/>
            <a:ext cx="3240360" cy="3100783"/>
          </a:xfrm>
          <a:prstGeom prst="rect">
            <a:avLst/>
          </a:prstGeom>
        </p:spPr>
      </p:pic>
    </p:spTree>
    <p:extLst>
      <p:ext uri="{BB962C8B-B14F-4D97-AF65-F5344CB8AC3E}">
        <p14:creationId xmlns:p14="http://schemas.microsoft.com/office/powerpoint/2010/main" val="1591277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r>
              <a:rPr lang="en-GB" b="1" dirty="0">
                <a:latin typeface="+mn-lt"/>
              </a:rPr>
              <a:t>So, what’s the problem?</a:t>
            </a:r>
            <a:br>
              <a:rPr lang="en-GB" b="1" dirty="0">
                <a:latin typeface="+mn-lt"/>
              </a:rPr>
            </a:br>
            <a:br>
              <a:rPr lang="en-GB" b="1" dirty="0">
                <a:latin typeface="+mn-lt"/>
              </a:rPr>
            </a:br>
            <a:endParaRPr lang="en-GB"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42224" y="1539068"/>
            <a:ext cx="6059552" cy="3618124"/>
          </a:xfrm>
        </p:spPr>
      </p:pic>
      <p:sp>
        <p:nvSpPr>
          <p:cNvPr id="7" name="Rectangle 6"/>
          <p:cNvSpPr/>
          <p:nvPr/>
        </p:nvSpPr>
        <p:spPr>
          <a:xfrm>
            <a:off x="1625785" y="5157192"/>
            <a:ext cx="7061015" cy="1200329"/>
          </a:xfrm>
          <a:prstGeom prst="rect">
            <a:avLst/>
          </a:prstGeom>
        </p:spPr>
        <p:txBody>
          <a:bodyPr wrap="square">
            <a:spAutoFit/>
          </a:bodyPr>
          <a:lstStyle/>
          <a:p>
            <a:endParaRPr lang="en-GB" dirty="0"/>
          </a:p>
          <a:p>
            <a:r>
              <a:rPr lang="en-GB" dirty="0"/>
              <a:t>See: Brad Cartwright on World Debt, Debt Relief and HIPCs: </a:t>
            </a:r>
            <a:r>
              <a:rPr lang="en-GB" u="sng" dirty="0">
                <a:hlinkClick r:id="rId3"/>
              </a:rPr>
              <a:t>https://www.youtube.com/watch?v=LL6nqhyQC0o</a:t>
            </a:r>
            <a:br>
              <a:rPr lang="en-GB" dirty="0"/>
            </a:br>
            <a:endParaRPr lang="en-GB" dirty="0"/>
          </a:p>
        </p:txBody>
      </p:sp>
    </p:spTree>
    <p:extLst>
      <p:ext uri="{BB962C8B-B14F-4D97-AF65-F5344CB8AC3E}">
        <p14:creationId xmlns:p14="http://schemas.microsoft.com/office/powerpoint/2010/main" val="2469282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“Progress”, “Modernisation”, Investment, Lending…</a:t>
            </a:r>
          </a:p>
        </p:txBody>
      </p:sp>
      <p:sp>
        <p:nvSpPr>
          <p:cNvPr id="3" name="Content Placeholder 2"/>
          <p:cNvSpPr>
            <a:spLocks noGrp="1"/>
          </p:cNvSpPr>
          <p:nvPr>
            <p:ph idx="1"/>
          </p:nvPr>
        </p:nvSpPr>
        <p:spPr/>
        <p:txBody>
          <a:bodyPr>
            <a:normAutofit lnSpcReduction="10000"/>
          </a:bodyPr>
          <a:lstStyle/>
          <a:p>
            <a:r>
              <a:rPr lang="en-GB" sz="1400" dirty="0"/>
              <a:t>Debt in the developing world is principally a post-colonial economic phenomenon, which began to emerge in the 1960s. </a:t>
            </a:r>
          </a:p>
          <a:p>
            <a:r>
              <a:rPr lang="en-GB" sz="1400" dirty="0"/>
              <a:t>Movements to relieve the burden of debt emerged around the same time: the meeting of the Argentine government with its international creditors in Paris in 1956 led to the formation of the "Paris Club" of official creditors, which still exists today. The Paris Club, a completely informal organisation, agreed to treat the debt due to them in a co-ordinated way, and made arrangements for </a:t>
            </a:r>
            <a:r>
              <a:rPr lang="en-GB" sz="1400" i="1" dirty="0"/>
              <a:t>rescheduled payment</a:t>
            </a:r>
            <a:r>
              <a:rPr lang="en-GB" sz="1400" dirty="0"/>
              <a:t>.</a:t>
            </a:r>
          </a:p>
          <a:p>
            <a:r>
              <a:rPr lang="en-GB" sz="1400" dirty="0"/>
              <a:t>Debt has a significant effect on global poverty. Borrowed money accrues interest which adds to debt and can lead to governments in poor countries suffering - massive interest payments drain funds that are needed for things like infrastructure investment. </a:t>
            </a:r>
          </a:p>
          <a:p>
            <a:r>
              <a:rPr lang="en-GB" sz="1400" dirty="0"/>
              <a:t>Compound interest over a matter of decades can soon render a serviceable debt unsustainable. Between 1973 and 1993, developing countries' debt compounded at a rate of around 20 per cent per annum, rising from US$300 billion to US$1.5 trillion</a:t>
            </a:r>
          </a:p>
          <a:p>
            <a:r>
              <a:rPr lang="en-GB" sz="1400" dirty="0"/>
              <a:t>"Debt relief" is therefore one of the leading issues in development and international relations today. </a:t>
            </a:r>
          </a:p>
          <a:p>
            <a:endParaRPr lang="en-GB" sz="1400" dirty="0"/>
          </a:p>
          <a:p>
            <a:pPr marL="0" indent="0">
              <a:buNone/>
            </a:pPr>
            <a:r>
              <a:rPr lang="en-GB" sz="2000" b="1" dirty="0"/>
              <a:t>There are different motivations for supporting debt relief, ranging from humanitarianism to managing and stabilising the international financial system.</a:t>
            </a:r>
          </a:p>
          <a:p>
            <a:pPr marL="0" indent="0">
              <a:buNone/>
            </a:pPr>
            <a:endParaRPr lang="en-GB" sz="1400" dirty="0"/>
          </a:p>
          <a:p>
            <a:pPr marL="0" indent="0">
              <a:buNone/>
            </a:pPr>
            <a:endParaRPr lang="en-GB" dirty="0"/>
          </a:p>
        </p:txBody>
      </p:sp>
    </p:spTree>
    <p:extLst>
      <p:ext uri="{BB962C8B-B14F-4D97-AF65-F5344CB8AC3E}">
        <p14:creationId xmlns:p14="http://schemas.microsoft.com/office/powerpoint/2010/main" val="216071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6381"/>
          </a:xfrm>
        </p:spPr>
        <p:txBody>
          <a:bodyPr/>
          <a:lstStyle/>
          <a:p>
            <a:r>
              <a:rPr lang="en-GB" b="1" dirty="0">
                <a:latin typeface="+mn-lt"/>
              </a:rPr>
              <a:t>The Third World Debt narrative</a:t>
            </a:r>
          </a:p>
        </p:txBody>
      </p:sp>
      <p:sp>
        <p:nvSpPr>
          <p:cNvPr id="3" name="Content Placeholder 2"/>
          <p:cNvSpPr>
            <a:spLocks noGrp="1"/>
          </p:cNvSpPr>
          <p:nvPr>
            <p:ph idx="1"/>
          </p:nvPr>
        </p:nvSpPr>
        <p:spPr>
          <a:xfrm>
            <a:off x="457200" y="1052736"/>
            <a:ext cx="8229600" cy="5073427"/>
          </a:xfrm>
        </p:spPr>
        <p:txBody>
          <a:bodyPr>
            <a:noAutofit/>
          </a:bodyPr>
          <a:lstStyle/>
          <a:p>
            <a:r>
              <a:rPr lang="en-GB" sz="1600" dirty="0"/>
              <a:t>The debt problem accelerated in the aftermath of the </a:t>
            </a:r>
            <a:r>
              <a:rPr lang="en-GB" sz="1600" b="1" dirty="0"/>
              <a:t>collapse</a:t>
            </a:r>
            <a:r>
              <a:rPr lang="en-GB" sz="1600" dirty="0"/>
              <a:t> of the Bretton Woods exchange rate system and the </a:t>
            </a:r>
            <a:r>
              <a:rPr lang="en-GB" sz="1600" b="1" dirty="0"/>
              <a:t>energy crisis </a:t>
            </a:r>
            <a:r>
              <a:rPr lang="en-GB" sz="1600" dirty="0"/>
              <a:t>in 1973. In order to stabilise the financial system, banks were willing to lend large sums of money to the developing world, disregarding a nation's ability to pay back the loan. In the context of negligible interest rates, governments were happy to accept this offer.</a:t>
            </a:r>
          </a:p>
          <a:p>
            <a:pPr marL="0" indent="0">
              <a:buNone/>
            </a:pPr>
            <a:endParaRPr lang="en-GB" sz="1600" dirty="0"/>
          </a:p>
          <a:p>
            <a:r>
              <a:rPr lang="en-GB" sz="1600" dirty="0"/>
              <a:t>The mid to late 1970s saw a </a:t>
            </a:r>
            <a:r>
              <a:rPr lang="en-GB" sz="1600" i="1" dirty="0"/>
              <a:t>rise in interest rates</a:t>
            </a:r>
            <a:r>
              <a:rPr lang="en-GB" sz="1600" dirty="0"/>
              <a:t>, however, </a:t>
            </a:r>
            <a:r>
              <a:rPr lang="en-GB" sz="1600" b="1" dirty="0"/>
              <a:t>while the prices of crops and raw materials produced by many developing countries fell</a:t>
            </a:r>
            <a:r>
              <a:rPr lang="en-GB" sz="1600" dirty="0"/>
              <a:t>. As a result, many resorted to borrowing </a:t>
            </a:r>
            <a:r>
              <a:rPr lang="en-GB" sz="1600" i="1" dirty="0"/>
              <a:t>more</a:t>
            </a:r>
            <a:r>
              <a:rPr lang="en-GB" sz="1600" dirty="0"/>
              <a:t> to service their growing debts. </a:t>
            </a:r>
          </a:p>
          <a:p>
            <a:pPr marL="0" indent="0">
              <a:buNone/>
            </a:pPr>
            <a:endParaRPr lang="en-GB" sz="1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3429000"/>
            <a:ext cx="6516216" cy="3096344"/>
          </a:xfrm>
          <a:prstGeom prst="rect">
            <a:avLst/>
          </a:prstGeom>
        </p:spPr>
      </p:pic>
    </p:spTree>
    <p:extLst>
      <p:ext uri="{BB962C8B-B14F-4D97-AF65-F5344CB8AC3E}">
        <p14:creationId xmlns:p14="http://schemas.microsoft.com/office/powerpoint/2010/main" val="15019478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and demands for “Debt Relief” (or debt cancellation)</a:t>
            </a:r>
          </a:p>
        </p:txBody>
      </p:sp>
      <p:sp>
        <p:nvSpPr>
          <p:cNvPr id="3" name="Content Placeholder 2"/>
          <p:cNvSpPr>
            <a:spLocks noGrp="1"/>
          </p:cNvSpPr>
          <p:nvPr>
            <p:ph idx="1"/>
          </p:nvPr>
        </p:nvSpPr>
        <p:spPr/>
        <p:txBody>
          <a:bodyPr>
            <a:normAutofit fontScale="62500" lnSpcReduction="20000"/>
          </a:bodyPr>
          <a:lstStyle/>
          <a:p>
            <a:r>
              <a:rPr lang="en-GB" dirty="0"/>
              <a:t>The first significant international initiative to tackle the problem was the Heavily Indebted Poor Countries (HIPC) initiative, agreed in 1996 by the IMF, World Bank and donor governments around the world. HIPC was the first concerted effort to address debt as a whole, and focused on debt relief as a means to promote poverty reduction. It included for the first time the option of </a:t>
            </a:r>
            <a:r>
              <a:rPr lang="en-GB" b="1" dirty="0"/>
              <a:t>debt cancellation</a:t>
            </a:r>
            <a:r>
              <a:rPr lang="en-GB" dirty="0"/>
              <a:t>. This was widened in 1997 with the adoption of an </a:t>
            </a:r>
            <a:r>
              <a:rPr lang="en-GB" i="1" dirty="0"/>
              <a:t>enhanced </a:t>
            </a:r>
            <a:r>
              <a:rPr lang="en-GB" dirty="0"/>
              <a:t>HIPC scheme, under which participants undertook to write off US$100 billion of debt.</a:t>
            </a:r>
          </a:p>
          <a:p>
            <a:endParaRPr lang="en-GB" dirty="0"/>
          </a:p>
          <a:p>
            <a:r>
              <a:rPr lang="en-GB" dirty="0"/>
              <a:t>Countries eligible for the HIPC scheme are those which face an "unsustainable" debt burden, have established a track record of </a:t>
            </a:r>
            <a:r>
              <a:rPr lang="en-GB" b="1" dirty="0"/>
              <a:t>reform</a:t>
            </a:r>
            <a:r>
              <a:rPr lang="en-GB" dirty="0"/>
              <a:t>, and developed a “poverty reduction strategy”. At this point, a country must commit itself to </a:t>
            </a:r>
            <a:r>
              <a:rPr lang="en-GB" i="1" dirty="0"/>
              <a:t>reform</a:t>
            </a:r>
            <a:r>
              <a:rPr lang="en-GB" dirty="0"/>
              <a:t> through World Bank and IMF programmes, in order to gain approval to join the scheme - the </a:t>
            </a:r>
            <a:r>
              <a:rPr lang="en-GB" i="1" dirty="0"/>
              <a:t>decision point</a:t>
            </a:r>
            <a:r>
              <a:rPr lang="en-GB" dirty="0"/>
              <a:t>.</a:t>
            </a:r>
          </a:p>
          <a:p>
            <a:endParaRPr lang="en-GB" dirty="0"/>
          </a:p>
          <a:p>
            <a:r>
              <a:rPr lang="en-GB" dirty="0"/>
              <a:t>To receive the full debt relief eligible under HIPC, however, a country must continue to perform well under reform programmes, which include moves towards </a:t>
            </a:r>
            <a:r>
              <a:rPr lang="en-GB" i="1" dirty="0"/>
              <a:t>macroeconomic stability </a:t>
            </a:r>
            <a:r>
              <a:rPr lang="en-GB" dirty="0"/>
              <a:t>and </a:t>
            </a:r>
            <a:r>
              <a:rPr lang="en-GB" i="1" dirty="0"/>
              <a:t>poverty reduction</a:t>
            </a:r>
            <a:r>
              <a:rPr lang="en-GB" dirty="0"/>
              <a:t>. A country that meets these criteria reaches the </a:t>
            </a:r>
            <a:r>
              <a:rPr lang="en-GB" i="1" dirty="0"/>
              <a:t>completion point</a:t>
            </a:r>
            <a:r>
              <a:rPr lang="en-GB" dirty="0"/>
              <a:t>, and is eligible for the full debt relief decided upon at the </a:t>
            </a:r>
            <a:r>
              <a:rPr lang="en-GB" i="1" dirty="0"/>
              <a:t>decision point.</a:t>
            </a:r>
            <a:endParaRPr lang="en-GB" dirty="0"/>
          </a:p>
        </p:txBody>
      </p:sp>
    </p:spTree>
    <p:extLst>
      <p:ext uri="{BB962C8B-B14F-4D97-AF65-F5344CB8AC3E}">
        <p14:creationId xmlns:p14="http://schemas.microsoft.com/office/powerpoint/2010/main" val="4130592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Jubilee 2000: A </a:t>
            </a:r>
            <a:r>
              <a:rPr lang="en-GB" b="1" i="1" dirty="0"/>
              <a:t>civil society </a:t>
            </a:r>
            <a:r>
              <a:rPr lang="en-GB" b="1" dirty="0"/>
              <a:t>international mobilisation</a:t>
            </a:r>
          </a:p>
        </p:txBody>
      </p:sp>
      <p:sp>
        <p:nvSpPr>
          <p:cNvPr id="3" name="Content Placeholder 2"/>
          <p:cNvSpPr>
            <a:spLocks noGrp="1"/>
          </p:cNvSpPr>
          <p:nvPr>
            <p:ph idx="1"/>
          </p:nvPr>
        </p:nvSpPr>
        <p:spPr/>
        <p:txBody>
          <a:bodyPr>
            <a:normAutofit lnSpcReduction="10000"/>
          </a:bodyPr>
          <a:lstStyle/>
          <a:p>
            <a:r>
              <a:rPr lang="en-GB" sz="1800" dirty="0"/>
              <a:t>The slow progress of debt relief led to the development of an international  movement called Jubilee 2000. The campaign, made up of a variety of charities, pressure groups and organisations, caught the public interest across the UK. At the 1998 G8 summit in Birmingham, 70,000 people formed a human chain around the convention centre, and across the world 24 million people signed a petition calling for all debt to be written off by the year 2000.</a:t>
            </a:r>
          </a:p>
          <a:p>
            <a:endParaRPr lang="en-GB" sz="1800" dirty="0"/>
          </a:p>
          <a:p>
            <a:r>
              <a:rPr lang="en-GB" sz="1800" dirty="0"/>
              <a:t>In the UK, the government pledged to write off all </a:t>
            </a:r>
            <a:r>
              <a:rPr lang="en-GB" sz="1800" i="1" dirty="0"/>
              <a:t>bilateral debt </a:t>
            </a:r>
            <a:r>
              <a:rPr lang="en-GB" sz="1800" dirty="0"/>
              <a:t>acquired up to the end of 1999, to countries that completed the HIPC initiative. Chancellor Gordon Brown also promised that debt repayments from HIPC countries that had not completed the initiative - because of conflict, for example - would be held in a trust until they could be returned to poverty reduction programmes.</a:t>
            </a:r>
          </a:p>
          <a:p>
            <a:endParaRPr lang="en-GB" sz="1800" dirty="0"/>
          </a:p>
          <a:p>
            <a:r>
              <a:rPr lang="en-GB" sz="1800" b="1" dirty="0"/>
              <a:t>Nonetheless, the campaign was not an overall success, with governments the world over writing off only about 30 per cent of aggregate repayments in response to its calls.</a:t>
            </a:r>
          </a:p>
        </p:txBody>
      </p:sp>
    </p:spTree>
    <p:extLst>
      <p:ext uri="{BB962C8B-B14F-4D97-AF65-F5344CB8AC3E}">
        <p14:creationId xmlns:p14="http://schemas.microsoft.com/office/powerpoint/2010/main" val="12594707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68149"/>
          </a:xfrm>
        </p:spPr>
        <p:txBody>
          <a:bodyPr/>
          <a:lstStyle/>
          <a:p>
            <a:r>
              <a:rPr lang="en-GB" dirty="0">
                <a:latin typeface="+mn-lt"/>
              </a:rPr>
              <a:t>…and “Make Poverty History”</a:t>
            </a:r>
          </a:p>
        </p:txBody>
      </p:sp>
      <p:sp>
        <p:nvSpPr>
          <p:cNvPr id="3" name="Content Placeholder 2"/>
          <p:cNvSpPr>
            <a:spLocks noGrp="1"/>
          </p:cNvSpPr>
          <p:nvPr>
            <p:ph idx="1"/>
          </p:nvPr>
        </p:nvSpPr>
        <p:spPr>
          <a:xfrm>
            <a:off x="457200" y="1196752"/>
            <a:ext cx="8229600" cy="4929411"/>
          </a:xfrm>
        </p:spPr>
        <p:txBody>
          <a:bodyPr>
            <a:normAutofit/>
          </a:bodyPr>
          <a:lstStyle/>
          <a:p>
            <a:r>
              <a:rPr lang="en-GB" sz="1600" dirty="0"/>
              <a:t>At the G8 summit in July 2005, at Gleneagles in Scotland, eight world leaders and the EU Commission president agreed to cancel </a:t>
            </a:r>
            <a:r>
              <a:rPr lang="en-GB" sz="1600" b="1" dirty="0"/>
              <a:t>100 per cent of the debt of the HIPC’s poorest countries</a:t>
            </a:r>
            <a:r>
              <a:rPr lang="en-GB" sz="1600" dirty="0"/>
              <a:t>. </a:t>
            </a:r>
          </a:p>
          <a:p>
            <a:r>
              <a:rPr lang="en-GB" sz="1600" dirty="0"/>
              <a:t>At the meeting, which was accompanied by a worldwide movement, </a:t>
            </a:r>
            <a:r>
              <a:rPr lang="en-GB" sz="1600" i="1" dirty="0"/>
              <a:t>Make Poverty History</a:t>
            </a:r>
            <a:r>
              <a:rPr lang="en-GB" sz="1600" dirty="0"/>
              <a:t>, they agreed that participating G8 countries would assume all debts owed to the World Bank and the African Development Bank while "existing IMF resources" would cover debts to the IMF.</a:t>
            </a:r>
          </a:p>
          <a:p>
            <a:endParaRPr lang="en-GB" dirty="0"/>
          </a:p>
          <a:p>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00604" y="3068960"/>
            <a:ext cx="4458924" cy="308580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3068960"/>
            <a:ext cx="2952328" cy="3085806"/>
          </a:xfrm>
          <a:prstGeom prst="rect">
            <a:avLst/>
          </a:prstGeom>
        </p:spPr>
      </p:pic>
    </p:spTree>
    <p:extLst>
      <p:ext uri="{BB962C8B-B14F-4D97-AF65-F5344CB8AC3E}">
        <p14:creationId xmlns:p14="http://schemas.microsoft.com/office/powerpoint/2010/main" val="1632363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Continued Controversies</a:t>
            </a:r>
            <a:endParaRPr lang="en-GB" b="1" dirty="0"/>
          </a:p>
        </p:txBody>
      </p:sp>
      <p:sp>
        <p:nvSpPr>
          <p:cNvPr id="3" name="Content Placeholder 2"/>
          <p:cNvSpPr>
            <a:spLocks noGrp="1"/>
          </p:cNvSpPr>
          <p:nvPr>
            <p:ph idx="1"/>
          </p:nvPr>
        </p:nvSpPr>
        <p:spPr>
          <a:xfrm>
            <a:off x="457200" y="1196752"/>
            <a:ext cx="8229600" cy="4929411"/>
          </a:xfrm>
        </p:spPr>
        <p:txBody>
          <a:bodyPr>
            <a:normAutofit fontScale="47500" lnSpcReduction="20000"/>
          </a:bodyPr>
          <a:lstStyle/>
          <a:p>
            <a:pPr marL="0" indent="0">
              <a:buNone/>
            </a:pPr>
            <a:endParaRPr lang="en-GB" dirty="0"/>
          </a:p>
          <a:p>
            <a:r>
              <a:rPr lang="en-GB" sz="4000" dirty="0"/>
              <a:t>Debt in developing countries is singled out as a principal cause of poverty, causing human suffering and misery and hampering economic development.</a:t>
            </a:r>
          </a:p>
          <a:p>
            <a:endParaRPr lang="en-GB" sz="4000" dirty="0"/>
          </a:p>
          <a:p>
            <a:r>
              <a:rPr lang="en-GB" sz="4000" dirty="0"/>
              <a:t>Anti-debt campaigners typically blame Western governments and financial institutions for creating the debt crisis, through irresponsible lending and by turning a blind eye to the suffering and economic damage it causes. They also point to the illogical situation of Western governments providing aid to developing countries with one hand, while extracting debt interest payments from them with the other.</a:t>
            </a:r>
          </a:p>
          <a:p>
            <a:endParaRPr lang="en-GB" sz="4000" dirty="0"/>
          </a:p>
          <a:p>
            <a:r>
              <a:rPr lang="en-GB" sz="4000" dirty="0"/>
              <a:t>However, there are concerns that debt relief sets a disturbing precedent in relation to the security of financial obligations - it could deter creditors from giving out loans to developing countries in the future.</a:t>
            </a:r>
          </a:p>
          <a:p>
            <a:endParaRPr lang="en-GB" sz="4000" dirty="0"/>
          </a:p>
          <a:p>
            <a:r>
              <a:rPr lang="en-GB" sz="4000" dirty="0"/>
              <a:t>It has also been acknowledged that the standards of governance in many of the poorest countries are extremely bad: many loans that could have helped to expand productive capacity were siphoned off by corrupt officials or spent on inappropriate projects.</a:t>
            </a:r>
          </a:p>
          <a:p>
            <a:pPr marL="0" indent="0">
              <a:buNone/>
            </a:pPr>
            <a:endParaRPr lang="en-GB" sz="4000" dirty="0"/>
          </a:p>
        </p:txBody>
      </p:sp>
    </p:spTree>
    <p:extLst>
      <p:ext uri="{BB962C8B-B14F-4D97-AF65-F5344CB8AC3E}">
        <p14:creationId xmlns:p14="http://schemas.microsoft.com/office/powerpoint/2010/main" val="18248910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solidFill>
            <a:srgbClr val="92D050"/>
          </a:solidFill>
          <a:ln>
            <a:solidFill>
              <a:srgbClr val="00B050"/>
            </a:solidFill>
          </a:ln>
        </p:spPr>
        <p:txBody>
          <a:bodyPr>
            <a:normAutofit fontScale="90000"/>
          </a:bodyPr>
          <a:lstStyle/>
          <a:p>
            <a:br>
              <a:rPr lang="en-GB" b="1" dirty="0"/>
            </a:br>
            <a:r>
              <a:rPr lang="en-GB" b="1" dirty="0"/>
              <a:t>A Fate Worse than Debt*</a:t>
            </a:r>
            <a:br>
              <a:rPr lang="en-GB" b="1" dirty="0"/>
            </a:br>
            <a:r>
              <a:rPr lang="en-GB" b="1" dirty="0"/>
              <a:t>A Festival of Short Films</a:t>
            </a:r>
            <a:br>
              <a:rPr lang="en-GB" b="1" dirty="0"/>
            </a:br>
            <a:endParaRPr lang="en-GB" dirty="0"/>
          </a:p>
        </p:txBody>
      </p:sp>
      <p:sp>
        <p:nvSpPr>
          <p:cNvPr id="6" name="Content Placeholder 5"/>
          <p:cNvSpPr>
            <a:spLocks noGrp="1"/>
          </p:cNvSpPr>
          <p:nvPr>
            <p:ph idx="1"/>
          </p:nvPr>
        </p:nvSpPr>
        <p:spPr/>
        <p:txBody>
          <a:bodyPr>
            <a:normAutofit lnSpcReduction="10000"/>
          </a:bodyPr>
          <a:lstStyle/>
          <a:p>
            <a:pPr marL="0" indent="0">
              <a:buNone/>
            </a:pPr>
            <a:r>
              <a:rPr lang="en-GB" dirty="0"/>
              <a:t>G8 </a:t>
            </a:r>
            <a:r>
              <a:rPr lang="en-GB" dirty="0" err="1"/>
              <a:t>Promisegate</a:t>
            </a:r>
            <a:r>
              <a:rPr lang="en-GB" dirty="0"/>
              <a:t>: </a:t>
            </a:r>
            <a:r>
              <a:rPr lang="en-GB" u="sng" dirty="0">
                <a:hlinkClick r:id="rId2"/>
              </a:rPr>
              <a:t>https://www.youtube.com/watch?v=ZY6Mw7uQyZU</a:t>
            </a:r>
            <a:endParaRPr lang="en-GB" dirty="0"/>
          </a:p>
          <a:p>
            <a:pPr marL="0" indent="0">
              <a:buNone/>
            </a:pPr>
            <a:endParaRPr lang="en-GB" dirty="0"/>
          </a:p>
          <a:p>
            <a:pPr marL="0" indent="0">
              <a:buNone/>
            </a:pPr>
            <a:r>
              <a:rPr lang="en-GB" dirty="0" err="1"/>
              <a:t>Fatoumata</a:t>
            </a:r>
            <a:r>
              <a:rPr lang="en-GB" dirty="0"/>
              <a:t> </a:t>
            </a:r>
            <a:r>
              <a:rPr lang="en-GB" dirty="0" err="1"/>
              <a:t>Waggeh</a:t>
            </a:r>
            <a:r>
              <a:rPr lang="en-GB" dirty="0"/>
              <a:t>: </a:t>
            </a:r>
            <a:r>
              <a:rPr lang="en-GB" u="sng" dirty="0">
                <a:hlinkClick r:id="rId3"/>
              </a:rPr>
              <a:t>https://www.youtube.com/watch?v=s7lmz4UL4wE</a:t>
            </a:r>
            <a:endParaRPr lang="en-GB" dirty="0"/>
          </a:p>
          <a:p>
            <a:pPr marL="0" indent="0">
              <a:buNone/>
            </a:pPr>
            <a:endParaRPr lang="en-GB" dirty="0"/>
          </a:p>
          <a:p>
            <a:pPr marL="0" indent="0">
              <a:buNone/>
            </a:pPr>
            <a:r>
              <a:rPr lang="en-GB" dirty="0"/>
              <a:t>World Bank and IMF, John </a:t>
            </a:r>
            <a:r>
              <a:rPr lang="en-GB" dirty="0" err="1"/>
              <a:t>Pilger</a:t>
            </a:r>
            <a:r>
              <a:rPr lang="en-GB" dirty="0"/>
              <a:t>: </a:t>
            </a:r>
            <a:r>
              <a:rPr lang="en-GB" u="sng" dirty="0">
                <a:hlinkClick r:id="rId4"/>
              </a:rPr>
              <a:t>https://www.youtube.com/watch?v=_xgxCf05Kmw</a:t>
            </a:r>
            <a:r>
              <a:rPr lang="en-GB" u="sng" dirty="0"/>
              <a:t> </a:t>
            </a:r>
          </a:p>
          <a:p>
            <a:pPr marL="0" indent="0">
              <a:buNone/>
            </a:pPr>
            <a:endParaRPr lang="en-GB" sz="1800" dirty="0"/>
          </a:p>
          <a:p>
            <a:pPr marL="0" indent="0">
              <a:buNone/>
            </a:pPr>
            <a:r>
              <a:rPr lang="en-GB" sz="1800" dirty="0"/>
              <a:t>* With acknowledgements (for the title) to Susan George</a:t>
            </a:r>
          </a:p>
          <a:p>
            <a:pPr marL="0" indent="0">
              <a:buNone/>
            </a:pPr>
            <a:endParaRPr lang="en-GB" dirty="0"/>
          </a:p>
          <a:p>
            <a:endParaRPr lang="en-GB" dirty="0"/>
          </a:p>
        </p:txBody>
      </p:sp>
    </p:spTree>
    <p:extLst>
      <p:ext uri="{BB962C8B-B14F-4D97-AF65-F5344CB8AC3E}">
        <p14:creationId xmlns:p14="http://schemas.microsoft.com/office/powerpoint/2010/main" val="39219093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43</TotalTime>
  <Words>2486</Words>
  <Application>Microsoft Office PowerPoint</Application>
  <PresentationFormat>On-screen Show (4:3)</PresentationFormat>
  <Paragraphs>146</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HPAN5022/6022 Post-Colonial States and Civil Society The World Bank, the IMF and Debt Burden - and campaigns to cancel Debt</vt:lpstr>
      <vt:lpstr>The build-up to Bretton Woods: The Atlantic Charter, August 1941</vt:lpstr>
      <vt:lpstr>Transformation of the military situation August 1941-July 1944</vt:lpstr>
      <vt:lpstr>The Battle of Stalingrad, 23 August 1942 – 2 February 1943  General Von Paulus surrenders to the Red Army: 91,000 German troops taken prisoner – the turning of the tide on the Eastern Front</vt:lpstr>
      <vt:lpstr>D-Day</vt:lpstr>
      <vt:lpstr>Less than a month after D-Day… Bretton Woods, NH</vt:lpstr>
      <vt:lpstr>The Bretton Woods Conference</vt:lpstr>
      <vt:lpstr>The Bretton Woods Conference</vt:lpstr>
      <vt:lpstr>Bretton Woods results</vt:lpstr>
      <vt:lpstr>World trade arrangements</vt:lpstr>
      <vt:lpstr>Keynes’ idea for a new world order - overruled</vt:lpstr>
      <vt:lpstr>An early change of plan</vt:lpstr>
      <vt:lpstr>The focus of the World Bank changes</vt:lpstr>
      <vt:lpstr>The breakdown of the Bretton Woods system</vt:lpstr>
      <vt:lpstr> The end of Bretton Woods in 1971</vt:lpstr>
      <vt:lpstr>After 1971</vt:lpstr>
      <vt:lpstr>The problem of debt and indebtedness</vt:lpstr>
      <vt:lpstr>  So, what’s the problem?  </vt:lpstr>
      <vt:lpstr>“Progress”, “Modernisation”, Investment, Lending…</vt:lpstr>
      <vt:lpstr>The Third World Debt narrative</vt:lpstr>
      <vt:lpstr>and demands for “Debt Relief” (or debt cancellation)</vt:lpstr>
      <vt:lpstr>Jubilee 2000: A civil society international mobilisation</vt:lpstr>
      <vt:lpstr>…and “Make Poverty History”</vt:lpstr>
      <vt:lpstr>Continued Controversies</vt:lpstr>
      <vt:lpstr> A Fate Worse than Debt* A Festival of Short Films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HPAN5022/6022 Post-Colonial States and Civil Society The World Bank, the IMF and Debt Burden</dc:title>
  <dc:creator>Andy Bevan</dc:creator>
  <cp:lastModifiedBy>Andy Bevan</cp:lastModifiedBy>
  <cp:revision>11</cp:revision>
  <dcterms:created xsi:type="dcterms:W3CDTF">2022-12-11T10:54:53Z</dcterms:created>
  <dcterms:modified xsi:type="dcterms:W3CDTF">2022-12-11T11:44:33Z</dcterms:modified>
</cp:coreProperties>
</file>