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23"/>
  </p:notesMasterIdLst>
  <p:handoutMasterIdLst>
    <p:handoutMasterId r:id="rId24"/>
  </p:handoutMasterIdLst>
  <p:sldIdLst>
    <p:sldId id="309" r:id="rId6"/>
    <p:sldId id="289" r:id="rId7"/>
    <p:sldId id="305" r:id="rId8"/>
    <p:sldId id="319" r:id="rId9"/>
    <p:sldId id="322" r:id="rId10"/>
    <p:sldId id="314" r:id="rId11"/>
    <p:sldId id="315" r:id="rId12"/>
    <p:sldId id="316" r:id="rId13"/>
    <p:sldId id="317" r:id="rId14"/>
    <p:sldId id="325" r:id="rId15"/>
    <p:sldId id="323" r:id="rId16"/>
    <p:sldId id="327" r:id="rId17"/>
    <p:sldId id="328" r:id="rId18"/>
    <p:sldId id="297" r:id="rId19"/>
    <p:sldId id="329" r:id="rId20"/>
    <p:sldId id="330" r:id="rId21"/>
    <p:sldId id="333"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332" autoAdjust="0"/>
  </p:normalViewPr>
  <p:slideViewPr>
    <p:cSldViewPr>
      <p:cViewPr varScale="1">
        <p:scale>
          <a:sx n="93" d="100"/>
          <a:sy n="93" d="100"/>
        </p:scale>
        <p:origin x="63" y="186"/>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994CBF-06F1-4644-ACF2-049C985F5626}"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DD4FE101-3602-41F5-94F5-AC7A29152F39}">
      <dgm:prSet/>
      <dgm:spPr/>
      <dgm:t>
        <a:bodyPr/>
        <a:lstStyle/>
        <a:p>
          <a:r>
            <a:rPr lang="en-GB"/>
            <a:t>How many millions of hits would you get on a Google search for ‘leadership’?</a:t>
          </a:r>
          <a:endParaRPr lang="en-US"/>
        </a:p>
      </dgm:t>
    </dgm:pt>
    <dgm:pt modelId="{C386B67B-15DB-4BB2-B9E9-8FF0F964B308}" type="parTrans" cxnId="{23C34EDB-3BBA-4F64-8508-7616BD216494}">
      <dgm:prSet/>
      <dgm:spPr/>
      <dgm:t>
        <a:bodyPr/>
        <a:lstStyle/>
        <a:p>
          <a:endParaRPr lang="en-US"/>
        </a:p>
      </dgm:t>
    </dgm:pt>
    <dgm:pt modelId="{50C93ED6-EB2A-4DB7-8CA1-85F8A4C1E640}" type="sibTrans" cxnId="{23C34EDB-3BBA-4F64-8508-7616BD216494}">
      <dgm:prSet/>
      <dgm:spPr/>
      <dgm:t>
        <a:bodyPr/>
        <a:lstStyle/>
        <a:p>
          <a:endParaRPr lang="en-US"/>
        </a:p>
      </dgm:t>
    </dgm:pt>
    <dgm:pt modelId="{4F9A1B28-38B0-4018-8001-8554CE71E28D}">
      <dgm:prSet/>
      <dgm:spPr/>
      <dgm:t>
        <a:bodyPr/>
        <a:lstStyle/>
        <a:p>
          <a:r>
            <a:rPr lang="en-GB"/>
            <a:t>How many thousands of books does Amazon UK stock under the title ‘leadership’?</a:t>
          </a:r>
          <a:endParaRPr lang="en-US"/>
        </a:p>
      </dgm:t>
    </dgm:pt>
    <dgm:pt modelId="{14F5B8B5-BD8E-4EC3-8938-212C76D07651}" type="parTrans" cxnId="{B18258C6-1F10-46E3-8417-10A31A2A454D}">
      <dgm:prSet/>
      <dgm:spPr/>
      <dgm:t>
        <a:bodyPr/>
        <a:lstStyle/>
        <a:p>
          <a:endParaRPr lang="en-US"/>
        </a:p>
      </dgm:t>
    </dgm:pt>
    <dgm:pt modelId="{8E049EC7-67A9-4B90-BA19-CE03794BD8E4}" type="sibTrans" cxnId="{B18258C6-1F10-46E3-8417-10A31A2A454D}">
      <dgm:prSet/>
      <dgm:spPr/>
      <dgm:t>
        <a:bodyPr/>
        <a:lstStyle/>
        <a:p>
          <a:endParaRPr lang="en-US"/>
        </a:p>
      </dgm:t>
    </dgm:pt>
    <dgm:pt modelId="{066DBAC6-1797-408C-9AFB-8CE3F044611C}" type="pres">
      <dgm:prSet presAssocID="{C2994CBF-06F1-4644-ACF2-049C985F5626}" presName="Name0" presStyleCnt="0">
        <dgm:presLayoutVars>
          <dgm:dir/>
          <dgm:animLvl val="lvl"/>
          <dgm:resizeHandles val="exact"/>
        </dgm:presLayoutVars>
      </dgm:prSet>
      <dgm:spPr/>
    </dgm:pt>
    <dgm:pt modelId="{808BBEEE-E0ED-4E44-9473-7475C5ED591D}" type="pres">
      <dgm:prSet presAssocID="{4F9A1B28-38B0-4018-8001-8554CE71E28D}" presName="boxAndChildren" presStyleCnt="0"/>
      <dgm:spPr/>
    </dgm:pt>
    <dgm:pt modelId="{61E2E5E2-01EC-4BAA-AF70-8E929DD10CF6}" type="pres">
      <dgm:prSet presAssocID="{4F9A1B28-38B0-4018-8001-8554CE71E28D}" presName="parentTextBox" presStyleLbl="node1" presStyleIdx="0" presStyleCnt="2"/>
      <dgm:spPr/>
    </dgm:pt>
    <dgm:pt modelId="{4B0EC1E7-2F83-4451-A9EF-EA7A413712BD}" type="pres">
      <dgm:prSet presAssocID="{50C93ED6-EB2A-4DB7-8CA1-85F8A4C1E640}" presName="sp" presStyleCnt="0"/>
      <dgm:spPr/>
    </dgm:pt>
    <dgm:pt modelId="{23B3F67D-47B1-4B28-891B-039AFA9952A2}" type="pres">
      <dgm:prSet presAssocID="{DD4FE101-3602-41F5-94F5-AC7A29152F39}" presName="arrowAndChildren" presStyleCnt="0"/>
      <dgm:spPr/>
    </dgm:pt>
    <dgm:pt modelId="{9D53DF16-ABBD-4C25-B672-1A6691F74D4D}" type="pres">
      <dgm:prSet presAssocID="{DD4FE101-3602-41F5-94F5-AC7A29152F39}" presName="parentTextArrow" presStyleLbl="node1" presStyleIdx="1" presStyleCnt="2"/>
      <dgm:spPr/>
    </dgm:pt>
  </dgm:ptLst>
  <dgm:cxnLst>
    <dgm:cxn modelId="{4EE96D8C-E544-41EC-B8CF-A102D039126C}" type="presOf" srcId="{C2994CBF-06F1-4644-ACF2-049C985F5626}" destId="{066DBAC6-1797-408C-9AFB-8CE3F044611C}" srcOrd="0" destOrd="0" presId="urn:microsoft.com/office/officeart/2005/8/layout/process4"/>
    <dgm:cxn modelId="{3F8EE296-65BE-42E9-9CDB-4800B9AD9096}" type="presOf" srcId="{4F9A1B28-38B0-4018-8001-8554CE71E28D}" destId="{61E2E5E2-01EC-4BAA-AF70-8E929DD10CF6}" srcOrd="0" destOrd="0" presId="urn:microsoft.com/office/officeart/2005/8/layout/process4"/>
    <dgm:cxn modelId="{BE1578B5-993F-423C-AF87-A4FFDE150BBC}" type="presOf" srcId="{DD4FE101-3602-41F5-94F5-AC7A29152F39}" destId="{9D53DF16-ABBD-4C25-B672-1A6691F74D4D}" srcOrd="0" destOrd="0" presId="urn:microsoft.com/office/officeart/2005/8/layout/process4"/>
    <dgm:cxn modelId="{B18258C6-1F10-46E3-8417-10A31A2A454D}" srcId="{C2994CBF-06F1-4644-ACF2-049C985F5626}" destId="{4F9A1B28-38B0-4018-8001-8554CE71E28D}" srcOrd="1" destOrd="0" parTransId="{14F5B8B5-BD8E-4EC3-8938-212C76D07651}" sibTransId="{8E049EC7-67A9-4B90-BA19-CE03794BD8E4}"/>
    <dgm:cxn modelId="{23C34EDB-3BBA-4F64-8508-7616BD216494}" srcId="{C2994CBF-06F1-4644-ACF2-049C985F5626}" destId="{DD4FE101-3602-41F5-94F5-AC7A29152F39}" srcOrd="0" destOrd="0" parTransId="{C386B67B-15DB-4BB2-B9E9-8FF0F964B308}" sibTransId="{50C93ED6-EB2A-4DB7-8CA1-85F8A4C1E640}"/>
    <dgm:cxn modelId="{7C126135-7174-4095-BE13-FCE8015DDB9F}" type="presParOf" srcId="{066DBAC6-1797-408C-9AFB-8CE3F044611C}" destId="{808BBEEE-E0ED-4E44-9473-7475C5ED591D}" srcOrd="0" destOrd="0" presId="urn:microsoft.com/office/officeart/2005/8/layout/process4"/>
    <dgm:cxn modelId="{867162DB-6C2C-4E38-9561-174A2253B594}" type="presParOf" srcId="{808BBEEE-E0ED-4E44-9473-7475C5ED591D}" destId="{61E2E5E2-01EC-4BAA-AF70-8E929DD10CF6}" srcOrd="0" destOrd="0" presId="urn:microsoft.com/office/officeart/2005/8/layout/process4"/>
    <dgm:cxn modelId="{45C23252-A883-4BC2-AACC-CE556E3EFB40}" type="presParOf" srcId="{066DBAC6-1797-408C-9AFB-8CE3F044611C}" destId="{4B0EC1E7-2F83-4451-A9EF-EA7A413712BD}" srcOrd="1" destOrd="0" presId="urn:microsoft.com/office/officeart/2005/8/layout/process4"/>
    <dgm:cxn modelId="{65D2D1A9-CAC4-494D-BDD6-39DDA839EAF6}" type="presParOf" srcId="{066DBAC6-1797-408C-9AFB-8CE3F044611C}" destId="{23B3F67D-47B1-4B28-891B-039AFA9952A2}" srcOrd="2" destOrd="0" presId="urn:microsoft.com/office/officeart/2005/8/layout/process4"/>
    <dgm:cxn modelId="{4E602EEE-3E61-4B5A-A9CD-C53BE086B571}" type="presParOf" srcId="{23B3F67D-47B1-4B28-891B-039AFA9952A2}" destId="{9D53DF16-ABBD-4C25-B672-1A6691F74D4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2E5E2-01EC-4BAA-AF70-8E929DD10CF6}">
      <dsp:nvSpPr>
        <dsp:cNvPr id="0" name=""/>
        <dsp:cNvSpPr/>
      </dsp:nvSpPr>
      <dsp:spPr>
        <a:xfrm>
          <a:off x="0" y="3315165"/>
          <a:ext cx="4691043" cy="217510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How many thousands of books does Amazon UK stock under the title ‘leadership’?</a:t>
          </a:r>
          <a:endParaRPr lang="en-US" sz="3100" kern="1200"/>
        </a:p>
      </dsp:txBody>
      <dsp:txXfrm>
        <a:off x="0" y="3315165"/>
        <a:ext cx="4691043" cy="2175107"/>
      </dsp:txXfrm>
    </dsp:sp>
    <dsp:sp modelId="{9D53DF16-ABBD-4C25-B672-1A6691F74D4D}">
      <dsp:nvSpPr>
        <dsp:cNvPr id="0" name=""/>
        <dsp:cNvSpPr/>
      </dsp:nvSpPr>
      <dsp:spPr>
        <a:xfrm rot="10800000">
          <a:off x="0" y="2476"/>
          <a:ext cx="4691043" cy="3345315"/>
        </a:xfrm>
        <a:prstGeom prst="upArrowCallout">
          <a:avLst/>
        </a:prstGeom>
        <a:solidFill>
          <a:schemeClr val="accent2">
            <a:hueOff val="-1524796"/>
            <a:satOff val="-662"/>
            <a:lumOff val="-139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How many millions of hits would you get on a Google search for ‘leadership’?</a:t>
          </a:r>
          <a:endParaRPr lang="en-US" sz="3100" kern="1200"/>
        </a:p>
      </dsp:txBody>
      <dsp:txXfrm rot="10800000">
        <a:off x="0" y="2476"/>
        <a:ext cx="4691043" cy="217368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10/10/2022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t>10/10/2022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5</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4462" indent="-224462"/>
            <a:endParaRPr lang="en-US" sz="1800" dirty="0"/>
          </a:p>
        </p:txBody>
      </p:sp>
    </p:spTree>
    <p:extLst>
      <p:ext uri="{BB962C8B-B14F-4D97-AF65-F5344CB8AC3E}">
        <p14:creationId xmlns:p14="http://schemas.microsoft.com/office/powerpoint/2010/main" val="2395296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10</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4462" indent="-224462"/>
            <a:r>
              <a:rPr lang="en-US" sz="1800" dirty="0"/>
              <a:t>A process (therefore not a trait or characteristic but a transactional event) Interactive m-to-m</a:t>
            </a:r>
          </a:p>
          <a:p>
            <a:pPr marL="224462" indent="-224462"/>
            <a:r>
              <a:rPr lang="en-US" sz="1800" dirty="0"/>
              <a:t>Involves influence – affects followers</a:t>
            </a:r>
          </a:p>
          <a:p>
            <a:pPr marL="224462" indent="-224462"/>
            <a:r>
              <a:rPr lang="en-US" sz="1800" dirty="0"/>
              <a:t>Occurs in groups – groups are the context not </a:t>
            </a:r>
            <a:r>
              <a:rPr lang="en-US" sz="1800" dirty="0" err="1"/>
              <a:t>indiv</a:t>
            </a:r>
            <a:r>
              <a:rPr lang="en-US" sz="1800" dirty="0"/>
              <a:t>. Lead themselves</a:t>
            </a:r>
          </a:p>
          <a:p>
            <a:pPr marL="224462" indent="-224462"/>
            <a:r>
              <a:rPr lang="en-US" sz="1800" dirty="0"/>
              <a:t>Involves common goals – a mutual purpose</a:t>
            </a:r>
          </a:p>
        </p:txBody>
      </p:sp>
    </p:spTree>
    <p:extLst>
      <p:ext uri="{BB962C8B-B14F-4D97-AF65-F5344CB8AC3E}">
        <p14:creationId xmlns:p14="http://schemas.microsoft.com/office/powerpoint/2010/main" val="1387459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11</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897103" y="4236491"/>
            <a:ext cx="5382617" cy="4013436"/>
          </a:xfrm>
          <a:noFill/>
        </p:spPr>
        <p:txBody>
          <a:bodyPr/>
          <a:lstStyle/>
          <a:p>
            <a:pPr marL="224462" indent="-224462"/>
            <a:r>
              <a:rPr lang="en-US" dirty="0"/>
              <a:t>Leaders and followers terms commonly</a:t>
            </a:r>
            <a:r>
              <a:rPr lang="en-US" baseline="0" dirty="0"/>
              <a:t> used.</a:t>
            </a:r>
          </a:p>
          <a:p>
            <a:pPr marL="224462" indent="-224462"/>
            <a:r>
              <a:rPr lang="en-US" baseline="0" dirty="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endParaRPr lang="en-GB" dirty="0"/>
          </a:p>
          <a:p>
            <a:r>
              <a:rPr lang="en-GB" dirty="0"/>
              <a:t>What do Leaders do?</a:t>
            </a:r>
          </a:p>
          <a:p>
            <a:r>
              <a:rPr lang="en-GB" dirty="0"/>
              <a:t>What do Managers do?</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15</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3134673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a:t>Click to edit Master title style</a:t>
            </a:r>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a:t>Click to edit Master title style</a:t>
            </a:r>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a:t>Click to edit Master title style</a:t>
            </a:r>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6"/>
          <p:cNvSpPr>
            <a:spLocks noGrp="1" noChangeArrowheads="1"/>
          </p:cNvSpPr>
          <p:nvPr>
            <p:ph type="ftr" sz="quarter" idx="10"/>
          </p:nvPr>
        </p:nvSpPr>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10/10/2022</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10/10/2022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10/10/2022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10/10/2022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10/10/2022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10/10/2022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10/10/2022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10/10/2022</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10/10/2022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10/10/2022</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736" name="Rectangle 73735">
            <a:extLst>
              <a:ext uri="{FF2B5EF4-FFF2-40B4-BE49-F238E27FC236}">
                <a16:creationId xmlns:a16="http://schemas.microsoft.com/office/drawing/2014/main" id="{D4995BF0-8E87-4ECF-904C-D047955C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rgbClr val="944A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730" name="Rectangle 2"/>
          <p:cNvSpPr>
            <a:spLocks noGrp="1" noChangeArrowheads="1"/>
          </p:cNvSpPr>
          <p:nvPr>
            <p:ph type="ctrTitle"/>
          </p:nvPr>
        </p:nvSpPr>
        <p:spPr>
          <a:xfrm>
            <a:off x="457200" y="4385066"/>
            <a:ext cx="8192729" cy="1317643"/>
          </a:xfrm>
        </p:spPr>
        <p:txBody>
          <a:bodyPr>
            <a:normAutofit/>
          </a:bodyPr>
          <a:lstStyle/>
          <a:p>
            <a:r>
              <a:rPr lang="en-GB" sz="3000"/>
              <a:t>Leadership and Management: Theory and Practice</a:t>
            </a:r>
            <a:br>
              <a:rPr lang="en-GB" sz="3000"/>
            </a:br>
            <a:r>
              <a:rPr lang="en-GB" sz="3000"/>
              <a:t>Introduction to Leadership Theory</a:t>
            </a:r>
          </a:p>
        </p:txBody>
      </p:sp>
      <p:pic>
        <p:nvPicPr>
          <p:cNvPr id="73732" name="Picture 73731" descr="A group of yellow figures and a red figure on the other side">
            <a:extLst>
              <a:ext uri="{FF2B5EF4-FFF2-40B4-BE49-F238E27FC236}">
                <a16:creationId xmlns:a16="http://schemas.microsoft.com/office/drawing/2014/main" id="{15E77DF5-7726-4BC9-27F7-513A67B4EDF0}"/>
              </a:ext>
            </a:extLst>
          </p:cNvPr>
          <p:cNvPicPr>
            <a:picLocks noChangeAspect="1"/>
          </p:cNvPicPr>
          <p:nvPr/>
        </p:nvPicPr>
        <p:blipFill rotWithShape="1">
          <a:blip r:embed="rId3"/>
          <a:srcRect t="30487"/>
          <a:stretch/>
        </p:blipFill>
        <p:spPr>
          <a:xfrm>
            <a:off x="20" y="10"/>
            <a:ext cx="9143980" cy="4242806"/>
          </a:xfrm>
          <a:prstGeom prst="rect">
            <a:avLst/>
          </a:prstGeom>
        </p:spPr>
      </p:pic>
    </p:spTree>
    <p:extLst>
      <p:ext uri="{BB962C8B-B14F-4D97-AF65-F5344CB8AC3E}">
        <p14:creationId xmlns:p14="http://schemas.microsoft.com/office/powerpoint/2010/main" val="165538441"/>
      </p:ext>
    </p:extLst>
  </p:cSld>
  <p:clrMapOvr>
    <a:overrideClrMapping bg1="dk1" tx1="lt1" bg2="dk2" tx2="lt2" accent1="accent1" accent2="accent2" accent3="accent3" accent4="accent4" accent5="accent5" accent6="accent6" hlink="hlink" folHlink="folHlink"/>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3730"/>
                                        </p:tgtEl>
                                        <p:attrNameLst>
                                          <p:attrName>style.visibility</p:attrName>
                                        </p:attrNameLst>
                                      </p:cBhvr>
                                      <p:to>
                                        <p:strVal val="visible"/>
                                      </p:to>
                                    </p:set>
                                    <p:animEffect transition="in" filter="fade">
                                      <p:cBhvr>
                                        <p:cTn id="7" dur="400"/>
                                        <p:tgtEl>
                                          <p:spTgt spid="737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a:t>
                      </a:r>
                      <a:r>
                        <a:rPr lang="en-US" sz="1700" baseline="0" dirty="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aim of this session is to:</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understand the differences in leadership and management and how they operate in different organisations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introduce the models and frameworks associated with the study of leadership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the end of the session you will be able to:</a:t>
            </a:r>
          </a:p>
        </p:txBody>
      </p:sp>
    </p:spTree>
    <p:extLst>
      <p:ext uri="{BB962C8B-B14F-4D97-AF65-F5344CB8AC3E}">
        <p14:creationId xmlns:p14="http://schemas.microsoft.com/office/powerpoint/2010/main" val="335736573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p:cNvSpPr>
            <a:spLocks noGrp="1"/>
          </p:cNvSpPr>
          <p:nvPr>
            <p:ph type="title"/>
          </p:nvPr>
        </p:nvSpPr>
        <p:spPr>
          <a:xfrm>
            <a:off x="452628" y="770467"/>
            <a:ext cx="4956722" cy="3352800"/>
          </a:xfrm>
        </p:spPr>
        <p:txBody>
          <a:bodyPr vert="horz" lIns="91440" tIns="45720" rIns="91440" bIns="45720" rtlCol="0" anchor="b">
            <a:normAutofit/>
          </a:bodyPr>
          <a:lstStyle/>
          <a:p>
            <a:pPr>
              <a:lnSpc>
                <a:spcPct val="80000"/>
              </a:lnSpc>
            </a:pPr>
            <a:r>
              <a:rPr lang="en-US" sz="3500">
                <a:solidFill>
                  <a:srgbClr val="FFFFFF"/>
                </a:solidFill>
              </a:rPr>
              <a:t>“</a:t>
            </a:r>
            <a:r>
              <a:rPr lang="en-US" sz="3500" b="1">
                <a:solidFill>
                  <a:srgbClr val="FFFFFF"/>
                </a:solidFill>
              </a:rPr>
              <a:t>Leadership</a:t>
            </a:r>
            <a:r>
              <a:rPr lang="en-US" sz="3500">
                <a:solidFill>
                  <a:srgbClr val="FFFFFF"/>
                </a:solidFill>
              </a:rPr>
              <a:t> is like the </a:t>
            </a:r>
            <a:r>
              <a:rPr lang="en-US" sz="3500" b="1">
                <a:solidFill>
                  <a:srgbClr val="FFFFFF"/>
                </a:solidFill>
              </a:rPr>
              <a:t>abominable snowman </a:t>
            </a:r>
            <a:r>
              <a:rPr lang="en-US" sz="3500">
                <a:solidFill>
                  <a:srgbClr val="FFFFFF"/>
                </a:solidFill>
              </a:rPr>
              <a:t>whose footprints are everywhere, but is nowhere to be seen.”</a:t>
            </a:r>
            <a:br>
              <a:rPr lang="en-US" sz="3500">
                <a:solidFill>
                  <a:srgbClr val="FFFFFF"/>
                </a:solidFill>
              </a:rPr>
            </a:br>
            <a:br>
              <a:rPr lang="en-US" sz="3500">
                <a:solidFill>
                  <a:srgbClr val="FFFFFF"/>
                </a:solidFill>
              </a:rPr>
            </a:br>
            <a:r>
              <a:rPr lang="en-US" sz="3500">
                <a:solidFill>
                  <a:srgbClr val="FFFFFF"/>
                </a:solidFill>
              </a:rPr>
              <a:t>(Warren Bennis, 1985)</a:t>
            </a:r>
            <a:br>
              <a:rPr lang="en-US" sz="3500">
                <a:solidFill>
                  <a:srgbClr val="FFFFFF"/>
                </a:solidFill>
              </a:rPr>
            </a:br>
            <a:endParaRPr lang="en-US" sz="3500">
              <a:solidFill>
                <a:srgbClr val="FFFFFF"/>
              </a:solidFill>
            </a:endParaRPr>
          </a:p>
        </p:txBody>
      </p:sp>
      <p:sp>
        <p:nvSpPr>
          <p:cNvPr id="13" name="Rectangle 12">
            <a:extLst>
              <a:ext uri="{FF2B5EF4-FFF2-40B4-BE49-F238E27FC236}">
                <a16:creationId xmlns:a16="http://schemas.microsoft.com/office/drawing/2014/main" id="{73EA2C3E-E336-4F2C-AC83-50B4F69A4E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4708" y="0"/>
            <a:ext cx="347929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3"/>
          <a:stretch>
            <a:fillRect/>
          </a:stretch>
        </p:blipFill>
        <p:spPr>
          <a:xfrm>
            <a:off x="6230092" y="624614"/>
            <a:ext cx="2341249" cy="2723954"/>
          </a:xfrm>
          <a:prstGeom prst="rect">
            <a:avLst/>
          </a:prstGeom>
        </p:spPr>
      </p:pic>
      <p:pic>
        <p:nvPicPr>
          <p:cNvPr id="5" name="Picture 4"/>
          <p:cNvPicPr>
            <a:picLocks noChangeAspect="1"/>
          </p:cNvPicPr>
          <p:nvPr/>
        </p:nvPicPr>
        <p:blipFill>
          <a:blip r:embed="rId4"/>
          <a:stretch>
            <a:fillRect/>
          </a:stretch>
        </p:blipFill>
        <p:spPr>
          <a:xfrm>
            <a:off x="6147306" y="3815493"/>
            <a:ext cx="2514096" cy="2092984"/>
          </a:xfrm>
          <a:prstGeom prst="rect">
            <a:avLst/>
          </a:prstGeom>
        </p:spPr>
      </p:pic>
    </p:spTree>
    <p:extLst>
      <p:ext uri="{BB962C8B-B14F-4D97-AF65-F5344CB8AC3E}">
        <p14:creationId xmlns:p14="http://schemas.microsoft.com/office/powerpoint/2010/main" val="186022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23" y="639763"/>
            <a:ext cx="2998270" cy="5492750"/>
          </a:xfrm>
        </p:spPr>
        <p:txBody>
          <a:bodyPr>
            <a:normAutofit/>
          </a:bodyPr>
          <a:lstStyle/>
          <a:p>
            <a:r>
              <a:rPr lang="en-GB" sz="5200">
                <a:solidFill>
                  <a:srgbClr val="FFFFFF"/>
                </a:solidFill>
              </a:rPr>
              <a:t>1: Definition of Leadership</a:t>
            </a:r>
          </a:p>
        </p:txBody>
      </p:sp>
      <p:graphicFrame>
        <p:nvGraphicFramePr>
          <p:cNvPr id="6" name="Content Placeholder 2">
            <a:extLst>
              <a:ext uri="{FF2B5EF4-FFF2-40B4-BE49-F238E27FC236}">
                <a16:creationId xmlns:a16="http://schemas.microsoft.com/office/drawing/2014/main" id="{CE7D75EB-BBBE-AAE2-621D-A5B2FDF70270}"/>
              </a:ext>
            </a:extLst>
          </p:cNvPr>
          <p:cNvGraphicFramePr>
            <a:graphicFrameLocks noGrp="1"/>
          </p:cNvGraphicFramePr>
          <p:nvPr>
            <p:ph idx="1"/>
            <p:extLst>
              <p:ext uri="{D42A27DB-BD31-4B8C-83A1-F6EECF244321}">
                <p14:modId xmlns:p14="http://schemas.microsoft.com/office/powerpoint/2010/main" val="1725584695"/>
              </p:ext>
            </p:extLst>
          </p:nvPr>
        </p:nvGraphicFramePr>
        <p:xfrm>
          <a:off x="3966260" y="639763"/>
          <a:ext cx="4691043" cy="5492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9745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p:txBody>
          <a:bodyPr>
            <a:normAutofit/>
          </a:bodyPr>
          <a:lstStyle/>
          <a:p>
            <a:pPr eaLnBrk="1" hangingPunct="1">
              <a:lnSpc>
                <a:spcPct val="90000"/>
              </a:lnSpc>
              <a:buFont typeface="Wingdings" pitchFamily="2" charset="2"/>
              <a:buNone/>
              <a:defRPr/>
            </a:pPr>
            <a:r>
              <a:rPr lang="en-US" sz="2800" dirty="0">
                <a:latin typeface="Arial" panose="020B0604020202020204" pitchFamily="34" charset="0"/>
                <a:cs typeface="Arial" panose="020B0604020202020204" pitchFamily="34" charset="0"/>
              </a:rPr>
              <a:t>Form groups:</a:t>
            </a:r>
          </a:p>
          <a:p>
            <a:pPr>
              <a:lnSpc>
                <a:spcPct val="90000"/>
              </a:lnSpc>
              <a:buFont typeface="Wingdings" panose="05000000000000000000" pitchFamily="2" charset="2"/>
              <a:buChar char="§"/>
              <a:defRPr/>
            </a:pPr>
            <a:r>
              <a:rPr lang="en-US" sz="2800" dirty="0">
                <a:latin typeface="Arial" panose="020B0604020202020204" pitchFamily="34" charset="0"/>
                <a:cs typeface="Arial" panose="020B0604020202020204" pitchFamily="34" charset="0"/>
              </a:rPr>
              <a:t>Discuss your definition of leadership </a:t>
            </a:r>
          </a:p>
          <a:p>
            <a:pPr>
              <a:lnSpc>
                <a:spcPct val="90000"/>
              </a:lnSpc>
              <a:buFont typeface="Wingdings" panose="05000000000000000000" pitchFamily="2" charset="2"/>
              <a:buChar char="§"/>
              <a:defRPr/>
            </a:pPr>
            <a:r>
              <a:rPr lang="en-US" sz="2800" dirty="0">
                <a:latin typeface="Arial" panose="020B0604020202020204" pitchFamily="34" charset="0"/>
                <a:cs typeface="Arial" panose="020B0604020202020204" pitchFamily="34" charset="0"/>
              </a:rPr>
              <a:t>Come to a consensus on a definition you can all agree with.</a:t>
            </a:r>
          </a:p>
          <a:p>
            <a:pPr>
              <a:lnSpc>
                <a:spcPct val="90000"/>
              </a:lnSpc>
              <a:buFont typeface="Wingdings" panose="05000000000000000000" pitchFamily="2" charset="2"/>
              <a:buChar char="§"/>
              <a:defRPr/>
            </a:pPr>
            <a:r>
              <a:rPr lang="en-US" sz="2800" dirty="0">
                <a:latin typeface="Arial" panose="020B0604020202020204" pitchFamily="34" charset="0"/>
                <a:cs typeface="Arial" panose="020B0604020202020204" pitchFamily="34" charset="0"/>
              </a:rPr>
              <a:t>Pick one leader you think represents your definition?</a:t>
            </a:r>
          </a:p>
          <a:p>
            <a:pPr marL="0" indent="0">
              <a:lnSpc>
                <a:spcPct val="90000"/>
              </a:lnSpc>
              <a:buNone/>
              <a:defRPr/>
            </a:pPr>
            <a:endParaRPr lang="en-US" sz="2800" dirty="0">
              <a:latin typeface="Arial" panose="020B0604020202020204" pitchFamily="34" charset="0"/>
              <a:cs typeface="Arial" panose="020B0604020202020204" pitchFamily="34" charset="0"/>
            </a:endParaRPr>
          </a:p>
          <a:p>
            <a:pPr eaLnBrk="1" hangingPunct="1">
              <a:lnSpc>
                <a:spcPct val="90000"/>
              </a:lnSpc>
              <a:buFont typeface="Wingdings" pitchFamily="2" charset="2"/>
              <a:buNone/>
              <a:defRPr/>
            </a:pPr>
            <a:endParaRPr lang="en-US" sz="2800" b="1" dirty="0">
              <a:solidFill>
                <a:srgbClr val="0070C0"/>
              </a:solidFill>
              <a:latin typeface="+mn-lt"/>
            </a:endParaRPr>
          </a:p>
        </p:txBody>
      </p:sp>
      <p:sp>
        <p:nvSpPr>
          <p:cNvPr id="3" name="Vertical Text Placeholder 2"/>
          <p:cNvSpPr>
            <a:spLocks noGrp="1"/>
          </p:cNvSpPr>
          <p:nvPr>
            <p:ph type="body" orient="vert" idx="13"/>
          </p:nvPr>
        </p:nvSpPr>
        <p:spPr/>
        <p:txBody>
          <a:bodyPr/>
          <a:lstStyle/>
          <a:p>
            <a:pPr marL="0" indent="0">
              <a:buNone/>
            </a:pPr>
            <a:r>
              <a:rPr lang="en-GB" dirty="0"/>
              <a:t>Activity – Knowledge Cafe</a:t>
            </a:r>
          </a:p>
        </p:txBody>
      </p:sp>
    </p:spTree>
    <p:extLst>
      <p:ext uri="{BB962C8B-B14F-4D97-AF65-F5344CB8AC3E}">
        <p14:creationId xmlns:p14="http://schemas.microsoft.com/office/powerpoint/2010/main" val="4311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2C8716-F84C-46D5-985C-2076A7345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C6F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507492" y="692696"/>
            <a:ext cx="4978908" cy="5183715"/>
          </a:xfrm>
        </p:spPr>
        <p:txBody>
          <a:bodyPr>
            <a:noAutofit/>
          </a:bodyPr>
          <a:lstStyle/>
          <a:p>
            <a:pPr marL="0" indent="0">
              <a:buNone/>
            </a:pPr>
            <a:r>
              <a:rPr lang="en-GB" sz="2000" dirty="0">
                <a:solidFill>
                  <a:srgbClr val="FFFFFF"/>
                </a:solidFill>
                <a:latin typeface="Arial" panose="020B0604020202020204" pitchFamily="34" charset="0"/>
                <a:cs typeface="Arial" panose="020B0604020202020204" pitchFamily="34" charset="0"/>
              </a:rPr>
              <a:t>‘A leader is a </a:t>
            </a:r>
            <a:r>
              <a:rPr lang="en-GB" sz="2000" b="1" dirty="0">
                <a:solidFill>
                  <a:srgbClr val="FFFFFF"/>
                </a:solidFill>
                <a:latin typeface="Arial" panose="020B0604020202020204" pitchFamily="34" charset="0"/>
                <a:cs typeface="Arial" panose="020B0604020202020204" pitchFamily="34" charset="0"/>
              </a:rPr>
              <a:t>dealer in hope</a:t>
            </a:r>
            <a:r>
              <a:rPr lang="en-GB" sz="2000" dirty="0">
                <a:solidFill>
                  <a:srgbClr val="FFFFFF"/>
                </a:solidFill>
                <a:latin typeface="Arial" panose="020B0604020202020204" pitchFamily="34" charset="0"/>
                <a:cs typeface="Arial" panose="020B0604020202020204" pitchFamily="34" charset="0"/>
              </a:rPr>
              <a:t>’ Napoleon </a:t>
            </a:r>
            <a:r>
              <a:rPr lang="en-GB" sz="2000" dirty="0" err="1">
                <a:solidFill>
                  <a:srgbClr val="FFFFFF"/>
                </a:solidFill>
                <a:latin typeface="Arial" panose="020B0604020202020204" pitchFamily="34" charset="0"/>
                <a:cs typeface="Arial" panose="020B0604020202020204" pitchFamily="34" charset="0"/>
              </a:rPr>
              <a:t>Bonepart</a:t>
            </a: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b="1" dirty="0">
                <a:solidFill>
                  <a:srgbClr val="FFFFFF"/>
                </a:solidFill>
                <a:latin typeface="Arial" panose="020B0604020202020204" pitchFamily="34" charset="0"/>
                <a:cs typeface="Arial" panose="020B0604020202020204" pitchFamily="34" charset="0"/>
              </a:rPr>
              <a:t>‘Leadership is influence’ John Maxwell</a:t>
            </a: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dirty="0">
                <a:solidFill>
                  <a:srgbClr val="FFFFFF"/>
                </a:solidFill>
                <a:latin typeface="Arial" panose="020B0604020202020204" pitchFamily="34" charset="0"/>
                <a:cs typeface="Arial" panose="020B0604020202020204" pitchFamily="34" charset="0"/>
              </a:rPr>
              <a:t>‘As we look ahead into the next century, leaders will be those who </a:t>
            </a:r>
            <a:r>
              <a:rPr lang="en-GB" sz="2000" b="1" dirty="0">
                <a:solidFill>
                  <a:srgbClr val="FFFFFF"/>
                </a:solidFill>
                <a:latin typeface="Arial" panose="020B0604020202020204" pitchFamily="34" charset="0"/>
                <a:cs typeface="Arial" panose="020B0604020202020204" pitchFamily="34" charset="0"/>
              </a:rPr>
              <a:t>empower</a:t>
            </a:r>
            <a:r>
              <a:rPr lang="en-GB" sz="2000" dirty="0">
                <a:solidFill>
                  <a:srgbClr val="FFFFFF"/>
                </a:solidFill>
                <a:latin typeface="Arial" panose="020B0604020202020204" pitchFamily="34" charset="0"/>
                <a:cs typeface="Arial" panose="020B0604020202020204" pitchFamily="34" charset="0"/>
              </a:rPr>
              <a:t> </a:t>
            </a:r>
            <a:r>
              <a:rPr lang="en-GB" sz="2000" b="1" dirty="0">
                <a:solidFill>
                  <a:srgbClr val="FFFFFF"/>
                </a:solidFill>
                <a:latin typeface="Arial" panose="020B0604020202020204" pitchFamily="34" charset="0"/>
                <a:cs typeface="Arial" panose="020B0604020202020204" pitchFamily="34" charset="0"/>
              </a:rPr>
              <a:t>others</a:t>
            </a:r>
            <a:r>
              <a:rPr lang="en-GB" sz="2000" dirty="0">
                <a:solidFill>
                  <a:srgbClr val="FFFFFF"/>
                </a:solidFill>
                <a:latin typeface="Arial" panose="020B0604020202020204" pitchFamily="34" charset="0"/>
                <a:cs typeface="Arial" panose="020B0604020202020204" pitchFamily="34" charset="0"/>
              </a:rPr>
              <a:t>.’ Bill Gates</a:t>
            </a: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endParaRPr lang="en-GB" sz="2000" dirty="0">
              <a:solidFill>
                <a:srgbClr val="FFFFFF"/>
              </a:solidFill>
              <a:latin typeface="Arial" panose="020B0604020202020204" pitchFamily="34" charset="0"/>
              <a:cs typeface="Arial" panose="020B0604020202020204" pitchFamily="34" charset="0"/>
            </a:endParaRPr>
          </a:p>
          <a:p>
            <a:pPr marL="0" indent="0">
              <a:buNone/>
            </a:pPr>
            <a:r>
              <a:rPr lang="en-GB" sz="2000" b="1" dirty="0">
                <a:solidFill>
                  <a:srgbClr val="FFFFFF"/>
                </a:solidFill>
                <a:latin typeface="Arial" panose="020B0604020202020204" pitchFamily="34" charset="0"/>
                <a:cs typeface="Arial" panose="020B0604020202020204" pitchFamily="34" charset="0"/>
              </a:rPr>
              <a:t>‘Innovation </a:t>
            </a:r>
            <a:r>
              <a:rPr lang="en-GB" sz="2000" dirty="0">
                <a:solidFill>
                  <a:srgbClr val="FFFFFF"/>
                </a:solidFill>
                <a:latin typeface="Arial" panose="020B0604020202020204" pitchFamily="34" charset="0"/>
                <a:cs typeface="Arial" panose="020B0604020202020204" pitchFamily="34" charset="0"/>
              </a:rPr>
              <a:t>distinguishes between a leader and a follower.’ Steve Jobs</a:t>
            </a:r>
          </a:p>
        </p:txBody>
      </p:sp>
      <p:sp>
        <p:nvSpPr>
          <p:cNvPr id="13" name="Rectangle 12">
            <a:extLst>
              <a:ext uri="{FF2B5EF4-FFF2-40B4-BE49-F238E27FC236}">
                <a16:creationId xmlns:a16="http://schemas.microsoft.com/office/drawing/2014/main" id="{A2AABEFD-D737-4E9B-A997-1C1507F52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4708" y="0"/>
            <a:ext cx="347929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35235" y="862681"/>
            <a:ext cx="2538238" cy="2427879"/>
          </a:xfrm>
          <a:prstGeom prst="rect">
            <a:avLst/>
          </a:prstGeom>
        </p:spPr>
      </p:pic>
      <p:pic>
        <p:nvPicPr>
          <p:cNvPr id="6" name="Picture 5"/>
          <p:cNvPicPr>
            <a:picLocks noChangeAspect="1"/>
          </p:cNvPicPr>
          <p:nvPr/>
        </p:nvPicPr>
        <p:blipFill>
          <a:blip r:embed="rId4"/>
          <a:stretch>
            <a:fillRect/>
          </a:stretch>
        </p:blipFill>
        <p:spPr>
          <a:xfrm>
            <a:off x="6504452" y="3509435"/>
            <a:ext cx="1799804" cy="2543893"/>
          </a:xfrm>
          <a:prstGeom prst="rect">
            <a:avLst/>
          </a:prstGeom>
        </p:spPr>
      </p:pic>
    </p:spTree>
    <p:extLst>
      <p:ext uri="{BB962C8B-B14F-4D97-AF65-F5344CB8AC3E}">
        <p14:creationId xmlns:p14="http://schemas.microsoft.com/office/powerpoint/2010/main" val="35961830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CEFFDD-605F-41E2-8017-6484074C5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994" y="0"/>
            <a:ext cx="3477006" cy="6858000"/>
          </a:xfrm>
          <a:prstGeom prst="rect">
            <a:avLst/>
          </a:prstGeom>
          <a:solidFill>
            <a:srgbClr val="21244C"/>
          </a:solidFill>
          <a:ln>
            <a:solidFill>
              <a:srgbClr val="21244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767281" y="640080"/>
            <a:ext cx="4125333" cy="5588101"/>
          </a:xfrm>
          <a:prstGeom prst="rect">
            <a:avLst/>
          </a:prstGeom>
        </p:spPr>
      </p:pic>
      <p:sp>
        <p:nvSpPr>
          <p:cNvPr id="3" name="Content Placeholder 2"/>
          <p:cNvSpPr>
            <a:spLocks noGrp="1"/>
          </p:cNvSpPr>
          <p:nvPr>
            <p:ph idx="1"/>
          </p:nvPr>
        </p:nvSpPr>
        <p:spPr>
          <a:xfrm>
            <a:off x="6129909" y="2419773"/>
            <a:ext cx="2551176" cy="3358092"/>
          </a:xfrm>
        </p:spPr>
        <p:txBody>
          <a:bodyPr>
            <a:noAutofit/>
          </a:bodyPr>
          <a:lstStyle/>
          <a:p>
            <a:pPr marL="0" indent="0">
              <a:spcBef>
                <a:spcPts val="0"/>
              </a:spcBef>
              <a:buNone/>
            </a:pPr>
            <a:r>
              <a:rPr lang="en-GB" dirty="0">
                <a:solidFill>
                  <a:srgbClr val="FFFFFF"/>
                </a:solidFill>
                <a:latin typeface="Arial" panose="020B0604020202020204" pitchFamily="34" charset="0"/>
                <a:cs typeface="Arial" panose="020B0604020202020204" pitchFamily="34" charset="0"/>
              </a:rPr>
              <a:t>‘The </a:t>
            </a:r>
            <a:r>
              <a:rPr lang="en-GB" b="1" dirty="0">
                <a:solidFill>
                  <a:srgbClr val="FFFFFF"/>
                </a:solidFill>
                <a:latin typeface="Arial" panose="020B0604020202020204" pitchFamily="34" charset="0"/>
                <a:cs typeface="Arial" panose="020B0604020202020204" pitchFamily="34" charset="0"/>
              </a:rPr>
              <a:t>pessimist</a:t>
            </a:r>
            <a:r>
              <a:rPr lang="en-GB" dirty="0">
                <a:solidFill>
                  <a:srgbClr val="FFFFFF"/>
                </a:solidFill>
                <a:latin typeface="Arial" panose="020B0604020202020204" pitchFamily="34" charset="0"/>
                <a:cs typeface="Arial" panose="020B0604020202020204" pitchFamily="34" charset="0"/>
              </a:rPr>
              <a:t> complains about the wind.</a:t>
            </a: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r>
              <a:rPr lang="en-GB" dirty="0">
                <a:solidFill>
                  <a:srgbClr val="FFFFFF"/>
                </a:solidFill>
                <a:latin typeface="Arial" panose="020B0604020202020204" pitchFamily="34" charset="0"/>
                <a:cs typeface="Arial" panose="020B0604020202020204" pitchFamily="34" charset="0"/>
              </a:rPr>
              <a:t>The </a:t>
            </a:r>
            <a:r>
              <a:rPr lang="en-GB" b="1" dirty="0">
                <a:solidFill>
                  <a:srgbClr val="FFFFFF"/>
                </a:solidFill>
                <a:latin typeface="Arial" panose="020B0604020202020204" pitchFamily="34" charset="0"/>
                <a:cs typeface="Arial" panose="020B0604020202020204" pitchFamily="34" charset="0"/>
              </a:rPr>
              <a:t>optimist </a:t>
            </a:r>
            <a:r>
              <a:rPr lang="en-GB" dirty="0">
                <a:solidFill>
                  <a:srgbClr val="FFFFFF"/>
                </a:solidFill>
                <a:latin typeface="Arial" panose="020B0604020202020204" pitchFamily="34" charset="0"/>
                <a:cs typeface="Arial" panose="020B0604020202020204" pitchFamily="34" charset="0"/>
              </a:rPr>
              <a:t>expects it to change.</a:t>
            </a:r>
          </a:p>
          <a:p>
            <a:pPr marL="0" indent="0">
              <a:buNone/>
            </a:pPr>
            <a:endParaRPr lang="en-GB" dirty="0">
              <a:solidFill>
                <a:srgbClr val="FFFFFF"/>
              </a:solidFill>
              <a:latin typeface="Arial" panose="020B0604020202020204" pitchFamily="34" charset="0"/>
              <a:cs typeface="Arial" panose="020B0604020202020204" pitchFamily="34" charset="0"/>
            </a:endParaRPr>
          </a:p>
          <a:p>
            <a:pPr marL="0" indent="0">
              <a:buNone/>
            </a:pPr>
            <a:r>
              <a:rPr lang="en-GB" dirty="0">
                <a:solidFill>
                  <a:srgbClr val="FFFFFF"/>
                </a:solidFill>
                <a:latin typeface="Arial" panose="020B0604020202020204" pitchFamily="34" charset="0"/>
                <a:cs typeface="Arial" panose="020B0604020202020204" pitchFamily="34" charset="0"/>
              </a:rPr>
              <a:t>The </a:t>
            </a:r>
            <a:r>
              <a:rPr lang="en-GB" b="1" dirty="0">
                <a:solidFill>
                  <a:srgbClr val="FFFFFF"/>
                </a:solidFill>
                <a:latin typeface="Arial" panose="020B0604020202020204" pitchFamily="34" charset="0"/>
                <a:cs typeface="Arial" panose="020B0604020202020204" pitchFamily="34" charset="0"/>
              </a:rPr>
              <a:t>Leader</a:t>
            </a:r>
            <a:r>
              <a:rPr lang="en-GB" dirty="0">
                <a:solidFill>
                  <a:srgbClr val="FFFFFF"/>
                </a:solidFill>
                <a:latin typeface="Arial" panose="020B0604020202020204" pitchFamily="34" charset="0"/>
                <a:cs typeface="Arial" panose="020B0604020202020204" pitchFamily="34" charset="0"/>
              </a:rPr>
              <a:t> adjusts the sails.’</a:t>
            </a:r>
          </a:p>
        </p:txBody>
      </p:sp>
    </p:spTree>
    <p:extLst>
      <p:ext uri="{BB962C8B-B14F-4D97-AF65-F5344CB8AC3E}">
        <p14:creationId xmlns:p14="http://schemas.microsoft.com/office/powerpoint/2010/main" val="3846663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492" y="2011680"/>
            <a:ext cx="5214882" cy="3766185"/>
          </a:xfrm>
        </p:spPr>
        <p:txBody>
          <a:bodyPr>
            <a:noAutofit/>
          </a:bodyPr>
          <a:lstStyle/>
          <a:p>
            <a:pPr marL="0" indent="0">
              <a:buNone/>
            </a:pPr>
            <a:r>
              <a:rPr lang="en-GB" sz="2000" dirty="0">
                <a:latin typeface="Arial" panose="020B0604020202020204" pitchFamily="34" charset="0"/>
                <a:cs typeface="Arial" panose="020B0604020202020204" pitchFamily="34" charset="0"/>
              </a:rPr>
              <a:t>“Leadership is the interpersonal influence, exercised in a situation, and directed, through the communications process, toward the attainment of a specified goal or goals.” </a:t>
            </a:r>
          </a:p>
          <a:p>
            <a:pPr marL="0" indent="0">
              <a:buNone/>
            </a:pPr>
            <a:r>
              <a:rPr lang="en-GB" sz="1800" b="1" dirty="0">
                <a:latin typeface="Arial" panose="020B0604020202020204" pitchFamily="34" charset="0"/>
                <a:cs typeface="Arial" panose="020B0604020202020204" pitchFamily="34" charset="0"/>
              </a:rPr>
              <a:t>Tannenbaum, Weschler &amp; </a:t>
            </a:r>
            <a:r>
              <a:rPr lang="en-GB" sz="1800" b="1" dirty="0" err="1">
                <a:latin typeface="Arial" panose="020B0604020202020204" pitchFamily="34" charset="0"/>
                <a:cs typeface="Arial" panose="020B0604020202020204" pitchFamily="34" charset="0"/>
              </a:rPr>
              <a:t>Masserik</a:t>
            </a:r>
            <a:r>
              <a:rPr lang="en-GB" sz="1800" b="1" dirty="0">
                <a:latin typeface="Arial" panose="020B0604020202020204" pitchFamily="34" charset="0"/>
                <a:cs typeface="Arial" panose="020B0604020202020204" pitchFamily="34" charset="0"/>
              </a:rPr>
              <a:t> (1961, p.24)</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“Management is the efficiency in climbing the ladder of success; leadership determines whether the ladder is leaning against the right wall.”</a:t>
            </a:r>
          </a:p>
          <a:p>
            <a:pPr marL="0" indent="0">
              <a:buNone/>
            </a:pPr>
            <a:r>
              <a:rPr lang="en-GB" sz="1800" b="1" dirty="0">
                <a:latin typeface="Arial" panose="020B0604020202020204" pitchFamily="34" charset="0"/>
                <a:cs typeface="Arial" panose="020B0604020202020204" pitchFamily="34" charset="0"/>
              </a:rPr>
              <a:t>Stephen R. Covey</a:t>
            </a:r>
          </a:p>
        </p:txBody>
      </p:sp>
      <p:pic>
        <p:nvPicPr>
          <p:cNvPr id="4" name="Picture 3"/>
          <p:cNvPicPr>
            <a:picLocks noChangeAspect="1"/>
          </p:cNvPicPr>
          <p:nvPr/>
        </p:nvPicPr>
        <p:blipFill>
          <a:blip r:embed="rId3"/>
          <a:stretch>
            <a:fillRect/>
          </a:stretch>
        </p:blipFill>
        <p:spPr>
          <a:xfrm>
            <a:off x="6083964" y="640832"/>
            <a:ext cx="2568516" cy="5137033"/>
          </a:xfrm>
          <a:prstGeom prst="rect">
            <a:avLst/>
          </a:prstGeom>
        </p:spPr>
      </p:pic>
    </p:spTree>
    <p:extLst>
      <p:ext uri="{BB962C8B-B14F-4D97-AF65-F5344CB8AC3E}">
        <p14:creationId xmlns:p14="http://schemas.microsoft.com/office/powerpoint/2010/main" val="3681216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526910" y="996625"/>
            <a:ext cx="5045875" cy="4864751"/>
          </a:xfrm>
        </p:spPr>
        <p:txBody>
          <a:bodyPr anchor="ctr">
            <a:normAutofit lnSpcReduction="10000"/>
          </a:bodyPr>
          <a:lstStyle/>
          <a:p>
            <a:pPr marL="0" indent="0">
              <a:buNone/>
            </a:pPr>
            <a:r>
              <a:rPr lang="en-GB" sz="2200" dirty="0">
                <a:solidFill>
                  <a:schemeClr val="tx1"/>
                </a:solidFill>
                <a:latin typeface="Arial" panose="020B0604020202020204" pitchFamily="34" charset="0"/>
                <a:cs typeface="Arial" panose="020B0604020202020204" pitchFamily="34" charset="0"/>
              </a:rPr>
              <a:t>The function of leadership is to produce more </a:t>
            </a:r>
            <a:r>
              <a:rPr lang="en-GB" sz="2200" b="1" dirty="0">
                <a:solidFill>
                  <a:schemeClr val="tx1"/>
                </a:solidFill>
                <a:latin typeface="Arial" panose="020B0604020202020204" pitchFamily="34" charset="0"/>
                <a:cs typeface="Arial" panose="020B0604020202020204" pitchFamily="34" charset="0"/>
              </a:rPr>
              <a:t>leaders</a:t>
            </a:r>
            <a:r>
              <a:rPr lang="en-GB" sz="2200" dirty="0">
                <a:solidFill>
                  <a:schemeClr val="tx1"/>
                </a:solidFill>
                <a:latin typeface="Arial" panose="020B0604020202020204" pitchFamily="34" charset="0"/>
                <a:cs typeface="Arial" panose="020B0604020202020204" pitchFamily="34" charset="0"/>
              </a:rPr>
              <a:t>, not more followers</a:t>
            </a:r>
          </a:p>
          <a:p>
            <a:pPr marL="0" indent="0">
              <a:buNone/>
            </a:pPr>
            <a:r>
              <a:rPr lang="en-GB" sz="2200" dirty="0">
                <a:solidFill>
                  <a:schemeClr val="tx1"/>
                </a:solidFill>
                <a:latin typeface="Arial" panose="020B0604020202020204" pitchFamily="34" charset="0"/>
                <a:cs typeface="Arial" panose="020B0604020202020204" pitchFamily="34" charset="0"/>
              </a:rPr>
              <a:t>(Ralph Nadar)</a:t>
            </a:r>
          </a:p>
          <a:p>
            <a:pPr marL="0" indent="0">
              <a:buNone/>
            </a:pPr>
            <a:endParaRPr lang="en-GB" sz="2200" dirty="0">
              <a:solidFill>
                <a:schemeClr val="tx1"/>
              </a:solidFill>
              <a:latin typeface="Arial" panose="020B0604020202020204" pitchFamily="34" charset="0"/>
              <a:cs typeface="Arial" panose="020B0604020202020204" pitchFamily="34" charset="0"/>
            </a:endParaRPr>
          </a:p>
          <a:p>
            <a:pPr marL="0" indent="0">
              <a:buNone/>
            </a:pPr>
            <a:r>
              <a:rPr lang="en-GB" sz="2200" dirty="0">
                <a:solidFill>
                  <a:schemeClr val="tx1"/>
                </a:solidFill>
                <a:latin typeface="Arial" panose="020B0604020202020204" pitchFamily="34" charset="0"/>
                <a:cs typeface="Arial" panose="020B0604020202020204" pitchFamily="34" charset="0"/>
              </a:rPr>
              <a:t>The only definition of a leader is someone who </a:t>
            </a:r>
            <a:r>
              <a:rPr lang="en-GB" sz="2200" b="1" dirty="0">
                <a:solidFill>
                  <a:schemeClr val="tx1"/>
                </a:solidFill>
                <a:latin typeface="Arial" panose="020B0604020202020204" pitchFamily="34" charset="0"/>
                <a:cs typeface="Arial" panose="020B0604020202020204" pitchFamily="34" charset="0"/>
              </a:rPr>
              <a:t>has followers</a:t>
            </a:r>
          </a:p>
          <a:p>
            <a:pPr marL="0" indent="0">
              <a:buNone/>
            </a:pPr>
            <a:r>
              <a:rPr lang="en-GB" sz="2200" dirty="0">
                <a:solidFill>
                  <a:schemeClr val="tx1"/>
                </a:solidFill>
                <a:latin typeface="Arial" panose="020B0604020202020204" pitchFamily="34" charset="0"/>
                <a:cs typeface="Arial" panose="020B0604020202020204" pitchFamily="34" charset="0"/>
              </a:rPr>
              <a:t>(The Drucker Foundation, 1996)</a:t>
            </a:r>
          </a:p>
          <a:p>
            <a:pPr marL="0" indent="0">
              <a:buNone/>
            </a:pPr>
            <a:endParaRPr lang="en-GB" sz="2200" dirty="0">
              <a:solidFill>
                <a:schemeClr val="tx1"/>
              </a:solidFill>
              <a:latin typeface="Arial" panose="020B0604020202020204" pitchFamily="34" charset="0"/>
              <a:cs typeface="Arial" panose="020B0604020202020204" pitchFamily="34" charset="0"/>
            </a:endParaRPr>
          </a:p>
          <a:p>
            <a:pPr marL="0" indent="0">
              <a:buNone/>
            </a:pPr>
            <a:r>
              <a:rPr lang="en-GB" sz="2200" dirty="0">
                <a:solidFill>
                  <a:schemeClr val="tx1"/>
                </a:solidFill>
                <a:latin typeface="Arial" panose="020B0604020202020204" pitchFamily="34" charset="0"/>
                <a:cs typeface="Arial" panose="020B0604020202020204" pitchFamily="34" charset="0"/>
              </a:rPr>
              <a:t>There are almost as many different definitions as there are people who have tried to define it.</a:t>
            </a:r>
          </a:p>
          <a:p>
            <a:pPr marL="0" indent="0">
              <a:buNone/>
            </a:pPr>
            <a:r>
              <a:rPr lang="en-GB" sz="2200" dirty="0">
                <a:solidFill>
                  <a:schemeClr val="tx1"/>
                </a:solidFill>
                <a:latin typeface="Arial" panose="020B0604020202020204" pitchFamily="34" charset="0"/>
                <a:cs typeface="Arial" panose="020B0604020202020204" pitchFamily="34" charset="0"/>
              </a:rPr>
              <a:t>(Stogdill,1974)</a:t>
            </a:r>
          </a:p>
          <a:p>
            <a:pPr marL="0" indent="0">
              <a:buNone/>
            </a:pPr>
            <a:endParaRPr lang="en-GB" sz="2200" dirty="0">
              <a:solidFill>
                <a:schemeClr val="tx1"/>
              </a:solidFill>
            </a:endParaRPr>
          </a:p>
        </p:txBody>
      </p:sp>
    </p:spTree>
    <p:extLst>
      <p:ext uri="{BB962C8B-B14F-4D97-AF65-F5344CB8AC3E}">
        <p14:creationId xmlns:p14="http://schemas.microsoft.com/office/powerpoint/2010/main" val="326000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of</a:t>
            </a:r>
          </a:p>
          <a:p>
            <a:pPr>
              <a:lnSpc>
                <a:spcPct val="110000"/>
              </a:lnSpc>
              <a:buFont typeface="Wingdings" pitchFamily="2" charset="2"/>
              <a:buNone/>
              <a:defRPr/>
            </a:pPr>
            <a:r>
              <a:rPr lang="en-US" dirty="0"/>
              <a:t>leadership over the coming weeks.</a:t>
            </a:r>
          </a:p>
        </p:txBody>
      </p:sp>
      <p:sp>
        <p:nvSpPr>
          <p:cNvPr id="4" name="Vertical Text Placeholder 3"/>
          <p:cNvSpPr>
            <a:spLocks noGrp="1"/>
          </p:cNvSpPr>
          <p:nvPr>
            <p:ph type="body" orient="vert" idx="13"/>
          </p:nvPr>
        </p:nvSpPr>
        <p:spPr/>
        <p:txBody>
          <a:bodyPr/>
          <a:lstStyle/>
          <a:p>
            <a:pPr marL="0" indent="0">
              <a:buNone/>
            </a:pPr>
            <a:r>
              <a:rPr lang="en-GB" dirty="0"/>
              <a:t>According to </a:t>
            </a:r>
            <a:r>
              <a:rPr lang="en-GB" dirty="0" err="1"/>
              <a:t>Northouse</a:t>
            </a:r>
            <a:r>
              <a:rPr lang="en-GB" dirty="0"/>
              <a:t> leadership is:</a:t>
            </a:r>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a:latin typeface="+mn-lt"/>
              </a:rPr>
              <a:t>Is a process</a:t>
            </a:r>
          </a:p>
          <a:p>
            <a:pPr eaLnBrk="1" hangingPunct="1">
              <a:lnSpc>
                <a:spcPct val="90000"/>
              </a:lnSpc>
              <a:spcBef>
                <a:spcPct val="0"/>
              </a:spcBef>
              <a:spcAft>
                <a:spcPts val="1200"/>
              </a:spcAft>
              <a:buClr>
                <a:srgbClr val="0070C0"/>
              </a:buClr>
            </a:pPr>
            <a:r>
              <a:rPr lang="en-US" sz="2400" dirty="0">
                <a:latin typeface="+mn-lt"/>
              </a:rPr>
              <a:t>Involves influence</a:t>
            </a:r>
          </a:p>
          <a:p>
            <a:pPr eaLnBrk="1" hangingPunct="1">
              <a:lnSpc>
                <a:spcPct val="90000"/>
              </a:lnSpc>
              <a:spcBef>
                <a:spcPct val="0"/>
              </a:spcBef>
              <a:spcAft>
                <a:spcPts val="1200"/>
              </a:spcAft>
              <a:buClr>
                <a:srgbClr val="0070C0"/>
              </a:buClr>
            </a:pPr>
            <a:r>
              <a:rPr lang="en-US" sz="2400" dirty="0">
                <a:latin typeface="+mn-lt"/>
              </a:rPr>
              <a:t>Occurs within a group context</a:t>
            </a:r>
          </a:p>
          <a:p>
            <a:pPr eaLnBrk="1" hangingPunct="1">
              <a:lnSpc>
                <a:spcPct val="90000"/>
              </a:lnSpc>
              <a:spcBef>
                <a:spcPct val="0"/>
              </a:spcBef>
              <a:spcAft>
                <a:spcPts val="1200"/>
              </a:spcAft>
              <a:buClr>
                <a:srgbClr val="0070C0"/>
              </a:buClr>
            </a:pPr>
            <a:r>
              <a:rPr lang="en-US" sz="2400" dirty="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12</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a:t>What is……..</a:t>
            </a:r>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a:t>…..and is it different to leadership?</a:t>
            </a:r>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a:t>Write down an example of someone you think is a good manager and what makes them a good manager.</a:t>
            </a:r>
          </a:p>
        </p:txBody>
      </p:sp>
    </p:spTree>
    <p:extLst>
      <p:ext uri="{BB962C8B-B14F-4D97-AF65-F5344CB8AC3E}">
        <p14:creationId xmlns:p14="http://schemas.microsoft.com/office/powerpoint/2010/main" val="255405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13</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a:t>Plan</a:t>
            </a:r>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a:p>
          <a:p>
            <a:pPr>
              <a:buNone/>
            </a:pPr>
            <a:endParaRPr lang="en-GB" sz="3200" dirty="0"/>
          </a:p>
        </p:txBody>
      </p:sp>
      <p:sp>
        <p:nvSpPr>
          <p:cNvPr id="5" name="Content Placeholder 4"/>
          <p:cNvSpPr>
            <a:spLocks noGrp="1"/>
          </p:cNvSpPr>
          <p:nvPr>
            <p:ph type="body" orient="vert" idx="13"/>
          </p:nvPr>
        </p:nvSpPr>
        <p:spPr/>
        <p:txBody>
          <a:bodyPr>
            <a:normAutofit fontScale="77500" lnSpcReduction="20000"/>
          </a:bodyPr>
          <a:lstStyle/>
          <a:p>
            <a:pPr>
              <a:buNone/>
            </a:pPr>
            <a:r>
              <a:rPr lang="en-GB" dirty="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14</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Drucker (1993) stated that managers:</a:t>
            </a:r>
          </a:p>
          <a:p>
            <a:r>
              <a:rPr lang="en-GB" dirty="0"/>
              <a:t>Manage a business – creating customers, innovation</a:t>
            </a:r>
          </a:p>
          <a:p>
            <a:r>
              <a:rPr lang="en-GB" dirty="0"/>
              <a:t>Manage Managers</a:t>
            </a:r>
          </a:p>
          <a:p>
            <a:r>
              <a:rPr lang="en-GB" dirty="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a:solidFill>
                  <a:srgbClr val="C00000"/>
                </a:solidFill>
              </a:rPr>
              <a:t>Management </a:t>
            </a:r>
          </a:p>
          <a:p>
            <a:pPr>
              <a:buFont typeface="Arial" panose="020B0604020202020204" pitchFamily="34" charset="0"/>
              <a:buChar char="•"/>
            </a:pPr>
            <a:r>
              <a:rPr lang="en-GB" sz="1600" dirty="0"/>
              <a:t>Planning</a:t>
            </a:r>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77500" lnSpcReduction="20000"/>
          </a:bodyPr>
          <a:lstStyle/>
          <a:p>
            <a:pPr>
              <a:buNone/>
            </a:pPr>
            <a:r>
              <a:rPr lang="en-GB" dirty="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15</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a:solidFill>
                  <a:srgbClr val="C00000"/>
                </a:solidFill>
              </a:rPr>
              <a:t>Leadership</a:t>
            </a:r>
          </a:p>
          <a:p>
            <a:endParaRPr lang="en-GB" dirty="0"/>
          </a:p>
          <a:p>
            <a:r>
              <a:rPr lang="en-GB" dirty="0"/>
              <a:t>Vision</a:t>
            </a:r>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Leadership v’s Management</a:t>
            </a:r>
          </a:p>
        </p:txBody>
      </p:sp>
      <p:sp>
        <p:nvSpPr>
          <p:cNvPr id="4" name="Vertical Text Placeholder 3"/>
          <p:cNvSpPr>
            <a:spLocks noGrp="1"/>
          </p:cNvSpPr>
          <p:nvPr>
            <p:ph type="body" orient="vert" idx="13"/>
          </p:nvPr>
        </p:nvSpPr>
        <p:spPr/>
        <p:txBody>
          <a:bodyPr/>
          <a:lstStyle/>
          <a:p>
            <a:pPr marL="0" indent="0">
              <a:buNone/>
            </a:pPr>
            <a:r>
              <a:rPr lang="en-GB" dirty="0" err="1"/>
              <a:t>Differnces</a:t>
            </a:r>
            <a:r>
              <a:rPr lang="en-GB" dirty="0"/>
              <a:t> (Kotter 1990)</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a:t>2. Leadership v’s Management</a:t>
            </a:r>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a:t>Balance varies on the level of accountability within an organisation</a:t>
            </a:r>
          </a:p>
          <a:p>
            <a:r>
              <a:rPr lang="en-GB" dirty="0"/>
              <a:t>All managers need to lead and all leaders need to 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a:t>Can you have one without the other?</a:t>
            </a:r>
          </a:p>
        </p:txBody>
      </p:sp>
      <p:sp>
        <p:nvSpPr>
          <p:cNvPr id="4" name="Slide Number Placeholder 3"/>
          <p:cNvSpPr>
            <a:spLocks noGrp="1"/>
          </p:cNvSpPr>
          <p:nvPr>
            <p:ph type="sldNum" sz="quarter" idx="15"/>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186251522"/>
      </p:ext>
    </p:extLst>
  </p:cSld>
  <p:clrMapOvr>
    <a:masterClrMapping/>
  </p:clrMapOvr>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840</Words>
  <Application>Microsoft Office PowerPoint</Application>
  <PresentationFormat>On-screen Show (4:3)</PresentationFormat>
  <Paragraphs>162</Paragraphs>
  <Slides>17</Slides>
  <Notes>17</Notes>
  <HiddenSlides>4</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Arial Rounded MT Bold</vt:lpstr>
      <vt:lpstr>Calibri</vt:lpstr>
      <vt:lpstr>Calibri Light</vt:lpstr>
      <vt:lpstr>Times New Roman</vt:lpstr>
      <vt:lpstr>Wingdings</vt:lpstr>
      <vt:lpstr>Wingdings 2</vt:lpstr>
      <vt:lpstr>2_Custom Design</vt:lpstr>
      <vt:lpstr>Metropolitan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Leadership Defined</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Marie Pitson</cp:lastModifiedBy>
  <cp:revision>62</cp:revision>
  <cp:lastPrinted>2021-07-21T08:28:20Z</cp:lastPrinted>
  <dcterms:created xsi:type="dcterms:W3CDTF">2015-04-14T15:21:28Z</dcterms:created>
  <dcterms:modified xsi:type="dcterms:W3CDTF">2022-10-11T13:58:41Z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