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rts/colors1.xml" ContentType="application/vnd.ms-office.chartcolorstyle+xml"/>
  <Override PartName="/ppt/charts/style1.xml" ContentType="application/vnd.ms-office.chart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" r:id="rId2"/>
    <p:sldId id="273" r:id="rId3"/>
    <p:sldId id="275" r:id="rId4"/>
    <p:sldId id="270" r:id="rId5"/>
    <p:sldId id="261" r:id="rId6"/>
    <p:sldId id="269" r:id="rId7"/>
    <p:sldId id="268" r:id="rId8"/>
    <p:sldId id="258" r:id="rId9"/>
    <p:sldId id="276" r:id="rId10"/>
    <p:sldId id="259" r:id="rId11"/>
    <p:sldId id="260" r:id="rId12"/>
    <p:sldId id="271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0166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50" d="100"/>
          <a:sy n="50" d="100"/>
        </p:scale>
        <p:origin x="-5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microsoft.com/office/2011/relationships/chartStyle" Target="style1.xml"/><Relationship Id="rId2" Type="http://schemas.microsoft.com/office/2011/relationships/chartColorStyle" Target="colors1.xml"/><Relationship Id="rId1" Type="http://schemas.openxmlformats.org/officeDocument/2006/relationships/oleObject" Target="file:///C:\Users\ashley\Desktop\Flaw%20Sizing%20Accuracy%20Dataset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Sizing</a:t>
            </a:r>
            <a:r>
              <a:rPr lang="en-GB" baseline="0"/>
              <a:t> Accuracy</a:t>
            </a:r>
            <a:endParaRPr lang="en-GB"/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diamond"/>
            <c:size val="5"/>
            <c:spPr>
              <a:solidFill>
                <a:schemeClr val="tx1"/>
              </a:solidFill>
              <a:ln w="9525" cmpd="sng">
                <a:solidFill>
                  <a:schemeClr val="tx1">
                    <a:alpha val="96000"/>
                  </a:schemeClr>
                </a:solidFill>
              </a:ln>
              <a:effectLst/>
            </c:spPr>
          </c:marker>
          <c:trendline>
            <c:spPr>
              <a:ln w="12700" cap="rnd">
                <a:solidFill>
                  <a:schemeClr val="tx1"/>
                </a:solidFill>
                <a:prstDash val="solid"/>
              </a:ln>
              <a:effectLst/>
            </c:spPr>
            <c:trendlineType val="linear"/>
            <c:dispRSqr val="1"/>
            <c:dispEq val="1"/>
            <c:trendlineLbl>
              <c:layout>
                <c:manualLayout>
                  <c:x val="-0.30051655048985892"/>
                  <c:y val="2.6225095581598433E-2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Sheet1!$B$3:$B$23</c:f>
              <c:numCache>
                <c:formatCode>General</c:formatCode>
                <c:ptCount val="21"/>
                <c:pt idx="0">
                  <c:v>0.25</c:v>
                </c:pt>
                <c:pt idx="1">
                  <c:v>0.27</c:v>
                </c:pt>
                <c:pt idx="2">
                  <c:v>0.28000000000000003</c:v>
                </c:pt>
                <c:pt idx="3">
                  <c:v>0.4</c:v>
                </c:pt>
                <c:pt idx="4">
                  <c:v>0.4</c:v>
                </c:pt>
                <c:pt idx="5">
                  <c:v>0.5</c:v>
                </c:pt>
                <c:pt idx="6">
                  <c:v>0.52</c:v>
                </c:pt>
                <c:pt idx="7">
                  <c:v>0.55000000000000004</c:v>
                </c:pt>
                <c:pt idx="8">
                  <c:v>0.7</c:v>
                </c:pt>
                <c:pt idx="9">
                  <c:v>0.98</c:v>
                </c:pt>
                <c:pt idx="10">
                  <c:v>1.1200000000000001</c:v>
                </c:pt>
                <c:pt idx="11">
                  <c:v>1.1499999999999999</c:v>
                </c:pt>
                <c:pt idx="12">
                  <c:v>1.1000000000000001</c:v>
                </c:pt>
                <c:pt idx="13">
                  <c:v>1.3</c:v>
                </c:pt>
                <c:pt idx="14">
                  <c:v>1.6</c:v>
                </c:pt>
                <c:pt idx="15">
                  <c:v>1.8</c:v>
                </c:pt>
                <c:pt idx="16">
                  <c:v>2.1</c:v>
                </c:pt>
                <c:pt idx="17">
                  <c:v>2.7</c:v>
                </c:pt>
                <c:pt idx="18">
                  <c:v>4.9000000000000004</c:v>
                </c:pt>
                <c:pt idx="19">
                  <c:v>6</c:v>
                </c:pt>
                <c:pt idx="20">
                  <c:v>7.5</c:v>
                </c:pt>
              </c:numCache>
            </c:numRef>
          </c:xVal>
          <c:yVal>
            <c:numRef>
              <c:f>Sheet1!$C$3:$C$23</c:f>
              <c:numCache>
                <c:formatCode>0.0</c:formatCode>
                <c:ptCount val="21"/>
                <c:pt idx="0">
                  <c:v>0.4</c:v>
                </c:pt>
                <c:pt idx="1">
                  <c:v>1</c:v>
                </c:pt>
                <c:pt idx="2">
                  <c:v>0.8</c:v>
                </c:pt>
                <c:pt idx="3">
                  <c:v>0.9</c:v>
                </c:pt>
                <c:pt idx="4">
                  <c:v>0.8</c:v>
                </c:pt>
                <c:pt idx="5">
                  <c:v>0.4</c:v>
                </c:pt>
                <c:pt idx="6">
                  <c:v>0.7</c:v>
                </c:pt>
                <c:pt idx="7">
                  <c:v>0.5</c:v>
                </c:pt>
                <c:pt idx="8">
                  <c:v>1.2</c:v>
                </c:pt>
                <c:pt idx="9">
                  <c:v>1.5</c:v>
                </c:pt>
                <c:pt idx="10">
                  <c:v>1.2</c:v>
                </c:pt>
                <c:pt idx="11">
                  <c:v>1.5</c:v>
                </c:pt>
                <c:pt idx="12">
                  <c:v>1.7</c:v>
                </c:pt>
                <c:pt idx="13">
                  <c:v>1.8</c:v>
                </c:pt>
                <c:pt idx="14">
                  <c:v>1.4</c:v>
                </c:pt>
                <c:pt idx="15">
                  <c:v>1.3</c:v>
                </c:pt>
                <c:pt idx="16">
                  <c:v>2.5</c:v>
                </c:pt>
                <c:pt idx="17">
                  <c:v>2.5</c:v>
                </c:pt>
                <c:pt idx="18">
                  <c:v>5.5</c:v>
                </c:pt>
                <c:pt idx="19">
                  <c:v>6.5</c:v>
                </c:pt>
                <c:pt idx="20">
                  <c:v>6.5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AD7C-446C-A620-29574C16EA03}"/>
            </c:ext>
          </c:extLst>
        </c:ser>
        <c:ser>
          <c:idx val="1"/>
          <c:order val="1"/>
          <c:tx>
            <c:v>Sraight line</c:v>
          </c:tx>
          <c:spPr>
            <a:ln w="12700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xVal>
            <c:numRef>
              <c:f>Sheet1!$B$34:$B$35</c:f>
              <c:numCache>
                <c:formatCode>General</c:formatCode>
                <c:ptCount val="2"/>
                <c:pt idx="0">
                  <c:v>0</c:v>
                </c:pt>
                <c:pt idx="1">
                  <c:v>8</c:v>
                </c:pt>
              </c:numCache>
            </c:numRef>
          </c:xVal>
          <c:yVal>
            <c:numRef>
              <c:f>Sheet1!$C$34:$C$35</c:f>
              <c:numCache>
                <c:formatCode>General</c:formatCode>
                <c:ptCount val="2"/>
                <c:pt idx="0">
                  <c:v>0</c:v>
                </c:pt>
                <c:pt idx="1">
                  <c:v>8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AD7C-446C-A620-29574C16EA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3110272"/>
        <c:axId val="93110848"/>
      </c:scatterChart>
      <c:valAx>
        <c:axId val="93110272"/>
        <c:scaling>
          <c:orientation val="minMax"/>
          <c:max val="8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Actual Flaw Size</a:t>
                </a:r>
                <a:r>
                  <a:rPr lang="en-GB" baseline="0"/>
                  <a:t> (mm)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3110848"/>
        <c:crosses val="autoZero"/>
        <c:crossBetween val="midCat"/>
      </c:valAx>
      <c:valAx>
        <c:axId val="93110848"/>
        <c:scaling>
          <c:orientation val="minMax"/>
          <c:max val="8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Estimated Flaw</a:t>
                </a:r>
                <a:r>
                  <a:rPr lang="en-GB" baseline="0"/>
                  <a:t> size (mm)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</c:title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311027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solidFill>
        <a:schemeClr val="tx1"/>
      </a:solidFill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787CF7-C7A5-4E29-BC68-41CBAE17F9C4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88F426-C4C7-43C1-A443-E7CAD6A86D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582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D1441C-BDF1-4A3E-BADE-2CD62422D81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88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9CE0-76D7-4CE2-A1AA-C3EF1C797F7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42C78-0691-4547-A967-18669F4C8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620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9CE0-76D7-4CE2-A1AA-C3EF1C797F7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42C78-0691-4547-A967-18669F4C8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2279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9CE0-76D7-4CE2-A1AA-C3EF1C797F7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42C78-0691-4547-A967-18669F4C8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157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9CE0-76D7-4CE2-A1AA-C3EF1C797F7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42C78-0691-4547-A967-18669F4C8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426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9CE0-76D7-4CE2-A1AA-C3EF1C797F7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42C78-0691-4547-A967-18669F4C8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4401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9CE0-76D7-4CE2-A1AA-C3EF1C797F7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42C78-0691-4547-A967-18669F4C8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280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9CE0-76D7-4CE2-A1AA-C3EF1C797F7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42C78-0691-4547-A967-18669F4C8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7323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9CE0-76D7-4CE2-A1AA-C3EF1C797F7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42C78-0691-4547-A967-18669F4C8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771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9CE0-76D7-4CE2-A1AA-C3EF1C797F7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42C78-0691-4547-A967-18669F4C8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4066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9CE0-76D7-4CE2-A1AA-C3EF1C797F7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42C78-0691-4547-A967-18669F4C8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238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9CE0-76D7-4CE2-A1AA-C3EF1C797F7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42C78-0691-4547-A967-18669F4C8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673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D9CE0-76D7-4CE2-A1AA-C3EF1C797F7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942C78-0691-4547-A967-18669F4C8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917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gif"/><Relationship Id="rId4" Type="http://schemas.openxmlformats.org/officeDocument/2006/relationships/image" Target="../media/image2.gi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1"/>
            <a:ext cx="9144002" cy="306895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9623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187544"/>
            <a:ext cx="7772400" cy="945315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>
                <a:solidFill>
                  <a:schemeClr val="bg1"/>
                </a:solidFill>
              </a:rPr>
              <a:t>Silverwing and Swansea Met Collaboration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1" y="3224896"/>
            <a:ext cx="8727872" cy="2672093"/>
          </a:xfrm>
        </p:spPr>
        <p:txBody>
          <a:bodyPr>
            <a:normAutofit/>
          </a:bodyPr>
          <a:lstStyle/>
          <a:p>
            <a:pPr algn="l"/>
            <a:r>
              <a:rPr lang="en-GB" dirty="0" smtClean="0"/>
              <a:t>A.L</a:t>
            </a:r>
            <a:r>
              <a:rPr lang="en-GB" dirty="0"/>
              <a:t>. </a:t>
            </a:r>
            <a:r>
              <a:rPr lang="en-GB" dirty="0" smtClean="0"/>
              <a:t>Pullen</a:t>
            </a:r>
          </a:p>
          <a:p>
            <a:pPr algn="l"/>
            <a:endParaRPr lang="en-GB" dirty="0"/>
          </a:p>
          <a:p>
            <a:pPr algn="l"/>
            <a:r>
              <a:rPr lang="en-GB" dirty="0" smtClean="0"/>
              <a:t>Supervisors; </a:t>
            </a:r>
            <a:endParaRPr lang="en-GB" dirty="0"/>
          </a:p>
          <a:p>
            <a:pPr algn="l"/>
            <a:r>
              <a:rPr lang="en-GB" dirty="0" smtClean="0"/>
              <a:t>Dr P. Charlton, Dr </a:t>
            </a:r>
            <a:r>
              <a:rPr lang="en-GB" dirty="0" smtClean="0"/>
              <a:t>N J. </a:t>
            </a:r>
            <a:r>
              <a:rPr lang="en-GB" dirty="0" smtClean="0"/>
              <a:t>Whitehead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1500" y="254551"/>
            <a:ext cx="3213431" cy="917693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179512" y="1438980"/>
            <a:ext cx="7772400" cy="148621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>
                <a:solidFill>
                  <a:srgbClr val="401663"/>
                </a:solidFill>
              </a:rPr>
              <a:t>Enhanced Magnetic Flux Leakage </a:t>
            </a:r>
            <a:r>
              <a:rPr lang="en-GB" sz="3600" dirty="0" smtClean="0">
                <a:solidFill>
                  <a:srgbClr val="401663"/>
                </a:solidFill>
              </a:rPr>
              <a:t>Analysis</a:t>
            </a:r>
            <a:endParaRPr lang="en-GB" sz="3600" dirty="0">
              <a:solidFill>
                <a:srgbClr val="401663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1" y="254078"/>
            <a:ext cx="2257957" cy="901063"/>
          </a:xfrm>
          <a:prstGeom prst="rect">
            <a:avLst/>
          </a:prstGeom>
        </p:spPr>
      </p:pic>
      <p:pic>
        <p:nvPicPr>
          <p:cNvPr id="10" name="Picture 9" descr="wefologo.gif"/>
          <p:cNvPicPr/>
          <p:nvPr/>
        </p:nvPicPr>
        <p:blipFill>
          <a:blip r:embed="rId5"/>
          <a:stretch>
            <a:fillRect/>
          </a:stretch>
        </p:blipFill>
        <p:spPr>
          <a:xfrm>
            <a:off x="3509773" y="254078"/>
            <a:ext cx="1111877" cy="930825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0" y="2971800"/>
            <a:ext cx="9264316" cy="9716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506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336505" cy="8783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2596"/>
            <a:ext cx="7886700" cy="513179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rgbClr val="40166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Silverwing</a:t>
            </a:r>
            <a:r>
              <a:rPr lang="en-GB" b="1" dirty="0">
                <a:solidFill>
                  <a:srgbClr val="40166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UK Ltd.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Silverwing are a NDT company with offices in the Middle East, Africa, Texas and the United Kingdom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Silverwing creates technology-driven inspection systems, supporting safety management in the Oil and Gas industry and maximising asset life cycle.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Storage tank inspection team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885399"/>
            <a:ext cx="9264316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866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336505" cy="8783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2596"/>
            <a:ext cx="7886700" cy="513179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40166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Storage Tank Inspection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730" y="1441748"/>
            <a:ext cx="5362718" cy="2027977"/>
          </a:xfrm>
        </p:spPr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Storage tanks are vast containers that store liquid most commonly used in the petro-chemical industry.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0" y="885399"/>
            <a:ext cx="9264316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https://upload.wikimedia.org/wikipedia/commons/c/cc/Fuel_tank_gnangarr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0487" y="1075378"/>
            <a:ext cx="3318317" cy="2206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MFL tank floor inspecti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685" y="3836095"/>
            <a:ext cx="3677867" cy="2627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4164342" y="4390379"/>
            <a:ext cx="4979658" cy="24676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Magnetic Flux Leakage (MFL)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scanning system to scan both top and bottom side corrosion.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8729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problem faced during an NDT inspection of a storage tank floor is the trade-off between defect sizing and inspection speed, to minimise the time of product decommission.</a:t>
            </a:r>
          </a:p>
          <a:p>
            <a:endParaRPr lang="en-GB" dirty="0"/>
          </a:p>
          <a:p>
            <a:r>
              <a:rPr lang="en-GB" dirty="0"/>
              <a:t>MFL allows for rapid scanning with the result of lower accuracy of defect sizing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336505" cy="8783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628650" y="362596"/>
            <a:ext cx="7886700" cy="513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rgbClr val="40166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Problem - Motivation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885399"/>
            <a:ext cx="9264316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036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MFL relies on the principle of magnetic saturation within a magnetic material.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Magnetic flux flows from a permanent magnet bridge through the material to form a magnetic circuit.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336505" cy="8783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628650" y="362596"/>
            <a:ext cx="7886700" cy="513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rgbClr val="40166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Magnetic Flux Leakage Principles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885399"/>
            <a:ext cx="9264316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27083" t="57851" r="22834" b="12964"/>
          <a:stretch/>
        </p:blipFill>
        <p:spPr>
          <a:xfrm>
            <a:off x="2199372" y="4558429"/>
            <a:ext cx="4937760" cy="1618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4441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Magnetic saturation states can be represented by the following;</a:t>
            </a:r>
          </a:p>
          <a:p>
            <a:endParaRPr lang="en-GB" dirty="0"/>
          </a:p>
          <a:p>
            <a:r>
              <a:rPr lang="en-GB" dirty="0"/>
              <a:t>Perfectly saturated</a:t>
            </a:r>
          </a:p>
          <a:p>
            <a:endParaRPr lang="en-GB" dirty="0"/>
          </a:p>
          <a:p>
            <a:r>
              <a:rPr lang="en-GB" dirty="0"/>
              <a:t>Under-saturated</a:t>
            </a:r>
          </a:p>
          <a:p>
            <a:endParaRPr lang="en-GB" dirty="0"/>
          </a:p>
          <a:p>
            <a:r>
              <a:rPr lang="en-GB" dirty="0"/>
              <a:t>Over-saturated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336505" cy="8783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628650" y="362596"/>
            <a:ext cx="7886700" cy="513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rgbClr val="40166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Magnetic Flux Leakage Principles Cont.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885399"/>
            <a:ext cx="9264316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4800" y="3051810"/>
            <a:ext cx="5029200" cy="63895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4003" y="4069932"/>
            <a:ext cx="4907280" cy="60617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/>
          <a:srcRect t="2433"/>
          <a:stretch/>
        </p:blipFill>
        <p:spPr>
          <a:xfrm>
            <a:off x="4071286" y="5055276"/>
            <a:ext cx="5072714" cy="954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355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 there is a defect in the plate this causes a break in the magnetic circuit resulting in leakage of magnetic flux within the plate and is picked up by the senor head situated in the centre of the magnetic bridge.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336505" cy="8783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628650" y="362596"/>
            <a:ext cx="7886700" cy="513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rgbClr val="40166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Magnetic Flux Leakage Principles Cont.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885399"/>
            <a:ext cx="9264316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27336" t="57519" r="23487" b="12214"/>
          <a:stretch/>
        </p:blipFill>
        <p:spPr>
          <a:xfrm>
            <a:off x="2026111" y="4481636"/>
            <a:ext cx="5091777" cy="16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6948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336505" cy="8783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2596"/>
            <a:ext cx="7886700" cy="513179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40166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Project Outline -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2D Parametric Simulation study 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Experimentally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gather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data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project will utilise statistical analysis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techniques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0" y="885399"/>
            <a:ext cx="9264316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5703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336505" cy="8783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2596"/>
            <a:ext cx="7886700" cy="513179"/>
          </a:xfrm>
        </p:spPr>
        <p:txBody>
          <a:bodyPr>
            <a:noAutofit/>
          </a:bodyPr>
          <a:lstStyle/>
          <a:p>
            <a:r>
              <a:rPr lang="en-GB" sz="3600" b="1" dirty="0" smtClean="0">
                <a:solidFill>
                  <a:srgbClr val="40166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2D </a:t>
            </a:r>
            <a:r>
              <a:rPr lang="en-GB" sz="3600" b="1" dirty="0" err="1" smtClean="0">
                <a:solidFill>
                  <a:srgbClr val="40166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Transational</a:t>
            </a:r>
            <a:r>
              <a:rPr lang="en-GB" sz="3600" b="1" dirty="0" smtClean="0">
                <a:solidFill>
                  <a:srgbClr val="40166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Transient: 6mm Plate</a:t>
            </a:r>
            <a:endParaRPr lang="en-GB" sz="3600" b="1" dirty="0">
              <a:solidFill>
                <a:srgbClr val="401663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6mm 1020 1 animation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8650" y="2362200"/>
            <a:ext cx="7886700" cy="3276600"/>
          </a:xfrm>
        </p:spPr>
      </p:pic>
      <p:sp>
        <p:nvSpPr>
          <p:cNvPr id="5" name="Rectangle 4"/>
          <p:cNvSpPr/>
          <p:nvPr/>
        </p:nvSpPr>
        <p:spPr>
          <a:xfrm>
            <a:off x="0" y="885399"/>
            <a:ext cx="9264316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12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8650" y="2808031"/>
            <a:ext cx="5051053" cy="381796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0"/>
            <a:ext cx="9336505" cy="8783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628650" y="362596"/>
            <a:ext cx="7886700" cy="513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rgbClr val="40166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Probability of Detection</a:t>
            </a:r>
          </a:p>
        </p:txBody>
      </p:sp>
      <p:sp>
        <p:nvSpPr>
          <p:cNvPr id="7" name="Rectangle 6"/>
          <p:cNvSpPr/>
          <p:nvPr/>
        </p:nvSpPr>
        <p:spPr>
          <a:xfrm>
            <a:off x="0" y="885399"/>
            <a:ext cx="9264316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43840" y="1238371"/>
            <a:ext cx="85344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</a:t>
            </a:r>
            <a:r>
              <a:rPr lang="en-GB" sz="2800" dirty="0">
                <a:solidFill>
                  <a:srgbClr val="40166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Probability of Detection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’ (PoD) curve which allows a systems detection capabilities to be graphically displayed as a function of defect size.</a:t>
            </a:r>
            <a:endParaRPr lang="en-GB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Rectangle 1"/>
              <p:cNvSpPr/>
              <p:nvPr/>
            </p:nvSpPr>
            <p:spPr>
              <a:xfrm>
                <a:off x="5898608" y="4188341"/>
                <a:ext cx="2616742" cy="105734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𝑃𝑜𝐷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𝑒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𝜋</m:t>
                                  </m:r>
                                </m:num>
                                <m:den>
                                  <m:rad>
                                    <m:radPr>
                                      <m:degHide m:val="on"/>
                                      <m:ctrlPr>
                                        <a:rPr lang="en-GB" i="1">
                                          <a:latin typeface="Cambria Math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en-GB" i="0">
                                          <a:latin typeface="Cambria Math" panose="02040503050406030204" pitchFamily="18" charset="0"/>
                                        </a:rPr>
                                        <m:t>3</m:t>
                                      </m:r>
                                    </m:e>
                                  </m:rad>
                                </m:den>
                              </m:f>
                              <m:d>
                                <m:d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m:rPr>
                                          <m:sty m:val="p"/>
                                        </m:rPr>
                                        <a:rPr lang="en-GB" i="0">
                                          <a:latin typeface="Cambria Math" panose="02040503050406030204" pitchFamily="18" charset="0"/>
                                        </a:rPr>
                                        <m:t>l</m:t>
                                      </m:r>
                                      <m:func>
                                        <m:funcPr>
                                          <m:ctrlPr>
                                            <a:rPr lang="en-GB" i="1">
                                              <a:latin typeface="Cambria Math"/>
                                            </a:rPr>
                                          </m:ctrlPr>
                                        </m:funcPr>
                                        <m:fNam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GB" i="0">
                                              <a:latin typeface="Cambria Math" panose="02040503050406030204" pitchFamily="18" charset="0"/>
                                            </a:rPr>
                                            <m:t>n</m:t>
                                          </m:r>
                                        </m:fName>
                                        <m:e>
                                          <m:r>
                                            <a:rPr lang="en-GB" i="0">
                                              <a:latin typeface="Cambria Math" panose="02040503050406030204" pitchFamily="18" charset="0"/>
                                            </a:rPr>
                                            <m:t>(</m:t>
                                          </m:r>
                                        </m:e>
                                      </m:func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𝑎</m:t>
                                      </m:r>
                                      <m:r>
                                        <a:rPr lang="en-GB" i="0">
                                          <a:latin typeface="Cambria Math" panose="02040503050406030204" pitchFamily="18" charset="0"/>
                                        </a:rPr>
                                        <m:t>)+</m:t>
                                      </m:r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𝑚</m:t>
                                      </m:r>
                                    </m:num>
                                    <m:den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𝜎</m:t>
                                      </m:r>
                                    </m:den>
                                  </m:f>
                                </m:e>
                              </m:d>
                            </m:sup>
                          </m:sSup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 </m:t>
                          </m:r>
                        </m:num>
                        <m:den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1+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𝑒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𝜋</m:t>
                                  </m:r>
                                </m:num>
                                <m:den>
                                  <m:rad>
                                    <m:radPr>
                                      <m:degHide m:val="on"/>
                                      <m:ctrlPr>
                                        <a:rPr lang="en-GB" i="1">
                                          <a:latin typeface="Cambria Math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en-GB" i="0">
                                          <a:latin typeface="Cambria Math" panose="02040503050406030204" pitchFamily="18" charset="0"/>
                                        </a:rPr>
                                        <m:t>3</m:t>
                                      </m:r>
                                    </m:e>
                                  </m:rad>
                                </m:den>
                              </m:f>
                              <m:d>
                                <m:d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m:rPr>
                                          <m:sty m:val="p"/>
                                        </m:rPr>
                                        <a:rPr lang="en-GB" i="0">
                                          <a:latin typeface="Cambria Math" panose="02040503050406030204" pitchFamily="18" charset="0"/>
                                        </a:rPr>
                                        <m:t>l</m:t>
                                      </m:r>
                                      <m:func>
                                        <m:funcPr>
                                          <m:ctrlPr>
                                            <a:rPr lang="en-GB" i="1">
                                              <a:latin typeface="Cambria Math"/>
                                            </a:rPr>
                                          </m:ctrlPr>
                                        </m:funcPr>
                                        <m:fNam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GB" i="0">
                                              <a:latin typeface="Cambria Math" panose="02040503050406030204" pitchFamily="18" charset="0"/>
                                            </a:rPr>
                                            <m:t>n</m:t>
                                          </m:r>
                                        </m:fName>
                                        <m:e>
                                          <m:r>
                                            <a:rPr lang="en-GB" i="0">
                                              <a:latin typeface="Cambria Math" panose="02040503050406030204" pitchFamily="18" charset="0"/>
                                            </a:rPr>
                                            <m:t>(</m:t>
                                          </m:r>
                                        </m:e>
                                      </m:func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𝑎</m:t>
                                      </m:r>
                                      <m:r>
                                        <a:rPr lang="en-GB" i="0">
                                          <a:latin typeface="Cambria Math" panose="02040503050406030204" pitchFamily="18" charset="0"/>
                                        </a:rPr>
                                        <m:t>)+</m:t>
                                      </m:r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𝑚</m:t>
                                      </m:r>
                                    </m:num>
                                    <m:den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𝜎</m:t>
                                      </m:r>
                                    </m:den>
                                  </m:f>
                                </m:e>
                              </m:d>
                            </m:sup>
                          </m:sSup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98608" y="4188341"/>
                <a:ext cx="2616742" cy="1057341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730844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336505" cy="8783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628650" y="362596"/>
            <a:ext cx="7886700" cy="513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rgbClr val="40166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Probability of Sizing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0" y="885399"/>
            <a:ext cx="9264316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65760" y="1234440"/>
            <a:ext cx="836676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</a:t>
            </a:r>
            <a:r>
              <a:rPr lang="en-GB" sz="3200" dirty="0">
                <a:solidFill>
                  <a:srgbClr val="40166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Probability of Sizing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’ (PoS) is a graphical representation of a systems accuracy of estimating a defect size.</a:t>
            </a:r>
          </a:p>
          <a:p>
            <a:endParaRPr lang="en-GB" dirty="0"/>
          </a:p>
        </p:txBody>
      </p:sp>
      <p:graphicFrame>
        <p:nvGraphicFramePr>
          <p:cNvPr id="9" name="Chart 8"/>
          <p:cNvGraphicFramePr/>
          <p:nvPr>
            <p:extLst>
              <p:ext uri="{D42A27DB-BD31-4B8C-83A1-F6EECF244321}">
                <p14:modId xmlns:p14="http://schemas.microsoft.com/office/powerpoint/2010/main" val="4102664555"/>
              </p:ext>
            </p:extLst>
          </p:nvPr>
        </p:nvGraphicFramePr>
        <p:xfrm>
          <a:off x="2124291" y="2875730"/>
          <a:ext cx="4264933" cy="38028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8394755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-1" y="1"/>
            <a:ext cx="9144002" cy="306895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9623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79512" y="1187544"/>
            <a:ext cx="7772400" cy="9453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bg1"/>
                </a:solidFill>
              </a:rPr>
              <a:t>Silverwing and Swansea Met Collaboration</a:t>
            </a:r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179511" y="3224896"/>
            <a:ext cx="8727872" cy="30465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A.L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Pullen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 for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listening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questions welcome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1500" y="254551"/>
            <a:ext cx="3213431" cy="917693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179512" y="1438980"/>
            <a:ext cx="7772400" cy="148621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 smtClean="0">
                <a:solidFill>
                  <a:srgbClr val="401663"/>
                </a:solidFill>
              </a:rPr>
              <a:t>Enhanced Magnetic Flux Leakage Analysis</a:t>
            </a:r>
            <a:endParaRPr lang="en-GB" sz="3600" dirty="0">
              <a:solidFill>
                <a:srgbClr val="401663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1" y="254078"/>
            <a:ext cx="2257957" cy="901063"/>
          </a:xfrm>
          <a:prstGeom prst="rect">
            <a:avLst/>
          </a:prstGeom>
        </p:spPr>
      </p:pic>
      <p:pic>
        <p:nvPicPr>
          <p:cNvPr id="10" name="Picture 9" descr="wefologo.gif"/>
          <p:cNvPicPr/>
          <p:nvPr/>
        </p:nvPicPr>
        <p:blipFill>
          <a:blip r:embed="rId4"/>
          <a:stretch>
            <a:fillRect/>
          </a:stretch>
        </p:blipFill>
        <p:spPr>
          <a:xfrm>
            <a:off x="3509773" y="254078"/>
            <a:ext cx="1111877" cy="930825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0" y="2971800"/>
            <a:ext cx="9264316" cy="9716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3158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6475</TotalTime>
  <Words>410</Words>
  <Application>Microsoft Office PowerPoint</Application>
  <PresentationFormat>On-screen Show (4:3)</PresentationFormat>
  <Paragraphs>56</Paragraphs>
  <Slides>12</Slides>
  <Notes>1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Silverwing and Swansea Met Collaboration</vt:lpstr>
      <vt:lpstr>Silverwing UK Ltd.</vt:lpstr>
      <vt:lpstr>Storage Tank Inspection</vt:lpstr>
      <vt:lpstr>PowerPoint Presentation</vt:lpstr>
      <vt:lpstr>PowerPoint Presentation</vt:lpstr>
      <vt:lpstr>PowerPoint Presentation</vt:lpstr>
      <vt:lpstr>PowerPoint Presentation</vt:lpstr>
      <vt:lpstr>Project Outline - Methodology</vt:lpstr>
      <vt:lpstr>2D Transational Transient: 6mm Plate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Silverwing and Swansea Met Collaboration</dc:title>
  <dc:creator>Ashley Pullen</dc:creator>
  <cp:lastModifiedBy>Matthew Briggs</cp:lastModifiedBy>
  <cp:revision>56</cp:revision>
  <dcterms:created xsi:type="dcterms:W3CDTF">2015-03-04T21:01:27Z</dcterms:created>
  <dcterms:modified xsi:type="dcterms:W3CDTF">2016-10-19T13:11:45Z</dcterms:modified>
</cp:coreProperties>
</file>