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6"/>
  </p:notesMasterIdLst>
  <p:sldIdLst>
    <p:sldId id="342" r:id="rId2"/>
    <p:sldId id="481" r:id="rId3"/>
    <p:sldId id="421" r:id="rId4"/>
    <p:sldId id="509" r:id="rId5"/>
    <p:sldId id="512" r:id="rId6"/>
    <p:sldId id="513" r:id="rId7"/>
    <p:sldId id="515" r:id="rId8"/>
    <p:sldId id="514" r:id="rId9"/>
    <p:sldId id="462" r:id="rId10"/>
    <p:sldId id="511" r:id="rId11"/>
    <p:sldId id="432" r:id="rId12"/>
    <p:sldId id="436" r:id="rId13"/>
    <p:sldId id="373" r:id="rId14"/>
    <p:sldId id="36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217" autoAdjust="0"/>
  </p:normalViewPr>
  <p:slideViewPr>
    <p:cSldViewPr snapToGrid="0">
      <p:cViewPr varScale="1">
        <p:scale>
          <a:sx n="104" d="100"/>
          <a:sy n="104" d="100"/>
        </p:scale>
        <p:origin x="180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2165820-782E-D596-59A2-F870F90932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D77E2EF-E95A-8EA5-A528-56494B53E8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0" dirty="0">
                <a:cs typeface="Arial" panose="020B0604020202020204" pitchFamily="34" charset="0"/>
              </a:rPr>
              <a:t>The lecturer can ask students to take turn writing key words on the board, read their notes, give examples, show their homework, or do case studies.</a:t>
            </a:r>
          </a:p>
          <a:p>
            <a:pPr eaLnBrk="1" hangingPunct="1"/>
            <a:endParaRPr lang="en-US" altLang="en-US" b="0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200" b="0" dirty="0">
                <a:cs typeface="Arial" panose="020B0604020202020204" pitchFamily="34" charset="0"/>
              </a:rPr>
              <a:t>Can link the student’s answer to the content of this week – what organisational structure would best fit this company?</a:t>
            </a:r>
            <a:endParaRPr lang="en-US" altLang="en-US" b="0" dirty="0">
              <a:cs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B7454CA-DC16-6E88-C270-1A8729F64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A9DFB14-8B2A-4B2B-BBF8-413465CE1E97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491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Robbins and Coulter (2021), chapter 14.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70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792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56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853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124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414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0FE1F56B-5156-DDEA-D180-804675D921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6D12C580-EB11-0E60-BC2E-68FE24013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endParaRPr lang="en-GB" altLang="en-US" dirty="0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2F00D708-D52D-7343-6090-91E2901F98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5D2A3F0-37A7-4A56-B4E7-FA569E8F1453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414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use the contingency factor to answer the last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397A7-8CE3-4802-96CA-82AA1E29CA1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12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3400">
                <a:solidFill>
                  <a:srgbClr val="007FA3"/>
                </a:solidFill>
              </a:defRPr>
            </a:lvl1pPr>
          </a:lstStyle>
          <a:p>
            <a:r>
              <a:rPr lang="en-US" dirty="0"/>
              <a:t>Click to add figure number and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8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/>
              <a:t>Click to add caption</a:t>
            </a:r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3969" y="6172200"/>
            <a:ext cx="8595360" cy="2354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35713" y="137160"/>
            <a:ext cx="2133600" cy="1828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TextBox 8"/>
          <p:cNvSpPr txBox="1"/>
          <p:nvPr userDrawn="1"/>
        </p:nvSpPr>
        <p:spPr>
          <a:xfrm>
            <a:off x="1600200" y="6382512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 defTabSz="914400" rtl="0" eaLnBrk="1" latinLnBrk="0" hangingPunct="1">
              <a:spcBef>
                <a:spcPts val="0"/>
              </a:spcBef>
              <a:buClrTx/>
              <a:buFont typeface="Arial" panose="020B0604020202020204" pitchFamily="34" charset="0"/>
              <a:buNone/>
              <a:defRPr/>
            </a:pPr>
            <a:r>
              <a:rPr lang="en-US" altLang="en-US" sz="1200" kern="12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Copyright © 2021 Pearson Education Ltd.</a:t>
            </a:r>
          </a:p>
        </p:txBody>
      </p:sp>
      <p:pic>
        <p:nvPicPr>
          <p:cNvPr id="13" name="Picture 12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1EB95A7-6030-4378-8316-256F3CC353B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514600" y="2133600"/>
            <a:ext cx="4419600" cy="21336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E70623-D7BC-4E0D-8088-EE23938D97C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600200" y="4476750"/>
            <a:ext cx="6629400" cy="7207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7583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  <p:sldLayoutId id="2147483684" r:id="rId3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81464A-7777-6AF6-DC38-B6FDCEBAE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B561D84C-9709-B219-0FE4-AB904D116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816421"/>
            <a:ext cx="7496907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8: Session 2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868E7BA-7480-35FE-07EA-4012AA87AA20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(UOS)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E088C09-A337-52A5-8063-1E9134F6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we did the last time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4088145-02D0-5CB0-D664-EDE0E96BC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120743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did you learn last class?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were the key terms?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Do you have any questions?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EFF52-BF87-E56F-8300-304B8BFB9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16/02/2024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52EA0701-2A1A-A95E-F436-D586228E49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AE3581A-EF95-49A9-96A3-967EDE5F5F0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133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800" dirty="0"/>
              <a:t>By the end of this session, students should be aware of important aspects of management, organisational structure and culture:</a:t>
            </a:r>
            <a:r>
              <a:rPr lang="en-GB" altLang="en-US" sz="2000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kern="0" dirty="0">
                <a:solidFill>
                  <a:srgbClr val="000000"/>
                </a:solidFill>
                <a:latin typeface="Calibri" panose="020F0502020204030204" pitchFamily="34" charset="0"/>
                <a:ea typeface="DengXian" panose="02010600030101010101" pitchFamily="2" charset="-122"/>
              </a:rPr>
              <a:t>Challenges of management today</a:t>
            </a:r>
            <a:endParaRPr lang="en-GB" kern="0" dirty="0">
              <a:solidFill>
                <a:srgbClr val="00000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Management and organisational structure and culture.</a:t>
            </a:r>
            <a:endParaRPr lang="en-GB" altLang="en-US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16/02/2024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FDBBE-9E63-CE39-E815-A672FD05A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Managerial challenges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5758-4FE3-5500-F73D-CE1F6739C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Focus on Technology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Disruptive Innovation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Social Media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Ethics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Political Uncertainty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Focus on the Customer</a:t>
            </a:r>
          </a:p>
        </p:txBody>
      </p:sp>
    </p:spTree>
    <p:extLst>
      <p:ext uri="{BB962C8B-B14F-4D97-AF65-F5344CB8AC3E}">
        <p14:creationId xmlns:p14="http://schemas.microsoft.com/office/powerpoint/2010/main" val="3595007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Organisational structure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altLang="en-US" sz="2800" dirty="0" err="1"/>
              <a:t>Organisational</a:t>
            </a:r>
            <a:r>
              <a:rPr lang="en-US" altLang="en-US" sz="2800" dirty="0"/>
              <a:t> structure: the formal system of task and authority relationships that controls how people are to cooperate and use resources to achieve the organization’s goals.</a:t>
            </a:r>
          </a:p>
          <a:p>
            <a:r>
              <a:rPr lang="en-GB" altLang="en-US" sz="2800" dirty="0"/>
              <a:t>Management: coordinating and overseeing the work activities of others so their activities are completed efficiently and effectively.</a:t>
            </a:r>
          </a:p>
          <a:p>
            <a:pPr marL="0" indent="0">
              <a:buNone/>
            </a:pP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16/02/2024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9523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Organisational structure and management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1"/>
            <a:ext cx="6634383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 work. Time: 30 minutes</a:t>
            </a:r>
          </a:p>
          <a:p>
            <a:pPr marL="457200" indent="-457200">
              <a:buAutoNum type="arabicPeriod"/>
            </a:pPr>
            <a:r>
              <a:rPr lang="en-GB" dirty="0"/>
              <a:t>How do management and organisational structure interact with one another?</a:t>
            </a:r>
          </a:p>
          <a:p>
            <a:pPr marL="457200" indent="-457200">
              <a:buAutoNum type="arabicPeriod"/>
            </a:pPr>
            <a:r>
              <a:rPr lang="en-GB" dirty="0"/>
              <a:t>How would organisational structure help management to address challenges today?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prepare to provide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582" y="2148557"/>
            <a:ext cx="1916135" cy="211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33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Organisational culture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altLang="en-US" sz="2800" dirty="0" err="1"/>
              <a:t>Organisational</a:t>
            </a:r>
            <a:r>
              <a:rPr lang="en-US" altLang="en-US" sz="2800" dirty="0"/>
              <a:t> structure: </a:t>
            </a:r>
            <a:r>
              <a:rPr lang="en-GB" altLang="en-US" sz="2800" dirty="0"/>
              <a:t>the shared values, principles, traditions, and ways of doing things that influence the way organizational members act and that distinguish the organization from other organizations</a:t>
            </a:r>
          </a:p>
          <a:p>
            <a:r>
              <a:rPr lang="en-GB" altLang="en-US" sz="2800" dirty="0"/>
              <a:t>Management: coordinating and overseeing the work activities of others so their activities are completed efficiently and effectively.</a:t>
            </a:r>
          </a:p>
          <a:p>
            <a:pPr marL="0" indent="0">
              <a:buNone/>
            </a:pPr>
            <a:endParaRPr lang="en-US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16/02/2024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547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Organisational culture and management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1"/>
            <a:ext cx="6634383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 work. Time: 30 minutes</a:t>
            </a:r>
          </a:p>
          <a:p>
            <a:pPr marL="457200" indent="-457200">
              <a:buAutoNum type="arabicPeriod"/>
            </a:pPr>
            <a:r>
              <a:rPr lang="en-GB" dirty="0"/>
              <a:t>How do management and organisational culture interact with one another?</a:t>
            </a:r>
          </a:p>
          <a:p>
            <a:pPr marL="457200" indent="-457200">
              <a:buAutoNum type="arabicPeriod"/>
            </a:pPr>
            <a:r>
              <a:rPr lang="en-GB" dirty="0"/>
              <a:t>How would organisational culture help management to address challenges today?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prepare to provide your answer to the class.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4C4A31-0F07-603F-87BE-84D9F61C2E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582" y="2148557"/>
            <a:ext cx="1916135" cy="211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040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B4122-DCB5-8C27-56EF-2C3622144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b="1" dirty="0"/>
              <a:t>Culture and management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7F13B-FE4A-BFAB-560B-4F6751BC4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Some examples:</a:t>
            </a:r>
          </a:p>
          <a:p>
            <a:r>
              <a:rPr lang="en-GB" sz="2000" dirty="0"/>
              <a:t>Look busy, even if you’re not.</a:t>
            </a:r>
          </a:p>
          <a:p>
            <a:r>
              <a:rPr lang="en-GB" sz="2000" dirty="0"/>
              <a:t>If you take risks and fail around here, you’ll pay dearly for it.</a:t>
            </a:r>
          </a:p>
          <a:p>
            <a:r>
              <a:rPr lang="en-GB" sz="2000" dirty="0"/>
              <a:t>Before you make a decision, run it by your boss so that he or she is never surprised.</a:t>
            </a:r>
          </a:p>
          <a:p>
            <a:r>
              <a:rPr lang="en-GB" sz="2000" dirty="0"/>
              <a:t>We make our product only as good as the competition forces us to.</a:t>
            </a:r>
          </a:p>
          <a:p>
            <a:r>
              <a:rPr lang="en-GB" sz="2000" dirty="0"/>
              <a:t>What made us successful in the past will make us successful in the future.</a:t>
            </a:r>
          </a:p>
          <a:p>
            <a:r>
              <a:rPr lang="en-GB" sz="2000" dirty="0"/>
              <a:t>If you want to get to the top here, you have to be a team player.</a:t>
            </a:r>
          </a:p>
          <a:p>
            <a:pPr marL="0" indent="0" algn="r">
              <a:buNone/>
            </a:pPr>
            <a:r>
              <a:rPr lang="en-GB" sz="2000" dirty="0"/>
              <a:t>(Robbins and Coulter, 2021, p. 118)</a:t>
            </a:r>
          </a:p>
        </p:txBody>
      </p:sp>
    </p:spTree>
    <p:extLst>
      <p:ext uri="{BB962C8B-B14F-4D97-AF65-F5344CB8AC3E}">
        <p14:creationId xmlns:p14="http://schemas.microsoft.com/office/powerpoint/2010/main" val="2717501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b="1" dirty="0"/>
              <a:t>Culture and management</a:t>
            </a:r>
            <a:endParaRPr lang="en-GB" altLang="en-US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C3DDCA-97F6-0290-D2C6-1C5A3D1DE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Culture affects</a:t>
            </a:r>
          </a:p>
          <a:p>
            <a:r>
              <a:rPr lang="en-GB" dirty="0"/>
              <a:t>How decisions are made</a:t>
            </a:r>
          </a:p>
          <a:p>
            <a:r>
              <a:rPr lang="en-GB" dirty="0"/>
              <a:t>To operate individually or collectively</a:t>
            </a:r>
          </a:p>
          <a:p>
            <a:r>
              <a:rPr lang="en-GB" dirty="0"/>
              <a:t>Which level of risks should be taken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16/02/2024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90219009-4140-48B2-9760-CEBA648499A6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57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3B6DBE48-1620-5222-7CC9-2B16AF21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Culture and management</a:t>
            </a:r>
            <a:endParaRPr lang="en-GB" alt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31CA-5F60-5C25-A153-AA304B1DD47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46085" name="Slide Number Placeholder 4">
            <a:extLst>
              <a:ext uri="{FF2B5EF4-FFF2-40B4-BE49-F238E27FC236}">
                <a16:creationId xmlns:a16="http://schemas.microsoft.com/office/drawing/2014/main" id="{27D47037-47A0-AD8E-C4FE-81A7B1AE7C9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219009-4140-48B2-9760-CEBA648499A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8C73F5-F91A-DA76-E816-140C57A58739}"/>
              </a:ext>
            </a:extLst>
          </p:cNvPr>
          <p:cNvSpPr txBox="1"/>
          <p:nvPr/>
        </p:nvSpPr>
        <p:spPr>
          <a:xfrm>
            <a:off x="250826" y="2722553"/>
            <a:ext cx="229140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Source: Robbins and Coulter (2021, p. 110)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AD80B1-497E-F6A6-9F0F-A872F1A72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3347" y="1216251"/>
            <a:ext cx="6099542" cy="442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391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0774-A81E-1D91-87ED-E6F5CE32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5277C-4362-B22D-0C37-362DB9B80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472774" cy="3917032"/>
          </a:xfrm>
        </p:spPr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Review the key terms. Be prepared to explain them in the next class.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600" dirty="0"/>
              <a:t>Develop a 500-word essay which discuss the relationship among management, organisational structure, and organisational culture. Submit your work to the lecturer. Your email should have the subject as: </a:t>
            </a:r>
            <a:r>
              <a:rPr lang="en-GB" sz="1600" dirty="0">
                <a:solidFill>
                  <a:srgbClr val="7030A0"/>
                </a:solidFill>
              </a:rPr>
              <a:t>Your full </a:t>
            </a:r>
            <a:r>
              <a:rPr lang="en-GB" sz="1600" dirty="0" err="1">
                <a:solidFill>
                  <a:srgbClr val="7030A0"/>
                </a:solidFill>
              </a:rPr>
              <a:t>name_Your</a:t>
            </a:r>
            <a:r>
              <a:rPr lang="en-GB" sz="1600" dirty="0">
                <a:solidFill>
                  <a:srgbClr val="7030A0"/>
                </a:solidFill>
              </a:rPr>
              <a:t> student </a:t>
            </a:r>
            <a:r>
              <a:rPr lang="en-GB" sz="1600" dirty="0" err="1">
                <a:solidFill>
                  <a:srgbClr val="7030A0"/>
                </a:solidFill>
              </a:rPr>
              <a:t>ID_UOS_Week</a:t>
            </a:r>
            <a:r>
              <a:rPr lang="en-GB" sz="1600" dirty="0">
                <a:solidFill>
                  <a:srgbClr val="7030A0"/>
                </a:solidFill>
              </a:rPr>
              <a:t> 8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89F6-910E-FC7F-F0CA-B5D317491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8DBCE-DD6A-C2CC-ECBC-AF3F98593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2" descr="The Importance of Self Study - AnimationResources.org - Serving the Online  Animation Community AnimationResources.org – Serving the Online Animation  Community">
            <a:extLst>
              <a:ext uri="{FF2B5EF4-FFF2-40B4-BE49-F238E27FC236}">
                <a16:creationId xmlns:a16="http://schemas.microsoft.com/office/drawing/2014/main" id="{6D5A26AB-25C1-2E4F-2F3C-52F262137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7"/>
          <a:stretch/>
        </p:blipFill>
        <p:spPr bwMode="auto">
          <a:xfrm>
            <a:off x="0" y="0"/>
            <a:ext cx="2729880" cy="13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Welcome to corporate culture : r/memes">
            <a:extLst>
              <a:ext uri="{FF2B5EF4-FFF2-40B4-BE49-F238E27FC236}">
                <a16:creationId xmlns:a16="http://schemas.microsoft.com/office/drawing/2014/main" id="{5691776D-001F-10F6-F8B9-944BB77EA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321" y="1775283"/>
            <a:ext cx="5303679" cy="330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033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Mullins, L. J. and McLean, J.E.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000" dirty="0">
                <a:ea typeface="Calibri" panose="020F0502020204030204" pitchFamily="34" charset="0"/>
              </a:rPr>
              <a:t>. 12th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000" dirty="0">
                <a:ea typeface="Calibri" panose="020F0502020204030204" pitchFamily="34" charset="0"/>
              </a:rPr>
              <a:t>. 10th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Robbins, S. and Coulter, M. (2021) </a:t>
            </a:r>
            <a:r>
              <a:rPr lang="en-GB" altLang="en-US" sz="20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000" dirty="0">
                <a:ea typeface="Calibri" panose="020F0502020204030204" pitchFamily="34" charset="0"/>
              </a:rPr>
              <a:t>. 15th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0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000" dirty="0">
                <a:ea typeface="Calibri" panose="020F0502020204030204" pitchFamily="34" charset="0"/>
              </a:rPr>
              <a:t>. 9th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Hampshire: Cengage Learning EMEA.</a:t>
            </a:r>
            <a:endParaRPr lang="en-US" altLang="en-US" sz="2000" b="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16/02/2024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706</Words>
  <Application>Microsoft Office PowerPoint</Application>
  <PresentationFormat>On-screen Show (4:3)</PresentationFormat>
  <Paragraphs>96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Aharoni</vt:lpstr>
      <vt:lpstr>Arial</vt:lpstr>
      <vt:lpstr>Calibri</vt:lpstr>
      <vt:lpstr>Verdana</vt:lpstr>
      <vt:lpstr>20140311PresentationUWTSDTemplate</vt:lpstr>
      <vt:lpstr>LCBB4009</vt:lpstr>
      <vt:lpstr>What we did the last time</vt:lpstr>
      <vt:lpstr>Lesson Aims</vt:lpstr>
      <vt:lpstr>Managerial challenges today</vt:lpstr>
      <vt:lpstr>Organisational structure and management</vt:lpstr>
      <vt:lpstr>Organisational structure and management</vt:lpstr>
      <vt:lpstr>Organisational culture and management</vt:lpstr>
      <vt:lpstr>Organisational culture and management</vt:lpstr>
      <vt:lpstr>Culture and management</vt:lpstr>
      <vt:lpstr>Culture and management</vt:lpstr>
      <vt:lpstr>Culture and management</vt:lpstr>
      <vt:lpstr>Homework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Doreen Nyaa Amundam</cp:lastModifiedBy>
  <cp:revision>2</cp:revision>
  <dcterms:created xsi:type="dcterms:W3CDTF">2023-09-20T11:13:31Z</dcterms:created>
  <dcterms:modified xsi:type="dcterms:W3CDTF">2024-02-16T08:24:30Z</dcterms:modified>
</cp:coreProperties>
</file>