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Lst>
  <p:sldSz cy="5143500" cx="9144000"/>
  <p:notesSz cx="6858000" cy="9144000"/>
  <p:embeddedFontLst>
    <p:embeddedFont>
      <p:font typeface="Raleway"/>
      <p:regular r:id="rId24"/>
      <p:bold r:id="rId25"/>
      <p:italic r:id="rId26"/>
      <p:boldItalic r:id="rId27"/>
    </p:embeddedFont>
    <p:embeddedFont>
      <p:font typeface="Roboto"/>
      <p:regular r:id="rId28"/>
      <p:bold r:id="rId29"/>
      <p:italic r:id="rId30"/>
      <p:boldItalic r:id="rId31"/>
    </p:embeddedFont>
    <p:embeddedFont>
      <p:font typeface="Lato"/>
      <p:regular r:id="rId32"/>
      <p:bold r:id="rId33"/>
      <p:italic r:id="rId34"/>
      <p:boldItalic r:id="rId35"/>
    </p:embeddedFont>
    <p:embeddedFont>
      <p:font typeface="Raleway Medium"/>
      <p:regular r:id="rId36"/>
      <p:bold r:id="rId37"/>
      <p:italic r:id="rId38"/>
      <p:boldItalic r:id="rId3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font" Target="fonts/Raleway-regular.fntdata"/><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Raleway-italic.fntdata"/><Relationship Id="rId25" Type="http://schemas.openxmlformats.org/officeDocument/2006/relationships/font" Target="fonts/Raleway-bold.fntdata"/><Relationship Id="rId28" Type="http://schemas.openxmlformats.org/officeDocument/2006/relationships/font" Target="fonts/Roboto-regular.fntdata"/><Relationship Id="rId27" Type="http://schemas.openxmlformats.org/officeDocument/2006/relationships/font" Target="fonts/Raleway-boldItalic.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Roboto-bold.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Roboto-boldItalic.fntdata"/><Relationship Id="rId30" Type="http://schemas.openxmlformats.org/officeDocument/2006/relationships/font" Target="fonts/Roboto-italic.fntdata"/><Relationship Id="rId11" Type="http://schemas.openxmlformats.org/officeDocument/2006/relationships/slide" Target="slides/slide6.xml"/><Relationship Id="rId33" Type="http://schemas.openxmlformats.org/officeDocument/2006/relationships/font" Target="fonts/Lato-bold.fntdata"/><Relationship Id="rId10" Type="http://schemas.openxmlformats.org/officeDocument/2006/relationships/slide" Target="slides/slide5.xml"/><Relationship Id="rId32" Type="http://schemas.openxmlformats.org/officeDocument/2006/relationships/font" Target="fonts/Lato-regular.fntdata"/><Relationship Id="rId13" Type="http://schemas.openxmlformats.org/officeDocument/2006/relationships/slide" Target="slides/slide8.xml"/><Relationship Id="rId35" Type="http://schemas.openxmlformats.org/officeDocument/2006/relationships/font" Target="fonts/Lato-boldItalic.fntdata"/><Relationship Id="rId12" Type="http://schemas.openxmlformats.org/officeDocument/2006/relationships/slide" Target="slides/slide7.xml"/><Relationship Id="rId34" Type="http://schemas.openxmlformats.org/officeDocument/2006/relationships/font" Target="fonts/Lato-italic.fntdata"/><Relationship Id="rId15" Type="http://schemas.openxmlformats.org/officeDocument/2006/relationships/slide" Target="slides/slide10.xml"/><Relationship Id="rId37" Type="http://schemas.openxmlformats.org/officeDocument/2006/relationships/font" Target="fonts/RalewayMedium-bold.fntdata"/><Relationship Id="rId14" Type="http://schemas.openxmlformats.org/officeDocument/2006/relationships/slide" Target="slides/slide9.xml"/><Relationship Id="rId36" Type="http://schemas.openxmlformats.org/officeDocument/2006/relationships/font" Target="fonts/RalewayMedium-regular.fntdata"/><Relationship Id="rId17" Type="http://schemas.openxmlformats.org/officeDocument/2006/relationships/slide" Target="slides/slide12.xml"/><Relationship Id="rId39" Type="http://schemas.openxmlformats.org/officeDocument/2006/relationships/font" Target="fonts/RalewayMedium-boldItalic.fntdata"/><Relationship Id="rId16" Type="http://schemas.openxmlformats.org/officeDocument/2006/relationships/slide" Target="slides/slide11.xml"/><Relationship Id="rId38" Type="http://schemas.openxmlformats.org/officeDocument/2006/relationships/font" Target="fonts/RalewayMedium-italic.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a:spcBef>
                <a:spcPts val="0"/>
              </a:spcBef>
              <a:spcAft>
                <a:spcPts val="0"/>
              </a:spcAft>
              <a:buSzPts val="1400"/>
              <a:buChar char="●"/>
              <a:defRPr sz="1100"/>
            </a:lvl1pPr>
            <a:lvl2pPr indent="-317500" lvl="1" marL="914400">
              <a:spcBef>
                <a:spcPts val="0"/>
              </a:spcBef>
              <a:spcAft>
                <a:spcPts val="0"/>
              </a:spcAft>
              <a:buSzPts val="1400"/>
              <a:buChar char="○"/>
              <a:defRPr sz="1100"/>
            </a:lvl2pPr>
            <a:lvl3pPr indent="-317500" lvl="2" marL="1371600">
              <a:spcBef>
                <a:spcPts val="0"/>
              </a:spcBef>
              <a:spcAft>
                <a:spcPts val="0"/>
              </a:spcAft>
              <a:buSzPts val="1400"/>
              <a:buChar char="■"/>
              <a:defRPr sz="1100"/>
            </a:lvl3pPr>
            <a:lvl4pPr indent="-317500" lvl="3" marL="1828800">
              <a:spcBef>
                <a:spcPts val="0"/>
              </a:spcBef>
              <a:spcAft>
                <a:spcPts val="0"/>
              </a:spcAft>
              <a:buSzPts val="1400"/>
              <a:buChar char="●"/>
              <a:defRPr sz="1100"/>
            </a:lvl4pPr>
            <a:lvl5pPr indent="-317500" lvl="4" marL="2286000">
              <a:spcBef>
                <a:spcPts val="0"/>
              </a:spcBef>
              <a:spcAft>
                <a:spcPts val="0"/>
              </a:spcAft>
              <a:buSzPts val="1400"/>
              <a:buChar char="○"/>
              <a:defRPr sz="1100"/>
            </a:lvl5pPr>
            <a:lvl6pPr indent="-317500" lvl="5" marL="2743200">
              <a:spcBef>
                <a:spcPts val="0"/>
              </a:spcBef>
              <a:spcAft>
                <a:spcPts val="0"/>
              </a:spcAft>
              <a:buSzPts val="1400"/>
              <a:buChar char="■"/>
              <a:defRPr sz="1100"/>
            </a:lvl6pPr>
            <a:lvl7pPr indent="-317500" lvl="6" marL="3200400">
              <a:spcBef>
                <a:spcPts val="0"/>
              </a:spcBef>
              <a:spcAft>
                <a:spcPts val="0"/>
              </a:spcAft>
              <a:buSzPts val="1400"/>
              <a:buChar char="●"/>
              <a:defRPr sz="1100"/>
            </a:lvl7pPr>
            <a:lvl8pPr indent="-317500" lvl="7" marL="3657600">
              <a:spcBef>
                <a:spcPts val="0"/>
              </a:spcBef>
              <a:spcAft>
                <a:spcPts val="0"/>
              </a:spcAft>
              <a:buSzPts val="1400"/>
              <a:buChar char="○"/>
              <a:defRPr sz="1100"/>
            </a:lvl8pPr>
            <a:lvl9pPr indent="-317500" lvl="8" marL="4114800">
              <a:spcBef>
                <a:spcPts val="0"/>
              </a:spcBef>
              <a:spcAft>
                <a:spcPts val="0"/>
              </a:spcAft>
              <a:buSzPts val="14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gc6f73a04f_0_0: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gc6f73a04f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g313c8c56d13_0_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 name="Google Shape;92;g313c8c56d13_0_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gc6f73a04f_0_5: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98" name="Google Shape;98;gc6f73a04f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 name="Shape 103"/>
        <p:cNvGrpSpPr/>
        <p:nvPr/>
      </p:nvGrpSpPr>
      <p:grpSpPr>
        <a:xfrm>
          <a:off x="0" y="0"/>
          <a:ext cx="0" cy="0"/>
          <a:chOff x="0" y="0"/>
          <a:chExt cx="0" cy="0"/>
        </a:xfrm>
      </p:grpSpPr>
      <p:sp>
        <p:nvSpPr>
          <p:cNvPr id="104" name="Google Shape;104;g30405fa97b7_0_1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5" name="Google Shape;105;g30405fa97b7_0_1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g30405fa97b7_0_13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7" name="Google Shape;137;g30405fa97b7_0_13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gc6f73a04f_0_9: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70" name="Google Shape;170;gc6f73a04f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g3129c47ba83_0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9" name="Google Shape;179;g3129c47ba83_0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 name="Shape 188"/>
        <p:cNvGrpSpPr/>
        <p:nvPr/>
      </p:nvGrpSpPr>
      <p:grpSpPr>
        <a:xfrm>
          <a:off x="0" y="0"/>
          <a:ext cx="0" cy="0"/>
          <a:chOff x="0" y="0"/>
          <a:chExt cx="0" cy="0"/>
        </a:xfrm>
      </p:grpSpPr>
      <p:sp>
        <p:nvSpPr>
          <p:cNvPr id="189" name="Google Shape;189;gc6f73a04f_0_30: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90" name="Google Shape;190;gc6f73a04f_0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g313c8c56d13_0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7" name="Google Shape;197;g313c8c56d13_0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2" name="Shape 202"/>
        <p:cNvGrpSpPr/>
        <p:nvPr/>
      </p:nvGrpSpPr>
      <p:grpSpPr>
        <a:xfrm>
          <a:off x="0" y="0"/>
          <a:ext cx="0" cy="0"/>
          <a:chOff x="0" y="0"/>
          <a:chExt cx="0" cy="0"/>
        </a:xfrm>
      </p:grpSpPr>
      <p:sp>
        <p:nvSpPr>
          <p:cNvPr id="203" name="Google Shape;203;g30405fa97b7_0_9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4" name="Google Shape;204;g30405fa97b7_0_9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9" name="Shape 229"/>
        <p:cNvGrpSpPr/>
        <p:nvPr/>
      </p:nvGrpSpPr>
      <p:grpSpPr>
        <a:xfrm>
          <a:off x="0" y="0"/>
          <a:ext cx="0" cy="0"/>
          <a:chOff x="0" y="0"/>
          <a:chExt cx="0" cy="0"/>
        </a:xfrm>
      </p:grpSpPr>
      <p:sp>
        <p:nvSpPr>
          <p:cNvPr id="230" name="Google Shape;230;g3129c47ba83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1" name="Google Shape;231;g3129c47ba83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6" name="Shape 236"/>
        <p:cNvGrpSpPr/>
        <p:nvPr/>
      </p:nvGrpSpPr>
      <p:grpSpPr>
        <a:xfrm>
          <a:off x="0" y="0"/>
          <a:ext cx="0" cy="0"/>
          <a:chOff x="0" y="0"/>
          <a:chExt cx="0" cy="0"/>
        </a:xfrm>
      </p:grpSpPr>
      <p:sp>
        <p:nvSpPr>
          <p:cNvPr id="237" name="Google Shape;237;g3129c47ba83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8" name="Google Shape;238;g3129c47ba83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3" name="Shape 243"/>
        <p:cNvGrpSpPr/>
        <p:nvPr/>
      </p:nvGrpSpPr>
      <p:grpSpPr>
        <a:xfrm>
          <a:off x="0" y="0"/>
          <a:ext cx="0" cy="0"/>
          <a:chOff x="0" y="0"/>
          <a:chExt cx="0" cy="0"/>
        </a:xfrm>
      </p:grpSpPr>
      <p:sp>
        <p:nvSpPr>
          <p:cNvPr id="244" name="Google Shape;244;g3129c47ba83_0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5" name="Google Shape;245;g3129c47ba83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0" name="Shape 250"/>
        <p:cNvGrpSpPr/>
        <p:nvPr/>
      </p:nvGrpSpPr>
      <p:grpSpPr>
        <a:xfrm>
          <a:off x="0" y="0"/>
          <a:ext cx="0" cy="0"/>
          <a:chOff x="0" y="0"/>
          <a:chExt cx="0" cy="0"/>
        </a:xfrm>
      </p:grpSpPr>
      <p:sp>
        <p:nvSpPr>
          <p:cNvPr id="251" name="Google Shape;251;g313c8c56d13_0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2" name="Google Shape;252;g313c8c56d13_0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6" name="Shape 256"/>
        <p:cNvGrpSpPr/>
        <p:nvPr/>
      </p:nvGrpSpPr>
      <p:grpSpPr>
        <a:xfrm>
          <a:off x="0" y="0"/>
          <a:ext cx="0" cy="0"/>
          <a:chOff x="0" y="0"/>
          <a:chExt cx="0" cy="0"/>
        </a:xfrm>
      </p:grpSpPr>
      <p:sp>
        <p:nvSpPr>
          <p:cNvPr id="257" name="Google Shape;257;g313c8c56d13_0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8" name="Google Shape;258;g313c8c56d13_0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2" name="Shape 262"/>
        <p:cNvGrpSpPr/>
        <p:nvPr/>
      </p:nvGrpSpPr>
      <p:grpSpPr>
        <a:xfrm>
          <a:off x="0" y="0"/>
          <a:ext cx="0" cy="0"/>
          <a:chOff x="0" y="0"/>
          <a:chExt cx="0" cy="0"/>
        </a:xfrm>
      </p:grpSpPr>
      <p:sp>
        <p:nvSpPr>
          <p:cNvPr id="263" name="Google Shape;263;g313c8c56d13_0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4" name="Google Shape;264;g313c8c56d13_0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8" name="Shape 268"/>
        <p:cNvGrpSpPr/>
        <p:nvPr/>
      </p:nvGrpSpPr>
      <p:grpSpPr>
        <a:xfrm>
          <a:off x="0" y="0"/>
          <a:ext cx="0" cy="0"/>
          <a:chOff x="0" y="0"/>
          <a:chExt cx="0" cy="0"/>
        </a:xfrm>
      </p:grpSpPr>
      <p:sp>
        <p:nvSpPr>
          <p:cNvPr id="269" name="Google Shape;269;g313c8c56d13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0" name="Google Shape;270;g313c8c56d13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4" name="Shape 274"/>
        <p:cNvGrpSpPr/>
        <p:nvPr/>
      </p:nvGrpSpPr>
      <p:grpSpPr>
        <a:xfrm>
          <a:off x="0" y="0"/>
          <a:ext cx="0" cy="0"/>
          <a:chOff x="0" y="0"/>
          <a:chExt cx="0" cy="0"/>
        </a:xfrm>
      </p:grpSpPr>
      <p:sp>
        <p:nvSpPr>
          <p:cNvPr id="275" name="Google Shape;275;g313c8c56d13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6" name="Google Shape;276;g313c8c56d13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lt2"/>
        </a:solidFill>
      </p:bgPr>
    </p:bg>
    <p:spTree>
      <p:nvGrpSpPr>
        <p:cNvPr id="9" name="Shape 9"/>
        <p:cNvGrpSpPr/>
        <p:nvPr/>
      </p:nvGrpSpPr>
      <p:grpSpPr>
        <a:xfrm>
          <a:off x="0" y="0"/>
          <a:ext cx="0" cy="0"/>
          <a:chOff x="0" y="0"/>
          <a:chExt cx="0" cy="0"/>
        </a:xfrm>
      </p:grpSpPr>
      <p:sp>
        <p:nvSpPr>
          <p:cNvPr id="10" name="Google Shape;10;p2"/>
          <p:cNvSpPr/>
          <p:nvPr/>
        </p:nvSpPr>
        <p:spPr>
          <a:xfrm>
            <a:off x="0" y="0"/>
            <a:ext cx="9144000" cy="4878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 name="Google Shape;11;p2"/>
          <p:cNvGrpSpPr/>
          <p:nvPr/>
        </p:nvGrpSpPr>
        <p:grpSpPr>
          <a:xfrm>
            <a:off x="830392" y="1191256"/>
            <a:ext cx="745763" cy="45826"/>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 name="Google Shape;14;p2"/>
          <p:cNvSpPr txBox="1"/>
          <p:nvPr>
            <p:ph type="ctrTitle"/>
          </p:nvPr>
        </p:nvSpPr>
        <p:spPr>
          <a:xfrm>
            <a:off x="729450" y="1322450"/>
            <a:ext cx="7688100" cy="1664700"/>
          </a:xfrm>
          <a:prstGeom prst="rect">
            <a:avLst/>
          </a:prstGeom>
        </p:spPr>
        <p:txBody>
          <a:bodyPr anchorCtr="0" anchor="t" bIns="91425" lIns="91425" spcFirstLastPara="1" rIns="91425" wrap="square" tIns="91425">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p:txBody>
      </p:sp>
      <p:sp>
        <p:nvSpPr>
          <p:cNvPr id="15" name="Google Shape;15;p2"/>
          <p:cNvSpPr txBox="1"/>
          <p:nvPr>
            <p:ph idx="1" type="subTitle"/>
          </p:nvPr>
        </p:nvSpPr>
        <p:spPr>
          <a:xfrm>
            <a:off x="729627" y="3172900"/>
            <a:ext cx="7688100" cy="5412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16" name="Google Shape;16;p2"/>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7" name="Shape 17"/>
        <p:cNvGrpSpPr/>
        <p:nvPr/>
      </p:nvGrpSpPr>
      <p:grpSpPr>
        <a:xfrm>
          <a:off x="0" y="0"/>
          <a:ext cx="0" cy="0"/>
          <a:chOff x="0" y="0"/>
          <a:chExt cx="0" cy="0"/>
        </a:xfrm>
      </p:grpSpPr>
      <p:grpSp>
        <p:nvGrpSpPr>
          <p:cNvPr id="18" name="Google Shape;18;p3"/>
          <p:cNvGrpSpPr/>
          <p:nvPr/>
        </p:nvGrpSpPr>
        <p:grpSpPr>
          <a:xfrm>
            <a:off x="830392" y="1191256"/>
            <a:ext cx="745763" cy="45826"/>
            <a:chOff x="4580561" y="2589004"/>
            <a:chExt cx="1064464" cy="25200"/>
          </a:xfrm>
        </p:grpSpPr>
        <p:sp>
          <p:nvSpPr>
            <p:cNvPr id="19" name="Google Shape;19;p3"/>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3"/>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 name="Google Shape;21;p3"/>
          <p:cNvSpPr txBox="1"/>
          <p:nvPr>
            <p:ph type="title"/>
          </p:nvPr>
        </p:nvSpPr>
        <p:spPr>
          <a:xfrm>
            <a:off x="729450" y="1322450"/>
            <a:ext cx="7688400" cy="15186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22" name="Google Shape;22;p3"/>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3" name="Shape 23"/>
        <p:cNvGrpSpPr/>
        <p:nvPr/>
      </p:nvGrpSpPr>
      <p:grpSpPr>
        <a:xfrm>
          <a:off x="0" y="0"/>
          <a:ext cx="0" cy="0"/>
          <a:chOff x="0" y="0"/>
          <a:chExt cx="0" cy="0"/>
        </a:xfrm>
      </p:grpSpPr>
      <p:sp>
        <p:nvSpPr>
          <p:cNvPr id="24" name="Google Shape;24;p4"/>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5" name="Google Shape;25;p4"/>
          <p:cNvGrpSpPr/>
          <p:nvPr/>
        </p:nvGrpSpPr>
        <p:grpSpPr>
          <a:xfrm>
            <a:off x="830392" y="1191256"/>
            <a:ext cx="745763" cy="45826"/>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4"/>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8" name="Google Shape;28;p4"/>
          <p:cNvSpPr txBox="1"/>
          <p:nvPr>
            <p:ph type="title"/>
          </p:nvPr>
        </p:nvSpPr>
        <p:spPr>
          <a:xfrm>
            <a:off x="729450" y="1318650"/>
            <a:ext cx="7688700" cy="535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29" name="Google Shape;29;p4"/>
          <p:cNvSpPr txBox="1"/>
          <p:nvPr>
            <p:ph idx="1" type="body"/>
          </p:nvPr>
        </p:nvSpPr>
        <p:spPr>
          <a:xfrm>
            <a:off x="729450" y="2078875"/>
            <a:ext cx="7688700" cy="22611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0" name="Google Shape;30;p4"/>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1" name="Shape 31"/>
        <p:cNvGrpSpPr/>
        <p:nvPr/>
      </p:nvGrpSpPr>
      <p:grpSpPr>
        <a:xfrm>
          <a:off x="0" y="0"/>
          <a:ext cx="0" cy="0"/>
          <a:chOff x="0" y="0"/>
          <a:chExt cx="0" cy="0"/>
        </a:xfrm>
      </p:grpSpPr>
      <p:sp>
        <p:nvSpPr>
          <p:cNvPr id="32" name="Google Shape;32;p5"/>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3" name="Google Shape;33;p5"/>
          <p:cNvGrpSpPr/>
          <p:nvPr/>
        </p:nvGrpSpPr>
        <p:grpSpPr>
          <a:xfrm>
            <a:off x="830392" y="1191256"/>
            <a:ext cx="745763" cy="45826"/>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5"/>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6" name="Google Shape;36;p5"/>
          <p:cNvSpPr txBox="1"/>
          <p:nvPr>
            <p:ph type="title"/>
          </p:nvPr>
        </p:nvSpPr>
        <p:spPr>
          <a:xfrm>
            <a:off x="729450" y="1318650"/>
            <a:ext cx="7688400" cy="535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37" name="Google Shape;37;p5"/>
          <p:cNvSpPr txBox="1"/>
          <p:nvPr>
            <p:ph idx="1" type="body"/>
          </p:nvPr>
        </p:nvSpPr>
        <p:spPr>
          <a:xfrm>
            <a:off x="729325" y="2078875"/>
            <a:ext cx="3774300" cy="22611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8" name="Google Shape;38;p5"/>
          <p:cNvSpPr txBox="1"/>
          <p:nvPr>
            <p:ph idx="2" type="body"/>
          </p:nvPr>
        </p:nvSpPr>
        <p:spPr>
          <a:xfrm>
            <a:off x="4643604" y="2078875"/>
            <a:ext cx="3774300" cy="22611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9" name="Google Shape;39;p5"/>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0" name="Shape 40"/>
        <p:cNvGrpSpPr/>
        <p:nvPr/>
      </p:nvGrpSpPr>
      <p:grpSpPr>
        <a:xfrm>
          <a:off x="0" y="0"/>
          <a:ext cx="0" cy="0"/>
          <a:chOff x="0" y="0"/>
          <a:chExt cx="0" cy="0"/>
        </a:xfrm>
      </p:grpSpPr>
      <p:sp>
        <p:nvSpPr>
          <p:cNvPr id="41" name="Google Shape;41;p6"/>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2" name="Google Shape;42;p6"/>
          <p:cNvGrpSpPr/>
          <p:nvPr/>
        </p:nvGrpSpPr>
        <p:grpSpPr>
          <a:xfrm>
            <a:off x="830392" y="1191256"/>
            <a:ext cx="745763" cy="45826"/>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6"/>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 name="Google Shape;45;p6"/>
          <p:cNvSpPr txBox="1"/>
          <p:nvPr>
            <p:ph type="title"/>
          </p:nvPr>
        </p:nvSpPr>
        <p:spPr>
          <a:xfrm>
            <a:off x="729450" y="1318650"/>
            <a:ext cx="7688400" cy="535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46" name="Google Shape;46;p6"/>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47" name="Shape 47"/>
        <p:cNvGrpSpPr/>
        <p:nvPr/>
      </p:nvGrpSpPr>
      <p:grpSpPr>
        <a:xfrm>
          <a:off x="0" y="0"/>
          <a:ext cx="0" cy="0"/>
          <a:chOff x="0" y="0"/>
          <a:chExt cx="0" cy="0"/>
        </a:xfrm>
      </p:grpSpPr>
      <p:sp>
        <p:nvSpPr>
          <p:cNvPr id="48" name="Google Shape;48;p7"/>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9" name="Google Shape;49;p7"/>
          <p:cNvGrpSpPr/>
          <p:nvPr/>
        </p:nvGrpSpPr>
        <p:grpSpPr>
          <a:xfrm>
            <a:off x="830392" y="1191256"/>
            <a:ext cx="745763" cy="45826"/>
            <a:chOff x="4580561" y="2589004"/>
            <a:chExt cx="1064464" cy="25200"/>
          </a:xfrm>
        </p:grpSpPr>
        <p:sp>
          <p:nvSpPr>
            <p:cNvPr id="50" name="Google Shape;50;p7"/>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7"/>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 name="Google Shape;52;p7"/>
          <p:cNvSpPr txBox="1"/>
          <p:nvPr>
            <p:ph type="title"/>
          </p:nvPr>
        </p:nvSpPr>
        <p:spPr>
          <a:xfrm>
            <a:off x="730000" y="1318650"/>
            <a:ext cx="3300900" cy="13815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53" name="Google Shape;53;p7"/>
          <p:cNvSpPr txBox="1"/>
          <p:nvPr>
            <p:ph idx="1" type="body"/>
          </p:nvPr>
        </p:nvSpPr>
        <p:spPr>
          <a:xfrm>
            <a:off x="721225" y="2781725"/>
            <a:ext cx="3300900" cy="1597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4" name="Google Shape;54;p7"/>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3"/>
        </a:solidFill>
      </p:bgPr>
    </p:bg>
    <p:spTree>
      <p:nvGrpSpPr>
        <p:cNvPr id="55" name="Shape 55"/>
        <p:cNvGrpSpPr/>
        <p:nvPr/>
      </p:nvGrpSpPr>
      <p:grpSpPr>
        <a:xfrm>
          <a:off x="0" y="0"/>
          <a:ext cx="0" cy="0"/>
          <a:chOff x="0" y="0"/>
          <a:chExt cx="0" cy="0"/>
        </a:xfrm>
      </p:grpSpPr>
      <p:grpSp>
        <p:nvGrpSpPr>
          <p:cNvPr id="56" name="Google Shape;56;p8"/>
          <p:cNvGrpSpPr/>
          <p:nvPr/>
        </p:nvGrpSpPr>
        <p:grpSpPr>
          <a:xfrm>
            <a:off x="830392" y="4169130"/>
            <a:ext cx="745763" cy="45826"/>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8"/>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9" name="Google Shape;59;p8"/>
          <p:cNvSpPr txBox="1"/>
          <p:nvPr>
            <p:ph type="title"/>
          </p:nvPr>
        </p:nvSpPr>
        <p:spPr>
          <a:xfrm>
            <a:off x="729450" y="864300"/>
            <a:ext cx="7021200" cy="29850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60" name="Google Shape;60;p8"/>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61" name="Shape 61"/>
        <p:cNvGrpSpPr/>
        <p:nvPr/>
      </p:nvGrpSpPr>
      <p:grpSpPr>
        <a:xfrm>
          <a:off x="0" y="0"/>
          <a:ext cx="0" cy="0"/>
          <a:chOff x="0" y="0"/>
          <a:chExt cx="0" cy="0"/>
        </a:xfrm>
      </p:grpSpPr>
      <p:sp>
        <p:nvSpPr>
          <p:cNvPr id="62" name="Google Shape;62;p9"/>
          <p:cNvSpPr/>
          <p:nvPr/>
        </p:nvSpPr>
        <p:spPr>
          <a:xfrm>
            <a:off x="0" y="0"/>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63" name="Google Shape;63;p9"/>
          <p:cNvGrpSpPr/>
          <p:nvPr/>
        </p:nvGrpSpPr>
        <p:grpSpPr>
          <a:xfrm>
            <a:off x="830392" y="1191256"/>
            <a:ext cx="745763" cy="45826"/>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9"/>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9"/>
          <p:cNvSpPr txBox="1"/>
          <p:nvPr>
            <p:ph type="title"/>
          </p:nvPr>
        </p:nvSpPr>
        <p:spPr>
          <a:xfrm>
            <a:off x="730000" y="1318650"/>
            <a:ext cx="3300900" cy="1687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67" name="Google Shape;67;p9"/>
          <p:cNvSpPr txBox="1"/>
          <p:nvPr>
            <p:ph idx="1" type="subTitle"/>
          </p:nvPr>
        </p:nvSpPr>
        <p:spPr>
          <a:xfrm>
            <a:off x="724950" y="3161525"/>
            <a:ext cx="3300900" cy="7590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68" name="Google Shape;68;p9"/>
          <p:cNvSpPr txBox="1"/>
          <p:nvPr>
            <p:ph idx="2" type="body"/>
          </p:nvPr>
        </p:nvSpPr>
        <p:spPr>
          <a:xfrm>
            <a:off x="5174225" y="1352625"/>
            <a:ext cx="3374400" cy="3025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9" name="Google Shape;69;p9"/>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70" name="Shape 70"/>
        <p:cNvGrpSpPr/>
        <p:nvPr/>
      </p:nvGrpSpPr>
      <p:grpSpPr>
        <a:xfrm>
          <a:off x="0" y="0"/>
          <a:ext cx="0" cy="0"/>
          <a:chOff x="0" y="0"/>
          <a:chExt cx="0" cy="0"/>
        </a:xfrm>
      </p:grpSpPr>
      <p:sp>
        <p:nvSpPr>
          <p:cNvPr id="71" name="Google Shape;71;p10"/>
          <p:cNvSpPr txBox="1"/>
          <p:nvPr>
            <p:ph idx="1" type="body"/>
          </p:nvPr>
        </p:nvSpPr>
        <p:spPr>
          <a:xfrm>
            <a:off x="724950" y="4372551"/>
            <a:ext cx="7697400" cy="4605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72" name="Google Shape;72;p10"/>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73" name="Shape 73"/>
        <p:cNvGrpSpPr/>
        <p:nvPr/>
      </p:nvGrpSpPr>
      <p:grpSpPr>
        <a:xfrm>
          <a:off x="0" y="0"/>
          <a:ext cx="0" cy="0"/>
          <a:chOff x="0" y="0"/>
          <a:chExt cx="0" cy="0"/>
        </a:xfrm>
      </p:grpSpPr>
      <p:grpSp>
        <p:nvGrpSpPr>
          <p:cNvPr id="74" name="Google Shape;74;p11"/>
          <p:cNvGrpSpPr/>
          <p:nvPr/>
        </p:nvGrpSpPr>
        <p:grpSpPr>
          <a:xfrm>
            <a:off x="830392" y="4169130"/>
            <a:ext cx="745763" cy="45826"/>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11"/>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7" name="Google Shape;77;p11"/>
          <p:cNvSpPr txBox="1"/>
          <p:nvPr>
            <p:ph hasCustomPrompt="1" type="title"/>
          </p:nvPr>
        </p:nvSpPr>
        <p:spPr>
          <a:xfrm>
            <a:off x="729450" y="733950"/>
            <a:ext cx="7688400" cy="12447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8000"/>
              <a:buNone/>
              <a:defRPr sz="8000">
                <a:solidFill>
                  <a:schemeClr val="lt1"/>
                </a:solidFill>
              </a:defRPr>
            </a:lvl1pPr>
            <a:lvl2pPr lvl="1">
              <a:spcBef>
                <a:spcPts val="0"/>
              </a:spcBef>
              <a:spcAft>
                <a:spcPts val="0"/>
              </a:spcAft>
              <a:buClr>
                <a:schemeClr val="lt1"/>
              </a:buClr>
              <a:buSzPts val="8000"/>
              <a:buNone/>
              <a:defRPr sz="8000">
                <a:solidFill>
                  <a:schemeClr val="lt1"/>
                </a:solidFill>
              </a:defRPr>
            </a:lvl2pPr>
            <a:lvl3pPr lvl="2">
              <a:spcBef>
                <a:spcPts val="0"/>
              </a:spcBef>
              <a:spcAft>
                <a:spcPts val="0"/>
              </a:spcAft>
              <a:buClr>
                <a:schemeClr val="lt1"/>
              </a:buClr>
              <a:buSzPts val="8000"/>
              <a:buNone/>
              <a:defRPr sz="8000">
                <a:solidFill>
                  <a:schemeClr val="lt1"/>
                </a:solidFill>
              </a:defRPr>
            </a:lvl3pPr>
            <a:lvl4pPr lvl="3">
              <a:spcBef>
                <a:spcPts val="0"/>
              </a:spcBef>
              <a:spcAft>
                <a:spcPts val="0"/>
              </a:spcAft>
              <a:buClr>
                <a:schemeClr val="lt1"/>
              </a:buClr>
              <a:buSzPts val="8000"/>
              <a:buNone/>
              <a:defRPr sz="8000">
                <a:solidFill>
                  <a:schemeClr val="lt1"/>
                </a:solidFill>
              </a:defRPr>
            </a:lvl4pPr>
            <a:lvl5pPr lvl="4">
              <a:spcBef>
                <a:spcPts val="0"/>
              </a:spcBef>
              <a:spcAft>
                <a:spcPts val="0"/>
              </a:spcAft>
              <a:buClr>
                <a:schemeClr val="lt1"/>
              </a:buClr>
              <a:buSzPts val="8000"/>
              <a:buNone/>
              <a:defRPr sz="8000">
                <a:solidFill>
                  <a:schemeClr val="lt1"/>
                </a:solidFill>
              </a:defRPr>
            </a:lvl5pPr>
            <a:lvl6pPr lvl="5">
              <a:spcBef>
                <a:spcPts val="0"/>
              </a:spcBef>
              <a:spcAft>
                <a:spcPts val="0"/>
              </a:spcAft>
              <a:buClr>
                <a:schemeClr val="lt1"/>
              </a:buClr>
              <a:buSzPts val="8000"/>
              <a:buNone/>
              <a:defRPr sz="8000">
                <a:solidFill>
                  <a:schemeClr val="lt1"/>
                </a:solidFill>
              </a:defRPr>
            </a:lvl6pPr>
            <a:lvl7pPr lvl="6">
              <a:spcBef>
                <a:spcPts val="0"/>
              </a:spcBef>
              <a:spcAft>
                <a:spcPts val="0"/>
              </a:spcAft>
              <a:buClr>
                <a:schemeClr val="lt1"/>
              </a:buClr>
              <a:buSzPts val="8000"/>
              <a:buNone/>
              <a:defRPr sz="8000">
                <a:solidFill>
                  <a:schemeClr val="lt1"/>
                </a:solidFill>
              </a:defRPr>
            </a:lvl7pPr>
            <a:lvl8pPr lvl="7">
              <a:spcBef>
                <a:spcPts val="0"/>
              </a:spcBef>
              <a:spcAft>
                <a:spcPts val="0"/>
              </a:spcAft>
              <a:buClr>
                <a:schemeClr val="lt1"/>
              </a:buClr>
              <a:buSzPts val="8000"/>
              <a:buNone/>
              <a:defRPr sz="8000">
                <a:solidFill>
                  <a:schemeClr val="lt1"/>
                </a:solidFill>
              </a:defRPr>
            </a:lvl8pPr>
            <a:lvl9pPr lvl="8">
              <a:spcBef>
                <a:spcPts val="0"/>
              </a:spcBef>
              <a:spcAft>
                <a:spcPts val="0"/>
              </a:spcAft>
              <a:buClr>
                <a:schemeClr val="lt1"/>
              </a:buClr>
              <a:buSzPts val="8000"/>
              <a:buNone/>
              <a:defRPr sz="8000">
                <a:solidFill>
                  <a:schemeClr val="lt1"/>
                </a:solidFill>
              </a:defRPr>
            </a:lvl9pPr>
          </a:lstStyle>
          <a:p>
            <a:r>
              <a:t>xx%</a:t>
            </a:r>
          </a:p>
        </p:txBody>
      </p:sp>
      <p:sp>
        <p:nvSpPr>
          <p:cNvPr id="78" name="Google Shape;78;p11"/>
          <p:cNvSpPr txBox="1"/>
          <p:nvPr>
            <p:ph idx="1" type="body"/>
          </p:nvPr>
        </p:nvSpPr>
        <p:spPr>
          <a:xfrm>
            <a:off x="729450" y="2272888"/>
            <a:ext cx="7688400" cy="15804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Clr>
                <a:schemeClr val="lt1"/>
              </a:buClr>
              <a:buSzPts val="1300"/>
              <a:buChar char="●"/>
              <a:defRPr>
                <a:solidFill>
                  <a:schemeClr val="lt1"/>
                </a:solidFill>
              </a:defRPr>
            </a:lvl1pPr>
            <a:lvl2pPr indent="-298450" lvl="1" marL="914400">
              <a:spcBef>
                <a:spcPts val="0"/>
              </a:spcBef>
              <a:spcAft>
                <a:spcPts val="0"/>
              </a:spcAft>
              <a:buClr>
                <a:schemeClr val="lt1"/>
              </a:buClr>
              <a:buSzPts val="1100"/>
              <a:buChar char="○"/>
              <a:defRPr>
                <a:solidFill>
                  <a:schemeClr val="lt1"/>
                </a:solidFill>
              </a:defRPr>
            </a:lvl2pPr>
            <a:lvl3pPr indent="-298450" lvl="2" marL="1371600">
              <a:spcBef>
                <a:spcPts val="0"/>
              </a:spcBef>
              <a:spcAft>
                <a:spcPts val="0"/>
              </a:spcAft>
              <a:buClr>
                <a:schemeClr val="lt1"/>
              </a:buClr>
              <a:buSzPts val="1100"/>
              <a:buChar char="■"/>
              <a:defRPr>
                <a:solidFill>
                  <a:schemeClr val="lt1"/>
                </a:solidFill>
              </a:defRPr>
            </a:lvl3pPr>
            <a:lvl4pPr indent="-298450" lvl="3" marL="1828800">
              <a:spcBef>
                <a:spcPts val="0"/>
              </a:spcBef>
              <a:spcAft>
                <a:spcPts val="0"/>
              </a:spcAft>
              <a:buClr>
                <a:schemeClr val="lt1"/>
              </a:buClr>
              <a:buSzPts val="1100"/>
              <a:buChar char="●"/>
              <a:defRPr>
                <a:solidFill>
                  <a:schemeClr val="lt1"/>
                </a:solidFill>
              </a:defRPr>
            </a:lvl4pPr>
            <a:lvl5pPr indent="-298450" lvl="4" marL="2286000">
              <a:spcBef>
                <a:spcPts val="0"/>
              </a:spcBef>
              <a:spcAft>
                <a:spcPts val="0"/>
              </a:spcAft>
              <a:buClr>
                <a:schemeClr val="lt1"/>
              </a:buClr>
              <a:buSzPts val="1100"/>
              <a:buChar char="○"/>
              <a:defRPr>
                <a:solidFill>
                  <a:schemeClr val="lt1"/>
                </a:solidFill>
              </a:defRPr>
            </a:lvl5pPr>
            <a:lvl6pPr indent="-298450" lvl="5" marL="2743200">
              <a:spcBef>
                <a:spcPts val="0"/>
              </a:spcBef>
              <a:spcAft>
                <a:spcPts val="0"/>
              </a:spcAft>
              <a:buClr>
                <a:schemeClr val="lt1"/>
              </a:buClr>
              <a:buSzPts val="1100"/>
              <a:buChar char="■"/>
              <a:defRPr>
                <a:solidFill>
                  <a:schemeClr val="lt1"/>
                </a:solidFill>
              </a:defRPr>
            </a:lvl6pPr>
            <a:lvl7pPr indent="-298450" lvl="6" marL="3200400">
              <a:spcBef>
                <a:spcPts val="0"/>
              </a:spcBef>
              <a:spcAft>
                <a:spcPts val="0"/>
              </a:spcAft>
              <a:buClr>
                <a:schemeClr val="lt1"/>
              </a:buClr>
              <a:buSzPts val="1100"/>
              <a:buChar char="●"/>
              <a:defRPr>
                <a:solidFill>
                  <a:schemeClr val="lt1"/>
                </a:solidFill>
              </a:defRPr>
            </a:lvl7pPr>
            <a:lvl8pPr indent="-298450" lvl="7" marL="3657600">
              <a:spcBef>
                <a:spcPts val="0"/>
              </a:spcBef>
              <a:spcAft>
                <a:spcPts val="0"/>
              </a:spcAft>
              <a:buClr>
                <a:schemeClr val="lt1"/>
              </a:buClr>
              <a:buSzPts val="1100"/>
              <a:buChar char="○"/>
              <a:defRPr>
                <a:solidFill>
                  <a:schemeClr val="lt1"/>
                </a:solidFill>
              </a:defRPr>
            </a:lvl8pPr>
            <a:lvl9pPr indent="-298450" lvl="8" marL="4114800">
              <a:spcBef>
                <a:spcPts val="0"/>
              </a:spcBef>
              <a:spcAft>
                <a:spcPts val="0"/>
              </a:spcAft>
              <a:buClr>
                <a:schemeClr val="lt1"/>
              </a:buClr>
              <a:buSzPts val="1100"/>
              <a:buChar char="■"/>
              <a:defRPr>
                <a:solidFill>
                  <a:schemeClr val="lt1"/>
                </a:solidFill>
              </a:defRPr>
            </a:lvl9pPr>
          </a:lstStyle>
          <a:p/>
        </p:txBody>
      </p:sp>
      <p:sp>
        <p:nvSpPr>
          <p:cNvPr id="79" name="Google Shape;79;p11"/>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80" name="Shape 80"/>
        <p:cNvGrpSpPr/>
        <p:nvPr/>
      </p:nvGrpSpPr>
      <p:grpSpPr>
        <a:xfrm>
          <a:off x="0" y="0"/>
          <a:ext cx="0" cy="0"/>
          <a:chOff x="0" y="0"/>
          <a:chExt cx="0" cy="0"/>
        </a:xfrm>
      </p:grpSpPr>
      <p:sp>
        <p:nvSpPr>
          <p:cNvPr id="81" name="Google Shape;81;p12"/>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treamline">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1pPr>
            <a:lvl2pPr lvl="1">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2pPr>
            <a:lvl3pPr lvl="2">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3pPr>
            <a:lvl4pPr lvl="3">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4pPr>
            <a:lvl5pPr lvl="4">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5pPr>
            <a:lvl6pPr lvl="5">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6pPr>
            <a:lvl7pPr lvl="6">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7pPr>
            <a:lvl8pPr lvl="7">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8pPr>
            <a:lvl9pPr lvl="8">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indent="-298450" lvl="1" marL="9144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indent="-298450" lvl="2" marL="13716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indent="-298450" lvl="3" marL="18288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indent="-298450" lvl="4" marL="22860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indent="-298450" lvl="5" marL="27432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indent="-298450" lvl="6" marL="32004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indent="-298450" lvl="7" marL="36576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indent="-298450" lvl="8" marL="41148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9pPr>
          </a:lstStyle>
          <a:p/>
        </p:txBody>
      </p:sp>
      <p:sp>
        <p:nvSpPr>
          <p:cNvPr id="8" name="Google Shape;8;p1"/>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accent1"/>
                </a:solidFill>
                <a:latin typeface="Lato"/>
                <a:ea typeface="Lato"/>
                <a:cs typeface="Lato"/>
                <a:sym typeface="Lato"/>
              </a:defRPr>
            </a:lvl1pPr>
            <a:lvl2pPr lvl="1" algn="r">
              <a:buNone/>
              <a:defRPr sz="1000">
                <a:solidFill>
                  <a:schemeClr val="accent1"/>
                </a:solidFill>
                <a:latin typeface="Lato"/>
                <a:ea typeface="Lato"/>
                <a:cs typeface="Lato"/>
                <a:sym typeface="Lato"/>
              </a:defRPr>
            </a:lvl2pPr>
            <a:lvl3pPr lvl="2" algn="r">
              <a:buNone/>
              <a:defRPr sz="1000">
                <a:solidFill>
                  <a:schemeClr val="accent1"/>
                </a:solidFill>
                <a:latin typeface="Lato"/>
                <a:ea typeface="Lato"/>
                <a:cs typeface="Lato"/>
                <a:sym typeface="Lato"/>
              </a:defRPr>
            </a:lvl3pPr>
            <a:lvl4pPr lvl="3" algn="r">
              <a:buNone/>
              <a:defRPr sz="1000">
                <a:solidFill>
                  <a:schemeClr val="accent1"/>
                </a:solidFill>
                <a:latin typeface="Lato"/>
                <a:ea typeface="Lato"/>
                <a:cs typeface="Lato"/>
                <a:sym typeface="Lato"/>
              </a:defRPr>
            </a:lvl4pPr>
            <a:lvl5pPr lvl="4" algn="r">
              <a:buNone/>
              <a:defRPr sz="1000">
                <a:solidFill>
                  <a:schemeClr val="accent1"/>
                </a:solidFill>
                <a:latin typeface="Lato"/>
                <a:ea typeface="Lato"/>
                <a:cs typeface="Lato"/>
                <a:sym typeface="Lato"/>
              </a:defRPr>
            </a:lvl5pPr>
            <a:lvl6pPr lvl="5" algn="r">
              <a:buNone/>
              <a:defRPr sz="1000">
                <a:solidFill>
                  <a:schemeClr val="accent1"/>
                </a:solidFill>
                <a:latin typeface="Lato"/>
                <a:ea typeface="Lato"/>
                <a:cs typeface="Lato"/>
                <a:sym typeface="Lato"/>
              </a:defRPr>
            </a:lvl6pPr>
            <a:lvl7pPr lvl="6" algn="r">
              <a:buNone/>
              <a:defRPr sz="1000">
                <a:solidFill>
                  <a:schemeClr val="accent1"/>
                </a:solidFill>
                <a:latin typeface="Lato"/>
                <a:ea typeface="Lato"/>
                <a:cs typeface="Lato"/>
                <a:sym typeface="Lato"/>
              </a:defRPr>
            </a:lvl7pPr>
            <a:lvl8pPr lvl="7" algn="r">
              <a:buNone/>
              <a:defRPr sz="1000">
                <a:solidFill>
                  <a:schemeClr val="accent1"/>
                </a:solidFill>
                <a:latin typeface="Lato"/>
                <a:ea typeface="Lato"/>
                <a:cs typeface="Lato"/>
                <a:sym typeface="Lato"/>
              </a:defRPr>
            </a:lvl8pPr>
            <a:lvl9pPr lvl="8" algn="r">
              <a:buNone/>
              <a:defRPr sz="1000">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8.xml"/><Relationship Id="rId3" Type="http://schemas.openxmlformats.org/officeDocument/2006/relationships/image" Target="../media/image2.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5.xml"/><Relationship Id="rId3" Type="http://schemas.openxmlformats.org/officeDocument/2006/relationships/hyperlink" Target="https://doi.org/10.1016/j.chiabu.2019.104089"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6.xml"/><Relationship Id="rId3" Type="http://schemas.openxmlformats.org/officeDocument/2006/relationships/hyperlink" Target="https://doi.org/10.1016/j.apnu.2018.11.001"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7.xml"/><Relationship Id="rId3" Type="http://schemas.openxmlformats.org/officeDocument/2006/relationships/hyperlink" Target="https://www.gov.uk/government/publications/working-definition-of-trauma-informed-practice/working-definition-of-trauma-informed-practice"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8.xml"/><Relationship Id="rId3" Type="http://schemas.openxmlformats.org/officeDocument/2006/relationships/hyperlink" Target="https://www.gov.wales/review-adverse-childhood-experiences-ace-policy-report-html"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 name="Shape 85"/>
        <p:cNvGrpSpPr/>
        <p:nvPr/>
      </p:nvGrpSpPr>
      <p:grpSpPr>
        <a:xfrm>
          <a:off x="0" y="0"/>
          <a:ext cx="0" cy="0"/>
          <a:chOff x="0" y="0"/>
          <a:chExt cx="0" cy="0"/>
        </a:xfrm>
      </p:grpSpPr>
      <p:sp>
        <p:nvSpPr>
          <p:cNvPr id="86" name="Google Shape;86;p13"/>
          <p:cNvSpPr txBox="1"/>
          <p:nvPr>
            <p:ph type="ctrTitle"/>
          </p:nvPr>
        </p:nvSpPr>
        <p:spPr>
          <a:xfrm>
            <a:off x="729450" y="1322450"/>
            <a:ext cx="7688100" cy="1850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Lato"/>
                <a:ea typeface="Lato"/>
                <a:cs typeface="Lato"/>
                <a:sym typeface="Lato"/>
              </a:rPr>
              <a:t>Attachment in the Therapy Room</a:t>
            </a:r>
            <a:endParaRPr>
              <a:latin typeface="Lato"/>
              <a:ea typeface="Lato"/>
              <a:cs typeface="Lato"/>
              <a:sym typeface="Lato"/>
            </a:endParaRPr>
          </a:p>
          <a:p>
            <a:pPr indent="0" lvl="0" marL="0" rtl="0" algn="l">
              <a:spcBef>
                <a:spcPts val="0"/>
              </a:spcBef>
              <a:spcAft>
                <a:spcPts val="0"/>
              </a:spcAft>
              <a:buNone/>
            </a:pPr>
            <a:r>
              <a:t/>
            </a:r>
            <a:endParaRPr/>
          </a:p>
        </p:txBody>
      </p:sp>
      <p:sp>
        <p:nvSpPr>
          <p:cNvPr id="87" name="Google Shape;87;p13"/>
          <p:cNvSpPr txBox="1"/>
          <p:nvPr>
            <p:ph idx="1" type="subTitle"/>
          </p:nvPr>
        </p:nvSpPr>
        <p:spPr>
          <a:xfrm>
            <a:off x="577050" y="2449650"/>
            <a:ext cx="4303800" cy="19548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sz="2400"/>
              <a:t>A Humanistic exploration of insecure-attachment and the process of facilitating therapeutic change </a:t>
            </a:r>
            <a:endParaRPr sz="2400"/>
          </a:p>
        </p:txBody>
      </p:sp>
      <p:pic>
        <p:nvPicPr>
          <p:cNvPr id="88" name="Google Shape;88;p13"/>
          <p:cNvPicPr preferRelativeResize="0"/>
          <p:nvPr/>
        </p:nvPicPr>
        <p:blipFill rotWithShape="1">
          <a:blip r:embed="rId3">
            <a:alphaModFix/>
          </a:blip>
          <a:srcRect b="28549" l="74639" r="1297" t="36858"/>
          <a:stretch/>
        </p:blipFill>
        <p:spPr>
          <a:xfrm>
            <a:off x="5354575" y="2154450"/>
            <a:ext cx="3574450" cy="2729849"/>
          </a:xfrm>
          <a:prstGeom prst="rect">
            <a:avLst/>
          </a:prstGeom>
          <a:noFill/>
          <a:ln>
            <a:noFill/>
          </a:ln>
        </p:spPr>
      </p:pic>
      <p:sp>
        <p:nvSpPr>
          <p:cNvPr id="89" name="Google Shape;89;p13"/>
          <p:cNvSpPr txBox="1"/>
          <p:nvPr/>
        </p:nvSpPr>
        <p:spPr>
          <a:xfrm>
            <a:off x="434200" y="4420975"/>
            <a:ext cx="4303800" cy="463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300">
              <a:solidFill>
                <a:schemeClr val="accent1"/>
              </a:solidFill>
              <a:latin typeface="Lato"/>
              <a:ea typeface="Lato"/>
              <a:cs typeface="Lato"/>
              <a:sym typeface="Lato"/>
            </a:endParaRPr>
          </a:p>
          <a:p>
            <a:pPr indent="0" lvl="0" marL="0" rtl="0" algn="l">
              <a:spcBef>
                <a:spcPts val="0"/>
              </a:spcBef>
              <a:spcAft>
                <a:spcPts val="0"/>
              </a:spcAft>
              <a:buNone/>
            </a:pPr>
            <a:r>
              <a:rPr lang="en-GB" sz="1300">
                <a:solidFill>
                  <a:schemeClr val="accent1"/>
                </a:solidFill>
                <a:latin typeface="Lato"/>
                <a:ea typeface="Lato"/>
                <a:cs typeface="Lato"/>
                <a:sym typeface="Lato"/>
              </a:rPr>
              <a:t>Student Number: 2218988</a:t>
            </a:r>
            <a:endParaRPr sz="1300">
              <a:solidFill>
                <a:schemeClr val="accent1"/>
              </a:solidFill>
              <a:latin typeface="Lato"/>
              <a:ea typeface="Lato"/>
              <a:cs typeface="Lato"/>
              <a:sym typeface="Lato"/>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 name="Shape 93"/>
        <p:cNvGrpSpPr/>
        <p:nvPr/>
      </p:nvGrpSpPr>
      <p:grpSpPr>
        <a:xfrm>
          <a:off x="0" y="0"/>
          <a:ext cx="0" cy="0"/>
          <a:chOff x="0" y="0"/>
          <a:chExt cx="0" cy="0"/>
        </a:xfrm>
      </p:grpSpPr>
      <p:sp>
        <p:nvSpPr>
          <p:cNvPr id="94" name="Google Shape;94;p14"/>
          <p:cNvSpPr txBox="1"/>
          <p:nvPr>
            <p:ph type="ctrTitle"/>
          </p:nvPr>
        </p:nvSpPr>
        <p:spPr>
          <a:xfrm>
            <a:off x="729450" y="1322450"/>
            <a:ext cx="7688100" cy="768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AI Statement </a:t>
            </a:r>
            <a:endParaRPr/>
          </a:p>
        </p:txBody>
      </p:sp>
      <p:sp>
        <p:nvSpPr>
          <p:cNvPr id="95" name="Google Shape;95;p14"/>
          <p:cNvSpPr txBox="1"/>
          <p:nvPr>
            <p:ph idx="1" type="subTitle"/>
          </p:nvPr>
        </p:nvSpPr>
        <p:spPr>
          <a:xfrm>
            <a:off x="729625" y="2167250"/>
            <a:ext cx="7688100" cy="1623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5"/>
        </a:solidFill>
      </p:bgPr>
    </p:bg>
    <p:spTree>
      <p:nvGrpSpPr>
        <p:cNvPr id="99" name="Shape 99"/>
        <p:cNvGrpSpPr/>
        <p:nvPr/>
      </p:nvGrpSpPr>
      <p:grpSpPr>
        <a:xfrm>
          <a:off x="0" y="0"/>
          <a:ext cx="0" cy="0"/>
          <a:chOff x="0" y="0"/>
          <a:chExt cx="0" cy="0"/>
        </a:xfrm>
      </p:grpSpPr>
      <p:sp>
        <p:nvSpPr>
          <p:cNvPr id="100" name="Google Shape;100;p15"/>
          <p:cNvSpPr txBox="1"/>
          <p:nvPr>
            <p:ph type="title"/>
          </p:nvPr>
        </p:nvSpPr>
        <p:spPr>
          <a:xfrm>
            <a:off x="110875" y="179450"/>
            <a:ext cx="5097300" cy="752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GB" sz="2840">
                <a:latin typeface="Lato"/>
                <a:ea typeface="Lato"/>
                <a:cs typeface="Lato"/>
                <a:sym typeface="Lato"/>
              </a:rPr>
              <a:t>Attachment &amp; Attachment  </a:t>
            </a:r>
            <a:endParaRPr sz="2840">
              <a:latin typeface="Lato"/>
              <a:ea typeface="Lato"/>
              <a:cs typeface="Lato"/>
              <a:sym typeface="Lato"/>
            </a:endParaRPr>
          </a:p>
          <a:p>
            <a:pPr indent="0" lvl="0" marL="0" rtl="0" algn="l">
              <a:spcBef>
                <a:spcPts val="0"/>
              </a:spcBef>
              <a:spcAft>
                <a:spcPts val="0"/>
              </a:spcAft>
              <a:buSzPts val="990"/>
              <a:buNone/>
            </a:pPr>
            <a:r>
              <a:rPr lang="en-GB" sz="2840">
                <a:latin typeface="Lato"/>
                <a:ea typeface="Lato"/>
                <a:cs typeface="Lato"/>
                <a:sym typeface="Lato"/>
              </a:rPr>
              <a:t>Styles </a:t>
            </a:r>
            <a:endParaRPr sz="2840">
              <a:latin typeface="Lato"/>
              <a:ea typeface="Lato"/>
              <a:cs typeface="Lato"/>
              <a:sym typeface="Lato"/>
            </a:endParaRPr>
          </a:p>
        </p:txBody>
      </p:sp>
      <p:sp>
        <p:nvSpPr>
          <p:cNvPr id="101" name="Google Shape;101;p15"/>
          <p:cNvSpPr txBox="1"/>
          <p:nvPr/>
        </p:nvSpPr>
        <p:spPr>
          <a:xfrm>
            <a:off x="370200" y="1348250"/>
            <a:ext cx="3759600" cy="3506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i="1" lang="en-GB" sz="1500">
                <a:solidFill>
                  <a:schemeClr val="lt1"/>
                </a:solidFill>
                <a:latin typeface="Lato"/>
                <a:ea typeface="Lato"/>
                <a:cs typeface="Lato"/>
                <a:sym typeface="Lato"/>
              </a:rPr>
              <a:t>“a deep and enduring emotional bond that connects one person to another person across time and space” </a:t>
            </a:r>
            <a:r>
              <a:rPr i="1" lang="en-GB" sz="1100">
                <a:solidFill>
                  <a:schemeClr val="lt1"/>
                </a:solidFill>
                <a:latin typeface="Lato"/>
                <a:ea typeface="Lato"/>
                <a:cs typeface="Lato"/>
                <a:sym typeface="Lato"/>
              </a:rPr>
              <a:t>(</a:t>
            </a:r>
            <a:r>
              <a:rPr lang="en-GB" sz="1100">
                <a:solidFill>
                  <a:schemeClr val="lt1"/>
                </a:solidFill>
                <a:latin typeface="Lato"/>
                <a:ea typeface="Lato"/>
                <a:cs typeface="Lato"/>
                <a:sym typeface="Lato"/>
              </a:rPr>
              <a:t>Ainsworth, 1973; Bowlby, 1969). </a:t>
            </a:r>
            <a:endParaRPr sz="1100">
              <a:solidFill>
                <a:schemeClr val="lt1"/>
              </a:solidFill>
              <a:latin typeface="Lato"/>
              <a:ea typeface="Lato"/>
              <a:cs typeface="Lato"/>
              <a:sym typeface="Lato"/>
            </a:endParaRPr>
          </a:p>
          <a:p>
            <a:pPr indent="0" lvl="0" marL="0" rtl="0" algn="l">
              <a:spcBef>
                <a:spcPts val="0"/>
              </a:spcBef>
              <a:spcAft>
                <a:spcPts val="0"/>
              </a:spcAft>
              <a:buNone/>
            </a:pPr>
            <a:r>
              <a:t/>
            </a:r>
            <a:endParaRPr sz="1500">
              <a:solidFill>
                <a:schemeClr val="lt1"/>
              </a:solidFill>
              <a:latin typeface="Lato"/>
              <a:ea typeface="Lato"/>
              <a:cs typeface="Lato"/>
              <a:sym typeface="Lato"/>
            </a:endParaRPr>
          </a:p>
          <a:p>
            <a:pPr indent="0" lvl="0" marL="0" rtl="0" algn="l">
              <a:spcBef>
                <a:spcPts val="0"/>
              </a:spcBef>
              <a:spcAft>
                <a:spcPts val="0"/>
              </a:spcAft>
              <a:buNone/>
            </a:pPr>
            <a:r>
              <a:rPr lang="en-GB" sz="1500">
                <a:solidFill>
                  <a:schemeClr val="lt1"/>
                </a:solidFill>
                <a:latin typeface="Lato"/>
                <a:ea typeface="Lato"/>
                <a:cs typeface="Lato"/>
                <a:sym typeface="Lato"/>
              </a:rPr>
              <a:t>An </a:t>
            </a:r>
            <a:r>
              <a:rPr b="1" lang="en-GB" sz="1500">
                <a:solidFill>
                  <a:schemeClr val="lt1"/>
                </a:solidFill>
                <a:latin typeface="Lato"/>
                <a:ea typeface="Lato"/>
                <a:cs typeface="Lato"/>
                <a:sym typeface="Lato"/>
              </a:rPr>
              <a:t>adaptive</a:t>
            </a:r>
            <a:r>
              <a:rPr b="1" lang="en-GB" sz="1500">
                <a:solidFill>
                  <a:schemeClr val="lt1"/>
                </a:solidFill>
                <a:latin typeface="Lato"/>
                <a:ea typeface="Lato"/>
                <a:cs typeface="Lato"/>
                <a:sym typeface="Lato"/>
              </a:rPr>
              <a:t> biological response</a:t>
            </a:r>
            <a:r>
              <a:rPr lang="en-GB" sz="1500">
                <a:solidFill>
                  <a:schemeClr val="lt1"/>
                </a:solidFill>
                <a:latin typeface="Lato"/>
                <a:ea typeface="Lato"/>
                <a:cs typeface="Lato"/>
                <a:sym typeface="Lato"/>
              </a:rPr>
              <a:t> and behavioural system aimed at satisfying our needs and ensuring survival  </a:t>
            </a:r>
            <a:r>
              <a:rPr lang="en-GB" sz="1100">
                <a:solidFill>
                  <a:schemeClr val="lt1"/>
                </a:solidFill>
                <a:latin typeface="Lato"/>
                <a:ea typeface="Lato"/>
                <a:cs typeface="Lato"/>
                <a:sym typeface="Lato"/>
              </a:rPr>
              <a:t>(Bowlby, 1969) </a:t>
            </a:r>
            <a:endParaRPr sz="1100">
              <a:solidFill>
                <a:schemeClr val="lt1"/>
              </a:solidFill>
              <a:latin typeface="Lato"/>
              <a:ea typeface="Lato"/>
              <a:cs typeface="Lato"/>
              <a:sym typeface="Lato"/>
            </a:endParaRPr>
          </a:p>
          <a:p>
            <a:pPr indent="0" lvl="0" marL="0" rtl="0" algn="l">
              <a:spcBef>
                <a:spcPts val="0"/>
              </a:spcBef>
              <a:spcAft>
                <a:spcPts val="0"/>
              </a:spcAft>
              <a:buNone/>
            </a:pPr>
            <a:r>
              <a:t/>
            </a:r>
            <a:endParaRPr sz="1500">
              <a:solidFill>
                <a:schemeClr val="lt1"/>
              </a:solidFill>
              <a:latin typeface="Lato"/>
              <a:ea typeface="Lato"/>
              <a:cs typeface="Lato"/>
              <a:sym typeface="Lato"/>
            </a:endParaRPr>
          </a:p>
          <a:p>
            <a:pPr indent="0" lvl="0" marL="0" rtl="0" algn="l">
              <a:spcBef>
                <a:spcPts val="0"/>
              </a:spcBef>
              <a:spcAft>
                <a:spcPts val="0"/>
              </a:spcAft>
              <a:buNone/>
            </a:pPr>
            <a:r>
              <a:rPr lang="en-GB" sz="1500">
                <a:solidFill>
                  <a:schemeClr val="lt1"/>
                </a:solidFill>
                <a:latin typeface="Lato"/>
                <a:ea typeface="Lato"/>
                <a:cs typeface="Lato"/>
                <a:sym typeface="Lato"/>
              </a:rPr>
              <a:t>Weak Empirical Support, Reductionist &amp; Lacking Universality </a:t>
            </a:r>
            <a:r>
              <a:rPr lang="en-GB" sz="1100">
                <a:solidFill>
                  <a:schemeClr val="lt1"/>
                </a:solidFill>
                <a:latin typeface="Lato"/>
                <a:ea typeface="Lato"/>
                <a:cs typeface="Lato"/>
                <a:sym typeface="Lato"/>
              </a:rPr>
              <a:t>(Fitzgerald, 2020) </a:t>
            </a:r>
            <a:endParaRPr sz="1100">
              <a:solidFill>
                <a:schemeClr val="lt1"/>
              </a:solidFill>
              <a:latin typeface="Lato"/>
              <a:ea typeface="Lato"/>
              <a:cs typeface="Lato"/>
              <a:sym typeface="Lato"/>
            </a:endParaRPr>
          </a:p>
          <a:p>
            <a:pPr indent="0" lvl="0" marL="0" rtl="0" algn="l">
              <a:spcBef>
                <a:spcPts val="0"/>
              </a:spcBef>
              <a:spcAft>
                <a:spcPts val="0"/>
              </a:spcAft>
              <a:buNone/>
            </a:pPr>
            <a:r>
              <a:t/>
            </a:r>
            <a:endParaRPr sz="1500">
              <a:solidFill>
                <a:schemeClr val="lt1"/>
              </a:solidFill>
              <a:latin typeface="Lato"/>
              <a:ea typeface="Lato"/>
              <a:cs typeface="Lato"/>
              <a:sym typeface="Lato"/>
            </a:endParaRPr>
          </a:p>
          <a:p>
            <a:pPr indent="0" lvl="0" marL="0" rtl="0" algn="l">
              <a:spcBef>
                <a:spcPts val="0"/>
              </a:spcBef>
              <a:spcAft>
                <a:spcPts val="0"/>
              </a:spcAft>
              <a:buNone/>
            </a:pPr>
            <a:r>
              <a:rPr lang="en-GB" sz="1500">
                <a:solidFill>
                  <a:schemeClr val="lt1"/>
                </a:solidFill>
                <a:latin typeface="Lato"/>
                <a:ea typeface="Lato"/>
                <a:cs typeface="Lato"/>
                <a:sym typeface="Lato"/>
              </a:rPr>
              <a:t>Dynamic-Maturational Model of Attachment </a:t>
            </a:r>
            <a:r>
              <a:rPr lang="en-GB" sz="1100">
                <a:solidFill>
                  <a:schemeClr val="lt1"/>
                </a:solidFill>
                <a:latin typeface="Lato"/>
                <a:ea typeface="Lato"/>
                <a:cs typeface="Lato"/>
                <a:sym typeface="Lato"/>
              </a:rPr>
              <a:t>(Crittenden, 2006) </a:t>
            </a:r>
            <a:endParaRPr sz="1100">
              <a:solidFill>
                <a:schemeClr val="lt1"/>
              </a:solidFill>
              <a:latin typeface="Lato"/>
              <a:ea typeface="Lato"/>
              <a:cs typeface="Lato"/>
              <a:sym typeface="Lato"/>
            </a:endParaRPr>
          </a:p>
          <a:p>
            <a:pPr indent="0" lvl="0" marL="457200" rtl="0" algn="l">
              <a:spcBef>
                <a:spcPts val="0"/>
              </a:spcBef>
              <a:spcAft>
                <a:spcPts val="0"/>
              </a:spcAft>
              <a:buNone/>
            </a:pPr>
            <a:r>
              <a:t/>
            </a:r>
            <a:endParaRPr sz="1200">
              <a:solidFill>
                <a:schemeClr val="lt1"/>
              </a:solidFill>
              <a:latin typeface="Lato"/>
              <a:ea typeface="Lato"/>
              <a:cs typeface="Lato"/>
              <a:sym typeface="Lato"/>
            </a:endParaRPr>
          </a:p>
        </p:txBody>
      </p:sp>
      <p:pic>
        <p:nvPicPr>
          <p:cNvPr id="102" name="Google Shape;102;p15"/>
          <p:cNvPicPr preferRelativeResize="0"/>
          <p:nvPr/>
        </p:nvPicPr>
        <p:blipFill rotWithShape="1">
          <a:blip r:embed="rId3">
            <a:alphaModFix/>
          </a:blip>
          <a:srcRect b="23587" l="69155" r="6374" t="30244"/>
          <a:stretch/>
        </p:blipFill>
        <p:spPr>
          <a:xfrm>
            <a:off x="4724400" y="592775"/>
            <a:ext cx="4015848" cy="412049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 name="Shape 106"/>
        <p:cNvGrpSpPr/>
        <p:nvPr/>
      </p:nvGrpSpPr>
      <p:grpSpPr>
        <a:xfrm>
          <a:off x="0" y="0"/>
          <a:ext cx="0" cy="0"/>
          <a:chOff x="0" y="0"/>
          <a:chExt cx="0" cy="0"/>
        </a:xfrm>
      </p:grpSpPr>
      <p:sp>
        <p:nvSpPr>
          <p:cNvPr id="107" name="Google Shape;107;p16"/>
          <p:cNvSpPr/>
          <p:nvPr/>
        </p:nvSpPr>
        <p:spPr>
          <a:xfrm>
            <a:off x="3027914" y="848642"/>
            <a:ext cx="3009600" cy="3032700"/>
          </a:xfrm>
          <a:prstGeom prst="donut">
            <a:avLst>
              <a:gd fmla="val 16067" name="adj"/>
            </a:avLst>
          </a:prstGeom>
          <a:solidFill>
            <a:srgbClr val="000000">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08" name="Google Shape;108;p16"/>
          <p:cNvGrpSpPr/>
          <p:nvPr/>
        </p:nvGrpSpPr>
        <p:grpSpPr>
          <a:xfrm>
            <a:off x="5298565" y="473675"/>
            <a:ext cx="3271945" cy="964633"/>
            <a:chOff x="5214050" y="851687"/>
            <a:chExt cx="2761601" cy="807900"/>
          </a:xfrm>
        </p:grpSpPr>
        <p:cxnSp>
          <p:nvCxnSpPr>
            <p:cNvPr id="109" name="Google Shape;109;p16"/>
            <p:cNvCxnSpPr/>
            <p:nvPr/>
          </p:nvCxnSpPr>
          <p:spPr>
            <a:xfrm flipH="1">
              <a:off x="5214050" y="1153772"/>
              <a:ext cx="273000" cy="378300"/>
            </a:xfrm>
            <a:prstGeom prst="straightConnector1">
              <a:avLst/>
            </a:prstGeom>
            <a:noFill/>
            <a:ln cap="flat" cmpd="sng" w="19050">
              <a:solidFill>
                <a:srgbClr val="085630"/>
              </a:solidFill>
              <a:prstDash val="solid"/>
              <a:round/>
              <a:headEnd len="med" w="med" type="oval"/>
              <a:tailEnd len="sm" w="sm" type="none"/>
            </a:ln>
          </p:spPr>
        </p:cxnSp>
        <p:sp>
          <p:nvSpPr>
            <p:cNvPr id="110" name="Google Shape;110;p16"/>
            <p:cNvSpPr txBox="1"/>
            <p:nvPr/>
          </p:nvSpPr>
          <p:spPr>
            <a:xfrm>
              <a:off x="5514151" y="851687"/>
              <a:ext cx="2461500" cy="8079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GB">
                  <a:latin typeface="Roboto"/>
                  <a:ea typeface="Roboto"/>
                  <a:cs typeface="Roboto"/>
                  <a:sym typeface="Roboto"/>
                </a:rPr>
                <a:t>Physical or Psychological need</a:t>
              </a:r>
              <a:r>
                <a:rPr lang="en-GB">
                  <a:latin typeface="Roboto"/>
                  <a:ea typeface="Roboto"/>
                  <a:cs typeface="Roboto"/>
                  <a:sym typeface="Roboto"/>
                </a:rPr>
                <a:t> e.g. hunger, discomfort, sleep, need for stimuli etc. </a:t>
              </a:r>
              <a:endParaRPr>
                <a:latin typeface="Roboto"/>
                <a:ea typeface="Roboto"/>
                <a:cs typeface="Roboto"/>
                <a:sym typeface="Roboto"/>
              </a:endParaRPr>
            </a:p>
            <a:p>
              <a:pPr indent="0" lvl="0" marL="914400" rtl="0" algn="l">
                <a:lnSpc>
                  <a:spcPct val="115000"/>
                </a:lnSpc>
                <a:spcBef>
                  <a:spcPts val="0"/>
                </a:spcBef>
                <a:spcAft>
                  <a:spcPts val="0"/>
                </a:spcAft>
                <a:buNone/>
              </a:pPr>
              <a:r>
                <a:rPr lang="en-GB">
                  <a:latin typeface="Roboto"/>
                  <a:ea typeface="Roboto"/>
                  <a:cs typeface="Roboto"/>
                  <a:sym typeface="Roboto"/>
                </a:rPr>
                <a:t>Sympathetic Nervous System (SNS) Activated </a:t>
              </a:r>
              <a:br>
                <a:rPr lang="en-GB">
                  <a:latin typeface="Roboto"/>
                  <a:ea typeface="Roboto"/>
                  <a:cs typeface="Roboto"/>
                  <a:sym typeface="Roboto"/>
                </a:rPr>
              </a:br>
              <a:r>
                <a:rPr lang="en-GB">
                  <a:latin typeface="Roboto"/>
                  <a:ea typeface="Roboto"/>
                  <a:cs typeface="Roboto"/>
                  <a:sym typeface="Roboto"/>
                </a:rPr>
                <a:t>	</a:t>
              </a:r>
              <a:endParaRPr b="1">
                <a:latin typeface="Roboto"/>
                <a:ea typeface="Roboto"/>
                <a:cs typeface="Roboto"/>
                <a:sym typeface="Roboto"/>
              </a:endParaRPr>
            </a:p>
          </p:txBody>
        </p:sp>
      </p:grpSp>
      <p:grpSp>
        <p:nvGrpSpPr>
          <p:cNvPr id="111" name="Google Shape;111;p16"/>
          <p:cNvGrpSpPr/>
          <p:nvPr/>
        </p:nvGrpSpPr>
        <p:grpSpPr>
          <a:xfrm>
            <a:off x="398328" y="397475"/>
            <a:ext cx="3352783" cy="888579"/>
            <a:chOff x="1078131" y="787868"/>
            <a:chExt cx="2829830" cy="744203"/>
          </a:xfrm>
        </p:grpSpPr>
        <p:cxnSp>
          <p:nvCxnSpPr>
            <p:cNvPr id="112" name="Google Shape;112;p16"/>
            <p:cNvCxnSpPr/>
            <p:nvPr/>
          </p:nvCxnSpPr>
          <p:spPr>
            <a:xfrm>
              <a:off x="3634961" y="1153772"/>
              <a:ext cx="273000" cy="378300"/>
            </a:xfrm>
            <a:prstGeom prst="straightConnector1">
              <a:avLst/>
            </a:prstGeom>
            <a:noFill/>
            <a:ln cap="flat" cmpd="sng" w="19050">
              <a:solidFill>
                <a:srgbClr val="65F0AC"/>
              </a:solidFill>
              <a:prstDash val="solid"/>
              <a:round/>
              <a:headEnd len="med" w="med" type="oval"/>
              <a:tailEnd len="sm" w="sm" type="none"/>
            </a:ln>
          </p:spPr>
        </p:cxnSp>
        <p:sp>
          <p:nvSpPr>
            <p:cNvPr id="113" name="Google Shape;113;p16"/>
            <p:cNvSpPr txBox="1"/>
            <p:nvPr/>
          </p:nvSpPr>
          <p:spPr>
            <a:xfrm>
              <a:off x="1078131" y="787868"/>
              <a:ext cx="2454900" cy="669600"/>
            </a:xfrm>
            <a:prstGeom prst="rect">
              <a:avLst/>
            </a:prstGeom>
            <a:noFill/>
            <a:ln>
              <a:noFill/>
            </a:ln>
          </p:spPr>
          <p:txBody>
            <a:bodyPr anchorCtr="0" anchor="t" bIns="91425" lIns="91425" spcFirstLastPara="1" rIns="91425" wrap="square" tIns="91425">
              <a:noAutofit/>
            </a:bodyPr>
            <a:lstStyle/>
            <a:p>
              <a:pPr indent="0" lvl="0" marL="0" rtl="0" algn="r">
                <a:lnSpc>
                  <a:spcPct val="115000"/>
                </a:lnSpc>
                <a:spcBef>
                  <a:spcPts val="0"/>
                </a:spcBef>
                <a:spcAft>
                  <a:spcPts val="0"/>
                </a:spcAft>
                <a:buNone/>
              </a:pPr>
              <a:r>
                <a:rPr b="1" lang="en-GB">
                  <a:latin typeface="Roboto"/>
                  <a:ea typeface="Roboto"/>
                  <a:cs typeface="Roboto"/>
                  <a:sym typeface="Roboto"/>
                </a:rPr>
                <a:t>Relaxation of Tension/Homeostasis Achieved </a:t>
              </a:r>
              <a:r>
                <a:rPr lang="en-GB">
                  <a:latin typeface="Roboto"/>
                  <a:ea typeface="Roboto"/>
                  <a:cs typeface="Roboto"/>
                  <a:sym typeface="Roboto"/>
                </a:rPr>
                <a:t> </a:t>
              </a:r>
              <a:br>
                <a:rPr lang="en-GB">
                  <a:latin typeface="Roboto"/>
                  <a:ea typeface="Roboto"/>
                  <a:cs typeface="Roboto"/>
                  <a:sym typeface="Roboto"/>
                </a:rPr>
              </a:br>
              <a:r>
                <a:rPr lang="en-GB">
                  <a:latin typeface="Roboto"/>
                  <a:ea typeface="Roboto"/>
                  <a:cs typeface="Roboto"/>
                  <a:sym typeface="Roboto"/>
                </a:rPr>
                <a:t>Child becomes regulated again  </a:t>
              </a:r>
              <a:endParaRPr b="1">
                <a:latin typeface="Roboto"/>
                <a:ea typeface="Roboto"/>
                <a:cs typeface="Roboto"/>
                <a:sym typeface="Roboto"/>
              </a:endParaRPr>
            </a:p>
          </p:txBody>
        </p:sp>
      </p:grpSp>
      <p:grpSp>
        <p:nvGrpSpPr>
          <p:cNvPr id="114" name="Google Shape;114;p16"/>
          <p:cNvGrpSpPr/>
          <p:nvPr/>
        </p:nvGrpSpPr>
        <p:grpSpPr>
          <a:xfrm>
            <a:off x="5786021" y="2544650"/>
            <a:ext cx="3072154" cy="1202477"/>
            <a:chOff x="5625475" y="2586172"/>
            <a:chExt cx="2592973" cy="1007100"/>
          </a:xfrm>
        </p:grpSpPr>
        <p:cxnSp>
          <p:nvCxnSpPr>
            <p:cNvPr id="115" name="Google Shape;115;p16"/>
            <p:cNvCxnSpPr/>
            <p:nvPr/>
          </p:nvCxnSpPr>
          <p:spPr>
            <a:xfrm rot="10800000">
              <a:off x="5625475" y="2771675"/>
              <a:ext cx="442200" cy="153300"/>
            </a:xfrm>
            <a:prstGeom prst="straightConnector1">
              <a:avLst/>
            </a:prstGeom>
            <a:noFill/>
            <a:ln cap="flat" cmpd="sng" w="19050">
              <a:solidFill>
                <a:srgbClr val="0E9453"/>
              </a:solidFill>
              <a:prstDash val="solid"/>
              <a:round/>
              <a:headEnd len="med" w="med" type="oval"/>
              <a:tailEnd len="sm" w="sm" type="none"/>
            </a:ln>
          </p:spPr>
        </p:cxnSp>
        <p:sp>
          <p:nvSpPr>
            <p:cNvPr id="116" name="Google Shape;116;p16"/>
            <p:cNvSpPr txBox="1"/>
            <p:nvPr/>
          </p:nvSpPr>
          <p:spPr>
            <a:xfrm>
              <a:off x="6077348" y="2586172"/>
              <a:ext cx="2141100" cy="10071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GB">
                  <a:latin typeface="Roboto"/>
                  <a:ea typeface="Roboto"/>
                  <a:cs typeface="Roboto"/>
                  <a:sym typeface="Roboto"/>
                </a:rPr>
                <a:t>Child communicates</a:t>
              </a:r>
              <a:r>
                <a:rPr lang="en-GB">
                  <a:latin typeface="Roboto"/>
                  <a:ea typeface="Roboto"/>
                  <a:cs typeface="Roboto"/>
                  <a:sym typeface="Roboto"/>
                </a:rPr>
                <a:t> Behavioural, verbal or physical </a:t>
              </a:r>
              <a:r>
                <a:rPr lang="en-GB">
                  <a:latin typeface="Roboto"/>
                  <a:ea typeface="Roboto"/>
                  <a:cs typeface="Roboto"/>
                  <a:sym typeface="Roboto"/>
                </a:rPr>
                <a:t>signs</a:t>
              </a:r>
              <a:r>
                <a:rPr lang="en-GB">
                  <a:latin typeface="Roboto"/>
                  <a:ea typeface="Roboto"/>
                  <a:cs typeface="Roboto"/>
                  <a:sym typeface="Roboto"/>
                </a:rPr>
                <a:t> of discomfort/ distress, e.g. crying, fidgeting </a:t>
              </a:r>
              <a:endParaRPr b="1">
                <a:latin typeface="Roboto"/>
                <a:ea typeface="Roboto"/>
                <a:cs typeface="Roboto"/>
                <a:sym typeface="Roboto"/>
              </a:endParaRPr>
            </a:p>
          </p:txBody>
        </p:sp>
      </p:grpSp>
      <p:grpSp>
        <p:nvGrpSpPr>
          <p:cNvPr id="117" name="Google Shape;117;p16"/>
          <p:cNvGrpSpPr/>
          <p:nvPr/>
        </p:nvGrpSpPr>
        <p:grpSpPr>
          <a:xfrm>
            <a:off x="474523" y="2527325"/>
            <a:ext cx="2804698" cy="799502"/>
            <a:chOff x="1142441" y="2571662"/>
            <a:chExt cx="2367234" cy="669600"/>
          </a:xfrm>
        </p:grpSpPr>
        <p:cxnSp>
          <p:nvCxnSpPr>
            <p:cNvPr id="118" name="Google Shape;118;p16"/>
            <p:cNvCxnSpPr/>
            <p:nvPr/>
          </p:nvCxnSpPr>
          <p:spPr>
            <a:xfrm flipH="1" rot="10800000">
              <a:off x="3059375" y="2771675"/>
              <a:ext cx="450300" cy="145200"/>
            </a:xfrm>
            <a:prstGeom prst="straightConnector1">
              <a:avLst/>
            </a:prstGeom>
            <a:noFill/>
            <a:ln cap="flat" cmpd="sng" w="19050">
              <a:solidFill>
                <a:srgbClr val="0E9453"/>
              </a:solidFill>
              <a:prstDash val="solid"/>
              <a:round/>
              <a:headEnd len="med" w="med" type="oval"/>
              <a:tailEnd len="sm" w="sm" type="none"/>
            </a:ln>
          </p:spPr>
        </p:cxnSp>
        <p:sp>
          <p:nvSpPr>
            <p:cNvPr id="119" name="Google Shape;119;p16"/>
            <p:cNvSpPr txBox="1"/>
            <p:nvPr/>
          </p:nvSpPr>
          <p:spPr>
            <a:xfrm>
              <a:off x="1142441" y="2571662"/>
              <a:ext cx="1907100" cy="669600"/>
            </a:xfrm>
            <a:prstGeom prst="rect">
              <a:avLst/>
            </a:prstGeom>
            <a:noFill/>
            <a:ln>
              <a:noFill/>
            </a:ln>
          </p:spPr>
          <p:txBody>
            <a:bodyPr anchorCtr="0" anchor="t" bIns="91425" lIns="91425" spcFirstLastPara="1" rIns="91425" wrap="square" tIns="91425">
              <a:noAutofit/>
            </a:bodyPr>
            <a:lstStyle/>
            <a:p>
              <a:pPr indent="0" lvl="0" marL="0" rtl="0" algn="r">
                <a:lnSpc>
                  <a:spcPct val="115000"/>
                </a:lnSpc>
                <a:spcBef>
                  <a:spcPts val="0"/>
                </a:spcBef>
                <a:spcAft>
                  <a:spcPts val="0"/>
                </a:spcAft>
                <a:buNone/>
              </a:pPr>
              <a:r>
                <a:rPr b="1" lang="en-GB">
                  <a:latin typeface="Roboto"/>
                  <a:ea typeface="Roboto"/>
                  <a:cs typeface="Roboto"/>
                  <a:sym typeface="Roboto"/>
                </a:rPr>
                <a:t>Satisfaction of needs:</a:t>
              </a:r>
              <a:endParaRPr b="1">
                <a:latin typeface="Roboto"/>
                <a:ea typeface="Roboto"/>
                <a:cs typeface="Roboto"/>
                <a:sym typeface="Roboto"/>
              </a:endParaRPr>
            </a:p>
            <a:p>
              <a:pPr indent="0" lvl="0" marL="0" rtl="0" algn="r">
                <a:lnSpc>
                  <a:spcPct val="115000"/>
                </a:lnSpc>
                <a:spcBef>
                  <a:spcPts val="0"/>
                </a:spcBef>
                <a:spcAft>
                  <a:spcPts val="0"/>
                </a:spcAft>
                <a:buNone/>
              </a:pPr>
              <a:r>
                <a:rPr lang="en-GB">
                  <a:latin typeface="Roboto"/>
                  <a:ea typeface="Roboto"/>
                  <a:cs typeface="Roboto"/>
                  <a:sym typeface="Roboto"/>
                </a:rPr>
                <a:t>Parasympathetic Nervous System (PNS) Activated </a:t>
              </a:r>
              <a:r>
                <a:rPr b="1" lang="en-GB">
                  <a:latin typeface="Roboto"/>
                  <a:ea typeface="Roboto"/>
                  <a:cs typeface="Roboto"/>
                  <a:sym typeface="Roboto"/>
                </a:rPr>
                <a:t> </a:t>
              </a:r>
              <a:endParaRPr b="1">
                <a:latin typeface="Roboto"/>
                <a:ea typeface="Roboto"/>
                <a:cs typeface="Roboto"/>
                <a:sym typeface="Roboto"/>
              </a:endParaRPr>
            </a:p>
          </p:txBody>
        </p:sp>
      </p:grpSp>
      <p:grpSp>
        <p:nvGrpSpPr>
          <p:cNvPr id="120" name="Google Shape;120;p16"/>
          <p:cNvGrpSpPr/>
          <p:nvPr/>
        </p:nvGrpSpPr>
        <p:grpSpPr>
          <a:xfrm>
            <a:off x="3033149" y="3684714"/>
            <a:ext cx="2906077" cy="1206288"/>
            <a:chOff x="3301984" y="3541000"/>
            <a:chExt cx="2452800" cy="1010292"/>
          </a:xfrm>
        </p:grpSpPr>
        <p:cxnSp>
          <p:nvCxnSpPr>
            <p:cNvPr id="121" name="Google Shape;121;p16"/>
            <p:cNvCxnSpPr/>
            <p:nvPr/>
          </p:nvCxnSpPr>
          <p:spPr>
            <a:xfrm rot="10800000">
              <a:off x="4563402" y="3541000"/>
              <a:ext cx="0" cy="489600"/>
            </a:xfrm>
            <a:prstGeom prst="straightConnector1">
              <a:avLst/>
            </a:prstGeom>
            <a:noFill/>
            <a:ln cap="flat" cmpd="sng" w="19050">
              <a:solidFill>
                <a:srgbClr val="085630"/>
              </a:solidFill>
              <a:prstDash val="solid"/>
              <a:round/>
              <a:headEnd len="med" w="med" type="oval"/>
              <a:tailEnd len="sm" w="sm" type="none"/>
            </a:ln>
          </p:spPr>
        </p:cxnSp>
        <p:sp>
          <p:nvSpPr>
            <p:cNvPr id="122" name="Google Shape;122;p16"/>
            <p:cNvSpPr txBox="1"/>
            <p:nvPr/>
          </p:nvSpPr>
          <p:spPr>
            <a:xfrm>
              <a:off x="3301984" y="3881692"/>
              <a:ext cx="2452800" cy="6696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0"/>
                </a:spcAft>
                <a:buNone/>
              </a:pPr>
              <a:r>
                <a:rPr b="1" lang="en-GB">
                  <a:latin typeface="Roboto"/>
                  <a:ea typeface="Roboto"/>
                  <a:cs typeface="Roboto"/>
                  <a:sym typeface="Roboto"/>
                </a:rPr>
                <a:t>Attunement:</a:t>
              </a:r>
              <a:r>
                <a:rPr lang="en-GB">
                  <a:latin typeface="Roboto"/>
                  <a:ea typeface="Roboto"/>
                  <a:cs typeface="Roboto"/>
                  <a:sym typeface="Roboto"/>
                </a:rPr>
                <a:t> Physical or Psychological need met by caregiver </a:t>
              </a:r>
              <a:endParaRPr b="1">
                <a:latin typeface="Roboto"/>
                <a:ea typeface="Roboto"/>
                <a:cs typeface="Roboto"/>
                <a:sym typeface="Roboto"/>
              </a:endParaRPr>
            </a:p>
          </p:txBody>
        </p:sp>
      </p:grpSp>
      <p:sp>
        <p:nvSpPr>
          <p:cNvPr id="123" name="Google Shape;123;p16"/>
          <p:cNvSpPr/>
          <p:nvPr/>
        </p:nvSpPr>
        <p:spPr>
          <a:xfrm rot="1811482">
            <a:off x="2932962" y="757090"/>
            <a:ext cx="3194537" cy="3206684"/>
          </a:xfrm>
          <a:prstGeom prst="blockArc">
            <a:avLst>
              <a:gd fmla="val 14414370" name="adj1"/>
              <a:gd fmla="val 18998613" name="adj2"/>
              <a:gd fmla="val 8907" name="adj3"/>
            </a:avLst>
          </a:prstGeom>
          <a:solidFill>
            <a:srgbClr val="085630"/>
          </a:solidFill>
          <a:ln>
            <a:noFill/>
          </a:ln>
          <a:effectLst>
            <a:outerShdw blurRad="71438" rotWithShape="0" algn="bl" dir="5400000" dist="9525">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16"/>
          <p:cNvSpPr/>
          <p:nvPr/>
        </p:nvSpPr>
        <p:spPr>
          <a:xfrm flipH="1" rot="-8989472">
            <a:off x="2939762" y="754958"/>
            <a:ext cx="3193675" cy="3205977"/>
          </a:xfrm>
          <a:prstGeom prst="blockArc">
            <a:avLst>
              <a:gd fmla="val 20178804" name="adj1"/>
              <a:gd fmla="val 2623923" name="adj2"/>
              <a:gd fmla="val 8858" name="adj3"/>
            </a:avLst>
          </a:prstGeom>
          <a:solidFill>
            <a:srgbClr val="0E9453"/>
          </a:solidFill>
          <a:ln>
            <a:noFill/>
          </a:ln>
          <a:effectLst>
            <a:outerShdw blurRad="71438" rotWithShape="0" algn="bl" dir="5400000" dist="9525">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 name="Google Shape;125;p16"/>
          <p:cNvSpPr txBox="1"/>
          <p:nvPr/>
        </p:nvSpPr>
        <p:spPr>
          <a:xfrm>
            <a:off x="3633033" y="1912138"/>
            <a:ext cx="1815900" cy="960300"/>
          </a:xfrm>
          <a:prstGeom prst="rect">
            <a:avLst/>
          </a:prstGeom>
          <a:noFill/>
          <a:ln>
            <a:noFill/>
          </a:ln>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b="1" lang="en-GB" sz="2200">
                <a:solidFill>
                  <a:srgbClr val="020202"/>
                </a:solidFill>
                <a:latin typeface="Roboto"/>
                <a:ea typeface="Roboto"/>
                <a:cs typeface="Roboto"/>
                <a:sym typeface="Roboto"/>
              </a:rPr>
              <a:t>Arousal-</a:t>
            </a:r>
            <a:br>
              <a:rPr b="1" lang="en-GB" sz="2200">
                <a:solidFill>
                  <a:srgbClr val="020202"/>
                </a:solidFill>
                <a:latin typeface="Roboto"/>
                <a:ea typeface="Roboto"/>
                <a:cs typeface="Roboto"/>
                <a:sym typeface="Roboto"/>
              </a:rPr>
            </a:br>
            <a:r>
              <a:rPr b="1" lang="en-GB" sz="2200">
                <a:solidFill>
                  <a:srgbClr val="020202"/>
                </a:solidFill>
                <a:latin typeface="Roboto"/>
                <a:ea typeface="Roboto"/>
                <a:cs typeface="Roboto"/>
                <a:sym typeface="Roboto"/>
              </a:rPr>
              <a:t>Relaxation Cycle</a:t>
            </a:r>
            <a:endParaRPr sz="2200">
              <a:solidFill>
                <a:srgbClr val="020202"/>
              </a:solidFill>
            </a:endParaRPr>
          </a:p>
        </p:txBody>
      </p:sp>
      <p:sp>
        <p:nvSpPr>
          <p:cNvPr id="126" name="Google Shape;126;p16"/>
          <p:cNvSpPr/>
          <p:nvPr/>
        </p:nvSpPr>
        <p:spPr>
          <a:xfrm rot="-3793309">
            <a:off x="5703511" y="1676504"/>
            <a:ext cx="432816" cy="431226"/>
          </a:xfrm>
          <a:prstGeom prst="rtTriangle">
            <a:avLst/>
          </a:prstGeom>
          <a:solidFill>
            <a:srgbClr val="08563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 name="Google Shape;127;p16"/>
          <p:cNvSpPr/>
          <p:nvPr/>
        </p:nvSpPr>
        <p:spPr>
          <a:xfrm flipH="1" rot="-1811467">
            <a:off x="2927448" y="752155"/>
            <a:ext cx="3201123" cy="3214089"/>
          </a:xfrm>
          <a:prstGeom prst="blockArc">
            <a:avLst>
              <a:gd fmla="val 14334136" name="adj1"/>
              <a:gd fmla="val 18854681" name="adj2"/>
              <a:gd fmla="val 8846" name="adj3"/>
            </a:avLst>
          </a:prstGeom>
          <a:solidFill>
            <a:srgbClr val="65F0AC"/>
          </a:solidFill>
          <a:ln>
            <a:noFill/>
          </a:ln>
          <a:effectLst>
            <a:outerShdw blurRad="71438" rotWithShape="0" algn="bl" dir="5400000" dist="9525">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 name="Google Shape;128;p16"/>
          <p:cNvSpPr/>
          <p:nvPr/>
        </p:nvSpPr>
        <p:spPr>
          <a:xfrm rot="8989472">
            <a:off x="2918070" y="758331"/>
            <a:ext cx="3193675" cy="3205977"/>
          </a:xfrm>
          <a:prstGeom prst="blockArc">
            <a:avLst>
              <a:gd fmla="val 20184517" name="adj1"/>
              <a:gd fmla="val 3007258" name="adj2"/>
              <a:gd fmla="val 9336" name="adj3"/>
            </a:avLst>
          </a:prstGeom>
          <a:solidFill>
            <a:srgbClr val="0E9453"/>
          </a:solidFill>
          <a:ln cap="flat" cmpd="sng" w="9525">
            <a:solidFill>
              <a:srgbClr val="0E9453"/>
            </a:solidFill>
            <a:prstDash val="solid"/>
            <a:round/>
            <a:headEnd len="sm" w="sm" type="none"/>
            <a:tailEnd len="sm" w="sm" type="none"/>
          </a:ln>
          <a:effectLst>
            <a:outerShdw blurRad="71438" rotWithShape="0" algn="bl" dir="5400000" dist="9525">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 name="Google Shape;129;p16"/>
          <p:cNvSpPr/>
          <p:nvPr/>
        </p:nvSpPr>
        <p:spPr>
          <a:xfrm flipH="1" rot="-8989472">
            <a:off x="2918213" y="760152"/>
            <a:ext cx="3193675" cy="3205977"/>
          </a:xfrm>
          <a:prstGeom prst="blockArc">
            <a:avLst>
              <a:gd fmla="val 15738599" name="adj1"/>
              <a:gd fmla="val 20008131" name="adj2"/>
              <a:gd fmla="val 9063" name="adj3"/>
            </a:avLst>
          </a:prstGeom>
          <a:solidFill>
            <a:srgbClr val="085630"/>
          </a:solidFill>
          <a:ln>
            <a:noFill/>
          </a:ln>
          <a:effectLst>
            <a:outerShdw blurRad="71438" rotWithShape="0" algn="bl" dir="5400000" dist="9525">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16"/>
          <p:cNvSpPr/>
          <p:nvPr/>
        </p:nvSpPr>
        <p:spPr>
          <a:xfrm rot="9230682">
            <a:off x="2927896" y="1675220"/>
            <a:ext cx="431483" cy="433252"/>
          </a:xfrm>
          <a:prstGeom prst="rtTriangle">
            <a:avLst/>
          </a:prstGeom>
          <a:solidFill>
            <a:srgbClr val="0E945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 name="Google Shape;131;p16"/>
          <p:cNvSpPr/>
          <p:nvPr/>
        </p:nvSpPr>
        <p:spPr>
          <a:xfrm rot="481360">
            <a:off x="5187141" y="3324448"/>
            <a:ext cx="429908" cy="433390"/>
          </a:xfrm>
          <a:prstGeom prst="rtTriangle">
            <a:avLst/>
          </a:prstGeom>
          <a:solidFill>
            <a:srgbClr val="0E945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 name="Google Shape;132;p16"/>
          <p:cNvSpPr/>
          <p:nvPr/>
        </p:nvSpPr>
        <p:spPr>
          <a:xfrm rot="4862014">
            <a:off x="3448439" y="3325767"/>
            <a:ext cx="433092" cy="430224"/>
          </a:xfrm>
          <a:prstGeom prst="rtTriangle">
            <a:avLst/>
          </a:prstGeom>
          <a:solidFill>
            <a:srgbClr val="08563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 name="Google Shape;133;p16"/>
          <p:cNvSpPr/>
          <p:nvPr/>
        </p:nvSpPr>
        <p:spPr>
          <a:xfrm rot="-8086492">
            <a:off x="4312897" y="684331"/>
            <a:ext cx="431904" cy="431904"/>
          </a:xfrm>
          <a:prstGeom prst="rtTriangle">
            <a:avLst/>
          </a:prstGeom>
          <a:solidFill>
            <a:srgbClr val="65F0A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 name="Google Shape;134;p16"/>
          <p:cNvSpPr txBox="1"/>
          <p:nvPr/>
        </p:nvSpPr>
        <p:spPr>
          <a:xfrm>
            <a:off x="3878750" y="2845100"/>
            <a:ext cx="2116800" cy="495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300">
                <a:solidFill>
                  <a:schemeClr val="accent1"/>
                </a:solidFill>
                <a:latin typeface="Lato"/>
                <a:ea typeface="Lato"/>
                <a:cs typeface="Lato"/>
                <a:sym typeface="Lato"/>
              </a:rPr>
              <a:t>Fahlberg (2012) </a:t>
            </a:r>
            <a:endParaRPr sz="1300">
              <a:solidFill>
                <a:schemeClr val="accent1"/>
              </a:solidFill>
              <a:latin typeface="Lato"/>
              <a:ea typeface="Lato"/>
              <a:cs typeface="Lato"/>
              <a:sym typeface="Lato"/>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sp>
        <p:nvSpPr>
          <p:cNvPr id="139" name="Google Shape;139;p17"/>
          <p:cNvSpPr/>
          <p:nvPr/>
        </p:nvSpPr>
        <p:spPr>
          <a:xfrm>
            <a:off x="3027914" y="772442"/>
            <a:ext cx="3009600" cy="3032700"/>
          </a:xfrm>
          <a:prstGeom prst="donut">
            <a:avLst>
              <a:gd fmla="val 16067" name="adj"/>
            </a:avLst>
          </a:prstGeom>
          <a:solidFill>
            <a:srgbClr val="000000">
              <a:alpha val="1076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40" name="Google Shape;140;p17"/>
          <p:cNvCxnSpPr/>
          <p:nvPr/>
        </p:nvCxnSpPr>
        <p:spPr>
          <a:xfrm flipH="1">
            <a:off x="5298615" y="758164"/>
            <a:ext cx="323400" cy="451800"/>
          </a:xfrm>
          <a:prstGeom prst="straightConnector1">
            <a:avLst/>
          </a:prstGeom>
          <a:noFill/>
          <a:ln cap="flat" cmpd="sng" w="19050">
            <a:solidFill>
              <a:srgbClr val="085630"/>
            </a:solidFill>
            <a:prstDash val="solid"/>
            <a:round/>
            <a:headEnd len="med" w="med" type="oval"/>
            <a:tailEnd len="sm" w="sm" type="none"/>
          </a:ln>
        </p:spPr>
      </p:cxnSp>
      <p:grpSp>
        <p:nvGrpSpPr>
          <p:cNvPr id="141" name="Google Shape;141;p17"/>
          <p:cNvGrpSpPr/>
          <p:nvPr/>
        </p:nvGrpSpPr>
        <p:grpSpPr>
          <a:xfrm>
            <a:off x="474528" y="92675"/>
            <a:ext cx="3276583" cy="1117179"/>
            <a:chOff x="1142446" y="596411"/>
            <a:chExt cx="2765515" cy="935661"/>
          </a:xfrm>
        </p:grpSpPr>
        <p:cxnSp>
          <p:nvCxnSpPr>
            <p:cNvPr id="142" name="Google Shape;142;p17"/>
            <p:cNvCxnSpPr/>
            <p:nvPr/>
          </p:nvCxnSpPr>
          <p:spPr>
            <a:xfrm>
              <a:off x="3634961" y="1153772"/>
              <a:ext cx="273000" cy="378300"/>
            </a:xfrm>
            <a:prstGeom prst="straightConnector1">
              <a:avLst/>
            </a:prstGeom>
            <a:noFill/>
            <a:ln cap="flat" cmpd="sng" w="19050">
              <a:solidFill>
                <a:srgbClr val="65F0AC"/>
              </a:solidFill>
              <a:prstDash val="solid"/>
              <a:round/>
              <a:headEnd len="med" w="med" type="oval"/>
              <a:tailEnd len="sm" w="sm" type="none"/>
            </a:ln>
          </p:spPr>
        </p:cxnSp>
        <p:sp>
          <p:nvSpPr>
            <p:cNvPr id="143" name="Google Shape;143;p17"/>
            <p:cNvSpPr txBox="1"/>
            <p:nvPr/>
          </p:nvSpPr>
          <p:spPr>
            <a:xfrm>
              <a:off x="1142446" y="596411"/>
              <a:ext cx="2454900" cy="669600"/>
            </a:xfrm>
            <a:prstGeom prst="rect">
              <a:avLst/>
            </a:prstGeom>
            <a:noFill/>
            <a:ln>
              <a:noFill/>
            </a:ln>
          </p:spPr>
          <p:txBody>
            <a:bodyPr anchorCtr="0" anchor="t" bIns="91425" lIns="91425" spcFirstLastPara="1" rIns="91425" wrap="square" tIns="91425">
              <a:noAutofit/>
            </a:bodyPr>
            <a:lstStyle/>
            <a:p>
              <a:pPr indent="0" lvl="0" marL="0" rtl="0" algn="r">
                <a:lnSpc>
                  <a:spcPct val="115000"/>
                </a:lnSpc>
                <a:spcBef>
                  <a:spcPts val="0"/>
                </a:spcBef>
                <a:spcAft>
                  <a:spcPts val="0"/>
                </a:spcAft>
                <a:buNone/>
              </a:pPr>
              <a:r>
                <a:rPr b="1" lang="en-GB">
                  <a:latin typeface="Roboto"/>
                  <a:ea typeface="Roboto"/>
                  <a:cs typeface="Roboto"/>
                  <a:sym typeface="Roboto"/>
                </a:rPr>
                <a:t>Toxic Stress &amp; Chronic Dysregulation  </a:t>
              </a:r>
              <a:r>
                <a:rPr lang="en-GB">
                  <a:latin typeface="Roboto"/>
                  <a:ea typeface="Roboto"/>
                  <a:cs typeface="Roboto"/>
                  <a:sym typeface="Roboto"/>
                </a:rPr>
                <a:t>Neurodevelopmental &amp; Long Term Health Consequences </a:t>
              </a:r>
              <a:endParaRPr>
                <a:latin typeface="Roboto"/>
                <a:ea typeface="Roboto"/>
                <a:cs typeface="Roboto"/>
                <a:sym typeface="Roboto"/>
              </a:endParaRPr>
            </a:p>
            <a:p>
              <a:pPr indent="0" lvl="0" marL="0" rtl="0" algn="l">
                <a:lnSpc>
                  <a:spcPct val="115000"/>
                </a:lnSpc>
                <a:spcBef>
                  <a:spcPts val="0"/>
                </a:spcBef>
                <a:spcAft>
                  <a:spcPts val="1200"/>
                </a:spcAft>
                <a:buNone/>
              </a:pPr>
              <a:r>
                <a:t/>
              </a:r>
              <a:endParaRPr>
                <a:latin typeface="Roboto"/>
                <a:ea typeface="Roboto"/>
                <a:cs typeface="Roboto"/>
                <a:sym typeface="Roboto"/>
              </a:endParaRPr>
            </a:p>
          </p:txBody>
        </p:sp>
      </p:grpSp>
      <p:cxnSp>
        <p:nvCxnSpPr>
          <p:cNvPr id="144" name="Google Shape;144;p17"/>
          <p:cNvCxnSpPr/>
          <p:nvPr/>
        </p:nvCxnSpPr>
        <p:spPr>
          <a:xfrm rot="10800000">
            <a:off x="5786140" y="2689980"/>
            <a:ext cx="523800" cy="183000"/>
          </a:xfrm>
          <a:prstGeom prst="straightConnector1">
            <a:avLst/>
          </a:prstGeom>
          <a:noFill/>
          <a:ln cap="flat" cmpd="sng" w="19050">
            <a:solidFill>
              <a:srgbClr val="0E9453"/>
            </a:solidFill>
            <a:prstDash val="solid"/>
            <a:round/>
            <a:headEnd len="med" w="med" type="oval"/>
            <a:tailEnd len="sm" w="sm" type="none"/>
          </a:ln>
        </p:spPr>
      </p:cxnSp>
      <p:grpSp>
        <p:nvGrpSpPr>
          <p:cNvPr id="145" name="Google Shape;145;p17"/>
          <p:cNvGrpSpPr/>
          <p:nvPr/>
        </p:nvGrpSpPr>
        <p:grpSpPr>
          <a:xfrm>
            <a:off x="474523" y="2451125"/>
            <a:ext cx="2804698" cy="799502"/>
            <a:chOff x="1142441" y="2571662"/>
            <a:chExt cx="2367234" cy="669600"/>
          </a:xfrm>
        </p:grpSpPr>
        <p:cxnSp>
          <p:nvCxnSpPr>
            <p:cNvPr id="146" name="Google Shape;146;p17"/>
            <p:cNvCxnSpPr/>
            <p:nvPr/>
          </p:nvCxnSpPr>
          <p:spPr>
            <a:xfrm flipH="1" rot="10800000">
              <a:off x="3059375" y="2771675"/>
              <a:ext cx="450300" cy="145200"/>
            </a:xfrm>
            <a:prstGeom prst="straightConnector1">
              <a:avLst/>
            </a:prstGeom>
            <a:noFill/>
            <a:ln cap="flat" cmpd="sng" w="19050">
              <a:solidFill>
                <a:srgbClr val="0E9453"/>
              </a:solidFill>
              <a:prstDash val="solid"/>
              <a:round/>
              <a:headEnd len="med" w="med" type="oval"/>
              <a:tailEnd len="sm" w="sm" type="none"/>
            </a:ln>
          </p:spPr>
        </p:cxnSp>
        <p:sp>
          <p:nvSpPr>
            <p:cNvPr id="147" name="Google Shape;147;p17"/>
            <p:cNvSpPr txBox="1"/>
            <p:nvPr/>
          </p:nvSpPr>
          <p:spPr>
            <a:xfrm>
              <a:off x="1142441" y="2571662"/>
              <a:ext cx="1907100" cy="669600"/>
            </a:xfrm>
            <a:prstGeom prst="rect">
              <a:avLst/>
            </a:prstGeom>
            <a:noFill/>
            <a:ln>
              <a:noFill/>
            </a:ln>
          </p:spPr>
          <p:txBody>
            <a:bodyPr anchorCtr="0" anchor="t" bIns="91425" lIns="91425" spcFirstLastPara="1" rIns="91425" wrap="square" tIns="91425">
              <a:noAutofit/>
            </a:bodyPr>
            <a:lstStyle/>
            <a:p>
              <a:pPr indent="0" lvl="0" marL="0" rtl="0" algn="r">
                <a:lnSpc>
                  <a:spcPct val="115000"/>
                </a:lnSpc>
                <a:spcBef>
                  <a:spcPts val="0"/>
                </a:spcBef>
                <a:spcAft>
                  <a:spcPts val="0"/>
                </a:spcAft>
                <a:buNone/>
              </a:pPr>
              <a:r>
                <a:rPr b="1" lang="en-GB">
                  <a:latin typeface="Roboto"/>
                  <a:ea typeface="Roboto"/>
                  <a:cs typeface="Roboto"/>
                  <a:sym typeface="Roboto"/>
                </a:rPr>
                <a:t>Escalation of Dysregulation &amp; Distress:</a:t>
              </a:r>
              <a:r>
                <a:rPr lang="en-GB">
                  <a:latin typeface="Roboto"/>
                  <a:ea typeface="Roboto"/>
                  <a:cs typeface="Roboto"/>
                  <a:sym typeface="Roboto"/>
                </a:rPr>
                <a:t> SNS &amp; HPA Axis Activated</a:t>
              </a:r>
              <a:endParaRPr b="1">
                <a:latin typeface="Roboto"/>
                <a:ea typeface="Roboto"/>
                <a:cs typeface="Roboto"/>
                <a:sym typeface="Roboto"/>
              </a:endParaRPr>
            </a:p>
          </p:txBody>
        </p:sp>
      </p:grpSp>
      <p:grpSp>
        <p:nvGrpSpPr>
          <p:cNvPr id="148" name="Google Shape;148;p17"/>
          <p:cNvGrpSpPr/>
          <p:nvPr/>
        </p:nvGrpSpPr>
        <p:grpSpPr>
          <a:xfrm>
            <a:off x="3185549" y="3608514"/>
            <a:ext cx="2906077" cy="1358688"/>
            <a:chOff x="3430613" y="3541000"/>
            <a:chExt cx="2452800" cy="1137930"/>
          </a:xfrm>
        </p:grpSpPr>
        <p:cxnSp>
          <p:nvCxnSpPr>
            <p:cNvPr id="149" name="Google Shape;149;p17"/>
            <p:cNvCxnSpPr/>
            <p:nvPr/>
          </p:nvCxnSpPr>
          <p:spPr>
            <a:xfrm rot="10800000">
              <a:off x="4563402" y="3541000"/>
              <a:ext cx="0" cy="489600"/>
            </a:xfrm>
            <a:prstGeom prst="straightConnector1">
              <a:avLst/>
            </a:prstGeom>
            <a:noFill/>
            <a:ln cap="flat" cmpd="sng" w="19050">
              <a:solidFill>
                <a:srgbClr val="085630"/>
              </a:solidFill>
              <a:prstDash val="solid"/>
              <a:round/>
              <a:headEnd len="med" w="med" type="oval"/>
              <a:tailEnd len="sm" w="sm" type="none"/>
            </a:ln>
          </p:spPr>
        </p:cxnSp>
        <p:sp>
          <p:nvSpPr>
            <p:cNvPr id="150" name="Google Shape;150;p17"/>
            <p:cNvSpPr txBox="1"/>
            <p:nvPr/>
          </p:nvSpPr>
          <p:spPr>
            <a:xfrm>
              <a:off x="3430613" y="4009330"/>
              <a:ext cx="2452800" cy="6696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0"/>
                </a:spcAft>
                <a:buNone/>
              </a:pPr>
              <a:r>
                <a:rPr b="1" lang="en-GB">
                  <a:latin typeface="Roboto"/>
                  <a:ea typeface="Roboto"/>
                  <a:cs typeface="Roboto"/>
                  <a:sym typeface="Roboto"/>
                </a:rPr>
                <a:t>Misattunement</a:t>
              </a:r>
              <a:r>
                <a:rPr lang="en-GB">
                  <a:latin typeface="Roboto"/>
                  <a:ea typeface="Roboto"/>
                  <a:cs typeface="Roboto"/>
                  <a:sym typeface="Roboto"/>
                </a:rPr>
                <a:t>: Inconsistent, Lack of or Abusive Responding  </a:t>
              </a:r>
              <a:endParaRPr b="1">
                <a:latin typeface="Roboto"/>
                <a:ea typeface="Roboto"/>
                <a:cs typeface="Roboto"/>
                <a:sym typeface="Roboto"/>
              </a:endParaRPr>
            </a:p>
          </p:txBody>
        </p:sp>
      </p:grpSp>
      <p:sp>
        <p:nvSpPr>
          <p:cNvPr id="151" name="Google Shape;151;p17"/>
          <p:cNvSpPr/>
          <p:nvPr/>
        </p:nvSpPr>
        <p:spPr>
          <a:xfrm rot="1811482">
            <a:off x="2932962" y="680890"/>
            <a:ext cx="3194537" cy="3206684"/>
          </a:xfrm>
          <a:prstGeom prst="blockArc">
            <a:avLst>
              <a:gd fmla="val 14414370" name="adj1"/>
              <a:gd fmla="val 18998613" name="adj2"/>
              <a:gd fmla="val 8907" name="adj3"/>
            </a:avLst>
          </a:prstGeom>
          <a:solidFill>
            <a:srgbClr val="085630"/>
          </a:solidFill>
          <a:ln>
            <a:noFill/>
          </a:ln>
          <a:effectLst>
            <a:outerShdw blurRad="71438" rotWithShape="0" algn="bl" dir="5400000" dist="9525">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 name="Google Shape;152;p17"/>
          <p:cNvSpPr/>
          <p:nvPr/>
        </p:nvSpPr>
        <p:spPr>
          <a:xfrm flipH="1" rot="-8989472">
            <a:off x="2939762" y="678758"/>
            <a:ext cx="3193675" cy="3205977"/>
          </a:xfrm>
          <a:prstGeom prst="blockArc">
            <a:avLst>
              <a:gd fmla="val 20178804" name="adj1"/>
              <a:gd fmla="val 2623923" name="adj2"/>
              <a:gd fmla="val 8858" name="adj3"/>
            </a:avLst>
          </a:prstGeom>
          <a:solidFill>
            <a:srgbClr val="0E9453"/>
          </a:solidFill>
          <a:ln>
            <a:noFill/>
          </a:ln>
          <a:effectLst>
            <a:outerShdw blurRad="71438" rotWithShape="0" algn="bl" dir="5400000" dist="9525">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17"/>
          <p:cNvSpPr txBox="1"/>
          <p:nvPr/>
        </p:nvSpPr>
        <p:spPr>
          <a:xfrm>
            <a:off x="3709226" y="1835950"/>
            <a:ext cx="1665600" cy="960300"/>
          </a:xfrm>
          <a:prstGeom prst="rect">
            <a:avLst/>
          </a:prstGeom>
          <a:noFill/>
          <a:ln>
            <a:noFill/>
          </a:ln>
        </p:spPr>
        <p:txBody>
          <a:bodyPr anchorCtr="0" anchor="ctr" bIns="91425" lIns="91425" spcFirstLastPara="1" rIns="91425" wrap="square" tIns="91425">
            <a:noAutofit/>
          </a:bodyPr>
          <a:lstStyle/>
          <a:p>
            <a:pPr indent="0" lvl="0" marL="0" rtl="0" algn="ctr">
              <a:lnSpc>
                <a:spcPct val="115000"/>
              </a:lnSpc>
              <a:spcBef>
                <a:spcPts val="0"/>
              </a:spcBef>
              <a:spcAft>
                <a:spcPts val="0"/>
              </a:spcAft>
              <a:buNone/>
            </a:pPr>
            <a:r>
              <a:rPr b="1" lang="en-GB" sz="2200">
                <a:solidFill>
                  <a:srgbClr val="020202"/>
                </a:solidFill>
                <a:latin typeface="Roboto"/>
                <a:ea typeface="Roboto"/>
                <a:cs typeface="Roboto"/>
                <a:sym typeface="Roboto"/>
              </a:rPr>
              <a:t>Traumatic-Attachment </a:t>
            </a:r>
            <a:r>
              <a:rPr b="1" lang="en-GB" sz="2200">
                <a:solidFill>
                  <a:srgbClr val="020202"/>
                </a:solidFill>
                <a:latin typeface="Roboto"/>
                <a:ea typeface="Roboto"/>
                <a:cs typeface="Roboto"/>
                <a:sym typeface="Roboto"/>
              </a:rPr>
              <a:t> Cycle</a:t>
            </a:r>
            <a:endParaRPr sz="2200">
              <a:solidFill>
                <a:srgbClr val="020202"/>
              </a:solidFill>
            </a:endParaRPr>
          </a:p>
        </p:txBody>
      </p:sp>
      <p:sp>
        <p:nvSpPr>
          <p:cNvPr id="154" name="Google Shape;154;p17"/>
          <p:cNvSpPr/>
          <p:nvPr/>
        </p:nvSpPr>
        <p:spPr>
          <a:xfrm rot="-3793309">
            <a:off x="5703511" y="1600304"/>
            <a:ext cx="432816" cy="431226"/>
          </a:xfrm>
          <a:prstGeom prst="rtTriangle">
            <a:avLst/>
          </a:prstGeom>
          <a:solidFill>
            <a:srgbClr val="08563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5" name="Google Shape;155;p17"/>
          <p:cNvSpPr/>
          <p:nvPr/>
        </p:nvSpPr>
        <p:spPr>
          <a:xfrm flipH="1" rot="-1811467">
            <a:off x="2927448" y="675955"/>
            <a:ext cx="3201123" cy="3214089"/>
          </a:xfrm>
          <a:prstGeom prst="blockArc">
            <a:avLst>
              <a:gd fmla="val 14334136" name="adj1"/>
              <a:gd fmla="val 18854681" name="adj2"/>
              <a:gd fmla="val 8846" name="adj3"/>
            </a:avLst>
          </a:prstGeom>
          <a:solidFill>
            <a:srgbClr val="980000"/>
          </a:solidFill>
          <a:ln>
            <a:noFill/>
          </a:ln>
          <a:effectLst>
            <a:outerShdw blurRad="71438" rotWithShape="0" algn="bl" dir="5400000" dist="9525">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17"/>
          <p:cNvSpPr/>
          <p:nvPr/>
        </p:nvSpPr>
        <p:spPr>
          <a:xfrm rot="8989472">
            <a:off x="2918070" y="682131"/>
            <a:ext cx="3193675" cy="3205977"/>
          </a:xfrm>
          <a:prstGeom prst="blockArc">
            <a:avLst>
              <a:gd fmla="val 20184517" name="adj1"/>
              <a:gd fmla="val 3007258" name="adj2"/>
              <a:gd fmla="val 9336" name="adj3"/>
            </a:avLst>
          </a:prstGeom>
          <a:solidFill>
            <a:srgbClr val="FF0000"/>
          </a:solidFill>
          <a:ln cap="flat" cmpd="sng" w="9525">
            <a:solidFill>
              <a:srgbClr val="0E9453"/>
            </a:solidFill>
            <a:prstDash val="solid"/>
            <a:round/>
            <a:headEnd len="sm" w="sm" type="none"/>
            <a:tailEnd len="sm" w="sm" type="none"/>
          </a:ln>
          <a:effectLst>
            <a:outerShdw blurRad="71438" rotWithShape="0" algn="bl" dir="5400000" dist="9525">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 name="Google Shape;157;p17"/>
          <p:cNvSpPr/>
          <p:nvPr/>
        </p:nvSpPr>
        <p:spPr>
          <a:xfrm flipH="1" rot="-8989472">
            <a:off x="2918213" y="683952"/>
            <a:ext cx="3193675" cy="3205977"/>
          </a:xfrm>
          <a:prstGeom prst="blockArc">
            <a:avLst>
              <a:gd fmla="val 15738599" name="adj1"/>
              <a:gd fmla="val 20008131" name="adj2"/>
              <a:gd fmla="val 9063" name="adj3"/>
            </a:avLst>
          </a:prstGeom>
          <a:solidFill>
            <a:schemeClr val="accent3"/>
          </a:solidFill>
          <a:ln>
            <a:noFill/>
          </a:ln>
          <a:effectLst>
            <a:outerShdw blurRad="71438" rotWithShape="0" algn="bl" dir="5400000" dist="9525">
              <a:srgbClr val="000000">
                <a:alpha val="400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 name="Google Shape;158;p17"/>
          <p:cNvSpPr/>
          <p:nvPr/>
        </p:nvSpPr>
        <p:spPr>
          <a:xfrm rot="9230682">
            <a:off x="2927896" y="1599020"/>
            <a:ext cx="431483" cy="433252"/>
          </a:xfrm>
          <a:prstGeom prst="rtTriangle">
            <a:avLst/>
          </a:prstGeom>
          <a:solidFill>
            <a:srgbClr val="FF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 name="Google Shape;159;p17"/>
          <p:cNvSpPr/>
          <p:nvPr/>
        </p:nvSpPr>
        <p:spPr>
          <a:xfrm rot="-8086492">
            <a:off x="4312897" y="608131"/>
            <a:ext cx="431904" cy="431904"/>
          </a:xfrm>
          <a:prstGeom prst="rtTriangle">
            <a:avLst/>
          </a:prstGeom>
          <a:solidFill>
            <a:srgbClr val="980000"/>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 name="Google Shape;160;p17"/>
          <p:cNvSpPr/>
          <p:nvPr/>
        </p:nvSpPr>
        <p:spPr>
          <a:xfrm rot="6194160">
            <a:off x="3239793" y="2996776"/>
            <a:ext cx="743624" cy="814460"/>
          </a:xfrm>
          <a:prstGeom prst="lightningBolt">
            <a:avLst/>
          </a:prstGeom>
          <a:solidFill>
            <a:schemeClr val="accent5"/>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161" name="Google Shape;161;p17"/>
          <p:cNvSpPr/>
          <p:nvPr/>
        </p:nvSpPr>
        <p:spPr>
          <a:xfrm rot="893584">
            <a:off x="5200976" y="3249474"/>
            <a:ext cx="433047" cy="430343"/>
          </a:xfrm>
          <a:prstGeom prst="rtTriangle">
            <a:avLst/>
          </a:prstGeom>
          <a:solidFill>
            <a:srgbClr val="0E945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17"/>
          <p:cNvSpPr/>
          <p:nvPr/>
        </p:nvSpPr>
        <p:spPr>
          <a:xfrm>
            <a:off x="4972550" y="3893200"/>
            <a:ext cx="1449600" cy="382200"/>
          </a:xfrm>
          <a:prstGeom prst="leftArrow">
            <a:avLst>
              <a:gd fmla="val 50000" name="adj1"/>
              <a:gd fmla="val 50000" name="adj2"/>
            </a:avLst>
          </a:prstGeom>
          <a:solidFill>
            <a:schemeClr val="dk1"/>
          </a:solidFill>
          <a:ln cap="flat" cmpd="sng" w="9525">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163" name="Google Shape;163;p17"/>
          <p:cNvSpPr txBox="1"/>
          <p:nvPr/>
        </p:nvSpPr>
        <p:spPr>
          <a:xfrm>
            <a:off x="6422150" y="3782975"/>
            <a:ext cx="2437200" cy="689400"/>
          </a:xfrm>
          <a:prstGeom prst="rect">
            <a:avLst/>
          </a:prstGeom>
          <a:solidFill>
            <a:schemeClr val="lt1"/>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400">
                <a:solidFill>
                  <a:schemeClr val="accent3"/>
                </a:solidFill>
                <a:latin typeface="Lato"/>
                <a:ea typeface="Lato"/>
                <a:cs typeface="Lato"/>
                <a:sym typeface="Lato"/>
              </a:rPr>
              <a:t>ACE’s</a:t>
            </a:r>
            <a:endParaRPr b="1" sz="2400">
              <a:solidFill>
                <a:schemeClr val="accent3"/>
              </a:solidFill>
              <a:latin typeface="Lato"/>
              <a:ea typeface="Lato"/>
              <a:cs typeface="Lato"/>
              <a:sym typeface="Lato"/>
            </a:endParaRPr>
          </a:p>
        </p:txBody>
      </p:sp>
      <p:sp>
        <p:nvSpPr>
          <p:cNvPr id="164" name="Google Shape;164;p17"/>
          <p:cNvSpPr txBox="1"/>
          <p:nvPr/>
        </p:nvSpPr>
        <p:spPr>
          <a:xfrm>
            <a:off x="5654125" y="397475"/>
            <a:ext cx="2916300" cy="9645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GB">
                <a:latin typeface="Roboto"/>
                <a:ea typeface="Roboto"/>
                <a:cs typeface="Roboto"/>
                <a:sym typeface="Roboto"/>
              </a:rPr>
              <a:t>Physical or Psychological need</a:t>
            </a:r>
            <a:r>
              <a:rPr lang="en-GB">
                <a:latin typeface="Roboto"/>
                <a:ea typeface="Roboto"/>
                <a:cs typeface="Roboto"/>
                <a:sym typeface="Roboto"/>
              </a:rPr>
              <a:t> e.g. hunger, discomfort, sleep, need for stimuli etc. </a:t>
            </a:r>
            <a:endParaRPr>
              <a:latin typeface="Roboto"/>
              <a:ea typeface="Roboto"/>
              <a:cs typeface="Roboto"/>
              <a:sym typeface="Roboto"/>
            </a:endParaRPr>
          </a:p>
          <a:p>
            <a:pPr indent="0" lvl="0" marL="914400" rtl="0" algn="l">
              <a:lnSpc>
                <a:spcPct val="115000"/>
              </a:lnSpc>
              <a:spcBef>
                <a:spcPts val="0"/>
              </a:spcBef>
              <a:spcAft>
                <a:spcPts val="0"/>
              </a:spcAft>
              <a:buNone/>
            </a:pPr>
            <a:r>
              <a:rPr lang="en-GB">
                <a:latin typeface="Roboto"/>
                <a:ea typeface="Roboto"/>
                <a:cs typeface="Roboto"/>
                <a:sym typeface="Roboto"/>
              </a:rPr>
              <a:t>Sympathetic Nervous System (SNS) Activated </a:t>
            </a:r>
            <a:br>
              <a:rPr lang="en-GB">
                <a:latin typeface="Roboto"/>
                <a:ea typeface="Roboto"/>
                <a:cs typeface="Roboto"/>
                <a:sym typeface="Roboto"/>
              </a:rPr>
            </a:br>
            <a:r>
              <a:rPr lang="en-GB">
                <a:latin typeface="Roboto"/>
                <a:ea typeface="Roboto"/>
                <a:cs typeface="Roboto"/>
                <a:sym typeface="Roboto"/>
              </a:rPr>
              <a:t>	</a:t>
            </a:r>
            <a:endParaRPr b="1">
              <a:latin typeface="Roboto"/>
              <a:ea typeface="Roboto"/>
              <a:cs typeface="Roboto"/>
              <a:sym typeface="Roboto"/>
            </a:endParaRPr>
          </a:p>
        </p:txBody>
      </p:sp>
      <p:sp>
        <p:nvSpPr>
          <p:cNvPr id="165" name="Google Shape;165;p17"/>
          <p:cNvSpPr txBox="1"/>
          <p:nvPr/>
        </p:nvSpPr>
        <p:spPr>
          <a:xfrm>
            <a:off x="6321400" y="2468450"/>
            <a:ext cx="2536800" cy="12024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GB">
                <a:latin typeface="Roboto"/>
                <a:ea typeface="Roboto"/>
                <a:cs typeface="Roboto"/>
                <a:sym typeface="Roboto"/>
              </a:rPr>
              <a:t>Child communicates</a:t>
            </a:r>
            <a:r>
              <a:rPr lang="en-GB">
                <a:latin typeface="Roboto"/>
                <a:ea typeface="Roboto"/>
                <a:cs typeface="Roboto"/>
                <a:sym typeface="Roboto"/>
              </a:rPr>
              <a:t> Behavioural, verbal or physical signs of discomfort/ distress, e.g. crying, fidgeting </a:t>
            </a:r>
            <a:endParaRPr b="1">
              <a:latin typeface="Roboto"/>
              <a:ea typeface="Roboto"/>
              <a:cs typeface="Roboto"/>
              <a:sym typeface="Roboto"/>
            </a:endParaRPr>
          </a:p>
        </p:txBody>
      </p:sp>
      <p:sp>
        <p:nvSpPr>
          <p:cNvPr id="166" name="Google Shape;166;p17"/>
          <p:cNvSpPr txBox="1"/>
          <p:nvPr/>
        </p:nvSpPr>
        <p:spPr>
          <a:xfrm>
            <a:off x="3878750" y="2768900"/>
            <a:ext cx="2116800" cy="495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300">
                <a:solidFill>
                  <a:schemeClr val="accent1"/>
                </a:solidFill>
                <a:latin typeface="Lato"/>
                <a:ea typeface="Lato"/>
                <a:cs typeface="Lato"/>
                <a:sym typeface="Lato"/>
              </a:rPr>
              <a:t>Fahlberg (2012) </a:t>
            </a:r>
            <a:endParaRPr sz="1300">
              <a:solidFill>
                <a:schemeClr val="accent1"/>
              </a:solidFill>
              <a:latin typeface="Lato"/>
              <a:ea typeface="Lato"/>
              <a:cs typeface="Lato"/>
              <a:sym typeface="Lato"/>
            </a:endParaRPr>
          </a:p>
        </p:txBody>
      </p:sp>
      <p:sp>
        <p:nvSpPr>
          <p:cNvPr id="167" name="Google Shape;167;p17"/>
          <p:cNvSpPr txBox="1"/>
          <p:nvPr/>
        </p:nvSpPr>
        <p:spPr>
          <a:xfrm>
            <a:off x="130050" y="4611950"/>
            <a:ext cx="8892000" cy="515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1200"/>
              </a:spcAft>
              <a:buNone/>
            </a:pPr>
            <a:r>
              <a:rPr lang="en-GB" sz="1000">
                <a:solidFill>
                  <a:schemeClr val="accent1"/>
                </a:solidFill>
                <a:latin typeface="Lato"/>
                <a:ea typeface="Lato"/>
                <a:cs typeface="Lato"/>
                <a:sym typeface="Lato"/>
              </a:rPr>
              <a:t>(</a:t>
            </a:r>
            <a:r>
              <a:rPr lang="en-GB" sz="1000">
                <a:solidFill>
                  <a:schemeClr val="accent1"/>
                </a:solidFill>
                <a:latin typeface="Lato"/>
                <a:ea typeface="Lato"/>
                <a:cs typeface="Lato"/>
                <a:sym typeface="Lato"/>
              </a:rPr>
              <a:t>Gerhardt, 2014; Bellis et al., 2016; Blodgett &amp; Lanigan, 2018; Straatmann et al., 2020; Robinson, 2020</a:t>
            </a:r>
            <a:r>
              <a:rPr lang="en-GB" sz="1000">
                <a:solidFill>
                  <a:schemeClr val="accent1"/>
                </a:solidFill>
              </a:rPr>
              <a:t>; </a:t>
            </a:r>
            <a:r>
              <a:rPr lang="en-GB" sz="1000">
                <a:solidFill>
                  <a:schemeClr val="accent1"/>
                </a:solidFill>
                <a:latin typeface="Lato"/>
                <a:ea typeface="Lato"/>
                <a:cs typeface="Lato"/>
                <a:sym typeface="Lato"/>
              </a:rPr>
              <a:t>Shonkoff, Slopen &amp; Williams, 2021; Webster, 2022; Webster, 2024). </a:t>
            </a:r>
            <a:endParaRPr sz="1000">
              <a:solidFill>
                <a:schemeClr val="accent1"/>
              </a:solidFill>
              <a:latin typeface="Lato"/>
              <a:ea typeface="Lato"/>
              <a:cs typeface="Lato"/>
              <a:sym typeface="Lato"/>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18"/>
          <p:cNvSpPr/>
          <p:nvPr/>
        </p:nvSpPr>
        <p:spPr>
          <a:xfrm>
            <a:off x="-17525" y="-44350"/>
            <a:ext cx="4589400" cy="5265900"/>
          </a:xfrm>
          <a:prstGeom prst="rect">
            <a:avLst/>
          </a:prstGeom>
          <a:solidFill>
            <a:schemeClr val="accen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173" name="Google Shape;173;p18"/>
          <p:cNvSpPr txBox="1"/>
          <p:nvPr>
            <p:ph type="title"/>
          </p:nvPr>
        </p:nvSpPr>
        <p:spPr>
          <a:xfrm>
            <a:off x="208100" y="158100"/>
            <a:ext cx="3887100" cy="1106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Attachment &amp; Adverse Childhood Events (ACEs) </a:t>
            </a:r>
            <a:endParaRPr/>
          </a:p>
        </p:txBody>
      </p:sp>
      <p:sp>
        <p:nvSpPr>
          <p:cNvPr id="174" name="Google Shape;174;p18"/>
          <p:cNvSpPr txBox="1"/>
          <p:nvPr>
            <p:ph idx="1" type="subTitle"/>
          </p:nvPr>
        </p:nvSpPr>
        <p:spPr>
          <a:xfrm>
            <a:off x="208100" y="1036200"/>
            <a:ext cx="4204500" cy="36162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GB" sz="1500">
                <a:solidFill>
                  <a:schemeClr val="dk2"/>
                </a:solidFill>
              </a:rPr>
              <a:t>Defined by Felitti et al. (1998) as ‘</a:t>
            </a:r>
            <a:r>
              <a:rPr i="1" lang="en-GB" sz="1500">
                <a:solidFill>
                  <a:schemeClr val="dk2"/>
                </a:solidFill>
              </a:rPr>
              <a:t>childhood abuse &amp; household dysfunction’.</a:t>
            </a:r>
            <a:r>
              <a:rPr lang="en-GB" sz="1500">
                <a:solidFill>
                  <a:schemeClr val="dk2"/>
                </a:solidFill>
              </a:rPr>
              <a:t> </a:t>
            </a:r>
            <a:endParaRPr sz="1500">
              <a:solidFill>
                <a:schemeClr val="dk2"/>
              </a:solidFill>
            </a:endParaRPr>
          </a:p>
          <a:p>
            <a:pPr indent="0" lvl="0" marL="0" rtl="0" algn="l">
              <a:lnSpc>
                <a:spcPct val="115000"/>
              </a:lnSpc>
              <a:spcBef>
                <a:spcPts val="1200"/>
              </a:spcBef>
              <a:spcAft>
                <a:spcPts val="0"/>
              </a:spcAft>
              <a:buNone/>
            </a:pPr>
            <a:r>
              <a:rPr b="1" lang="en-GB" sz="1500">
                <a:solidFill>
                  <a:schemeClr val="dk2"/>
                </a:solidFill>
              </a:rPr>
              <a:t>Presence of ACEs have been associated with insecure-attachment styles</a:t>
            </a:r>
            <a:r>
              <a:rPr lang="en-GB" sz="1500">
                <a:solidFill>
                  <a:schemeClr val="dk2"/>
                </a:solidFill>
              </a:rPr>
              <a:t> </a:t>
            </a:r>
            <a:r>
              <a:rPr lang="en-GB" sz="1200">
                <a:solidFill>
                  <a:schemeClr val="dk2"/>
                </a:solidFill>
              </a:rPr>
              <a:t>(Taunton et al., 2021)</a:t>
            </a:r>
            <a:endParaRPr sz="1200">
              <a:solidFill>
                <a:schemeClr val="dk2"/>
              </a:solidFill>
            </a:endParaRPr>
          </a:p>
          <a:p>
            <a:pPr indent="0" lvl="0" marL="0" rtl="0" algn="l">
              <a:lnSpc>
                <a:spcPct val="115000"/>
              </a:lnSpc>
              <a:spcBef>
                <a:spcPts val="1200"/>
              </a:spcBef>
              <a:spcAft>
                <a:spcPts val="0"/>
              </a:spcAft>
              <a:buNone/>
            </a:pPr>
            <a:r>
              <a:rPr b="1" lang="en-GB" sz="1500">
                <a:solidFill>
                  <a:schemeClr val="dk2"/>
                </a:solidFill>
              </a:rPr>
              <a:t>Timing of ACEs can impact level of attachment disruption</a:t>
            </a:r>
            <a:r>
              <a:rPr lang="en-GB" sz="1500">
                <a:solidFill>
                  <a:schemeClr val="dk2"/>
                </a:solidFill>
              </a:rPr>
              <a:t> </a:t>
            </a:r>
            <a:r>
              <a:rPr lang="en-GB" sz="1200">
                <a:solidFill>
                  <a:schemeClr val="dk2"/>
                </a:solidFill>
              </a:rPr>
              <a:t>(Hambrick et al., 2019)</a:t>
            </a:r>
            <a:endParaRPr sz="1200">
              <a:solidFill>
                <a:schemeClr val="dk2"/>
              </a:solidFill>
            </a:endParaRPr>
          </a:p>
          <a:p>
            <a:pPr indent="0" lvl="0" marL="0" rtl="0" algn="l">
              <a:lnSpc>
                <a:spcPct val="115000"/>
              </a:lnSpc>
              <a:spcBef>
                <a:spcPts val="1200"/>
              </a:spcBef>
              <a:spcAft>
                <a:spcPts val="0"/>
              </a:spcAft>
              <a:buNone/>
            </a:pPr>
            <a:r>
              <a:rPr b="1" lang="en-GB" sz="1500">
                <a:solidFill>
                  <a:schemeClr val="dk2"/>
                </a:solidFill>
              </a:rPr>
              <a:t>Fails to consider the wider societal context, other events and ‘counter ACEs’</a:t>
            </a:r>
            <a:r>
              <a:rPr lang="en-GB" sz="1200">
                <a:solidFill>
                  <a:schemeClr val="dk2"/>
                </a:solidFill>
              </a:rPr>
              <a:t>(McEwen &amp; Gregerson, 2019; Crandall et al., 2019)</a:t>
            </a:r>
            <a:endParaRPr sz="1200">
              <a:solidFill>
                <a:schemeClr val="dk2"/>
              </a:solidFill>
            </a:endParaRPr>
          </a:p>
          <a:p>
            <a:pPr indent="0" lvl="0" marL="0" rtl="0" algn="l">
              <a:lnSpc>
                <a:spcPct val="115000"/>
              </a:lnSpc>
              <a:spcBef>
                <a:spcPts val="1200"/>
              </a:spcBef>
              <a:spcAft>
                <a:spcPts val="0"/>
              </a:spcAft>
              <a:buNone/>
            </a:pPr>
            <a:r>
              <a:rPr b="1" lang="en-GB" sz="1500">
                <a:solidFill>
                  <a:schemeClr val="dk2"/>
                </a:solidFill>
              </a:rPr>
              <a:t>ACEs pathologise people &amp; individualises their problems</a:t>
            </a:r>
            <a:r>
              <a:rPr lang="en-GB" sz="1500">
                <a:solidFill>
                  <a:schemeClr val="dk2"/>
                </a:solidFill>
              </a:rPr>
              <a:t> </a:t>
            </a:r>
            <a:r>
              <a:rPr lang="en-GB" sz="1200">
                <a:solidFill>
                  <a:schemeClr val="dk2"/>
                </a:solidFill>
              </a:rPr>
              <a:t>(Welsh Government, 2021) </a:t>
            </a:r>
            <a:endParaRPr sz="1200">
              <a:solidFill>
                <a:schemeClr val="dk2"/>
              </a:solidFill>
            </a:endParaRPr>
          </a:p>
          <a:p>
            <a:pPr indent="0" lvl="0" marL="0" rtl="0" algn="l">
              <a:lnSpc>
                <a:spcPct val="115000"/>
              </a:lnSpc>
              <a:spcBef>
                <a:spcPts val="1200"/>
              </a:spcBef>
              <a:spcAft>
                <a:spcPts val="0"/>
              </a:spcAft>
              <a:buNone/>
            </a:pPr>
            <a:r>
              <a:t/>
            </a:r>
            <a:endParaRPr sz="1500">
              <a:solidFill>
                <a:schemeClr val="dk2"/>
              </a:solidFill>
              <a:highlight>
                <a:srgbClr val="FFFF00"/>
              </a:highlight>
            </a:endParaRPr>
          </a:p>
          <a:p>
            <a:pPr indent="0" lvl="0" marL="457200" rtl="0" algn="l">
              <a:spcBef>
                <a:spcPts val="1200"/>
              </a:spcBef>
              <a:spcAft>
                <a:spcPts val="0"/>
              </a:spcAft>
              <a:buNone/>
            </a:pPr>
            <a:r>
              <a:t/>
            </a:r>
            <a:endParaRPr sz="1500">
              <a:solidFill>
                <a:srgbClr val="001F27"/>
              </a:solidFill>
              <a:latin typeface="Raleway Medium"/>
              <a:ea typeface="Raleway Medium"/>
              <a:cs typeface="Raleway Medium"/>
              <a:sym typeface="Raleway Medium"/>
            </a:endParaRPr>
          </a:p>
          <a:p>
            <a:pPr indent="0" lvl="0" marL="0" rtl="0" algn="l">
              <a:spcBef>
                <a:spcPts val="0"/>
              </a:spcBef>
              <a:spcAft>
                <a:spcPts val="0"/>
              </a:spcAft>
              <a:buNone/>
            </a:pPr>
            <a:r>
              <a:t/>
            </a:r>
            <a:endParaRPr sz="1500">
              <a:solidFill>
                <a:srgbClr val="001F27"/>
              </a:solidFill>
              <a:latin typeface="Raleway Medium"/>
              <a:ea typeface="Raleway Medium"/>
              <a:cs typeface="Raleway Medium"/>
              <a:sym typeface="Raleway Medium"/>
            </a:endParaRPr>
          </a:p>
          <a:p>
            <a:pPr indent="0" lvl="0" marL="0" rtl="0" algn="l">
              <a:spcBef>
                <a:spcPts val="0"/>
              </a:spcBef>
              <a:spcAft>
                <a:spcPts val="0"/>
              </a:spcAft>
              <a:buNone/>
            </a:pPr>
            <a:r>
              <a:t/>
            </a:r>
            <a:endParaRPr sz="1500"/>
          </a:p>
        </p:txBody>
      </p:sp>
      <p:sp>
        <p:nvSpPr>
          <p:cNvPr id="175" name="Google Shape;175;p18"/>
          <p:cNvSpPr txBox="1"/>
          <p:nvPr/>
        </p:nvSpPr>
        <p:spPr>
          <a:xfrm>
            <a:off x="4876800" y="1219200"/>
            <a:ext cx="4097400" cy="2308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i="1" lang="en-GB" sz="3000">
                <a:solidFill>
                  <a:schemeClr val="dk1"/>
                </a:solidFill>
                <a:latin typeface="Lato"/>
                <a:ea typeface="Lato"/>
                <a:cs typeface="Lato"/>
                <a:sym typeface="Lato"/>
              </a:rPr>
              <a:t>“Trauma is not in the event itself, rather, trauma resides in the nervous system”</a:t>
            </a:r>
            <a:r>
              <a:rPr lang="en-GB" sz="1800">
                <a:solidFill>
                  <a:schemeClr val="dk2"/>
                </a:solidFill>
                <a:latin typeface="Lato"/>
                <a:ea typeface="Lato"/>
                <a:cs typeface="Lato"/>
                <a:sym typeface="Lato"/>
              </a:rPr>
              <a:t>- Levine (2010, p. 4) </a:t>
            </a:r>
            <a:endParaRPr/>
          </a:p>
        </p:txBody>
      </p:sp>
      <p:sp>
        <p:nvSpPr>
          <p:cNvPr id="176" name="Google Shape;176;p18"/>
          <p:cNvSpPr txBox="1"/>
          <p:nvPr/>
        </p:nvSpPr>
        <p:spPr>
          <a:xfrm>
            <a:off x="1560050" y="-1602950"/>
            <a:ext cx="8896800" cy="384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300">
              <a:solidFill>
                <a:schemeClr val="accent1"/>
              </a:solidFill>
              <a:latin typeface="Lato"/>
              <a:ea typeface="Lato"/>
              <a:cs typeface="Lato"/>
              <a:sym typeface="Lato"/>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5"/>
        </a:solidFill>
      </p:bgPr>
    </p:bg>
    <p:spTree>
      <p:nvGrpSpPr>
        <p:cNvPr id="180" name="Shape 180"/>
        <p:cNvGrpSpPr/>
        <p:nvPr/>
      </p:nvGrpSpPr>
      <p:grpSpPr>
        <a:xfrm>
          <a:off x="0" y="0"/>
          <a:ext cx="0" cy="0"/>
          <a:chOff x="0" y="0"/>
          <a:chExt cx="0" cy="0"/>
        </a:xfrm>
      </p:grpSpPr>
      <p:sp>
        <p:nvSpPr>
          <p:cNvPr id="181" name="Google Shape;181;p19"/>
          <p:cNvSpPr txBox="1"/>
          <p:nvPr>
            <p:ph type="title"/>
          </p:nvPr>
        </p:nvSpPr>
        <p:spPr>
          <a:xfrm>
            <a:off x="1454350" y="-50100"/>
            <a:ext cx="8395200" cy="9393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lang="en-GB" sz="3000">
                <a:latin typeface="Lato"/>
                <a:ea typeface="Lato"/>
                <a:cs typeface="Lato"/>
                <a:sym typeface="Lato"/>
              </a:rPr>
              <a:t>The Emotional &amp; Relational Impact </a:t>
            </a:r>
            <a:endParaRPr sz="3000">
              <a:latin typeface="Lato"/>
              <a:ea typeface="Lato"/>
              <a:cs typeface="Lato"/>
              <a:sym typeface="Lato"/>
            </a:endParaRPr>
          </a:p>
        </p:txBody>
      </p:sp>
      <p:sp>
        <p:nvSpPr>
          <p:cNvPr id="182" name="Google Shape;182;p19"/>
          <p:cNvSpPr txBox="1"/>
          <p:nvPr/>
        </p:nvSpPr>
        <p:spPr>
          <a:xfrm>
            <a:off x="351175" y="630150"/>
            <a:ext cx="8490900" cy="2475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700">
                <a:solidFill>
                  <a:schemeClr val="lt1"/>
                </a:solidFill>
                <a:latin typeface="Lato"/>
                <a:ea typeface="Lato"/>
                <a:cs typeface="Lato"/>
                <a:sym typeface="Lato"/>
              </a:rPr>
              <a:t>Difficulties in </a:t>
            </a:r>
            <a:r>
              <a:rPr b="1" lang="en-GB" sz="1700">
                <a:solidFill>
                  <a:schemeClr val="lt1"/>
                </a:solidFill>
                <a:latin typeface="Lato"/>
                <a:ea typeface="Lato"/>
                <a:cs typeface="Lato"/>
                <a:sym typeface="Lato"/>
              </a:rPr>
              <a:t>trusting, empathising and understanding</a:t>
            </a:r>
            <a:r>
              <a:rPr lang="en-GB" sz="1700">
                <a:solidFill>
                  <a:schemeClr val="lt1"/>
                </a:solidFill>
                <a:latin typeface="Lato"/>
                <a:ea typeface="Lato"/>
                <a:cs typeface="Lato"/>
                <a:sym typeface="Lato"/>
              </a:rPr>
              <a:t> others </a:t>
            </a:r>
            <a:r>
              <a:rPr lang="en-GB" sz="1300">
                <a:solidFill>
                  <a:schemeClr val="lt1"/>
                </a:solidFill>
                <a:latin typeface="Lato"/>
                <a:ea typeface="Lato"/>
                <a:cs typeface="Lato"/>
                <a:sym typeface="Lato"/>
              </a:rPr>
              <a:t>(Campbell &amp; Stanton, 2019)</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700">
              <a:solidFill>
                <a:schemeClr val="lt1"/>
              </a:solidFill>
              <a:latin typeface="Lato"/>
              <a:ea typeface="Lato"/>
              <a:cs typeface="Lato"/>
              <a:sym typeface="Lato"/>
            </a:endParaRPr>
          </a:p>
          <a:p>
            <a:pPr indent="0" lvl="0" marL="0" rtl="0" algn="l">
              <a:spcBef>
                <a:spcPts val="0"/>
              </a:spcBef>
              <a:spcAft>
                <a:spcPts val="0"/>
              </a:spcAft>
              <a:buNone/>
            </a:pPr>
            <a:r>
              <a:rPr lang="en-GB" sz="1700">
                <a:solidFill>
                  <a:schemeClr val="lt1"/>
                </a:solidFill>
                <a:latin typeface="Lato"/>
                <a:ea typeface="Lato"/>
                <a:cs typeface="Lato"/>
                <a:sym typeface="Lato"/>
              </a:rPr>
              <a:t>Difficulties with </a:t>
            </a:r>
            <a:r>
              <a:rPr b="1" lang="en-GB" sz="1700">
                <a:solidFill>
                  <a:schemeClr val="lt1"/>
                </a:solidFill>
                <a:latin typeface="Lato"/>
                <a:ea typeface="Lato"/>
                <a:cs typeface="Lato"/>
                <a:sym typeface="Lato"/>
              </a:rPr>
              <a:t>experiencing, expressing and regulating emotion</a:t>
            </a:r>
            <a:r>
              <a:rPr lang="en-GB" sz="1700">
                <a:solidFill>
                  <a:schemeClr val="lt1"/>
                </a:solidFill>
                <a:latin typeface="Lato"/>
                <a:ea typeface="Lato"/>
                <a:cs typeface="Lato"/>
                <a:sym typeface="Lato"/>
              </a:rPr>
              <a:t>  </a:t>
            </a:r>
            <a:r>
              <a:rPr lang="en-GB" sz="1300">
                <a:solidFill>
                  <a:schemeClr val="lt1"/>
                </a:solidFill>
                <a:latin typeface="Lato"/>
                <a:ea typeface="Lato"/>
                <a:cs typeface="Lato"/>
                <a:sym typeface="Lato"/>
              </a:rPr>
              <a:t>(Petrowski et al., 2019; Eilert &amp; Buchheim, 2023) </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700">
              <a:solidFill>
                <a:schemeClr val="lt1"/>
              </a:solidFill>
              <a:latin typeface="Lato"/>
              <a:ea typeface="Lato"/>
              <a:cs typeface="Lato"/>
              <a:sym typeface="Lato"/>
            </a:endParaRPr>
          </a:p>
          <a:p>
            <a:pPr indent="0" lvl="0" marL="0" rtl="0" algn="l">
              <a:spcBef>
                <a:spcPts val="0"/>
              </a:spcBef>
              <a:spcAft>
                <a:spcPts val="0"/>
              </a:spcAft>
              <a:buNone/>
            </a:pPr>
            <a:r>
              <a:rPr b="1" lang="en-GB" sz="1700">
                <a:solidFill>
                  <a:schemeClr val="lt1"/>
                </a:solidFill>
                <a:latin typeface="Lato"/>
                <a:ea typeface="Lato"/>
                <a:cs typeface="Lato"/>
                <a:sym typeface="Lato"/>
              </a:rPr>
              <a:t>Avoidance of intimacy</a:t>
            </a:r>
            <a:r>
              <a:rPr lang="en-GB" sz="1700">
                <a:solidFill>
                  <a:schemeClr val="lt1"/>
                </a:solidFill>
                <a:latin typeface="Lato"/>
                <a:ea typeface="Lato"/>
                <a:cs typeface="Lato"/>
                <a:sym typeface="Lato"/>
              </a:rPr>
              <a:t> and </a:t>
            </a:r>
            <a:r>
              <a:rPr b="1" lang="en-GB" sz="1700">
                <a:solidFill>
                  <a:schemeClr val="lt1"/>
                </a:solidFill>
                <a:latin typeface="Lato"/>
                <a:ea typeface="Lato"/>
                <a:cs typeface="Lato"/>
                <a:sym typeface="Lato"/>
              </a:rPr>
              <a:t>fear of rejection </a:t>
            </a:r>
            <a:r>
              <a:rPr lang="en-GB" sz="1700">
                <a:solidFill>
                  <a:schemeClr val="lt1"/>
                </a:solidFill>
                <a:latin typeface="Lato"/>
                <a:ea typeface="Lato"/>
                <a:cs typeface="Lato"/>
                <a:sym typeface="Lato"/>
              </a:rPr>
              <a:t>and </a:t>
            </a:r>
            <a:r>
              <a:rPr b="1" lang="en-GB" sz="1700">
                <a:solidFill>
                  <a:schemeClr val="lt1"/>
                </a:solidFill>
                <a:latin typeface="Lato"/>
                <a:ea typeface="Lato"/>
                <a:cs typeface="Lato"/>
                <a:sym typeface="Lato"/>
              </a:rPr>
              <a:t>abandonment</a:t>
            </a:r>
            <a:r>
              <a:rPr lang="en-GB" sz="1700">
                <a:solidFill>
                  <a:schemeClr val="lt1"/>
                </a:solidFill>
                <a:latin typeface="Lato"/>
                <a:ea typeface="Lato"/>
                <a:cs typeface="Lato"/>
                <a:sym typeface="Lato"/>
              </a:rPr>
              <a:t>; difficulties forming or maintaining relationships </a:t>
            </a:r>
            <a:r>
              <a:rPr lang="en-GB" sz="1300">
                <a:solidFill>
                  <a:schemeClr val="lt1"/>
                </a:solidFill>
                <a:latin typeface="Lato"/>
                <a:ea typeface="Lato"/>
                <a:cs typeface="Lato"/>
                <a:sym typeface="Lato"/>
              </a:rPr>
              <a:t>(Johnson, 2019)</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700">
              <a:solidFill>
                <a:schemeClr val="lt1"/>
              </a:solidFill>
              <a:latin typeface="Lato"/>
              <a:ea typeface="Lato"/>
              <a:cs typeface="Lato"/>
              <a:sym typeface="Lato"/>
            </a:endParaRPr>
          </a:p>
          <a:p>
            <a:pPr indent="0" lvl="0" marL="0" rtl="0" algn="l">
              <a:spcBef>
                <a:spcPts val="0"/>
              </a:spcBef>
              <a:spcAft>
                <a:spcPts val="0"/>
              </a:spcAft>
              <a:buNone/>
            </a:pPr>
            <a:r>
              <a:rPr lang="en-GB" sz="1700">
                <a:solidFill>
                  <a:schemeClr val="lt1"/>
                </a:solidFill>
                <a:latin typeface="Lato"/>
                <a:ea typeface="Lato"/>
                <a:cs typeface="Lato"/>
                <a:sym typeface="Lato"/>
              </a:rPr>
              <a:t>Associated with a range of </a:t>
            </a:r>
            <a:r>
              <a:rPr b="1" lang="en-GB" sz="1700">
                <a:solidFill>
                  <a:schemeClr val="lt1"/>
                </a:solidFill>
                <a:latin typeface="Lato"/>
                <a:ea typeface="Lato"/>
                <a:cs typeface="Lato"/>
                <a:sym typeface="Lato"/>
              </a:rPr>
              <a:t>mental health issues</a:t>
            </a:r>
            <a:r>
              <a:rPr lang="en-GB" sz="1700">
                <a:solidFill>
                  <a:schemeClr val="lt1"/>
                </a:solidFill>
                <a:latin typeface="Lato"/>
                <a:ea typeface="Lato"/>
                <a:cs typeface="Lato"/>
                <a:sym typeface="Lato"/>
              </a:rPr>
              <a:t> and f</a:t>
            </a:r>
            <a:r>
              <a:rPr lang="en-GB" sz="1700">
                <a:solidFill>
                  <a:schemeClr val="lt1"/>
                </a:solidFill>
                <a:latin typeface="Lato"/>
                <a:ea typeface="Lato"/>
                <a:cs typeface="Lato"/>
                <a:sym typeface="Lato"/>
              </a:rPr>
              <a:t>eelings of anxiety, depression, disconnection, worthlessness, low self esteem, shame &amp; guilt  </a:t>
            </a:r>
            <a:r>
              <a:rPr lang="en-GB" sz="1300">
                <a:solidFill>
                  <a:schemeClr val="lt1"/>
                </a:solidFill>
                <a:latin typeface="Lato"/>
                <a:ea typeface="Lato"/>
                <a:cs typeface="Lato"/>
                <a:sym typeface="Lato"/>
              </a:rPr>
              <a:t>(Messina et al., 2023) </a:t>
            </a:r>
            <a:endParaRPr sz="1300">
              <a:solidFill>
                <a:schemeClr val="lt1"/>
              </a:solidFill>
              <a:latin typeface="Lato"/>
              <a:ea typeface="Lato"/>
              <a:cs typeface="Lato"/>
              <a:sym typeface="Lato"/>
            </a:endParaRPr>
          </a:p>
          <a:p>
            <a:pPr indent="0" lvl="0" marL="0" rtl="0" algn="l">
              <a:spcBef>
                <a:spcPts val="0"/>
              </a:spcBef>
              <a:spcAft>
                <a:spcPts val="0"/>
              </a:spcAft>
              <a:buNone/>
            </a:pPr>
            <a:r>
              <a:t/>
            </a:r>
            <a:endParaRPr sz="1600">
              <a:solidFill>
                <a:schemeClr val="lt1"/>
              </a:solidFill>
              <a:latin typeface="Lato"/>
              <a:ea typeface="Lato"/>
              <a:cs typeface="Lato"/>
              <a:sym typeface="Lato"/>
            </a:endParaRPr>
          </a:p>
          <a:p>
            <a:pPr indent="0" lvl="0" marL="0" rtl="0" algn="l">
              <a:spcBef>
                <a:spcPts val="0"/>
              </a:spcBef>
              <a:spcAft>
                <a:spcPts val="0"/>
              </a:spcAft>
              <a:buNone/>
            </a:pPr>
            <a:r>
              <a:t/>
            </a:r>
            <a:endParaRPr sz="1600">
              <a:solidFill>
                <a:schemeClr val="lt1"/>
              </a:solidFill>
              <a:latin typeface="Lato"/>
              <a:ea typeface="Lato"/>
              <a:cs typeface="Lato"/>
              <a:sym typeface="Lato"/>
            </a:endParaRPr>
          </a:p>
          <a:p>
            <a:pPr indent="0" lvl="0" marL="0" rtl="0" algn="l">
              <a:spcBef>
                <a:spcPts val="0"/>
              </a:spcBef>
              <a:spcAft>
                <a:spcPts val="0"/>
              </a:spcAft>
              <a:buNone/>
            </a:pPr>
            <a:r>
              <a:t/>
            </a:r>
            <a:endParaRPr sz="1600">
              <a:solidFill>
                <a:schemeClr val="accent1"/>
              </a:solidFill>
              <a:latin typeface="Lato"/>
              <a:ea typeface="Lato"/>
              <a:cs typeface="Lato"/>
              <a:sym typeface="Lato"/>
            </a:endParaRPr>
          </a:p>
        </p:txBody>
      </p:sp>
      <p:sp>
        <p:nvSpPr>
          <p:cNvPr id="183" name="Google Shape;183;p19"/>
          <p:cNvSpPr/>
          <p:nvPr/>
        </p:nvSpPr>
        <p:spPr>
          <a:xfrm>
            <a:off x="1938099" y="3359877"/>
            <a:ext cx="2251200" cy="1276500"/>
          </a:xfrm>
          <a:prstGeom prst="rightArrow">
            <a:avLst>
              <a:gd fmla="val 50000" name="adj1"/>
              <a:gd fmla="val 50000" name="adj2"/>
            </a:avLst>
          </a:prstGeom>
          <a:solidFill>
            <a:srgbClr val="6AA4C8"/>
          </a:solidFill>
          <a:ln cap="flat" cmpd="sng" w="9525">
            <a:solidFill>
              <a:srgbClr val="6AA4C8"/>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184" name="Google Shape;184;p19"/>
          <p:cNvSpPr/>
          <p:nvPr/>
        </p:nvSpPr>
        <p:spPr>
          <a:xfrm>
            <a:off x="3773198" y="3333750"/>
            <a:ext cx="1398006" cy="1276560"/>
          </a:xfrm>
          <a:prstGeom prst="irregularSeal1">
            <a:avLst/>
          </a:prstGeom>
          <a:solidFill>
            <a:srgbClr val="E9EDEE"/>
          </a:solidFill>
          <a:ln cap="flat" cmpd="sng" w="9525">
            <a:solidFill>
              <a:srgbClr val="1A1A1A"/>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185" name="Google Shape;185;p19"/>
          <p:cNvSpPr/>
          <p:nvPr/>
        </p:nvSpPr>
        <p:spPr>
          <a:xfrm rot="10800000">
            <a:off x="4740893" y="3359975"/>
            <a:ext cx="2251200" cy="1276500"/>
          </a:xfrm>
          <a:prstGeom prst="rightArrow">
            <a:avLst>
              <a:gd fmla="val 50000" name="adj1"/>
              <a:gd fmla="val 50000" name="adj2"/>
            </a:avLst>
          </a:prstGeom>
          <a:solidFill>
            <a:srgbClr val="EB5600"/>
          </a:solidFill>
          <a:ln cap="flat" cmpd="sng" w="9525">
            <a:solidFill>
              <a:srgbClr val="EB56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Lato"/>
              <a:ea typeface="Lato"/>
              <a:cs typeface="Lato"/>
              <a:sym typeface="Lato"/>
            </a:endParaRPr>
          </a:p>
        </p:txBody>
      </p:sp>
      <p:sp>
        <p:nvSpPr>
          <p:cNvPr id="186" name="Google Shape;186;p19"/>
          <p:cNvSpPr txBox="1"/>
          <p:nvPr/>
        </p:nvSpPr>
        <p:spPr>
          <a:xfrm>
            <a:off x="2086468" y="3672315"/>
            <a:ext cx="1439100" cy="404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rgbClr val="FFFFFF"/>
                </a:solidFill>
                <a:latin typeface="Lato"/>
                <a:ea typeface="Lato"/>
                <a:cs typeface="Lato"/>
                <a:sym typeface="Lato"/>
              </a:rPr>
              <a:t>Attachment Drive</a:t>
            </a:r>
            <a:endParaRPr sz="1800">
              <a:solidFill>
                <a:srgbClr val="FFFFFF"/>
              </a:solidFill>
              <a:latin typeface="Lato"/>
              <a:ea typeface="Lato"/>
              <a:cs typeface="Lato"/>
              <a:sym typeface="Lato"/>
            </a:endParaRPr>
          </a:p>
        </p:txBody>
      </p:sp>
      <p:sp>
        <p:nvSpPr>
          <p:cNvPr id="187" name="Google Shape;187;p19"/>
          <p:cNvSpPr txBox="1"/>
          <p:nvPr/>
        </p:nvSpPr>
        <p:spPr>
          <a:xfrm>
            <a:off x="5459149" y="3758900"/>
            <a:ext cx="1652400" cy="425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800">
                <a:solidFill>
                  <a:srgbClr val="FFFFFF"/>
                </a:solidFill>
                <a:latin typeface="Lato"/>
                <a:ea typeface="Lato"/>
                <a:cs typeface="Lato"/>
                <a:sym typeface="Lato"/>
              </a:rPr>
              <a:t>Safety Drive</a:t>
            </a:r>
            <a:endParaRPr sz="1800">
              <a:solidFill>
                <a:srgbClr val="FFFFFF"/>
              </a:solidFill>
              <a:latin typeface="Lato"/>
              <a:ea typeface="Lato"/>
              <a:cs typeface="Lato"/>
              <a:sym typeface="Lato"/>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1" name="Shape 191"/>
        <p:cNvGrpSpPr/>
        <p:nvPr/>
      </p:nvGrpSpPr>
      <p:grpSpPr>
        <a:xfrm>
          <a:off x="0" y="0"/>
          <a:ext cx="0" cy="0"/>
          <a:chOff x="0" y="0"/>
          <a:chExt cx="0" cy="0"/>
        </a:xfrm>
      </p:grpSpPr>
      <p:sp>
        <p:nvSpPr>
          <p:cNvPr id="192" name="Google Shape;192;p20"/>
          <p:cNvSpPr txBox="1"/>
          <p:nvPr>
            <p:ph type="title"/>
          </p:nvPr>
        </p:nvSpPr>
        <p:spPr>
          <a:xfrm>
            <a:off x="177000" y="175650"/>
            <a:ext cx="4317000" cy="759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latin typeface="Lato"/>
                <a:ea typeface="Lato"/>
                <a:cs typeface="Lato"/>
                <a:sym typeface="Lato"/>
              </a:rPr>
              <a:t>The Importance of The Relationship </a:t>
            </a:r>
            <a:endParaRPr>
              <a:latin typeface="Lato"/>
              <a:ea typeface="Lato"/>
              <a:cs typeface="Lato"/>
              <a:sym typeface="Lato"/>
            </a:endParaRPr>
          </a:p>
        </p:txBody>
      </p:sp>
      <p:sp>
        <p:nvSpPr>
          <p:cNvPr id="193" name="Google Shape;193;p20"/>
          <p:cNvSpPr txBox="1"/>
          <p:nvPr>
            <p:ph idx="1" type="subTitle"/>
          </p:nvPr>
        </p:nvSpPr>
        <p:spPr>
          <a:xfrm>
            <a:off x="170600" y="1565675"/>
            <a:ext cx="4399500" cy="3548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sz="1800"/>
              <a:t>Safety &amp; Trust</a:t>
            </a:r>
            <a:endParaRPr b="1" sz="1800"/>
          </a:p>
          <a:p>
            <a:pPr indent="0" lvl="0" marL="0" rtl="0" algn="l">
              <a:spcBef>
                <a:spcPts val="0"/>
              </a:spcBef>
              <a:spcAft>
                <a:spcPts val="0"/>
              </a:spcAft>
              <a:buNone/>
            </a:pPr>
            <a:r>
              <a:rPr lang="en-GB" sz="1200"/>
              <a:t> (Rogers, 1961; </a:t>
            </a:r>
            <a:r>
              <a:rPr lang="en-GB" sz="1200"/>
              <a:t>Geller &amp; Porges, 2014; Fluckiger et al., 2018; Slade &amp; Holmes, 2019)</a:t>
            </a:r>
            <a:endParaRPr sz="1200"/>
          </a:p>
          <a:p>
            <a:pPr indent="0" lvl="0" marL="0" rtl="0" algn="l">
              <a:spcBef>
                <a:spcPts val="0"/>
              </a:spcBef>
              <a:spcAft>
                <a:spcPts val="0"/>
              </a:spcAft>
              <a:buNone/>
            </a:pPr>
            <a:r>
              <a:t/>
            </a:r>
            <a:endParaRPr sz="1500"/>
          </a:p>
          <a:p>
            <a:pPr indent="0" lvl="0" marL="0" rtl="0" algn="l">
              <a:spcBef>
                <a:spcPts val="0"/>
              </a:spcBef>
              <a:spcAft>
                <a:spcPts val="0"/>
              </a:spcAft>
              <a:buNone/>
            </a:pPr>
            <a:r>
              <a:rPr b="1" lang="en-GB" sz="1800"/>
              <a:t>(3) Congruence </a:t>
            </a:r>
            <a:endParaRPr b="1" sz="1800"/>
          </a:p>
          <a:p>
            <a:pPr indent="0" lvl="0" marL="0" rtl="0" algn="l">
              <a:spcBef>
                <a:spcPts val="0"/>
              </a:spcBef>
              <a:spcAft>
                <a:spcPts val="0"/>
              </a:spcAft>
              <a:buNone/>
            </a:pPr>
            <a:r>
              <a:rPr b="1" lang="en-GB" sz="1800"/>
              <a:t>(4) </a:t>
            </a:r>
            <a:r>
              <a:rPr b="1" lang="en-GB" sz="1800"/>
              <a:t>Unconditional</a:t>
            </a:r>
            <a:r>
              <a:rPr b="1" lang="en-GB" sz="1800"/>
              <a:t> Positive Regard </a:t>
            </a:r>
            <a:endParaRPr b="1" sz="1800"/>
          </a:p>
          <a:p>
            <a:pPr indent="0" lvl="0" marL="0" rtl="0" algn="l">
              <a:spcBef>
                <a:spcPts val="0"/>
              </a:spcBef>
              <a:spcAft>
                <a:spcPts val="0"/>
              </a:spcAft>
              <a:buNone/>
            </a:pPr>
            <a:r>
              <a:rPr b="1" lang="en-GB" sz="1800"/>
              <a:t>(5) Empathy</a:t>
            </a:r>
            <a:endParaRPr b="1" sz="1800"/>
          </a:p>
          <a:p>
            <a:pPr indent="0" lvl="0" marL="0" rtl="0" algn="l">
              <a:spcBef>
                <a:spcPts val="0"/>
              </a:spcBef>
              <a:spcAft>
                <a:spcPts val="0"/>
              </a:spcAft>
              <a:buNone/>
            </a:pPr>
            <a:r>
              <a:t/>
            </a:r>
            <a:endParaRPr sz="1500"/>
          </a:p>
          <a:p>
            <a:pPr indent="0" lvl="0" marL="0" rtl="0" algn="l">
              <a:spcBef>
                <a:spcPts val="0"/>
              </a:spcBef>
              <a:spcAft>
                <a:spcPts val="0"/>
              </a:spcAft>
              <a:buNone/>
            </a:pPr>
            <a:r>
              <a:rPr b="1" lang="en-GB" sz="1800"/>
              <a:t>Transference &amp; Countertransference</a:t>
            </a:r>
            <a:r>
              <a:rPr lang="en-GB" sz="1500"/>
              <a:t> </a:t>
            </a:r>
            <a:r>
              <a:rPr lang="en-GB" sz="1200"/>
              <a:t>(Petrowski et al., 2021) </a:t>
            </a:r>
            <a:endParaRPr sz="1200"/>
          </a:p>
          <a:p>
            <a:pPr indent="0" lvl="0" marL="0" rtl="0" algn="l">
              <a:spcBef>
                <a:spcPts val="0"/>
              </a:spcBef>
              <a:spcAft>
                <a:spcPts val="0"/>
              </a:spcAft>
              <a:buNone/>
            </a:pPr>
            <a:r>
              <a:t/>
            </a:r>
            <a:endParaRPr sz="1500"/>
          </a:p>
          <a:p>
            <a:pPr indent="0" lvl="0" marL="0" rtl="0" algn="l">
              <a:spcBef>
                <a:spcPts val="0"/>
              </a:spcBef>
              <a:spcAft>
                <a:spcPts val="0"/>
              </a:spcAft>
              <a:buNone/>
            </a:pPr>
            <a:r>
              <a:t/>
            </a:r>
            <a:endParaRPr sz="1200"/>
          </a:p>
          <a:p>
            <a:pPr indent="0" lvl="0" marL="0" rtl="0" algn="l">
              <a:spcBef>
                <a:spcPts val="0"/>
              </a:spcBef>
              <a:spcAft>
                <a:spcPts val="0"/>
              </a:spcAft>
              <a:buNone/>
            </a:pPr>
            <a:r>
              <a:t/>
            </a:r>
            <a:endParaRPr sz="1500"/>
          </a:p>
          <a:p>
            <a:pPr indent="0" lvl="0" marL="0" rtl="0" algn="l">
              <a:spcBef>
                <a:spcPts val="0"/>
              </a:spcBef>
              <a:spcAft>
                <a:spcPts val="0"/>
              </a:spcAft>
              <a:buNone/>
            </a:pPr>
            <a:r>
              <a:t/>
            </a:r>
            <a:endParaRPr/>
          </a:p>
        </p:txBody>
      </p:sp>
      <p:pic>
        <p:nvPicPr>
          <p:cNvPr id="194" name="Google Shape;194;p20" title="Royalty-Free photo: Silhouette of man helping another man to climb ..."/>
          <p:cNvPicPr preferRelativeResize="0"/>
          <p:nvPr/>
        </p:nvPicPr>
        <p:blipFill rotWithShape="1">
          <a:blip r:embed="rId3">
            <a:alphaModFix/>
          </a:blip>
          <a:srcRect b="18553" l="31746" r="23803" t="0"/>
          <a:stretch/>
        </p:blipFill>
        <p:spPr>
          <a:xfrm>
            <a:off x="4572000" y="0"/>
            <a:ext cx="4572000" cy="51435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8" name="Shape 198"/>
        <p:cNvGrpSpPr/>
        <p:nvPr/>
      </p:nvGrpSpPr>
      <p:grpSpPr>
        <a:xfrm>
          <a:off x="0" y="0"/>
          <a:ext cx="0" cy="0"/>
          <a:chOff x="0" y="0"/>
          <a:chExt cx="0" cy="0"/>
        </a:xfrm>
      </p:grpSpPr>
      <p:sp>
        <p:nvSpPr>
          <p:cNvPr id="199" name="Google Shape;199;p21"/>
          <p:cNvSpPr txBox="1"/>
          <p:nvPr>
            <p:ph type="title"/>
          </p:nvPr>
        </p:nvSpPr>
        <p:spPr>
          <a:xfrm>
            <a:off x="349000" y="251850"/>
            <a:ext cx="5712600" cy="6465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Perspectives of Change </a:t>
            </a:r>
            <a:endParaRPr/>
          </a:p>
        </p:txBody>
      </p:sp>
      <p:sp>
        <p:nvSpPr>
          <p:cNvPr id="200" name="Google Shape;200;p21"/>
          <p:cNvSpPr txBox="1"/>
          <p:nvPr>
            <p:ph idx="1" type="subTitle"/>
          </p:nvPr>
        </p:nvSpPr>
        <p:spPr>
          <a:xfrm>
            <a:off x="724950" y="1486250"/>
            <a:ext cx="3300900" cy="3259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GB" sz="2000">
                <a:solidFill>
                  <a:schemeClr val="accent3"/>
                </a:solidFill>
              </a:rPr>
              <a:t>Person-Centred </a:t>
            </a:r>
            <a:endParaRPr b="1" sz="2000">
              <a:solidFill>
                <a:schemeClr val="accent3"/>
              </a:solidFill>
            </a:endParaRPr>
          </a:p>
          <a:p>
            <a:pPr indent="0" lvl="0" marL="0" rtl="0" algn="l">
              <a:spcBef>
                <a:spcPts val="0"/>
              </a:spcBef>
              <a:spcAft>
                <a:spcPts val="0"/>
              </a:spcAft>
              <a:buNone/>
            </a:pPr>
            <a:r>
              <a:t/>
            </a:r>
            <a:endParaRPr b="1" sz="2000"/>
          </a:p>
          <a:p>
            <a:pPr indent="0" lvl="0" marL="0" rtl="0" algn="l">
              <a:spcBef>
                <a:spcPts val="0"/>
              </a:spcBef>
              <a:spcAft>
                <a:spcPts val="0"/>
              </a:spcAft>
              <a:buNone/>
            </a:pPr>
            <a:r>
              <a:t/>
            </a:r>
            <a:endParaRPr b="1" sz="2000"/>
          </a:p>
          <a:p>
            <a:pPr indent="0" lvl="0" marL="0" rtl="0" algn="l">
              <a:spcBef>
                <a:spcPts val="0"/>
              </a:spcBef>
              <a:spcAft>
                <a:spcPts val="0"/>
              </a:spcAft>
              <a:buNone/>
            </a:pPr>
            <a:r>
              <a:rPr b="1" lang="en-GB" sz="2000">
                <a:solidFill>
                  <a:schemeClr val="dk1"/>
                </a:solidFill>
              </a:rPr>
              <a:t>Gestalt Theory</a:t>
            </a:r>
            <a:endParaRPr b="1" sz="2000">
              <a:solidFill>
                <a:schemeClr val="dk1"/>
              </a:solidFill>
            </a:endParaRPr>
          </a:p>
          <a:p>
            <a:pPr indent="0" lvl="0" marL="0" rtl="0" algn="l">
              <a:spcBef>
                <a:spcPts val="0"/>
              </a:spcBef>
              <a:spcAft>
                <a:spcPts val="0"/>
              </a:spcAft>
              <a:buNone/>
            </a:pPr>
            <a:r>
              <a:t/>
            </a:r>
            <a:endParaRPr b="1" sz="2000"/>
          </a:p>
          <a:p>
            <a:pPr indent="0" lvl="0" marL="0" rtl="0" algn="l">
              <a:spcBef>
                <a:spcPts val="0"/>
              </a:spcBef>
              <a:spcAft>
                <a:spcPts val="0"/>
              </a:spcAft>
              <a:buNone/>
            </a:pPr>
            <a:r>
              <a:t/>
            </a:r>
            <a:endParaRPr b="1" sz="2000"/>
          </a:p>
          <a:p>
            <a:pPr indent="0" lvl="0" marL="0" rtl="0" algn="l">
              <a:spcBef>
                <a:spcPts val="0"/>
              </a:spcBef>
              <a:spcAft>
                <a:spcPts val="0"/>
              </a:spcAft>
              <a:buNone/>
            </a:pPr>
            <a:r>
              <a:rPr b="1" lang="en-GB" sz="2000">
                <a:solidFill>
                  <a:schemeClr val="accent5"/>
                </a:solidFill>
              </a:rPr>
              <a:t>Emotions Focused</a:t>
            </a:r>
            <a:endParaRPr b="1" sz="2000">
              <a:solidFill>
                <a:schemeClr val="accent5"/>
              </a:solidFill>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201" name="Google Shape;201;p21"/>
          <p:cNvSpPr txBox="1"/>
          <p:nvPr>
            <p:ph idx="2" type="body"/>
          </p:nvPr>
        </p:nvSpPr>
        <p:spPr>
          <a:xfrm>
            <a:off x="5083425" y="513150"/>
            <a:ext cx="3799800" cy="42321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t/>
            </a:r>
            <a:endParaRPr sz="1900"/>
          </a:p>
          <a:p>
            <a:pPr indent="0" lvl="0" marL="0" rtl="0" algn="l">
              <a:spcBef>
                <a:spcPts val="1200"/>
              </a:spcBef>
              <a:spcAft>
                <a:spcPts val="0"/>
              </a:spcAft>
              <a:buNone/>
            </a:pPr>
            <a:r>
              <a:rPr b="1" lang="en-GB" sz="1900">
                <a:solidFill>
                  <a:schemeClr val="accent3"/>
                </a:solidFill>
              </a:rPr>
              <a:t>Connecting with Self Actualising Tendency through the use of the Core Conditions </a:t>
            </a:r>
            <a:br>
              <a:rPr lang="en-GB" sz="1900">
                <a:solidFill>
                  <a:schemeClr val="accent3"/>
                </a:solidFill>
              </a:rPr>
            </a:br>
            <a:r>
              <a:rPr lang="en-GB" sz="1250">
                <a:solidFill>
                  <a:schemeClr val="accent3"/>
                </a:solidFill>
              </a:rPr>
              <a:t>(Rogers, 2004)</a:t>
            </a:r>
            <a:endParaRPr sz="1250">
              <a:solidFill>
                <a:schemeClr val="accent3"/>
              </a:solidFill>
            </a:endParaRPr>
          </a:p>
          <a:p>
            <a:pPr indent="0" lvl="0" marL="0" rtl="0" algn="l">
              <a:lnSpc>
                <a:spcPct val="100000"/>
              </a:lnSpc>
              <a:spcBef>
                <a:spcPts val="1200"/>
              </a:spcBef>
              <a:spcAft>
                <a:spcPts val="0"/>
              </a:spcAft>
              <a:buNone/>
            </a:pPr>
            <a:r>
              <a:t/>
            </a:r>
            <a:endParaRPr sz="1900"/>
          </a:p>
          <a:p>
            <a:pPr indent="0" lvl="0" marL="0" rtl="0" algn="l">
              <a:lnSpc>
                <a:spcPct val="100000"/>
              </a:lnSpc>
              <a:spcBef>
                <a:spcPts val="0"/>
              </a:spcBef>
              <a:spcAft>
                <a:spcPts val="0"/>
              </a:spcAft>
              <a:buNone/>
            </a:pPr>
            <a:r>
              <a:rPr b="1" lang="en-GB" sz="1900">
                <a:solidFill>
                  <a:schemeClr val="dk1"/>
                </a:solidFill>
              </a:rPr>
              <a:t>Paradoxical Theory of Change: Allowing acceptance of the true self </a:t>
            </a:r>
            <a:endParaRPr b="1" sz="1900">
              <a:solidFill>
                <a:schemeClr val="dk1"/>
              </a:solidFill>
            </a:endParaRPr>
          </a:p>
          <a:p>
            <a:pPr indent="0" lvl="0" marL="0" rtl="0" algn="l">
              <a:lnSpc>
                <a:spcPct val="100000"/>
              </a:lnSpc>
              <a:spcBef>
                <a:spcPts val="0"/>
              </a:spcBef>
              <a:spcAft>
                <a:spcPts val="0"/>
              </a:spcAft>
              <a:buNone/>
            </a:pPr>
            <a:r>
              <a:rPr lang="en-GB" sz="1250">
                <a:solidFill>
                  <a:schemeClr val="dk1"/>
                </a:solidFill>
              </a:rPr>
              <a:t>(Joyce &amp; Skills, 2018)</a:t>
            </a:r>
            <a:endParaRPr sz="1250">
              <a:solidFill>
                <a:schemeClr val="dk1"/>
              </a:solidFill>
            </a:endParaRPr>
          </a:p>
          <a:p>
            <a:pPr indent="0" lvl="0" marL="0" rtl="0" algn="l">
              <a:lnSpc>
                <a:spcPct val="100000"/>
              </a:lnSpc>
              <a:spcBef>
                <a:spcPts val="0"/>
              </a:spcBef>
              <a:spcAft>
                <a:spcPts val="0"/>
              </a:spcAft>
              <a:buNone/>
            </a:pPr>
            <a:r>
              <a:t/>
            </a:r>
            <a:endParaRPr sz="1900"/>
          </a:p>
          <a:p>
            <a:pPr indent="0" lvl="0" marL="0" rtl="0" algn="l">
              <a:lnSpc>
                <a:spcPct val="100000"/>
              </a:lnSpc>
              <a:spcBef>
                <a:spcPts val="0"/>
              </a:spcBef>
              <a:spcAft>
                <a:spcPts val="0"/>
              </a:spcAft>
              <a:buNone/>
            </a:pPr>
            <a:r>
              <a:t/>
            </a:r>
            <a:endParaRPr b="1" sz="1900">
              <a:solidFill>
                <a:schemeClr val="accent5"/>
              </a:solidFill>
            </a:endParaRPr>
          </a:p>
          <a:p>
            <a:pPr indent="0" lvl="0" marL="0" rtl="0" algn="l">
              <a:lnSpc>
                <a:spcPct val="100000"/>
              </a:lnSpc>
              <a:spcBef>
                <a:spcPts val="0"/>
              </a:spcBef>
              <a:spcAft>
                <a:spcPts val="0"/>
              </a:spcAft>
              <a:buNone/>
            </a:pPr>
            <a:r>
              <a:rPr b="1" lang="en-GB" sz="1900">
                <a:solidFill>
                  <a:schemeClr val="accent5"/>
                </a:solidFill>
              </a:rPr>
              <a:t>‘The only way out is through’ </a:t>
            </a:r>
            <a:br>
              <a:rPr lang="en-GB" sz="1900">
                <a:solidFill>
                  <a:schemeClr val="accent5"/>
                </a:solidFill>
              </a:rPr>
            </a:br>
            <a:r>
              <a:rPr lang="en-GB" sz="1250">
                <a:solidFill>
                  <a:schemeClr val="accent5"/>
                </a:solidFill>
              </a:rPr>
              <a:t>(Pascual-Leone &amp; Greenberg, 2007) </a:t>
            </a:r>
            <a:endParaRPr sz="1250">
              <a:solidFill>
                <a:schemeClr val="accent5"/>
              </a:solidFill>
            </a:endParaRPr>
          </a:p>
          <a:p>
            <a:pPr indent="0" lvl="0" marL="0" rtl="0" algn="l">
              <a:lnSpc>
                <a:spcPct val="100000"/>
              </a:lnSpc>
              <a:spcBef>
                <a:spcPts val="0"/>
              </a:spcBef>
              <a:spcAft>
                <a:spcPts val="0"/>
              </a:spcAft>
              <a:buNone/>
            </a:pPr>
            <a:r>
              <a:t/>
            </a:r>
            <a:endParaRPr sz="1500"/>
          </a:p>
          <a:p>
            <a:pPr indent="0" lvl="0" marL="0" rtl="0" algn="l">
              <a:spcBef>
                <a:spcPts val="0"/>
              </a:spcBef>
              <a:spcAft>
                <a:spcPts val="0"/>
              </a:spcAft>
              <a:buNone/>
            </a:pPr>
            <a:r>
              <a:t/>
            </a:r>
            <a:endParaRPr sz="1500"/>
          </a:p>
          <a:p>
            <a:pPr indent="0" lvl="0" marL="0" rtl="0" algn="l">
              <a:spcBef>
                <a:spcPts val="1200"/>
              </a:spcBef>
              <a:spcAft>
                <a:spcPts val="1200"/>
              </a:spcAft>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5" name="Shape 205"/>
        <p:cNvGrpSpPr/>
        <p:nvPr/>
      </p:nvGrpSpPr>
      <p:grpSpPr>
        <a:xfrm>
          <a:off x="0" y="0"/>
          <a:ext cx="0" cy="0"/>
          <a:chOff x="0" y="0"/>
          <a:chExt cx="0" cy="0"/>
        </a:xfrm>
      </p:grpSpPr>
      <p:sp>
        <p:nvSpPr>
          <p:cNvPr id="206" name="Google Shape;206;p22"/>
          <p:cNvSpPr txBox="1"/>
          <p:nvPr>
            <p:ph type="title"/>
          </p:nvPr>
        </p:nvSpPr>
        <p:spPr>
          <a:xfrm>
            <a:off x="725200" y="276750"/>
            <a:ext cx="7789500" cy="586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GB" sz="2300">
                <a:latin typeface="Lato"/>
                <a:ea typeface="Lato"/>
                <a:cs typeface="Lato"/>
                <a:sym typeface="Lato"/>
              </a:rPr>
              <a:t>Three Staged Model of Trauma Recovery </a:t>
            </a:r>
            <a:r>
              <a:rPr lang="en-GB" sz="1800">
                <a:latin typeface="Lato"/>
                <a:ea typeface="Lato"/>
                <a:cs typeface="Lato"/>
                <a:sym typeface="Lato"/>
              </a:rPr>
              <a:t> (Herman, 1992) </a:t>
            </a:r>
            <a:r>
              <a:rPr lang="en-GB" sz="1800">
                <a:latin typeface="Lato"/>
                <a:ea typeface="Lato"/>
                <a:cs typeface="Lato"/>
                <a:sym typeface="Lato"/>
              </a:rPr>
              <a:t> </a:t>
            </a:r>
            <a:endParaRPr sz="1800">
              <a:latin typeface="Lato"/>
              <a:ea typeface="Lato"/>
              <a:cs typeface="Lato"/>
              <a:sym typeface="Lato"/>
            </a:endParaRPr>
          </a:p>
        </p:txBody>
      </p:sp>
      <p:sp>
        <p:nvSpPr>
          <p:cNvPr id="207" name="Google Shape;207;p22"/>
          <p:cNvSpPr txBox="1"/>
          <p:nvPr>
            <p:ph idx="1" type="body"/>
          </p:nvPr>
        </p:nvSpPr>
        <p:spPr>
          <a:xfrm>
            <a:off x="507563" y="704821"/>
            <a:ext cx="7688400" cy="1117500"/>
          </a:xfrm>
          <a:prstGeom prst="rect">
            <a:avLst/>
          </a:prstGeom>
        </p:spPr>
        <p:txBody>
          <a:bodyPr anchorCtr="0" anchor="t" bIns="91425" lIns="91425" spcFirstLastPara="1" rIns="91425" wrap="square" tIns="91425">
            <a:normAutofit/>
          </a:bodyPr>
          <a:lstStyle/>
          <a:p>
            <a:pPr indent="0" lvl="0" marL="0" rtl="0" algn="l">
              <a:lnSpc>
                <a:spcPct val="100000"/>
              </a:lnSpc>
              <a:spcBef>
                <a:spcPts val="0"/>
              </a:spcBef>
              <a:spcAft>
                <a:spcPts val="1200"/>
              </a:spcAft>
              <a:buNone/>
            </a:pPr>
            <a:r>
              <a:rPr lang="en-GB" sz="1700"/>
              <a:t>Focuses on </a:t>
            </a:r>
            <a:r>
              <a:rPr lang="en-GB" sz="1700"/>
              <a:t>empowering</a:t>
            </a:r>
            <a:r>
              <a:rPr lang="en-GB" sz="1700"/>
              <a:t> clients to rebuild and reconstruct what it means to be in relationship; with themself &amp; others.</a:t>
            </a:r>
            <a:endParaRPr sz="1700"/>
          </a:p>
        </p:txBody>
      </p:sp>
      <p:sp>
        <p:nvSpPr>
          <p:cNvPr id="208" name="Google Shape;208;p22"/>
          <p:cNvSpPr/>
          <p:nvPr/>
        </p:nvSpPr>
        <p:spPr>
          <a:xfrm>
            <a:off x="2854203" y="2382647"/>
            <a:ext cx="709500" cy="44100"/>
          </a:xfrm>
          <a:prstGeom prst="roundRect">
            <a:avLst>
              <a:gd fmla="val 50000" name="adj"/>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800">
              <a:solidFill>
                <a:schemeClr val="lt1"/>
              </a:solidFill>
            </a:endParaRPr>
          </a:p>
        </p:txBody>
      </p:sp>
      <p:grpSp>
        <p:nvGrpSpPr>
          <p:cNvPr id="209" name="Google Shape;209;p22"/>
          <p:cNvGrpSpPr/>
          <p:nvPr/>
        </p:nvGrpSpPr>
        <p:grpSpPr>
          <a:xfrm>
            <a:off x="3492162" y="2033372"/>
            <a:ext cx="2039811" cy="1609385"/>
            <a:chOff x="2699425" y="1957150"/>
            <a:chExt cx="1709100" cy="1340596"/>
          </a:xfrm>
        </p:grpSpPr>
        <p:sp>
          <p:nvSpPr>
            <p:cNvPr id="210" name="Google Shape;210;p22"/>
            <p:cNvSpPr/>
            <p:nvPr/>
          </p:nvSpPr>
          <p:spPr>
            <a:xfrm>
              <a:off x="3256823" y="1957150"/>
              <a:ext cx="594300" cy="594300"/>
            </a:xfrm>
            <a:prstGeom prst="ellipse">
              <a:avLst/>
            </a:prstGeom>
            <a:noFill/>
            <a:ln cap="flat" cmpd="sng" w="381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1800">
                <a:solidFill>
                  <a:schemeClr val="lt1"/>
                </a:solidFill>
              </a:endParaRPr>
            </a:p>
          </p:txBody>
        </p:sp>
        <p:sp>
          <p:nvSpPr>
            <p:cNvPr id="211" name="Google Shape;211;p22"/>
            <p:cNvSpPr txBox="1"/>
            <p:nvPr/>
          </p:nvSpPr>
          <p:spPr>
            <a:xfrm>
              <a:off x="2699425" y="2851346"/>
              <a:ext cx="1709100" cy="446400"/>
            </a:xfrm>
            <a:prstGeom prst="rect">
              <a:avLst/>
            </a:prstGeom>
            <a:noFill/>
            <a:ln>
              <a:noFill/>
            </a:ln>
          </p:spPr>
          <p:txBody>
            <a:bodyPr anchorCtr="0" anchor="b" bIns="91425" lIns="91425" spcFirstLastPara="1" rIns="91425" wrap="square" tIns="91425">
              <a:noAutofit/>
            </a:bodyPr>
            <a:lstStyle/>
            <a:p>
              <a:pPr indent="0" lvl="0" marL="0" rtl="0" algn="ctr">
                <a:lnSpc>
                  <a:spcPct val="115000"/>
                </a:lnSpc>
                <a:spcBef>
                  <a:spcPts val="0"/>
                </a:spcBef>
                <a:spcAft>
                  <a:spcPts val="0"/>
                </a:spcAft>
                <a:buNone/>
              </a:pPr>
              <a:r>
                <a:rPr b="1" lang="en-GB" sz="1800">
                  <a:solidFill>
                    <a:schemeClr val="lt1"/>
                  </a:solidFill>
                  <a:latin typeface="Roboto"/>
                  <a:ea typeface="Roboto"/>
                  <a:cs typeface="Roboto"/>
                  <a:sym typeface="Roboto"/>
                </a:rPr>
                <a:t>Trauma Processing</a:t>
              </a:r>
              <a:endParaRPr b="1" sz="1800">
                <a:solidFill>
                  <a:schemeClr val="lt1"/>
                </a:solidFill>
                <a:latin typeface="Roboto"/>
                <a:ea typeface="Roboto"/>
                <a:cs typeface="Roboto"/>
                <a:sym typeface="Roboto"/>
              </a:endParaRPr>
            </a:p>
          </p:txBody>
        </p:sp>
        <p:sp>
          <p:nvSpPr>
            <p:cNvPr id="212" name="Google Shape;212;p22"/>
            <p:cNvSpPr txBox="1"/>
            <p:nvPr/>
          </p:nvSpPr>
          <p:spPr>
            <a:xfrm>
              <a:off x="3335573" y="2054851"/>
              <a:ext cx="436800" cy="3210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600"/>
                </a:spcAft>
                <a:buNone/>
              </a:pPr>
              <a:r>
                <a:rPr b="1" lang="en-GB" sz="1800">
                  <a:solidFill>
                    <a:schemeClr val="lt1"/>
                  </a:solidFill>
                  <a:latin typeface="Roboto"/>
                  <a:ea typeface="Roboto"/>
                  <a:cs typeface="Roboto"/>
                  <a:sym typeface="Roboto"/>
                </a:rPr>
                <a:t>2</a:t>
              </a:r>
              <a:endParaRPr b="1" sz="1800">
                <a:solidFill>
                  <a:schemeClr val="lt1"/>
                </a:solidFill>
                <a:latin typeface="Roboto"/>
                <a:ea typeface="Roboto"/>
                <a:cs typeface="Roboto"/>
                <a:sym typeface="Roboto"/>
              </a:endParaRPr>
            </a:p>
          </p:txBody>
        </p:sp>
      </p:grpSp>
      <p:grpSp>
        <p:nvGrpSpPr>
          <p:cNvPr id="213" name="Google Shape;213;p22"/>
          <p:cNvGrpSpPr/>
          <p:nvPr/>
        </p:nvGrpSpPr>
        <p:grpSpPr>
          <a:xfrm>
            <a:off x="5977014" y="2033372"/>
            <a:ext cx="2039811" cy="1609385"/>
            <a:chOff x="4781413" y="1957150"/>
            <a:chExt cx="1709100" cy="1340596"/>
          </a:xfrm>
        </p:grpSpPr>
        <p:sp>
          <p:nvSpPr>
            <p:cNvPr id="214" name="Google Shape;214;p22"/>
            <p:cNvSpPr/>
            <p:nvPr/>
          </p:nvSpPr>
          <p:spPr>
            <a:xfrm>
              <a:off x="5338808" y="1957150"/>
              <a:ext cx="594300" cy="594300"/>
            </a:xfrm>
            <a:prstGeom prst="ellipse">
              <a:avLst/>
            </a:prstGeom>
            <a:noFill/>
            <a:ln cap="flat" cmpd="sng" w="381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1800">
                <a:solidFill>
                  <a:schemeClr val="lt1"/>
                </a:solidFill>
              </a:endParaRPr>
            </a:p>
          </p:txBody>
        </p:sp>
        <p:sp>
          <p:nvSpPr>
            <p:cNvPr id="215" name="Google Shape;215;p22"/>
            <p:cNvSpPr txBox="1"/>
            <p:nvPr/>
          </p:nvSpPr>
          <p:spPr>
            <a:xfrm>
              <a:off x="4781413" y="2851346"/>
              <a:ext cx="1709100" cy="446400"/>
            </a:xfrm>
            <a:prstGeom prst="rect">
              <a:avLst/>
            </a:prstGeom>
            <a:noFill/>
            <a:ln>
              <a:noFill/>
            </a:ln>
          </p:spPr>
          <p:txBody>
            <a:bodyPr anchorCtr="0" anchor="b" bIns="91425" lIns="91425" spcFirstLastPara="1" rIns="91425" wrap="square" tIns="91425">
              <a:noAutofit/>
            </a:bodyPr>
            <a:lstStyle/>
            <a:p>
              <a:pPr indent="0" lvl="0" marL="0" rtl="0" algn="ctr">
                <a:lnSpc>
                  <a:spcPct val="115000"/>
                </a:lnSpc>
                <a:spcBef>
                  <a:spcPts val="0"/>
                </a:spcBef>
                <a:spcAft>
                  <a:spcPts val="0"/>
                </a:spcAft>
                <a:buNone/>
              </a:pPr>
              <a:r>
                <a:rPr b="1" lang="en-GB" sz="1800">
                  <a:solidFill>
                    <a:schemeClr val="lt1"/>
                  </a:solidFill>
                  <a:latin typeface="Roboto"/>
                  <a:ea typeface="Roboto"/>
                  <a:cs typeface="Roboto"/>
                  <a:sym typeface="Roboto"/>
                </a:rPr>
                <a:t>Integration &amp; Mastery </a:t>
              </a:r>
              <a:endParaRPr b="1" sz="1800">
                <a:solidFill>
                  <a:schemeClr val="lt1"/>
                </a:solidFill>
                <a:latin typeface="Roboto"/>
                <a:ea typeface="Roboto"/>
                <a:cs typeface="Roboto"/>
                <a:sym typeface="Roboto"/>
              </a:endParaRPr>
            </a:p>
          </p:txBody>
        </p:sp>
        <p:sp>
          <p:nvSpPr>
            <p:cNvPr id="216" name="Google Shape;216;p22"/>
            <p:cNvSpPr txBox="1"/>
            <p:nvPr/>
          </p:nvSpPr>
          <p:spPr>
            <a:xfrm>
              <a:off x="5417558" y="2054851"/>
              <a:ext cx="436800" cy="3210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600"/>
                </a:spcAft>
                <a:buNone/>
              </a:pPr>
              <a:r>
                <a:rPr b="1" lang="en-GB" sz="1800">
                  <a:solidFill>
                    <a:schemeClr val="lt1"/>
                  </a:solidFill>
                  <a:latin typeface="Roboto"/>
                  <a:ea typeface="Roboto"/>
                  <a:cs typeface="Roboto"/>
                  <a:sym typeface="Roboto"/>
                </a:rPr>
                <a:t>3</a:t>
              </a:r>
              <a:endParaRPr b="1" sz="1800">
                <a:solidFill>
                  <a:schemeClr val="lt1"/>
                </a:solidFill>
                <a:latin typeface="Roboto"/>
                <a:ea typeface="Roboto"/>
                <a:cs typeface="Roboto"/>
                <a:sym typeface="Roboto"/>
              </a:endParaRPr>
            </a:p>
          </p:txBody>
        </p:sp>
      </p:grpSp>
      <p:sp>
        <p:nvSpPr>
          <p:cNvPr id="217" name="Google Shape;217;p22"/>
          <p:cNvSpPr/>
          <p:nvPr/>
        </p:nvSpPr>
        <p:spPr>
          <a:xfrm>
            <a:off x="5446662" y="2382647"/>
            <a:ext cx="709500" cy="44100"/>
          </a:xfrm>
          <a:prstGeom prst="roundRect">
            <a:avLst>
              <a:gd fmla="val 50000" name="adj"/>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800">
              <a:solidFill>
                <a:schemeClr val="lt1"/>
              </a:solidFill>
            </a:endParaRPr>
          </a:p>
        </p:txBody>
      </p:sp>
      <p:sp>
        <p:nvSpPr>
          <p:cNvPr id="218" name="Google Shape;218;p22"/>
          <p:cNvSpPr/>
          <p:nvPr/>
        </p:nvSpPr>
        <p:spPr>
          <a:xfrm>
            <a:off x="7931425" y="2382647"/>
            <a:ext cx="709500" cy="44100"/>
          </a:xfrm>
          <a:prstGeom prst="roundRect">
            <a:avLst>
              <a:gd fmla="val 50000" name="adj"/>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1800">
              <a:solidFill>
                <a:schemeClr val="lt1"/>
              </a:solidFill>
            </a:endParaRPr>
          </a:p>
        </p:txBody>
      </p:sp>
      <p:grpSp>
        <p:nvGrpSpPr>
          <p:cNvPr id="219" name="Google Shape;219;p22"/>
          <p:cNvGrpSpPr/>
          <p:nvPr/>
        </p:nvGrpSpPr>
        <p:grpSpPr>
          <a:xfrm>
            <a:off x="979919" y="2033372"/>
            <a:ext cx="2039811" cy="1380785"/>
            <a:chOff x="594488" y="1957150"/>
            <a:chExt cx="1709100" cy="1150175"/>
          </a:xfrm>
        </p:grpSpPr>
        <p:sp>
          <p:nvSpPr>
            <p:cNvPr id="220" name="Google Shape;220;p22"/>
            <p:cNvSpPr/>
            <p:nvPr/>
          </p:nvSpPr>
          <p:spPr>
            <a:xfrm>
              <a:off x="1151886" y="1957150"/>
              <a:ext cx="594300" cy="594300"/>
            </a:xfrm>
            <a:prstGeom prst="ellipse">
              <a:avLst/>
            </a:prstGeom>
            <a:noFill/>
            <a:ln cap="flat" cmpd="sng" w="381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1800">
                <a:solidFill>
                  <a:schemeClr val="lt1"/>
                </a:solidFill>
              </a:endParaRPr>
            </a:p>
          </p:txBody>
        </p:sp>
        <p:sp>
          <p:nvSpPr>
            <p:cNvPr id="221" name="Google Shape;221;p22"/>
            <p:cNvSpPr txBox="1"/>
            <p:nvPr/>
          </p:nvSpPr>
          <p:spPr>
            <a:xfrm>
              <a:off x="1230636" y="2054851"/>
              <a:ext cx="436800" cy="3210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600"/>
                </a:spcAft>
                <a:buNone/>
              </a:pPr>
              <a:r>
                <a:rPr b="1" lang="en-GB" sz="1800">
                  <a:solidFill>
                    <a:schemeClr val="lt1"/>
                  </a:solidFill>
                  <a:latin typeface="Roboto"/>
                  <a:ea typeface="Roboto"/>
                  <a:cs typeface="Roboto"/>
                  <a:sym typeface="Roboto"/>
                </a:rPr>
                <a:t>1</a:t>
              </a:r>
              <a:endParaRPr b="1" sz="1800">
                <a:solidFill>
                  <a:schemeClr val="lt1"/>
                </a:solidFill>
                <a:latin typeface="Roboto"/>
                <a:ea typeface="Roboto"/>
                <a:cs typeface="Roboto"/>
                <a:sym typeface="Roboto"/>
              </a:endParaRPr>
            </a:p>
          </p:txBody>
        </p:sp>
        <p:sp>
          <p:nvSpPr>
            <p:cNvPr id="222" name="Google Shape;222;p22"/>
            <p:cNvSpPr txBox="1"/>
            <p:nvPr/>
          </p:nvSpPr>
          <p:spPr>
            <a:xfrm>
              <a:off x="594488" y="2660925"/>
              <a:ext cx="1709100" cy="446400"/>
            </a:xfrm>
            <a:prstGeom prst="rect">
              <a:avLst/>
            </a:prstGeom>
            <a:noFill/>
            <a:ln>
              <a:noFill/>
            </a:ln>
          </p:spPr>
          <p:txBody>
            <a:bodyPr anchorCtr="0" anchor="b" bIns="91425" lIns="91425" spcFirstLastPara="1" rIns="91425" wrap="square" tIns="91425">
              <a:noAutofit/>
            </a:bodyPr>
            <a:lstStyle/>
            <a:p>
              <a:pPr indent="0" lvl="0" marL="0" rtl="0" algn="ctr">
                <a:lnSpc>
                  <a:spcPct val="115000"/>
                </a:lnSpc>
                <a:spcBef>
                  <a:spcPts val="0"/>
                </a:spcBef>
                <a:spcAft>
                  <a:spcPts val="0"/>
                </a:spcAft>
                <a:buNone/>
              </a:pPr>
              <a:r>
                <a:rPr b="1" lang="en-GB" sz="1800">
                  <a:solidFill>
                    <a:schemeClr val="lt1"/>
                  </a:solidFill>
                  <a:latin typeface="Roboto"/>
                  <a:ea typeface="Roboto"/>
                  <a:cs typeface="Roboto"/>
                  <a:sym typeface="Roboto"/>
                </a:rPr>
                <a:t>Stabilisation</a:t>
              </a:r>
              <a:endParaRPr b="1" sz="1800">
                <a:solidFill>
                  <a:schemeClr val="lt1"/>
                </a:solidFill>
                <a:latin typeface="Roboto"/>
                <a:ea typeface="Roboto"/>
                <a:cs typeface="Roboto"/>
                <a:sym typeface="Roboto"/>
              </a:endParaRPr>
            </a:p>
          </p:txBody>
        </p:sp>
      </p:grpSp>
      <p:sp>
        <p:nvSpPr>
          <p:cNvPr id="223" name="Google Shape;223;p22"/>
          <p:cNvSpPr/>
          <p:nvPr/>
        </p:nvSpPr>
        <p:spPr>
          <a:xfrm>
            <a:off x="2662125" y="2660525"/>
            <a:ext cx="1039800" cy="213600"/>
          </a:xfrm>
          <a:prstGeom prst="leftRightArrow">
            <a:avLst>
              <a:gd fmla="val 50000" name="adj1"/>
              <a:gd fmla="val 50000" name="adj2"/>
            </a:avLst>
          </a:prstGeom>
          <a:solidFill>
            <a:schemeClr val="accent5"/>
          </a:solid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800">
              <a:latin typeface="Lato"/>
              <a:ea typeface="Lato"/>
              <a:cs typeface="Lato"/>
              <a:sym typeface="Lato"/>
            </a:endParaRPr>
          </a:p>
        </p:txBody>
      </p:sp>
      <p:sp>
        <p:nvSpPr>
          <p:cNvPr id="224" name="Google Shape;224;p22"/>
          <p:cNvSpPr/>
          <p:nvPr/>
        </p:nvSpPr>
        <p:spPr>
          <a:xfrm>
            <a:off x="5329125" y="2660525"/>
            <a:ext cx="1039800" cy="213600"/>
          </a:xfrm>
          <a:prstGeom prst="leftRightArrow">
            <a:avLst>
              <a:gd fmla="val 50000" name="adj1"/>
              <a:gd fmla="val 50000" name="adj2"/>
            </a:avLst>
          </a:prstGeom>
          <a:solidFill>
            <a:schemeClr val="accent5"/>
          </a:solid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800">
              <a:latin typeface="Lato"/>
              <a:ea typeface="Lato"/>
              <a:cs typeface="Lato"/>
              <a:sym typeface="Lato"/>
            </a:endParaRPr>
          </a:p>
        </p:txBody>
      </p:sp>
      <p:sp>
        <p:nvSpPr>
          <p:cNvPr id="225" name="Google Shape;225;p22"/>
          <p:cNvSpPr/>
          <p:nvPr/>
        </p:nvSpPr>
        <p:spPr>
          <a:xfrm>
            <a:off x="2682600" y="1669925"/>
            <a:ext cx="3762600" cy="213600"/>
          </a:xfrm>
          <a:prstGeom prst="leftRightArrow">
            <a:avLst>
              <a:gd fmla="val 50000" name="adj1"/>
              <a:gd fmla="val 50000" name="adj2"/>
            </a:avLst>
          </a:prstGeom>
          <a:solidFill>
            <a:schemeClr val="accent5"/>
          </a:solidFill>
          <a:ln cap="flat" cmpd="sng" w="9525">
            <a:solidFill>
              <a:schemeClr val="accent5"/>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sz="1800">
              <a:latin typeface="Lato"/>
              <a:ea typeface="Lato"/>
              <a:cs typeface="Lato"/>
              <a:sym typeface="Lato"/>
            </a:endParaRPr>
          </a:p>
        </p:txBody>
      </p:sp>
      <p:sp>
        <p:nvSpPr>
          <p:cNvPr id="226" name="Google Shape;226;p22"/>
          <p:cNvSpPr txBox="1"/>
          <p:nvPr/>
        </p:nvSpPr>
        <p:spPr>
          <a:xfrm>
            <a:off x="1243200" y="3267875"/>
            <a:ext cx="1587600" cy="445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300">
                <a:solidFill>
                  <a:schemeClr val="lt1"/>
                </a:solidFill>
                <a:latin typeface="Lato"/>
                <a:ea typeface="Lato"/>
                <a:cs typeface="Lato"/>
                <a:sym typeface="Lato"/>
              </a:rPr>
              <a:t>Regulation &amp; Education </a:t>
            </a:r>
            <a:endParaRPr sz="1300">
              <a:solidFill>
                <a:schemeClr val="lt1"/>
              </a:solidFill>
              <a:latin typeface="Lato"/>
              <a:ea typeface="Lato"/>
              <a:cs typeface="Lato"/>
              <a:sym typeface="Lato"/>
            </a:endParaRPr>
          </a:p>
        </p:txBody>
      </p:sp>
      <p:sp>
        <p:nvSpPr>
          <p:cNvPr id="227" name="Google Shape;227;p22"/>
          <p:cNvSpPr txBox="1"/>
          <p:nvPr/>
        </p:nvSpPr>
        <p:spPr>
          <a:xfrm>
            <a:off x="3837375" y="3483325"/>
            <a:ext cx="1567800" cy="445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300">
                <a:solidFill>
                  <a:schemeClr val="lt1"/>
                </a:solidFill>
                <a:latin typeface="Lato"/>
                <a:ea typeface="Lato"/>
                <a:cs typeface="Lato"/>
                <a:sym typeface="Lato"/>
              </a:rPr>
              <a:t>Mourning &amp; </a:t>
            </a:r>
            <a:r>
              <a:rPr lang="en-GB" sz="1300">
                <a:solidFill>
                  <a:schemeClr val="lt1"/>
                </a:solidFill>
                <a:latin typeface="Lato"/>
                <a:ea typeface="Lato"/>
                <a:cs typeface="Lato"/>
                <a:sym typeface="Lato"/>
              </a:rPr>
              <a:t>Remembrance</a:t>
            </a:r>
            <a:r>
              <a:rPr lang="en-GB" sz="1300">
                <a:solidFill>
                  <a:schemeClr val="lt1"/>
                </a:solidFill>
                <a:latin typeface="Lato"/>
                <a:ea typeface="Lato"/>
                <a:cs typeface="Lato"/>
                <a:sym typeface="Lato"/>
              </a:rPr>
              <a:t> </a:t>
            </a:r>
            <a:endParaRPr sz="1300">
              <a:solidFill>
                <a:schemeClr val="lt1"/>
              </a:solidFill>
              <a:latin typeface="Lato"/>
              <a:ea typeface="Lato"/>
              <a:cs typeface="Lato"/>
              <a:sym typeface="Lato"/>
            </a:endParaRPr>
          </a:p>
        </p:txBody>
      </p:sp>
      <p:sp>
        <p:nvSpPr>
          <p:cNvPr id="228" name="Google Shape;228;p22"/>
          <p:cNvSpPr txBox="1"/>
          <p:nvPr/>
        </p:nvSpPr>
        <p:spPr>
          <a:xfrm>
            <a:off x="6175100" y="3511175"/>
            <a:ext cx="2293200" cy="586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300">
                <a:solidFill>
                  <a:schemeClr val="lt1"/>
                </a:solidFill>
                <a:latin typeface="Lato"/>
                <a:ea typeface="Lato"/>
                <a:cs typeface="Lato"/>
                <a:sym typeface="Lato"/>
              </a:rPr>
              <a:t>Reconnecting </a:t>
            </a:r>
            <a:endParaRPr sz="1300">
              <a:solidFill>
                <a:schemeClr val="lt1"/>
              </a:solidFill>
              <a:latin typeface="Lato"/>
              <a:ea typeface="Lato"/>
              <a:cs typeface="Lato"/>
              <a:sym typeface="Lato"/>
            </a:endParaRPr>
          </a:p>
          <a:p>
            <a:pPr indent="0" lvl="0" marL="0" rtl="0" algn="l">
              <a:spcBef>
                <a:spcPts val="0"/>
              </a:spcBef>
              <a:spcAft>
                <a:spcPts val="0"/>
              </a:spcAft>
              <a:buNone/>
            </a:pPr>
            <a:r>
              <a:rPr lang="en-GB" sz="1300">
                <a:solidFill>
                  <a:schemeClr val="lt1"/>
                </a:solidFill>
                <a:latin typeface="Lato"/>
                <a:ea typeface="Lato"/>
                <a:cs typeface="Lato"/>
                <a:sym typeface="Lato"/>
              </a:rPr>
              <a:t>Experiencing world without Trauma Symptoms</a:t>
            </a:r>
            <a:endParaRPr sz="1300">
              <a:solidFill>
                <a:schemeClr val="lt1"/>
              </a:solidFill>
              <a:latin typeface="Lato"/>
              <a:ea typeface="Lato"/>
              <a:cs typeface="Lato"/>
              <a:sym typeface="Lato"/>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3"/>
        </a:solidFill>
      </p:bgPr>
    </p:bg>
    <p:spTree>
      <p:nvGrpSpPr>
        <p:cNvPr id="232" name="Shape 232"/>
        <p:cNvGrpSpPr/>
        <p:nvPr/>
      </p:nvGrpSpPr>
      <p:grpSpPr>
        <a:xfrm>
          <a:off x="0" y="0"/>
          <a:ext cx="0" cy="0"/>
          <a:chOff x="0" y="0"/>
          <a:chExt cx="0" cy="0"/>
        </a:xfrm>
      </p:grpSpPr>
      <p:sp>
        <p:nvSpPr>
          <p:cNvPr id="233" name="Google Shape;233;p23"/>
          <p:cNvSpPr txBox="1"/>
          <p:nvPr>
            <p:ph type="title"/>
          </p:nvPr>
        </p:nvSpPr>
        <p:spPr>
          <a:xfrm>
            <a:off x="425200" y="-52950"/>
            <a:ext cx="3300900" cy="1687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Rogers (1961) Seven Stages of Change</a:t>
            </a:r>
            <a:endParaRPr/>
          </a:p>
          <a:p>
            <a:pPr indent="0" lvl="0" marL="0" rtl="0" algn="l">
              <a:spcBef>
                <a:spcPts val="0"/>
              </a:spcBef>
              <a:spcAft>
                <a:spcPts val="0"/>
              </a:spcAft>
              <a:buNone/>
            </a:pPr>
            <a:r>
              <a:rPr lang="en-GB"/>
              <a:t>Stages </a:t>
            </a:r>
            <a:r>
              <a:rPr lang="en-GB"/>
              <a:t>1 &amp; 2</a:t>
            </a:r>
            <a:endParaRPr/>
          </a:p>
        </p:txBody>
      </p:sp>
      <p:sp>
        <p:nvSpPr>
          <p:cNvPr id="234" name="Google Shape;234;p23"/>
          <p:cNvSpPr txBox="1"/>
          <p:nvPr>
            <p:ph idx="1" type="subTitle"/>
          </p:nvPr>
        </p:nvSpPr>
        <p:spPr>
          <a:xfrm>
            <a:off x="4671025" y="208250"/>
            <a:ext cx="4326300" cy="4809300"/>
          </a:xfrm>
          <a:prstGeom prst="rect">
            <a:avLst/>
          </a:prstGeom>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b="1" lang="en-GB" sz="1800">
                <a:solidFill>
                  <a:schemeClr val="lt1"/>
                </a:solidFill>
              </a:rPr>
              <a:t>Herman’s (1992) Stage 1: </a:t>
            </a:r>
            <a:r>
              <a:rPr b="1" lang="en-GB" sz="1800">
                <a:solidFill>
                  <a:schemeClr val="lt1"/>
                </a:solidFill>
              </a:rPr>
              <a:t>Stabilisation</a:t>
            </a:r>
            <a:endParaRPr b="1" sz="1800">
              <a:solidFill>
                <a:schemeClr val="lt1"/>
              </a:solidFill>
            </a:endParaRPr>
          </a:p>
          <a:p>
            <a:pPr indent="0" lvl="0" marL="0" rtl="0" algn="l">
              <a:lnSpc>
                <a:spcPct val="90000"/>
              </a:lnSpc>
              <a:spcBef>
                <a:spcPts val="0"/>
              </a:spcBef>
              <a:spcAft>
                <a:spcPts val="0"/>
              </a:spcAft>
              <a:buNone/>
            </a:pPr>
            <a:r>
              <a:t/>
            </a:r>
            <a:endParaRPr b="1" sz="1800">
              <a:solidFill>
                <a:schemeClr val="lt1"/>
              </a:solidFill>
            </a:endParaRPr>
          </a:p>
          <a:p>
            <a:pPr indent="0" lvl="0" marL="0" rtl="0" algn="l">
              <a:lnSpc>
                <a:spcPct val="90000"/>
              </a:lnSpc>
              <a:spcBef>
                <a:spcPts val="0"/>
              </a:spcBef>
              <a:spcAft>
                <a:spcPts val="0"/>
              </a:spcAft>
              <a:buNone/>
            </a:pPr>
            <a:r>
              <a:rPr b="1" lang="en-GB" sz="1800">
                <a:solidFill>
                  <a:schemeClr val="lt1"/>
                </a:solidFill>
              </a:rPr>
              <a:t>Establishing </a:t>
            </a:r>
            <a:r>
              <a:rPr b="1" lang="en-GB" sz="1800">
                <a:solidFill>
                  <a:schemeClr val="lt1"/>
                </a:solidFill>
              </a:rPr>
              <a:t>Safety</a:t>
            </a:r>
            <a:r>
              <a:rPr b="1" lang="en-GB" sz="1800">
                <a:solidFill>
                  <a:schemeClr val="lt1"/>
                </a:solidFill>
              </a:rPr>
              <a:t> &amp; Trust: </a:t>
            </a:r>
            <a:r>
              <a:rPr lang="en-GB" sz="1800">
                <a:solidFill>
                  <a:schemeClr val="lt1"/>
                </a:solidFill>
              </a:rPr>
              <a:t>Core Conditions, Consistency, Warmth </a:t>
            </a:r>
            <a:endParaRPr sz="1800">
              <a:solidFill>
                <a:schemeClr val="lt1"/>
              </a:solidFill>
            </a:endParaRPr>
          </a:p>
          <a:p>
            <a:pPr indent="0" lvl="0" marL="0" rtl="0" algn="l">
              <a:lnSpc>
                <a:spcPct val="90000"/>
              </a:lnSpc>
              <a:spcBef>
                <a:spcPts val="0"/>
              </a:spcBef>
              <a:spcAft>
                <a:spcPts val="0"/>
              </a:spcAft>
              <a:buNone/>
            </a:pPr>
            <a:r>
              <a:t/>
            </a:r>
            <a:endParaRPr b="1" sz="1800">
              <a:solidFill>
                <a:schemeClr val="lt1"/>
              </a:solidFill>
            </a:endParaRPr>
          </a:p>
          <a:p>
            <a:pPr indent="0" lvl="0" marL="0" rtl="0" algn="l">
              <a:lnSpc>
                <a:spcPct val="90000"/>
              </a:lnSpc>
              <a:spcBef>
                <a:spcPts val="0"/>
              </a:spcBef>
              <a:spcAft>
                <a:spcPts val="0"/>
              </a:spcAft>
              <a:buNone/>
            </a:pPr>
            <a:r>
              <a:rPr b="1" lang="en-GB" sz="1800">
                <a:solidFill>
                  <a:schemeClr val="lt1"/>
                </a:solidFill>
              </a:rPr>
              <a:t>Psychoeducation: </a:t>
            </a:r>
            <a:r>
              <a:rPr lang="en-GB" sz="1800">
                <a:solidFill>
                  <a:schemeClr val="lt1"/>
                </a:solidFill>
              </a:rPr>
              <a:t>Nervous System, Attachment Theory &amp; </a:t>
            </a:r>
            <a:r>
              <a:rPr lang="en-GB" sz="1800">
                <a:solidFill>
                  <a:schemeClr val="lt1"/>
                </a:solidFill>
              </a:rPr>
              <a:t>Window of Tolerance </a:t>
            </a:r>
            <a:r>
              <a:rPr lang="en-GB" sz="1200">
                <a:solidFill>
                  <a:schemeClr val="lt1"/>
                </a:solidFill>
              </a:rPr>
              <a:t>(</a:t>
            </a:r>
            <a:r>
              <a:rPr lang="en-GB" sz="1200">
                <a:solidFill>
                  <a:schemeClr val="lt1"/>
                </a:solidFill>
              </a:rPr>
              <a:t>Siegel,</a:t>
            </a:r>
            <a:r>
              <a:rPr lang="en-GB" sz="1200">
                <a:solidFill>
                  <a:schemeClr val="lt1"/>
                </a:solidFill>
              </a:rPr>
              <a:t> 2020)</a:t>
            </a:r>
            <a:endParaRPr sz="1200">
              <a:solidFill>
                <a:schemeClr val="lt1"/>
              </a:solidFill>
            </a:endParaRPr>
          </a:p>
          <a:p>
            <a:pPr indent="0" lvl="0" marL="0" rtl="0" algn="l">
              <a:lnSpc>
                <a:spcPct val="90000"/>
              </a:lnSpc>
              <a:spcBef>
                <a:spcPts val="0"/>
              </a:spcBef>
              <a:spcAft>
                <a:spcPts val="0"/>
              </a:spcAft>
              <a:buNone/>
            </a:pPr>
            <a:r>
              <a:t/>
            </a:r>
            <a:endParaRPr sz="1200">
              <a:solidFill>
                <a:schemeClr val="lt1"/>
              </a:solidFill>
            </a:endParaRPr>
          </a:p>
          <a:p>
            <a:pPr indent="0" lvl="0" marL="0" rtl="0" algn="l">
              <a:lnSpc>
                <a:spcPct val="90000"/>
              </a:lnSpc>
              <a:spcBef>
                <a:spcPts val="0"/>
              </a:spcBef>
              <a:spcAft>
                <a:spcPts val="0"/>
              </a:spcAft>
              <a:buNone/>
            </a:pPr>
            <a:r>
              <a:rPr b="1" lang="en-GB" sz="1800">
                <a:solidFill>
                  <a:schemeClr val="lt1"/>
                </a:solidFill>
              </a:rPr>
              <a:t>Regulation:</a:t>
            </a:r>
            <a:r>
              <a:rPr lang="en-GB" sz="1800">
                <a:solidFill>
                  <a:schemeClr val="lt1"/>
                </a:solidFill>
              </a:rPr>
              <a:t> Grounding Techniques &amp; Somatic Exercises, e.g.  belly breathing, engaging senses, intuitive movement</a:t>
            </a:r>
            <a:endParaRPr sz="1200">
              <a:solidFill>
                <a:schemeClr val="lt1"/>
              </a:solidFill>
            </a:endParaRPr>
          </a:p>
          <a:p>
            <a:pPr indent="0" lvl="0" marL="0" rtl="0" algn="l">
              <a:lnSpc>
                <a:spcPct val="90000"/>
              </a:lnSpc>
              <a:spcBef>
                <a:spcPts val="0"/>
              </a:spcBef>
              <a:spcAft>
                <a:spcPts val="0"/>
              </a:spcAft>
              <a:buNone/>
            </a:pPr>
            <a:r>
              <a:t/>
            </a:r>
            <a:endParaRPr sz="1800">
              <a:solidFill>
                <a:schemeClr val="lt1"/>
              </a:solidFill>
            </a:endParaRPr>
          </a:p>
          <a:p>
            <a:pPr indent="0" lvl="0" marL="0" rtl="0" algn="l">
              <a:lnSpc>
                <a:spcPct val="90000"/>
              </a:lnSpc>
              <a:spcBef>
                <a:spcPts val="0"/>
              </a:spcBef>
              <a:spcAft>
                <a:spcPts val="0"/>
              </a:spcAft>
              <a:buNone/>
            </a:pPr>
            <a:r>
              <a:rPr b="1" lang="en-GB" sz="1800">
                <a:solidFill>
                  <a:schemeClr val="lt1"/>
                </a:solidFill>
              </a:rPr>
              <a:t>Safety is implicit</a:t>
            </a:r>
            <a:r>
              <a:rPr lang="en-GB" sz="1800">
                <a:solidFill>
                  <a:schemeClr val="lt1"/>
                </a:solidFill>
              </a:rPr>
              <a:t>; </a:t>
            </a:r>
            <a:r>
              <a:rPr lang="en-GB" sz="1800">
                <a:solidFill>
                  <a:schemeClr val="lt1"/>
                </a:solidFill>
              </a:rPr>
              <a:t>Working</a:t>
            </a:r>
            <a:r>
              <a:rPr lang="en-GB" sz="1800">
                <a:solidFill>
                  <a:schemeClr val="lt1"/>
                </a:solidFill>
              </a:rPr>
              <a:t> at the level of the nervous system</a:t>
            </a:r>
            <a:r>
              <a:rPr lang="en-GB" sz="1200">
                <a:solidFill>
                  <a:schemeClr val="lt1"/>
                </a:solidFill>
              </a:rPr>
              <a:t> </a:t>
            </a:r>
            <a:r>
              <a:rPr lang="en-GB" sz="1200">
                <a:solidFill>
                  <a:schemeClr val="lt1"/>
                </a:solidFill>
              </a:rPr>
              <a:t>(Porges, 2020)</a:t>
            </a:r>
            <a:endParaRPr sz="1200">
              <a:solidFill>
                <a:schemeClr val="lt1"/>
              </a:solidFill>
            </a:endParaRPr>
          </a:p>
          <a:p>
            <a:pPr indent="0" lvl="0" marL="0" rtl="0" algn="l">
              <a:lnSpc>
                <a:spcPct val="90000"/>
              </a:lnSpc>
              <a:spcBef>
                <a:spcPts val="0"/>
              </a:spcBef>
              <a:spcAft>
                <a:spcPts val="0"/>
              </a:spcAft>
              <a:buNone/>
            </a:pPr>
            <a:r>
              <a:t/>
            </a:r>
            <a:endParaRPr sz="1800">
              <a:solidFill>
                <a:schemeClr val="lt1"/>
              </a:solidFill>
            </a:endParaRPr>
          </a:p>
          <a:p>
            <a:pPr indent="0" lvl="0" marL="0" rtl="0" algn="l">
              <a:lnSpc>
                <a:spcPct val="90000"/>
              </a:lnSpc>
              <a:spcBef>
                <a:spcPts val="0"/>
              </a:spcBef>
              <a:spcAft>
                <a:spcPts val="0"/>
              </a:spcAft>
              <a:buNone/>
            </a:pPr>
            <a:r>
              <a:rPr b="1" lang="en-GB" sz="1800">
                <a:solidFill>
                  <a:schemeClr val="lt1"/>
                </a:solidFill>
              </a:rPr>
              <a:t>Therapeutic Presence &amp; Embodied Practice  </a:t>
            </a:r>
            <a:r>
              <a:rPr lang="en-GB" sz="1200">
                <a:solidFill>
                  <a:schemeClr val="lt1"/>
                </a:solidFill>
              </a:rPr>
              <a:t>(Geller &amp; Porges, 2014)</a:t>
            </a:r>
            <a:endParaRPr sz="1200">
              <a:solidFill>
                <a:schemeClr val="lt1"/>
              </a:solidFill>
            </a:endParaRPr>
          </a:p>
          <a:p>
            <a:pPr indent="0" lvl="0" marL="0" rtl="0" algn="l">
              <a:lnSpc>
                <a:spcPct val="90000"/>
              </a:lnSpc>
              <a:spcBef>
                <a:spcPts val="0"/>
              </a:spcBef>
              <a:spcAft>
                <a:spcPts val="0"/>
              </a:spcAft>
              <a:buNone/>
            </a:pPr>
            <a:r>
              <a:t/>
            </a:r>
            <a:endParaRPr sz="1800">
              <a:solidFill>
                <a:schemeClr val="lt1"/>
              </a:solidFill>
            </a:endParaRPr>
          </a:p>
          <a:p>
            <a:pPr indent="0" lvl="0" marL="0" rtl="0" algn="l">
              <a:lnSpc>
                <a:spcPct val="90000"/>
              </a:lnSpc>
              <a:spcBef>
                <a:spcPts val="0"/>
              </a:spcBef>
              <a:spcAft>
                <a:spcPts val="0"/>
              </a:spcAft>
              <a:buNone/>
            </a:pPr>
            <a:r>
              <a:t/>
            </a:r>
            <a:endParaRPr sz="1800">
              <a:solidFill>
                <a:schemeClr val="lt1"/>
              </a:solidFill>
            </a:endParaRPr>
          </a:p>
          <a:p>
            <a:pPr indent="0" lvl="0" marL="0" rtl="0" algn="l">
              <a:lnSpc>
                <a:spcPct val="90000"/>
              </a:lnSpc>
              <a:spcBef>
                <a:spcPts val="0"/>
              </a:spcBef>
              <a:spcAft>
                <a:spcPts val="0"/>
              </a:spcAft>
              <a:buNone/>
            </a:pPr>
            <a:r>
              <a:t/>
            </a:r>
            <a:endParaRPr/>
          </a:p>
        </p:txBody>
      </p:sp>
      <p:sp>
        <p:nvSpPr>
          <p:cNvPr id="235" name="Google Shape;235;p23"/>
          <p:cNvSpPr txBox="1"/>
          <p:nvPr>
            <p:ph idx="2" type="body"/>
          </p:nvPr>
        </p:nvSpPr>
        <p:spPr>
          <a:xfrm>
            <a:off x="123775" y="1478275"/>
            <a:ext cx="4326300" cy="3312000"/>
          </a:xfrm>
          <a:prstGeom prst="rect">
            <a:avLst/>
          </a:prstGeom>
        </p:spPr>
        <p:txBody>
          <a:bodyPr anchorCtr="0" anchor="t" bIns="91425" lIns="91425" spcFirstLastPara="1" rIns="91425" wrap="square" tIns="91425">
            <a:normAutofit fontScale="85000" lnSpcReduction="20000"/>
          </a:bodyPr>
          <a:lstStyle/>
          <a:p>
            <a:pPr indent="0" lvl="0" marL="0" rtl="0" algn="l">
              <a:lnSpc>
                <a:spcPct val="100000"/>
              </a:lnSpc>
              <a:spcBef>
                <a:spcPts val="0"/>
              </a:spcBef>
              <a:spcAft>
                <a:spcPts val="0"/>
              </a:spcAft>
              <a:buNone/>
            </a:pPr>
            <a:r>
              <a:rPr b="1" lang="en-GB" sz="2000">
                <a:solidFill>
                  <a:schemeClr val="dk2"/>
                </a:solidFill>
              </a:rPr>
              <a:t>Stage 1: </a:t>
            </a:r>
            <a:r>
              <a:rPr lang="en-GB" sz="2000">
                <a:solidFill>
                  <a:schemeClr val="dk2"/>
                </a:solidFill>
              </a:rPr>
              <a:t>Unwillingness to Communicate Self </a:t>
            </a:r>
            <a:endParaRPr sz="2000">
              <a:solidFill>
                <a:schemeClr val="dk2"/>
              </a:solidFill>
            </a:endParaRPr>
          </a:p>
          <a:p>
            <a:pPr indent="0" lvl="0" marL="0" rtl="0" algn="l">
              <a:lnSpc>
                <a:spcPct val="100000"/>
              </a:lnSpc>
              <a:spcBef>
                <a:spcPts val="0"/>
              </a:spcBef>
              <a:spcAft>
                <a:spcPts val="0"/>
              </a:spcAft>
              <a:buNone/>
            </a:pPr>
            <a:r>
              <a:t/>
            </a:r>
            <a:endParaRPr b="1" sz="2000">
              <a:solidFill>
                <a:schemeClr val="dk2"/>
              </a:solidFill>
            </a:endParaRPr>
          </a:p>
          <a:p>
            <a:pPr indent="0" lvl="0" marL="0" rtl="0" algn="l">
              <a:lnSpc>
                <a:spcPct val="100000"/>
              </a:lnSpc>
              <a:spcBef>
                <a:spcPts val="0"/>
              </a:spcBef>
              <a:spcAft>
                <a:spcPts val="0"/>
              </a:spcAft>
              <a:buNone/>
            </a:pPr>
            <a:r>
              <a:rPr b="1" lang="en-GB" sz="2000">
                <a:solidFill>
                  <a:schemeClr val="dk2"/>
                </a:solidFill>
              </a:rPr>
              <a:t>Stage 2:</a:t>
            </a:r>
            <a:r>
              <a:rPr lang="en-GB" sz="2000">
                <a:solidFill>
                  <a:schemeClr val="dk2"/>
                </a:solidFill>
              </a:rPr>
              <a:t> Reduced Rigidity &amp; Consideration of Responsibility</a:t>
            </a:r>
            <a:endParaRPr sz="2000">
              <a:solidFill>
                <a:schemeClr val="dk2"/>
              </a:solidFill>
            </a:endParaRPr>
          </a:p>
          <a:p>
            <a:pPr indent="0" lvl="0" marL="0" rtl="0" algn="l">
              <a:lnSpc>
                <a:spcPct val="100000"/>
              </a:lnSpc>
              <a:spcBef>
                <a:spcPts val="0"/>
              </a:spcBef>
              <a:spcAft>
                <a:spcPts val="0"/>
              </a:spcAft>
              <a:buNone/>
            </a:pPr>
            <a:r>
              <a:t/>
            </a:r>
            <a:endParaRPr sz="2000">
              <a:solidFill>
                <a:schemeClr val="dk2"/>
              </a:solidFill>
            </a:endParaRPr>
          </a:p>
          <a:p>
            <a:pPr indent="457200" lvl="0" marL="0" rtl="0" algn="l">
              <a:lnSpc>
                <a:spcPct val="100000"/>
              </a:lnSpc>
              <a:spcBef>
                <a:spcPts val="0"/>
              </a:spcBef>
              <a:spcAft>
                <a:spcPts val="0"/>
              </a:spcAft>
              <a:buNone/>
            </a:pPr>
            <a:r>
              <a:t/>
            </a:r>
            <a:endParaRPr sz="2000">
              <a:solidFill>
                <a:schemeClr val="dk2"/>
              </a:solidFill>
            </a:endParaRPr>
          </a:p>
          <a:p>
            <a:pPr indent="457200" lvl="0" marL="0" rtl="0" algn="l">
              <a:lnSpc>
                <a:spcPct val="100000"/>
              </a:lnSpc>
              <a:spcBef>
                <a:spcPts val="0"/>
              </a:spcBef>
              <a:spcAft>
                <a:spcPts val="0"/>
              </a:spcAft>
              <a:buNone/>
            </a:pPr>
            <a:r>
              <a:rPr lang="en-GB" sz="2000">
                <a:solidFill>
                  <a:schemeClr val="dk2"/>
                </a:solidFill>
              </a:rPr>
              <a:t>Dysregulated Nervous System</a:t>
            </a:r>
            <a:endParaRPr sz="2000">
              <a:solidFill>
                <a:schemeClr val="dk2"/>
              </a:solidFill>
            </a:endParaRPr>
          </a:p>
          <a:p>
            <a:pPr indent="457200" lvl="0" marL="0" rtl="0" algn="l">
              <a:lnSpc>
                <a:spcPct val="100000"/>
              </a:lnSpc>
              <a:spcBef>
                <a:spcPts val="0"/>
              </a:spcBef>
              <a:spcAft>
                <a:spcPts val="0"/>
              </a:spcAft>
              <a:buNone/>
            </a:pPr>
            <a:r>
              <a:t/>
            </a:r>
            <a:endParaRPr sz="2000">
              <a:solidFill>
                <a:schemeClr val="dk2"/>
              </a:solidFill>
            </a:endParaRPr>
          </a:p>
          <a:p>
            <a:pPr indent="457200" lvl="0" marL="0" rtl="0" algn="l">
              <a:lnSpc>
                <a:spcPct val="100000"/>
              </a:lnSpc>
              <a:spcBef>
                <a:spcPts val="0"/>
              </a:spcBef>
              <a:spcAft>
                <a:spcPts val="0"/>
              </a:spcAft>
              <a:buNone/>
            </a:pPr>
            <a:r>
              <a:rPr lang="en-GB" sz="2000">
                <a:solidFill>
                  <a:schemeClr val="dk2"/>
                </a:solidFill>
              </a:rPr>
              <a:t>Fear of Contact &amp; Relationship</a:t>
            </a:r>
            <a:endParaRPr sz="2000">
              <a:solidFill>
                <a:schemeClr val="dk2"/>
              </a:solidFill>
            </a:endParaRPr>
          </a:p>
          <a:p>
            <a:pPr indent="0" lvl="0" marL="0" rtl="0" algn="l">
              <a:lnSpc>
                <a:spcPct val="100000"/>
              </a:lnSpc>
              <a:spcBef>
                <a:spcPts val="0"/>
              </a:spcBef>
              <a:spcAft>
                <a:spcPts val="0"/>
              </a:spcAft>
              <a:buNone/>
            </a:pPr>
            <a:r>
              <a:t/>
            </a:r>
            <a:endParaRPr sz="2000">
              <a:solidFill>
                <a:schemeClr val="dk2"/>
              </a:solidFill>
            </a:endParaRPr>
          </a:p>
          <a:p>
            <a:pPr indent="457200" lvl="0" marL="0" rtl="0" algn="l">
              <a:lnSpc>
                <a:spcPct val="100000"/>
              </a:lnSpc>
              <a:spcBef>
                <a:spcPts val="0"/>
              </a:spcBef>
              <a:spcAft>
                <a:spcPts val="0"/>
              </a:spcAft>
              <a:buNone/>
            </a:pPr>
            <a:r>
              <a:rPr lang="en-GB" sz="2000">
                <a:solidFill>
                  <a:schemeClr val="dk2"/>
                </a:solidFill>
              </a:rPr>
              <a:t>Global Feelings of Distress </a:t>
            </a:r>
            <a:endParaRPr sz="2000">
              <a:solidFill>
                <a:schemeClr val="dk2"/>
              </a:solidFill>
            </a:endParaRPr>
          </a:p>
          <a:p>
            <a:pPr indent="0" lvl="0" marL="0" rtl="0" algn="l">
              <a:lnSpc>
                <a:spcPct val="100000"/>
              </a:lnSpc>
              <a:spcBef>
                <a:spcPts val="0"/>
              </a:spcBef>
              <a:spcAft>
                <a:spcPts val="0"/>
              </a:spcAft>
              <a:buNone/>
            </a:pPr>
            <a:r>
              <a:t/>
            </a:r>
            <a:endParaRPr sz="2000">
              <a:solidFill>
                <a:schemeClr val="dk2"/>
              </a:solidFill>
            </a:endParaRPr>
          </a:p>
          <a:p>
            <a:pPr indent="457200" lvl="0" marL="0" rtl="0" algn="l">
              <a:lnSpc>
                <a:spcPct val="100000"/>
              </a:lnSpc>
              <a:spcBef>
                <a:spcPts val="0"/>
              </a:spcBef>
              <a:spcAft>
                <a:spcPts val="0"/>
              </a:spcAft>
              <a:buNone/>
            </a:pPr>
            <a:r>
              <a:rPr lang="en-GB" sz="2000">
                <a:solidFill>
                  <a:schemeClr val="dk2"/>
                </a:solidFill>
              </a:rPr>
              <a:t>Unfinished Business/Open Gestalts</a:t>
            </a:r>
            <a:endParaRPr sz="2000">
              <a:solidFill>
                <a:schemeClr val="dk2"/>
              </a:solidFill>
            </a:endParaRPr>
          </a:p>
          <a:p>
            <a:pPr indent="0" lvl="0" marL="0" rtl="0" algn="l">
              <a:lnSpc>
                <a:spcPct val="100000"/>
              </a:lnSpc>
              <a:spcBef>
                <a:spcPts val="0"/>
              </a:spcBef>
              <a:spcAft>
                <a:spcPts val="0"/>
              </a:spcAft>
              <a:buNone/>
            </a:pPr>
            <a:r>
              <a:t/>
            </a:r>
            <a:endParaRPr sz="2000">
              <a:solidFill>
                <a:schemeClr val="dk2"/>
              </a:solidFill>
            </a:endParaRPr>
          </a:p>
          <a:p>
            <a:pPr indent="457200" lvl="0" marL="0" rtl="0" algn="l">
              <a:lnSpc>
                <a:spcPct val="100000"/>
              </a:lnSpc>
              <a:spcBef>
                <a:spcPts val="0"/>
              </a:spcBef>
              <a:spcAft>
                <a:spcPts val="0"/>
              </a:spcAft>
              <a:buNone/>
            </a:pPr>
            <a:r>
              <a:rPr lang="en-GB" sz="2000">
                <a:solidFill>
                  <a:schemeClr val="dk2"/>
                </a:solidFill>
              </a:rPr>
              <a:t>External Locus of Evaluation </a:t>
            </a:r>
            <a:endParaRPr sz="2000">
              <a:solidFill>
                <a:schemeClr val="dk2"/>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2"/>
        </a:solidFill>
      </p:bgPr>
    </p:bg>
    <p:spTree>
      <p:nvGrpSpPr>
        <p:cNvPr id="239" name="Shape 239"/>
        <p:cNvGrpSpPr/>
        <p:nvPr/>
      </p:nvGrpSpPr>
      <p:grpSpPr>
        <a:xfrm>
          <a:off x="0" y="0"/>
          <a:ext cx="0" cy="0"/>
          <a:chOff x="0" y="0"/>
          <a:chExt cx="0" cy="0"/>
        </a:xfrm>
      </p:grpSpPr>
      <p:sp>
        <p:nvSpPr>
          <p:cNvPr id="240" name="Google Shape;240;p24"/>
          <p:cNvSpPr txBox="1"/>
          <p:nvPr>
            <p:ph idx="1" type="subTitle"/>
          </p:nvPr>
        </p:nvSpPr>
        <p:spPr>
          <a:xfrm>
            <a:off x="4728175" y="463725"/>
            <a:ext cx="4415700" cy="4710900"/>
          </a:xfrm>
          <a:prstGeom prst="rect">
            <a:avLst/>
          </a:prstGeom>
        </p:spPr>
        <p:txBody>
          <a:bodyPr anchorCtr="0" anchor="t" bIns="91425" lIns="91425" spcFirstLastPara="1" rIns="91425" wrap="square" tIns="91425">
            <a:normAutofit fontScale="77500" lnSpcReduction="20000"/>
          </a:bodyPr>
          <a:lstStyle/>
          <a:p>
            <a:pPr indent="0" lvl="0" marL="0" rtl="0" algn="l">
              <a:spcBef>
                <a:spcPts val="0"/>
              </a:spcBef>
              <a:spcAft>
                <a:spcPts val="0"/>
              </a:spcAft>
              <a:buNone/>
            </a:pPr>
            <a:r>
              <a:rPr b="1" lang="en-GB" sz="2162">
                <a:solidFill>
                  <a:schemeClr val="lt1"/>
                </a:solidFill>
              </a:rPr>
              <a:t>Herman’s (1992) Stage 2: </a:t>
            </a:r>
            <a:r>
              <a:rPr b="1" lang="en-GB" sz="2162">
                <a:solidFill>
                  <a:schemeClr val="lt1"/>
                </a:solidFill>
              </a:rPr>
              <a:t>Processing: </a:t>
            </a:r>
            <a:r>
              <a:rPr lang="en-GB" sz="2162">
                <a:solidFill>
                  <a:schemeClr val="lt1"/>
                </a:solidFill>
              </a:rPr>
              <a:t>Remembrance &amp; Mourning</a:t>
            </a:r>
            <a:endParaRPr sz="2162">
              <a:solidFill>
                <a:schemeClr val="lt1"/>
              </a:solidFill>
            </a:endParaRPr>
          </a:p>
          <a:p>
            <a:pPr indent="0" lvl="0" marL="0" rtl="0" algn="l">
              <a:spcBef>
                <a:spcPts val="0"/>
              </a:spcBef>
              <a:spcAft>
                <a:spcPts val="0"/>
              </a:spcAft>
              <a:buNone/>
            </a:pPr>
            <a:r>
              <a:t/>
            </a:r>
            <a:endParaRPr b="1" sz="2162">
              <a:solidFill>
                <a:schemeClr val="lt1"/>
              </a:solidFill>
            </a:endParaRPr>
          </a:p>
          <a:p>
            <a:pPr indent="0" lvl="0" marL="0" rtl="0" algn="l">
              <a:spcBef>
                <a:spcPts val="0"/>
              </a:spcBef>
              <a:spcAft>
                <a:spcPts val="0"/>
              </a:spcAft>
              <a:buNone/>
            </a:pPr>
            <a:r>
              <a:rPr b="1" lang="en-GB" sz="2162">
                <a:solidFill>
                  <a:schemeClr val="lt1"/>
                </a:solidFill>
              </a:rPr>
              <a:t>Cultivating Dual-Awareness </a:t>
            </a:r>
            <a:r>
              <a:rPr lang="en-GB" sz="1762">
                <a:solidFill>
                  <a:schemeClr val="lt1"/>
                </a:solidFill>
              </a:rPr>
              <a:t>(Rothschild, 2000; Porges, 2011)</a:t>
            </a:r>
            <a:endParaRPr b="1" sz="2162">
              <a:solidFill>
                <a:schemeClr val="lt1"/>
              </a:solidFill>
            </a:endParaRPr>
          </a:p>
          <a:p>
            <a:pPr indent="0" lvl="0" marL="0" rtl="0" algn="l">
              <a:spcBef>
                <a:spcPts val="0"/>
              </a:spcBef>
              <a:spcAft>
                <a:spcPts val="0"/>
              </a:spcAft>
              <a:buNone/>
            </a:pPr>
            <a:r>
              <a:t/>
            </a:r>
            <a:endParaRPr b="1" sz="2162">
              <a:solidFill>
                <a:schemeClr val="lt1"/>
              </a:solidFill>
            </a:endParaRPr>
          </a:p>
          <a:p>
            <a:pPr indent="0" lvl="0" marL="0" rtl="0" algn="l">
              <a:spcBef>
                <a:spcPts val="0"/>
              </a:spcBef>
              <a:spcAft>
                <a:spcPts val="0"/>
              </a:spcAft>
              <a:buNone/>
            </a:pPr>
            <a:r>
              <a:rPr b="1" lang="en-GB" sz="2162">
                <a:solidFill>
                  <a:schemeClr val="lt1"/>
                </a:solidFill>
              </a:rPr>
              <a:t>Creating &amp; Re-integrating Trauma Narrative:  </a:t>
            </a:r>
            <a:r>
              <a:rPr lang="en-GB" sz="2162">
                <a:solidFill>
                  <a:schemeClr val="lt1"/>
                </a:solidFill>
              </a:rPr>
              <a:t>Exploring What Happened</a:t>
            </a:r>
            <a:r>
              <a:rPr lang="en-GB" sz="1762">
                <a:solidFill>
                  <a:schemeClr val="lt1"/>
                </a:solidFill>
              </a:rPr>
              <a:t> (Zaleski, Johnson &amp; Klein, 2016)</a:t>
            </a:r>
            <a:endParaRPr sz="1762">
              <a:solidFill>
                <a:schemeClr val="lt1"/>
              </a:solidFill>
            </a:endParaRPr>
          </a:p>
          <a:p>
            <a:pPr indent="0" lvl="0" marL="0" rtl="0" algn="l">
              <a:spcBef>
                <a:spcPts val="0"/>
              </a:spcBef>
              <a:spcAft>
                <a:spcPts val="0"/>
              </a:spcAft>
              <a:buNone/>
            </a:pPr>
            <a:r>
              <a:t/>
            </a:r>
            <a:endParaRPr b="1" sz="2162">
              <a:solidFill>
                <a:schemeClr val="lt1"/>
              </a:solidFill>
            </a:endParaRPr>
          </a:p>
          <a:p>
            <a:pPr indent="0" lvl="0" marL="0" rtl="0" algn="l">
              <a:spcBef>
                <a:spcPts val="0"/>
              </a:spcBef>
              <a:spcAft>
                <a:spcPts val="0"/>
              </a:spcAft>
              <a:buNone/>
            </a:pPr>
            <a:r>
              <a:rPr b="1" lang="en-GB" sz="2162">
                <a:solidFill>
                  <a:schemeClr val="lt1"/>
                </a:solidFill>
              </a:rPr>
              <a:t>Emotions Focused Therapy: </a:t>
            </a:r>
            <a:r>
              <a:rPr lang="en-GB" sz="1762">
                <a:solidFill>
                  <a:schemeClr val="lt1"/>
                </a:solidFill>
              </a:rPr>
              <a:t>Pascual-Leone &amp; Greenberg (2007;2020)</a:t>
            </a:r>
            <a:endParaRPr sz="1762">
              <a:solidFill>
                <a:schemeClr val="lt1"/>
              </a:solidFill>
            </a:endParaRPr>
          </a:p>
          <a:p>
            <a:pPr indent="-335041" lvl="0" marL="457200" rtl="0" algn="l">
              <a:spcBef>
                <a:spcPts val="0"/>
              </a:spcBef>
              <a:spcAft>
                <a:spcPts val="0"/>
              </a:spcAft>
              <a:buClr>
                <a:schemeClr val="lt1"/>
              </a:buClr>
              <a:buSzPct val="100000"/>
              <a:buChar char="●"/>
            </a:pPr>
            <a:r>
              <a:rPr lang="en-GB" sz="2162">
                <a:solidFill>
                  <a:schemeClr val="lt1"/>
                </a:solidFill>
              </a:rPr>
              <a:t>Global Distress to Recognising/Differentiating into  Primary Adaptive Emotions</a:t>
            </a:r>
            <a:endParaRPr sz="2162">
              <a:solidFill>
                <a:schemeClr val="lt1"/>
              </a:solidFill>
            </a:endParaRPr>
          </a:p>
          <a:p>
            <a:pPr indent="-335041" lvl="0" marL="457200" rtl="0" algn="l">
              <a:spcBef>
                <a:spcPts val="0"/>
              </a:spcBef>
              <a:spcAft>
                <a:spcPts val="0"/>
              </a:spcAft>
              <a:buClr>
                <a:schemeClr val="lt1"/>
              </a:buClr>
              <a:buSzPct val="100000"/>
              <a:buChar char="●"/>
            </a:pPr>
            <a:r>
              <a:rPr lang="en-GB" sz="2162">
                <a:solidFill>
                  <a:schemeClr val="lt1"/>
                </a:solidFill>
              </a:rPr>
              <a:t>Shame, Guilt, Personal Responsibility, Self-Loathing, Grief </a:t>
            </a:r>
            <a:endParaRPr sz="2162">
              <a:solidFill>
                <a:schemeClr val="lt1"/>
              </a:solidFill>
            </a:endParaRPr>
          </a:p>
          <a:p>
            <a:pPr indent="0" lvl="0" marL="0" rtl="0" algn="l">
              <a:spcBef>
                <a:spcPts val="0"/>
              </a:spcBef>
              <a:spcAft>
                <a:spcPts val="0"/>
              </a:spcAft>
              <a:buNone/>
            </a:pPr>
            <a:r>
              <a:t/>
            </a:r>
            <a:endParaRPr sz="2162">
              <a:solidFill>
                <a:schemeClr val="lt1"/>
              </a:solidFill>
            </a:endParaRPr>
          </a:p>
          <a:p>
            <a:pPr indent="0" lvl="0" marL="0" rtl="0" algn="l">
              <a:spcBef>
                <a:spcPts val="0"/>
              </a:spcBef>
              <a:spcAft>
                <a:spcPts val="0"/>
              </a:spcAft>
              <a:buNone/>
            </a:pPr>
            <a:r>
              <a:rPr lang="en-GB" sz="2162">
                <a:solidFill>
                  <a:schemeClr val="lt1"/>
                </a:solidFill>
              </a:rPr>
              <a:t>Role- Play, Empty Chair &amp; Two Chair Work </a:t>
            </a:r>
            <a:endParaRPr sz="2162">
              <a:solidFill>
                <a:schemeClr val="lt1"/>
              </a:solidFill>
            </a:endParaRPr>
          </a:p>
          <a:p>
            <a:pPr indent="0" lvl="0" marL="0" rtl="0" algn="l">
              <a:spcBef>
                <a:spcPts val="0"/>
              </a:spcBef>
              <a:spcAft>
                <a:spcPts val="0"/>
              </a:spcAft>
              <a:buNone/>
            </a:pPr>
            <a:r>
              <a:t/>
            </a:r>
            <a:endParaRPr>
              <a:solidFill>
                <a:schemeClr val="lt1"/>
              </a:solidFill>
            </a:endParaRPr>
          </a:p>
          <a:p>
            <a:pPr indent="0" lvl="0" marL="0" rtl="0" algn="l">
              <a:spcBef>
                <a:spcPts val="0"/>
              </a:spcBef>
              <a:spcAft>
                <a:spcPts val="0"/>
              </a:spcAft>
              <a:buNone/>
            </a:pPr>
            <a:r>
              <a:t/>
            </a:r>
            <a:endParaRPr>
              <a:solidFill>
                <a:schemeClr val="lt1"/>
              </a:solidFill>
            </a:endParaRPr>
          </a:p>
          <a:p>
            <a:pPr indent="0" lvl="0" marL="0" rtl="0" algn="l">
              <a:spcBef>
                <a:spcPts val="0"/>
              </a:spcBef>
              <a:spcAft>
                <a:spcPts val="0"/>
              </a:spcAft>
              <a:buNone/>
            </a:pPr>
            <a:r>
              <a:rPr lang="en-GB">
                <a:solidFill>
                  <a:schemeClr val="lt1"/>
                </a:solidFill>
              </a:rPr>
              <a:t> </a:t>
            </a:r>
            <a:endParaRPr>
              <a:solidFill>
                <a:schemeClr val="lt1"/>
              </a:solidFill>
            </a:endParaRPr>
          </a:p>
        </p:txBody>
      </p:sp>
      <p:sp>
        <p:nvSpPr>
          <p:cNvPr id="241" name="Google Shape;241;p24"/>
          <p:cNvSpPr txBox="1"/>
          <p:nvPr>
            <p:ph idx="2" type="body"/>
          </p:nvPr>
        </p:nvSpPr>
        <p:spPr>
          <a:xfrm>
            <a:off x="233150" y="1416350"/>
            <a:ext cx="3529800" cy="3025500"/>
          </a:xfrm>
          <a:prstGeom prst="rect">
            <a:avLst/>
          </a:prstGeom>
        </p:spPr>
        <p:txBody>
          <a:bodyPr anchorCtr="0" anchor="t" bIns="91425" lIns="91425" spcFirstLastPara="1" rIns="91425" wrap="square" tIns="91425">
            <a:normAutofit lnSpcReduction="10000"/>
          </a:bodyPr>
          <a:lstStyle/>
          <a:p>
            <a:pPr indent="0" lvl="0" marL="0" rtl="0" algn="l">
              <a:lnSpc>
                <a:spcPct val="100000"/>
              </a:lnSpc>
              <a:spcBef>
                <a:spcPts val="0"/>
              </a:spcBef>
              <a:spcAft>
                <a:spcPts val="0"/>
              </a:spcAft>
              <a:buNone/>
            </a:pPr>
            <a:r>
              <a:rPr b="1" lang="en-GB" sz="2000">
                <a:solidFill>
                  <a:schemeClr val="dk2"/>
                </a:solidFill>
              </a:rPr>
              <a:t>Stage 3:</a:t>
            </a:r>
            <a:r>
              <a:rPr lang="en-GB" sz="2000">
                <a:solidFill>
                  <a:schemeClr val="dk2"/>
                </a:solidFill>
              </a:rPr>
              <a:t> Accepting Responsibility &amp; Focus on Past</a:t>
            </a:r>
            <a:endParaRPr sz="2000">
              <a:solidFill>
                <a:schemeClr val="dk2"/>
              </a:solidFill>
            </a:endParaRPr>
          </a:p>
          <a:p>
            <a:pPr indent="0" lvl="0" marL="0" rtl="0" algn="l">
              <a:lnSpc>
                <a:spcPct val="100000"/>
              </a:lnSpc>
              <a:spcBef>
                <a:spcPts val="0"/>
              </a:spcBef>
              <a:spcAft>
                <a:spcPts val="0"/>
              </a:spcAft>
              <a:buNone/>
            </a:pPr>
            <a:r>
              <a:t/>
            </a:r>
            <a:endParaRPr b="1" sz="2000">
              <a:solidFill>
                <a:schemeClr val="dk2"/>
              </a:solidFill>
            </a:endParaRPr>
          </a:p>
          <a:p>
            <a:pPr indent="0" lvl="0" marL="0" rtl="0" algn="l">
              <a:lnSpc>
                <a:spcPct val="100000"/>
              </a:lnSpc>
              <a:spcBef>
                <a:spcPts val="0"/>
              </a:spcBef>
              <a:spcAft>
                <a:spcPts val="0"/>
              </a:spcAft>
              <a:buNone/>
            </a:pPr>
            <a:r>
              <a:rPr b="1" lang="en-GB" sz="2000">
                <a:solidFill>
                  <a:schemeClr val="dk2"/>
                </a:solidFill>
              </a:rPr>
              <a:t>Stage 4:</a:t>
            </a:r>
            <a:r>
              <a:rPr lang="en-GB" sz="2000">
                <a:solidFill>
                  <a:schemeClr val="dk2"/>
                </a:solidFill>
              </a:rPr>
              <a:t> Present Moment Feelings </a:t>
            </a:r>
            <a:endParaRPr sz="2000">
              <a:solidFill>
                <a:schemeClr val="dk2"/>
              </a:solidFill>
            </a:endParaRPr>
          </a:p>
          <a:p>
            <a:pPr indent="0" lvl="0" marL="0" rtl="0" algn="l">
              <a:lnSpc>
                <a:spcPct val="100000"/>
              </a:lnSpc>
              <a:spcBef>
                <a:spcPts val="0"/>
              </a:spcBef>
              <a:spcAft>
                <a:spcPts val="0"/>
              </a:spcAft>
              <a:buNone/>
            </a:pPr>
            <a:r>
              <a:t/>
            </a:r>
            <a:endParaRPr b="1" sz="2000">
              <a:solidFill>
                <a:schemeClr val="dk2"/>
              </a:solidFill>
            </a:endParaRPr>
          </a:p>
          <a:p>
            <a:pPr indent="0" lvl="0" marL="0" rtl="0" algn="l">
              <a:lnSpc>
                <a:spcPct val="100000"/>
              </a:lnSpc>
              <a:spcBef>
                <a:spcPts val="0"/>
              </a:spcBef>
              <a:spcAft>
                <a:spcPts val="0"/>
              </a:spcAft>
              <a:buNone/>
            </a:pPr>
            <a:r>
              <a:rPr b="1" lang="en-GB" sz="2000">
                <a:solidFill>
                  <a:schemeClr val="dk2"/>
                </a:solidFill>
              </a:rPr>
              <a:t>Stage 5:</a:t>
            </a:r>
            <a:r>
              <a:rPr lang="en-GB" sz="2000">
                <a:solidFill>
                  <a:schemeClr val="dk2"/>
                </a:solidFill>
              </a:rPr>
              <a:t> Ownership/Accountability </a:t>
            </a:r>
            <a:endParaRPr sz="2000">
              <a:solidFill>
                <a:schemeClr val="dk2"/>
              </a:solidFill>
            </a:endParaRPr>
          </a:p>
          <a:p>
            <a:pPr indent="0" lvl="0" marL="0" rtl="0" algn="l">
              <a:spcBef>
                <a:spcPts val="0"/>
              </a:spcBef>
              <a:spcAft>
                <a:spcPts val="1200"/>
              </a:spcAft>
              <a:buNone/>
            </a:pPr>
            <a:r>
              <a:t/>
            </a:r>
            <a:endParaRPr/>
          </a:p>
        </p:txBody>
      </p:sp>
      <p:sp>
        <p:nvSpPr>
          <p:cNvPr id="242" name="Google Shape;242;p24"/>
          <p:cNvSpPr txBox="1"/>
          <p:nvPr>
            <p:ph type="title"/>
          </p:nvPr>
        </p:nvSpPr>
        <p:spPr>
          <a:xfrm>
            <a:off x="425200" y="-52950"/>
            <a:ext cx="3300900" cy="12831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Rogers (1961) Seven Stages of Change</a:t>
            </a:r>
            <a:endParaRPr/>
          </a:p>
          <a:p>
            <a:pPr indent="0" lvl="0" marL="0" rtl="0" algn="l">
              <a:spcBef>
                <a:spcPts val="0"/>
              </a:spcBef>
              <a:spcAft>
                <a:spcPts val="0"/>
              </a:spcAft>
              <a:buNone/>
            </a:pPr>
            <a:r>
              <a:rPr lang="en-GB"/>
              <a:t>Stages 3 -5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246" name="Shape 246"/>
        <p:cNvGrpSpPr/>
        <p:nvPr/>
      </p:nvGrpSpPr>
      <p:grpSpPr>
        <a:xfrm>
          <a:off x="0" y="0"/>
          <a:ext cx="0" cy="0"/>
          <a:chOff x="0" y="0"/>
          <a:chExt cx="0" cy="0"/>
        </a:xfrm>
      </p:grpSpPr>
      <p:sp>
        <p:nvSpPr>
          <p:cNvPr id="247" name="Google Shape;247;p25"/>
          <p:cNvSpPr txBox="1"/>
          <p:nvPr>
            <p:ph idx="1" type="subTitle"/>
          </p:nvPr>
        </p:nvSpPr>
        <p:spPr>
          <a:xfrm>
            <a:off x="4791750" y="626775"/>
            <a:ext cx="4157400" cy="4481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sz="1500">
                <a:solidFill>
                  <a:schemeClr val="lt1"/>
                </a:solidFill>
              </a:rPr>
              <a:t>Herman’s Stage 3</a:t>
            </a:r>
            <a:r>
              <a:rPr lang="en-GB" sz="1500">
                <a:solidFill>
                  <a:schemeClr val="lt1"/>
                </a:solidFill>
              </a:rPr>
              <a:t>: Integration &amp; Mastery: Reconnecting </a:t>
            </a:r>
            <a:endParaRPr sz="1500">
              <a:solidFill>
                <a:schemeClr val="lt1"/>
              </a:solidFill>
            </a:endParaRPr>
          </a:p>
          <a:p>
            <a:pPr indent="0" lvl="0" marL="0" rtl="0" algn="l">
              <a:spcBef>
                <a:spcPts val="0"/>
              </a:spcBef>
              <a:spcAft>
                <a:spcPts val="0"/>
              </a:spcAft>
              <a:buNone/>
            </a:pPr>
            <a:r>
              <a:t/>
            </a:r>
            <a:endParaRPr sz="1500">
              <a:solidFill>
                <a:schemeClr val="lt1"/>
              </a:solidFill>
            </a:endParaRPr>
          </a:p>
          <a:p>
            <a:pPr indent="0" lvl="0" marL="0" rtl="0" algn="l">
              <a:spcBef>
                <a:spcPts val="0"/>
              </a:spcBef>
              <a:spcAft>
                <a:spcPts val="0"/>
              </a:spcAft>
              <a:buNone/>
            </a:pPr>
            <a:r>
              <a:rPr b="1" lang="en-GB" sz="1500">
                <a:solidFill>
                  <a:schemeClr val="lt1"/>
                </a:solidFill>
              </a:rPr>
              <a:t>Re-integration and exploration</a:t>
            </a:r>
            <a:r>
              <a:rPr lang="en-GB" sz="1500">
                <a:solidFill>
                  <a:schemeClr val="lt1"/>
                </a:solidFill>
              </a:rPr>
              <a:t> of the self: creating new meanings and redefining self within relationships, e.g. creative visualisation, symbolic representations.</a:t>
            </a:r>
            <a:endParaRPr sz="1500">
              <a:solidFill>
                <a:schemeClr val="lt1"/>
              </a:solidFill>
            </a:endParaRPr>
          </a:p>
          <a:p>
            <a:pPr indent="0" lvl="0" marL="0" rtl="0" algn="l">
              <a:spcBef>
                <a:spcPts val="0"/>
              </a:spcBef>
              <a:spcAft>
                <a:spcPts val="0"/>
              </a:spcAft>
              <a:buNone/>
            </a:pPr>
            <a:r>
              <a:t/>
            </a:r>
            <a:endParaRPr sz="1500">
              <a:solidFill>
                <a:schemeClr val="lt1"/>
              </a:solidFill>
            </a:endParaRPr>
          </a:p>
          <a:p>
            <a:pPr indent="0" lvl="0" marL="0" rtl="0" algn="l">
              <a:spcBef>
                <a:spcPts val="0"/>
              </a:spcBef>
              <a:spcAft>
                <a:spcPts val="0"/>
              </a:spcAft>
              <a:buNone/>
            </a:pPr>
            <a:r>
              <a:rPr b="1" lang="en-GB" sz="1500">
                <a:solidFill>
                  <a:schemeClr val="lt1"/>
                </a:solidFill>
              </a:rPr>
              <a:t>Connected</a:t>
            </a:r>
            <a:r>
              <a:rPr lang="en-GB" sz="1500">
                <a:solidFill>
                  <a:schemeClr val="lt1"/>
                </a:solidFill>
              </a:rPr>
              <a:t> and </a:t>
            </a:r>
            <a:r>
              <a:rPr b="1" lang="en-GB" sz="1500">
                <a:solidFill>
                  <a:schemeClr val="lt1"/>
                </a:solidFill>
              </a:rPr>
              <a:t>Securely attached</a:t>
            </a:r>
            <a:r>
              <a:rPr lang="en-GB" sz="1500">
                <a:solidFill>
                  <a:schemeClr val="lt1"/>
                </a:solidFill>
              </a:rPr>
              <a:t>: to therapist &amp; others </a:t>
            </a:r>
            <a:endParaRPr sz="1500">
              <a:solidFill>
                <a:schemeClr val="lt1"/>
              </a:solidFill>
            </a:endParaRPr>
          </a:p>
          <a:p>
            <a:pPr indent="0" lvl="0" marL="0" rtl="0" algn="l">
              <a:spcBef>
                <a:spcPts val="0"/>
              </a:spcBef>
              <a:spcAft>
                <a:spcPts val="0"/>
              </a:spcAft>
              <a:buNone/>
            </a:pPr>
            <a:r>
              <a:t/>
            </a:r>
            <a:endParaRPr sz="1500">
              <a:solidFill>
                <a:schemeClr val="lt1"/>
              </a:solidFill>
            </a:endParaRPr>
          </a:p>
          <a:p>
            <a:pPr indent="0" lvl="0" marL="0" rtl="0" algn="l">
              <a:spcBef>
                <a:spcPts val="0"/>
              </a:spcBef>
              <a:spcAft>
                <a:spcPts val="0"/>
              </a:spcAft>
              <a:buNone/>
            </a:pPr>
            <a:r>
              <a:rPr b="1" lang="en-GB" sz="1500">
                <a:solidFill>
                  <a:schemeClr val="lt1"/>
                </a:solidFill>
              </a:rPr>
              <a:t>Embodied experience</a:t>
            </a:r>
            <a:r>
              <a:rPr lang="en-GB" sz="1500">
                <a:solidFill>
                  <a:schemeClr val="lt1"/>
                </a:solidFill>
              </a:rPr>
              <a:t> and acceptance of self &amp; emotions</a:t>
            </a:r>
            <a:endParaRPr sz="1500">
              <a:solidFill>
                <a:schemeClr val="lt1"/>
              </a:solidFill>
            </a:endParaRPr>
          </a:p>
          <a:p>
            <a:pPr indent="0" lvl="0" marL="0" rtl="0" algn="l">
              <a:spcBef>
                <a:spcPts val="0"/>
              </a:spcBef>
              <a:spcAft>
                <a:spcPts val="0"/>
              </a:spcAft>
              <a:buNone/>
            </a:pPr>
            <a:r>
              <a:t/>
            </a:r>
            <a:endParaRPr sz="1500">
              <a:solidFill>
                <a:schemeClr val="lt1"/>
              </a:solidFill>
            </a:endParaRPr>
          </a:p>
          <a:p>
            <a:pPr indent="0" lvl="0" marL="0" rtl="0" algn="l">
              <a:spcBef>
                <a:spcPts val="0"/>
              </a:spcBef>
              <a:spcAft>
                <a:spcPts val="0"/>
              </a:spcAft>
              <a:buNone/>
            </a:pPr>
            <a:r>
              <a:rPr lang="en-GB" sz="1500">
                <a:solidFill>
                  <a:schemeClr val="lt1"/>
                </a:solidFill>
              </a:rPr>
              <a:t>Further change is likely to occur outside of the therapeutic relationship </a:t>
            </a:r>
            <a:endParaRPr sz="1500">
              <a:solidFill>
                <a:schemeClr val="lt1"/>
              </a:solidFill>
            </a:endParaRPr>
          </a:p>
          <a:p>
            <a:pPr indent="0" lvl="0" marL="0" rtl="0" algn="l">
              <a:spcBef>
                <a:spcPts val="0"/>
              </a:spcBef>
              <a:spcAft>
                <a:spcPts val="0"/>
              </a:spcAft>
              <a:buNone/>
            </a:pPr>
            <a:r>
              <a:t/>
            </a:r>
            <a:endParaRPr/>
          </a:p>
        </p:txBody>
      </p:sp>
      <p:sp>
        <p:nvSpPr>
          <p:cNvPr id="248" name="Google Shape;248;p25"/>
          <p:cNvSpPr txBox="1"/>
          <p:nvPr>
            <p:ph idx="2" type="body"/>
          </p:nvPr>
        </p:nvSpPr>
        <p:spPr>
          <a:xfrm>
            <a:off x="272575" y="1501000"/>
            <a:ext cx="4069500" cy="3522300"/>
          </a:xfrm>
          <a:prstGeom prst="rect">
            <a:avLst/>
          </a:prstGeom>
        </p:spPr>
        <p:txBody>
          <a:bodyPr anchorCtr="0" anchor="t" bIns="91425" lIns="91425" spcFirstLastPara="1" rIns="91425" wrap="square" tIns="91425">
            <a:normAutofit fontScale="92500" lnSpcReduction="10000"/>
          </a:bodyPr>
          <a:lstStyle/>
          <a:p>
            <a:pPr indent="0" lvl="0" marL="0" rtl="0" algn="l">
              <a:lnSpc>
                <a:spcPct val="100000"/>
              </a:lnSpc>
              <a:spcBef>
                <a:spcPts val="0"/>
              </a:spcBef>
              <a:spcAft>
                <a:spcPts val="0"/>
              </a:spcAft>
              <a:buNone/>
            </a:pPr>
            <a:r>
              <a:rPr b="1" lang="en-GB" sz="2000">
                <a:solidFill>
                  <a:schemeClr val="dk2"/>
                </a:solidFill>
              </a:rPr>
              <a:t>Stage 6:</a:t>
            </a:r>
            <a:r>
              <a:rPr lang="en-GB" sz="2000">
                <a:solidFill>
                  <a:schemeClr val="dk2"/>
                </a:solidFill>
              </a:rPr>
              <a:t> Recognising Their Self-Actualisation Process</a:t>
            </a:r>
            <a:endParaRPr sz="2000">
              <a:solidFill>
                <a:schemeClr val="dk2"/>
              </a:solidFill>
            </a:endParaRPr>
          </a:p>
          <a:p>
            <a:pPr indent="0" lvl="0" marL="0" rtl="0" algn="l">
              <a:lnSpc>
                <a:spcPct val="100000"/>
              </a:lnSpc>
              <a:spcBef>
                <a:spcPts val="0"/>
              </a:spcBef>
              <a:spcAft>
                <a:spcPts val="0"/>
              </a:spcAft>
              <a:buNone/>
            </a:pPr>
            <a:r>
              <a:t/>
            </a:r>
            <a:endParaRPr b="1" sz="2000">
              <a:solidFill>
                <a:schemeClr val="dk2"/>
              </a:solidFill>
            </a:endParaRPr>
          </a:p>
          <a:p>
            <a:pPr indent="0" lvl="0" marL="0" rtl="0" algn="l">
              <a:lnSpc>
                <a:spcPct val="100000"/>
              </a:lnSpc>
              <a:spcBef>
                <a:spcPts val="0"/>
              </a:spcBef>
              <a:spcAft>
                <a:spcPts val="0"/>
              </a:spcAft>
              <a:buNone/>
            </a:pPr>
            <a:r>
              <a:rPr b="1" lang="en-GB" sz="2000">
                <a:solidFill>
                  <a:schemeClr val="dk2"/>
                </a:solidFill>
              </a:rPr>
              <a:t>Stage 7: </a:t>
            </a:r>
            <a:r>
              <a:rPr lang="en-GB" sz="2000">
                <a:solidFill>
                  <a:schemeClr val="dk2"/>
                </a:solidFill>
              </a:rPr>
              <a:t>Fluid, Adaptive Self-Acceptance</a:t>
            </a:r>
            <a:endParaRPr sz="2000">
              <a:solidFill>
                <a:schemeClr val="dk2"/>
              </a:solidFill>
            </a:endParaRPr>
          </a:p>
          <a:p>
            <a:pPr indent="0" lvl="0" marL="0" rtl="0" algn="l">
              <a:lnSpc>
                <a:spcPct val="100000"/>
              </a:lnSpc>
              <a:spcBef>
                <a:spcPts val="0"/>
              </a:spcBef>
              <a:spcAft>
                <a:spcPts val="0"/>
              </a:spcAft>
              <a:buNone/>
            </a:pPr>
            <a:r>
              <a:t/>
            </a:r>
            <a:endParaRPr sz="2000">
              <a:solidFill>
                <a:schemeClr val="dk2"/>
              </a:solidFill>
            </a:endParaRPr>
          </a:p>
          <a:p>
            <a:pPr indent="0" lvl="0" marL="0" rtl="0" algn="l">
              <a:lnSpc>
                <a:spcPct val="100000"/>
              </a:lnSpc>
              <a:spcBef>
                <a:spcPts val="0"/>
              </a:spcBef>
              <a:spcAft>
                <a:spcPts val="0"/>
              </a:spcAft>
              <a:buNone/>
            </a:pPr>
            <a:r>
              <a:rPr lang="en-GB" sz="1500">
                <a:solidFill>
                  <a:schemeClr val="dk2"/>
                </a:solidFill>
              </a:rPr>
              <a:t>Internal Locus of Evaluation &amp; Organismic Valuing </a:t>
            </a:r>
            <a:endParaRPr sz="1500">
              <a:solidFill>
                <a:schemeClr val="dk2"/>
              </a:solidFill>
            </a:endParaRPr>
          </a:p>
          <a:p>
            <a:pPr indent="0" lvl="0" marL="0" rtl="0" algn="l">
              <a:lnSpc>
                <a:spcPct val="100000"/>
              </a:lnSpc>
              <a:spcBef>
                <a:spcPts val="0"/>
              </a:spcBef>
              <a:spcAft>
                <a:spcPts val="0"/>
              </a:spcAft>
              <a:buNone/>
            </a:pPr>
            <a:r>
              <a:t/>
            </a:r>
            <a:endParaRPr sz="1500">
              <a:solidFill>
                <a:schemeClr val="dk2"/>
              </a:solidFill>
            </a:endParaRPr>
          </a:p>
          <a:p>
            <a:pPr indent="0" lvl="0" marL="0" rtl="0" algn="l">
              <a:lnSpc>
                <a:spcPct val="100000"/>
              </a:lnSpc>
              <a:spcBef>
                <a:spcPts val="0"/>
              </a:spcBef>
              <a:spcAft>
                <a:spcPts val="0"/>
              </a:spcAft>
              <a:buNone/>
            </a:pPr>
            <a:r>
              <a:rPr lang="en-GB" sz="1500">
                <a:solidFill>
                  <a:schemeClr val="dk2"/>
                </a:solidFill>
              </a:rPr>
              <a:t>Closed Gestalt Regarding Parents/PCGs</a:t>
            </a:r>
            <a:endParaRPr sz="1500">
              <a:solidFill>
                <a:schemeClr val="dk2"/>
              </a:solidFill>
            </a:endParaRPr>
          </a:p>
          <a:p>
            <a:pPr indent="0" lvl="0" marL="0" rtl="0" algn="l">
              <a:lnSpc>
                <a:spcPct val="100000"/>
              </a:lnSpc>
              <a:spcBef>
                <a:spcPts val="0"/>
              </a:spcBef>
              <a:spcAft>
                <a:spcPts val="0"/>
              </a:spcAft>
              <a:buNone/>
            </a:pPr>
            <a:r>
              <a:t/>
            </a:r>
            <a:endParaRPr sz="1500">
              <a:solidFill>
                <a:schemeClr val="dk2"/>
              </a:solidFill>
            </a:endParaRPr>
          </a:p>
          <a:p>
            <a:pPr indent="0" lvl="0" marL="0" rtl="0" algn="l">
              <a:lnSpc>
                <a:spcPct val="100000"/>
              </a:lnSpc>
              <a:spcBef>
                <a:spcPts val="0"/>
              </a:spcBef>
              <a:spcAft>
                <a:spcPts val="0"/>
              </a:spcAft>
              <a:buNone/>
            </a:pPr>
            <a:r>
              <a:rPr lang="en-GB" sz="1500">
                <a:solidFill>
                  <a:schemeClr val="dk2"/>
                </a:solidFill>
              </a:rPr>
              <a:t>Emotions: Specific, Primary Adaptive Emotions Established </a:t>
            </a:r>
            <a:endParaRPr sz="1500">
              <a:solidFill>
                <a:schemeClr val="dk2"/>
              </a:solidFill>
            </a:endParaRPr>
          </a:p>
          <a:p>
            <a:pPr indent="0" lvl="0" marL="0" rtl="0" algn="l">
              <a:lnSpc>
                <a:spcPct val="100000"/>
              </a:lnSpc>
              <a:spcBef>
                <a:spcPts val="0"/>
              </a:spcBef>
              <a:spcAft>
                <a:spcPts val="0"/>
              </a:spcAft>
              <a:buNone/>
            </a:pPr>
            <a:r>
              <a:t/>
            </a:r>
            <a:endParaRPr sz="1500">
              <a:solidFill>
                <a:schemeClr val="dk2"/>
              </a:solidFill>
            </a:endParaRPr>
          </a:p>
          <a:p>
            <a:pPr indent="0" lvl="0" marL="0" rtl="0" algn="l">
              <a:lnSpc>
                <a:spcPct val="100000"/>
              </a:lnSpc>
              <a:spcBef>
                <a:spcPts val="0"/>
              </a:spcBef>
              <a:spcAft>
                <a:spcPts val="0"/>
              </a:spcAft>
              <a:buNone/>
            </a:pPr>
            <a:r>
              <a:rPr lang="en-GB" sz="1500">
                <a:solidFill>
                  <a:schemeClr val="dk2"/>
                </a:solidFill>
              </a:rPr>
              <a:t>Wider Window of Tolerance </a:t>
            </a:r>
            <a:endParaRPr sz="1500">
              <a:solidFill>
                <a:schemeClr val="dk2"/>
              </a:solidFill>
            </a:endParaRPr>
          </a:p>
          <a:p>
            <a:pPr indent="0" lvl="0" marL="0" rtl="0" algn="l">
              <a:lnSpc>
                <a:spcPct val="100000"/>
              </a:lnSpc>
              <a:spcBef>
                <a:spcPts val="0"/>
              </a:spcBef>
              <a:spcAft>
                <a:spcPts val="0"/>
              </a:spcAft>
              <a:buNone/>
            </a:pPr>
            <a:r>
              <a:t/>
            </a:r>
            <a:endParaRPr sz="2000">
              <a:solidFill>
                <a:schemeClr val="dk2"/>
              </a:solidFill>
            </a:endParaRPr>
          </a:p>
        </p:txBody>
      </p:sp>
      <p:sp>
        <p:nvSpPr>
          <p:cNvPr id="249" name="Google Shape;249;p25"/>
          <p:cNvSpPr txBox="1"/>
          <p:nvPr>
            <p:ph type="title"/>
          </p:nvPr>
        </p:nvSpPr>
        <p:spPr>
          <a:xfrm>
            <a:off x="425200" y="-52950"/>
            <a:ext cx="3300900" cy="12831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Rogers (1961) Seven Stages of Change</a:t>
            </a:r>
            <a:endParaRPr/>
          </a:p>
          <a:p>
            <a:pPr indent="0" lvl="0" marL="0" rtl="0" algn="l">
              <a:spcBef>
                <a:spcPts val="0"/>
              </a:spcBef>
              <a:spcAft>
                <a:spcPts val="0"/>
              </a:spcAft>
              <a:buNone/>
            </a:pPr>
            <a:r>
              <a:rPr lang="en-GB"/>
              <a:t>Stages 6 &amp; 7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3" name="Shape 253"/>
        <p:cNvGrpSpPr/>
        <p:nvPr/>
      </p:nvGrpSpPr>
      <p:grpSpPr>
        <a:xfrm>
          <a:off x="0" y="0"/>
          <a:ext cx="0" cy="0"/>
          <a:chOff x="0" y="0"/>
          <a:chExt cx="0" cy="0"/>
        </a:xfrm>
      </p:grpSpPr>
      <p:sp>
        <p:nvSpPr>
          <p:cNvPr id="254" name="Google Shape;254;p26"/>
          <p:cNvSpPr txBox="1"/>
          <p:nvPr/>
        </p:nvSpPr>
        <p:spPr>
          <a:xfrm>
            <a:off x="758575" y="955925"/>
            <a:ext cx="7831200" cy="3120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500">
                <a:solidFill>
                  <a:schemeClr val="lt1"/>
                </a:solidFill>
                <a:latin typeface="Lato"/>
                <a:ea typeface="Lato"/>
                <a:cs typeface="Lato"/>
                <a:sym typeface="Lato"/>
              </a:rPr>
              <a:t>Humanistic Therapies play a critical role in support client’s struggling with insecure relational attachment </a:t>
            </a:r>
            <a:endParaRPr sz="1500">
              <a:solidFill>
                <a:schemeClr val="lt1"/>
              </a:solidFill>
              <a:latin typeface="Lato"/>
              <a:ea typeface="Lato"/>
              <a:cs typeface="Lato"/>
              <a:sym typeface="Lato"/>
            </a:endParaRPr>
          </a:p>
          <a:p>
            <a:pPr indent="0" lvl="0" marL="0" rtl="0" algn="l">
              <a:spcBef>
                <a:spcPts val="0"/>
              </a:spcBef>
              <a:spcAft>
                <a:spcPts val="0"/>
              </a:spcAft>
              <a:buNone/>
            </a:pPr>
            <a:r>
              <a:t/>
            </a:r>
            <a:endParaRPr sz="1500">
              <a:solidFill>
                <a:schemeClr val="lt1"/>
              </a:solidFill>
              <a:latin typeface="Lato"/>
              <a:ea typeface="Lato"/>
              <a:cs typeface="Lato"/>
              <a:sym typeface="Lato"/>
            </a:endParaRPr>
          </a:p>
          <a:p>
            <a:pPr indent="0" lvl="0" marL="0" rtl="0" algn="l">
              <a:spcBef>
                <a:spcPts val="0"/>
              </a:spcBef>
              <a:spcAft>
                <a:spcPts val="0"/>
              </a:spcAft>
              <a:buNone/>
            </a:pPr>
            <a:r>
              <a:rPr lang="en-GB" sz="1500">
                <a:solidFill>
                  <a:schemeClr val="lt1"/>
                </a:solidFill>
                <a:latin typeface="Lato"/>
                <a:ea typeface="Lato"/>
                <a:cs typeface="Lato"/>
                <a:sym typeface="Lato"/>
              </a:rPr>
              <a:t>Disruptions to the attachment cycle and insecure attachment can be positively changed  in the context of secure relationship(s) such as the therapeutic relationship </a:t>
            </a:r>
            <a:endParaRPr sz="1500">
              <a:solidFill>
                <a:schemeClr val="lt1"/>
              </a:solidFill>
              <a:latin typeface="Lato"/>
              <a:ea typeface="Lato"/>
              <a:cs typeface="Lato"/>
              <a:sym typeface="Lato"/>
            </a:endParaRPr>
          </a:p>
          <a:p>
            <a:pPr indent="0" lvl="0" marL="0" rtl="0" algn="l">
              <a:spcBef>
                <a:spcPts val="0"/>
              </a:spcBef>
              <a:spcAft>
                <a:spcPts val="0"/>
              </a:spcAft>
              <a:buNone/>
            </a:pPr>
            <a:r>
              <a:t/>
            </a:r>
            <a:endParaRPr sz="1500">
              <a:solidFill>
                <a:schemeClr val="lt1"/>
              </a:solidFill>
              <a:latin typeface="Lato"/>
              <a:ea typeface="Lato"/>
              <a:cs typeface="Lato"/>
              <a:sym typeface="Lato"/>
            </a:endParaRPr>
          </a:p>
          <a:p>
            <a:pPr indent="0" lvl="0" marL="0" rtl="0" algn="l">
              <a:spcBef>
                <a:spcPts val="0"/>
              </a:spcBef>
              <a:spcAft>
                <a:spcPts val="0"/>
              </a:spcAft>
              <a:buNone/>
            </a:pPr>
            <a:r>
              <a:rPr lang="en-GB" sz="1500">
                <a:solidFill>
                  <a:schemeClr val="lt1"/>
                </a:solidFill>
                <a:latin typeface="Lato"/>
                <a:ea typeface="Lato"/>
                <a:cs typeface="Lato"/>
                <a:sym typeface="Lato"/>
              </a:rPr>
              <a:t>Each person’s process of change is organic and non-linear; we can be at multiple stages and move freely between them.</a:t>
            </a:r>
            <a:endParaRPr sz="1500">
              <a:solidFill>
                <a:schemeClr val="lt1"/>
              </a:solidFill>
              <a:latin typeface="Lato"/>
              <a:ea typeface="Lato"/>
              <a:cs typeface="Lato"/>
              <a:sym typeface="Lato"/>
            </a:endParaRPr>
          </a:p>
          <a:p>
            <a:pPr indent="0" lvl="0" marL="0" rtl="0" algn="l">
              <a:spcBef>
                <a:spcPts val="0"/>
              </a:spcBef>
              <a:spcAft>
                <a:spcPts val="0"/>
              </a:spcAft>
              <a:buNone/>
            </a:pPr>
            <a:r>
              <a:t/>
            </a:r>
            <a:endParaRPr sz="1500">
              <a:solidFill>
                <a:schemeClr val="lt1"/>
              </a:solidFill>
              <a:latin typeface="Lato"/>
              <a:ea typeface="Lato"/>
              <a:cs typeface="Lato"/>
              <a:sym typeface="Lato"/>
            </a:endParaRPr>
          </a:p>
          <a:p>
            <a:pPr indent="0" lvl="0" marL="0" rtl="0" algn="l">
              <a:spcBef>
                <a:spcPts val="0"/>
              </a:spcBef>
              <a:spcAft>
                <a:spcPts val="0"/>
              </a:spcAft>
              <a:buNone/>
            </a:pPr>
            <a:r>
              <a:rPr lang="en-GB" sz="1500">
                <a:solidFill>
                  <a:schemeClr val="lt1"/>
                </a:solidFill>
                <a:latin typeface="Lato"/>
                <a:ea typeface="Lato"/>
                <a:cs typeface="Lato"/>
                <a:sym typeface="Lato"/>
              </a:rPr>
              <a:t>What each client will find effective at each stage is highly subjective </a:t>
            </a:r>
            <a:endParaRPr sz="1500">
              <a:solidFill>
                <a:schemeClr val="lt1"/>
              </a:solidFill>
              <a:latin typeface="Lato"/>
              <a:ea typeface="Lato"/>
              <a:cs typeface="Lato"/>
              <a:sym typeface="Lato"/>
            </a:endParaRPr>
          </a:p>
          <a:p>
            <a:pPr indent="0" lvl="0" marL="0" rtl="0" algn="l">
              <a:spcBef>
                <a:spcPts val="0"/>
              </a:spcBef>
              <a:spcAft>
                <a:spcPts val="0"/>
              </a:spcAft>
              <a:buNone/>
            </a:pPr>
            <a:r>
              <a:t/>
            </a:r>
            <a:endParaRPr sz="1500">
              <a:solidFill>
                <a:schemeClr val="lt1"/>
              </a:solidFill>
              <a:latin typeface="Lato"/>
              <a:ea typeface="Lato"/>
              <a:cs typeface="Lato"/>
              <a:sym typeface="Lato"/>
            </a:endParaRPr>
          </a:p>
          <a:p>
            <a:pPr indent="0" lvl="0" marL="0" rtl="0" algn="l">
              <a:spcBef>
                <a:spcPts val="0"/>
              </a:spcBef>
              <a:spcAft>
                <a:spcPts val="0"/>
              </a:spcAft>
              <a:buNone/>
            </a:pPr>
            <a:r>
              <a:rPr lang="en-GB" sz="1500">
                <a:solidFill>
                  <a:schemeClr val="lt1"/>
                </a:solidFill>
                <a:latin typeface="Lato"/>
                <a:ea typeface="Lato"/>
                <a:cs typeface="Lato"/>
                <a:sym typeface="Lato"/>
              </a:rPr>
              <a:t>Important to maintain a fluid and adaptive way of working; </a:t>
            </a:r>
            <a:r>
              <a:rPr lang="en-GB" sz="1500">
                <a:solidFill>
                  <a:schemeClr val="lt1"/>
                </a:solidFill>
                <a:latin typeface="Lato"/>
                <a:ea typeface="Lato"/>
                <a:cs typeface="Lato"/>
                <a:sym typeface="Lato"/>
              </a:rPr>
              <a:t>tailoring practice to the present moment needs of the client</a:t>
            </a:r>
            <a:endParaRPr sz="1500">
              <a:solidFill>
                <a:schemeClr val="lt1"/>
              </a:solidFill>
              <a:latin typeface="Lato"/>
              <a:ea typeface="Lato"/>
              <a:cs typeface="Lato"/>
              <a:sym typeface="Lato"/>
            </a:endParaRPr>
          </a:p>
        </p:txBody>
      </p:sp>
      <p:sp>
        <p:nvSpPr>
          <p:cNvPr id="255" name="Google Shape;255;p26"/>
          <p:cNvSpPr txBox="1"/>
          <p:nvPr/>
        </p:nvSpPr>
        <p:spPr>
          <a:xfrm>
            <a:off x="1082925" y="266025"/>
            <a:ext cx="7197900" cy="4944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GB" sz="2100">
                <a:solidFill>
                  <a:schemeClr val="lt1"/>
                </a:solidFill>
                <a:latin typeface="Lato"/>
                <a:ea typeface="Lato"/>
                <a:cs typeface="Lato"/>
                <a:sym typeface="Lato"/>
              </a:rPr>
              <a:t>Final Remarks </a:t>
            </a:r>
            <a:endParaRPr b="1" sz="2100">
              <a:solidFill>
                <a:schemeClr val="lt1"/>
              </a:solidFill>
              <a:latin typeface="Lato"/>
              <a:ea typeface="Lato"/>
              <a:cs typeface="Lato"/>
              <a:sym typeface="Lato"/>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9" name="Shape 259"/>
        <p:cNvGrpSpPr/>
        <p:nvPr/>
      </p:nvGrpSpPr>
      <p:grpSpPr>
        <a:xfrm>
          <a:off x="0" y="0"/>
          <a:ext cx="0" cy="0"/>
          <a:chOff x="0" y="0"/>
          <a:chExt cx="0" cy="0"/>
        </a:xfrm>
      </p:grpSpPr>
      <p:sp>
        <p:nvSpPr>
          <p:cNvPr id="260" name="Google Shape;260;p27"/>
          <p:cNvSpPr txBox="1"/>
          <p:nvPr>
            <p:ph idx="4294967295" type="title"/>
          </p:nvPr>
        </p:nvSpPr>
        <p:spPr>
          <a:xfrm>
            <a:off x="264025" y="-23075"/>
            <a:ext cx="8022900" cy="7392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sz="1500"/>
              <a:t>References</a:t>
            </a:r>
            <a:endParaRPr sz="1500"/>
          </a:p>
        </p:txBody>
      </p:sp>
      <p:sp>
        <p:nvSpPr>
          <p:cNvPr id="261" name="Google Shape;261;p27"/>
          <p:cNvSpPr txBox="1"/>
          <p:nvPr/>
        </p:nvSpPr>
        <p:spPr>
          <a:xfrm>
            <a:off x="249775" y="376950"/>
            <a:ext cx="8532300" cy="4308000"/>
          </a:xfrm>
          <a:prstGeom prst="rect">
            <a:avLst/>
          </a:prstGeom>
          <a:noFill/>
          <a:ln>
            <a:noFill/>
          </a:ln>
        </p:spPr>
        <p:txBody>
          <a:bodyPr anchorCtr="0" anchor="t" bIns="91425" lIns="91425" spcFirstLastPara="1" rIns="91425" wrap="square" tIns="91425">
            <a:noAutofit/>
          </a:bodyPr>
          <a:lstStyle/>
          <a:p>
            <a:pPr indent="457200" lvl="0" marL="0" rtl="0" algn="l">
              <a:spcBef>
                <a:spcPts val="0"/>
              </a:spcBef>
              <a:spcAft>
                <a:spcPts val="0"/>
              </a:spcAft>
              <a:buNone/>
            </a:pPr>
            <a:r>
              <a:rPr lang="en-GB" sz="1200">
                <a:highlight>
                  <a:srgbClr val="FFFFFF"/>
                </a:highlight>
              </a:rPr>
              <a:t>Bellis, M.A., Ashton, K., Hughes, K., Ford, K.J., Bishop, J. and Paranjothy, S., 2016. </a:t>
            </a:r>
            <a:r>
              <a:rPr i="1" lang="en-GB" sz="1200">
                <a:highlight>
                  <a:srgbClr val="FFFFFF"/>
                </a:highlight>
              </a:rPr>
              <a:t>Adverse childhood experiences and their impact on health-harming behaviours in the Welsh adult population</a:t>
            </a:r>
            <a:r>
              <a:rPr lang="en-GB" sz="1200">
                <a:highlight>
                  <a:srgbClr val="FFFFFF"/>
                </a:highlight>
              </a:rPr>
              <a:t>. Public Health Wales NHS Trust.</a:t>
            </a:r>
            <a:endParaRPr sz="1200"/>
          </a:p>
          <a:p>
            <a:pPr indent="457200" lvl="0" marL="0" rtl="0" algn="l">
              <a:spcBef>
                <a:spcPts val="0"/>
              </a:spcBef>
              <a:spcAft>
                <a:spcPts val="0"/>
              </a:spcAft>
              <a:buNone/>
            </a:pPr>
            <a:r>
              <a:rPr lang="en-GB" sz="1200"/>
              <a:t>Blodgett, C. and Lanigan, J., 2018. The association between adverse childhood experience (ACE) and school success in elementary school children. </a:t>
            </a:r>
            <a:r>
              <a:rPr i="1" lang="en-GB" sz="1200"/>
              <a:t>School Psychology Quarterly,</a:t>
            </a:r>
            <a:r>
              <a:rPr lang="en-GB" sz="1200"/>
              <a:t> 33(1), pp.137-146</a:t>
            </a:r>
            <a:endParaRPr sz="1200"/>
          </a:p>
          <a:p>
            <a:pPr indent="457200" lvl="0" marL="0" rtl="0" algn="l">
              <a:spcBef>
                <a:spcPts val="0"/>
              </a:spcBef>
              <a:spcAft>
                <a:spcPts val="0"/>
              </a:spcAft>
              <a:buNone/>
            </a:pPr>
            <a:r>
              <a:rPr lang="en-GB" sz="1200"/>
              <a:t>Boullier, M. and Blair, M., 2018. Adverse childhood experiences. </a:t>
            </a:r>
            <a:r>
              <a:rPr i="1" lang="en-GB" sz="1200"/>
              <a:t>Paediatrics and Child Health, </a:t>
            </a:r>
            <a:r>
              <a:rPr lang="en-GB" sz="1200"/>
              <a:t>28(3), pp.132-137.</a:t>
            </a:r>
            <a:endParaRPr sz="1200"/>
          </a:p>
          <a:p>
            <a:pPr indent="457200" lvl="0" marL="0" rtl="0" algn="l">
              <a:spcBef>
                <a:spcPts val="0"/>
              </a:spcBef>
              <a:spcAft>
                <a:spcPts val="0"/>
              </a:spcAft>
              <a:buNone/>
            </a:pPr>
            <a:r>
              <a:rPr lang="en-GB" sz="1200"/>
              <a:t>Bowlby, J., 1969. </a:t>
            </a:r>
            <a:r>
              <a:rPr i="1" lang="en-GB" sz="1200"/>
              <a:t>Attachment and loss (No. 79). </a:t>
            </a:r>
            <a:r>
              <a:rPr lang="en-GB" sz="1200"/>
              <a:t>Random House.</a:t>
            </a:r>
            <a:endParaRPr sz="1200"/>
          </a:p>
          <a:p>
            <a:pPr indent="457200" lvl="0" marL="0" rtl="0" algn="l">
              <a:spcBef>
                <a:spcPts val="0"/>
              </a:spcBef>
              <a:spcAft>
                <a:spcPts val="0"/>
              </a:spcAft>
              <a:buNone/>
            </a:pPr>
            <a:r>
              <a:rPr lang="en-GB" sz="1200"/>
              <a:t>Bowlby, J. (1980). Attachment and loss: Vol. 3. Loss: Sadness and depression. New York: Basic Books. </a:t>
            </a:r>
            <a:endParaRPr sz="1200"/>
          </a:p>
          <a:p>
            <a:pPr indent="457200" lvl="0" marL="0" rtl="0" algn="l">
              <a:spcBef>
                <a:spcPts val="0"/>
              </a:spcBef>
              <a:spcAft>
                <a:spcPts val="0"/>
              </a:spcAft>
              <a:buNone/>
            </a:pPr>
            <a:r>
              <a:rPr lang="en-GB" sz="1200">
                <a:highlight>
                  <a:srgbClr val="FFFFFF"/>
                </a:highlight>
              </a:rPr>
              <a:t>Brumariu, L.E., Kerns, K.A. and Seibert, A., 2012. Mother–child attachment, emotion regulation, and anxiety symptoms in middle childhood. </a:t>
            </a:r>
            <a:r>
              <a:rPr i="1" lang="en-GB" sz="1200">
                <a:highlight>
                  <a:srgbClr val="FFFFFF"/>
                </a:highlight>
              </a:rPr>
              <a:t>Personal Relationships</a:t>
            </a:r>
            <a:r>
              <a:rPr lang="en-GB" sz="1200">
                <a:highlight>
                  <a:srgbClr val="FFFFFF"/>
                </a:highlight>
              </a:rPr>
              <a:t>, </a:t>
            </a:r>
            <a:r>
              <a:rPr i="1" lang="en-GB" sz="1200">
                <a:highlight>
                  <a:srgbClr val="FFFFFF"/>
                </a:highlight>
              </a:rPr>
              <a:t>19</a:t>
            </a:r>
            <a:r>
              <a:rPr lang="en-GB" sz="1200">
                <a:highlight>
                  <a:srgbClr val="FFFFFF"/>
                </a:highlight>
              </a:rPr>
              <a:t>(3), pp.569-585.</a:t>
            </a:r>
            <a:endParaRPr sz="1200">
              <a:highlight>
                <a:srgbClr val="FFFFFF"/>
              </a:highlight>
            </a:endParaRPr>
          </a:p>
          <a:p>
            <a:pPr indent="457200" lvl="0" marL="0" rtl="0" algn="l">
              <a:spcBef>
                <a:spcPts val="0"/>
              </a:spcBef>
              <a:spcAft>
                <a:spcPts val="0"/>
              </a:spcAft>
              <a:buNone/>
            </a:pPr>
            <a:r>
              <a:rPr lang="en-GB" sz="1200">
                <a:highlight>
                  <a:srgbClr val="FFFFFF"/>
                </a:highlight>
              </a:rPr>
              <a:t>Campbell, L. and Stanton, S.C., 2019. Adult attachment and trust in romantic relationships. </a:t>
            </a:r>
            <a:r>
              <a:rPr i="1" lang="en-GB" sz="1200">
                <a:highlight>
                  <a:srgbClr val="FFFFFF"/>
                </a:highlight>
              </a:rPr>
              <a:t>Current opinion in psychology</a:t>
            </a:r>
            <a:r>
              <a:rPr lang="en-GB" sz="1200">
                <a:highlight>
                  <a:srgbClr val="FFFFFF"/>
                </a:highlight>
              </a:rPr>
              <a:t>, </a:t>
            </a:r>
            <a:r>
              <a:rPr i="1" lang="en-GB" sz="1200">
                <a:highlight>
                  <a:srgbClr val="FFFFFF"/>
                </a:highlight>
              </a:rPr>
              <a:t>25</a:t>
            </a:r>
            <a:r>
              <a:rPr lang="en-GB" sz="1200">
                <a:highlight>
                  <a:srgbClr val="FFFFFF"/>
                </a:highlight>
              </a:rPr>
              <a:t>, pp.148-151.</a:t>
            </a:r>
            <a:endParaRPr sz="1200">
              <a:highlight>
                <a:srgbClr val="FFFFFF"/>
              </a:highlight>
            </a:endParaRPr>
          </a:p>
          <a:p>
            <a:pPr indent="457200" lvl="0" marL="0" rtl="0" algn="l">
              <a:spcBef>
                <a:spcPts val="0"/>
              </a:spcBef>
              <a:spcAft>
                <a:spcPts val="0"/>
              </a:spcAft>
              <a:buNone/>
            </a:pPr>
            <a:r>
              <a:rPr lang="en-GB" sz="1200">
                <a:highlight>
                  <a:srgbClr val="FFFFFF"/>
                </a:highlight>
              </a:rPr>
              <a:t>Cooper, M. and McLeod, J., 2012. From either/or to both/and: Developing a pluralistic approach to counselling and psychotherapy. </a:t>
            </a:r>
            <a:r>
              <a:rPr i="1" lang="en-GB" sz="1200">
                <a:highlight>
                  <a:srgbClr val="FFFFFF"/>
                </a:highlight>
              </a:rPr>
              <a:t>European Journal of Psychotherapy &amp; Counselling</a:t>
            </a:r>
            <a:r>
              <a:rPr lang="en-GB" sz="1200">
                <a:highlight>
                  <a:srgbClr val="FFFFFF"/>
                </a:highlight>
              </a:rPr>
              <a:t>, </a:t>
            </a:r>
            <a:r>
              <a:rPr i="1" lang="en-GB" sz="1200">
                <a:highlight>
                  <a:srgbClr val="FFFFFF"/>
                </a:highlight>
              </a:rPr>
              <a:t>14</a:t>
            </a:r>
            <a:r>
              <a:rPr lang="en-GB" sz="1200">
                <a:highlight>
                  <a:srgbClr val="FFFFFF"/>
                </a:highlight>
              </a:rPr>
              <a:t>(1), pp.5-17.</a:t>
            </a:r>
            <a:endParaRPr sz="1200">
              <a:highlight>
                <a:srgbClr val="FFFFFF"/>
              </a:highlight>
            </a:endParaRPr>
          </a:p>
          <a:p>
            <a:pPr indent="457200" lvl="0" marL="0" rtl="0" algn="l">
              <a:spcBef>
                <a:spcPts val="0"/>
              </a:spcBef>
              <a:spcAft>
                <a:spcPts val="0"/>
              </a:spcAft>
              <a:buNone/>
            </a:pPr>
            <a:r>
              <a:rPr lang="en-GB" sz="1200">
                <a:highlight>
                  <a:srgbClr val="FFFFFF"/>
                </a:highlight>
              </a:rPr>
              <a:t>Crittenden, P.M., 2006. A dynamic‐maturational model of attachment. </a:t>
            </a:r>
            <a:r>
              <a:rPr i="1" lang="en-GB" sz="1200">
                <a:highlight>
                  <a:srgbClr val="FFFFFF"/>
                </a:highlight>
              </a:rPr>
              <a:t>Australian and New Zealand Journal of Family Therapy</a:t>
            </a:r>
            <a:r>
              <a:rPr lang="en-GB" sz="1200">
                <a:highlight>
                  <a:srgbClr val="FFFFFF"/>
                </a:highlight>
              </a:rPr>
              <a:t>, </a:t>
            </a:r>
            <a:r>
              <a:rPr i="1" lang="en-GB" sz="1200">
                <a:highlight>
                  <a:srgbClr val="FFFFFF"/>
                </a:highlight>
              </a:rPr>
              <a:t>27</a:t>
            </a:r>
            <a:r>
              <a:rPr lang="en-GB" sz="1200">
                <a:highlight>
                  <a:srgbClr val="FFFFFF"/>
                </a:highlight>
              </a:rPr>
              <a:t>(2), pp.105-115.</a:t>
            </a:r>
            <a:endParaRPr sz="1200">
              <a:highlight>
                <a:srgbClr val="FFFFFF"/>
              </a:highlight>
            </a:endParaRPr>
          </a:p>
          <a:p>
            <a:pPr indent="457200" lvl="0" marL="0" rtl="0" algn="l">
              <a:spcBef>
                <a:spcPts val="0"/>
              </a:spcBef>
              <a:spcAft>
                <a:spcPts val="0"/>
              </a:spcAft>
              <a:buNone/>
            </a:pPr>
            <a:r>
              <a:rPr lang="en-GB" sz="1200"/>
              <a:t>Crandall, A., Miller, J. R., Cheung, A., Novilla, L. K., Glade, R., Novilla, M. L. B., Magnusson, B. M., Leavitt, B. L., Barnes, M. D., &amp; Hanson, C. L. (2019). ACEs and counter-ACEs: How positive and negative childhood experiences influence adult health. Child Abuse &amp; Neglect, 96, 104089–104089. </a:t>
            </a:r>
            <a:r>
              <a:rPr lang="en-GB" sz="1200" u="sng">
                <a:hlinkClick r:id="rId3"/>
              </a:rPr>
              <a:t>https://doi.org/10.1016/j.chiabu.2019.104089</a:t>
            </a:r>
            <a:endParaRPr sz="1200"/>
          </a:p>
          <a:p>
            <a:pPr indent="457200" lvl="0" marL="0" rtl="0" algn="l">
              <a:spcBef>
                <a:spcPts val="0"/>
              </a:spcBef>
              <a:spcAft>
                <a:spcPts val="0"/>
              </a:spcAft>
              <a:buNone/>
            </a:pPr>
            <a:r>
              <a:rPr lang="en-GB" sz="1200">
                <a:highlight>
                  <a:srgbClr val="FFFFFF"/>
                </a:highlight>
              </a:rPr>
              <a:t>De Pasquale, C., Pistorio, M.L., Veroux, M., Sapienza, G., Florio, A., Hichy, Z., Ekser, B., Giaquinta, A. and Veroux, P., 2023. Attachment and parental bond: impact on psychopathology, mental health and quality of life of hemodialysis patients: a cross-sectional study. </a:t>
            </a:r>
            <a:r>
              <a:rPr i="1" lang="en-GB" sz="1200">
                <a:highlight>
                  <a:srgbClr val="FFFFFF"/>
                </a:highlight>
              </a:rPr>
              <a:t>BMC psychology</a:t>
            </a:r>
            <a:r>
              <a:rPr lang="en-GB" sz="1200">
                <a:highlight>
                  <a:srgbClr val="FFFFFF"/>
                </a:highlight>
              </a:rPr>
              <a:t>, </a:t>
            </a:r>
            <a:r>
              <a:rPr i="1" lang="en-GB" sz="1200">
                <a:highlight>
                  <a:srgbClr val="FFFFFF"/>
                </a:highlight>
              </a:rPr>
              <a:t>11</a:t>
            </a:r>
            <a:r>
              <a:rPr lang="en-GB" sz="1200">
                <a:highlight>
                  <a:srgbClr val="FFFFFF"/>
                </a:highlight>
              </a:rPr>
              <a:t>(1), p.210.</a:t>
            </a:r>
            <a:endParaRPr sz="1200">
              <a:highlight>
                <a:srgbClr val="FFFFFF"/>
              </a:highlight>
            </a:endParaRPr>
          </a:p>
          <a:p>
            <a:pPr indent="457200" lvl="0" marL="0" rtl="0" algn="l">
              <a:spcBef>
                <a:spcPts val="0"/>
              </a:spcBef>
              <a:spcAft>
                <a:spcPts val="0"/>
              </a:spcAft>
              <a:buNone/>
            </a:pPr>
            <a:r>
              <a:rPr lang="en-GB" sz="1200">
                <a:highlight>
                  <a:srgbClr val="FFFFFF"/>
                </a:highlight>
              </a:rPr>
              <a:t>Eilert, D.W. and Buchheim, A., 2023. Attachment-related differences in emotion regulation in adults: A systematic review on attachment representations. </a:t>
            </a:r>
            <a:r>
              <a:rPr i="1" lang="en-GB" sz="1200">
                <a:highlight>
                  <a:srgbClr val="FFFFFF"/>
                </a:highlight>
              </a:rPr>
              <a:t>Brain Sciences</a:t>
            </a:r>
            <a:r>
              <a:rPr lang="en-GB" sz="1200">
                <a:highlight>
                  <a:srgbClr val="FFFFFF"/>
                </a:highlight>
              </a:rPr>
              <a:t>, </a:t>
            </a:r>
            <a:r>
              <a:rPr i="1" lang="en-GB" sz="1200">
                <a:highlight>
                  <a:srgbClr val="FFFFFF"/>
                </a:highlight>
              </a:rPr>
              <a:t>13</a:t>
            </a:r>
            <a:r>
              <a:rPr lang="en-GB" sz="1200">
                <a:highlight>
                  <a:srgbClr val="FFFFFF"/>
                </a:highlight>
              </a:rPr>
              <a:t>(6), p.884.</a:t>
            </a:r>
            <a:endParaRPr sz="1200">
              <a:highlight>
                <a:srgbClr val="FFFFFF"/>
              </a:highlight>
            </a:endParaRPr>
          </a:p>
          <a:p>
            <a:pPr indent="457200" lvl="0" marL="0" rtl="0" algn="l">
              <a:spcBef>
                <a:spcPts val="0"/>
              </a:spcBef>
              <a:spcAft>
                <a:spcPts val="0"/>
              </a:spcAft>
              <a:buNone/>
            </a:pPr>
            <a:r>
              <a:rPr lang="en-GB" sz="1200">
                <a:highlight>
                  <a:srgbClr val="FFFFFF"/>
                </a:highlight>
              </a:rPr>
              <a:t>Fahlberg, V., 2012. </a:t>
            </a:r>
            <a:r>
              <a:rPr i="1" lang="en-GB" sz="1200">
                <a:highlight>
                  <a:srgbClr val="FFFFFF"/>
                </a:highlight>
              </a:rPr>
              <a:t>A child's journey through placement</a:t>
            </a:r>
            <a:r>
              <a:rPr lang="en-GB" sz="1200">
                <a:highlight>
                  <a:srgbClr val="FFFFFF"/>
                </a:highlight>
              </a:rPr>
              <a:t>. Jessica Kingsley Publishers.</a:t>
            </a:r>
            <a:endParaRPr sz="1200">
              <a:highlight>
                <a:srgbClr val="FFF2CC"/>
              </a:highlight>
            </a:endParaRPr>
          </a:p>
          <a:p>
            <a:pPr indent="457200" lvl="0" marL="0" rtl="0" algn="l">
              <a:spcBef>
                <a:spcPts val="0"/>
              </a:spcBef>
              <a:spcAft>
                <a:spcPts val="0"/>
              </a:spcAft>
              <a:buNone/>
            </a:pPr>
            <a:r>
              <a:t/>
            </a:r>
            <a:endParaRPr sz="1200"/>
          </a:p>
          <a:p>
            <a:pPr indent="0" lvl="0" marL="0" rtl="0" algn="l">
              <a:spcBef>
                <a:spcPts val="0"/>
              </a:spcBef>
              <a:spcAft>
                <a:spcPts val="0"/>
              </a:spcAft>
              <a:buNone/>
            </a:pPr>
            <a:r>
              <a:t/>
            </a:r>
            <a:endParaRPr sz="1200">
              <a:highlight>
                <a:srgbClr val="FFFFFF"/>
              </a:highlight>
            </a:endParaRPr>
          </a:p>
          <a:p>
            <a:pPr indent="0" lvl="0" marL="0" rtl="0" algn="l">
              <a:spcBef>
                <a:spcPts val="0"/>
              </a:spcBef>
              <a:spcAft>
                <a:spcPts val="0"/>
              </a:spcAft>
              <a:buNone/>
            </a:pPr>
            <a:r>
              <a:t/>
            </a:r>
            <a:endParaRPr sz="1200">
              <a:highlight>
                <a:srgbClr val="FFFFFF"/>
              </a:highlight>
            </a:endParaRPr>
          </a:p>
          <a:p>
            <a:pPr indent="0" lvl="0" marL="0" rtl="0" algn="l">
              <a:spcBef>
                <a:spcPts val="0"/>
              </a:spcBef>
              <a:spcAft>
                <a:spcPts val="0"/>
              </a:spcAft>
              <a:buNone/>
            </a:pPr>
            <a:r>
              <a:t/>
            </a:r>
            <a:endParaRPr sz="1200">
              <a:solidFill>
                <a:schemeClr val="accent1"/>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5" name="Shape 265"/>
        <p:cNvGrpSpPr/>
        <p:nvPr/>
      </p:nvGrpSpPr>
      <p:grpSpPr>
        <a:xfrm>
          <a:off x="0" y="0"/>
          <a:ext cx="0" cy="0"/>
          <a:chOff x="0" y="0"/>
          <a:chExt cx="0" cy="0"/>
        </a:xfrm>
      </p:grpSpPr>
      <p:sp>
        <p:nvSpPr>
          <p:cNvPr id="266" name="Google Shape;266;p28"/>
          <p:cNvSpPr txBox="1"/>
          <p:nvPr>
            <p:ph idx="4294967295" type="title"/>
          </p:nvPr>
        </p:nvSpPr>
        <p:spPr>
          <a:xfrm>
            <a:off x="264025" y="-23075"/>
            <a:ext cx="8022900" cy="7392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sz="1500"/>
              <a:t>References</a:t>
            </a:r>
            <a:endParaRPr sz="1500"/>
          </a:p>
        </p:txBody>
      </p:sp>
      <p:sp>
        <p:nvSpPr>
          <p:cNvPr id="267" name="Google Shape;267;p28"/>
          <p:cNvSpPr txBox="1"/>
          <p:nvPr/>
        </p:nvSpPr>
        <p:spPr>
          <a:xfrm>
            <a:off x="264025" y="376950"/>
            <a:ext cx="8594400" cy="4308000"/>
          </a:xfrm>
          <a:prstGeom prst="rect">
            <a:avLst/>
          </a:prstGeom>
          <a:noFill/>
          <a:ln>
            <a:noFill/>
          </a:ln>
        </p:spPr>
        <p:txBody>
          <a:bodyPr anchorCtr="0" anchor="t" bIns="91425" lIns="91425" spcFirstLastPara="1" rIns="91425" wrap="square" tIns="91425">
            <a:noAutofit/>
          </a:bodyPr>
          <a:lstStyle/>
          <a:p>
            <a:pPr indent="457200" lvl="0" marL="0" rtl="0" algn="l">
              <a:spcBef>
                <a:spcPts val="0"/>
              </a:spcBef>
              <a:spcAft>
                <a:spcPts val="0"/>
              </a:spcAft>
              <a:buNone/>
            </a:pPr>
            <a:r>
              <a:rPr lang="en-GB" sz="1200">
                <a:highlight>
                  <a:srgbClr val="FFFFFF"/>
                </a:highlight>
              </a:rPr>
              <a:t>Felitti, V.J., Anda, R.F., Nordenberg, D., Williamson, D.F., Spitz, A.M., Edwards, V. and Marks, J.S., 1998. Relationship of childhood abuse and household dysfunction to many of the leading causes of death in adults: The Adverse Childhood Experiences (ACE) Study. </a:t>
            </a:r>
            <a:r>
              <a:rPr i="1" lang="en-GB" sz="1200">
                <a:highlight>
                  <a:srgbClr val="FFFFFF"/>
                </a:highlight>
              </a:rPr>
              <a:t>American journal of preventive medicine</a:t>
            </a:r>
            <a:r>
              <a:rPr lang="en-GB" sz="1200">
                <a:highlight>
                  <a:srgbClr val="FFFFFF"/>
                </a:highlight>
              </a:rPr>
              <a:t>, </a:t>
            </a:r>
            <a:r>
              <a:rPr i="1" lang="en-GB" sz="1200">
                <a:highlight>
                  <a:srgbClr val="FFFFFF"/>
                </a:highlight>
              </a:rPr>
              <a:t>14</a:t>
            </a:r>
            <a:r>
              <a:rPr lang="en-GB" sz="1200">
                <a:highlight>
                  <a:srgbClr val="FFFFFF"/>
                </a:highlight>
              </a:rPr>
              <a:t>(4), pp.245-258.</a:t>
            </a:r>
            <a:endParaRPr sz="1200">
              <a:highlight>
                <a:srgbClr val="FFFFFF"/>
              </a:highlight>
            </a:endParaRPr>
          </a:p>
          <a:p>
            <a:pPr indent="457200" lvl="0" marL="0" rtl="0" algn="l">
              <a:spcBef>
                <a:spcPts val="0"/>
              </a:spcBef>
              <a:spcAft>
                <a:spcPts val="0"/>
              </a:spcAft>
              <a:buNone/>
            </a:pPr>
            <a:r>
              <a:rPr lang="en-GB" sz="1200">
                <a:highlight>
                  <a:srgbClr val="FFFFFF"/>
                </a:highlight>
              </a:rPr>
              <a:t>Fitzgerald, M., 2020. Criticism of Attachment Theory, 2020. </a:t>
            </a:r>
            <a:r>
              <a:rPr i="1" lang="en-GB" sz="1200">
                <a:highlight>
                  <a:srgbClr val="FFFFFF"/>
                </a:highlight>
              </a:rPr>
              <a:t>Retrieved May</a:t>
            </a:r>
            <a:r>
              <a:rPr lang="en-GB" sz="1200">
                <a:highlight>
                  <a:srgbClr val="FFFFFF"/>
                </a:highlight>
              </a:rPr>
              <a:t>, </a:t>
            </a:r>
            <a:r>
              <a:rPr i="1" lang="en-GB" sz="1200">
                <a:highlight>
                  <a:srgbClr val="FFFFFF"/>
                </a:highlight>
              </a:rPr>
              <a:t>23</a:t>
            </a:r>
            <a:r>
              <a:rPr lang="en-GB" sz="1200">
                <a:highlight>
                  <a:srgbClr val="FFFFFF"/>
                </a:highlight>
              </a:rPr>
              <a:t>, p.2021.</a:t>
            </a:r>
            <a:endParaRPr sz="1200">
              <a:highlight>
                <a:srgbClr val="FFFFFF"/>
              </a:highlight>
            </a:endParaRPr>
          </a:p>
          <a:p>
            <a:pPr indent="457200" lvl="0" marL="0" rtl="0" algn="l">
              <a:spcBef>
                <a:spcPts val="0"/>
              </a:spcBef>
              <a:spcAft>
                <a:spcPts val="0"/>
              </a:spcAft>
              <a:buNone/>
            </a:pPr>
            <a:r>
              <a:rPr lang="en-GB" sz="1200">
                <a:highlight>
                  <a:srgbClr val="FFFFFF"/>
                </a:highlight>
              </a:rPr>
              <a:t>Flückiger, C., Del Re, A.C., Wampold, B.E. and Horvath, A.O., 2018. The alliance in adult psychotherapy: A meta-analytic synthesis. </a:t>
            </a:r>
            <a:r>
              <a:rPr i="1" lang="en-GB" sz="1200">
                <a:highlight>
                  <a:srgbClr val="FFFFFF"/>
                </a:highlight>
              </a:rPr>
              <a:t>Psychotherapy</a:t>
            </a:r>
            <a:r>
              <a:rPr lang="en-GB" sz="1200">
                <a:highlight>
                  <a:srgbClr val="FFFFFF"/>
                </a:highlight>
              </a:rPr>
              <a:t>, </a:t>
            </a:r>
            <a:r>
              <a:rPr i="1" lang="en-GB" sz="1200">
                <a:highlight>
                  <a:srgbClr val="FFFFFF"/>
                </a:highlight>
              </a:rPr>
              <a:t>55</a:t>
            </a:r>
            <a:r>
              <a:rPr lang="en-GB" sz="1200">
                <a:highlight>
                  <a:srgbClr val="FFFFFF"/>
                </a:highlight>
              </a:rPr>
              <a:t>(4), p.316.</a:t>
            </a:r>
            <a:endParaRPr sz="1200">
              <a:highlight>
                <a:srgbClr val="FFFFFF"/>
              </a:highlight>
            </a:endParaRPr>
          </a:p>
          <a:p>
            <a:pPr indent="457200" lvl="0" marL="0" rtl="0" algn="l">
              <a:spcBef>
                <a:spcPts val="0"/>
              </a:spcBef>
              <a:spcAft>
                <a:spcPts val="0"/>
              </a:spcAft>
              <a:buNone/>
            </a:pPr>
            <a:r>
              <a:rPr lang="en-GB" sz="1200">
                <a:highlight>
                  <a:srgbClr val="FFFFFF"/>
                </a:highlight>
              </a:rPr>
              <a:t>Geller, S.M. and Porges, S.W., 2014. Therapeutic presence: neurophysiological mechanisms mediating feeling safe in therapeutic relationships. </a:t>
            </a:r>
            <a:r>
              <a:rPr i="1" lang="en-GB" sz="1200">
                <a:highlight>
                  <a:srgbClr val="FFFFFF"/>
                </a:highlight>
              </a:rPr>
              <a:t>Journal of Psychotherapy Integration</a:t>
            </a:r>
            <a:r>
              <a:rPr lang="en-GB" sz="1200">
                <a:highlight>
                  <a:srgbClr val="FFFFFF"/>
                </a:highlight>
              </a:rPr>
              <a:t>, </a:t>
            </a:r>
            <a:r>
              <a:rPr i="1" lang="en-GB" sz="1200">
                <a:highlight>
                  <a:srgbClr val="FFFFFF"/>
                </a:highlight>
              </a:rPr>
              <a:t>24</a:t>
            </a:r>
            <a:r>
              <a:rPr lang="en-GB" sz="1200">
                <a:highlight>
                  <a:srgbClr val="FFFFFF"/>
                </a:highlight>
              </a:rPr>
              <a:t>(3), p.178.</a:t>
            </a:r>
            <a:endParaRPr sz="1200">
              <a:highlight>
                <a:srgbClr val="FFFFFF"/>
              </a:highlight>
            </a:endParaRPr>
          </a:p>
          <a:p>
            <a:pPr indent="457200" lvl="0" marL="0" rtl="0" algn="l">
              <a:spcBef>
                <a:spcPts val="0"/>
              </a:spcBef>
              <a:spcAft>
                <a:spcPts val="0"/>
              </a:spcAft>
              <a:buNone/>
            </a:pPr>
            <a:r>
              <a:rPr lang="en-GB" sz="1200">
                <a:highlight>
                  <a:srgbClr val="FFFFFF"/>
                </a:highlight>
              </a:rPr>
              <a:t>Gerhardt, S., 2014. </a:t>
            </a:r>
            <a:r>
              <a:rPr i="1" lang="en-GB" sz="1200">
                <a:highlight>
                  <a:srgbClr val="FFFFFF"/>
                </a:highlight>
              </a:rPr>
              <a:t>Why love matters: How affection shapes a baby's brain</a:t>
            </a:r>
            <a:r>
              <a:rPr lang="en-GB" sz="1200">
                <a:highlight>
                  <a:srgbClr val="FFFFFF"/>
                </a:highlight>
              </a:rPr>
              <a:t>. Routledge.</a:t>
            </a:r>
            <a:endParaRPr sz="1200">
              <a:highlight>
                <a:srgbClr val="FFFFFF"/>
              </a:highlight>
            </a:endParaRPr>
          </a:p>
          <a:p>
            <a:pPr indent="457200" lvl="0" marL="0" rtl="0" algn="l">
              <a:spcBef>
                <a:spcPts val="0"/>
              </a:spcBef>
              <a:spcAft>
                <a:spcPts val="0"/>
              </a:spcAft>
              <a:buNone/>
            </a:pPr>
            <a:r>
              <a:rPr lang="en-GB" sz="1200">
                <a:highlight>
                  <a:srgbClr val="FFFFFF"/>
                </a:highlight>
              </a:rPr>
              <a:t>Greenberg, L.S. and Geller, S., 2001. Congruence and therapeutic presence. </a:t>
            </a:r>
            <a:r>
              <a:rPr i="1" lang="en-GB" sz="1200">
                <a:highlight>
                  <a:srgbClr val="FFFFFF"/>
                </a:highlight>
              </a:rPr>
              <a:t>Rogers’ therapeutic conditions: Evolution, theory and practice</a:t>
            </a:r>
            <a:r>
              <a:rPr lang="en-GB" sz="1200">
                <a:highlight>
                  <a:srgbClr val="FFFFFF"/>
                </a:highlight>
              </a:rPr>
              <a:t>, </a:t>
            </a:r>
            <a:r>
              <a:rPr i="1" lang="en-GB" sz="1200">
                <a:highlight>
                  <a:srgbClr val="FFFFFF"/>
                </a:highlight>
              </a:rPr>
              <a:t>1</a:t>
            </a:r>
            <a:r>
              <a:rPr lang="en-GB" sz="1200">
                <a:highlight>
                  <a:srgbClr val="FFFFFF"/>
                </a:highlight>
              </a:rPr>
              <a:t>, pp.131-149.</a:t>
            </a:r>
            <a:endParaRPr sz="1200">
              <a:highlight>
                <a:srgbClr val="FFFFFF"/>
              </a:highlight>
            </a:endParaRPr>
          </a:p>
          <a:p>
            <a:pPr indent="457200" lvl="0" marL="0" rtl="0" algn="l">
              <a:spcBef>
                <a:spcPts val="0"/>
              </a:spcBef>
              <a:spcAft>
                <a:spcPts val="0"/>
              </a:spcAft>
              <a:buNone/>
            </a:pPr>
            <a:r>
              <a:rPr lang="en-GB" sz="1200">
                <a:highlight>
                  <a:srgbClr val="FFFFFF"/>
                </a:highlight>
              </a:rPr>
              <a:t>	</a:t>
            </a:r>
            <a:r>
              <a:rPr lang="en-GB" sz="1200"/>
              <a:t>Hambrick, E. P., Brawner, T. W., Perry, B. D., Brandt, K., Hofmeister, C., &amp; Collins, J. O. (2019). Beyond the ACE score: Examining relationships between timing of developmental adversity, relational health and developmental outcomes in children. Archives of Psychiatric Nursing, 33(3), pp238–247. </a:t>
            </a:r>
            <a:r>
              <a:rPr lang="en-GB" sz="1200" u="sng">
                <a:hlinkClick r:id="rId3"/>
              </a:rPr>
              <a:t>https://doi.org/10.1016/j.apnu.2018.11.001</a:t>
            </a:r>
            <a:endParaRPr sz="1200">
              <a:highlight>
                <a:srgbClr val="FFFFFF"/>
              </a:highlight>
            </a:endParaRPr>
          </a:p>
          <a:p>
            <a:pPr indent="457200" lvl="0" marL="0" rtl="0" algn="l">
              <a:spcBef>
                <a:spcPts val="0"/>
              </a:spcBef>
              <a:spcAft>
                <a:spcPts val="0"/>
              </a:spcAft>
              <a:buNone/>
            </a:pPr>
            <a:r>
              <a:rPr lang="en-GB" sz="1200">
                <a:highlight>
                  <a:srgbClr val="FFFFFF"/>
                </a:highlight>
              </a:rPr>
              <a:t>Herman, J.L., 1992. Trauma and Recovery Judith Lewis Herman, MD.</a:t>
            </a:r>
            <a:endParaRPr sz="1200">
              <a:highlight>
                <a:srgbClr val="FFFFFF"/>
              </a:highlight>
            </a:endParaRPr>
          </a:p>
          <a:p>
            <a:pPr indent="457200" lvl="0" marL="0" rtl="0" algn="l">
              <a:spcBef>
                <a:spcPts val="0"/>
              </a:spcBef>
              <a:spcAft>
                <a:spcPts val="0"/>
              </a:spcAft>
              <a:buNone/>
            </a:pPr>
            <a:r>
              <a:rPr lang="en-GB" sz="1200">
                <a:highlight>
                  <a:srgbClr val="FFFFFF"/>
                </a:highlight>
              </a:rPr>
              <a:t>Johnson, S.M., 2019. Attachment theory. </a:t>
            </a:r>
            <a:r>
              <a:rPr i="1" lang="en-GB" sz="1200">
                <a:highlight>
                  <a:srgbClr val="FFFFFF"/>
                </a:highlight>
              </a:rPr>
              <a:t>Encyclopedia of couple and family therapy</a:t>
            </a:r>
            <a:r>
              <a:rPr lang="en-GB" sz="1200">
                <a:highlight>
                  <a:srgbClr val="FFFFFF"/>
                </a:highlight>
              </a:rPr>
              <a:t>, pp.169-177.</a:t>
            </a:r>
            <a:endParaRPr sz="1200">
              <a:highlight>
                <a:srgbClr val="FFFFFF"/>
              </a:highlight>
            </a:endParaRPr>
          </a:p>
          <a:p>
            <a:pPr indent="457200" lvl="0" marL="0" rtl="0" algn="l">
              <a:spcBef>
                <a:spcPts val="0"/>
              </a:spcBef>
              <a:spcAft>
                <a:spcPts val="0"/>
              </a:spcAft>
              <a:buNone/>
            </a:pPr>
            <a:r>
              <a:rPr lang="en-GB" sz="1200"/>
              <a:t>Joyce, P., &amp; Sills, C. (2018). Skills in Gestalt Counselling and Psychotherapy. 4th Edition. Sage.</a:t>
            </a:r>
            <a:endParaRPr sz="1200">
              <a:highlight>
                <a:srgbClr val="FFFFFF"/>
              </a:highlight>
            </a:endParaRPr>
          </a:p>
          <a:p>
            <a:pPr indent="457200" lvl="0" marL="0" rtl="0" algn="l">
              <a:spcBef>
                <a:spcPts val="0"/>
              </a:spcBef>
              <a:spcAft>
                <a:spcPts val="0"/>
              </a:spcAft>
              <a:buNone/>
            </a:pPr>
            <a:r>
              <a:rPr lang="en-GB" sz="1200">
                <a:highlight>
                  <a:srgbClr val="FFFFFF"/>
                </a:highlight>
              </a:rPr>
              <a:t>Levine, P.A., 2010. In an unspoken voice: How the body releases trauma and restores goodness. </a:t>
            </a:r>
            <a:r>
              <a:rPr i="1" lang="en-GB" sz="1200">
                <a:highlight>
                  <a:srgbClr val="FFFFFF"/>
                </a:highlight>
              </a:rPr>
              <a:t>North Atlantic Books</a:t>
            </a:r>
            <a:r>
              <a:rPr lang="en-GB" sz="1200">
                <a:highlight>
                  <a:srgbClr val="FFFFFF"/>
                </a:highlight>
              </a:rPr>
              <a:t>.</a:t>
            </a:r>
            <a:endParaRPr sz="1200">
              <a:highlight>
                <a:srgbClr val="FFFFFF"/>
              </a:highlight>
            </a:endParaRPr>
          </a:p>
          <a:p>
            <a:pPr indent="457200" lvl="0" marL="0" rtl="0" algn="l">
              <a:spcBef>
                <a:spcPts val="0"/>
              </a:spcBef>
              <a:spcAft>
                <a:spcPts val="0"/>
              </a:spcAft>
              <a:buNone/>
            </a:pPr>
            <a:r>
              <a:rPr lang="en-GB" sz="1200">
                <a:highlight>
                  <a:srgbClr val="FFFFFF"/>
                </a:highlight>
              </a:rPr>
              <a:t>McEwen, C.A. and Gregerson, S.F., 2019. A critical assessment of the adverse childhood experiences study at 20 years. </a:t>
            </a:r>
            <a:r>
              <a:rPr i="1" lang="en-GB" sz="1200">
                <a:highlight>
                  <a:srgbClr val="FFFFFF"/>
                </a:highlight>
              </a:rPr>
              <a:t>American journal of preventive medicine</a:t>
            </a:r>
            <a:r>
              <a:rPr lang="en-GB" sz="1200">
                <a:highlight>
                  <a:srgbClr val="FFFFFF"/>
                </a:highlight>
              </a:rPr>
              <a:t>, </a:t>
            </a:r>
            <a:r>
              <a:rPr i="1" lang="en-GB" sz="1200">
                <a:highlight>
                  <a:srgbClr val="FFFFFF"/>
                </a:highlight>
              </a:rPr>
              <a:t>56</a:t>
            </a:r>
            <a:r>
              <a:rPr lang="en-GB" sz="1200">
                <a:highlight>
                  <a:srgbClr val="FFFFFF"/>
                </a:highlight>
              </a:rPr>
              <a:t>(6), pp.790-794.</a:t>
            </a:r>
            <a:endParaRPr sz="1200">
              <a:highlight>
                <a:srgbClr val="FFFFFF"/>
              </a:highlight>
            </a:endParaRPr>
          </a:p>
          <a:p>
            <a:pPr indent="457200" lvl="0" marL="0" rtl="0" algn="l">
              <a:spcBef>
                <a:spcPts val="0"/>
              </a:spcBef>
              <a:spcAft>
                <a:spcPts val="0"/>
              </a:spcAft>
              <a:buNone/>
            </a:pPr>
            <a:r>
              <a:rPr lang="en-GB" sz="1200"/>
              <a:t>Mearns, D., &amp; Thorne, B. (2013). Person-Centred Counselling in Action. 4th Edition. Sage.</a:t>
            </a:r>
            <a:endParaRPr sz="1200">
              <a:highlight>
                <a:srgbClr val="FFFFFF"/>
              </a:highlight>
            </a:endParaRPr>
          </a:p>
          <a:p>
            <a:pPr indent="457200" lvl="0" marL="0" rtl="0" algn="l">
              <a:spcBef>
                <a:spcPts val="0"/>
              </a:spcBef>
              <a:spcAft>
                <a:spcPts val="0"/>
              </a:spcAft>
              <a:buNone/>
            </a:pPr>
            <a:r>
              <a:rPr lang="en-GB" sz="1200">
                <a:highlight>
                  <a:srgbClr val="FFFFFF"/>
                </a:highlight>
              </a:rPr>
              <a:t>Messina, I., Calvo, V. and Grecucci, A., 2023. Attachment orientations and emotion regulation: new insights from the study of interpersonal emotion regulation strategies. </a:t>
            </a:r>
            <a:r>
              <a:rPr i="1" lang="en-GB" sz="1200">
                <a:highlight>
                  <a:srgbClr val="FFFFFF"/>
                </a:highlight>
              </a:rPr>
              <a:t>Research in Psychotherapy: Psychopathology, Process, and Outcome</a:t>
            </a:r>
            <a:r>
              <a:rPr lang="en-GB" sz="1200">
                <a:highlight>
                  <a:srgbClr val="FFFFFF"/>
                </a:highlight>
              </a:rPr>
              <a:t>, </a:t>
            </a:r>
            <a:r>
              <a:rPr i="1" lang="en-GB" sz="1200">
                <a:highlight>
                  <a:srgbClr val="FFFFFF"/>
                </a:highlight>
              </a:rPr>
              <a:t>26</a:t>
            </a:r>
            <a:r>
              <a:rPr lang="en-GB" sz="1200">
                <a:highlight>
                  <a:srgbClr val="FFFFFF"/>
                </a:highlight>
              </a:rPr>
              <a:t>(3).</a:t>
            </a:r>
            <a:endParaRPr sz="1200">
              <a:highlight>
                <a:srgbClr val="FFFFFF"/>
              </a:highlight>
            </a:endParaRPr>
          </a:p>
          <a:p>
            <a:pPr indent="0" lvl="0" marL="0" rtl="0" algn="l">
              <a:spcBef>
                <a:spcPts val="0"/>
              </a:spcBef>
              <a:spcAft>
                <a:spcPts val="0"/>
              </a:spcAft>
              <a:buNone/>
            </a:pPr>
            <a:r>
              <a:t/>
            </a:r>
            <a:endParaRPr sz="1200">
              <a:highlight>
                <a:srgbClr val="FFFFFF"/>
              </a:highlight>
            </a:endParaRPr>
          </a:p>
          <a:p>
            <a:pPr indent="0" lvl="0" marL="0" rtl="0" algn="l">
              <a:spcBef>
                <a:spcPts val="0"/>
              </a:spcBef>
              <a:spcAft>
                <a:spcPts val="0"/>
              </a:spcAft>
              <a:buNone/>
            </a:pPr>
            <a:r>
              <a:t/>
            </a:r>
            <a:endParaRPr sz="1200">
              <a:highlight>
                <a:srgbClr val="FFFFFF"/>
              </a:highlight>
            </a:endParaRPr>
          </a:p>
          <a:p>
            <a:pPr indent="0" lvl="0" marL="0" rtl="0" algn="l">
              <a:spcBef>
                <a:spcPts val="0"/>
              </a:spcBef>
              <a:spcAft>
                <a:spcPts val="0"/>
              </a:spcAft>
              <a:buNone/>
            </a:pPr>
            <a:r>
              <a:t/>
            </a:r>
            <a:endParaRPr sz="1300">
              <a:solidFill>
                <a:schemeClr val="accent1"/>
              </a:solidFill>
              <a:latin typeface="Lato"/>
              <a:ea typeface="Lato"/>
              <a:cs typeface="Lato"/>
              <a:sym typeface="Lato"/>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1" name="Shape 271"/>
        <p:cNvGrpSpPr/>
        <p:nvPr/>
      </p:nvGrpSpPr>
      <p:grpSpPr>
        <a:xfrm>
          <a:off x="0" y="0"/>
          <a:ext cx="0" cy="0"/>
          <a:chOff x="0" y="0"/>
          <a:chExt cx="0" cy="0"/>
        </a:xfrm>
      </p:grpSpPr>
      <p:sp>
        <p:nvSpPr>
          <p:cNvPr id="272" name="Google Shape;272;p29"/>
          <p:cNvSpPr txBox="1"/>
          <p:nvPr>
            <p:ph idx="1" type="body"/>
          </p:nvPr>
        </p:nvSpPr>
        <p:spPr>
          <a:xfrm>
            <a:off x="233400" y="528600"/>
            <a:ext cx="8557200" cy="4304400"/>
          </a:xfrm>
          <a:prstGeom prst="rect">
            <a:avLst/>
          </a:prstGeom>
        </p:spPr>
        <p:txBody>
          <a:bodyPr anchorCtr="0" anchor="ctr" bIns="91425" lIns="91425" spcFirstLastPara="1" rIns="91425" wrap="square" tIns="91425">
            <a:noAutofit/>
          </a:bodyPr>
          <a:lstStyle/>
          <a:p>
            <a:pPr indent="457200" lvl="0" marL="0" rtl="0" algn="l">
              <a:spcBef>
                <a:spcPts val="0"/>
              </a:spcBef>
              <a:spcAft>
                <a:spcPts val="0"/>
              </a:spcAft>
              <a:buNone/>
            </a:pPr>
            <a:r>
              <a:rPr lang="en-GB" sz="1200">
                <a:solidFill>
                  <a:srgbClr val="000000"/>
                </a:solidFill>
                <a:latin typeface="Arial"/>
                <a:ea typeface="Arial"/>
                <a:cs typeface="Arial"/>
                <a:sym typeface="Arial"/>
              </a:rPr>
              <a:t>Office for Health Improvement &amp; Disparities., 2022. Guidance: Working definition of trauma-informed practice.  Available at: </a:t>
            </a:r>
            <a:r>
              <a:rPr lang="en-GB" sz="1200" u="sng">
                <a:solidFill>
                  <a:srgbClr val="000000"/>
                </a:solidFill>
                <a:latin typeface="Arial"/>
                <a:ea typeface="Arial"/>
                <a:cs typeface="Arial"/>
                <a:sym typeface="Arial"/>
                <a:hlinkClick r:id="rId3">
                  <a:extLst>
                    <a:ext uri="{A12FA001-AC4F-418D-AE19-62706E023703}">
                      <ahyp:hlinkClr val="tx"/>
                    </a:ext>
                  </a:extLst>
                </a:hlinkClick>
              </a:rPr>
              <a:t>https://www.gov.uk/government/publications/working-definition-of-trauma-informed-practice/working-definition-of-trauma-informed-practice</a:t>
            </a:r>
            <a:r>
              <a:rPr lang="en-GB" sz="1200">
                <a:solidFill>
                  <a:srgbClr val="000000"/>
                </a:solidFill>
                <a:latin typeface="Arial"/>
                <a:ea typeface="Arial"/>
                <a:cs typeface="Arial"/>
                <a:sym typeface="Arial"/>
              </a:rPr>
              <a:t>. (Accessed: November 1 2024)</a:t>
            </a:r>
            <a:endParaRPr sz="1200">
              <a:solidFill>
                <a:srgbClr val="000000"/>
              </a:solidFill>
              <a:latin typeface="Arial"/>
              <a:ea typeface="Arial"/>
              <a:cs typeface="Arial"/>
              <a:sym typeface="Arial"/>
            </a:endParaRPr>
          </a:p>
          <a:p>
            <a:pPr indent="457200" lvl="0" marL="0" rtl="0" algn="l">
              <a:spcBef>
                <a:spcPts val="0"/>
              </a:spcBef>
              <a:spcAft>
                <a:spcPts val="0"/>
              </a:spcAft>
              <a:buNone/>
            </a:pPr>
            <a:r>
              <a:rPr lang="en-GB" sz="1200">
                <a:solidFill>
                  <a:srgbClr val="000000"/>
                </a:solidFill>
                <a:highlight>
                  <a:srgbClr val="FFFFFF"/>
                </a:highlight>
                <a:latin typeface="Arial"/>
                <a:ea typeface="Arial"/>
                <a:cs typeface="Arial"/>
                <a:sym typeface="Arial"/>
              </a:rPr>
              <a:t>Pascual-Leone, A. and Greenberg, L.S., 2007. Emotional processing in experiential therapy: Why" the only way out is through.". </a:t>
            </a:r>
            <a:r>
              <a:rPr i="1" lang="en-GB" sz="1200">
                <a:solidFill>
                  <a:srgbClr val="000000"/>
                </a:solidFill>
                <a:highlight>
                  <a:srgbClr val="FFFFFF"/>
                </a:highlight>
                <a:latin typeface="Arial"/>
                <a:ea typeface="Arial"/>
                <a:cs typeface="Arial"/>
                <a:sym typeface="Arial"/>
              </a:rPr>
              <a:t>Journal of consulting and clinical psychology</a:t>
            </a:r>
            <a:r>
              <a:rPr lang="en-GB" sz="1200">
                <a:solidFill>
                  <a:srgbClr val="000000"/>
                </a:solidFill>
                <a:highlight>
                  <a:srgbClr val="FFFFFF"/>
                </a:highlight>
                <a:latin typeface="Arial"/>
                <a:ea typeface="Arial"/>
                <a:cs typeface="Arial"/>
                <a:sym typeface="Arial"/>
              </a:rPr>
              <a:t>, </a:t>
            </a:r>
            <a:r>
              <a:rPr i="1" lang="en-GB" sz="1200">
                <a:solidFill>
                  <a:srgbClr val="000000"/>
                </a:solidFill>
                <a:highlight>
                  <a:srgbClr val="FFFFFF"/>
                </a:highlight>
                <a:latin typeface="Arial"/>
                <a:ea typeface="Arial"/>
                <a:cs typeface="Arial"/>
                <a:sym typeface="Arial"/>
              </a:rPr>
              <a:t>75</a:t>
            </a:r>
            <a:r>
              <a:rPr lang="en-GB" sz="1200">
                <a:solidFill>
                  <a:srgbClr val="000000"/>
                </a:solidFill>
                <a:highlight>
                  <a:srgbClr val="FFFFFF"/>
                </a:highlight>
                <a:latin typeface="Arial"/>
                <a:ea typeface="Arial"/>
                <a:cs typeface="Arial"/>
                <a:sym typeface="Arial"/>
              </a:rPr>
              <a:t>(6), p.875.</a:t>
            </a:r>
            <a:endParaRPr sz="1200">
              <a:solidFill>
                <a:srgbClr val="000000"/>
              </a:solidFill>
              <a:highlight>
                <a:srgbClr val="FFFFFF"/>
              </a:highlight>
              <a:latin typeface="Arial"/>
              <a:ea typeface="Arial"/>
              <a:cs typeface="Arial"/>
              <a:sym typeface="Arial"/>
            </a:endParaRPr>
          </a:p>
          <a:p>
            <a:pPr indent="457200" lvl="0" marL="0" rtl="0" algn="l">
              <a:spcBef>
                <a:spcPts val="0"/>
              </a:spcBef>
              <a:spcAft>
                <a:spcPts val="0"/>
              </a:spcAft>
              <a:buNone/>
            </a:pPr>
            <a:r>
              <a:rPr lang="en-GB" sz="1200">
                <a:solidFill>
                  <a:srgbClr val="000000"/>
                </a:solidFill>
                <a:highlight>
                  <a:srgbClr val="FFFFFF"/>
                </a:highlight>
                <a:latin typeface="Arial"/>
                <a:ea typeface="Arial"/>
                <a:cs typeface="Arial"/>
                <a:sym typeface="Arial"/>
              </a:rPr>
              <a:t>Pascual-Leone, A., &amp; Greenberg, L. (2020). Emotion-focused therapy: Integrating neuroscience and practice. In R. D. Lane (Ed.), </a:t>
            </a:r>
            <a:r>
              <a:rPr i="1" lang="en-GB" sz="1200">
                <a:solidFill>
                  <a:srgbClr val="000000"/>
                </a:solidFill>
                <a:highlight>
                  <a:srgbClr val="FFFFFF"/>
                </a:highlight>
                <a:latin typeface="Arial"/>
                <a:ea typeface="Arial"/>
                <a:cs typeface="Arial"/>
                <a:sym typeface="Arial"/>
              </a:rPr>
              <a:t>Neuroscience of enduring change: Implications for psychotherapy</a:t>
            </a:r>
            <a:r>
              <a:rPr lang="en-GB" sz="1200">
                <a:solidFill>
                  <a:srgbClr val="000000"/>
                </a:solidFill>
                <a:highlight>
                  <a:srgbClr val="FFFFFF"/>
                </a:highlight>
                <a:latin typeface="Arial"/>
                <a:ea typeface="Arial"/>
                <a:cs typeface="Arial"/>
                <a:sym typeface="Arial"/>
              </a:rPr>
              <a:t> (pp. 215–244). Oxford University Press.</a:t>
            </a:r>
            <a:endParaRPr sz="1200">
              <a:solidFill>
                <a:srgbClr val="000000"/>
              </a:solidFill>
              <a:highlight>
                <a:srgbClr val="FFFFFF"/>
              </a:highlight>
              <a:latin typeface="Arial"/>
              <a:ea typeface="Arial"/>
              <a:cs typeface="Arial"/>
              <a:sym typeface="Arial"/>
            </a:endParaRPr>
          </a:p>
          <a:p>
            <a:pPr indent="457200" lvl="0" marL="0" rtl="0" algn="l">
              <a:spcBef>
                <a:spcPts val="0"/>
              </a:spcBef>
              <a:spcAft>
                <a:spcPts val="0"/>
              </a:spcAft>
              <a:buNone/>
            </a:pPr>
            <a:r>
              <a:rPr lang="en-GB" sz="1200">
                <a:solidFill>
                  <a:srgbClr val="000000"/>
                </a:solidFill>
                <a:highlight>
                  <a:srgbClr val="FFFFFF"/>
                </a:highlight>
                <a:latin typeface="Arial"/>
                <a:ea typeface="Arial"/>
                <a:cs typeface="Arial"/>
                <a:sym typeface="Arial"/>
              </a:rPr>
              <a:t>Petrowski, K., Schmalbach, B., Niedling, M. and Stalder, T., 2019. The effects of post-awakening light exposure on the cortisol awakening response in healthy male individuals. </a:t>
            </a:r>
            <a:r>
              <a:rPr i="1" lang="en-GB" sz="1200">
                <a:solidFill>
                  <a:srgbClr val="000000"/>
                </a:solidFill>
                <a:highlight>
                  <a:srgbClr val="FFFFFF"/>
                </a:highlight>
                <a:latin typeface="Arial"/>
                <a:ea typeface="Arial"/>
                <a:cs typeface="Arial"/>
                <a:sym typeface="Arial"/>
              </a:rPr>
              <a:t>Psychoneuroendocrinology</a:t>
            </a:r>
            <a:r>
              <a:rPr lang="en-GB" sz="1200">
                <a:solidFill>
                  <a:srgbClr val="000000"/>
                </a:solidFill>
                <a:highlight>
                  <a:srgbClr val="FFFFFF"/>
                </a:highlight>
                <a:latin typeface="Arial"/>
                <a:ea typeface="Arial"/>
                <a:cs typeface="Arial"/>
                <a:sym typeface="Arial"/>
              </a:rPr>
              <a:t>, </a:t>
            </a:r>
            <a:r>
              <a:rPr i="1" lang="en-GB" sz="1200">
                <a:solidFill>
                  <a:srgbClr val="000000"/>
                </a:solidFill>
                <a:highlight>
                  <a:srgbClr val="FFFFFF"/>
                </a:highlight>
                <a:latin typeface="Arial"/>
                <a:ea typeface="Arial"/>
                <a:cs typeface="Arial"/>
                <a:sym typeface="Arial"/>
              </a:rPr>
              <a:t>108</a:t>
            </a:r>
            <a:r>
              <a:rPr lang="en-GB" sz="1200">
                <a:solidFill>
                  <a:srgbClr val="000000"/>
                </a:solidFill>
                <a:highlight>
                  <a:srgbClr val="FFFFFF"/>
                </a:highlight>
                <a:latin typeface="Arial"/>
                <a:ea typeface="Arial"/>
                <a:cs typeface="Arial"/>
                <a:sym typeface="Arial"/>
              </a:rPr>
              <a:t>, pp.28-34.</a:t>
            </a:r>
            <a:endParaRPr sz="1200">
              <a:solidFill>
                <a:srgbClr val="000000"/>
              </a:solidFill>
              <a:highlight>
                <a:srgbClr val="FFFFFF"/>
              </a:highlight>
              <a:latin typeface="Arial"/>
              <a:ea typeface="Arial"/>
              <a:cs typeface="Arial"/>
              <a:sym typeface="Arial"/>
            </a:endParaRPr>
          </a:p>
          <a:p>
            <a:pPr indent="457200" lvl="0" marL="0" rtl="0" algn="l">
              <a:spcBef>
                <a:spcPts val="0"/>
              </a:spcBef>
              <a:spcAft>
                <a:spcPts val="0"/>
              </a:spcAft>
              <a:buNone/>
            </a:pPr>
            <a:r>
              <a:rPr lang="en-GB" sz="1200">
                <a:solidFill>
                  <a:srgbClr val="000000"/>
                </a:solidFill>
                <a:highlight>
                  <a:srgbClr val="FFFFFF"/>
                </a:highlight>
                <a:latin typeface="Arial"/>
                <a:ea typeface="Arial"/>
                <a:cs typeface="Arial"/>
                <a:sym typeface="Arial"/>
              </a:rPr>
              <a:t>Petrowski, K., Berth, H., Beiling, P., Renner, V. and Probst, T., 2021. Patient’s and the Therapist’s attachment representations, attachment to therapists, and self-esteem-change through psychotherapy. </a:t>
            </a:r>
            <a:r>
              <a:rPr i="1" lang="en-GB" sz="1200">
                <a:solidFill>
                  <a:srgbClr val="000000"/>
                </a:solidFill>
                <a:highlight>
                  <a:srgbClr val="FFFFFF"/>
                </a:highlight>
                <a:latin typeface="Arial"/>
                <a:ea typeface="Arial"/>
                <a:cs typeface="Arial"/>
                <a:sym typeface="Arial"/>
              </a:rPr>
              <a:t>Frontiers in Psychology</a:t>
            </a:r>
            <a:r>
              <a:rPr lang="en-GB" sz="1200">
                <a:solidFill>
                  <a:srgbClr val="000000"/>
                </a:solidFill>
                <a:highlight>
                  <a:srgbClr val="FFFFFF"/>
                </a:highlight>
                <a:latin typeface="Arial"/>
                <a:ea typeface="Arial"/>
                <a:cs typeface="Arial"/>
                <a:sym typeface="Arial"/>
              </a:rPr>
              <a:t>, </a:t>
            </a:r>
            <a:r>
              <a:rPr i="1" lang="en-GB" sz="1200">
                <a:solidFill>
                  <a:srgbClr val="000000"/>
                </a:solidFill>
                <a:highlight>
                  <a:srgbClr val="FFFFFF"/>
                </a:highlight>
                <a:latin typeface="Arial"/>
                <a:ea typeface="Arial"/>
                <a:cs typeface="Arial"/>
                <a:sym typeface="Arial"/>
              </a:rPr>
              <a:t>12</a:t>
            </a:r>
            <a:r>
              <a:rPr lang="en-GB" sz="1200">
                <a:solidFill>
                  <a:srgbClr val="000000"/>
                </a:solidFill>
                <a:highlight>
                  <a:srgbClr val="FFFFFF"/>
                </a:highlight>
                <a:latin typeface="Arial"/>
                <a:ea typeface="Arial"/>
                <a:cs typeface="Arial"/>
                <a:sym typeface="Arial"/>
              </a:rPr>
              <a:t>, p.711296.</a:t>
            </a:r>
            <a:endParaRPr sz="1200">
              <a:solidFill>
                <a:srgbClr val="000000"/>
              </a:solidFill>
              <a:highlight>
                <a:srgbClr val="FFFFFF"/>
              </a:highlight>
              <a:latin typeface="Arial"/>
              <a:ea typeface="Arial"/>
              <a:cs typeface="Arial"/>
              <a:sym typeface="Arial"/>
            </a:endParaRPr>
          </a:p>
          <a:p>
            <a:pPr indent="457200" lvl="0" marL="0" rtl="0" algn="l">
              <a:spcBef>
                <a:spcPts val="0"/>
              </a:spcBef>
              <a:spcAft>
                <a:spcPts val="0"/>
              </a:spcAft>
              <a:buNone/>
            </a:pPr>
            <a:r>
              <a:rPr lang="en-GB" sz="1200">
                <a:solidFill>
                  <a:srgbClr val="000000"/>
                </a:solidFill>
                <a:highlight>
                  <a:srgbClr val="FFFFFF"/>
                </a:highlight>
                <a:latin typeface="Arial"/>
                <a:ea typeface="Arial"/>
                <a:cs typeface="Arial"/>
                <a:sym typeface="Arial"/>
              </a:rPr>
              <a:t>Porges, S.W., 2011. </a:t>
            </a:r>
            <a:r>
              <a:rPr i="1" lang="en-GB" sz="1200">
                <a:solidFill>
                  <a:srgbClr val="000000"/>
                </a:solidFill>
                <a:highlight>
                  <a:srgbClr val="FFFFFF"/>
                </a:highlight>
                <a:latin typeface="Arial"/>
                <a:ea typeface="Arial"/>
                <a:cs typeface="Arial"/>
                <a:sym typeface="Arial"/>
              </a:rPr>
              <a:t>The polyvagal theory: Neurophysiological foundations of emotions, attachment, communication, and self-regulation (Norton series on interpersonal neurobiology)</a:t>
            </a:r>
            <a:r>
              <a:rPr lang="en-GB" sz="1200">
                <a:solidFill>
                  <a:srgbClr val="000000"/>
                </a:solidFill>
                <a:highlight>
                  <a:srgbClr val="FFFFFF"/>
                </a:highlight>
                <a:latin typeface="Arial"/>
                <a:ea typeface="Arial"/>
                <a:cs typeface="Arial"/>
                <a:sym typeface="Arial"/>
              </a:rPr>
              <a:t>. WW Norton &amp; Company.</a:t>
            </a:r>
            <a:endParaRPr sz="1200">
              <a:solidFill>
                <a:srgbClr val="000000"/>
              </a:solidFill>
              <a:highlight>
                <a:srgbClr val="FFFFFF"/>
              </a:highlight>
              <a:latin typeface="Arial"/>
              <a:ea typeface="Arial"/>
              <a:cs typeface="Arial"/>
              <a:sym typeface="Arial"/>
            </a:endParaRPr>
          </a:p>
          <a:p>
            <a:pPr indent="457200" lvl="0" marL="0" rtl="0" algn="l">
              <a:spcBef>
                <a:spcPts val="0"/>
              </a:spcBef>
              <a:spcAft>
                <a:spcPts val="0"/>
              </a:spcAft>
              <a:buNone/>
            </a:pPr>
            <a:r>
              <a:rPr lang="en-GB" sz="1200">
                <a:solidFill>
                  <a:srgbClr val="000000"/>
                </a:solidFill>
                <a:highlight>
                  <a:srgbClr val="FFFFFF"/>
                </a:highlight>
                <a:latin typeface="Arial"/>
                <a:ea typeface="Arial"/>
                <a:cs typeface="Arial"/>
                <a:sym typeface="Arial"/>
              </a:rPr>
              <a:t>Robinson, T., 2020. The impact of trauma and adverse childhood experiences on adolescent academic achievement.</a:t>
            </a:r>
            <a:endParaRPr sz="1200">
              <a:solidFill>
                <a:srgbClr val="000000"/>
              </a:solidFill>
              <a:highlight>
                <a:srgbClr val="FFFFFF"/>
              </a:highlight>
              <a:latin typeface="Arial"/>
              <a:ea typeface="Arial"/>
              <a:cs typeface="Arial"/>
              <a:sym typeface="Arial"/>
            </a:endParaRPr>
          </a:p>
          <a:p>
            <a:pPr indent="457200" lvl="0" marL="0" rtl="0" algn="l">
              <a:spcBef>
                <a:spcPts val="0"/>
              </a:spcBef>
              <a:spcAft>
                <a:spcPts val="0"/>
              </a:spcAft>
              <a:buNone/>
            </a:pPr>
            <a:r>
              <a:rPr lang="en-GB" sz="1200">
                <a:solidFill>
                  <a:srgbClr val="000000"/>
                </a:solidFill>
                <a:highlight>
                  <a:srgbClr val="FFFFFF"/>
                </a:highlight>
                <a:latin typeface="Arial"/>
                <a:ea typeface="Arial"/>
                <a:cs typeface="Arial"/>
                <a:sym typeface="Arial"/>
              </a:rPr>
              <a:t>Rogers, C.R., 1961. The process equation of psychotherapy. </a:t>
            </a:r>
            <a:r>
              <a:rPr i="1" lang="en-GB" sz="1200">
                <a:solidFill>
                  <a:srgbClr val="000000"/>
                </a:solidFill>
                <a:highlight>
                  <a:srgbClr val="FFFFFF"/>
                </a:highlight>
                <a:latin typeface="Arial"/>
                <a:ea typeface="Arial"/>
                <a:cs typeface="Arial"/>
                <a:sym typeface="Arial"/>
              </a:rPr>
              <a:t>American journal of psychotherapy</a:t>
            </a:r>
            <a:r>
              <a:rPr lang="en-GB" sz="1200">
                <a:solidFill>
                  <a:srgbClr val="000000"/>
                </a:solidFill>
                <a:highlight>
                  <a:srgbClr val="FFFFFF"/>
                </a:highlight>
                <a:latin typeface="Arial"/>
                <a:ea typeface="Arial"/>
                <a:cs typeface="Arial"/>
                <a:sym typeface="Arial"/>
              </a:rPr>
              <a:t>, </a:t>
            </a:r>
            <a:r>
              <a:rPr i="1" lang="en-GB" sz="1200">
                <a:solidFill>
                  <a:srgbClr val="000000"/>
                </a:solidFill>
                <a:highlight>
                  <a:srgbClr val="FFFFFF"/>
                </a:highlight>
                <a:latin typeface="Arial"/>
                <a:ea typeface="Arial"/>
                <a:cs typeface="Arial"/>
                <a:sym typeface="Arial"/>
              </a:rPr>
              <a:t>15</a:t>
            </a:r>
            <a:r>
              <a:rPr lang="en-GB" sz="1200">
                <a:solidFill>
                  <a:srgbClr val="000000"/>
                </a:solidFill>
                <a:highlight>
                  <a:srgbClr val="FFFFFF"/>
                </a:highlight>
                <a:latin typeface="Arial"/>
                <a:ea typeface="Arial"/>
                <a:cs typeface="Arial"/>
                <a:sym typeface="Arial"/>
              </a:rPr>
              <a:t>(1), pp.27-45.</a:t>
            </a:r>
            <a:endParaRPr sz="1200">
              <a:solidFill>
                <a:srgbClr val="000000"/>
              </a:solidFill>
              <a:highlight>
                <a:srgbClr val="FFFFFF"/>
              </a:highlight>
              <a:latin typeface="Arial"/>
              <a:ea typeface="Arial"/>
              <a:cs typeface="Arial"/>
              <a:sym typeface="Arial"/>
            </a:endParaRPr>
          </a:p>
          <a:p>
            <a:pPr indent="457200" lvl="0" marL="0" rtl="0" algn="l">
              <a:spcBef>
                <a:spcPts val="0"/>
              </a:spcBef>
              <a:spcAft>
                <a:spcPts val="0"/>
              </a:spcAft>
              <a:buNone/>
            </a:pPr>
            <a:r>
              <a:rPr lang="en-GB" sz="1200">
                <a:solidFill>
                  <a:srgbClr val="000000"/>
                </a:solidFill>
                <a:highlight>
                  <a:srgbClr val="FFFFFF"/>
                </a:highlight>
                <a:latin typeface="Arial"/>
                <a:ea typeface="Arial"/>
                <a:cs typeface="Arial"/>
                <a:sym typeface="Arial"/>
              </a:rPr>
              <a:t>Rogers, C.R., 1961. On Becoming a Person:(1961) on Becoming a Person.</a:t>
            </a:r>
            <a:endParaRPr sz="1200">
              <a:solidFill>
                <a:srgbClr val="000000"/>
              </a:solidFill>
              <a:highlight>
                <a:srgbClr val="FFFFFF"/>
              </a:highlight>
              <a:latin typeface="Arial"/>
              <a:ea typeface="Arial"/>
              <a:cs typeface="Arial"/>
              <a:sym typeface="Arial"/>
            </a:endParaRPr>
          </a:p>
          <a:p>
            <a:pPr indent="457200" lvl="0" marL="0" rtl="0" algn="l">
              <a:spcBef>
                <a:spcPts val="0"/>
              </a:spcBef>
              <a:spcAft>
                <a:spcPts val="0"/>
              </a:spcAft>
              <a:buNone/>
            </a:pPr>
            <a:r>
              <a:rPr lang="en-GB" sz="1200">
                <a:solidFill>
                  <a:srgbClr val="000000"/>
                </a:solidFill>
                <a:highlight>
                  <a:srgbClr val="FFFFFF"/>
                </a:highlight>
                <a:latin typeface="Arial"/>
                <a:ea typeface="Arial"/>
                <a:cs typeface="Arial"/>
                <a:sym typeface="Arial"/>
              </a:rPr>
              <a:t>Rogers, C.R., 1963. The concept of the fully functioning person. </a:t>
            </a:r>
            <a:r>
              <a:rPr i="1" lang="en-GB" sz="1200">
                <a:solidFill>
                  <a:srgbClr val="000000"/>
                </a:solidFill>
                <a:highlight>
                  <a:srgbClr val="FFFFFF"/>
                </a:highlight>
                <a:latin typeface="Arial"/>
                <a:ea typeface="Arial"/>
                <a:cs typeface="Arial"/>
                <a:sym typeface="Arial"/>
              </a:rPr>
              <a:t>Psychotherapy: Theory, Research &amp; Practice</a:t>
            </a:r>
            <a:r>
              <a:rPr lang="en-GB" sz="1200">
                <a:solidFill>
                  <a:srgbClr val="000000"/>
                </a:solidFill>
                <a:highlight>
                  <a:srgbClr val="FFFFFF"/>
                </a:highlight>
                <a:latin typeface="Arial"/>
                <a:ea typeface="Arial"/>
                <a:cs typeface="Arial"/>
                <a:sym typeface="Arial"/>
              </a:rPr>
              <a:t>, </a:t>
            </a:r>
            <a:r>
              <a:rPr i="1" lang="en-GB" sz="1200">
                <a:solidFill>
                  <a:srgbClr val="000000"/>
                </a:solidFill>
                <a:highlight>
                  <a:srgbClr val="FFFFFF"/>
                </a:highlight>
                <a:latin typeface="Arial"/>
                <a:ea typeface="Arial"/>
                <a:cs typeface="Arial"/>
                <a:sym typeface="Arial"/>
              </a:rPr>
              <a:t>1</a:t>
            </a:r>
            <a:r>
              <a:rPr lang="en-GB" sz="1200">
                <a:solidFill>
                  <a:srgbClr val="000000"/>
                </a:solidFill>
                <a:highlight>
                  <a:srgbClr val="FFFFFF"/>
                </a:highlight>
                <a:latin typeface="Arial"/>
                <a:ea typeface="Arial"/>
                <a:cs typeface="Arial"/>
                <a:sym typeface="Arial"/>
              </a:rPr>
              <a:t>(1), </a:t>
            </a:r>
            <a:endParaRPr sz="1200">
              <a:solidFill>
                <a:srgbClr val="000000"/>
              </a:solidFill>
              <a:highlight>
                <a:srgbClr val="FFFFFF"/>
              </a:highlight>
              <a:latin typeface="Arial"/>
              <a:ea typeface="Arial"/>
              <a:cs typeface="Arial"/>
              <a:sym typeface="Arial"/>
            </a:endParaRPr>
          </a:p>
          <a:p>
            <a:pPr indent="0" lvl="0" marL="0" rtl="0" algn="l">
              <a:spcBef>
                <a:spcPts val="0"/>
              </a:spcBef>
              <a:spcAft>
                <a:spcPts val="0"/>
              </a:spcAft>
              <a:buNone/>
            </a:pPr>
            <a:r>
              <a:rPr lang="en-GB" sz="1200">
                <a:solidFill>
                  <a:srgbClr val="000000"/>
                </a:solidFill>
                <a:highlight>
                  <a:srgbClr val="FFFFFF"/>
                </a:highlight>
                <a:latin typeface="Arial"/>
                <a:ea typeface="Arial"/>
                <a:cs typeface="Arial"/>
                <a:sym typeface="Arial"/>
              </a:rPr>
              <a:t>P.17.</a:t>
            </a:r>
            <a:endParaRPr sz="1200">
              <a:solidFill>
                <a:srgbClr val="000000"/>
              </a:solidFill>
              <a:highlight>
                <a:srgbClr val="FFFFFF"/>
              </a:highlight>
              <a:latin typeface="Arial"/>
              <a:ea typeface="Arial"/>
              <a:cs typeface="Arial"/>
              <a:sym typeface="Arial"/>
            </a:endParaRPr>
          </a:p>
          <a:p>
            <a:pPr indent="0" lvl="0" marL="0" rtl="0" algn="l">
              <a:spcBef>
                <a:spcPts val="0"/>
              </a:spcBef>
              <a:spcAft>
                <a:spcPts val="0"/>
              </a:spcAft>
              <a:buNone/>
            </a:pPr>
            <a:r>
              <a:rPr lang="en-GB" sz="1200">
                <a:solidFill>
                  <a:srgbClr val="000000"/>
                </a:solidFill>
                <a:highlight>
                  <a:srgbClr val="FFFFFF"/>
                </a:highlight>
                <a:latin typeface="Arial"/>
                <a:ea typeface="Arial"/>
                <a:cs typeface="Arial"/>
                <a:sym typeface="Arial"/>
              </a:rPr>
              <a:t>	Rogers, C. (2004). On Becoming a Person. Constable.</a:t>
            </a:r>
            <a:endParaRPr sz="1200">
              <a:solidFill>
                <a:srgbClr val="000000"/>
              </a:solidFill>
              <a:highlight>
                <a:srgbClr val="FFFFFF"/>
              </a:highlight>
              <a:latin typeface="Arial"/>
              <a:ea typeface="Arial"/>
              <a:cs typeface="Arial"/>
              <a:sym typeface="Arial"/>
            </a:endParaRPr>
          </a:p>
          <a:p>
            <a:pPr indent="457200" lvl="0" marL="0" rtl="0" algn="l">
              <a:spcBef>
                <a:spcPts val="0"/>
              </a:spcBef>
              <a:spcAft>
                <a:spcPts val="0"/>
              </a:spcAft>
              <a:buNone/>
            </a:pPr>
            <a:r>
              <a:rPr lang="en-GB" sz="1200">
                <a:solidFill>
                  <a:srgbClr val="000000"/>
                </a:solidFill>
                <a:highlight>
                  <a:srgbClr val="FFFFFF"/>
                </a:highlight>
                <a:latin typeface="Arial"/>
                <a:ea typeface="Arial"/>
                <a:cs typeface="Arial"/>
                <a:sym typeface="Arial"/>
              </a:rPr>
              <a:t>Rothschild, B., 2000. </a:t>
            </a:r>
            <a:r>
              <a:rPr i="1" lang="en-GB" sz="1200">
                <a:solidFill>
                  <a:srgbClr val="000000"/>
                </a:solidFill>
                <a:highlight>
                  <a:srgbClr val="FFFFFF"/>
                </a:highlight>
                <a:latin typeface="Arial"/>
                <a:ea typeface="Arial"/>
                <a:cs typeface="Arial"/>
                <a:sym typeface="Arial"/>
              </a:rPr>
              <a:t>The body remembers: The psychophysiology of trauma and trauma treatment</a:t>
            </a:r>
            <a:r>
              <a:rPr lang="en-GB" sz="1200">
                <a:solidFill>
                  <a:srgbClr val="000000"/>
                </a:solidFill>
                <a:highlight>
                  <a:srgbClr val="FFFFFF"/>
                </a:highlight>
                <a:latin typeface="Arial"/>
                <a:ea typeface="Arial"/>
                <a:cs typeface="Arial"/>
                <a:sym typeface="Arial"/>
              </a:rPr>
              <a:t>. WW Norton &amp; Company.</a:t>
            </a:r>
            <a:endParaRPr sz="1200">
              <a:solidFill>
                <a:srgbClr val="000000"/>
              </a:solidFill>
              <a:highlight>
                <a:srgbClr val="FFFFFF"/>
              </a:highlight>
              <a:latin typeface="Arial"/>
              <a:ea typeface="Arial"/>
              <a:cs typeface="Arial"/>
              <a:sym typeface="Arial"/>
            </a:endParaRPr>
          </a:p>
          <a:p>
            <a:pPr indent="0" lvl="0" marL="0" rtl="0" algn="l">
              <a:spcBef>
                <a:spcPts val="0"/>
              </a:spcBef>
              <a:spcAft>
                <a:spcPts val="0"/>
              </a:spcAft>
              <a:buNone/>
            </a:pPr>
            <a:r>
              <a:t/>
            </a:r>
            <a:endParaRPr sz="1200">
              <a:solidFill>
                <a:srgbClr val="000000"/>
              </a:solidFill>
              <a:highlight>
                <a:srgbClr val="FFFFFF"/>
              </a:highlight>
              <a:latin typeface="Arial"/>
              <a:ea typeface="Arial"/>
              <a:cs typeface="Arial"/>
              <a:sym typeface="Arial"/>
            </a:endParaRPr>
          </a:p>
        </p:txBody>
      </p:sp>
      <p:sp>
        <p:nvSpPr>
          <p:cNvPr id="273" name="Google Shape;273;p29"/>
          <p:cNvSpPr txBox="1"/>
          <p:nvPr>
            <p:ph idx="4294967295" type="title"/>
          </p:nvPr>
        </p:nvSpPr>
        <p:spPr>
          <a:xfrm>
            <a:off x="264025" y="-23075"/>
            <a:ext cx="8022900" cy="7392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sz="1500"/>
              <a:t>References</a:t>
            </a:r>
            <a:endParaRPr sz="1500"/>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7" name="Shape 277"/>
        <p:cNvGrpSpPr/>
        <p:nvPr/>
      </p:nvGrpSpPr>
      <p:grpSpPr>
        <a:xfrm>
          <a:off x="0" y="0"/>
          <a:ext cx="0" cy="0"/>
          <a:chOff x="0" y="0"/>
          <a:chExt cx="0" cy="0"/>
        </a:xfrm>
      </p:grpSpPr>
      <p:sp>
        <p:nvSpPr>
          <p:cNvPr id="278" name="Google Shape;278;p30"/>
          <p:cNvSpPr txBox="1"/>
          <p:nvPr>
            <p:ph idx="1" type="body"/>
          </p:nvPr>
        </p:nvSpPr>
        <p:spPr>
          <a:xfrm>
            <a:off x="109850" y="620250"/>
            <a:ext cx="8757900" cy="4289100"/>
          </a:xfrm>
          <a:prstGeom prst="rect">
            <a:avLst/>
          </a:prstGeom>
        </p:spPr>
        <p:txBody>
          <a:bodyPr anchorCtr="0" anchor="ctr" bIns="91425" lIns="91425" spcFirstLastPara="1" rIns="91425" wrap="square" tIns="91425">
            <a:noAutofit/>
          </a:bodyPr>
          <a:lstStyle/>
          <a:p>
            <a:pPr indent="457200" lvl="0" marL="0" rtl="0" algn="l">
              <a:spcBef>
                <a:spcPts val="0"/>
              </a:spcBef>
              <a:spcAft>
                <a:spcPts val="0"/>
              </a:spcAft>
              <a:buNone/>
            </a:pPr>
            <a:r>
              <a:rPr lang="en-GB" sz="1200">
                <a:solidFill>
                  <a:srgbClr val="000000"/>
                </a:solidFill>
                <a:highlight>
                  <a:srgbClr val="FFFFFF"/>
                </a:highlight>
                <a:latin typeface="Arial"/>
                <a:ea typeface="Arial"/>
                <a:cs typeface="Arial"/>
                <a:sym typeface="Arial"/>
              </a:rPr>
              <a:t>Shonkoff, J.P., Garner, A.S., Committee on Psychosocial Aspects of Child and Family Health, Committee on Early Childhood, Adoption, and Dependent Care, and Section on Developmental and Behavioral Pediatrics, Siegel, B.S., Dobbins, M.I., Earls, M.F., Garner, A.S., McGuinn, L., Pascoe, J. and Wood, D.L., 2012. The lifelong effects of early childhood adversity and toxic stress. </a:t>
            </a:r>
            <a:r>
              <a:rPr i="1" lang="en-GB" sz="1200">
                <a:solidFill>
                  <a:srgbClr val="000000"/>
                </a:solidFill>
                <a:highlight>
                  <a:srgbClr val="FFFFFF"/>
                </a:highlight>
                <a:latin typeface="Arial"/>
                <a:ea typeface="Arial"/>
                <a:cs typeface="Arial"/>
                <a:sym typeface="Arial"/>
              </a:rPr>
              <a:t>Pediatrics</a:t>
            </a:r>
            <a:r>
              <a:rPr lang="en-GB" sz="1200">
                <a:solidFill>
                  <a:srgbClr val="000000"/>
                </a:solidFill>
                <a:highlight>
                  <a:srgbClr val="FFFFFF"/>
                </a:highlight>
                <a:latin typeface="Arial"/>
                <a:ea typeface="Arial"/>
                <a:cs typeface="Arial"/>
                <a:sym typeface="Arial"/>
              </a:rPr>
              <a:t>, </a:t>
            </a:r>
            <a:r>
              <a:rPr i="1" lang="en-GB" sz="1200">
                <a:solidFill>
                  <a:srgbClr val="000000"/>
                </a:solidFill>
                <a:highlight>
                  <a:srgbClr val="FFFFFF"/>
                </a:highlight>
                <a:latin typeface="Arial"/>
                <a:ea typeface="Arial"/>
                <a:cs typeface="Arial"/>
                <a:sym typeface="Arial"/>
              </a:rPr>
              <a:t>129</a:t>
            </a:r>
            <a:r>
              <a:rPr lang="en-GB" sz="1200">
                <a:solidFill>
                  <a:srgbClr val="000000"/>
                </a:solidFill>
                <a:highlight>
                  <a:srgbClr val="FFFFFF"/>
                </a:highlight>
                <a:latin typeface="Arial"/>
                <a:ea typeface="Arial"/>
                <a:cs typeface="Arial"/>
                <a:sym typeface="Arial"/>
              </a:rPr>
              <a:t>(1), pp.e232-e246.</a:t>
            </a:r>
            <a:endParaRPr sz="1200">
              <a:solidFill>
                <a:srgbClr val="000000"/>
              </a:solidFill>
              <a:highlight>
                <a:srgbClr val="FFFFFF"/>
              </a:highlight>
              <a:latin typeface="Arial"/>
              <a:ea typeface="Arial"/>
              <a:cs typeface="Arial"/>
              <a:sym typeface="Arial"/>
            </a:endParaRPr>
          </a:p>
          <a:p>
            <a:pPr indent="457200" lvl="0" marL="0" rtl="0" algn="l">
              <a:spcBef>
                <a:spcPts val="0"/>
              </a:spcBef>
              <a:spcAft>
                <a:spcPts val="0"/>
              </a:spcAft>
              <a:buNone/>
            </a:pPr>
            <a:r>
              <a:rPr lang="en-GB" sz="1200">
                <a:solidFill>
                  <a:srgbClr val="000000"/>
                </a:solidFill>
                <a:highlight>
                  <a:srgbClr val="FFFFFF"/>
                </a:highlight>
                <a:latin typeface="Arial"/>
                <a:ea typeface="Arial"/>
                <a:cs typeface="Arial"/>
                <a:sym typeface="Arial"/>
              </a:rPr>
              <a:t>Shonkoff, J.P., Slopen, N. and Williams, D.R., 2021. Early childhood adversity, toxic stress, and the impacts of racism on the foundations of health. </a:t>
            </a:r>
            <a:r>
              <a:rPr i="1" lang="en-GB" sz="1200">
                <a:solidFill>
                  <a:srgbClr val="000000"/>
                </a:solidFill>
                <a:highlight>
                  <a:srgbClr val="FFFFFF"/>
                </a:highlight>
                <a:latin typeface="Arial"/>
                <a:ea typeface="Arial"/>
                <a:cs typeface="Arial"/>
                <a:sym typeface="Arial"/>
              </a:rPr>
              <a:t>Annual Review of Public Health</a:t>
            </a:r>
            <a:r>
              <a:rPr lang="en-GB" sz="1200">
                <a:solidFill>
                  <a:srgbClr val="000000"/>
                </a:solidFill>
                <a:highlight>
                  <a:srgbClr val="FFFFFF"/>
                </a:highlight>
                <a:latin typeface="Arial"/>
                <a:ea typeface="Arial"/>
                <a:cs typeface="Arial"/>
                <a:sym typeface="Arial"/>
              </a:rPr>
              <a:t>, </a:t>
            </a:r>
            <a:r>
              <a:rPr i="1" lang="en-GB" sz="1200">
                <a:solidFill>
                  <a:srgbClr val="000000"/>
                </a:solidFill>
                <a:highlight>
                  <a:srgbClr val="FFFFFF"/>
                </a:highlight>
                <a:latin typeface="Arial"/>
                <a:ea typeface="Arial"/>
                <a:cs typeface="Arial"/>
                <a:sym typeface="Arial"/>
              </a:rPr>
              <a:t>42</a:t>
            </a:r>
            <a:r>
              <a:rPr lang="en-GB" sz="1200">
                <a:solidFill>
                  <a:srgbClr val="000000"/>
                </a:solidFill>
                <a:highlight>
                  <a:srgbClr val="FFFFFF"/>
                </a:highlight>
                <a:latin typeface="Arial"/>
                <a:ea typeface="Arial"/>
                <a:cs typeface="Arial"/>
                <a:sym typeface="Arial"/>
              </a:rPr>
              <a:t>(1), pp.115-134.</a:t>
            </a:r>
            <a:endParaRPr sz="1200">
              <a:solidFill>
                <a:srgbClr val="000000"/>
              </a:solidFill>
              <a:highlight>
                <a:srgbClr val="FFFFFF"/>
              </a:highlight>
              <a:latin typeface="Arial"/>
              <a:ea typeface="Arial"/>
              <a:cs typeface="Arial"/>
              <a:sym typeface="Arial"/>
            </a:endParaRPr>
          </a:p>
          <a:p>
            <a:pPr indent="457200" lvl="0" marL="0" rtl="0" algn="l">
              <a:spcBef>
                <a:spcPts val="0"/>
              </a:spcBef>
              <a:spcAft>
                <a:spcPts val="0"/>
              </a:spcAft>
              <a:buNone/>
            </a:pPr>
            <a:r>
              <a:rPr lang="en-GB" sz="1200">
                <a:solidFill>
                  <a:srgbClr val="000000"/>
                </a:solidFill>
                <a:highlight>
                  <a:srgbClr val="FFFFFF"/>
                </a:highlight>
                <a:latin typeface="Arial"/>
                <a:ea typeface="Arial"/>
                <a:cs typeface="Arial"/>
                <a:sym typeface="Arial"/>
              </a:rPr>
              <a:t>Siegel, D.J., 1999. The developing mind: Toward a neurobiology of interpersonal experience.</a:t>
            </a:r>
            <a:endParaRPr sz="1200">
              <a:solidFill>
                <a:srgbClr val="000000"/>
              </a:solidFill>
              <a:highlight>
                <a:srgbClr val="FFFFFF"/>
              </a:highlight>
              <a:latin typeface="Arial"/>
              <a:ea typeface="Arial"/>
              <a:cs typeface="Arial"/>
              <a:sym typeface="Arial"/>
            </a:endParaRPr>
          </a:p>
          <a:p>
            <a:pPr indent="457200" lvl="0" marL="0" rtl="0" algn="l">
              <a:spcBef>
                <a:spcPts val="0"/>
              </a:spcBef>
              <a:spcAft>
                <a:spcPts val="0"/>
              </a:spcAft>
              <a:buNone/>
            </a:pPr>
            <a:r>
              <a:rPr lang="en-GB" sz="1200">
                <a:solidFill>
                  <a:srgbClr val="000000"/>
                </a:solidFill>
                <a:highlight>
                  <a:srgbClr val="FFFFFF"/>
                </a:highlight>
                <a:latin typeface="Arial"/>
                <a:ea typeface="Arial"/>
                <a:cs typeface="Arial"/>
                <a:sym typeface="Arial"/>
              </a:rPr>
              <a:t>Siegel, D.J., 2020. </a:t>
            </a:r>
            <a:r>
              <a:rPr i="1" lang="en-GB" sz="1200">
                <a:solidFill>
                  <a:srgbClr val="000000"/>
                </a:solidFill>
                <a:highlight>
                  <a:srgbClr val="FFFFFF"/>
                </a:highlight>
                <a:latin typeface="Arial"/>
                <a:ea typeface="Arial"/>
                <a:cs typeface="Arial"/>
                <a:sym typeface="Arial"/>
              </a:rPr>
              <a:t>The developing mind: How relationships and the brain interact to shape who we are</a:t>
            </a:r>
            <a:r>
              <a:rPr lang="en-GB" sz="1200">
                <a:solidFill>
                  <a:srgbClr val="000000"/>
                </a:solidFill>
                <a:highlight>
                  <a:srgbClr val="FFFFFF"/>
                </a:highlight>
                <a:latin typeface="Arial"/>
                <a:ea typeface="Arial"/>
                <a:cs typeface="Arial"/>
                <a:sym typeface="Arial"/>
              </a:rPr>
              <a:t>. Guilford Publications.</a:t>
            </a:r>
            <a:endParaRPr sz="1200">
              <a:solidFill>
                <a:srgbClr val="000000"/>
              </a:solidFill>
              <a:highlight>
                <a:srgbClr val="FFFFFF"/>
              </a:highlight>
              <a:latin typeface="Arial"/>
              <a:ea typeface="Arial"/>
              <a:cs typeface="Arial"/>
              <a:sym typeface="Arial"/>
            </a:endParaRPr>
          </a:p>
          <a:p>
            <a:pPr indent="457200" lvl="0" marL="0" rtl="0" algn="l">
              <a:spcBef>
                <a:spcPts val="0"/>
              </a:spcBef>
              <a:spcAft>
                <a:spcPts val="0"/>
              </a:spcAft>
              <a:buNone/>
            </a:pPr>
            <a:r>
              <a:rPr lang="en-GB" sz="1200">
                <a:solidFill>
                  <a:srgbClr val="000000"/>
                </a:solidFill>
                <a:highlight>
                  <a:srgbClr val="FFFFFF"/>
                </a:highlight>
                <a:latin typeface="Arial"/>
                <a:ea typeface="Arial"/>
                <a:cs typeface="Arial"/>
                <a:sym typeface="Arial"/>
              </a:rPr>
              <a:t>Slade, A. and Holmes, J., 2019. Attachment and psychotherapy. </a:t>
            </a:r>
            <a:r>
              <a:rPr i="1" lang="en-GB" sz="1200">
                <a:solidFill>
                  <a:srgbClr val="000000"/>
                </a:solidFill>
                <a:highlight>
                  <a:srgbClr val="FFFFFF"/>
                </a:highlight>
                <a:latin typeface="Arial"/>
                <a:ea typeface="Arial"/>
                <a:cs typeface="Arial"/>
                <a:sym typeface="Arial"/>
              </a:rPr>
              <a:t>Current opinion in psychology</a:t>
            </a:r>
            <a:r>
              <a:rPr lang="en-GB" sz="1200">
                <a:solidFill>
                  <a:srgbClr val="000000"/>
                </a:solidFill>
                <a:highlight>
                  <a:srgbClr val="FFFFFF"/>
                </a:highlight>
                <a:latin typeface="Arial"/>
                <a:ea typeface="Arial"/>
                <a:cs typeface="Arial"/>
                <a:sym typeface="Arial"/>
              </a:rPr>
              <a:t>, </a:t>
            </a:r>
            <a:r>
              <a:rPr i="1" lang="en-GB" sz="1200">
                <a:solidFill>
                  <a:srgbClr val="000000"/>
                </a:solidFill>
                <a:highlight>
                  <a:srgbClr val="FFFFFF"/>
                </a:highlight>
                <a:latin typeface="Arial"/>
                <a:ea typeface="Arial"/>
                <a:cs typeface="Arial"/>
                <a:sym typeface="Arial"/>
              </a:rPr>
              <a:t>25</a:t>
            </a:r>
            <a:r>
              <a:rPr lang="en-GB" sz="1200">
                <a:solidFill>
                  <a:srgbClr val="000000"/>
                </a:solidFill>
                <a:highlight>
                  <a:srgbClr val="FFFFFF"/>
                </a:highlight>
                <a:latin typeface="Arial"/>
                <a:ea typeface="Arial"/>
                <a:cs typeface="Arial"/>
                <a:sym typeface="Arial"/>
              </a:rPr>
              <a:t>, pp.152-156.</a:t>
            </a:r>
            <a:endParaRPr sz="1200">
              <a:solidFill>
                <a:srgbClr val="000000"/>
              </a:solidFill>
              <a:highlight>
                <a:srgbClr val="FFFFFF"/>
              </a:highlight>
              <a:latin typeface="Arial"/>
              <a:ea typeface="Arial"/>
              <a:cs typeface="Arial"/>
              <a:sym typeface="Arial"/>
            </a:endParaRPr>
          </a:p>
          <a:p>
            <a:pPr indent="457200" lvl="0" marL="0" rtl="0" algn="l">
              <a:spcBef>
                <a:spcPts val="0"/>
              </a:spcBef>
              <a:spcAft>
                <a:spcPts val="0"/>
              </a:spcAft>
              <a:buNone/>
            </a:pPr>
            <a:r>
              <a:rPr lang="en-GB" sz="1200">
                <a:solidFill>
                  <a:srgbClr val="000000"/>
                </a:solidFill>
                <a:latin typeface="Arial"/>
                <a:ea typeface="Arial"/>
                <a:cs typeface="Arial"/>
                <a:sym typeface="Arial"/>
              </a:rPr>
              <a:t>Stayton, D.J. and Ainsworth, M.D., 1973. Individual differences in infant responses to brief, everyday separations as related to other infant and maternal behaviours. </a:t>
            </a:r>
            <a:r>
              <a:rPr i="1" lang="en-GB" sz="1200">
                <a:solidFill>
                  <a:srgbClr val="000000"/>
                </a:solidFill>
                <a:latin typeface="Arial"/>
                <a:ea typeface="Arial"/>
                <a:cs typeface="Arial"/>
                <a:sym typeface="Arial"/>
              </a:rPr>
              <a:t>Developmental Psychology</a:t>
            </a:r>
            <a:r>
              <a:rPr lang="en-GB" sz="1200">
                <a:solidFill>
                  <a:srgbClr val="000000"/>
                </a:solidFill>
                <a:latin typeface="Arial"/>
                <a:ea typeface="Arial"/>
                <a:cs typeface="Arial"/>
                <a:sym typeface="Arial"/>
              </a:rPr>
              <a:t>, </a:t>
            </a:r>
            <a:r>
              <a:rPr i="1" lang="en-GB" sz="1200">
                <a:solidFill>
                  <a:srgbClr val="000000"/>
                </a:solidFill>
                <a:latin typeface="Arial"/>
                <a:ea typeface="Arial"/>
                <a:cs typeface="Arial"/>
                <a:sym typeface="Arial"/>
              </a:rPr>
              <a:t>9</a:t>
            </a:r>
            <a:r>
              <a:rPr lang="en-GB" sz="1200">
                <a:solidFill>
                  <a:srgbClr val="000000"/>
                </a:solidFill>
                <a:latin typeface="Arial"/>
                <a:ea typeface="Arial"/>
                <a:cs typeface="Arial"/>
                <a:sym typeface="Arial"/>
              </a:rPr>
              <a:t>(2), p.226.</a:t>
            </a:r>
            <a:endParaRPr sz="1200">
              <a:solidFill>
                <a:srgbClr val="000000"/>
              </a:solidFill>
              <a:highlight>
                <a:srgbClr val="FFFFFF"/>
              </a:highlight>
              <a:latin typeface="Arial"/>
              <a:ea typeface="Arial"/>
              <a:cs typeface="Arial"/>
              <a:sym typeface="Arial"/>
            </a:endParaRPr>
          </a:p>
          <a:p>
            <a:pPr indent="457200" lvl="0" marL="0" rtl="0" algn="l">
              <a:spcBef>
                <a:spcPts val="0"/>
              </a:spcBef>
              <a:spcAft>
                <a:spcPts val="0"/>
              </a:spcAft>
              <a:buNone/>
            </a:pPr>
            <a:r>
              <a:rPr lang="en-GB" sz="1200">
                <a:solidFill>
                  <a:srgbClr val="000000"/>
                </a:solidFill>
                <a:latin typeface="Arial"/>
                <a:ea typeface="Arial"/>
                <a:cs typeface="Arial"/>
                <a:sym typeface="Arial"/>
              </a:rPr>
              <a:t>Straatmann, V., Lai, E., Law, C., Whitehead, M., Strandberg-Larsen, K. and Taylor-Robinson, D., 2020. How do early-life adverse childhood experiences mediate the relationship between childhood socioeconomic conditions and adolescent health outcomes in the UK?. Journal of Epidemiology &amp; Community Health, 74(11), pp.969-975.</a:t>
            </a:r>
            <a:endParaRPr sz="1200">
              <a:solidFill>
                <a:srgbClr val="000000"/>
              </a:solidFill>
              <a:latin typeface="Arial"/>
              <a:ea typeface="Arial"/>
              <a:cs typeface="Arial"/>
              <a:sym typeface="Arial"/>
            </a:endParaRPr>
          </a:p>
          <a:p>
            <a:pPr indent="457200" lvl="0" marL="0" rtl="0" algn="l">
              <a:spcBef>
                <a:spcPts val="0"/>
              </a:spcBef>
              <a:spcAft>
                <a:spcPts val="0"/>
              </a:spcAft>
              <a:buNone/>
            </a:pPr>
            <a:r>
              <a:rPr lang="en-GB" sz="1200">
                <a:solidFill>
                  <a:srgbClr val="000000"/>
                </a:solidFill>
                <a:latin typeface="Arial"/>
                <a:ea typeface="Arial"/>
                <a:cs typeface="Arial"/>
                <a:sym typeface="Arial"/>
              </a:rPr>
              <a:t>Taunton, M., McGrath, L., Broberg, C., Levy, S., Kovacs, A. H., &amp; Khan, A. (2021). Adverse childhood experience, attachment style, and quality of life in adult congenital heart disease. International Journal of Cardiology Congenital Heart Disease, (5). https://doi.org/10.1016/j.ijcchd.2021.100217</a:t>
            </a:r>
            <a:endParaRPr sz="1200">
              <a:solidFill>
                <a:srgbClr val="000000"/>
              </a:solidFill>
              <a:latin typeface="Arial"/>
              <a:ea typeface="Arial"/>
              <a:cs typeface="Arial"/>
              <a:sym typeface="Arial"/>
            </a:endParaRPr>
          </a:p>
          <a:p>
            <a:pPr indent="457200" lvl="0" marL="0" rtl="0" algn="l">
              <a:spcBef>
                <a:spcPts val="0"/>
              </a:spcBef>
              <a:spcAft>
                <a:spcPts val="0"/>
              </a:spcAft>
              <a:buNone/>
            </a:pPr>
            <a:r>
              <a:rPr lang="en-GB" sz="1200">
                <a:solidFill>
                  <a:srgbClr val="000000"/>
                </a:solidFill>
                <a:latin typeface="Arial"/>
                <a:ea typeface="Arial"/>
                <a:cs typeface="Arial"/>
                <a:sym typeface="Arial"/>
              </a:rPr>
              <a:t>Webster, E.M., 2022. The impact of adverse childhood experiences on health and development in young children. Global Pediatric Health, 9, p.2333794X221078708.</a:t>
            </a:r>
            <a:endParaRPr sz="1200">
              <a:solidFill>
                <a:srgbClr val="000000"/>
              </a:solidFill>
              <a:latin typeface="Arial"/>
              <a:ea typeface="Arial"/>
              <a:cs typeface="Arial"/>
              <a:sym typeface="Arial"/>
            </a:endParaRPr>
          </a:p>
          <a:p>
            <a:pPr indent="457200" lvl="0" marL="0" rtl="0" algn="l">
              <a:spcBef>
                <a:spcPts val="0"/>
              </a:spcBef>
              <a:spcAft>
                <a:spcPts val="0"/>
              </a:spcAft>
              <a:buNone/>
            </a:pPr>
            <a:r>
              <a:rPr lang="en-GB" sz="1200">
                <a:solidFill>
                  <a:srgbClr val="000000"/>
                </a:solidFill>
                <a:highlight>
                  <a:srgbClr val="FFFFFF"/>
                </a:highlight>
                <a:latin typeface="Arial"/>
                <a:ea typeface="Arial"/>
                <a:cs typeface="Arial"/>
                <a:sym typeface="Arial"/>
              </a:rPr>
              <a:t>Webster, R., 2024. The Relationship Between Childhood Adversity and Aging: Implications for Human Healthspans.</a:t>
            </a:r>
            <a:endParaRPr sz="1200">
              <a:solidFill>
                <a:srgbClr val="000000"/>
              </a:solidFill>
              <a:highlight>
                <a:srgbClr val="FFFFFF"/>
              </a:highlight>
              <a:latin typeface="Arial"/>
              <a:ea typeface="Arial"/>
              <a:cs typeface="Arial"/>
              <a:sym typeface="Arial"/>
            </a:endParaRPr>
          </a:p>
          <a:p>
            <a:pPr indent="457200" lvl="0" marL="0" rtl="0" algn="l">
              <a:spcBef>
                <a:spcPts val="0"/>
              </a:spcBef>
              <a:spcAft>
                <a:spcPts val="0"/>
              </a:spcAft>
              <a:buNone/>
            </a:pPr>
            <a:r>
              <a:rPr lang="en-GB" sz="1200">
                <a:solidFill>
                  <a:srgbClr val="000000"/>
                </a:solidFill>
                <a:highlight>
                  <a:srgbClr val="FFFFFF"/>
                </a:highlight>
                <a:latin typeface="Arial"/>
                <a:ea typeface="Arial"/>
                <a:cs typeface="Arial"/>
                <a:sym typeface="Arial"/>
              </a:rPr>
              <a:t>Welsh Government., 2021. Review of Adverse Childhood Experiences (ACE) policy: report. Available at: </a:t>
            </a:r>
            <a:r>
              <a:rPr lang="en-GB" sz="1200" u="sng">
                <a:solidFill>
                  <a:srgbClr val="000000"/>
                </a:solidFill>
                <a:highlight>
                  <a:srgbClr val="FFFFFF"/>
                </a:highlight>
                <a:latin typeface="Arial"/>
                <a:ea typeface="Arial"/>
                <a:cs typeface="Arial"/>
                <a:sym typeface="Arial"/>
                <a:hlinkClick r:id="rId3">
                  <a:extLst>
                    <a:ext uri="{A12FA001-AC4F-418D-AE19-62706E023703}">
                      <ahyp:hlinkClr val="tx"/>
                    </a:ext>
                  </a:extLst>
                </a:hlinkClick>
              </a:rPr>
              <a:t>https://www.gov.wales/review-adverse-childhood-experiences-ace-policy-report-html</a:t>
            </a:r>
            <a:r>
              <a:rPr lang="en-GB" sz="1200">
                <a:solidFill>
                  <a:srgbClr val="000000"/>
                </a:solidFill>
                <a:highlight>
                  <a:srgbClr val="FFFFFF"/>
                </a:highlight>
                <a:latin typeface="Arial"/>
                <a:ea typeface="Arial"/>
                <a:cs typeface="Arial"/>
                <a:sym typeface="Arial"/>
              </a:rPr>
              <a:t>. (Accessed: October 17 2024)</a:t>
            </a:r>
            <a:endParaRPr sz="1200">
              <a:solidFill>
                <a:srgbClr val="000000"/>
              </a:solidFill>
              <a:latin typeface="Arial"/>
              <a:ea typeface="Arial"/>
              <a:cs typeface="Arial"/>
              <a:sym typeface="Arial"/>
            </a:endParaRPr>
          </a:p>
          <a:p>
            <a:pPr indent="0" lvl="0" marL="0" rtl="0" algn="l">
              <a:spcBef>
                <a:spcPts val="0"/>
              </a:spcBef>
              <a:spcAft>
                <a:spcPts val="0"/>
              </a:spcAft>
              <a:buNone/>
            </a:pPr>
            <a:r>
              <a:t/>
            </a:r>
            <a:endParaRPr sz="1200">
              <a:solidFill>
                <a:srgbClr val="000000"/>
              </a:solidFill>
              <a:highlight>
                <a:srgbClr val="FFFFFF"/>
              </a:highlight>
              <a:latin typeface="Arial"/>
              <a:ea typeface="Arial"/>
              <a:cs typeface="Arial"/>
              <a:sym typeface="Arial"/>
            </a:endParaRPr>
          </a:p>
          <a:p>
            <a:pPr indent="0" lvl="0" marL="0" rtl="0" algn="l">
              <a:spcBef>
                <a:spcPts val="0"/>
              </a:spcBef>
              <a:spcAft>
                <a:spcPts val="0"/>
              </a:spcAft>
              <a:buNone/>
            </a:pPr>
            <a:r>
              <a:t/>
            </a:r>
            <a:endParaRPr/>
          </a:p>
        </p:txBody>
      </p:sp>
      <p:sp>
        <p:nvSpPr>
          <p:cNvPr id="279" name="Google Shape;279;p30"/>
          <p:cNvSpPr txBox="1"/>
          <p:nvPr>
            <p:ph idx="4294967295" type="title"/>
          </p:nvPr>
        </p:nvSpPr>
        <p:spPr>
          <a:xfrm>
            <a:off x="264025" y="-23075"/>
            <a:ext cx="8022900" cy="7392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sz="1500"/>
              <a:t>References</a:t>
            </a:r>
            <a:endParaRPr sz="1500"/>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