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61" r:id="rId3"/>
    <p:sldId id="257" r:id="rId4"/>
    <p:sldId id="262" r:id="rId5"/>
    <p:sldId id="258" r:id="rId6"/>
    <p:sldId id="263"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5" autoAdjust="0"/>
    <p:restoredTop sz="87952" autoAdjust="0"/>
  </p:normalViewPr>
  <p:slideViewPr>
    <p:cSldViewPr snapToGrid="0">
      <p:cViewPr varScale="1">
        <p:scale>
          <a:sx n="64" d="100"/>
          <a:sy n="64" d="100"/>
        </p:scale>
        <p:origin x="7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276228-9AC5-4937-A9FD-E821A591DAC9}" type="datetimeFigureOut">
              <a:rPr lang="en-GB" smtClean="0"/>
              <a:t>22/11/2017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7C27CA-A650-4568-85F0-C0B8720D7C76}" type="slidenum">
              <a:rPr lang="en-GB" smtClean="0"/>
              <a:t>‹#›</a:t>
            </a:fld>
            <a:endParaRPr lang="en-GB"/>
          </a:p>
        </p:txBody>
      </p:sp>
    </p:spTree>
    <p:extLst>
      <p:ext uri="{BB962C8B-B14F-4D97-AF65-F5344CB8AC3E}">
        <p14:creationId xmlns:p14="http://schemas.microsoft.com/office/powerpoint/2010/main" val="1354970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Techniques of characterisation</a:t>
            </a:r>
          </a:p>
          <a:p>
            <a:r>
              <a:rPr lang="en-GB" dirty="0"/>
              <a:t>2)	Dialogue</a:t>
            </a:r>
          </a:p>
          <a:p>
            <a:r>
              <a:rPr lang="en-GB" dirty="0"/>
              <a:t>3)	Monologue</a:t>
            </a:r>
          </a:p>
          <a:p>
            <a:r>
              <a:rPr lang="en-GB" dirty="0"/>
              <a:t>4)	Physical description – ethereal, faery like, affiliated to Celtic goddesses, human and equine description – white mare </a:t>
            </a:r>
          </a:p>
          <a:p>
            <a:r>
              <a:rPr lang="en-GB" dirty="0"/>
              <a:t>5)	Use of linguistic formulae</a:t>
            </a:r>
          </a:p>
          <a:p>
            <a:r>
              <a:rPr lang="en-GB" dirty="0"/>
              <a:t>6)	Oral tradition</a:t>
            </a:r>
          </a:p>
          <a:p>
            <a:r>
              <a:rPr lang="en-GB" dirty="0"/>
              <a:t>7)	Stylistic features – focus on making her strong, she is cunning in that she works within her role in Medieval society</a:t>
            </a:r>
          </a:p>
          <a:p>
            <a:r>
              <a:rPr lang="en-GB" dirty="0"/>
              <a:t>8)	How the character interacts with other characters</a:t>
            </a:r>
          </a:p>
          <a:p>
            <a:r>
              <a:rPr lang="en-GB" dirty="0"/>
              <a:t>9)	Centrality to the plot – she has made an impact, is connected to her interactions with others, married to </a:t>
            </a:r>
            <a:r>
              <a:rPr lang="en-GB" dirty="0" err="1"/>
              <a:t>Pwyll</a:t>
            </a:r>
            <a:r>
              <a:rPr lang="en-GB" dirty="0"/>
              <a:t> who is central to the first branch of   the </a:t>
            </a:r>
            <a:r>
              <a:rPr lang="en-GB" dirty="0" err="1"/>
              <a:t>Mabinogi</a:t>
            </a:r>
            <a:r>
              <a:rPr lang="en-GB" dirty="0"/>
              <a:t> – she chose him as her betrothed despite already being betrothed – but she didn’t want to be with him</a:t>
            </a:r>
          </a:p>
          <a:p>
            <a:r>
              <a:rPr lang="en-GB" dirty="0"/>
              <a:t>10)	Purpose and motivations</a:t>
            </a:r>
          </a:p>
          <a:p>
            <a:r>
              <a:rPr lang="en-GB" dirty="0"/>
              <a:t>11)	Wider literary context</a:t>
            </a:r>
          </a:p>
          <a:p>
            <a:endParaRPr lang="en-GB" dirty="0"/>
          </a:p>
        </p:txBody>
      </p:sp>
      <p:sp>
        <p:nvSpPr>
          <p:cNvPr id="4" name="Slide Number Placeholder 3"/>
          <p:cNvSpPr>
            <a:spLocks noGrp="1"/>
          </p:cNvSpPr>
          <p:nvPr>
            <p:ph type="sldNum" sz="quarter" idx="10"/>
          </p:nvPr>
        </p:nvSpPr>
        <p:spPr/>
        <p:txBody>
          <a:bodyPr/>
          <a:lstStyle/>
          <a:p>
            <a:fld id="{2E7C27CA-A650-4568-85F0-C0B8720D7C76}" type="slidenum">
              <a:rPr lang="en-GB" smtClean="0"/>
              <a:t>1</a:t>
            </a:fld>
            <a:endParaRPr lang="en-GB"/>
          </a:p>
        </p:txBody>
      </p:sp>
    </p:spTree>
    <p:extLst>
      <p:ext uri="{BB962C8B-B14F-4D97-AF65-F5344CB8AC3E}">
        <p14:creationId xmlns:p14="http://schemas.microsoft.com/office/powerpoint/2010/main" val="688537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Galadriel: http://corecanvas.s3.amazonaws.com/theonering-0188db0e/gallery/original/lotr_17.jpg</a:t>
            </a:r>
          </a:p>
          <a:p>
            <a:r>
              <a:rPr lang="en-GB" dirty="0"/>
              <a:t>Rhiannon: https://upload.wikimedia.org/wikipedia/commons/a/a6/Charlotte_Guest_Rhiannon.jpg</a:t>
            </a:r>
          </a:p>
          <a:p>
            <a:r>
              <a:rPr lang="en-GB" dirty="0"/>
              <a:t>                 https://i.pinimg.com/originals/ed/a2/db/eda2dbf27a0d659d14c9af313a6e4f40.jpg</a:t>
            </a:r>
          </a:p>
          <a:p>
            <a:r>
              <a:rPr lang="en-GB" dirty="0"/>
              <a:t>Sif: https://norse-mythology.org/wp-content/uploads/2014/05/Sif-Norse-Mythology.jpg</a:t>
            </a:r>
          </a:p>
          <a:p>
            <a:r>
              <a:rPr lang="en-GB" dirty="0"/>
              <a:t>      </a:t>
            </a:r>
            <a:r>
              <a:rPr lang="en-GB" dirty="0" err="1"/>
              <a:t>Guerber</a:t>
            </a:r>
            <a:r>
              <a:rPr lang="en-GB" dirty="0"/>
              <a:t>, H.A. 1909. </a:t>
            </a:r>
            <a:r>
              <a:rPr lang="en-GB" i="1" dirty="0"/>
              <a:t>Myths of the Norsemen from the </a:t>
            </a:r>
            <a:r>
              <a:rPr lang="en-GB" i="1" dirty="0" err="1"/>
              <a:t>Eddas</a:t>
            </a:r>
            <a:r>
              <a:rPr lang="en-GB" i="1" dirty="0"/>
              <a:t> and Sagas. </a:t>
            </a:r>
            <a:r>
              <a:rPr lang="en-GB" i="0" dirty="0" err="1"/>
              <a:t>Harrap</a:t>
            </a:r>
            <a:r>
              <a:rPr lang="en-GB" i="0" dirty="0"/>
              <a:t>: London.</a:t>
            </a:r>
          </a:p>
          <a:p>
            <a:r>
              <a:rPr lang="en-GB" i="0" dirty="0"/>
              <a:t>Athena: http://www.theoi.com/image/S8.1Athene.jpg</a:t>
            </a:r>
          </a:p>
          <a:p>
            <a:r>
              <a:rPr lang="en-GB" i="0" dirty="0"/>
              <a:t>              </a:t>
            </a:r>
            <a:r>
              <a:rPr lang="en-GB" i="0" dirty="0" err="1"/>
              <a:t>Cephisodotus</a:t>
            </a:r>
            <a:r>
              <a:rPr lang="en-GB" i="0" dirty="0"/>
              <a:t> or </a:t>
            </a:r>
            <a:r>
              <a:rPr lang="en-GB" i="0" dirty="0" err="1"/>
              <a:t>Euphanor</a:t>
            </a:r>
            <a:r>
              <a:rPr lang="en-GB" i="0" dirty="0"/>
              <a:t>, 350 BCE, </a:t>
            </a:r>
            <a:r>
              <a:rPr lang="en-GB" i="1" dirty="0"/>
              <a:t>Athena </a:t>
            </a:r>
            <a:r>
              <a:rPr lang="en-GB" i="1" dirty="0" err="1"/>
              <a:t>Mattei</a:t>
            </a:r>
            <a:r>
              <a:rPr lang="en-GB" i="1" dirty="0"/>
              <a:t> </a:t>
            </a:r>
            <a:r>
              <a:rPr lang="en-GB" i="0" dirty="0"/>
              <a:t>[Sculpture]. </a:t>
            </a:r>
            <a:r>
              <a:rPr lang="en-GB" i="0" dirty="0" err="1"/>
              <a:t>Musée</a:t>
            </a:r>
            <a:r>
              <a:rPr lang="en-GB" i="0" dirty="0"/>
              <a:t> du Louvre Collection. Available at: http://www.louvre.fr/en/mediaimages/athena-                called-peaceable-or-</a:t>
            </a:r>
            <a:r>
              <a:rPr lang="en-GB" i="0" dirty="0" err="1"/>
              <a:t>mattei</a:t>
            </a:r>
            <a:r>
              <a:rPr lang="en-GB" i="0" dirty="0"/>
              <a:t>-Athena [Accessed: 13 November 2017]</a:t>
            </a:r>
            <a:endParaRPr lang="en-GB" i="1" dirty="0"/>
          </a:p>
        </p:txBody>
      </p:sp>
      <p:sp>
        <p:nvSpPr>
          <p:cNvPr id="4" name="Slide Number Placeholder 3"/>
          <p:cNvSpPr>
            <a:spLocks noGrp="1"/>
          </p:cNvSpPr>
          <p:nvPr>
            <p:ph type="sldNum" sz="quarter" idx="10"/>
          </p:nvPr>
        </p:nvSpPr>
        <p:spPr/>
        <p:txBody>
          <a:bodyPr/>
          <a:lstStyle/>
          <a:p>
            <a:fld id="{2E7C27CA-A650-4568-85F0-C0B8720D7C76}" type="slidenum">
              <a:rPr lang="en-GB" smtClean="0"/>
              <a:t>3</a:t>
            </a:fld>
            <a:endParaRPr lang="en-GB"/>
          </a:p>
        </p:txBody>
      </p:sp>
    </p:spTree>
    <p:extLst>
      <p:ext uri="{BB962C8B-B14F-4D97-AF65-F5344CB8AC3E}">
        <p14:creationId xmlns:p14="http://schemas.microsoft.com/office/powerpoint/2010/main" val="1106328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7DF23-0079-4E77-8859-7E61A21838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0EB570-43E8-41D6-AFFD-7A38A3452B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00EE9F4-A41A-4563-8416-981A1669E314}"/>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5" name="Footer Placeholder 4">
            <a:extLst>
              <a:ext uri="{FF2B5EF4-FFF2-40B4-BE49-F238E27FC236}">
                <a16:creationId xmlns:a16="http://schemas.microsoft.com/office/drawing/2014/main" id="{959C1258-5555-4126-988A-3731AE0ACE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B37FE1-BD1E-472A-B4C1-481B38343C61}"/>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4253241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E9C88-2E83-4C58-B6F8-4004360F5F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1239A8-CE6D-467A-ADE6-0272AC7C3AF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7A4038-23ED-48D0-8692-4C24893B6775}"/>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5" name="Footer Placeholder 4">
            <a:extLst>
              <a:ext uri="{FF2B5EF4-FFF2-40B4-BE49-F238E27FC236}">
                <a16:creationId xmlns:a16="http://schemas.microsoft.com/office/drawing/2014/main" id="{5F350C26-89CA-4F7D-BBC5-CF147E49FC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0F15EF-DD6A-4FE1-B43A-46AF3AC4CAFD}"/>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3193039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BA3C9-B76D-4570-852F-E301504A8F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4661C3-12F6-42D3-B79A-68C555A4FEE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D733800-359F-4BFB-9867-15DA91DAFB1E}"/>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5" name="Footer Placeholder 4">
            <a:extLst>
              <a:ext uri="{FF2B5EF4-FFF2-40B4-BE49-F238E27FC236}">
                <a16:creationId xmlns:a16="http://schemas.microsoft.com/office/drawing/2014/main" id="{39ED54E7-B609-4C9A-BC18-6E9BCB4B24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717E5-55BB-452B-9984-D84C7DE0E794}"/>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3367098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C5FD9-A210-4157-ADCF-901C7B3295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1D572D-7E73-4250-A0C1-6A7564980EE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5F9215-6F61-4CD3-9AE4-A7F93C2ECD6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DA39A9-F22C-476F-8329-6ABDEC9858E2}"/>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6" name="Footer Placeholder 5">
            <a:extLst>
              <a:ext uri="{FF2B5EF4-FFF2-40B4-BE49-F238E27FC236}">
                <a16:creationId xmlns:a16="http://schemas.microsoft.com/office/drawing/2014/main" id="{E8017076-7803-4917-A09C-84D5E78FB2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A149C-FC5F-403D-96FA-9C0D7618A4E3}"/>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691018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3D250-778A-498B-90CD-3F4AC17B2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AF2B0E-ED0A-436B-B5F2-A699E4C928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88479F2-3C66-4678-A29E-F41AD39358E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D7B859-4DC0-4DE1-A8DA-0157F1719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7F83998-FF73-4664-A60B-8D10A44A8CF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6DB50A-1EDD-4134-BA79-A3EC4A872F05}"/>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8" name="Footer Placeholder 7">
            <a:extLst>
              <a:ext uri="{FF2B5EF4-FFF2-40B4-BE49-F238E27FC236}">
                <a16:creationId xmlns:a16="http://schemas.microsoft.com/office/drawing/2014/main" id="{706721BE-4230-47EF-8A2C-61FBEA40CC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F1A61F-1B02-46E0-9E0A-612E2EE9CED5}"/>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648276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F6117-5E1F-48CD-B8B4-546226B8BF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BE8FEB-42F9-47DC-AE3A-2ACC840ED520}"/>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4" name="Footer Placeholder 3">
            <a:extLst>
              <a:ext uri="{FF2B5EF4-FFF2-40B4-BE49-F238E27FC236}">
                <a16:creationId xmlns:a16="http://schemas.microsoft.com/office/drawing/2014/main" id="{C90C2731-CC53-407A-BB54-E572EBE61F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1D5C83-7A6C-4B10-869F-C0DD6B8DDA43}"/>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2519290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10ED82-9D91-4B94-A0BC-6B9AECCD9EC9}"/>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3" name="Footer Placeholder 2">
            <a:extLst>
              <a:ext uri="{FF2B5EF4-FFF2-40B4-BE49-F238E27FC236}">
                <a16:creationId xmlns:a16="http://schemas.microsoft.com/office/drawing/2014/main" id="{4D540AC2-AE1D-4430-A898-6F22F0A85B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109DA0-2664-4718-B322-AB3D2FEFBB41}"/>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1121201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352F2-8FF0-4DD6-AE09-73FA024BBE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0401B2-8369-4C32-921D-0B86478FC4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2522B5-E666-4D57-B9BF-05238B8EB4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195F40F-085F-4A7F-BD9E-EA0E302599A8}"/>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6" name="Footer Placeholder 5">
            <a:extLst>
              <a:ext uri="{FF2B5EF4-FFF2-40B4-BE49-F238E27FC236}">
                <a16:creationId xmlns:a16="http://schemas.microsoft.com/office/drawing/2014/main" id="{0B4BF5C8-5FBE-4D29-98E2-0E7FE9E9A7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D24E8B-4AFE-4968-A94F-A4DE37EF02E8}"/>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885979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D05C9-C46A-4216-9FAB-D50899A9BC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0C047D9-8B18-4742-8074-45AEF5E0CB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143104-FFC7-4A9D-8141-665AA90A50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4C2A6B0-CD1D-448E-9435-1DD619E18752}"/>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6" name="Footer Placeholder 5">
            <a:extLst>
              <a:ext uri="{FF2B5EF4-FFF2-40B4-BE49-F238E27FC236}">
                <a16:creationId xmlns:a16="http://schemas.microsoft.com/office/drawing/2014/main" id="{AB5869CB-5096-4B3D-A6D2-BEA0708A82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7B8EC1-CE93-4AB1-9C53-AF59D98D2F36}"/>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8099425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83721-2D65-410C-9AAD-A6F123044A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81AB16-A0F8-46DF-9DEE-C5592CB0E04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7CF900-A36B-458D-B952-F93289602124}"/>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5" name="Footer Placeholder 4">
            <a:extLst>
              <a:ext uri="{FF2B5EF4-FFF2-40B4-BE49-F238E27FC236}">
                <a16:creationId xmlns:a16="http://schemas.microsoft.com/office/drawing/2014/main" id="{305F5F27-0198-4868-81B0-876FC53CE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147FF-FE7D-4CD8-AAA8-4C3392692CDA}"/>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3826062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2D5B95-8A33-471A-8BDD-B2B250F842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D484BA-B803-4C6F-8812-5F88C96B5BC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D34D2B-E383-4165-A5BC-4FE7E32242D4}"/>
              </a:ext>
            </a:extLst>
          </p:cNvPr>
          <p:cNvSpPr>
            <a:spLocks noGrp="1"/>
          </p:cNvSpPr>
          <p:nvPr>
            <p:ph type="dt" sz="half" idx="10"/>
          </p:nvPr>
        </p:nvSpPr>
        <p:spPr/>
        <p:txBody>
          <a:bodyPr/>
          <a:lstStyle/>
          <a:p>
            <a:fld id="{0066A1B4-B911-4D25-86B3-CF9344708795}" type="datetimeFigureOut">
              <a:rPr lang="en-GB" smtClean="0"/>
              <a:t>22/11/2017</a:t>
            </a:fld>
            <a:endParaRPr lang="en-GB"/>
          </a:p>
        </p:txBody>
      </p:sp>
      <p:sp>
        <p:nvSpPr>
          <p:cNvPr id="5" name="Footer Placeholder 4">
            <a:extLst>
              <a:ext uri="{FF2B5EF4-FFF2-40B4-BE49-F238E27FC236}">
                <a16:creationId xmlns:a16="http://schemas.microsoft.com/office/drawing/2014/main" id="{BACA2B63-087E-4F4A-804B-7CB40A3080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D52360-1203-4224-B22A-21DF87B8C314}"/>
              </a:ext>
            </a:extLst>
          </p:cNvPr>
          <p:cNvSpPr>
            <a:spLocks noGrp="1"/>
          </p:cNvSpPr>
          <p:nvPr>
            <p:ph type="sldNum" sz="quarter" idx="12"/>
          </p:nvPr>
        </p:nvSpPr>
        <p:spPr/>
        <p:txBody>
          <a:bodyPr/>
          <a:lstStyle/>
          <a:p>
            <a:fld id="{15CA9D24-DF43-4379-AE6F-E9D00EEC9C50}" type="slidenum">
              <a:rPr lang="en-GB" smtClean="0"/>
              <a:t>‹#›</a:t>
            </a:fld>
            <a:endParaRPr lang="en-GB"/>
          </a:p>
        </p:txBody>
      </p:sp>
    </p:spTree>
    <p:extLst>
      <p:ext uri="{BB962C8B-B14F-4D97-AF65-F5344CB8AC3E}">
        <p14:creationId xmlns:p14="http://schemas.microsoft.com/office/powerpoint/2010/main" val="2652488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28000" b="-2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63D2BB-0259-4D07-B568-62CA045CAB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C2FD66-5579-4923-8AF3-13809161CE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CEB215-6C40-40ED-8271-A8195C0C25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66A1B4-B911-4D25-86B3-CF9344708795}" type="datetimeFigureOut">
              <a:rPr lang="en-GB" smtClean="0"/>
              <a:t>22/11/2017</a:t>
            </a:fld>
            <a:endParaRPr lang="en-GB"/>
          </a:p>
        </p:txBody>
      </p:sp>
      <p:sp>
        <p:nvSpPr>
          <p:cNvPr id="5" name="Footer Placeholder 4">
            <a:extLst>
              <a:ext uri="{FF2B5EF4-FFF2-40B4-BE49-F238E27FC236}">
                <a16:creationId xmlns:a16="http://schemas.microsoft.com/office/drawing/2014/main" id="{4CEF1AA2-B68B-49BA-BE2B-2F8106359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F1EC73-82A1-41A1-8105-25371A232F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CA9D24-DF43-4379-AE6F-E9D00EEC9C50}" type="slidenum">
              <a:rPr lang="en-GB" smtClean="0"/>
              <a:t>‹#›</a:t>
            </a:fld>
            <a:endParaRPr lang="en-GB"/>
          </a:p>
        </p:txBody>
      </p:sp>
    </p:spTree>
    <p:extLst>
      <p:ext uri="{BB962C8B-B14F-4D97-AF65-F5344CB8AC3E}">
        <p14:creationId xmlns:p14="http://schemas.microsoft.com/office/powerpoint/2010/main" val="389113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5008BEF-4A72-43B9-A0C8-3B55A51DE970}"/>
              </a:ext>
            </a:extLst>
          </p:cNvPr>
          <p:cNvSpPr/>
          <p:nvPr/>
        </p:nvSpPr>
        <p:spPr>
          <a:xfrm>
            <a:off x="3167743" y="2045303"/>
            <a:ext cx="5372099" cy="1569660"/>
          </a:xfrm>
          <a:prstGeom prst="rect">
            <a:avLst/>
          </a:prstGeom>
          <a:noFill/>
        </p:spPr>
        <p:txBody>
          <a:bodyPr wrap="square" lIns="91440" tIns="45720" rIns="91440" bIns="45720">
            <a:spAutoFit/>
          </a:bodyPr>
          <a:lstStyle/>
          <a:p>
            <a:pPr algn="ctr"/>
            <a:r>
              <a:rPr lang="en-US" sz="9600" b="0" cap="none" spc="0" dirty="0">
                <a:ln w="0"/>
                <a:solidFill>
                  <a:schemeClr val="tx1"/>
                </a:solidFill>
                <a:effectLst>
                  <a:outerShdw blurRad="38100" dist="19050" dir="2700000" algn="tl" rotWithShape="0">
                    <a:schemeClr val="dk1">
                      <a:alpha val="40000"/>
                    </a:schemeClr>
                  </a:outerShdw>
                </a:effectLst>
              </a:rPr>
              <a:t>Rhiannon</a:t>
            </a:r>
          </a:p>
        </p:txBody>
      </p:sp>
    </p:spTree>
    <p:extLst>
      <p:ext uri="{BB962C8B-B14F-4D97-AF65-F5344CB8AC3E}">
        <p14:creationId xmlns:p14="http://schemas.microsoft.com/office/powerpoint/2010/main" val="378917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1037D30-02BB-4352-8CC1-4FAE7ACC79E1}"/>
              </a:ext>
            </a:extLst>
          </p:cNvPr>
          <p:cNvSpPr/>
          <p:nvPr/>
        </p:nvSpPr>
        <p:spPr>
          <a:xfrm>
            <a:off x="4285416" y="191477"/>
            <a:ext cx="270676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Contents</a:t>
            </a:r>
          </a:p>
        </p:txBody>
      </p:sp>
      <p:sp>
        <p:nvSpPr>
          <p:cNvPr id="2" name="TextBox 1">
            <a:extLst>
              <a:ext uri="{FF2B5EF4-FFF2-40B4-BE49-F238E27FC236}">
                <a16:creationId xmlns:a16="http://schemas.microsoft.com/office/drawing/2014/main" id="{6B6D2926-587D-4821-8BE5-6E3D1D25BEA5}"/>
              </a:ext>
            </a:extLst>
          </p:cNvPr>
          <p:cNvSpPr txBox="1"/>
          <p:nvPr/>
        </p:nvSpPr>
        <p:spPr>
          <a:xfrm>
            <a:off x="564912" y="1927343"/>
            <a:ext cx="11789228" cy="3246530"/>
          </a:xfrm>
          <a:prstGeom prst="rect">
            <a:avLst/>
          </a:prstGeom>
          <a:noFill/>
        </p:spPr>
        <p:txBody>
          <a:bodyPr wrap="square" rtlCol="0">
            <a:spAutoFit/>
          </a:bodyPr>
          <a:lstStyle/>
          <a:p>
            <a:pPr marL="457200" indent="-457200">
              <a:lnSpc>
                <a:spcPct val="150000"/>
              </a:lnSpc>
              <a:buAutoNum type="arabicPeriod"/>
            </a:pPr>
            <a:r>
              <a:rPr lang="en-GB" sz="2800" dirty="0">
                <a:latin typeface="Times New Roman" panose="02020603050405020304" pitchFamily="18" charset="0"/>
                <a:cs typeface="Times New Roman" panose="02020603050405020304" pitchFamily="18" charset="0"/>
              </a:rPr>
              <a:t>Physical description</a:t>
            </a:r>
          </a:p>
          <a:p>
            <a:pPr marL="457200" indent="-457200">
              <a:lnSpc>
                <a:spcPct val="150000"/>
              </a:lnSpc>
              <a:buFontTx/>
              <a:buAutoNum type="arabicPeriod"/>
            </a:pPr>
            <a:r>
              <a:rPr lang="en-GB" sz="2800" dirty="0">
                <a:latin typeface="Times New Roman" panose="02020603050405020304" pitchFamily="18" charset="0"/>
                <a:cs typeface="Times New Roman" panose="02020603050405020304" pitchFamily="18" charset="0"/>
              </a:rPr>
              <a:t>Techniques of characterisation</a:t>
            </a:r>
          </a:p>
          <a:p>
            <a:pPr marL="457200" indent="-457200">
              <a:lnSpc>
                <a:spcPct val="150000"/>
              </a:lnSpc>
              <a:buAutoNum type="arabicPeriod"/>
            </a:pPr>
            <a:r>
              <a:rPr lang="en-GB" sz="2800" dirty="0">
                <a:latin typeface="Times New Roman" panose="02020603050405020304" pitchFamily="18" charset="0"/>
                <a:cs typeface="Times New Roman" panose="02020603050405020304" pitchFamily="18" charset="0"/>
              </a:rPr>
              <a:t>Role within the </a:t>
            </a:r>
            <a:r>
              <a:rPr lang="en-GB" sz="2800" dirty="0" err="1">
                <a:latin typeface="Times New Roman" panose="02020603050405020304" pitchFamily="18" charset="0"/>
                <a:cs typeface="Times New Roman" panose="02020603050405020304" pitchFamily="18" charset="0"/>
              </a:rPr>
              <a:t>Mabinogion</a:t>
            </a:r>
            <a:endParaRPr lang="en-GB" sz="2800" dirty="0">
              <a:latin typeface="Times New Roman" panose="02020603050405020304" pitchFamily="18" charset="0"/>
              <a:cs typeface="Times New Roman" panose="02020603050405020304" pitchFamily="18" charset="0"/>
            </a:endParaRPr>
          </a:p>
          <a:p>
            <a:pPr marL="457200" indent="-457200">
              <a:lnSpc>
                <a:spcPct val="150000"/>
              </a:lnSpc>
              <a:buAutoNum type="arabicPeriod"/>
            </a:pPr>
            <a:r>
              <a:rPr lang="en-GB" sz="2800" dirty="0">
                <a:latin typeface="Times New Roman" panose="02020603050405020304" pitchFamily="18" charset="0"/>
                <a:cs typeface="Times New Roman" panose="02020603050405020304" pitchFamily="18" charset="0"/>
              </a:rPr>
              <a:t>‘Independent within the narrative’ or ‘manifestation of the sovereignty goddess?</a:t>
            </a:r>
          </a:p>
        </p:txBody>
      </p:sp>
    </p:spTree>
    <p:extLst>
      <p:ext uri="{BB962C8B-B14F-4D97-AF65-F5344CB8AC3E}">
        <p14:creationId xmlns:p14="http://schemas.microsoft.com/office/powerpoint/2010/main" val="1134423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left)">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8" fill="hold" grpId="1" nodeType="clickEffect">
                                  <p:stCondLst>
                                    <p:cond delay="0"/>
                                  </p:stCondLst>
                                  <p:childTnLst>
                                    <p:animEffect transition="out" filter="wipe(left)">
                                      <p:cBhvr>
                                        <p:cTn id="14" dur="1000"/>
                                        <p:tgtEl>
                                          <p:spTgt spid="2"/>
                                        </p:tgtEl>
                                      </p:cBhvr>
                                    </p:animEffect>
                                    <p:set>
                                      <p:cBhvr>
                                        <p:cTn id="15"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2" grpId="0"/>
      <p:bldP spid="2"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E9D3BE0-D23C-4E5F-80C8-D0F23A1FC30A}"/>
              </a:ext>
            </a:extLst>
          </p:cNvPr>
          <p:cNvSpPr/>
          <p:nvPr/>
        </p:nvSpPr>
        <p:spPr>
          <a:xfrm>
            <a:off x="463012" y="0"/>
            <a:ext cx="5720670"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Physical description</a:t>
            </a: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4" name="Picture 3">
            <a:extLst>
              <a:ext uri="{FF2B5EF4-FFF2-40B4-BE49-F238E27FC236}">
                <a16:creationId xmlns:a16="http://schemas.microsoft.com/office/drawing/2014/main" id="{2495042E-C48D-4117-9CAA-E2795ED1D0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5640" y="800100"/>
            <a:ext cx="4738517" cy="5222706"/>
          </a:xfrm>
          <a:prstGeom prst="rect">
            <a:avLst/>
          </a:prstGeom>
        </p:spPr>
      </p:pic>
      <p:sp>
        <p:nvSpPr>
          <p:cNvPr id="6" name="TextBox 5">
            <a:extLst>
              <a:ext uri="{FF2B5EF4-FFF2-40B4-BE49-F238E27FC236}">
                <a16:creationId xmlns:a16="http://schemas.microsoft.com/office/drawing/2014/main" id="{03B6FF90-3E0E-4D17-88A5-ED468DC1D6D0}"/>
              </a:ext>
            </a:extLst>
          </p:cNvPr>
          <p:cNvSpPr txBox="1"/>
          <p:nvPr/>
        </p:nvSpPr>
        <p:spPr>
          <a:xfrm>
            <a:off x="200637" y="924343"/>
            <a:ext cx="6790157" cy="2862322"/>
          </a:xfrm>
          <a:prstGeom prst="rect">
            <a:avLst/>
          </a:prstGeom>
          <a:noFill/>
        </p:spPr>
        <p:txBody>
          <a:bodyPr wrap="square" rtlCol="0">
            <a:spAutoFit/>
          </a:bodyPr>
          <a:lstStyle/>
          <a:p>
            <a:pPr algn="just"/>
            <a:r>
              <a:rPr lang="en-GB" sz="2000" b="1" dirty="0">
                <a:latin typeface="Times New Roman" panose="02020603050405020304" pitchFamily="18" charset="0"/>
                <a:cs typeface="Times New Roman" panose="02020603050405020304" pitchFamily="18" charset="0"/>
              </a:rPr>
              <a:t>-&gt; ‘…a woman wearing a shining golden garment of brocaded silk on a big, tall, pale-white horse’ (Davies, 2007: 8)</a:t>
            </a:r>
          </a:p>
          <a:p>
            <a:pPr algn="just"/>
            <a:r>
              <a:rPr lang="en-GB" sz="2000" dirty="0">
                <a:latin typeface="Times New Roman" panose="02020603050405020304" pitchFamily="18" charset="0"/>
                <a:cs typeface="Times New Roman" panose="02020603050405020304" pitchFamily="18" charset="0"/>
              </a:rPr>
              <a:t>-&gt; ‘When she was in her prime, there was no woman more beautiful, and even now you will not be disappointed with her looks.’ – </a:t>
            </a:r>
            <a:r>
              <a:rPr lang="en-GB" sz="2000" dirty="0" err="1">
                <a:latin typeface="Times New Roman" panose="02020603050405020304" pitchFamily="18" charset="0"/>
                <a:cs typeface="Times New Roman" panose="02020603050405020304" pitchFamily="18" charset="0"/>
              </a:rPr>
              <a:t>Pryderi</a:t>
            </a:r>
            <a:r>
              <a:rPr lang="en-GB" sz="2000" dirty="0">
                <a:latin typeface="Times New Roman" panose="02020603050405020304" pitchFamily="18" charset="0"/>
                <a:cs typeface="Times New Roman" panose="02020603050405020304" pitchFamily="18" charset="0"/>
              </a:rPr>
              <a:t> to </a:t>
            </a:r>
            <a:r>
              <a:rPr lang="en-GB" sz="2000" dirty="0" err="1">
                <a:latin typeface="Times New Roman" panose="02020603050405020304" pitchFamily="18" charset="0"/>
                <a:cs typeface="Times New Roman" panose="02020603050405020304" pitchFamily="18" charset="0"/>
              </a:rPr>
              <a:t>Manawydan</a:t>
            </a:r>
            <a:r>
              <a:rPr lang="en-GB" sz="2000" dirty="0">
                <a:latin typeface="Times New Roman" panose="02020603050405020304" pitchFamily="18" charset="0"/>
                <a:cs typeface="Times New Roman" panose="02020603050405020304" pitchFamily="18" charset="0"/>
              </a:rPr>
              <a:t> (Davies, 2007: 35-36)</a:t>
            </a:r>
          </a:p>
          <a:p>
            <a:pPr algn="just"/>
            <a:r>
              <a:rPr lang="en-GB" sz="2000" dirty="0">
                <a:latin typeface="Times New Roman" panose="02020603050405020304" pitchFamily="18" charset="0"/>
                <a:cs typeface="Times New Roman" panose="02020603050405020304" pitchFamily="18" charset="0"/>
              </a:rPr>
              <a:t>-&gt; ‘...he was delighted that he had never seen a woman who was fairer or more beautiful than her.’ – </a:t>
            </a:r>
            <a:r>
              <a:rPr lang="en-GB" sz="2000" dirty="0" err="1">
                <a:latin typeface="Times New Roman" panose="02020603050405020304" pitchFamily="18" charset="0"/>
                <a:cs typeface="Times New Roman" panose="02020603050405020304" pitchFamily="18" charset="0"/>
              </a:rPr>
              <a:t>Manawydan’s</a:t>
            </a:r>
            <a:r>
              <a:rPr lang="en-GB" sz="2000" dirty="0">
                <a:latin typeface="Times New Roman" panose="02020603050405020304" pitchFamily="18" charset="0"/>
                <a:cs typeface="Times New Roman" panose="02020603050405020304" pitchFamily="18" charset="0"/>
              </a:rPr>
              <a:t> meeting and conversation with her (Davies, 2007: 36)</a:t>
            </a:r>
          </a:p>
        </p:txBody>
      </p:sp>
      <p:pic>
        <p:nvPicPr>
          <p:cNvPr id="8" name="Picture 7">
            <a:extLst>
              <a:ext uri="{FF2B5EF4-FFF2-40B4-BE49-F238E27FC236}">
                <a16:creationId xmlns:a16="http://schemas.microsoft.com/office/drawing/2014/main" id="{B69EF6B9-6423-4962-AFFE-5DD8CFB769D7}"/>
              </a:ext>
            </a:extLst>
          </p:cNvPr>
          <p:cNvPicPr>
            <a:picLocks noChangeAspect="1"/>
          </p:cNvPicPr>
          <p:nvPr/>
        </p:nvPicPr>
        <p:blipFill rotWithShape="1">
          <a:blip r:embed="rId4">
            <a:extLst>
              <a:ext uri="{28A0092B-C50C-407E-A947-70E740481C1C}">
                <a14:useLocalDpi xmlns:a14="http://schemas.microsoft.com/office/drawing/2010/main" val="0"/>
              </a:ext>
            </a:extLst>
          </a:blip>
          <a:srcRect l="45944" r="1" b="12179"/>
          <a:stretch/>
        </p:blipFill>
        <p:spPr>
          <a:xfrm>
            <a:off x="9519557" y="446216"/>
            <a:ext cx="2249012" cy="6022806"/>
          </a:xfrm>
          <a:prstGeom prst="rect">
            <a:avLst/>
          </a:prstGeom>
        </p:spPr>
      </p:pic>
      <p:sp>
        <p:nvSpPr>
          <p:cNvPr id="9" name="TextBox 8">
            <a:extLst>
              <a:ext uri="{FF2B5EF4-FFF2-40B4-BE49-F238E27FC236}">
                <a16:creationId xmlns:a16="http://schemas.microsoft.com/office/drawing/2014/main" id="{F9110F8B-B9AB-4E33-9A0F-2E7ABCBC147F}"/>
              </a:ext>
            </a:extLst>
          </p:cNvPr>
          <p:cNvSpPr txBox="1"/>
          <p:nvPr/>
        </p:nvSpPr>
        <p:spPr>
          <a:xfrm>
            <a:off x="55133" y="5171659"/>
            <a:ext cx="6760028" cy="1631216"/>
          </a:xfrm>
          <a:prstGeom prst="rect">
            <a:avLst/>
          </a:prstGeom>
          <a:noFill/>
        </p:spPr>
        <p:txBody>
          <a:bodyPr wrap="square" rtlCol="0">
            <a:spAutoFit/>
          </a:bodyPr>
          <a:lstStyle/>
          <a:p>
            <a:pPr algn="just"/>
            <a:r>
              <a:rPr lang="en-GB" sz="2000" dirty="0">
                <a:latin typeface="Times New Roman" panose="02020603050405020304" pitchFamily="18" charset="0"/>
                <a:cs typeface="Times New Roman" panose="02020603050405020304" pitchFamily="18" charset="0"/>
              </a:rPr>
              <a:t>‘…Galadriel, most beautiful of all the house of </a:t>
            </a:r>
            <a:r>
              <a:rPr lang="en-GB" sz="2000" dirty="0" err="1">
                <a:latin typeface="Times New Roman" panose="02020603050405020304" pitchFamily="18" charset="0"/>
                <a:cs typeface="Times New Roman" panose="02020603050405020304" pitchFamily="18" charset="0"/>
              </a:rPr>
              <a:t>Finwë</a:t>
            </a:r>
            <a:r>
              <a:rPr lang="en-GB" sz="2000" dirty="0">
                <a:latin typeface="Times New Roman" panose="02020603050405020304" pitchFamily="18" charset="0"/>
                <a:cs typeface="Times New Roman" panose="02020603050405020304" pitchFamily="18" charset="0"/>
              </a:rPr>
              <a:t>; her hair was lit with gold as though it had caught in a mesh the radiance of </a:t>
            </a:r>
            <a:r>
              <a:rPr lang="en-GB" sz="2000" dirty="0" err="1">
                <a:latin typeface="Times New Roman" panose="02020603050405020304" pitchFamily="18" charset="0"/>
                <a:cs typeface="Times New Roman" panose="02020603050405020304" pitchFamily="18" charset="0"/>
              </a:rPr>
              <a:t>Laurelin</a:t>
            </a:r>
            <a:r>
              <a:rPr lang="en-GB" sz="2000" dirty="0">
                <a:latin typeface="Times New Roman" panose="02020603050405020304" pitchFamily="18" charset="0"/>
                <a:cs typeface="Times New Roman" panose="02020603050405020304" pitchFamily="18" charset="0"/>
              </a:rPr>
              <a:t>.’ (Tolkien, 1999: 61)</a:t>
            </a:r>
          </a:p>
          <a:p>
            <a:pPr algn="just"/>
            <a:r>
              <a:rPr lang="en-GB" sz="2000" dirty="0">
                <a:latin typeface="Times New Roman" panose="02020603050405020304" pitchFamily="18" charset="0"/>
                <a:cs typeface="Times New Roman" panose="02020603050405020304" pitchFamily="18" charset="0"/>
              </a:rPr>
              <a:t>‘…the hair of the Lady was of deep gold…’ (Tolkien, 1968: 345)</a:t>
            </a:r>
          </a:p>
        </p:txBody>
      </p:sp>
      <p:sp>
        <p:nvSpPr>
          <p:cNvPr id="10" name="TextBox 9">
            <a:extLst>
              <a:ext uri="{FF2B5EF4-FFF2-40B4-BE49-F238E27FC236}">
                <a16:creationId xmlns:a16="http://schemas.microsoft.com/office/drawing/2014/main" id="{7CED3D28-77A9-45FA-8018-5C6B1DC1A8C8}"/>
              </a:ext>
            </a:extLst>
          </p:cNvPr>
          <p:cNvSpPr txBox="1"/>
          <p:nvPr/>
        </p:nvSpPr>
        <p:spPr>
          <a:xfrm>
            <a:off x="120430" y="3632776"/>
            <a:ext cx="6405834" cy="1015663"/>
          </a:xfrm>
          <a:prstGeom prst="rect">
            <a:avLst/>
          </a:prstGeom>
          <a:noFill/>
        </p:spPr>
        <p:txBody>
          <a:bodyPr wrap="square" rtlCol="0">
            <a:spAutoFit/>
          </a:bodyPr>
          <a:lstStyle/>
          <a:p>
            <a:pPr algn="just"/>
            <a:r>
              <a:rPr lang="en-GB" sz="2000" dirty="0">
                <a:latin typeface="Times New Roman" panose="02020603050405020304" pitchFamily="18" charset="0"/>
                <a:cs typeface="Times New Roman" panose="02020603050405020304" pitchFamily="18" charset="0"/>
              </a:rPr>
              <a:t>‘This was the name that they gave him, </a:t>
            </a:r>
            <a:r>
              <a:rPr lang="en-GB" sz="2000" dirty="0" err="1">
                <a:latin typeface="Times New Roman" panose="02020603050405020304" pitchFamily="18" charset="0"/>
                <a:cs typeface="Times New Roman" panose="02020603050405020304" pitchFamily="18" charset="0"/>
              </a:rPr>
              <a:t>Gwri</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Wallt</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Euryn</a:t>
            </a:r>
            <a:r>
              <a:rPr lang="en-GB" sz="2000" dirty="0">
                <a:latin typeface="Times New Roman" panose="02020603050405020304" pitchFamily="18" charset="0"/>
                <a:cs typeface="Times New Roman" panose="02020603050405020304" pitchFamily="18" charset="0"/>
              </a:rPr>
              <a:t>: all the hair on his head was as yellow as gold.’ (Davies, 2007: 18)</a:t>
            </a:r>
          </a:p>
        </p:txBody>
      </p:sp>
      <p:pic>
        <p:nvPicPr>
          <p:cNvPr id="12" name="Picture 11">
            <a:extLst>
              <a:ext uri="{FF2B5EF4-FFF2-40B4-BE49-F238E27FC236}">
                <a16:creationId xmlns:a16="http://schemas.microsoft.com/office/drawing/2014/main" id="{9BC56926-8FBD-4F9E-A55A-BA6FB93485DC}"/>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7639744" y="1160342"/>
            <a:ext cx="3410712" cy="5029200"/>
          </a:xfrm>
          <a:prstGeom prst="rect">
            <a:avLst/>
          </a:prstGeom>
        </p:spPr>
      </p:pic>
      <p:sp>
        <p:nvSpPr>
          <p:cNvPr id="13" name="TextBox 12">
            <a:extLst>
              <a:ext uri="{FF2B5EF4-FFF2-40B4-BE49-F238E27FC236}">
                <a16:creationId xmlns:a16="http://schemas.microsoft.com/office/drawing/2014/main" id="{6A9DBFAC-68E8-4B02-B12F-D144CD834F54}"/>
              </a:ext>
            </a:extLst>
          </p:cNvPr>
          <p:cNvSpPr txBox="1"/>
          <p:nvPr/>
        </p:nvSpPr>
        <p:spPr>
          <a:xfrm>
            <a:off x="59980" y="4553766"/>
            <a:ext cx="6526734" cy="707886"/>
          </a:xfrm>
          <a:prstGeom prst="rect">
            <a:avLst/>
          </a:prstGeom>
          <a:noFill/>
        </p:spPr>
        <p:txBody>
          <a:bodyPr wrap="square" rtlCol="0">
            <a:spAutoFit/>
          </a:bodyPr>
          <a:lstStyle/>
          <a:p>
            <a:pPr algn="just"/>
            <a:r>
              <a:rPr lang="en-GB" sz="2000" dirty="0">
                <a:latin typeface="Times New Roman" panose="02020603050405020304" pitchFamily="18" charset="0"/>
                <a:cs typeface="Times New Roman" panose="02020603050405020304" pitchFamily="18" charset="0"/>
              </a:rPr>
              <a:t>‘She [Sif] was the most beautiful of all women, her hair was like gold.’ (</a:t>
            </a:r>
            <a:r>
              <a:rPr lang="en-GB" sz="2000" dirty="0" err="1">
                <a:latin typeface="Times New Roman" panose="02020603050405020304" pitchFamily="18" charset="0"/>
                <a:cs typeface="Times New Roman" panose="02020603050405020304" pitchFamily="18" charset="0"/>
              </a:rPr>
              <a:t>Sturluson</a:t>
            </a:r>
            <a:r>
              <a:rPr lang="en-GB" sz="2000" dirty="0">
                <a:latin typeface="Times New Roman" panose="02020603050405020304" pitchFamily="18" charset="0"/>
                <a:cs typeface="Times New Roman" panose="02020603050405020304" pitchFamily="18" charset="0"/>
              </a:rPr>
              <a:t>, 1220: 3)</a:t>
            </a:r>
          </a:p>
        </p:txBody>
      </p:sp>
    </p:spTree>
    <p:extLst>
      <p:ext uri="{BB962C8B-B14F-4D97-AF65-F5344CB8AC3E}">
        <p14:creationId xmlns:p14="http://schemas.microsoft.com/office/powerpoint/2010/main" val="2358843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9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900"/>
                                        <p:tgtEl>
                                          <p:spTgt spid="4"/>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9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xit" presetSubtype="8" fill="hold" grpId="1" nodeType="clickEffect">
                                  <p:stCondLst>
                                    <p:cond delay="0"/>
                                  </p:stCondLst>
                                  <p:childTnLst>
                                    <p:animEffect transition="out" filter="wipe(left)">
                                      <p:cBhvr>
                                        <p:cTn id="17" dur="900"/>
                                        <p:tgtEl>
                                          <p:spTgt spid="6"/>
                                        </p:tgtEl>
                                      </p:cBhvr>
                                    </p:animEffect>
                                    <p:set>
                                      <p:cBhvr>
                                        <p:cTn id="18" dur="1" fill="hold">
                                          <p:stCondLst>
                                            <p:cond delay="899"/>
                                          </p:stCondLst>
                                        </p:cTn>
                                        <p:tgtEl>
                                          <p:spTgt spid="6"/>
                                        </p:tgtEl>
                                        <p:attrNameLst>
                                          <p:attrName>style.visibility</p:attrName>
                                        </p:attrNameLst>
                                      </p:cBhvr>
                                      <p:to>
                                        <p:strVal val="hidden"/>
                                      </p:to>
                                    </p:set>
                                  </p:childTnLst>
                                </p:cTn>
                              </p:par>
                              <p:par>
                                <p:cTn id="19" presetID="10" presetClass="exit" presetSubtype="0" fill="hold" nodeType="withEffect">
                                  <p:stCondLst>
                                    <p:cond delay="0"/>
                                  </p:stCondLst>
                                  <p:childTnLst>
                                    <p:animEffect transition="out" filter="fade">
                                      <p:cBhvr>
                                        <p:cTn id="20" dur="900"/>
                                        <p:tgtEl>
                                          <p:spTgt spid="4"/>
                                        </p:tgtEl>
                                      </p:cBhvr>
                                    </p:animEffect>
                                    <p:set>
                                      <p:cBhvr>
                                        <p:cTn id="21" dur="1" fill="hold">
                                          <p:stCondLst>
                                            <p:cond delay="899"/>
                                          </p:stCondLst>
                                        </p:cTn>
                                        <p:tgtEl>
                                          <p:spTgt spid="4"/>
                                        </p:tgtEl>
                                        <p:attrNameLst>
                                          <p:attrName>style.visibility</p:attrName>
                                        </p:attrNameLst>
                                      </p:cBhvr>
                                      <p:to>
                                        <p:strVal val="hidden"/>
                                      </p:to>
                                    </p:set>
                                  </p:childTnLst>
                                </p:cTn>
                              </p:par>
                              <p:par>
                                <p:cTn id="22" presetID="22" presetClass="entr" presetSubtype="8"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wipe(left)">
                                      <p:cBhvr>
                                        <p:cTn id="24" dur="9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xit" presetSubtype="8" fill="hold" grpId="1" nodeType="clickEffect">
                                  <p:stCondLst>
                                    <p:cond delay="0"/>
                                  </p:stCondLst>
                                  <p:childTnLst>
                                    <p:animEffect transition="out" filter="wipe(left)">
                                      <p:cBhvr>
                                        <p:cTn id="28" dur="900"/>
                                        <p:tgtEl>
                                          <p:spTgt spid="10"/>
                                        </p:tgtEl>
                                      </p:cBhvr>
                                    </p:animEffect>
                                    <p:set>
                                      <p:cBhvr>
                                        <p:cTn id="29" dur="1" fill="hold">
                                          <p:stCondLst>
                                            <p:cond delay="899"/>
                                          </p:stCondLst>
                                        </p:cTn>
                                        <p:tgtEl>
                                          <p:spTgt spid="10"/>
                                        </p:tgtEl>
                                        <p:attrNameLst>
                                          <p:attrName>style.visibility</p:attrName>
                                        </p:attrNameLst>
                                      </p:cBhvr>
                                      <p:to>
                                        <p:strVal val="hidden"/>
                                      </p:to>
                                    </p:se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900"/>
                                        <p:tgtEl>
                                          <p:spTgt spid="12"/>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wipe(left)">
                                      <p:cBhvr>
                                        <p:cTn id="35" dur="900"/>
                                        <p:tgtEl>
                                          <p:spTgt spid="13"/>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xit" presetSubtype="8" fill="hold" grpId="1" nodeType="clickEffect">
                                  <p:stCondLst>
                                    <p:cond delay="0"/>
                                  </p:stCondLst>
                                  <p:childTnLst>
                                    <p:animEffect transition="out" filter="wipe(left)">
                                      <p:cBhvr>
                                        <p:cTn id="39" dur="900"/>
                                        <p:tgtEl>
                                          <p:spTgt spid="13"/>
                                        </p:tgtEl>
                                      </p:cBhvr>
                                    </p:animEffect>
                                    <p:set>
                                      <p:cBhvr>
                                        <p:cTn id="40" dur="1" fill="hold">
                                          <p:stCondLst>
                                            <p:cond delay="899"/>
                                          </p:stCondLst>
                                        </p:cTn>
                                        <p:tgtEl>
                                          <p:spTgt spid="13"/>
                                        </p:tgtEl>
                                        <p:attrNameLst>
                                          <p:attrName>style.visibility</p:attrName>
                                        </p:attrNameLst>
                                      </p:cBhvr>
                                      <p:to>
                                        <p:strVal val="hidden"/>
                                      </p:to>
                                    </p:set>
                                  </p:childTnLst>
                                </p:cTn>
                              </p:par>
                              <p:par>
                                <p:cTn id="41" presetID="10" presetClass="exit" presetSubtype="0" fill="hold" nodeType="withEffect">
                                  <p:stCondLst>
                                    <p:cond delay="0"/>
                                  </p:stCondLst>
                                  <p:childTnLst>
                                    <p:animEffect transition="out" filter="fade">
                                      <p:cBhvr>
                                        <p:cTn id="42" dur="900"/>
                                        <p:tgtEl>
                                          <p:spTgt spid="12"/>
                                        </p:tgtEl>
                                      </p:cBhvr>
                                    </p:animEffect>
                                    <p:set>
                                      <p:cBhvr>
                                        <p:cTn id="43" dur="1" fill="hold">
                                          <p:stCondLst>
                                            <p:cond delay="899"/>
                                          </p:stCondLst>
                                        </p:cTn>
                                        <p:tgtEl>
                                          <p:spTgt spid="12"/>
                                        </p:tgtEl>
                                        <p:attrNameLst>
                                          <p:attrName>style.visibility</p:attrName>
                                        </p:attrNameLst>
                                      </p:cBhvr>
                                      <p:to>
                                        <p:strVal val="hidden"/>
                                      </p:to>
                                    </p:set>
                                  </p:childTnLst>
                                </p:cTn>
                              </p:par>
                              <p:par>
                                <p:cTn id="44" presetID="10" presetClass="entr" presetSubtype="0" fill="hold" nodeType="withEffect">
                                  <p:stCondLst>
                                    <p:cond delay="0"/>
                                  </p:stCondLst>
                                  <p:childTnLst>
                                    <p:set>
                                      <p:cBhvr>
                                        <p:cTn id="45" dur="1" fill="hold">
                                          <p:stCondLst>
                                            <p:cond delay="0"/>
                                          </p:stCondLst>
                                        </p:cTn>
                                        <p:tgtEl>
                                          <p:spTgt spid="8"/>
                                        </p:tgtEl>
                                        <p:attrNameLst>
                                          <p:attrName>style.visibility</p:attrName>
                                        </p:attrNameLst>
                                      </p:cBhvr>
                                      <p:to>
                                        <p:strVal val="visible"/>
                                      </p:to>
                                    </p:set>
                                    <p:animEffect transition="in" filter="fade">
                                      <p:cBhvr>
                                        <p:cTn id="46" dur="900"/>
                                        <p:tgtEl>
                                          <p:spTgt spid="8"/>
                                        </p:tgtEl>
                                      </p:cBhvr>
                                    </p:animEffect>
                                  </p:childTnLst>
                                </p:cTn>
                              </p:par>
                              <p:par>
                                <p:cTn id="47" presetID="22" presetClass="entr" presetSubtype="8" fill="hold" grpId="0" nodeType="with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wipe(left)">
                                      <p:cBhvr>
                                        <p:cTn id="49" dur="900"/>
                                        <p:tgtEl>
                                          <p:spTgt spid="9"/>
                                        </p:tgtEl>
                                      </p:cBhvr>
                                    </p:animEffect>
                                  </p:childTnLst>
                                </p:cTn>
                              </p:par>
                            </p:childTnLst>
                          </p:cTn>
                        </p:par>
                      </p:childTnLst>
                    </p:cTn>
                  </p:par>
                  <p:par>
                    <p:cTn id="50" fill="hold">
                      <p:stCondLst>
                        <p:cond delay="indefinite"/>
                      </p:stCondLst>
                      <p:childTnLst>
                        <p:par>
                          <p:cTn id="51" fill="hold">
                            <p:stCondLst>
                              <p:cond delay="0"/>
                            </p:stCondLst>
                            <p:childTnLst>
                              <p:par>
                                <p:cTn id="52" presetID="22" presetClass="exit" presetSubtype="8" fill="hold" grpId="1" nodeType="clickEffect">
                                  <p:stCondLst>
                                    <p:cond delay="0"/>
                                  </p:stCondLst>
                                  <p:childTnLst>
                                    <p:animEffect transition="out" filter="wipe(left)">
                                      <p:cBhvr>
                                        <p:cTn id="53" dur="900"/>
                                        <p:tgtEl>
                                          <p:spTgt spid="9"/>
                                        </p:tgtEl>
                                      </p:cBhvr>
                                    </p:animEffect>
                                    <p:set>
                                      <p:cBhvr>
                                        <p:cTn id="54" dur="1" fill="hold">
                                          <p:stCondLst>
                                            <p:cond delay="899"/>
                                          </p:stCondLst>
                                        </p:cTn>
                                        <p:tgtEl>
                                          <p:spTgt spid="9"/>
                                        </p:tgtEl>
                                        <p:attrNameLst>
                                          <p:attrName>style.visibility</p:attrName>
                                        </p:attrNameLst>
                                      </p:cBhvr>
                                      <p:to>
                                        <p:strVal val="hidden"/>
                                      </p:to>
                                    </p:set>
                                  </p:childTnLst>
                                </p:cTn>
                              </p:par>
                              <p:par>
                                <p:cTn id="55" presetID="10" presetClass="exit" presetSubtype="0" fill="hold" nodeType="withEffect">
                                  <p:stCondLst>
                                    <p:cond delay="0"/>
                                  </p:stCondLst>
                                  <p:childTnLst>
                                    <p:animEffect transition="out" filter="fade">
                                      <p:cBhvr>
                                        <p:cTn id="56" dur="900"/>
                                        <p:tgtEl>
                                          <p:spTgt spid="8"/>
                                        </p:tgtEl>
                                      </p:cBhvr>
                                    </p:animEffect>
                                    <p:set>
                                      <p:cBhvr>
                                        <p:cTn id="57" dur="1" fill="hold">
                                          <p:stCondLst>
                                            <p:cond delay="8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6" grpId="1"/>
      <p:bldP spid="9" grpId="0"/>
      <p:bldP spid="9" grpId="1"/>
      <p:bldP spid="10" grpId="0"/>
      <p:bldP spid="10" grpId="1"/>
      <p:bldP spid="13" grpId="0"/>
      <p:bldP spid="13"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03991" y="1025316"/>
            <a:ext cx="9919854" cy="5324535"/>
          </a:xfrm>
          <a:prstGeom prst="rect">
            <a:avLst/>
          </a:prstGeom>
          <a:noFill/>
        </p:spPr>
        <p:txBody>
          <a:bodyPr wrap="square" rtlCol="0">
            <a:spAutoFit/>
          </a:bodyPr>
          <a:lstStyle/>
          <a:p>
            <a:endParaRPr lang="en-GB" sz="2000" b="1" dirty="0">
              <a:latin typeface="Times New Roman" panose="02020603050405020304" pitchFamily="18" charset="0"/>
              <a:cs typeface="Times New Roman" panose="02020603050405020304" pitchFamily="18" charset="0"/>
            </a:endParaRPr>
          </a:p>
          <a:p>
            <a:pPr marL="457200" indent="-457200">
              <a:buAutoNum type="arabicPeriod"/>
            </a:pPr>
            <a:r>
              <a:rPr lang="en-GB" sz="2000" b="1" dirty="0">
                <a:latin typeface="Times New Roman" panose="02020603050405020304" pitchFamily="18" charset="0"/>
                <a:cs typeface="Times New Roman" panose="02020603050405020304" pitchFamily="18" charset="0"/>
              </a:rPr>
              <a:t>Authorial presence: </a:t>
            </a:r>
            <a:r>
              <a:rPr lang="en-GB" sz="2000" dirty="0">
                <a:latin typeface="Times New Roman" panose="02020603050405020304" pitchFamily="18" charset="0"/>
                <a:cs typeface="Times New Roman" panose="02020603050405020304" pitchFamily="18" charset="0"/>
              </a:rPr>
              <a:t>There is no direct introduction by the author of Rhiannon, unlike other characters, such as </a:t>
            </a:r>
            <a:r>
              <a:rPr lang="en-GB" sz="2000" dirty="0" err="1">
                <a:latin typeface="Times New Roman" panose="02020603050405020304" pitchFamily="18" charset="0"/>
                <a:cs typeface="Times New Roman" panose="02020603050405020304" pitchFamily="18" charset="0"/>
              </a:rPr>
              <a:t>Pwyll</a:t>
            </a:r>
            <a:r>
              <a:rPr lang="en-GB" sz="2000" dirty="0">
                <a:latin typeface="Times New Roman" panose="02020603050405020304" pitchFamily="18" charset="0"/>
                <a:cs typeface="Times New Roman" panose="02020603050405020304" pitchFamily="18" charset="0"/>
              </a:rPr>
              <a:t> (Davies, 2007: 3). However, that could be intentional, as she is from the Otherworld, and was meant to be introduced as an individual shrouded in mystery, with much of her physical description being remarked on from the perspective of men.</a:t>
            </a:r>
          </a:p>
          <a:p>
            <a:pPr marL="457200" indent="-457200">
              <a:buAutoNum type="arabicPeriod"/>
            </a:pPr>
            <a:r>
              <a:rPr lang="en-GB" sz="2000" b="1" dirty="0">
                <a:latin typeface="Times New Roman" panose="02020603050405020304" pitchFamily="18" charset="0"/>
                <a:cs typeface="Times New Roman" panose="02020603050405020304" pitchFamily="18" charset="0"/>
              </a:rPr>
              <a:t>Actions: </a:t>
            </a:r>
            <a:r>
              <a:rPr lang="en-GB" sz="2000" dirty="0">
                <a:latin typeface="Times New Roman" panose="02020603050405020304" pitchFamily="18" charset="0"/>
                <a:cs typeface="Times New Roman" panose="02020603050405020304" pitchFamily="18" charset="0"/>
              </a:rPr>
              <a:t>We can see based on the way she acts that she is smart, fore thinking and independent, and acts in reaction to the failure of other characters (e.g. the wedding feast in the First Branch and </a:t>
            </a:r>
            <a:r>
              <a:rPr lang="en-GB" sz="2000" dirty="0" err="1">
                <a:latin typeface="Times New Roman" panose="02020603050405020304" pitchFamily="18" charset="0"/>
                <a:cs typeface="Times New Roman" panose="02020603050405020304" pitchFamily="18" charset="0"/>
              </a:rPr>
              <a:t>Manawydan’s</a:t>
            </a:r>
            <a:r>
              <a:rPr lang="en-GB" sz="2000" dirty="0">
                <a:latin typeface="Times New Roman" panose="02020603050405020304" pitchFamily="18" charset="0"/>
                <a:cs typeface="Times New Roman" panose="02020603050405020304" pitchFamily="18" charset="0"/>
              </a:rPr>
              <a:t> abandonment of </a:t>
            </a:r>
            <a:r>
              <a:rPr lang="en-GB" sz="2000" dirty="0" err="1">
                <a:latin typeface="Times New Roman" panose="02020603050405020304" pitchFamily="18" charset="0"/>
                <a:cs typeface="Times New Roman" panose="02020603050405020304" pitchFamily="18" charset="0"/>
              </a:rPr>
              <a:t>Pryderi</a:t>
            </a:r>
            <a:r>
              <a:rPr lang="en-GB" sz="2000" dirty="0">
                <a:latin typeface="Times New Roman" panose="02020603050405020304" pitchFamily="18" charset="0"/>
                <a:cs typeface="Times New Roman" panose="02020603050405020304" pitchFamily="18" charset="0"/>
              </a:rPr>
              <a:t> in the Third Branch). Given her power of speech, this technique goes hand-in-hand with:</a:t>
            </a:r>
          </a:p>
          <a:p>
            <a:pPr marL="457200" indent="-457200">
              <a:buAutoNum type="arabicPeriod"/>
            </a:pPr>
            <a:r>
              <a:rPr lang="en-GB" sz="2000" b="1" dirty="0">
                <a:latin typeface="Times New Roman" panose="02020603050405020304" pitchFamily="18" charset="0"/>
                <a:cs typeface="Times New Roman" panose="02020603050405020304" pitchFamily="18" charset="0"/>
              </a:rPr>
              <a:t>Interplay between the characters: </a:t>
            </a:r>
            <a:r>
              <a:rPr lang="en-GB" sz="2000" dirty="0">
                <a:latin typeface="Times New Roman" panose="02020603050405020304" pitchFamily="18" charset="0"/>
                <a:cs typeface="Times New Roman" panose="02020603050405020304" pitchFamily="18" charset="0"/>
              </a:rPr>
              <a:t>We learn more of her through her actions and her interaction with others. For example, we see she has little patience with her situation at times, as exemplified in the wedding feast (Davies, 2007: 12-13)</a:t>
            </a:r>
          </a:p>
          <a:p>
            <a:pPr marL="457200" indent="-457200">
              <a:buAutoNum type="arabicPeriod"/>
            </a:pPr>
            <a:r>
              <a:rPr lang="en-GB" sz="2000" b="1" dirty="0">
                <a:latin typeface="Times New Roman" panose="02020603050405020304" pitchFamily="18" charset="0"/>
                <a:cs typeface="Times New Roman" panose="02020603050405020304" pitchFamily="18" charset="0"/>
              </a:rPr>
              <a:t>Dialogue (and monologue): </a:t>
            </a:r>
            <a:r>
              <a:rPr lang="en-GB" sz="2000" dirty="0">
                <a:latin typeface="Times New Roman" panose="02020603050405020304" pitchFamily="18" charset="0"/>
                <a:cs typeface="Times New Roman" panose="02020603050405020304" pitchFamily="18" charset="0"/>
              </a:rPr>
              <a:t>She speaks with a degree of wit and humour (e.g. her introduction at </a:t>
            </a:r>
            <a:r>
              <a:rPr lang="en-GB" sz="2000" dirty="0" err="1">
                <a:latin typeface="Times New Roman" panose="02020603050405020304" pitchFamily="18" charset="0"/>
                <a:cs typeface="Times New Roman" panose="02020603050405020304" pitchFamily="18" charset="0"/>
              </a:rPr>
              <a:t>Gorsedd</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Arberth</a:t>
            </a:r>
            <a:r>
              <a:rPr lang="en-GB" sz="2000" dirty="0">
                <a:latin typeface="Times New Roman" panose="02020603050405020304" pitchFamily="18" charset="0"/>
                <a:cs typeface="Times New Roman" panose="02020603050405020304" pitchFamily="18" charset="0"/>
              </a:rPr>
              <a:t>), compassion (e.g. her offer to protect the chamber women) and foresight (e.g. her plan to subdue </a:t>
            </a:r>
            <a:r>
              <a:rPr lang="en-GB" sz="2000" dirty="0" err="1">
                <a:latin typeface="Times New Roman" panose="02020603050405020304" pitchFamily="18" charset="0"/>
                <a:cs typeface="Times New Roman" panose="02020603050405020304" pitchFamily="18" charset="0"/>
              </a:rPr>
              <a:t>Gwawl</a:t>
            </a:r>
            <a:r>
              <a:rPr lang="en-GB" sz="2000" dirty="0">
                <a:latin typeface="Times New Roman" panose="02020603050405020304" pitchFamily="18" charset="0"/>
                <a:cs typeface="Times New Roman" panose="02020603050405020304" pitchFamily="18" charset="0"/>
              </a:rPr>
              <a:t>).</a:t>
            </a:r>
            <a:endParaRPr lang="en-GB" sz="2000" b="1" dirty="0">
              <a:latin typeface="Times New Roman" panose="02020603050405020304" pitchFamily="18" charset="0"/>
              <a:cs typeface="Times New Roman" panose="02020603050405020304" pitchFamily="18" charset="0"/>
            </a:endParaRPr>
          </a:p>
          <a:p>
            <a:pPr marL="457200" indent="-457200">
              <a:buAutoNum type="arabicPeriod"/>
            </a:pPr>
            <a:endParaRPr lang="en-GB" sz="2000" b="1"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D755C780-64B1-4219-B791-088481D90BC8}"/>
              </a:ext>
            </a:extLst>
          </p:cNvPr>
          <p:cNvSpPr/>
          <p:nvPr/>
        </p:nvSpPr>
        <p:spPr>
          <a:xfrm>
            <a:off x="1226768" y="0"/>
            <a:ext cx="8749703"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Techniques of </a:t>
            </a:r>
            <a:r>
              <a:rPr lang="en-US" sz="5400" dirty="0" err="1">
                <a:ln w="0"/>
                <a:effectLst>
                  <a:outerShdw blurRad="38100" dist="19050" dir="2700000" algn="tl" rotWithShape="0">
                    <a:schemeClr val="dk1">
                      <a:alpha val="40000"/>
                    </a:schemeClr>
                  </a:outerShdw>
                </a:effectLst>
              </a:rPr>
              <a:t>characterisation</a:t>
            </a:r>
            <a:endParaRPr lang="en-US" sz="5400" dirty="0">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507271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ipe(left)">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8" fill="hold" grpId="1" nodeType="clickEffect">
                                  <p:stCondLst>
                                    <p:cond delay="0"/>
                                  </p:stCondLst>
                                  <p:childTnLst>
                                    <p:animEffect transition="out" filter="wipe(left)">
                                      <p:cBhvr>
                                        <p:cTn id="14" dur="1000"/>
                                        <p:tgtEl>
                                          <p:spTgt spid="5"/>
                                        </p:tgtEl>
                                      </p:cBhvr>
                                    </p:animEffect>
                                    <p:set>
                                      <p:cBhvr>
                                        <p:cTn id="15" dur="1"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5" grpId="1"/>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0914BC5-DB52-4B83-BCC3-15A016EC005D}"/>
              </a:ext>
            </a:extLst>
          </p:cNvPr>
          <p:cNvSpPr/>
          <p:nvPr/>
        </p:nvSpPr>
        <p:spPr>
          <a:xfrm>
            <a:off x="0" y="261257"/>
            <a:ext cx="12192000" cy="830997"/>
          </a:xfrm>
          <a:prstGeom prst="rect">
            <a:avLst/>
          </a:prstGeom>
          <a:noFill/>
        </p:spPr>
        <p:txBody>
          <a:bodyPr wrap="squar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Role within the </a:t>
            </a:r>
            <a:r>
              <a:rPr lang="en-US" sz="4800" b="0" cap="none" spc="0" dirty="0" err="1">
                <a:ln w="0"/>
                <a:solidFill>
                  <a:schemeClr val="tx1"/>
                </a:solidFill>
                <a:effectLst>
                  <a:outerShdw blurRad="38100" dist="19050" dir="2700000" algn="tl" rotWithShape="0">
                    <a:schemeClr val="dk1">
                      <a:alpha val="40000"/>
                    </a:schemeClr>
                  </a:outerShdw>
                </a:effectLst>
              </a:rPr>
              <a:t>Mabinogi</a:t>
            </a:r>
            <a:endParaRPr lang="en-US" sz="4800" b="0" cap="none" spc="0" dirty="0">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FA52AE55-F46D-46DC-86CB-29FFB291ACA2}"/>
              </a:ext>
            </a:extLst>
          </p:cNvPr>
          <p:cNvSpPr txBox="1"/>
          <p:nvPr/>
        </p:nvSpPr>
        <p:spPr>
          <a:xfrm>
            <a:off x="291193" y="2302328"/>
            <a:ext cx="11609614" cy="2308324"/>
          </a:xfrm>
          <a:prstGeom prst="rect">
            <a:avLst/>
          </a:prstGeom>
          <a:noFill/>
        </p:spPr>
        <p:txBody>
          <a:bodyPr wrap="square" rtlCol="0">
            <a:spAutoFit/>
          </a:bodyPr>
          <a:lstStyle/>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 am sure that you have never heard a woman converse better than Rhiannon.’ – </a:t>
            </a:r>
            <a:r>
              <a:rPr lang="en-GB" sz="2400" dirty="0" err="1">
                <a:latin typeface="Times New Roman" panose="02020603050405020304" pitchFamily="18" charset="0"/>
                <a:cs typeface="Times New Roman" panose="02020603050405020304" pitchFamily="18" charset="0"/>
              </a:rPr>
              <a:t>Pryderi</a:t>
            </a:r>
            <a:r>
              <a:rPr lang="en-GB" sz="2400" dirty="0">
                <a:latin typeface="Times New Roman" panose="02020603050405020304" pitchFamily="18" charset="0"/>
                <a:cs typeface="Times New Roman" panose="02020603050405020304" pitchFamily="18" charset="0"/>
              </a:rPr>
              <a:t>, her son, to </a:t>
            </a:r>
            <a:r>
              <a:rPr lang="en-GB" sz="2400" dirty="0" err="1">
                <a:latin typeface="Times New Roman" panose="02020603050405020304" pitchFamily="18" charset="0"/>
                <a:cs typeface="Times New Roman" panose="02020603050405020304" pitchFamily="18" charset="0"/>
              </a:rPr>
              <a:t>Manawydan</a:t>
            </a:r>
            <a:r>
              <a:rPr lang="en-GB" sz="2400" dirty="0">
                <a:latin typeface="Times New Roman" panose="02020603050405020304" pitchFamily="18" charset="0"/>
                <a:cs typeface="Times New Roman" panose="02020603050405020304" pitchFamily="18" charset="0"/>
              </a:rPr>
              <a:t> (p. 35)</a:t>
            </a:r>
          </a:p>
          <a:p>
            <a:pPr algn="just"/>
            <a:endParaRPr lang="en-GB"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Her role seems to be a </a:t>
            </a:r>
            <a:r>
              <a:rPr lang="en-GB" sz="2400" dirty="0" err="1">
                <a:latin typeface="Times New Roman" panose="02020603050405020304" pitchFamily="18" charset="0"/>
                <a:cs typeface="Times New Roman" panose="02020603050405020304" pitchFamily="18" charset="0"/>
              </a:rPr>
              <a:t>subtextual</a:t>
            </a:r>
            <a:r>
              <a:rPr lang="en-GB" sz="2400" dirty="0">
                <a:latin typeface="Times New Roman" panose="02020603050405020304" pitchFamily="18" charset="0"/>
                <a:cs typeface="Times New Roman" panose="02020603050405020304" pitchFamily="18" charset="0"/>
              </a:rPr>
              <a:t> lesson regarding adaptation within social norms: her way of working within social structures, as opposed to fighting against, demonstrates that accepting one’s role in society is the best way to survive.</a:t>
            </a:r>
          </a:p>
        </p:txBody>
      </p:sp>
    </p:spTree>
    <p:extLst>
      <p:ext uri="{BB962C8B-B14F-4D97-AF65-F5344CB8AC3E}">
        <p14:creationId xmlns:p14="http://schemas.microsoft.com/office/powerpoint/2010/main" val="1104653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left)">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8" fill="hold" grpId="1" nodeType="clickEffect">
                                  <p:stCondLst>
                                    <p:cond delay="0"/>
                                  </p:stCondLst>
                                  <p:childTnLst>
                                    <p:animEffect transition="out" filter="wipe(left)">
                                      <p:cBhvr>
                                        <p:cTn id="14" dur="1000"/>
                                        <p:tgtEl>
                                          <p:spTgt spid="3"/>
                                        </p:tgtEl>
                                      </p:cBhvr>
                                    </p:animEffect>
                                    <p:set>
                                      <p:cBhvr>
                                        <p:cTn id="15" dur="1" fill="hold">
                                          <p:stCondLst>
                                            <p:cond delay="9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3"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B69528-5FB0-4661-833F-E7C23553C8F1}"/>
              </a:ext>
            </a:extLst>
          </p:cNvPr>
          <p:cNvSpPr txBox="1"/>
          <p:nvPr/>
        </p:nvSpPr>
        <p:spPr>
          <a:xfrm>
            <a:off x="865414" y="2042217"/>
            <a:ext cx="9911443" cy="3903954"/>
          </a:xfrm>
          <a:prstGeom prst="rect">
            <a:avLst/>
          </a:prstGeom>
          <a:noFill/>
        </p:spPr>
        <p:txBody>
          <a:bodyPr wrap="square" rtlCol="0">
            <a:spAutoFit/>
          </a:bodyPr>
          <a:lstStyle/>
          <a:p>
            <a:pPr>
              <a:lnSpc>
                <a:spcPct val="150000"/>
              </a:lnSpc>
            </a:pPr>
            <a:r>
              <a:rPr lang="en-GB" sz="2400" dirty="0">
                <a:latin typeface="Times New Roman" panose="02020603050405020304" pitchFamily="18" charset="0"/>
                <a:cs typeface="Times New Roman" panose="02020603050405020304" pitchFamily="18" charset="0"/>
              </a:rPr>
              <a:t>‘Rhiannon, daughter of </a:t>
            </a:r>
            <a:r>
              <a:rPr lang="en-GB" sz="2400" dirty="0" err="1">
                <a:latin typeface="Times New Roman" panose="02020603050405020304" pitchFamily="18" charset="0"/>
                <a:cs typeface="Times New Roman" panose="02020603050405020304" pitchFamily="18" charset="0"/>
              </a:rPr>
              <a:t>Hyfaidd</a:t>
            </a:r>
            <a:r>
              <a:rPr lang="en-GB" sz="2400" dirty="0">
                <a:latin typeface="Times New Roman" panose="02020603050405020304" pitchFamily="18" charset="0"/>
                <a:cs typeface="Times New Roman" panose="02020603050405020304" pitchFamily="18" charset="0"/>
              </a:rPr>
              <a:t> Hen: her name derives from that of the Celtic goddess </a:t>
            </a:r>
            <a:r>
              <a:rPr lang="en-GB" sz="2400" dirty="0" err="1">
                <a:latin typeface="Times New Roman" panose="02020603050405020304" pitchFamily="18" charset="0"/>
                <a:cs typeface="Times New Roman" panose="02020603050405020304" pitchFamily="18" charset="0"/>
              </a:rPr>
              <a:t>Rigantona</a:t>
            </a:r>
            <a:r>
              <a:rPr lang="en-GB" sz="2400" dirty="0">
                <a:latin typeface="Times New Roman" panose="02020603050405020304" pitchFamily="18" charset="0"/>
                <a:cs typeface="Times New Roman" panose="02020603050405020304" pitchFamily="18" charset="0"/>
              </a:rPr>
              <a:t> (‘the Great, or Divine, Queen’). Rhiannon possesses magical qualities, and is closely associated with horses, leading scholars to associate her with the Celtic horse-goddess </a:t>
            </a:r>
            <a:r>
              <a:rPr lang="en-GB" sz="2400" dirty="0" err="1">
                <a:latin typeface="Times New Roman" panose="02020603050405020304" pitchFamily="18" charset="0"/>
                <a:cs typeface="Times New Roman" panose="02020603050405020304" pitchFamily="18" charset="0"/>
              </a:rPr>
              <a:t>Epona</a:t>
            </a:r>
            <a:r>
              <a:rPr lang="en-GB" sz="2400" dirty="0">
                <a:latin typeface="Times New Roman" panose="02020603050405020304" pitchFamily="18" charset="0"/>
                <a:cs typeface="Times New Roman" panose="02020603050405020304" pitchFamily="18" charset="0"/>
              </a:rPr>
              <a:t>. In the Second Branch the magical birds of Rhiannon sing during the feast at Harlech, while in ‘How </a:t>
            </a:r>
            <a:r>
              <a:rPr lang="en-GB" sz="2400" dirty="0" err="1">
                <a:latin typeface="Times New Roman" panose="02020603050405020304" pitchFamily="18" charset="0"/>
                <a:cs typeface="Times New Roman" panose="02020603050405020304" pitchFamily="18" charset="0"/>
              </a:rPr>
              <a:t>Culhwch</a:t>
            </a:r>
            <a:r>
              <a:rPr lang="en-GB" sz="2400" dirty="0">
                <a:latin typeface="Times New Roman" panose="02020603050405020304" pitchFamily="18" charset="0"/>
                <a:cs typeface="Times New Roman" panose="02020603050405020304" pitchFamily="18" charset="0"/>
              </a:rPr>
              <a:t> Won Olwen’, they are described as birds who wake the dead and send the living to sleep.’ (Davies, 2007: 230)</a:t>
            </a:r>
          </a:p>
        </p:txBody>
      </p:sp>
      <p:sp>
        <p:nvSpPr>
          <p:cNvPr id="5" name="Rectangle 4">
            <a:extLst>
              <a:ext uri="{FF2B5EF4-FFF2-40B4-BE49-F238E27FC236}">
                <a16:creationId xmlns:a16="http://schemas.microsoft.com/office/drawing/2014/main" id="{E5DF727C-172B-4CDC-BC5A-863D63430737}"/>
              </a:ext>
            </a:extLst>
          </p:cNvPr>
          <p:cNvSpPr/>
          <p:nvPr/>
        </p:nvSpPr>
        <p:spPr>
          <a:xfrm>
            <a:off x="865414" y="481263"/>
            <a:ext cx="9795178" cy="1446550"/>
          </a:xfrm>
          <a:prstGeom prst="rect">
            <a:avLst/>
          </a:prstGeom>
          <a:noFill/>
        </p:spPr>
        <p:txBody>
          <a:bodyPr wrap="square" lIns="91440" tIns="45720" rIns="91440" bIns="45720">
            <a:spAutoFit/>
          </a:bodyPr>
          <a:lstStyle/>
          <a:p>
            <a:pPr algn="ctr"/>
            <a:r>
              <a:rPr lang="en-US" sz="4400" dirty="0">
                <a:ln w="0"/>
                <a:effectLst>
                  <a:outerShdw blurRad="38100" dist="19050" dir="2700000" algn="tl" rotWithShape="0">
                    <a:schemeClr val="dk1">
                      <a:alpha val="40000"/>
                    </a:schemeClr>
                  </a:outerShdw>
                </a:effectLst>
              </a:rPr>
              <a:t>‘Independent within the narrative’ or ‘manifestation of sovereignty goddess’?</a:t>
            </a:r>
            <a:endParaRPr lang="en-US" sz="4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36619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left)">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xit" presetSubtype="8" fill="hold" grpId="1" nodeType="clickEffect">
                                  <p:stCondLst>
                                    <p:cond delay="0"/>
                                  </p:stCondLst>
                                  <p:childTnLst>
                                    <p:animEffect transition="out" filter="wipe(left)">
                                      <p:cBhvr>
                                        <p:cTn id="14" dur="1000"/>
                                        <p:tgtEl>
                                          <p:spTgt spid="4"/>
                                        </p:tgtEl>
                                      </p:cBhvr>
                                    </p:animEffect>
                                    <p:set>
                                      <p:cBhvr>
                                        <p:cTn id="15" dur="1" fill="hold">
                                          <p:stCondLst>
                                            <p:cond delay="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505F45-1AD5-4696-ADBA-6F3170642166}"/>
              </a:ext>
            </a:extLst>
          </p:cNvPr>
          <p:cNvSpPr/>
          <p:nvPr/>
        </p:nvSpPr>
        <p:spPr>
          <a:xfrm>
            <a:off x="4222809" y="126163"/>
            <a:ext cx="368107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Bibliography</a:t>
            </a:r>
          </a:p>
        </p:txBody>
      </p:sp>
      <p:sp>
        <p:nvSpPr>
          <p:cNvPr id="3" name="TextBox 2">
            <a:extLst>
              <a:ext uri="{FF2B5EF4-FFF2-40B4-BE49-F238E27FC236}">
                <a16:creationId xmlns:a16="http://schemas.microsoft.com/office/drawing/2014/main" id="{94EBE126-3357-47FB-B128-7E12D7844F8A}"/>
              </a:ext>
            </a:extLst>
          </p:cNvPr>
          <p:cNvSpPr txBox="1"/>
          <p:nvPr/>
        </p:nvSpPr>
        <p:spPr>
          <a:xfrm>
            <a:off x="332016" y="1691177"/>
            <a:ext cx="11462658" cy="452431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Byfield, C. 1993. ‘Character and Conflict in the Four Branches of the </a:t>
            </a:r>
            <a:r>
              <a:rPr lang="en-GB" sz="2400" dirty="0" err="1">
                <a:latin typeface="Times New Roman" panose="02020603050405020304" pitchFamily="18" charset="0"/>
                <a:cs typeface="Times New Roman" panose="02020603050405020304" pitchFamily="18" charset="0"/>
              </a:rPr>
              <a:t>Mabinogi</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Bulletin of the Board of Celtic Studies </a:t>
            </a:r>
            <a:r>
              <a:rPr lang="en-GB" sz="2400" dirty="0">
                <a:latin typeface="Times New Roman" panose="02020603050405020304" pitchFamily="18" charset="0"/>
                <a:cs typeface="Times New Roman" panose="02020603050405020304" pitchFamily="18" charset="0"/>
              </a:rPr>
              <a:t>40. pp. 51-72.</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Davies, S. (trans.). 2007. </a:t>
            </a:r>
            <a:r>
              <a:rPr lang="en-GB" sz="2400" i="1" dirty="0">
                <a:latin typeface="Times New Roman" panose="02020603050405020304" pitchFamily="18" charset="0"/>
                <a:cs typeface="Times New Roman" panose="02020603050405020304" pitchFamily="18" charset="0"/>
              </a:rPr>
              <a:t>The </a:t>
            </a:r>
            <a:r>
              <a:rPr lang="en-GB" sz="2400" i="1" dirty="0" err="1">
                <a:latin typeface="Times New Roman" panose="02020603050405020304" pitchFamily="18" charset="0"/>
                <a:cs typeface="Times New Roman" panose="02020603050405020304" pitchFamily="18" charset="0"/>
              </a:rPr>
              <a:t>Mabinogion</a:t>
            </a:r>
            <a:r>
              <a:rPr lang="en-GB" sz="2400" i="1" dirty="0">
                <a:latin typeface="Times New Roman" panose="02020603050405020304" pitchFamily="18" charset="0"/>
                <a:cs typeface="Times New Roman" panose="02020603050405020304" pitchFamily="18" charset="0"/>
              </a:rPr>
              <a:t>. </a:t>
            </a:r>
            <a:r>
              <a:rPr lang="en-GB" sz="2400" dirty="0">
                <a:latin typeface="Times New Roman" panose="02020603050405020304" pitchFamily="18" charset="0"/>
                <a:cs typeface="Times New Roman" panose="02020603050405020304" pitchFamily="18" charset="0"/>
              </a:rPr>
              <a:t>Oxford University Press: Oxford.</a:t>
            </a:r>
          </a:p>
          <a:p>
            <a:pPr marL="285750" indent="-285750">
              <a:buFont typeface="Wingdings" panose="05000000000000000000" pitchFamily="2" charset="2"/>
              <a:buChar char="Ø"/>
            </a:pPr>
            <a:r>
              <a:rPr lang="en-GB" sz="2400" dirty="0" err="1">
                <a:latin typeface="Times New Roman" panose="02020603050405020304" pitchFamily="18" charset="0"/>
                <a:cs typeface="Times New Roman" panose="02020603050405020304" pitchFamily="18" charset="0"/>
              </a:rPr>
              <a:t>Sturluson</a:t>
            </a:r>
            <a:r>
              <a:rPr lang="en-GB" sz="2400" dirty="0">
                <a:latin typeface="Times New Roman" panose="02020603050405020304" pitchFamily="18" charset="0"/>
                <a:cs typeface="Times New Roman" panose="02020603050405020304" pitchFamily="18" charset="0"/>
              </a:rPr>
              <a:t>, S. 1220. </a:t>
            </a:r>
            <a:r>
              <a:rPr lang="en-GB" sz="2400" i="1" dirty="0">
                <a:latin typeface="Times New Roman" panose="02020603050405020304" pitchFamily="18" charset="0"/>
                <a:cs typeface="Times New Roman" panose="02020603050405020304" pitchFamily="18" charset="0"/>
              </a:rPr>
              <a:t>Prose Edda. </a:t>
            </a:r>
            <a:r>
              <a:rPr lang="en-GB" sz="2400" dirty="0">
                <a:latin typeface="Times New Roman" panose="02020603050405020304" pitchFamily="18" charset="0"/>
                <a:cs typeface="Times New Roman" panose="02020603050405020304" pitchFamily="18" charset="0"/>
              </a:rPr>
              <a:t>Translated by Anthony </a:t>
            </a:r>
            <a:r>
              <a:rPr lang="en-GB" sz="2400" dirty="0" err="1">
                <a:latin typeface="Times New Roman" panose="02020603050405020304" pitchFamily="18" charset="0"/>
                <a:cs typeface="Times New Roman" panose="02020603050405020304" pitchFamily="18" charset="0"/>
              </a:rPr>
              <a:t>Faulkes</a:t>
            </a:r>
            <a:r>
              <a:rPr lang="en-GB" sz="2400" dirty="0">
                <a:latin typeface="Times New Roman" panose="02020603050405020304" pitchFamily="18" charset="0"/>
                <a:cs typeface="Times New Roman" panose="02020603050405020304" pitchFamily="18" charset="0"/>
              </a:rPr>
              <a:t>. Everyman: London and Vermont.</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Tolkien, C. (ed.) &amp; Tolkien, J.R.R., 1999. </a:t>
            </a:r>
            <a:r>
              <a:rPr lang="en-GB" sz="2400" i="1" dirty="0">
                <a:latin typeface="Times New Roman" panose="02020603050405020304" pitchFamily="18" charset="0"/>
                <a:cs typeface="Times New Roman" panose="02020603050405020304" pitchFamily="18" charset="0"/>
              </a:rPr>
              <a:t>The Silmarillion. </a:t>
            </a:r>
            <a:r>
              <a:rPr lang="en-GB" sz="2400" dirty="0">
                <a:latin typeface="Times New Roman" panose="02020603050405020304" pitchFamily="18" charset="0"/>
                <a:cs typeface="Times New Roman" panose="02020603050405020304" pitchFamily="18" charset="0"/>
              </a:rPr>
              <a:t>Harper Collins Publishers: London.</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Tolkien, J.R.R. 1968. </a:t>
            </a:r>
            <a:r>
              <a:rPr lang="en-GB" sz="2400" i="1" dirty="0">
                <a:latin typeface="Times New Roman" panose="02020603050405020304" pitchFamily="18" charset="0"/>
                <a:cs typeface="Times New Roman" panose="02020603050405020304" pitchFamily="18" charset="0"/>
              </a:rPr>
              <a:t>The Lord of the Rings. </a:t>
            </a:r>
            <a:r>
              <a:rPr lang="en-GB" sz="2400" dirty="0">
                <a:latin typeface="Times New Roman" panose="02020603050405020304" pitchFamily="18" charset="0"/>
                <a:cs typeface="Times New Roman" panose="02020603050405020304" pitchFamily="18" charset="0"/>
              </a:rPr>
              <a:t>Harper Collins Publishers: London.</a:t>
            </a:r>
          </a:p>
          <a:p>
            <a:pPr marL="285750" indent="-285750">
              <a:buFont typeface="Wingdings" panose="05000000000000000000" pitchFamily="2" charset="2"/>
              <a:buChar char="Ø"/>
            </a:pPr>
            <a:r>
              <a:rPr lang="en-GB" sz="2400" dirty="0" err="1">
                <a:latin typeface="Times New Roman" panose="02020603050405020304" pitchFamily="18" charset="0"/>
                <a:cs typeface="Times New Roman" panose="02020603050405020304" pitchFamily="18" charset="0"/>
              </a:rPr>
              <a:t>Winward</a:t>
            </a:r>
            <a:r>
              <a:rPr lang="en-GB" sz="2400" dirty="0">
                <a:latin typeface="Times New Roman" panose="02020603050405020304" pitchFamily="18" charset="0"/>
                <a:cs typeface="Times New Roman" panose="02020603050405020304" pitchFamily="18" charset="0"/>
              </a:rPr>
              <a:t>, F. 1997. ‘The Women in the Four Branches’, </a:t>
            </a:r>
            <a:r>
              <a:rPr lang="en-GB" sz="2400" i="1" dirty="0">
                <a:latin typeface="Times New Roman" panose="02020603050405020304" pitchFamily="18" charset="0"/>
                <a:cs typeface="Times New Roman" panose="02020603050405020304" pitchFamily="18" charset="0"/>
              </a:rPr>
              <a:t>Cambrian Medieval Celtic Studies </a:t>
            </a:r>
            <a:r>
              <a:rPr lang="en-GB" sz="2400" dirty="0">
                <a:latin typeface="Times New Roman" panose="02020603050405020304" pitchFamily="18" charset="0"/>
                <a:cs typeface="Times New Roman" panose="02020603050405020304" pitchFamily="18" charset="0"/>
              </a:rPr>
              <a:t>34. pp. 77-106.</a:t>
            </a:r>
          </a:p>
          <a:p>
            <a:pPr marL="285750" indent="-285750">
              <a:buFont typeface="Wingdings" panose="05000000000000000000" pitchFamily="2" charset="2"/>
              <a:buChar char="Ø"/>
            </a:pPr>
            <a:r>
              <a:rPr lang="en-GB" sz="2400" dirty="0">
                <a:latin typeface="Times New Roman" panose="02020603050405020304" pitchFamily="18" charset="0"/>
                <a:ea typeface="Calibri" panose="020F0502020204030204" pitchFamily="34" charset="0"/>
              </a:rPr>
              <a:t>Wood, J. ‘The Calumniated Wife in Medieval Welsh Literature’, </a:t>
            </a:r>
            <a:r>
              <a:rPr lang="en-GB" sz="2400" i="1" dirty="0">
                <a:latin typeface="Times New Roman" panose="02020603050405020304" pitchFamily="18" charset="0"/>
                <a:ea typeface="Calibri" panose="020F0502020204030204" pitchFamily="34" charset="0"/>
              </a:rPr>
              <a:t>Cambridge Medieval Celtic Studies, </a:t>
            </a:r>
            <a:r>
              <a:rPr lang="en-GB" sz="2400" dirty="0">
                <a:latin typeface="Times New Roman" panose="02020603050405020304" pitchFamily="18" charset="0"/>
                <a:ea typeface="Calibri" panose="020F0502020204030204" pitchFamily="34" charset="0"/>
              </a:rPr>
              <a:t>10 (1985), 25-38.</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042648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921</TotalTime>
  <Words>898</Words>
  <Application>Microsoft Office PowerPoint</Application>
  <PresentationFormat>Widescreen</PresentationFormat>
  <Paragraphs>54</Paragraphs>
  <Slides>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Price</dc:creator>
  <cp:lastModifiedBy>Jane Cartwright</cp:lastModifiedBy>
  <cp:revision>66</cp:revision>
  <dcterms:created xsi:type="dcterms:W3CDTF">2017-11-02T17:00:37Z</dcterms:created>
  <dcterms:modified xsi:type="dcterms:W3CDTF">2017-11-22T11:37:49Z</dcterms:modified>
</cp:coreProperties>
</file>