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8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5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6" d="100"/>
          <a:sy n="86" d="100"/>
        </p:scale>
        <p:origin x="6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D584D-45DA-40D5-9996-8E15C176C1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D3AD5A-2156-4184-9B04-876E23BBBF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47396-44C6-4D5C-A0A0-8F8FF4FE1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02C64-8841-4E3B-9507-0483D1E84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CF6A38-CF21-4121-AFEA-AAF926754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859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A582B-A7B8-4431-8ACC-BB4D4FB31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0F92A-60AC-4C14-A4FE-8F0E4255D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06978-4225-4932-AED6-ADCD580D0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7149A-04B5-432B-9557-86A987762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20EDFF-FE68-4CEB-A2A9-90E2F0AE5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180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B58A2-9266-444A-9F6B-3901E9E20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3F1AFC-FE8E-44FC-BE13-6ECC4BCADE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DD75B-6A78-4C42-B95B-1F716E7AD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2C1175-D5E0-4FDC-99AF-A9BCF2CE5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BB8B6A-684C-4042-A5F6-F58BDD2BF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486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14C32-37F6-4A0A-9126-1E393A8C0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6839C-FA3C-4599-811F-85F3011149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844CBE-0A2E-4171-9417-CF2DBE8E9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2F58C6-1C17-443A-B841-A6436C8B4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6BA2C4-A8B2-4C49-B046-235370C2C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E0A197-FA75-4667-81F2-DD9F0E9A8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79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83265-7914-4427-A24E-11EC98B8E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A1037D-3198-4F7F-AD88-0328319E8F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E2D7E-932E-42F3-BB8C-64847D6A7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BF2C1D-E60F-431D-A3D9-38F10D624C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70A0ED-FD6A-42C1-BB3A-BD44638D61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892053-8BAB-4442-8ADC-AF159E0E2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E4D38-B8AF-49DD-9FBC-5B8314F25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462E0E-7D41-467B-AFDD-A50FEDE8B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651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54D98-B521-4B7A-88E4-838877299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A6CBED-AC89-4D83-910D-EE7FE7B77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574E0D-EFCB-4993-B6BD-E85C1CB48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E5A026-107C-40B8-A171-2A29DD7CA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727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DF7B47-5C53-4B9D-AEFB-574D12FC9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2D3A7F-14D2-4BE2-8C39-9B0DF04A5A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7AE84A-BBFD-4A44-9330-C78C36695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038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EA8CF-58B1-4B1B-867F-95DD8139D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09C64-0A32-46BC-8C7E-7B6EAF11E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3A0115-F0B5-4426-993B-FF35B6C9EC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D37B8E-5B1C-4271-8556-1F662FC29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A9364B-9667-4025-8E59-3872F86E6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0E7A7F-6450-47D5-A9D3-0F6F47FBC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729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E8713-DDC1-48FB-B3A7-1457C7F94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9BA123-D2FE-47B1-BA79-F34F8F2404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4FA171-3B3C-435F-9D5C-1D86125E3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C3F30D-C8F3-4D3A-AD84-11E9EA14A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D87C0C-8C3B-4E9A-9E9C-A2780678E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FCF58-CADE-4084-B60E-ADA1B4DCC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675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E7E0C-2260-4E49-8DC7-3ACE54496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353DD3-849F-4F98-9186-491BBA2087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6C52C-3C08-486B-BEB4-963BF1165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976ED9-104B-4689-9F5B-D8413EB26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1CCE3-823A-4173-8612-E815F0884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178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0EC15E-F1A3-41A0-8DA2-204AA79E10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4954DB-E125-4496-A33F-1DD93D4E80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0A43FD-98DE-41AF-9158-084793F71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FEF09-6628-4BF9-8AA1-E5E7C6E2E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9B50E8-30A2-48FC-983C-16FDC5042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898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F7D898-E93F-432D-BEAF-B75866FFA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257560-829B-492C-B6D1-53CC8C84E1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B9B58-BC5E-4437-8A8C-990C966AEA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48FD7-7F1F-4FEB-A038-A6C058FC8080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06FCD-0933-44FE-BCD0-43195CE91C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E86C11-A963-404F-8B24-E9747C2CF5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DDE0D-9583-487D-AB59-C13D4515F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089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_0Spwj8DkM?start=1&amp;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next.canvanizer.com/demo/wA-82vhUOBc?action=login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E4D8-F462-4A3D-939A-51F47985DA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B4D407D-4B4A-4F74-BF26-FD5BAE89A8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20191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DD5E331-7DA7-4240-B890-73DA62CCAE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52561"/>
            <a:ext cx="9144000" cy="1655762"/>
          </a:xfrm>
        </p:spPr>
        <p:txBody>
          <a:bodyPr>
            <a:normAutofit fontScale="85000" lnSpcReduction="20000"/>
          </a:bodyPr>
          <a:lstStyle/>
          <a:p>
            <a:r>
              <a:rPr lang="en-GB" sz="3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ENTREPRENEURIAL </a:t>
            </a:r>
          </a:p>
          <a:p>
            <a:r>
              <a:rPr lang="en-GB" sz="3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INNOVATION</a:t>
            </a:r>
            <a:endParaRPr lang="en-GB" sz="3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3000" dirty="0"/>
          </a:p>
          <a:p>
            <a:r>
              <a:rPr lang="en-GB" sz="3000" dirty="0"/>
              <a:t>Module Introduction</a:t>
            </a:r>
          </a:p>
        </p:txBody>
      </p:sp>
    </p:spTree>
    <p:extLst>
      <p:ext uri="{BB962C8B-B14F-4D97-AF65-F5344CB8AC3E}">
        <p14:creationId xmlns:p14="http://schemas.microsoft.com/office/powerpoint/2010/main" val="3284690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Freeform: Shape 70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18F88DD-3488-4213-AE96-BBE280D18B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8"/>
          <a:stretch/>
        </p:blipFill>
        <p:spPr bwMode="auto"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0331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Writing an appointment on a paper agenda">
            <a:extLst>
              <a:ext uri="{FF2B5EF4-FFF2-40B4-BE49-F238E27FC236}">
                <a16:creationId xmlns:a16="http://schemas.microsoft.com/office/drawing/2014/main" id="{3DFB3B6E-79D1-4E64-A7BC-92B4E0167CB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329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0E32A-7136-493D-B3FF-2B115C80B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227" y="281178"/>
            <a:ext cx="3438144" cy="112471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800" b="1" dirty="0"/>
              <a:t>Indicative Schedule</a:t>
            </a:r>
            <a:br>
              <a:rPr lang="en-US" sz="2800" b="1" dirty="0"/>
            </a:br>
            <a:br>
              <a:rPr lang="en-US" sz="2800" b="1" dirty="0"/>
            </a:br>
            <a:endParaRPr lang="en-US" sz="28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5FADEE9-F893-49D8-A09F-D3C903CA7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4578118"/>
              </p:ext>
            </p:extLst>
          </p:nvPr>
        </p:nvGraphicFramePr>
        <p:xfrm>
          <a:off x="286253" y="1082904"/>
          <a:ext cx="4806678" cy="5453407"/>
        </p:xfrm>
        <a:graphic>
          <a:graphicData uri="http://schemas.openxmlformats.org/drawingml/2006/table">
            <a:tbl>
              <a:tblPr firstRow="1" firstCol="1" bandRow="1"/>
              <a:tblGrid>
                <a:gridCol w="602302">
                  <a:extLst>
                    <a:ext uri="{9D8B030D-6E8A-4147-A177-3AD203B41FA5}">
                      <a16:colId xmlns:a16="http://schemas.microsoft.com/office/drawing/2014/main" val="2764287063"/>
                    </a:ext>
                  </a:extLst>
                </a:gridCol>
                <a:gridCol w="904253">
                  <a:extLst>
                    <a:ext uri="{9D8B030D-6E8A-4147-A177-3AD203B41FA5}">
                      <a16:colId xmlns:a16="http://schemas.microsoft.com/office/drawing/2014/main" val="4056533962"/>
                    </a:ext>
                  </a:extLst>
                </a:gridCol>
                <a:gridCol w="3300123">
                  <a:extLst>
                    <a:ext uri="{9D8B030D-6E8A-4147-A177-3AD203B41FA5}">
                      <a16:colId xmlns:a16="http://schemas.microsoft.com/office/drawing/2014/main" val="3036056010"/>
                    </a:ext>
                  </a:extLst>
                </a:gridCol>
              </a:tblGrid>
              <a:tr h="300402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Week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Date (w/c)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Activity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776051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02/02/2023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Module Introduction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7024704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08/02/2023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is Entrepreneurship?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35095505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15/02/2023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Concept of Innovation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690806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22/02/2023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is Creativity?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** Reading Week **</a:t>
                      </a:r>
                      <a:endParaRPr lang="en-GB" sz="1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06249773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01/03/2023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Recognising Opportunities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86807331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08/03/2023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Feasibility Analysis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2555091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7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15/03/2023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Assignment 1 - Group Tutorials 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0801777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22/03/2023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Developing a Business Model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163316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29/03/2023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Industry / Competitor Analysis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93617135"/>
                  </a:ext>
                </a:extLst>
              </a:tr>
              <a:tr h="317405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en-GB" sz="12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Easter Vacation</a:t>
                      </a: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(3</a:t>
                      </a:r>
                      <a:r>
                        <a:rPr lang="en-GB" sz="1200" b="1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rd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April 2023 – 21</a:t>
                      </a:r>
                      <a:r>
                        <a:rPr lang="en-GB" sz="1200" b="1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April 2023)</a:t>
                      </a:r>
                    </a:p>
                    <a:p>
                      <a:pPr algn="ctr">
                        <a:lnSpc>
                          <a:spcPct val="115000"/>
                        </a:lnSpc>
                      </a:pPr>
                      <a:endParaRPr lang="en-GB" sz="12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1245572"/>
                  </a:ext>
                </a:extLst>
              </a:tr>
              <a:tr h="434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27/04/2023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Sources of Finance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49959038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11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04/05/2023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Ethical / Legal Foundations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6538883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11/05/2023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Assignment 2 - Individual Tutorials 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141242"/>
                  </a:ext>
                </a:extLst>
              </a:tr>
              <a:tr h="317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18/05/2023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Individual Presentations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46156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7815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5E723-1C64-4062-A45D-BD47C3C26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-8931"/>
            <a:ext cx="7474172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4A088-5C00-40F9-BF83-E085D3235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977153"/>
            <a:ext cx="6467867" cy="577327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Aims:</a:t>
            </a:r>
          </a:p>
          <a:p>
            <a:r>
              <a:rPr lang="en-GB" sz="1800" dirty="0"/>
              <a:t>To demonstrate theoretical and practical awareness of creativity and innovation for both individual and organisational contexts. </a:t>
            </a:r>
          </a:p>
          <a:p>
            <a:endParaRPr lang="en-GB" sz="1800" dirty="0"/>
          </a:p>
          <a:p>
            <a:r>
              <a:rPr lang="en-GB" sz="1800" dirty="0"/>
              <a:t>To enable the student to recognise opportunities and select appropriate innovative and entrepreneurial processes in new and existing organisations.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Learning Outcomes:</a:t>
            </a:r>
            <a:endParaRPr lang="en-GB" sz="1800" dirty="0"/>
          </a:p>
          <a:p>
            <a:r>
              <a:rPr lang="en-GB" sz="1800" dirty="0"/>
              <a:t>Upon the successful completion of this module, the student should be able to demonstrate the ability to:</a:t>
            </a:r>
          </a:p>
          <a:p>
            <a:endParaRPr lang="en-GB" sz="1800" dirty="0"/>
          </a:p>
          <a:p>
            <a:r>
              <a:rPr lang="en-GB" sz="1800" dirty="0"/>
              <a:t>Recognise the role of creativity and innovation in responding to </a:t>
            </a:r>
            <a:r>
              <a:rPr lang="en-GB" sz="1800" b="1" dirty="0">
                <a:solidFill>
                  <a:schemeClr val="accent1"/>
                </a:solidFill>
              </a:rPr>
              <a:t>global challenges</a:t>
            </a:r>
            <a:r>
              <a:rPr lang="en-GB" sz="1800" dirty="0"/>
              <a:t>.  </a:t>
            </a:r>
          </a:p>
          <a:p>
            <a:endParaRPr lang="en-GB" sz="1800" dirty="0"/>
          </a:p>
          <a:p>
            <a:r>
              <a:rPr lang="en-GB" sz="1800" dirty="0"/>
              <a:t>Apply the skills they have learned to develop new and alternative solutions.</a:t>
            </a:r>
          </a:p>
          <a:p>
            <a:endParaRPr lang="en-GB" sz="1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8253CA72-AC19-40B8-9304-30D9735D60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695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B03CCA-2B8E-4D91-9D41-9A04BCD076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571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35D17C-5DD8-4292-9AD0-72CE6F939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044743"/>
            <a:ext cx="3438144" cy="1124712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chemeClr val="accent1"/>
                </a:solidFill>
              </a:rPr>
              <a:t>Assessment</a:t>
            </a:r>
            <a:br>
              <a:rPr lang="en-GB" sz="2800" b="1" dirty="0"/>
            </a:br>
            <a:r>
              <a:rPr lang="en-GB" sz="2800" b="1" dirty="0"/>
              <a:t>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CADC5-891E-4276-9A03-B786CD883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 b="1" dirty="0"/>
              <a:t>Assessment Component 1</a:t>
            </a:r>
          </a:p>
          <a:p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r>
              <a:rPr lang="en-GB" sz="1700" b="1" dirty="0"/>
              <a:t>Assessment Component 2</a:t>
            </a:r>
          </a:p>
          <a:p>
            <a:pPr marL="0" indent="0">
              <a:buNone/>
            </a:pPr>
            <a:endParaRPr lang="en-GB" sz="17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570072-AA84-4383-AB8C-EE9F044B90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9932827"/>
              </p:ext>
            </p:extLst>
          </p:nvPr>
        </p:nvGraphicFramePr>
        <p:xfrm>
          <a:off x="424815" y="3268971"/>
          <a:ext cx="5581650" cy="64008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2067560">
                  <a:extLst>
                    <a:ext uri="{9D8B030D-6E8A-4147-A177-3AD203B41FA5}">
                      <a16:colId xmlns:a16="http://schemas.microsoft.com/office/drawing/2014/main" val="795182261"/>
                    </a:ext>
                  </a:extLst>
                </a:gridCol>
                <a:gridCol w="2524125">
                  <a:extLst>
                    <a:ext uri="{9D8B030D-6E8A-4147-A177-3AD203B41FA5}">
                      <a16:colId xmlns:a16="http://schemas.microsoft.com/office/drawing/2014/main" val="1649951393"/>
                    </a:ext>
                  </a:extLst>
                </a:gridCol>
                <a:gridCol w="989965">
                  <a:extLst>
                    <a:ext uri="{9D8B030D-6E8A-4147-A177-3AD203B41FA5}">
                      <a16:colId xmlns:a16="http://schemas.microsoft.com/office/drawing/2014/main" val="243869538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</a:rPr>
                        <a:t>Mode of assessment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</a:rPr>
                        <a:t>Volume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</a:rPr>
                        <a:t>Weighting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257791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400" b="0" dirty="0">
                          <a:effectLst/>
                        </a:rPr>
                        <a:t>Group video   </a:t>
                      </a:r>
                      <a:endParaRPr lang="en-GB" sz="14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2 minutes per member of the group 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</a:rPr>
                        <a:t>25%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8701028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72DB930-BF12-4BFF-A0B1-E40C90634F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663912"/>
              </p:ext>
            </p:extLst>
          </p:nvPr>
        </p:nvGraphicFramePr>
        <p:xfrm>
          <a:off x="371094" y="5062357"/>
          <a:ext cx="5581650" cy="64008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2067560">
                  <a:extLst>
                    <a:ext uri="{9D8B030D-6E8A-4147-A177-3AD203B41FA5}">
                      <a16:colId xmlns:a16="http://schemas.microsoft.com/office/drawing/2014/main" val="413935909"/>
                    </a:ext>
                  </a:extLst>
                </a:gridCol>
                <a:gridCol w="2524125">
                  <a:extLst>
                    <a:ext uri="{9D8B030D-6E8A-4147-A177-3AD203B41FA5}">
                      <a16:colId xmlns:a16="http://schemas.microsoft.com/office/drawing/2014/main" val="2227105328"/>
                    </a:ext>
                  </a:extLst>
                </a:gridCol>
                <a:gridCol w="989965">
                  <a:extLst>
                    <a:ext uri="{9D8B030D-6E8A-4147-A177-3AD203B41FA5}">
                      <a16:colId xmlns:a16="http://schemas.microsoft.com/office/drawing/2014/main" val="270255735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</a:rPr>
                        <a:t>Mode of assessment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Volume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Weighting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767375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18415" indent="-18415" algn="ctr"/>
                      <a:r>
                        <a:rPr lang="en-GB" sz="1400" b="0" dirty="0">
                          <a:effectLst/>
                        </a:rPr>
                        <a:t>Presentation with supporting materials </a:t>
                      </a:r>
                      <a:endParaRPr lang="en-GB" sz="14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</a:rPr>
                        <a:t>5 minutes plus no more than 1,500 words 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</a:rPr>
                        <a:t>75%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155499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35846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F9F44-5886-4722-B04A-C109B14F7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Deadlines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377229-65CF-4EC9-ABB5-0BA3DA9567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7390" y="2801179"/>
            <a:ext cx="4986779" cy="38950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b="1" dirty="0">
                <a:effectLst/>
              </a:rPr>
              <a:t>Assessment Component 1	</a:t>
            </a:r>
          </a:p>
          <a:p>
            <a:pPr marL="0" indent="0" algn="just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i="1" dirty="0">
                <a:solidFill>
                  <a:schemeClr val="accent5"/>
                </a:solidFill>
                <a:effectLst/>
                <a:ea typeface="Times New Roman" panose="02020603050405020304" pitchFamily="18" charset="0"/>
              </a:rPr>
              <a:t>Group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Video Presentation – A Global Business Challenge - 2 minutes per learner</a:t>
            </a:r>
          </a:p>
          <a:p>
            <a:pPr marL="0" indent="0" algn="just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b="1" dirty="0">
                <a:solidFill>
                  <a:schemeClr val="accent2"/>
                </a:solidFill>
                <a:ea typeface="Times New Roman" panose="02020603050405020304" pitchFamily="18" charset="0"/>
              </a:rPr>
              <a:t>22</a:t>
            </a:r>
            <a:r>
              <a:rPr lang="en-GB" sz="1800" b="1" dirty="0">
                <a:solidFill>
                  <a:schemeClr val="accent2"/>
                </a:solidFill>
                <a:effectLst/>
                <a:ea typeface="Times New Roman" panose="02020603050405020304" pitchFamily="18" charset="0"/>
              </a:rPr>
              <a:t>/03/2023</a:t>
            </a:r>
            <a:endParaRPr lang="en-US" sz="2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en-US" sz="2200" dirty="0">
              <a:effectLst/>
            </a:endParaRPr>
          </a:p>
          <a:p>
            <a:r>
              <a:rPr lang="en-US" sz="2200" b="1" dirty="0">
                <a:effectLst/>
              </a:rPr>
              <a:t>Assessment Component 2  </a:t>
            </a:r>
          </a:p>
          <a:p>
            <a:pPr marL="0" indent="0">
              <a:buNone/>
            </a:pPr>
            <a:r>
              <a:rPr lang="en-GB" sz="1800" i="1" dirty="0">
                <a:solidFill>
                  <a:schemeClr val="accent5"/>
                </a:solidFill>
                <a:effectLst/>
              </a:rPr>
              <a:t>Individual</a:t>
            </a:r>
            <a:r>
              <a:rPr lang="en-GB" sz="1800" dirty="0">
                <a:effectLst/>
              </a:rPr>
              <a:t> Presentation with a Business Model Canvas - 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5 minutes plus no more than 1,500 words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accent2"/>
                </a:solidFill>
                <a:effectLst/>
              </a:rPr>
              <a:t>18/05/2023</a:t>
            </a:r>
            <a:r>
              <a:rPr lang="en-US" sz="1800" dirty="0">
                <a:effectLst/>
              </a:rPr>
              <a:t> – Individual Presentations </a:t>
            </a:r>
          </a:p>
          <a:p>
            <a:pPr marL="0" indent="0">
              <a:buNone/>
            </a:pPr>
            <a:r>
              <a:rPr lang="en-US" sz="1800" dirty="0">
                <a:effectLst/>
              </a:rPr>
              <a:t>(Slides &amp; Business Model Canvas)</a:t>
            </a:r>
          </a:p>
          <a:p>
            <a:pPr marL="0" indent="0">
              <a:buNone/>
            </a:pPr>
            <a:endParaRPr lang="en-US" sz="1800" dirty="0">
              <a:effectLst/>
            </a:endParaRPr>
          </a:p>
          <a:p>
            <a:endParaRPr lang="en-US" sz="2200" dirty="0"/>
          </a:p>
        </p:txBody>
      </p:sp>
      <p:pic>
        <p:nvPicPr>
          <p:cNvPr id="6" name="Content Placeholder 5" descr="Clock and calendar on table">
            <a:extLst>
              <a:ext uri="{FF2B5EF4-FFF2-40B4-BE49-F238E27FC236}">
                <a16:creationId xmlns:a16="http://schemas.microsoft.com/office/drawing/2014/main" id="{166D8A4C-D2C3-45F8-9E64-376F4C0C60B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57827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1354F1-DB44-4E69-8FF7-9AA375B25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algn="r"/>
            <a:r>
              <a:rPr lang="en-GB" sz="5400" b="1" dirty="0">
                <a:solidFill>
                  <a:schemeClr val="accent6"/>
                </a:solidFill>
              </a:rPr>
              <a:t>Assignment 1</a:t>
            </a:r>
          </a:p>
        </p:txBody>
      </p:sp>
      <p:sp>
        <p:nvSpPr>
          <p:cNvPr id="7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214E955B-49AF-4456-BA82-BA1D4D4484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2" r="5411" b="3"/>
          <a:stretch/>
        </p:blipFill>
        <p:spPr bwMode="auto">
          <a:xfrm>
            <a:off x="6682749" y="2112264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C81A37-FEB7-4125-A710-24BE1472BB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808" t="20481" r="14866" b="6678"/>
          <a:stretch/>
        </p:blipFill>
        <p:spPr>
          <a:xfrm>
            <a:off x="386498" y="59245"/>
            <a:ext cx="5314280" cy="6736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098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33550-74CF-4EA7-803E-8C14344FC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Statement of Contribution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D086A4-ED61-4C8D-81B6-DC438D864E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175" t="27241" r="28528" b="22501"/>
          <a:stretch/>
        </p:blipFill>
        <p:spPr>
          <a:xfrm>
            <a:off x="4433453" y="714894"/>
            <a:ext cx="6333964" cy="48998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04253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FAB8DD-EABA-4277-8B7B-73E33EBEE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684" y="1152144"/>
            <a:ext cx="3888999" cy="30723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600" b="1" dirty="0"/>
              <a:t>Assessment Criteria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924561D-756D-410B-973A-E68C2552C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16" name="Rectangle 64">
              <a:extLst>
                <a:ext uri="{FF2B5EF4-FFF2-40B4-BE49-F238E27FC236}">
                  <a16:creationId xmlns:a16="http://schemas.microsoft.com/office/drawing/2014/main" id="{77AF0971-0074-4E4E-9318-C1990C6FF2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6">
              <a:extLst>
                <a:ext uri="{FF2B5EF4-FFF2-40B4-BE49-F238E27FC236}">
                  <a16:creationId xmlns:a16="http://schemas.microsoft.com/office/drawing/2014/main" id="{0849707A-24B1-45E4-8493-5DC15C57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E0FFD705-F03C-46B0-ABB9-3C24E093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520B12C0-88D0-4F6F-9F29-38E4D1D610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4">
              <a:extLst>
                <a:ext uri="{FF2B5EF4-FFF2-40B4-BE49-F238E27FC236}">
                  <a16:creationId xmlns:a16="http://schemas.microsoft.com/office/drawing/2014/main" id="{DEDD5A45-3641-4FE7-8375-EECF2DC9D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6">
              <a:extLst>
                <a:ext uri="{FF2B5EF4-FFF2-40B4-BE49-F238E27FC236}">
                  <a16:creationId xmlns:a16="http://schemas.microsoft.com/office/drawing/2014/main" id="{89BF55CA-60FC-479D-A85E-48626FC1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4">
              <a:extLst>
                <a:ext uri="{FF2B5EF4-FFF2-40B4-BE49-F238E27FC236}">
                  <a16:creationId xmlns:a16="http://schemas.microsoft.com/office/drawing/2014/main" id="{5AFBE5BF-E87A-408F-BBBD-44C3D04C04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6">
              <a:extLst>
                <a:ext uri="{FF2B5EF4-FFF2-40B4-BE49-F238E27FC236}">
                  <a16:creationId xmlns:a16="http://schemas.microsoft.com/office/drawing/2014/main" id="{1C27CF92-D148-45C8-88B6-F450B63DF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51CA2232-D147-480C-B1EE-665EE6ACC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7E67D92D-1CA9-43CE-8150-DF504F2BF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4">
              <a:extLst>
                <a:ext uri="{FF2B5EF4-FFF2-40B4-BE49-F238E27FC236}">
                  <a16:creationId xmlns:a16="http://schemas.microsoft.com/office/drawing/2014/main" id="{7B273169-B674-4C50-A14D-A943B99792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6">
              <a:extLst>
                <a:ext uri="{FF2B5EF4-FFF2-40B4-BE49-F238E27FC236}">
                  <a16:creationId xmlns:a16="http://schemas.microsoft.com/office/drawing/2014/main" id="{DF6183FA-653E-4533-9A0B-D249EC0B1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A82EFE58-AAB0-4925-A176-6FF36BF87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3122AE75-4DBB-4E14-B0CA-DD1EAD89C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4">
              <a:extLst>
                <a:ext uri="{FF2B5EF4-FFF2-40B4-BE49-F238E27FC236}">
                  <a16:creationId xmlns:a16="http://schemas.microsoft.com/office/drawing/2014/main" id="{4ED7E672-90FC-4E8C-9C43-3AAE391C6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6">
              <a:extLst>
                <a:ext uri="{FF2B5EF4-FFF2-40B4-BE49-F238E27FC236}">
                  <a16:creationId xmlns:a16="http://schemas.microsoft.com/office/drawing/2014/main" id="{A5C0019E-5136-4C5E-A223-1E1717FD4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4">
              <a:extLst>
                <a:ext uri="{FF2B5EF4-FFF2-40B4-BE49-F238E27FC236}">
                  <a16:creationId xmlns:a16="http://schemas.microsoft.com/office/drawing/2014/main" id="{29705F60-CFE6-47C5-96E5-05E7731FC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6">
              <a:extLst>
                <a:ext uri="{FF2B5EF4-FFF2-40B4-BE49-F238E27FC236}">
                  <a16:creationId xmlns:a16="http://schemas.microsoft.com/office/drawing/2014/main" id="{090E047C-18BC-4180-8D10-9F18F517B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4">
              <a:extLst>
                <a:ext uri="{FF2B5EF4-FFF2-40B4-BE49-F238E27FC236}">
                  <a16:creationId xmlns:a16="http://schemas.microsoft.com/office/drawing/2014/main" id="{A153194A-C8B1-46DB-9C6B-9847B06FA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6">
              <a:extLst>
                <a:ext uri="{FF2B5EF4-FFF2-40B4-BE49-F238E27FC236}">
                  <a16:creationId xmlns:a16="http://schemas.microsoft.com/office/drawing/2014/main" id="{5C0235EA-4E98-43EA-9AAE-2BD893DEA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33FA73FE-9C13-485E-844E-FA19C5162F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85" t="35876" r="52139" b="18351"/>
          <a:stretch/>
        </p:blipFill>
        <p:spPr>
          <a:xfrm>
            <a:off x="6522696" y="231725"/>
            <a:ext cx="4243937" cy="31972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650"/>
            <a:ext cx="606972" cy="36243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6395448-FD63-4064-AF32-6D9C62D827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500" t="23230" r="13093" b="35807"/>
          <a:stretch/>
        </p:blipFill>
        <p:spPr>
          <a:xfrm>
            <a:off x="6522696" y="3712166"/>
            <a:ext cx="4351492" cy="29141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015261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2A4C7-DAA0-426D-99AA-266836AD0321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What is Circular Economy? </a:t>
            </a:r>
          </a:p>
        </p:txBody>
      </p:sp>
      <p:pic>
        <p:nvPicPr>
          <p:cNvPr id="4" name="Online Media 3" title="What is the circular economy? | CNBC Explains">
            <a:hlinkClick r:id="" action="ppaction://media"/>
            <a:extLst>
              <a:ext uri="{FF2B5EF4-FFF2-40B4-BE49-F238E27FC236}">
                <a16:creationId xmlns:a16="http://schemas.microsoft.com/office/drawing/2014/main" id="{A8A22137-8373-46F7-8A27-DA52F6F635A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202285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961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2" name="Rectangle 7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See the source image">
            <a:extLst>
              <a:ext uri="{FF2B5EF4-FFF2-40B4-BE49-F238E27FC236}">
                <a16:creationId xmlns:a16="http://schemas.microsoft.com/office/drawing/2014/main" id="{9A143355-0E9D-47C3-9E3F-3F31915D79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2" r="23298" b="1070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3" name="Rectangle 7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1D8EF-5680-4C37-857A-5F744F474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Autofit/>
          </a:bodyPr>
          <a:lstStyle/>
          <a:p>
            <a:pPr algn="ctr"/>
            <a:r>
              <a:rPr lang="en-GB" sz="3500" b="1" i="0" dirty="0">
                <a:solidFill>
                  <a:schemeClr val="accent1"/>
                </a:solidFill>
                <a:effectLst/>
                <a:latin typeface="Akkurat"/>
              </a:rPr>
              <a:t>Circular Economy Examples</a:t>
            </a:r>
            <a:endParaRPr lang="en-GB" sz="3500" dirty="0">
              <a:solidFill>
                <a:schemeClr val="accent1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74" name="Content Placeholder 2">
            <a:extLst>
              <a:ext uri="{FF2B5EF4-FFF2-40B4-BE49-F238E27FC236}">
                <a16:creationId xmlns:a16="http://schemas.microsoft.com/office/drawing/2014/main" id="{AAB73567-E5F4-4AE7-B304-95EC1DD69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800" dirty="0"/>
              <a:t>In Eskilstuna Sweden visitors could visit IKEA’s first-ever second-hand store.</a:t>
            </a:r>
          </a:p>
          <a:p>
            <a:r>
              <a:rPr lang="en-GB" sz="1800" b="0" i="0" dirty="0">
                <a:solidFill>
                  <a:srgbClr val="141414"/>
                </a:solidFill>
                <a:effectLst/>
              </a:rPr>
              <a:t>The shop will feature gently used IKEA furniture as part of its efforts to reach its 2030 climate targets.</a:t>
            </a:r>
            <a:endParaRPr lang="en-GB" sz="1800" dirty="0"/>
          </a:p>
          <a:p>
            <a:r>
              <a:rPr lang="en-GB" sz="1800" b="0" i="0" dirty="0">
                <a:solidFill>
                  <a:srgbClr val="141414"/>
                </a:solidFill>
                <a:effectLst/>
              </a:rPr>
              <a:t>The company has also recently started a buy-back scheme for customers.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242313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968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07D825-78AC-4DAC-9ABE-61C966A23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1102777"/>
            <a:ext cx="2613872" cy="479456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sz="2000" b="0" i="0" dirty="0">
                <a:solidFill>
                  <a:schemeClr val="bg1"/>
                </a:solidFill>
                <a:effectLst/>
                <a:latin typeface="+mn-lt"/>
              </a:rPr>
              <a:t>Customers in New York, Tokyo, and Portland, Oregon can buy burgers and drinks in reusable packaging.</a:t>
            </a:r>
            <a:br>
              <a:rPr lang="en-GB" sz="2000" dirty="0">
                <a:solidFill>
                  <a:schemeClr val="bg1"/>
                </a:solidFill>
                <a:latin typeface="+mn-lt"/>
              </a:rPr>
            </a:br>
            <a:br>
              <a:rPr lang="en-GB" sz="2000" dirty="0">
                <a:solidFill>
                  <a:schemeClr val="bg1"/>
                </a:solidFill>
                <a:latin typeface="+mn-lt"/>
              </a:rPr>
            </a:br>
            <a:r>
              <a:rPr lang="en-GB" sz="2000" dirty="0">
                <a:solidFill>
                  <a:schemeClr val="bg1"/>
                </a:solidFill>
                <a:latin typeface="+mn-lt"/>
              </a:rPr>
              <a:t>T</a:t>
            </a:r>
            <a:r>
              <a:rPr lang="en-GB" sz="2000" b="0" i="0" dirty="0">
                <a:solidFill>
                  <a:schemeClr val="bg1"/>
                </a:solidFill>
                <a:effectLst/>
                <a:latin typeface="+mn-lt"/>
              </a:rPr>
              <a:t>he plan, one in place for next year, features a small deposit charged initially and then refunded when the customer returns with the boxes and cups, which are </a:t>
            </a:r>
            <a:r>
              <a:rPr lang="en-GB" sz="2000" b="0" i="0" u="none" strike="noStrike" dirty="0">
                <a:solidFill>
                  <a:schemeClr val="bg1"/>
                </a:solidFill>
                <a:effectLst/>
                <a:latin typeface="+mn-lt"/>
              </a:rPr>
              <a:t>taken away for cleaning and processing via the zero-waste e-commerce system Loop</a:t>
            </a:r>
            <a:r>
              <a:rPr lang="en-GB" sz="2000" b="0" i="0" dirty="0">
                <a:solidFill>
                  <a:schemeClr val="bg1"/>
                </a:solidFill>
                <a:effectLst/>
                <a:latin typeface="+mn-lt"/>
              </a:rPr>
              <a:t>.</a:t>
            </a:r>
            <a:br>
              <a:rPr lang="en-GB" sz="2000" b="0" i="0" dirty="0">
                <a:solidFill>
                  <a:schemeClr val="bg1"/>
                </a:solidFill>
                <a:effectLst/>
                <a:latin typeface="+mn-lt"/>
              </a:rPr>
            </a:br>
            <a:br>
              <a:rPr lang="en-GB" sz="2000" b="0" i="0" dirty="0">
                <a:solidFill>
                  <a:schemeClr val="bg1"/>
                </a:solidFill>
                <a:effectLst/>
                <a:latin typeface="+mn-lt"/>
              </a:rPr>
            </a:br>
            <a:endParaRPr lang="en-US" sz="20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3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See the source image">
            <a:extLst>
              <a:ext uri="{FF2B5EF4-FFF2-40B4-BE49-F238E27FC236}">
                <a16:creationId xmlns:a16="http://schemas.microsoft.com/office/drawing/2014/main" id="{1AA79CD5-274F-4692-9C7F-3333FF04808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65" r="13248" b="1"/>
          <a:stretch/>
        </p:blipFill>
        <p:spPr bwMode="auto">
          <a:xfrm>
            <a:off x="976251" y="942538"/>
            <a:ext cx="7163222" cy="48083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03805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52869-8BA2-409F-8A75-7FFDCF674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078" y="1143964"/>
            <a:ext cx="5393361" cy="435133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Sportswear multinational Adidas has a range of footwear designed with recycling in mind.</a:t>
            </a:r>
          </a:p>
          <a:p>
            <a:r>
              <a:rPr lang="en-GB" dirty="0"/>
              <a:t>Its </a:t>
            </a:r>
            <a:r>
              <a:rPr lang="en-GB" dirty="0" err="1"/>
              <a:t>UltraBoost</a:t>
            </a:r>
            <a:r>
              <a:rPr lang="en-GB" dirty="0"/>
              <a:t> DNA Loop shoes are made from just one material – thermoplastic polyurethane (TPU). </a:t>
            </a:r>
          </a:p>
          <a:p>
            <a:r>
              <a:rPr lang="en-GB" dirty="0"/>
              <a:t>No glue is used in its manufacture, instead, it is assembled using high temperatures</a:t>
            </a:r>
          </a:p>
        </p:txBody>
      </p:sp>
      <p:pic>
        <p:nvPicPr>
          <p:cNvPr id="9218" name="Picture 2" descr="See the source image">
            <a:extLst>
              <a:ext uri="{FF2B5EF4-FFF2-40B4-BE49-F238E27FC236}">
                <a16:creationId xmlns:a16="http://schemas.microsoft.com/office/drawing/2014/main" id="{26643F27-73CA-4F30-99FE-818546629B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999" b="-1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9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63612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38C12-0288-4A2D-ABEF-D88436D06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pPr algn="ctr"/>
            <a:r>
              <a:rPr lang="en-GB" sz="4800" b="1" dirty="0"/>
              <a:t>Assignment 2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7CBE47-075B-4D24-AC4B-11B0395D30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119" t="22680" r="14253" b="18095"/>
          <a:stretch/>
        </p:blipFill>
        <p:spPr>
          <a:xfrm>
            <a:off x="5542962" y="233505"/>
            <a:ext cx="5753475" cy="5874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0097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47F0F-6F32-4D51-A0BA-BE7273799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Business Model Canvas</a:t>
            </a:r>
          </a:p>
        </p:txBody>
      </p:sp>
      <p:pic>
        <p:nvPicPr>
          <p:cNvPr id="5" name="Picture 4" descr="Graphical user interface, applicati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43B6EC85-D3B8-41EB-B96B-E1EBB270E8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35" t="24652" r="4356" b="5324"/>
          <a:stretch/>
        </p:blipFill>
        <p:spPr>
          <a:xfrm>
            <a:off x="1058544" y="1675227"/>
            <a:ext cx="10074911" cy="4394199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6285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2D3E67-5B16-4949-862E-B4906BD02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Criteria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862AAC-E9DD-490F-86C5-769D143331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32" t="32027" r="57938" b="15051"/>
          <a:stretch/>
        </p:blipFill>
        <p:spPr>
          <a:xfrm>
            <a:off x="4573345" y="311086"/>
            <a:ext cx="7240248" cy="627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9238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144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8F1B54FE-9475-40F0-AE57-197DEAC30F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10" t="16970" r="30176" b="4000"/>
          <a:stretch/>
        </p:blipFill>
        <p:spPr>
          <a:xfrm>
            <a:off x="6421035" y="1250674"/>
            <a:ext cx="5129784" cy="435665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B2F77D-D9C6-4D9F-A113-BE7F9EF429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180" y="2794189"/>
            <a:ext cx="5129784" cy="1269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6605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68" name="Rectangle 7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266" name="Picture 2" descr="See the source image">
            <a:extLst>
              <a:ext uri="{FF2B5EF4-FFF2-40B4-BE49-F238E27FC236}">
                <a16:creationId xmlns:a16="http://schemas.microsoft.com/office/drawing/2014/main" id="{FA6EE1D1-7645-4FC1-84C6-34E3874C76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83518" y="643468"/>
            <a:ext cx="5756207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55784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Back of people's heads and raised hands at corporate presentation with speaker and whiteboard out of focus in background">
            <a:extLst>
              <a:ext uri="{FF2B5EF4-FFF2-40B4-BE49-F238E27FC236}">
                <a16:creationId xmlns:a16="http://schemas.microsoft.com/office/drawing/2014/main" id="{EFB3BC75-9CFA-4FBB-A00A-5334CFCDDE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48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177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465</Words>
  <Application>Microsoft Office PowerPoint</Application>
  <PresentationFormat>Widescreen</PresentationFormat>
  <Paragraphs>106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Akkurat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Indicative Schedule  </vt:lpstr>
      <vt:lpstr>Aims &amp; Objectives</vt:lpstr>
      <vt:lpstr>Assessment  </vt:lpstr>
      <vt:lpstr>Deadlines</vt:lpstr>
      <vt:lpstr>Assignment 1</vt:lpstr>
      <vt:lpstr>Statement of Contribution </vt:lpstr>
      <vt:lpstr>Assessment Criteria </vt:lpstr>
      <vt:lpstr>What is Circular Economy? </vt:lpstr>
      <vt:lpstr>Circular Economy Examples</vt:lpstr>
      <vt:lpstr>Customers in New York, Tokyo, and Portland, Oregon can buy burgers and drinks in reusable packaging.  The plan, one in place for next year, features a small deposit charged initially and then refunded when the customer returns with the boxes and cups, which are taken away for cleaning and processing via the zero-waste e-commerce system Loop.  </vt:lpstr>
      <vt:lpstr>PowerPoint Presentation</vt:lpstr>
      <vt:lpstr>Assignment 2</vt:lpstr>
      <vt:lpstr>Business Model Canvas</vt:lpstr>
      <vt:lpstr>Assessment Criteria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Davina Wyn Evans</dc:creator>
  <cp:lastModifiedBy>Davina Wyn Evans</cp:lastModifiedBy>
  <cp:revision>1</cp:revision>
  <dcterms:created xsi:type="dcterms:W3CDTF">2023-02-01T18:16:58Z</dcterms:created>
  <dcterms:modified xsi:type="dcterms:W3CDTF">2023-02-01T18:18:19Z</dcterms:modified>
</cp:coreProperties>
</file>