
<file path=[Content_Types].xml><?xml version="1.0" encoding="utf-8"?>
<Types xmlns="http://schemas.openxmlformats.org/package/2006/content-types">
  <Default Extension="png" ContentType="image/png"/>
  <Default Extension="png&amp;ehk=M3vrrobiR9TZKi71G9K"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2"/>
  </p:notesMasterIdLst>
  <p:sldIdLst>
    <p:sldId id="299" r:id="rId2"/>
    <p:sldId id="258" r:id="rId3"/>
    <p:sldId id="259" r:id="rId4"/>
    <p:sldId id="260" r:id="rId5"/>
    <p:sldId id="261" r:id="rId6"/>
    <p:sldId id="262" r:id="rId7"/>
    <p:sldId id="296" r:id="rId8"/>
    <p:sldId id="263" r:id="rId9"/>
    <p:sldId id="264" r:id="rId10"/>
    <p:sldId id="265" r:id="rId11"/>
    <p:sldId id="266" r:id="rId12"/>
    <p:sldId id="267" r:id="rId13"/>
    <p:sldId id="297" r:id="rId14"/>
    <p:sldId id="268" r:id="rId15"/>
    <p:sldId id="269" r:id="rId16"/>
    <p:sldId id="270" r:id="rId17"/>
    <p:sldId id="271" r:id="rId18"/>
    <p:sldId id="275" r:id="rId19"/>
    <p:sldId id="276" r:id="rId20"/>
    <p:sldId id="277" r:id="rId21"/>
    <p:sldId id="298" r:id="rId22"/>
    <p:sldId id="279" r:id="rId23"/>
    <p:sldId id="280" r:id="rId24"/>
    <p:sldId id="281" r:id="rId25"/>
    <p:sldId id="282" r:id="rId26"/>
    <p:sldId id="283" r:id="rId27"/>
    <p:sldId id="284" r:id="rId28"/>
    <p:sldId id="285" r:id="rId29"/>
    <p:sldId id="286" r:id="rId30"/>
    <p:sldId id="287" r:id="rId31"/>
    <p:sldId id="273" r:id="rId32"/>
    <p:sldId id="291" r:id="rId33"/>
    <p:sldId id="288" r:id="rId34"/>
    <p:sldId id="294" r:id="rId35"/>
    <p:sldId id="295" r:id="rId36"/>
    <p:sldId id="290" r:id="rId37"/>
    <p:sldId id="292" r:id="rId38"/>
    <p:sldId id="293" r:id="rId39"/>
    <p:sldId id="274" r:id="rId40"/>
    <p:sldId id="300"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014" autoAdjust="0"/>
  </p:normalViewPr>
  <p:slideViewPr>
    <p:cSldViewPr snapToGrid="0">
      <p:cViewPr varScale="1">
        <p:scale>
          <a:sx n="59" d="100"/>
          <a:sy n="59" d="100"/>
        </p:scale>
        <p:origin x="174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30/12/2017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52695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15656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076506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919820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736571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b="0" dirty="0">
                <a:solidFill>
                  <a:schemeClr val="tx1"/>
                </a:solidFill>
                <a:latin typeface="Arial" panose="020B0604020202020204" pitchFamily="34" charset="0"/>
                <a:cs typeface="Arial" panose="020B0604020202020204" pitchFamily="34" charset="0"/>
              </a:rPr>
              <a:t>Best performed by teams.  This doesn’t mean individuals cannot solve problems, but it lends itself to teams because…</a:t>
            </a:r>
          </a:p>
          <a:p>
            <a:r>
              <a:rPr lang="en-GB" b="0" dirty="0">
                <a:solidFill>
                  <a:schemeClr val="tx1"/>
                </a:solidFill>
                <a:latin typeface="Arial" panose="020B0604020202020204" pitchFamily="34" charset="0"/>
                <a:cs typeface="Arial" panose="020B0604020202020204" pitchFamily="34" charset="0"/>
              </a:rPr>
              <a:t>More skills, more knowledge, different experiences, different perspectives, mix of natural team roles (Plant, RI, Implementer, Team Workers, etc.,, mutual support, motivating environment (should be!), split the tasks according to skills set/experience, etc., ensure problem is within scope of team responsibilities, and more. </a:t>
            </a:r>
          </a:p>
        </p:txBody>
      </p:sp>
      <p:sp>
        <p:nvSpPr>
          <p:cNvPr id="4" name="Slide Number Placeholder 3"/>
          <p:cNvSpPr>
            <a:spLocks noGrp="1"/>
          </p:cNvSpPr>
          <p:nvPr>
            <p:ph type="sldNum" sz="quarter" idx="10"/>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28107653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174140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462578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6D2EA9-60A0-4E91-B9BB-5240E27D4DD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247060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Any organisation that is not improving is standing still – if you stand still, others can overtake you…..and you are, in fact, going backwards!</a:t>
            </a:r>
          </a:p>
        </p:txBody>
      </p:sp>
      <p:sp>
        <p:nvSpPr>
          <p:cNvPr id="4" name="Slide Number Placeholder 3"/>
          <p:cNvSpPr>
            <a:spLocks noGrp="1"/>
          </p:cNvSpPr>
          <p:nvPr>
            <p:ph type="sldNum" sz="quarter" idx="10"/>
          </p:nvPr>
        </p:nvSpPr>
        <p:spPr/>
        <p:txBody>
          <a:bodyPr/>
          <a:lstStyle/>
          <a:p>
            <a:fld id="{7AFB50B6-F1B6-43E7-9F13-F7A06A05F4FC}" type="slidenum">
              <a:rPr lang="en-GB" smtClean="0"/>
              <a:t>13</a:t>
            </a:fld>
            <a:endParaRPr lang="en-GB"/>
          </a:p>
        </p:txBody>
      </p:sp>
    </p:spTree>
    <p:extLst>
      <p:ext uri="{BB962C8B-B14F-4D97-AF65-F5344CB8AC3E}">
        <p14:creationId xmlns:p14="http://schemas.microsoft.com/office/powerpoint/2010/main" val="36745241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a:defRPr/>
            </a:pPr>
            <a:r>
              <a:rPr lang="en-GB" b="1" dirty="0"/>
              <a:t>In Groups </a:t>
            </a:r>
            <a:r>
              <a:rPr lang="en-GB" dirty="0"/>
              <a:t>–</a:t>
            </a:r>
          </a:p>
          <a:p>
            <a:pPr>
              <a:defRPr/>
            </a:pPr>
            <a:endParaRPr lang="en-GB" dirty="0"/>
          </a:p>
          <a:p>
            <a:pPr marL="241539" indent="-241539">
              <a:buFont typeface="+mj-lt"/>
              <a:buAutoNum type="arabicPeriod"/>
              <a:defRPr/>
            </a:pPr>
            <a:r>
              <a:rPr lang="en-GB" dirty="0"/>
              <a:t> Work together to give examples of each category  from the workplace – (each group present back to class)</a:t>
            </a:r>
          </a:p>
          <a:p>
            <a:pPr marL="241539" indent="-241539">
              <a:buFont typeface="+mj-lt"/>
              <a:buAutoNum type="arabicPeriod"/>
              <a:defRPr/>
            </a:pPr>
            <a:r>
              <a:rPr lang="en-GB" dirty="0"/>
              <a:t>Give an example of a strategic problem facing a government or economy </a:t>
            </a:r>
          </a:p>
        </p:txBody>
      </p:sp>
      <p:sp>
        <p:nvSpPr>
          <p:cNvPr id="4" name="Slide Number Placeholder 3"/>
          <p:cNvSpPr>
            <a:spLocks noGrp="1"/>
          </p:cNvSpPr>
          <p:nvPr>
            <p:ph type="sldNum" sz="quarter" idx="5"/>
          </p:nvPr>
        </p:nvSpPr>
        <p:spPr/>
        <p:txBody>
          <a:bodyPr/>
          <a:lstStyle/>
          <a:p>
            <a:pPr>
              <a:defRPr/>
            </a:pPr>
            <a:fld id="{F5F8AC68-14AB-4B73-ADCA-BD55B9745C27}" type="slidenum">
              <a:rPr lang="en-GB" smtClean="0"/>
              <a:pPr>
                <a:defRPr/>
              </a:pPr>
              <a:t>19</a:t>
            </a:fld>
            <a:endParaRPr lang="en-GB"/>
          </a:p>
        </p:txBody>
      </p:sp>
    </p:spTree>
    <p:extLst>
      <p:ext uri="{BB962C8B-B14F-4D97-AF65-F5344CB8AC3E}">
        <p14:creationId xmlns:p14="http://schemas.microsoft.com/office/powerpoint/2010/main" val="37772633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p:txBody>
          <a:bodyPr/>
          <a:lstStyle>
            <a:lvl1pPr eaLnBrk="0" hangingPunct="0">
              <a:defRPr sz="2500">
                <a:solidFill>
                  <a:schemeClr val="tx1"/>
                </a:solidFill>
                <a:latin typeface="Times New Roman" charset="0"/>
              </a:defRPr>
            </a:lvl1pPr>
            <a:lvl2pPr marL="785001" indent="-301923" eaLnBrk="0" hangingPunct="0">
              <a:defRPr sz="2500">
                <a:solidFill>
                  <a:schemeClr val="tx1"/>
                </a:solidFill>
                <a:latin typeface="Times New Roman" charset="0"/>
              </a:defRPr>
            </a:lvl2pPr>
            <a:lvl3pPr marL="1207694" indent="-241539" eaLnBrk="0" hangingPunct="0">
              <a:defRPr sz="2500">
                <a:solidFill>
                  <a:schemeClr val="tx1"/>
                </a:solidFill>
                <a:latin typeface="Times New Roman" charset="0"/>
              </a:defRPr>
            </a:lvl3pPr>
            <a:lvl4pPr marL="1690771" indent="-241539" eaLnBrk="0" hangingPunct="0">
              <a:defRPr sz="2500">
                <a:solidFill>
                  <a:schemeClr val="tx1"/>
                </a:solidFill>
                <a:latin typeface="Times New Roman" charset="0"/>
              </a:defRPr>
            </a:lvl4pPr>
            <a:lvl5pPr marL="2173849" indent="-241539" eaLnBrk="0" hangingPunct="0">
              <a:defRPr sz="2500">
                <a:solidFill>
                  <a:schemeClr val="tx1"/>
                </a:solidFill>
                <a:latin typeface="Times New Roman" charset="0"/>
              </a:defRPr>
            </a:lvl5pPr>
            <a:lvl6pPr marL="2656926" indent="-241539" algn="ctr" eaLnBrk="0" fontAlgn="base" hangingPunct="0">
              <a:spcBef>
                <a:spcPct val="0"/>
              </a:spcBef>
              <a:spcAft>
                <a:spcPct val="0"/>
              </a:spcAft>
              <a:defRPr sz="2500">
                <a:solidFill>
                  <a:schemeClr val="tx1"/>
                </a:solidFill>
                <a:latin typeface="Times New Roman" charset="0"/>
              </a:defRPr>
            </a:lvl6pPr>
            <a:lvl7pPr marL="3140004" indent="-241539" algn="ctr" eaLnBrk="0" fontAlgn="base" hangingPunct="0">
              <a:spcBef>
                <a:spcPct val="0"/>
              </a:spcBef>
              <a:spcAft>
                <a:spcPct val="0"/>
              </a:spcAft>
              <a:defRPr sz="2500">
                <a:solidFill>
                  <a:schemeClr val="tx1"/>
                </a:solidFill>
                <a:latin typeface="Times New Roman" charset="0"/>
              </a:defRPr>
            </a:lvl7pPr>
            <a:lvl8pPr marL="3623081" indent="-241539" algn="ctr" eaLnBrk="0" fontAlgn="base" hangingPunct="0">
              <a:spcBef>
                <a:spcPct val="0"/>
              </a:spcBef>
              <a:spcAft>
                <a:spcPct val="0"/>
              </a:spcAft>
              <a:defRPr sz="2500">
                <a:solidFill>
                  <a:schemeClr val="tx1"/>
                </a:solidFill>
                <a:latin typeface="Times New Roman" charset="0"/>
              </a:defRPr>
            </a:lvl8pPr>
            <a:lvl9pPr marL="4106159" indent="-241539" algn="ctr" eaLnBrk="0" fontAlgn="base" hangingPunct="0">
              <a:spcBef>
                <a:spcPct val="0"/>
              </a:spcBef>
              <a:spcAft>
                <a:spcPct val="0"/>
              </a:spcAft>
              <a:defRPr sz="2500">
                <a:solidFill>
                  <a:schemeClr val="tx1"/>
                </a:solidFill>
                <a:latin typeface="Times New Roman" charset="0"/>
              </a:defRPr>
            </a:lvl9pPr>
          </a:lstStyle>
          <a:p>
            <a:pPr eaLnBrk="1" hangingPunct="1">
              <a:defRPr/>
            </a:pPr>
            <a:fld id="{84A45511-6AA5-4B57-9CEC-EE6F76A5C586}" type="slidenum">
              <a:rPr lang="en-GB" altLang="en-US" sz="1300">
                <a:latin typeface="Verdana" pitchFamily="34" charset="0"/>
              </a:rPr>
              <a:pPr eaLnBrk="1" hangingPunct="1">
                <a:defRPr/>
              </a:pPr>
              <a:t>23</a:t>
            </a:fld>
            <a:endParaRPr lang="en-GB" altLang="en-US" sz="1300">
              <a:latin typeface="Verdana" pitchFamily="34" charset="0"/>
            </a:endParaRPr>
          </a:p>
        </p:txBody>
      </p:sp>
      <p:sp>
        <p:nvSpPr>
          <p:cNvPr id="66563" name="Rectangle 2"/>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28503230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p:txBody>
          <a:bodyPr/>
          <a:lstStyle>
            <a:lvl1pPr eaLnBrk="0" hangingPunct="0">
              <a:defRPr sz="2500">
                <a:solidFill>
                  <a:schemeClr val="tx1"/>
                </a:solidFill>
                <a:latin typeface="Times New Roman" charset="0"/>
              </a:defRPr>
            </a:lvl1pPr>
            <a:lvl2pPr marL="785001" indent="-301923" eaLnBrk="0" hangingPunct="0">
              <a:defRPr sz="2500">
                <a:solidFill>
                  <a:schemeClr val="tx1"/>
                </a:solidFill>
                <a:latin typeface="Times New Roman" charset="0"/>
              </a:defRPr>
            </a:lvl2pPr>
            <a:lvl3pPr marL="1207694" indent="-241539" eaLnBrk="0" hangingPunct="0">
              <a:defRPr sz="2500">
                <a:solidFill>
                  <a:schemeClr val="tx1"/>
                </a:solidFill>
                <a:latin typeface="Times New Roman" charset="0"/>
              </a:defRPr>
            </a:lvl3pPr>
            <a:lvl4pPr marL="1690771" indent="-241539" eaLnBrk="0" hangingPunct="0">
              <a:defRPr sz="2500">
                <a:solidFill>
                  <a:schemeClr val="tx1"/>
                </a:solidFill>
                <a:latin typeface="Times New Roman" charset="0"/>
              </a:defRPr>
            </a:lvl4pPr>
            <a:lvl5pPr marL="2173849" indent="-241539" eaLnBrk="0" hangingPunct="0">
              <a:defRPr sz="2500">
                <a:solidFill>
                  <a:schemeClr val="tx1"/>
                </a:solidFill>
                <a:latin typeface="Times New Roman" charset="0"/>
              </a:defRPr>
            </a:lvl5pPr>
            <a:lvl6pPr marL="2656926" indent="-241539" algn="ctr" eaLnBrk="0" fontAlgn="base" hangingPunct="0">
              <a:spcBef>
                <a:spcPct val="0"/>
              </a:spcBef>
              <a:spcAft>
                <a:spcPct val="0"/>
              </a:spcAft>
              <a:defRPr sz="2500">
                <a:solidFill>
                  <a:schemeClr val="tx1"/>
                </a:solidFill>
                <a:latin typeface="Times New Roman" charset="0"/>
              </a:defRPr>
            </a:lvl6pPr>
            <a:lvl7pPr marL="3140004" indent="-241539" algn="ctr" eaLnBrk="0" fontAlgn="base" hangingPunct="0">
              <a:spcBef>
                <a:spcPct val="0"/>
              </a:spcBef>
              <a:spcAft>
                <a:spcPct val="0"/>
              </a:spcAft>
              <a:defRPr sz="2500">
                <a:solidFill>
                  <a:schemeClr val="tx1"/>
                </a:solidFill>
                <a:latin typeface="Times New Roman" charset="0"/>
              </a:defRPr>
            </a:lvl7pPr>
            <a:lvl8pPr marL="3623081" indent="-241539" algn="ctr" eaLnBrk="0" fontAlgn="base" hangingPunct="0">
              <a:spcBef>
                <a:spcPct val="0"/>
              </a:spcBef>
              <a:spcAft>
                <a:spcPct val="0"/>
              </a:spcAft>
              <a:defRPr sz="2500">
                <a:solidFill>
                  <a:schemeClr val="tx1"/>
                </a:solidFill>
                <a:latin typeface="Times New Roman" charset="0"/>
              </a:defRPr>
            </a:lvl8pPr>
            <a:lvl9pPr marL="4106159" indent="-241539" algn="ctr" eaLnBrk="0" fontAlgn="base" hangingPunct="0">
              <a:spcBef>
                <a:spcPct val="0"/>
              </a:spcBef>
              <a:spcAft>
                <a:spcPct val="0"/>
              </a:spcAft>
              <a:defRPr sz="2500">
                <a:solidFill>
                  <a:schemeClr val="tx1"/>
                </a:solidFill>
                <a:latin typeface="Times New Roman" charset="0"/>
              </a:defRPr>
            </a:lvl9pPr>
          </a:lstStyle>
          <a:p>
            <a:pPr eaLnBrk="1" hangingPunct="1">
              <a:defRPr/>
            </a:pPr>
            <a:fld id="{4BD1B46C-6513-4FFB-B329-C47BA75E7338}" type="slidenum">
              <a:rPr lang="en-GB" altLang="en-US" sz="1300">
                <a:latin typeface="Verdana" pitchFamily="34" charset="0"/>
              </a:rPr>
              <a:pPr eaLnBrk="1" hangingPunct="1">
                <a:defRPr/>
              </a:pPr>
              <a:t>26</a:t>
            </a:fld>
            <a:endParaRPr lang="en-GB" altLang="en-US" sz="1300">
              <a:latin typeface="Verdana" pitchFamily="34" charset="0"/>
            </a:endParaRPr>
          </a:p>
        </p:txBody>
      </p:sp>
      <p:sp>
        <p:nvSpPr>
          <p:cNvPr id="67587" name="Rectangle 2"/>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12444743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p:txBody>
          <a:bodyPr/>
          <a:lstStyle>
            <a:lvl1pPr eaLnBrk="0" hangingPunct="0">
              <a:defRPr sz="2500">
                <a:solidFill>
                  <a:schemeClr val="tx1"/>
                </a:solidFill>
                <a:latin typeface="Times New Roman" charset="0"/>
              </a:defRPr>
            </a:lvl1pPr>
            <a:lvl2pPr marL="785001" indent="-301923" eaLnBrk="0" hangingPunct="0">
              <a:defRPr sz="2500">
                <a:solidFill>
                  <a:schemeClr val="tx1"/>
                </a:solidFill>
                <a:latin typeface="Times New Roman" charset="0"/>
              </a:defRPr>
            </a:lvl2pPr>
            <a:lvl3pPr marL="1207694" indent="-241539" eaLnBrk="0" hangingPunct="0">
              <a:defRPr sz="2500">
                <a:solidFill>
                  <a:schemeClr val="tx1"/>
                </a:solidFill>
                <a:latin typeface="Times New Roman" charset="0"/>
              </a:defRPr>
            </a:lvl3pPr>
            <a:lvl4pPr marL="1690771" indent="-241539" eaLnBrk="0" hangingPunct="0">
              <a:defRPr sz="2500">
                <a:solidFill>
                  <a:schemeClr val="tx1"/>
                </a:solidFill>
                <a:latin typeface="Times New Roman" charset="0"/>
              </a:defRPr>
            </a:lvl4pPr>
            <a:lvl5pPr marL="2173849" indent="-241539" eaLnBrk="0" hangingPunct="0">
              <a:defRPr sz="2500">
                <a:solidFill>
                  <a:schemeClr val="tx1"/>
                </a:solidFill>
                <a:latin typeface="Times New Roman" charset="0"/>
              </a:defRPr>
            </a:lvl5pPr>
            <a:lvl6pPr marL="2656926" indent="-241539" algn="ctr" eaLnBrk="0" fontAlgn="base" hangingPunct="0">
              <a:spcBef>
                <a:spcPct val="0"/>
              </a:spcBef>
              <a:spcAft>
                <a:spcPct val="0"/>
              </a:spcAft>
              <a:defRPr sz="2500">
                <a:solidFill>
                  <a:schemeClr val="tx1"/>
                </a:solidFill>
                <a:latin typeface="Times New Roman" charset="0"/>
              </a:defRPr>
            </a:lvl6pPr>
            <a:lvl7pPr marL="3140004" indent="-241539" algn="ctr" eaLnBrk="0" fontAlgn="base" hangingPunct="0">
              <a:spcBef>
                <a:spcPct val="0"/>
              </a:spcBef>
              <a:spcAft>
                <a:spcPct val="0"/>
              </a:spcAft>
              <a:defRPr sz="2500">
                <a:solidFill>
                  <a:schemeClr val="tx1"/>
                </a:solidFill>
                <a:latin typeface="Times New Roman" charset="0"/>
              </a:defRPr>
            </a:lvl7pPr>
            <a:lvl8pPr marL="3623081" indent="-241539" algn="ctr" eaLnBrk="0" fontAlgn="base" hangingPunct="0">
              <a:spcBef>
                <a:spcPct val="0"/>
              </a:spcBef>
              <a:spcAft>
                <a:spcPct val="0"/>
              </a:spcAft>
              <a:defRPr sz="2500">
                <a:solidFill>
                  <a:schemeClr val="tx1"/>
                </a:solidFill>
                <a:latin typeface="Times New Roman" charset="0"/>
              </a:defRPr>
            </a:lvl8pPr>
            <a:lvl9pPr marL="4106159" indent="-241539" algn="ctr" eaLnBrk="0" fontAlgn="base" hangingPunct="0">
              <a:spcBef>
                <a:spcPct val="0"/>
              </a:spcBef>
              <a:spcAft>
                <a:spcPct val="0"/>
              </a:spcAft>
              <a:defRPr sz="2500">
                <a:solidFill>
                  <a:schemeClr val="tx1"/>
                </a:solidFill>
                <a:latin typeface="Times New Roman" charset="0"/>
              </a:defRPr>
            </a:lvl9pPr>
          </a:lstStyle>
          <a:p>
            <a:pPr eaLnBrk="1" hangingPunct="1">
              <a:defRPr/>
            </a:pPr>
            <a:fld id="{4BD1B46C-6513-4FFB-B329-C47BA75E7338}" type="slidenum">
              <a:rPr lang="en-GB" altLang="en-US" sz="1300">
                <a:latin typeface="Verdana" pitchFamily="34" charset="0"/>
              </a:rPr>
              <a:pPr eaLnBrk="1" hangingPunct="1">
                <a:defRPr/>
              </a:pPr>
              <a:t>27</a:t>
            </a:fld>
            <a:endParaRPr lang="en-GB" altLang="en-US" sz="1300">
              <a:latin typeface="Verdana" pitchFamily="34" charset="0"/>
            </a:endParaRPr>
          </a:p>
        </p:txBody>
      </p:sp>
      <p:sp>
        <p:nvSpPr>
          <p:cNvPr id="67587" name="Rectangle 2"/>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35322368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1200">
                <a:solidFill>
                  <a:schemeClr val="tx1"/>
                </a:solidFill>
                <a:latin typeface="Calibri" pitchFamily="34" charset="0"/>
              </a:defRPr>
            </a:lvl1pPr>
            <a:lvl2pPr marL="784225" indent="-301625">
              <a:defRPr sz="1200">
                <a:solidFill>
                  <a:schemeClr val="tx1"/>
                </a:solidFill>
                <a:latin typeface="Calibri" pitchFamily="34" charset="0"/>
              </a:defRPr>
            </a:lvl2pPr>
            <a:lvl3pPr marL="1206500" indent="-241300">
              <a:defRPr sz="1200">
                <a:solidFill>
                  <a:schemeClr val="tx1"/>
                </a:solidFill>
                <a:latin typeface="Calibri" pitchFamily="34" charset="0"/>
              </a:defRPr>
            </a:lvl3pPr>
            <a:lvl4pPr marL="1690688" indent="-241300">
              <a:defRPr sz="1200">
                <a:solidFill>
                  <a:schemeClr val="tx1"/>
                </a:solidFill>
                <a:latin typeface="Calibri" pitchFamily="34" charset="0"/>
              </a:defRPr>
            </a:lvl4pPr>
            <a:lvl5pPr marL="2173288" indent="-241300">
              <a:defRPr sz="1200">
                <a:solidFill>
                  <a:schemeClr val="tx1"/>
                </a:solidFill>
                <a:latin typeface="Calibri" pitchFamily="34" charset="0"/>
              </a:defRPr>
            </a:lvl5pPr>
            <a:lvl6pPr marL="2630488" indent="-241300" eaLnBrk="0" fontAlgn="base" hangingPunct="0">
              <a:spcBef>
                <a:spcPct val="30000"/>
              </a:spcBef>
              <a:spcAft>
                <a:spcPct val="0"/>
              </a:spcAft>
              <a:defRPr sz="1200">
                <a:solidFill>
                  <a:schemeClr val="tx1"/>
                </a:solidFill>
                <a:latin typeface="Calibri" pitchFamily="34" charset="0"/>
              </a:defRPr>
            </a:lvl6pPr>
            <a:lvl7pPr marL="3087688" indent="-241300" eaLnBrk="0" fontAlgn="base" hangingPunct="0">
              <a:spcBef>
                <a:spcPct val="30000"/>
              </a:spcBef>
              <a:spcAft>
                <a:spcPct val="0"/>
              </a:spcAft>
              <a:defRPr sz="1200">
                <a:solidFill>
                  <a:schemeClr val="tx1"/>
                </a:solidFill>
                <a:latin typeface="Calibri" pitchFamily="34" charset="0"/>
              </a:defRPr>
            </a:lvl7pPr>
            <a:lvl8pPr marL="3544888" indent="-241300" eaLnBrk="0" fontAlgn="base" hangingPunct="0">
              <a:spcBef>
                <a:spcPct val="30000"/>
              </a:spcBef>
              <a:spcAft>
                <a:spcPct val="0"/>
              </a:spcAft>
              <a:defRPr sz="1200">
                <a:solidFill>
                  <a:schemeClr val="tx1"/>
                </a:solidFill>
                <a:latin typeface="Calibri" pitchFamily="34" charset="0"/>
              </a:defRPr>
            </a:lvl8pPr>
            <a:lvl9pPr marL="4002088" indent="-241300" eaLnBrk="0" fontAlgn="base" hangingPunct="0">
              <a:spcBef>
                <a:spcPct val="30000"/>
              </a:spcBef>
              <a:spcAft>
                <a:spcPct val="0"/>
              </a:spcAft>
              <a:defRPr sz="1200">
                <a:solidFill>
                  <a:schemeClr val="tx1"/>
                </a:solidFill>
                <a:latin typeface="Calibri" pitchFamily="34" charset="0"/>
              </a:defRPr>
            </a:lvl9pPr>
          </a:lstStyle>
          <a:p>
            <a:pPr fontAlgn="base">
              <a:spcBef>
                <a:spcPct val="0"/>
              </a:spcBef>
              <a:spcAft>
                <a:spcPct val="0"/>
              </a:spcAft>
            </a:pPr>
            <a:fld id="{89C38F24-B528-46C3-B447-1142EA9227DD}" type="slidenum">
              <a:rPr lang="en-US" altLang="en-US" sz="1300" smtClean="0">
                <a:solidFill>
                  <a:srgbClr val="000000"/>
                </a:solidFill>
                <a:latin typeface="Arial" charset="0"/>
                <a:cs typeface="Arial" charset="0"/>
              </a:rPr>
              <a:pPr fontAlgn="base">
                <a:spcBef>
                  <a:spcPct val="0"/>
                </a:spcBef>
                <a:spcAft>
                  <a:spcPct val="0"/>
                </a:spcAft>
              </a:pPr>
              <a:t>29</a:t>
            </a:fld>
            <a:endParaRPr lang="en-US" altLang="en-US" sz="1300">
              <a:solidFill>
                <a:srgbClr val="000000"/>
              </a:solidFill>
              <a:latin typeface="Arial" charset="0"/>
              <a:cs typeface="Arial" charset="0"/>
            </a:endParaRPr>
          </a:p>
        </p:txBody>
      </p:sp>
      <p:sp>
        <p:nvSpPr>
          <p:cNvPr id="69635" name="Rectangle 2"/>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18653022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1200">
                <a:solidFill>
                  <a:schemeClr val="tx1"/>
                </a:solidFill>
                <a:latin typeface="Calibri" pitchFamily="34" charset="0"/>
              </a:defRPr>
            </a:lvl1pPr>
            <a:lvl2pPr marL="784225" indent="-301625">
              <a:defRPr sz="1200">
                <a:solidFill>
                  <a:schemeClr val="tx1"/>
                </a:solidFill>
                <a:latin typeface="Calibri" pitchFamily="34" charset="0"/>
              </a:defRPr>
            </a:lvl2pPr>
            <a:lvl3pPr marL="1206500" indent="-241300">
              <a:defRPr sz="1200">
                <a:solidFill>
                  <a:schemeClr val="tx1"/>
                </a:solidFill>
                <a:latin typeface="Calibri" pitchFamily="34" charset="0"/>
              </a:defRPr>
            </a:lvl3pPr>
            <a:lvl4pPr marL="1690688" indent="-241300">
              <a:defRPr sz="1200">
                <a:solidFill>
                  <a:schemeClr val="tx1"/>
                </a:solidFill>
                <a:latin typeface="Calibri" pitchFamily="34" charset="0"/>
              </a:defRPr>
            </a:lvl4pPr>
            <a:lvl5pPr marL="2173288" indent="-241300">
              <a:defRPr sz="1200">
                <a:solidFill>
                  <a:schemeClr val="tx1"/>
                </a:solidFill>
                <a:latin typeface="Calibri" pitchFamily="34" charset="0"/>
              </a:defRPr>
            </a:lvl5pPr>
            <a:lvl6pPr marL="2630488" indent="-241300" eaLnBrk="0" fontAlgn="base" hangingPunct="0">
              <a:spcBef>
                <a:spcPct val="30000"/>
              </a:spcBef>
              <a:spcAft>
                <a:spcPct val="0"/>
              </a:spcAft>
              <a:defRPr sz="1200">
                <a:solidFill>
                  <a:schemeClr val="tx1"/>
                </a:solidFill>
                <a:latin typeface="Calibri" pitchFamily="34" charset="0"/>
              </a:defRPr>
            </a:lvl6pPr>
            <a:lvl7pPr marL="3087688" indent="-241300" eaLnBrk="0" fontAlgn="base" hangingPunct="0">
              <a:spcBef>
                <a:spcPct val="30000"/>
              </a:spcBef>
              <a:spcAft>
                <a:spcPct val="0"/>
              </a:spcAft>
              <a:defRPr sz="1200">
                <a:solidFill>
                  <a:schemeClr val="tx1"/>
                </a:solidFill>
                <a:latin typeface="Calibri" pitchFamily="34" charset="0"/>
              </a:defRPr>
            </a:lvl7pPr>
            <a:lvl8pPr marL="3544888" indent="-241300" eaLnBrk="0" fontAlgn="base" hangingPunct="0">
              <a:spcBef>
                <a:spcPct val="30000"/>
              </a:spcBef>
              <a:spcAft>
                <a:spcPct val="0"/>
              </a:spcAft>
              <a:defRPr sz="1200">
                <a:solidFill>
                  <a:schemeClr val="tx1"/>
                </a:solidFill>
                <a:latin typeface="Calibri" pitchFamily="34" charset="0"/>
              </a:defRPr>
            </a:lvl8pPr>
            <a:lvl9pPr marL="4002088" indent="-241300" eaLnBrk="0" fontAlgn="base" hangingPunct="0">
              <a:spcBef>
                <a:spcPct val="30000"/>
              </a:spcBef>
              <a:spcAft>
                <a:spcPct val="0"/>
              </a:spcAft>
              <a:defRPr sz="1200">
                <a:solidFill>
                  <a:schemeClr val="tx1"/>
                </a:solidFill>
                <a:latin typeface="Calibri" pitchFamily="34" charset="0"/>
              </a:defRPr>
            </a:lvl9pPr>
          </a:lstStyle>
          <a:p>
            <a:pPr fontAlgn="base">
              <a:spcBef>
                <a:spcPct val="0"/>
              </a:spcBef>
              <a:spcAft>
                <a:spcPct val="0"/>
              </a:spcAft>
            </a:pPr>
            <a:fld id="{D9CB05BE-A5F5-455A-9713-F5D91587FF95}" type="slidenum">
              <a:rPr lang="en-US" altLang="en-US" sz="1300" smtClean="0">
                <a:solidFill>
                  <a:srgbClr val="000000"/>
                </a:solidFill>
                <a:latin typeface="Arial" charset="0"/>
                <a:cs typeface="Arial" charset="0"/>
              </a:rPr>
              <a:pPr fontAlgn="base">
                <a:spcBef>
                  <a:spcPct val="0"/>
                </a:spcBef>
                <a:spcAft>
                  <a:spcPct val="0"/>
                </a:spcAft>
              </a:pPr>
              <a:t>30</a:t>
            </a:fld>
            <a:endParaRPr lang="en-US" altLang="en-US" sz="1300">
              <a:solidFill>
                <a:srgbClr val="000000"/>
              </a:solidFill>
              <a:latin typeface="Arial" charset="0"/>
              <a:cs typeface="Arial" charset="0"/>
            </a:endParaRPr>
          </a:p>
        </p:txBody>
      </p:sp>
      <p:sp>
        <p:nvSpPr>
          <p:cNvPr id="70659" name="Rectangle 2"/>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6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charset="0"/>
              <a:cs typeface="Arial" charset="0"/>
            </a:endParaRPr>
          </a:p>
        </p:txBody>
      </p:sp>
    </p:spTree>
    <p:extLst>
      <p:ext uri="{BB962C8B-B14F-4D97-AF65-F5344CB8AC3E}">
        <p14:creationId xmlns:p14="http://schemas.microsoft.com/office/powerpoint/2010/main" val="33559075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CFE9F69F-5F33-4DAD-AE61-F9AE695676D3}" type="slidenum">
              <a:rPr lang="en-GB" smtClean="0"/>
              <a:pPr>
                <a:defRPr/>
              </a:pPr>
              <a:t>33</a:t>
            </a:fld>
            <a:endParaRPr lang="en-GB"/>
          </a:p>
        </p:txBody>
      </p:sp>
    </p:spTree>
    <p:extLst>
      <p:ext uri="{BB962C8B-B14F-4D97-AF65-F5344CB8AC3E}">
        <p14:creationId xmlns:p14="http://schemas.microsoft.com/office/powerpoint/2010/main" val="13389321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FB50B6-F1B6-43E7-9F13-F7A06A05F4FC}" type="slidenum">
              <a:rPr lang="en-GB" smtClean="0"/>
              <a:t>37</a:t>
            </a:fld>
            <a:endParaRPr lang="en-GB"/>
          </a:p>
        </p:txBody>
      </p:sp>
    </p:spTree>
    <p:extLst>
      <p:ext uri="{BB962C8B-B14F-4D97-AF65-F5344CB8AC3E}">
        <p14:creationId xmlns:p14="http://schemas.microsoft.com/office/powerpoint/2010/main" val="34401537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4"/>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8" y="6525344"/>
            <a:ext cx="971128" cy="218522"/>
          </a:xfrm>
        </p:spPr>
        <p:txBody>
          <a:bodyPr/>
          <a:lstStyle/>
          <a:p>
            <a:fld id="{9C64F3F4-CE19-49F8-9EF4-FF4EE52031C2}" type="datetimeFigureOut">
              <a:rPr lang="en-GB" smtClean="0"/>
              <a:t>30/12/2017</a:t>
            </a:fld>
            <a:endParaRPr lang="en-GB" dirty="0"/>
          </a:p>
        </p:txBody>
      </p:sp>
      <p:sp>
        <p:nvSpPr>
          <p:cNvPr id="5" name="Footer Placeholder 4"/>
          <p:cNvSpPr>
            <a:spLocks noGrp="1"/>
          </p:cNvSpPr>
          <p:nvPr>
            <p:ph type="ftr" sz="quarter" idx="11"/>
          </p:nvPr>
        </p:nvSpPr>
        <p:spPr>
          <a:xfrm>
            <a:off x="4139952" y="638133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6467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30/12/2017</a:t>
            </a:fld>
            <a:endParaRPr lang="en-GB" dirty="0"/>
          </a:p>
        </p:txBody>
      </p:sp>
      <p:sp>
        <p:nvSpPr>
          <p:cNvPr id="5" name="Footer Placeholder 4"/>
          <p:cNvSpPr>
            <a:spLocks noGrp="1"/>
          </p:cNvSpPr>
          <p:nvPr>
            <p:ph type="ftr" sz="quarter" idx="11"/>
          </p:nvPr>
        </p:nvSpPr>
        <p:spPr>
          <a:xfrm>
            <a:off x="3131840" y="6461784"/>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50489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7"/>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900"/>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30/12/2017</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32721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30/12/2017</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07315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7"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30/12/2017</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7175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30/12/2017</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37757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30/12/2017</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0225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4"/>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2" y="1435104"/>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30/12/2017</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75728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9"/>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30/12/2017</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38340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30/12/2017</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77568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30/12/2017</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883129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38653206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30/12/2017</a:t>
            </a:fld>
            <a:endParaRPr lang="en-GB" dirty="0"/>
          </a:p>
        </p:txBody>
      </p:sp>
      <p:sp>
        <p:nvSpPr>
          <p:cNvPr id="6" name="Slide Number Placeholder 5"/>
          <p:cNvSpPr>
            <a:spLocks noGrp="1"/>
          </p:cNvSpPr>
          <p:nvPr>
            <p:ph type="sldNum" sz="quarter" idx="4"/>
          </p:nvPr>
        </p:nvSpPr>
        <p:spPr>
          <a:xfrm>
            <a:off x="7956376" y="6380976"/>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767529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amp;ehk=M3vrrobiR9TZKi71G9K"/><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05678" y="1930398"/>
            <a:ext cx="7772400" cy="3180521"/>
          </a:xfrm>
        </p:spPr>
        <p:txBody>
          <a:bodyPr>
            <a:normAutofit fontScale="90000"/>
          </a:bodyPr>
          <a:lstStyle/>
          <a:p>
            <a:r>
              <a:rPr lang="en-GB" altLang="en-US" sz="4400"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BMSK4004</a:t>
            </a:r>
            <a:br>
              <a:rPr lang="en-GB" altLang="en-US" sz="4400"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br>
              <a:rPr lang="en-GB" altLang="en-US" dirty="0"/>
            </a:br>
            <a:r>
              <a:rPr lang="en-GB" altLang="en-US" dirty="0"/>
              <a:t> </a:t>
            </a:r>
            <a:r>
              <a:rPr lang="en-GB" altLang="en-US" sz="3600" dirty="0">
                <a:solidFill>
                  <a:schemeClr val="bg1">
                    <a:lumMod val="75000"/>
                  </a:schemeClr>
                </a:solidFill>
                <a:latin typeface="Arial Rounded MT Bold" charset="0"/>
                <a:ea typeface="Arial Rounded MT Bold" charset="0"/>
                <a:cs typeface="Arial Rounded MT Bold" charset="0"/>
              </a:rPr>
              <a:t>Problem Solving and Decision Making</a:t>
            </a:r>
            <a:br>
              <a:rPr lang="en-GB" altLang="en-US" sz="3600" dirty="0">
                <a:latin typeface="Arial Rounded MT Bold" charset="0"/>
                <a:ea typeface="Arial Rounded MT Bold" charset="0"/>
                <a:cs typeface="Arial Rounded MT Bold" charset="0"/>
              </a:rPr>
            </a:br>
            <a:br>
              <a:rPr lang="en-US" dirty="0">
                <a:latin typeface="+mj-ea"/>
                <a:cs typeface="+mj-ea"/>
              </a:rPr>
            </a:br>
            <a:r>
              <a:rPr lang="en-GB" altLang="en-US" sz="4000" dirty="0">
                <a:solidFill>
                  <a:schemeClr val="bg1"/>
                </a:solidFill>
                <a:latin typeface="Arial Rounded MT Bold" charset="0"/>
                <a:ea typeface="Arial Rounded MT Bold" charset="0"/>
                <a:cs typeface="Arial Rounded MT Bold" charset="0"/>
              </a:rPr>
              <a:t>Introduction</a:t>
            </a: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705678" y="1364752"/>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rPr>
              <a:t>CertHE Skills for the Workplace</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2</a:t>
            </a:fld>
            <a:endParaRPr lang="en-GB" dirty="0">
              <a:solidFill>
                <a:prstClr val="black">
                  <a:tint val="75000"/>
                </a:prstClr>
              </a:solidFill>
              <a:latin typeface="Calibri"/>
            </a:endParaRPr>
          </a:p>
        </p:txBody>
      </p:sp>
      <p:sp>
        <p:nvSpPr>
          <p:cNvPr id="3" name="Content Placeholder 2">
            <a:extLst>
              <a:ext uri="{FF2B5EF4-FFF2-40B4-BE49-F238E27FC236}">
                <a16:creationId xmlns:a16="http://schemas.microsoft.com/office/drawing/2014/main" id="{B57A261F-CA3E-435C-A4C3-0889DCABF62C}"/>
              </a:ext>
            </a:extLst>
          </p:cNvPr>
          <p:cNvSpPr>
            <a:spLocks noGrp="1"/>
          </p:cNvSpPr>
          <p:nvPr>
            <p:ph idx="1"/>
          </p:nvPr>
        </p:nvSpPr>
        <p:spPr>
          <a:xfrm>
            <a:off x="1915160" y="1693326"/>
            <a:ext cx="5313680" cy="2885290"/>
          </a:xfrm>
        </p:spPr>
        <p:txBody>
          <a:bodyPr>
            <a:normAutofit fontScale="92500" lnSpcReduction="20000"/>
          </a:bodyPr>
          <a:lstStyle/>
          <a:p>
            <a:r>
              <a:rPr lang="en-GB" altLang="en-US" sz="3200" dirty="0">
                <a:latin typeface="Arial" charset="0"/>
                <a:cs typeface="Arial" charset="0"/>
              </a:rPr>
              <a:t>Introduction to Problem Solving</a:t>
            </a:r>
          </a:p>
          <a:p>
            <a:endParaRPr lang="en-GB" altLang="en-US" sz="3200" dirty="0">
              <a:latin typeface="Arial" charset="0"/>
              <a:cs typeface="Arial" charset="0"/>
            </a:endParaRPr>
          </a:p>
          <a:p>
            <a:r>
              <a:rPr lang="en-GB" altLang="en-US" sz="3200" dirty="0">
                <a:latin typeface="Arial" charset="0"/>
                <a:cs typeface="Arial" charset="0"/>
              </a:rPr>
              <a:t>Scope &amp; Impact</a:t>
            </a:r>
          </a:p>
          <a:p>
            <a:endParaRPr lang="en-GB" altLang="en-US" sz="3200" dirty="0">
              <a:latin typeface="Arial" charset="0"/>
              <a:cs typeface="Arial" charset="0"/>
            </a:endParaRPr>
          </a:p>
          <a:p>
            <a:r>
              <a:rPr lang="en-GB" altLang="en-US" sz="3200" dirty="0">
                <a:latin typeface="Arial" charset="0"/>
                <a:cs typeface="Arial" charset="0"/>
              </a:rPr>
              <a:t>Problem Categories</a:t>
            </a:r>
          </a:p>
          <a:p>
            <a:pPr marL="0" indent="0">
              <a:buNone/>
            </a:pPr>
            <a:endParaRPr lang="en-GB" altLang="en-US" sz="675" dirty="0">
              <a:latin typeface="Arial" charset="0"/>
              <a:cs typeface="Arial" charset="0"/>
            </a:endParaRPr>
          </a:p>
          <a:p>
            <a:pPr marL="0" indent="0">
              <a:buNone/>
            </a:pPr>
            <a:endParaRPr lang="en-GB" dirty="0"/>
          </a:p>
        </p:txBody>
      </p:sp>
      <p:sp>
        <p:nvSpPr>
          <p:cNvPr id="7" name="Title 1">
            <a:extLst>
              <a:ext uri="{FF2B5EF4-FFF2-40B4-BE49-F238E27FC236}">
                <a16:creationId xmlns:a16="http://schemas.microsoft.com/office/drawing/2014/main" id="{F2FC4176-547A-495B-B058-4A7B2C87337A}"/>
              </a:ext>
            </a:extLst>
          </p:cNvPr>
          <p:cNvSpPr>
            <a:spLocks noGrp="1"/>
          </p:cNvSpPr>
          <p:nvPr>
            <p:ph type="title"/>
          </p:nvPr>
        </p:nvSpPr>
        <p:spPr>
          <a:xfrm>
            <a:off x="2321838" y="476409"/>
            <a:ext cx="3941524" cy="857250"/>
          </a:xfrm>
        </p:spPr>
        <p:txBody>
          <a:bodyPr>
            <a:normAutofit/>
          </a:bodyPr>
          <a:lstStyle/>
          <a:p>
            <a:pPr algn="l">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Overview</a:t>
            </a:r>
          </a:p>
        </p:txBody>
      </p:sp>
    </p:spTree>
    <p:extLst>
      <p:ext uri="{BB962C8B-B14F-4D97-AF65-F5344CB8AC3E}">
        <p14:creationId xmlns:p14="http://schemas.microsoft.com/office/powerpoint/2010/main" val="3039284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373215" y="1648102"/>
            <a:ext cx="8456460" cy="2974455"/>
          </a:xfrm>
        </p:spPr>
        <p:txBody>
          <a:bodyPr>
            <a:normAutofit/>
          </a:bodyPr>
          <a:lstStyle/>
          <a:p>
            <a:pPr marL="0" indent="0">
              <a:buNone/>
            </a:pPr>
            <a:endParaRPr lang="en-GB" altLang="en-US" sz="1350" b="1" i="1" dirty="0">
              <a:latin typeface="Arial" charset="0"/>
              <a:cs typeface="Arial" charset="0"/>
            </a:endParaRPr>
          </a:p>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3</a:t>
            </a:fld>
            <a:endParaRPr lang="en-GB" dirty="0">
              <a:solidFill>
                <a:prstClr val="black">
                  <a:tint val="75000"/>
                </a:prstClr>
              </a:solidFill>
              <a:latin typeface="Calibri"/>
            </a:endParaRPr>
          </a:p>
        </p:txBody>
      </p:sp>
      <p:sp>
        <p:nvSpPr>
          <p:cNvPr id="5" name="Title 1">
            <a:extLst>
              <a:ext uri="{FF2B5EF4-FFF2-40B4-BE49-F238E27FC236}">
                <a16:creationId xmlns:a16="http://schemas.microsoft.com/office/drawing/2014/main" id="{A90A8987-56C9-45DB-855B-839C6BA65487}"/>
              </a:ext>
            </a:extLst>
          </p:cNvPr>
          <p:cNvSpPr>
            <a:spLocks noGrp="1"/>
          </p:cNvSpPr>
          <p:nvPr>
            <p:ph type="title"/>
          </p:nvPr>
        </p:nvSpPr>
        <p:spPr>
          <a:xfrm>
            <a:off x="1485900" y="283794"/>
            <a:ext cx="6172200" cy="857250"/>
          </a:xfrm>
        </p:spPr>
        <p:txBody>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Aims &amp; Objectives</a:t>
            </a:r>
          </a:p>
        </p:txBody>
      </p:sp>
      <p:sp>
        <p:nvSpPr>
          <p:cNvPr id="6" name="TextBox 7">
            <a:extLst>
              <a:ext uri="{FF2B5EF4-FFF2-40B4-BE49-F238E27FC236}">
                <a16:creationId xmlns:a16="http://schemas.microsoft.com/office/drawing/2014/main" id="{2CB3B5AB-4FA6-43BC-A5D2-CC111913C505}"/>
              </a:ext>
            </a:extLst>
          </p:cNvPr>
          <p:cNvSpPr txBox="1">
            <a:spLocks noChangeArrowheads="1"/>
          </p:cNvSpPr>
          <p:nvPr/>
        </p:nvSpPr>
        <p:spPr bwMode="auto">
          <a:xfrm>
            <a:off x="803951" y="1278770"/>
            <a:ext cx="7699970"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r>
              <a:rPr lang="en-GB" altLang="en-US" sz="2100" b="1" dirty="0">
                <a:latin typeface="Corbel" pitchFamily="34" charset="0"/>
              </a:rPr>
              <a:t>AIM: </a:t>
            </a:r>
            <a:r>
              <a:rPr lang="en-GB" altLang="en-US" sz="2100" i="1" dirty="0">
                <a:latin typeface="Corbel" pitchFamily="34" charset="0"/>
              </a:rPr>
              <a:t>To enable learners to make effective decisions to solve complex problems in the workplace</a:t>
            </a:r>
            <a:r>
              <a:rPr lang="en-GB" altLang="en-US" sz="2100" dirty="0">
                <a:latin typeface="Garamond" pitchFamily="18" charset="0"/>
              </a:rPr>
              <a:t>.</a:t>
            </a:r>
          </a:p>
        </p:txBody>
      </p:sp>
      <p:sp>
        <p:nvSpPr>
          <p:cNvPr id="7" name="Content Placeholder 3">
            <a:extLst>
              <a:ext uri="{FF2B5EF4-FFF2-40B4-BE49-F238E27FC236}">
                <a16:creationId xmlns:a16="http://schemas.microsoft.com/office/drawing/2014/main" id="{A004F461-24CE-474A-AF89-A0C24CAC7B95}"/>
              </a:ext>
            </a:extLst>
          </p:cNvPr>
          <p:cNvSpPr txBox="1">
            <a:spLocks/>
          </p:cNvSpPr>
          <p:nvPr/>
        </p:nvSpPr>
        <p:spPr>
          <a:xfrm>
            <a:off x="546100" y="2418540"/>
            <a:ext cx="8224685" cy="2714625"/>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89297" indent="0">
              <a:buNone/>
              <a:defRPr/>
            </a:pPr>
            <a:r>
              <a:rPr lang="en-GB" sz="2100" b="1" dirty="0">
                <a:latin typeface="Arial" panose="020B0604020202020204" pitchFamily="34" charset="0"/>
                <a:cs typeface="Arial" panose="020B0604020202020204" pitchFamily="34" charset="0"/>
              </a:rPr>
              <a:t>Objectives</a:t>
            </a:r>
            <a:r>
              <a:rPr lang="en-GB" sz="2100" dirty="0">
                <a:latin typeface="Arial" panose="020B0604020202020204" pitchFamily="34" charset="0"/>
                <a:cs typeface="Arial" panose="020B0604020202020204" pitchFamily="34" charset="0"/>
              </a:rPr>
              <a:t> - At the end of this module the learner will:</a:t>
            </a:r>
          </a:p>
          <a:p>
            <a:pPr marL="89297" indent="0">
              <a:buNone/>
              <a:defRPr/>
            </a:pPr>
            <a:endParaRPr lang="en-GB" sz="600" dirty="0">
              <a:latin typeface="Arial" panose="020B0604020202020204" pitchFamily="34" charset="0"/>
              <a:cs typeface="Arial" panose="020B0604020202020204" pitchFamily="34" charset="0"/>
            </a:endParaRPr>
          </a:p>
          <a:p>
            <a:pPr>
              <a:defRPr/>
            </a:pPr>
            <a:r>
              <a:rPr lang="en-GB" sz="2100" dirty="0">
                <a:latin typeface="Arial" panose="020B0604020202020204" pitchFamily="34" charset="0"/>
                <a:cs typeface="Arial" panose="020B0604020202020204" pitchFamily="34" charset="0"/>
              </a:rPr>
              <a:t>Be able to analyse a complex problem in the context of the workplace</a:t>
            </a:r>
          </a:p>
          <a:p>
            <a:pPr>
              <a:defRPr/>
            </a:pPr>
            <a:r>
              <a:rPr lang="en-GB" sz="2100" dirty="0">
                <a:latin typeface="Arial" panose="020B0604020202020204" pitchFamily="34" charset="0"/>
                <a:cs typeface="Arial" panose="020B0604020202020204" pitchFamily="34" charset="0"/>
              </a:rPr>
              <a:t>Be able to apply decision making techniques when assessing possible solutions</a:t>
            </a:r>
          </a:p>
          <a:p>
            <a:pPr>
              <a:defRPr/>
            </a:pPr>
            <a:r>
              <a:rPr lang="en-GB" sz="2100" dirty="0">
                <a:latin typeface="Arial" panose="020B0604020202020204" pitchFamily="34" charset="0"/>
                <a:cs typeface="Arial" panose="020B0604020202020204" pitchFamily="34" charset="0"/>
              </a:rPr>
              <a:t>Be able to plan how to implement the solution</a:t>
            </a:r>
          </a:p>
          <a:p>
            <a:pPr marL="0" indent="0">
              <a:buNone/>
              <a:defRPr/>
            </a:pPr>
            <a:endParaRPr lang="en-GB" sz="2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506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164856" y="1734283"/>
            <a:ext cx="8521944" cy="2954308"/>
          </a:xfrm>
        </p:spPr>
        <p:txBody>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4</a:t>
            </a:fld>
            <a:endParaRPr lang="en-GB" dirty="0">
              <a:solidFill>
                <a:prstClr val="black">
                  <a:tint val="75000"/>
                </a:prstClr>
              </a:solidFill>
              <a:latin typeface="Calibri"/>
            </a:endParaRPr>
          </a:p>
        </p:txBody>
      </p:sp>
      <p:sp>
        <p:nvSpPr>
          <p:cNvPr id="5" name="Title 1">
            <a:extLst>
              <a:ext uri="{FF2B5EF4-FFF2-40B4-BE49-F238E27FC236}">
                <a16:creationId xmlns:a16="http://schemas.microsoft.com/office/drawing/2014/main" id="{8DD5A2BA-F111-49B7-A597-BD63B07F2044}"/>
              </a:ext>
            </a:extLst>
          </p:cNvPr>
          <p:cNvSpPr>
            <a:spLocks noGrp="1"/>
          </p:cNvSpPr>
          <p:nvPr>
            <p:ph type="title"/>
          </p:nvPr>
        </p:nvSpPr>
        <p:spPr>
          <a:xfrm>
            <a:off x="1026160" y="230109"/>
            <a:ext cx="7294880" cy="857250"/>
          </a:xfrm>
        </p:spPr>
        <p:txBody>
          <a:bodyPr>
            <a:noAutofit/>
          </a:bodyPr>
          <a:lstStyle/>
          <a:p>
            <a:pPr>
              <a:defRPr/>
            </a:pPr>
            <a:r>
              <a:rPr lang="en-GB"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 &amp; decision making</a:t>
            </a:r>
          </a:p>
        </p:txBody>
      </p:sp>
      <p:pic>
        <p:nvPicPr>
          <p:cNvPr id="6" name="Picture 2" descr="http://jpcjaipur.org/yahoo_site_admin/assets/images/Simple-Decision-Making-Model.306225022_std.jpg">
            <a:extLst>
              <a:ext uri="{FF2B5EF4-FFF2-40B4-BE49-F238E27FC236}">
                <a16:creationId xmlns:a16="http://schemas.microsoft.com/office/drawing/2014/main" id="{7CD7BABF-3632-49CB-ABFA-ADB2F311CA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8166" y="1087359"/>
            <a:ext cx="4652233" cy="4219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49817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777574" y="1255696"/>
            <a:ext cx="7544014" cy="3872228"/>
          </a:xfrm>
        </p:spPr>
        <p:txBody>
          <a:bodyPr>
            <a:normAutofit fontScale="25000" lnSpcReduction="20000"/>
          </a:bodyPr>
          <a:lstStyle/>
          <a:p>
            <a:pPr>
              <a:lnSpc>
                <a:spcPct val="150000"/>
              </a:lnSpc>
              <a:buNone/>
            </a:pPr>
            <a:r>
              <a:rPr lang="en-GB" altLang="en-US" sz="9600" b="1" dirty="0">
                <a:latin typeface="Arial" charset="0"/>
                <a:cs typeface="Arial" charset="0"/>
              </a:rPr>
              <a:t>Definition</a:t>
            </a:r>
            <a:r>
              <a:rPr lang="en-GB" altLang="en-US" sz="9600" dirty="0">
                <a:latin typeface="Arial" charset="0"/>
                <a:cs typeface="Arial" charset="0"/>
              </a:rPr>
              <a:t>?</a:t>
            </a:r>
            <a:endParaRPr lang="en-GB" altLang="en-US" sz="9600" b="1" dirty="0">
              <a:latin typeface="Arial" charset="0"/>
              <a:cs typeface="Arial" charset="0"/>
            </a:endParaRPr>
          </a:p>
          <a:p>
            <a:pPr marL="0" indent="0">
              <a:lnSpc>
                <a:spcPct val="150000"/>
              </a:lnSpc>
              <a:buNone/>
            </a:pPr>
            <a:r>
              <a:rPr lang="en-GB" altLang="en-US" sz="9600" dirty="0">
                <a:latin typeface="Arial" charset="0"/>
                <a:cs typeface="Arial" charset="0"/>
              </a:rPr>
              <a:t>A problem can be defined as a circumstance where there is a gap between the situation as you perceive it and what you believe the situation should be</a:t>
            </a:r>
          </a:p>
          <a:p>
            <a:pPr>
              <a:lnSpc>
                <a:spcPct val="150000"/>
              </a:lnSpc>
              <a:buNone/>
            </a:pPr>
            <a:r>
              <a:rPr lang="en-GB" altLang="en-US" sz="9600" b="1" dirty="0">
                <a:latin typeface="Arial" charset="0"/>
                <a:cs typeface="Arial" charset="0"/>
              </a:rPr>
              <a:t>or</a:t>
            </a:r>
          </a:p>
          <a:p>
            <a:pPr marL="0" indent="0">
              <a:lnSpc>
                <a:spcPct val="150000"/>
              </a:lnSpc>
              <a:buNone/>
            </a:pPr>
            <a:r>
              <a:rPr lang="en-GB" altLang="en-US" sz="9600" dirty="0">
                <a:latin typeface="Arial" charset="0"/>
                <a:cs typeface="Arial" charset="0"/>
              </a:rPr>
              <a:t>A</a:t>
            </a:r>
            <a:r>
              <a:rPr lang="en-GB" altLang="en-US" sz="9600" b="1" dirty="0">
                <a:latin typeface="Arial" charset="0"/>
                <a:cs typeface="Arial" charset="0"/>
              </a:rPr>
              <a:t> </a:t>
            </a:r>
            <a:r>
              <a:rPr lang="en-GB" altLang="en-US" sz="9600" dirty="0">
                <a:latin typeface="Arial" charset="0"/>
                <a:cs typeface="Arial" charset="0"/>
              </a:rPr>
              <a:t>perceived gap between the existing state and a desired state, or a deviation from the norm, standard or status quo. </a:t>
            </a: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5</a:t>
            </a:fld>
            <a:endParaRPr lang="en-GB" dirty="0">
              <a:solidFill>
                <a:prstClr val="black">
                  <a:tint val="75000"/>
                </a:prstClr>
              </a:solidFill>
              <a:latin typeface="Calibri"/>
            </a:endParaRPr>
          </a:p>
        </p:txBody>
      </p:sp>
      <p:sp>
        <p:nvSpPr>
          <p:cNvPr id="5" name="Rectangle 7">
            <a:extLst>
              <a:ext uri="{FF2B5EF4-FFF2-40B4-BE49-F238E27FC236}">
                <a16:creationId xmlns:a16="http://schemas.microsoft.com/office/drawing/2014/main" id="{E0EE6D95-A614-4857-BC2A-A1531FD3EB01}"/>
              </a:ext>
            </a:extLst>
          </p:cNvPr>
          <p:cNvSpPr txBox="1">
            <a:spLocks noChangeArrowheads="1"/>
          </p:cNvSpPr>
          <p:nvPr/>
        </p:nvSpPr>
        <p:spPr>
          <a:xfrm>
            <a:off x="1228407" y="155558"/>
            <a:ext cx="6243638" cy="1100138"/>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alt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a:t>
            </a:r>
          </a:p>
        </p:txBody>
      </p:sp>
    </p:spTree>
    <p:extLst>
      <p:ext uri="{BB962C8B-B14F-4D97-AF65-F5344CB8AC3E}">
        <p14:creationId xmlns:p14="http://schemas.microsoft.com/office/powerpoint/2010/main" val="20858962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93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894160" y="1535999"/>
            <a:ext cx="7731094" cy="3317355"/>
          </a:xfrm>
        </p:spPr>
        <p:txBody>
          <a:bodyPr>
            <a:normAutofit/>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6</a:t>
            </a:fld>
            <a:endParaRPr lang="en-GB" dirty="0">
              <a:solidFill>
                <a:prstClr val="black">
                  <a:tint val="75000"/>
                </a:prstClr>
              </a:solidFill>
              <a:latin typeface="Calibri"/>
            </a:endParaRPr>
          </a:p>
        </p:txBody>
      </p:sp>
      <p:sp>
        <p:nvSpPr>
          <p:cNvPr id="5" name="Title 1">
            <a:extLst>
              <a:ext uri="{FF2B5EF4-FFF2-40B4-BE49-F238E27FC236}">
                <a16:creationId xmlns:a16="http://schemas.microsoft.com/office/drawing/2014/main" id="{517B9EBF-40DA-438E-9F7E-9CE0AD1D2F56}"/>
              </a:ext>
            </a:extLst>
          </p:cNvPr>
          <p:cNvSpPr>
            <a:spLocks noGrp="1"/>
          </p:cNvSpPr>
          <p:nvPr>
            <p:ph type="title"/>
          </p:nvPr>
        </p:nvSpPr>
        <p:spPr>
          <a:xfrm>
            <a:off x="853440" y="488024"/>
            <a:ext cx="7437120" cy="857250"/>
          </a:xfrm>
        </p:spPr>
        <p:txBody>
          <a:bodyPr>
            <a:noAutofit/>
          </a:bodyPr>
          <a:lstStyle/>
          <a:p>
            <a:pPr>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Definition of decision making?</a:t>
            </a:r>
          </a:p>
        </p:txBody>
      </p:sp>
      <p:sp>
        <p:nvSpPr>
          <p:cNvPr id="6" name="Content Placeholder 5">
            <a:extLst>
              <a:ext uri="{FF2B5EF4-FFF2-40B4-BE49-F238E27FC236}">
                <a16:creationId xmlns:a16="http://schemas.microsoft.com/office/drawing/2014/main" id="{A3E17981-024F-40FD-AEE5-74DD90BFE032}"/>
              </a:ext>
            </a:extLst>
          </p:cNvPr>
          <p:cNvSpPr txBox="1">
            <a:spLocks/>
          </p:cNvSpPr>
          <p:nvPr/>
        </p:nvSpPr>
        <p:spPr>
          <a:xfrm>
            <a:off x="853440" y="1820465"/>
            <a:ext cx="8139096" cy="1502569"/>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dirty="0">
                <a:latin typeface="Arial" charset="0"/>
                <a:cs typeface="Arial" charset="0"/>
              </a:rPr>
              <a:t>Decision Making is the act of choosing between two or more courses of action.</a:t>
            </a:r>
          </a:p>
        </p:txBody>
      </p:sp>
      <p:pic>
        <p:nvPicPr>
          <p:cNvPr id="7" name="Picture 2" descr="http://blog.theravid.com/wp-content/uploads/2013/08/23103-3f32e7b422222222.jpg">
            <a:extLst>
              <a:ext uri="{FF2B5EF4-FFF2-40B4-BE49-F238E27FC236}">
                <a16:creationId xmlns:a16="http://schemas.microsoft.com/office/drawing/2014/main" id="{D30798B1-ECD3-4199-803B-07C40CD281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0141" y="3115740"/>
            <a:ext cx="2355113" cy="22137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5374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B27F0-6677-45AE-8C18-1B13B2094039}"/>
              </a:ext>
            </a:extLst>
          </p:cNvPr>
          <p:cNvSpPr>
            <a:spLocks noGrp="1"/>
          </p:cNvSpPr>
          <p:nvPr>
            <p:ph type="title"/>
          </p:nvPr>
        </p:nvSpPr>
        <p:spPr/>
        <p:txBody>
          <a:bodyPr>
            <a:normAutofit/>
          </a:bodyPr>
          <a:lstStyle/>
          <a:p>
            <a:r>
              <a:rPr lang="en-GB" sz="3200" b="1" dirty="0">
                <a:latin typeface="Arial Rounded MT Bold" panose="020F0704030504030204" pitchFamily="34" charset="0"/>
              </a:rPr>
              <a:t>Problem Solving…</a:t>
            </a:r>
          </a:p>
        </p:txBody>
      </p:sp>
      <p:sp>
        <p:nvSpPr>
          <p:cNvPr id="3" name="Content Placeholder 2">
            <a:extLst>
              <a:ext uri="{FF2B5EF4-FFF2-40B4-BE49-F238E27FC236}">
                <a16:creationId xmlns:a16="http://schemas.microsoft.com/office/drawing/2014/main" id="{6DD411BD-61E7-45AC-9F33-1BF71CEDC71A}"/>
              </a:ext>
            </a:extLst>
          </p:cNvPr>
          <p:cNvSpPr>
            <a:spLocks noGrp="1"/>
          </p:cNvSpPr>
          <p:nvPr>
            <p:ph idx="1"/>
          </p:nvPr>
        </p:nvSpPr>
        <p:spPr>
          <a:xfrm>
            <a:off x="660400" y="1470484"/>
            <a:ext cx="8229600" cy="3917032"/>
          </a:xfrm>
        </p:spPr>
        <p:txBody>
          <a:bodyPr>
            <a:normAutofit/>
          </a:bodyPr>
          <a:lstStyle/>
          <a:p>
            <a:pPr marL="0" indent="0">
              <a:buNone/>
            </a:pPr>
            <a:r>
              <a:rPr lang="en-GB" dirty="0"/>
              <a:t>……..is a task best performed by teams and reliant on effective communication.</a:t>
            </a:r>
          </a:p>
          <a:p>
            <a:pPr marL="0" indent="0">
              <a:buNone/>
            </a:pPr>
            <a:endParaRPr lang="en-GB" dirty="0"/>
          </a:p>
          <a:p>
            <a:pPr marL="0" indent="0">
              <a:buNone/>
            </a:pPr>
            <a:r>
              <a:rPr lang="en-GB" dirty="0"/>
              <a:t>In your groups, discuss this statement.  Is it true? False? Why?</a:t>
            </a:r>
          </a:p>
          <a:p>
            <a:pPr marL="0" indent="0">
              <a:buNone/>
            </a:pPr>
            <a:endParaRPr lang="en-GB" dirty="0"/>
          </a:p>
          <a:p>
            <a:pPr marL="0" indent="0">
              <a:buNone/>
            </a:pPr>
            <a:r>
              <a:rPr lang="en-GB" dirty="0"/>
              <a:t>Be prepared to discuss your conclusions with the rest of the class.  </a:t>
            </a:r>
            <a:r>
              <a:rPr lang="en-GB" b="1" i="1" dirty="0"/>
              <a:t>You have 10 minutes.</a:t>
            </a:r>
          </a:p>
        </p:txBody>
      </p:sp>
    </p:spTree>
    <p:extLst>
      <p:ext uri="{BB962C8B-B14F-4D97-AF65-F5344CB8AC3E}">
        <p14:creationId xmlns:p14="http://schemas.microsoft.com/office/powerpoint/2010/main" val="1900392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500944" y="1607962"/>
            <a:ext cx="8343900" cy="3878438"/>
          </a:xfrm>
        </p:spPr>
        <p:txBody>
          <a:bodyPr>
            <a:normAutofit fontScale="92500" lnSpcReduction="10000"/>
          </a:bodyPr>
          <a:lstStyle/>
          <a:p>
            <a:pPr>
              <a:buFontTx/>
              <a:buNone/>
            </a:pPr>
            <a:r>
              <a:rPr lang="en-GB" altLang="en-US" b="1" dirty="0">
                <a:latin typeface="Arial" charset="0"/>
                <a:cs typeface="Arial" charset="0"/>
              </a:rPr>
              <a:t>Knowledge</a:t>
            </a:r>
            <a:r>
              <a:rPr lang="en-GB" altLang="en-US" dirty="0">
                <a:latin typeface="Arial" charset="0"/>
                <a:cs typeface="Arial" charset="0"/>
              </a:rPr>
              <a:t> </a:t>
            </a:r>
          </a:p>
          <a:p>
            <a:pPr>
              <a:buFontTx/>
              <a:buNone/>
            </a:pPr>
            <a:r>
              <a:rPr lang="en-GB" altLang="en-US" dirty="0">
                <a:latin typeface="Arial" charset="0"/>
                <a:cs typeface="Arial" charset="0"/>
              </a:rPr>
              <a:t>	of people, tasks and organisational influences (policy/ objectives/procedure)</a:t>
            </a:r>
          </a:p>
          <a:p>
            <a:pPr>
              <a:buFontTx/>
              <a:buNone/>
            </a:pPr>
            <a:endParaRPr lang="en-GB" altLang="en-US" dirty="0">
              <a:latin typeface="Arial" charset="0"/>
              <a:cs typeface="Arial" charset="0"/>
            </a:endParaRPr>
          </a:p>
          <a:p>
            <a:pPr>
              <a:buFontTx/>
              <a:buNone/>
            </a:pPr>
            <a:r>
              <a:rPr lang="en-GB" altLang="en-US" b="1" dirty="0">
                <a:latin typeface="Arial" charset="0"/>
                <a:cs typeface="Arial" charset="0"/>
              </a:rPr>
              <a:t>Skills</a:t>
            </a:r>
            <a:r>
              <a:rPr lang="en-GB" altLang="en-US" dirty="0">
                <a:latin typeface="Arial" charset="0"/>
                <a:cs typeface="Arial" charset="0"/>
              </a:rPr>
              <a:t> </a:t>
            </a:r>
          </a:p>
          <a:p>
            <a:pPr>
              <a:buFontTx/>
              <a:buNone/>
            </a:pPr>
            <a:r>
              <a:rPr lang="en-GB" altLang="en-US" dirty="0">
                <a:latin typeface="Arial" charset="0"/>
                <a:cs typeface="Arial" charset="0"/>
              </a:rPr>
              <a:t>	in identifying, analysing and finding solutions to problems</a:t>
            </a:r>
          </a:p>
          <a:p>
            <a:pPr>
              <a:buFontTx/>
              <a:buNone/>
            </a:pPr>
            <a:endParaRPr lang="en-GB" altLang="en-US" dirty="0">
              <a:latin typeface="Arial" charset="0"/>
              <a:cs typeface="Arial" charset="0"/>
            </a:endParaRPr>
          </a:p>
          <a:p>
            <a:pPr>
              <a:buFontTx/>
              <a:buNone/>
            </a:pPr>
            <a:r>
              <a:rPr lang="en-GB" altLang="en-US" b="1" dirty="0">
                <a:latin typeface="Arial" charset="0"/>
                <a:cs typeface="Arial" charset="0"/>
              </a:rPr>
              <a:t>Judgement</a:t>
            </a:r>
            <a:r>
              <a:rPr lang="en-GB" altLang="en-US" dirty="0">
                <a:latin typeface="Arial" charset="0"/>
                <a:cs typeface="Arial" charset="0"/>
              </a:rPr>
              <a:t> </a:t>
            </a:r>
          </a:p>
          <a:p>
            <a:pPr>
              <a:buFontTx/>
              <a:buNone/>
            </a:pPr>
            <a:r>
              <a:rPr lang="en-GB" altLang="en-US" dirty="0">
                <a:latin typeface="Arial" charset="0"/>
                <a:cs typeface="Arial" charset="0"/>
              </a:rPr>
              <a:t>	to assist in decision-making throughout the problem-solving process.</a:t>
            </a:r>
          </a:p>
          <a:p>
            <a:pPr marL="0" indent="0">
              <a:buNone/>
            </a:pPr>
            <a:endParaRPr lang="en-GB" altLang="en-US" sz="1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8</a:t>
            </a:fld>
            <a:endParaRPr lang="en-GB" dirty="0">
              <a:solidFill>
                <a:prstClr val="black">
                  <a:tint val="75000"/>
                </a:prstClr>
              </a:solidFill>
              <a:latin typeface="Calibri"/>
            </a:endParaRPr>
          </a:p>
        </p:txBody>
      </p:sp>
      <p:sp>
        <p:nvSpPr>
          <p:cNvPr id="5" name="Rectangle 7">
            <a:extLst>
              <a:ext uri="{FF2B5EF4-FFF2-40B4-BE49-F238E27FC236}">
                <a16:creationId xmlns:a16="http://schemas.microsoft.com/office/drawing/2014/main" id="{2964549B-9A31-4E33-ACEA-A58D974AB32B}"/>
              </a:ext>
            </a:extLst>
          </p:cNvPr>
          <p:cNvSpPr txBox="1">
            <a:spLocks noChangeArrowheads="1"/>
          </p:cNvSpPr>
          <p:nvPr/>
        </p:nvSpPr>
        <p:spPr bwMode="auto">
          <a:xfrm>
            <a:off x="1285554" y="356956"/>
            <a:ext cx="6243638" cy="87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defRPr/>
            </a:pPr>
            <a:r>
              <a:rPr lang="en-GB" altLang="en-US"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a:t>
            </a:r>
          </a:p>
        </p:txBody>
      </p:sp>
    </p:spTree>
    <p:extLst>
      <p:ext uri="{BB962C8B-B14F-4D97-AF65-F5344CB8AC3E}">
        <p14:creationId xmlns:p14="http://schemas.microsoft.com/office/powerpoint/2010/main" val="690162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93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4" end="4"/>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993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6" end="6"/>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9939">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498507" y="1806364"/>
            <a:ext cx="8291603" cy="3178969"/>
          </a:xfrm>
        </p:spPr>
        <p:txBody>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9</a:t>
            </a:fld>
            <a:endParaRPr lang="en-GB" dirty="0">
              <a:solidFill>
                <a:prstClr val="black">
                  <a:tint val="75000"/>
                </a:prstClr>
              </a:solidFill>
              <a:latin typeface="Calibri"/>
            </a:endParaRPr>
          </a:p>
        </p:txBody>
      </p:sp>
      <p:sp>
        <p:nvSpPr>
          <p:cNvPr id="5" name="Rectangle 2">
            <a:extLst>
              <a:ext uri="{FF2B5EF4-FFF2-40B4-BE49-F238E27FC236}">
                <a16:creationId xmlns:a16="http://schemas.microsoft.com/office/drawing/2014/main" id="{A75A138E-7FC4-40BA-92A7-F8EEE5503EDA}"/>
              </a:ext>
            </a:extLst>
          </p:cNvPr>
          <p:cNvSpPr>
            <a:spLocks noGrp="1" noChangeArrowheads="1"/>
          </p:cNvSpPr>
          <p:nvPr>
            <p:ph type="title"/>
          </p:nvPr>
        </p:nvSpPr>
        <p:spPr>
          <a:xfrm>
            <a:off x="1367235" y="299024"/>
            <a:ext cx="6172200" cy="857250"/>
          </a:xfrm>
        </p:spPr>
        <p:txBody>
          <a:bodyPr>
            <a:normAutofit/>
          </a:bodyPr>
          <a:lstStyle/>
          <a:p>
            <a:pPr>
              <a:defRPr/>
            </a:pPr>
            <a:r>
              <a:rPr lang="en-GB" alt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Diagnosing Problems</a:t>
            </a:r>
          </a:p>
        </p:txBody>
      </p:sp>
      <p:sp>
        <p:nvSpPr>
          <p:cNvPr id="2" name="Rectangle 1">
            <a:extLst>
              <a:ext uri="{FF2B5EF4-FFF2-40B4-BE49-F238E27FC236}">
                <a16:creationId xmlns:a16="http://schemas.microsoft.com/office/drawing/2014/main" id="{49B4675D-868B-4C6F-8794-49C89FED8085}"/>
              </a:ext>
            </a:extLst>
          </p:cNvPr>
          <p:cNvSpPr/>
          <p:nvPr/>
        </p:nvSpPr>
        <p:spPr>
          <a:xfrm>
            <a:off x="353890" y="1555872"/>
            <a:ext cx="8438874" cy="3637919"/>
          </a:xfrm>
          <a:prstGeom prst="rect">
            <a:avLst/>
          </a:prstGeom>
        </p:spPr>
        <p:txBody>
          <a:bodyPr wrap="square">
            <a:spAutoFit/>
          </a:bodyPr>
          <a:lstStyle/>
          <a:p>
            <a:pPr>
              <a:lnSpc>
                <a:spcPct val="90000"/>
              </a:lnSpc>
              <a:buFontTx/>
              <a:buNone/>
            </a:pPr>
            <a:r>
              <a:rPr lang="en-GB" altLang="en-US" sz="3200" dirty="0">
                <a:latin typeface="Arial" charset="0"/>
                <a:cs typeface="Arial" charset="0"/>
              </a:rPr>
              <a:t>The first stage in the problem-solving process is recognising a problem exists:</a:t>
            </a:r>
          </a:p>
          <a:p>
            <a:pPr>
              <a:lnSpc>
                <a:spcPct val="90000"/>
              </a:lnSpc>
            </a:pPr>
            <a:endParaRPr lang="en-GB" altLang="en-US" sz="3200" dirty="0">
              <a:latin typeface="Arial" charset="0"/>
              <a:cs typeface="Arial" charset="0"/>
            </a:endParaRPr>
          </a:p>
          <a:p>
            <a:pPr marL="342900" indent="-342900">
              <a:lnSpc>
                <a:spcPct val="90000"/>
              </a:lnSpc>
              <a:buFont typeface="Arial" panose="020B0604020202020204" pitchFamily="34" charset="0"/>
              <a:buChar char="•"/>
            </a:pPr>
            <a:r>
              <a:rPr lang="en-GB" altLang="en-US" sz="3200" dirty="0">
                <a:latin typeface="Arial" charset="0"/>
                <a:cs typeface="Arial" charset="0"/>
              </a:rPr>
              <a:t>Many day-to-day problems can easily be resolved by taking decisive action</a:t>
            </a:r>
          </a:p>
          <a:p>
            <a:pPr marL="342900" indent="-342900">
              <a:lnSpc>
                <a:spcPct val="90000"/>
              </a:lnSpc>
              <a:buFont typeface="Arial" panose="020B0604020202020204" pitchFamily="34" charset="0"/>
              <a:buChar char="•"/>
            </a:pPr>
            <a:endParaRPr lang="en-GB" altLang="en-US" sz="3200" dirty="0">
              <a:latin typeface="Arial" charset="0"/>
              <a:cs typeface="Arial" charset="0"/>
            </a:endParaRPr>
          </a:p>
          <a:p>
            <a:pPr marL="342900" indent="-342900">
              <a:lnSpc>
                <a:spcPct val="90000"/>
              </a:lnSpc>
              <a:buFont typeface="Arial" panose="020B0604020202020204" pitchFamily="34" charset="0"/>
              <a:buChar char="•"/>
            </a:pPr>
            <a:r>
              <a:rPr lang="en-GB" altLang="en-US" sz="3200" dirty="0">
                <a:latin typeface="Arial" charset="0"/>
                <a:cs typeface="Arial" charset="0"/>
              </a:rPr>
              <a:t>Problems that are more complex often require lengthy deliberation.</a:t>
            </a:r>
          </a:p>
        </p:txBody>
      </p:sp>
    </p:spTree>
    <p:extLst>
      <p:ext uri="{BB962C8B-B14F-4D97-AF65-F5344CB8AC3E}">
        <p14:creationId xmlns:p14="http://schemas.microsoft.com/office/powerpoint/2010/main" val="2731216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309929" y="1830774"/>
            <a:ext cx="8231798" cy="2853929"/>
          </a:xfrm>
        </p:spPr>
        <p:txBody>
          <a:bodyPr>
            <a:normAutofit/>
          </a:bodyPr>
          <a:lstStyle/>
          <a:p>
            <a:pPr marL="0" indent="0">
              <a:buNone/>
            </a:pPr>
            <a:endParaRPr lang="en-GB" altLang="en-US" sz="2100" b="1" i="1" dirty="0">
              <a:latin typeface="Arial" charset="0"/>
              <a:cs typeface="Arial" charset="0"/>
            </a:endParaRPr>
          </a:p>
          <a:p>
            <a:pPr marL="0" indent="0">
              <a:buNone/>
            </a:pPr>
            <a:endParaRPr lang="en-GB" altLang="en-US" sz="21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FAFBA7DE-4895-43D2-988C-9888CAFBC059}" type="slidenum">
              <a:rPr lang="en-GB">
                <a:solidFill>
                  <a:prstClr val="black">
                    <a:tint val="75000"/>
                  </a:prstClr>
                </a:solidFill>
                <a:latin typeface="Calibri"/>
              </a:rPr>
              <a:pPr>
                <a:defRPr/>
              </a:pPr>
              <a:t>10</a:t>
            </a:fld>
            <a:endParaRPr lang="en-GB" dirty="0">
              <a:solidFill>
                <a:prstClr val="black">
                  <a:tint val="75000"/>
                </a:prstClr>
              </a:solidFill>
              <a:latin typeface="Calibri"/>
            </a:endParaRPr>
          </a:p>
        </p:txBody>
      </p:sp>
      <p:sp>
        <p:nvSpPr>
          <p:cNvPr id="5" name="Rectangle 2">
            <a:extLst>
              <a:ext uri="{FF2B5EF4-FFF2-40B4-BE49-F238E27FC236}">
                <a16:creationId xmlns:a16="http://schemas.microsoft.com/office/drawing/2014/main" id="{F29FE3C9-1CB8-4453-9A86-58AD22C418C1}"/>
              </a:ext>
            </a:extLst>
          </p:cNvPr>
          <p:cNvSpPr>
            <a:spLocks noGrp="1" noChangeArrowheads="1"/>
          </p:cNvSpPr>
          <p:nvPr>
            <p:ph type="title"/>
          </p:nvPr>
        </p:nvSpPr>
        <p:spPr>
          <a:xfrm>
            <a:off x="825765" y="332852"/>
            <a:ext cx="7495823" cy="857250"/>
          </a:xfrm>
        </p:spPr>
        <p:txBody>
          <a:bodyPr>
            <a:noAutofit/>
          </a:bodyPr>
          <a:lstStyle/>
          <a:p>
            <a:pPr>
              <a:defRPr/>
            </a:pPr>
            <a:r>
              <a:rPr lang="en-GB" altLang="en-US"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Problems can be diagnosed through</a:t>
            </a:r>
          </a:p>
        </p:txBody>
      </p:sp>
      <p:sp>
        <p:nvSpPr>
          <p:cNvPr id="2" name="Rectangle 1">
            <a:extLst>
              <a:ext uri="{FF2B5EF4-FFF2-40B4-BE49-F238E27FC236}">
                <a16:creationId xmlns:a16="http://schemas.microsoft.com/office/drawing/2014/main" id="{07AF6A5B-C6F1-46D7-B50C-BD799BBA01A5}"/>
              </a:ext>
            </a:extLst>
          </p:cNvPr>
          <p:cNvSpPr/>
          <p:nvPr/>
        </p:nvSpPr>
        <p:spPr>
          <a:xfrm>
            <a:off x="922456" y="1488023"/>
            <a:ext cx="7299088" cy="3539430"/>
          </a:xfrm>
          <a:prstGeom prst="rect">
            <a:avLst/>
          </a:prstGeom>
        </p:spPr>
        <p:txBody>
          <a:bodyPr wrap="square">
            <a:spAutoFit/>
          </a:bodyPr>
          <a:lstStyle/>
          <a:p>
            <a:pPr marL="342900" indent="-342900">
              <a:buFont typeface="Arial" panose="020B0604020202020204" pitchFamily="34" charset="0"/>
              <a:buChar char="•"/>
            </a:pPr>
            <a:r>
              <a:rPr lang="en-GB" altLang="en-US" sz="3200" dirty="0">
                <a:latin typeface="Arial" charset="0"/>
                <a:cs typeface="Arial" charset="0"/>
              </a:rPr>
              <a:t>Continuously monitoring performance</a:t>
            </a:r>
          </a:p>
          <a:p>
            <a:pPr marL="342900" indent="-342900">
              <a:buFont typeface="Arial" panose="020B0604020202020204" pitchFamily="34" charset="0"/>
              <a:buChar char="•"/>
            </a:pPr>
            <a:endParaRPr lang="en-GB" altLang="en-US" sz="3200" dirty="0">
              <a:latin typeface="Arial" charset="0"/>
              <a:cs typeface="Arial" charset="0"/>
            </a:endParaRPr>
          </a:p>
          <a:p>
            <a:pPr marL="342900" indent="-342900">
              <a:buFont typeface="Arial" panose="020B0604020202020204" pitchFamily="34" charset="0"/>
              <a:buChar char="•"/>
            </a:pPr>
            <a:r>
              <a:rPr lang="en-GB" altLang="en-US" sz="3200" dirty="0">
                <a:latin typeface="Arial" charset="0"/>
                <a:cs typeface="Arial" charset="0"/>
              </a:rPr>
              <a:t>Listening to subordinates</a:t>
            </a:r>
          </a:p>
          <a:p>
            <a:pPr marL="342900" indent="-342900">
              <a:buFont typeface="Arial" panose="020B0604020202020204" pitchFamily="34" charset="0"/>
              <a:buChar char="•"/>
            </a:pPr>
            <a:endParaRPr lang="en-GB" altLang="en-US" sz="3200" dirty="0">
              <a:latin typeface="Arial" charset="0"/>
              <a:cs typeface="Arial" charset="0"/>
            </a:endParaRPr>
          </a:p>
          <a:p>
            <a:pPr marL="342900" indent="-342900">
              <a:buFont typeface="Arial" panose="020B0604020202020204" pitchFamily="34" charset="0"/>
              <a:buChar char="•"/>
            </a:pPr>
            <a:r>
              <a:rPr lang="en-GB" altLang="en-US" sz="3200" dirty="0">
                <a:latin typeface="Arial" charset="0"/>
                <a:cs typeface="Arial" charset="0"/>
              </a:rPr>
              <a:t>Observing subordinates’ behaviour</a:t>
            </a:r>
          </a:p>
          <a:p>
            <a:pPr marL="342900" indent="-342900">
              <a:buFont typeface="Arial" panose="020B0604020202020204" pitchFamily="34" charset="0"/>
              <a:buChar char="•"/>
            </a:pPr>
            <a:endParaRPr lang="en-GB" altLang="en-US" sz="3200" dirty="0">
              <a:latin typeface="Arial" charset="0"/>
              <a:cs typeface="Arial" charset="0"/>
            </a:endParaRPr>
          </a:p>
          <a:p>
            <a:pPr marL="342900" indent="-342900">
              <a:buFont typeface="Arial" panose="020B0604020202020204" pitchFamily="34" charset="0"/>
              <a:buChar char="•"/>
            </a:pPr>
            <a:r>
              <a:rPr lang="en-GB" altLang="en-US" sz="3200" dirty="0">
                <a:latin typeface="Arial" charset="0"/>
                <a:cs typeface="Arial" charset="0"/>
              </a:rPr>
              <a:t>Establishing the cause of the problem</a:t>
            </a:r>
            <a:endParaRPr lang="en-GB" sz="3200" dirty="0"/>
          </a:p>
        </p:txBody>
      </p:sp>
    </p:spTree>
    <p:extLst>
      <p:ext uri="{BB962C8B-B14F-4D97-AF65-F5344CB8AC3E}">
        <p14:creationId xmlns:p14="http://schemas.microsoft.com/office/powerpoint/2010/main" val="40438519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F1104-BA29-414E-A56C-B3A750787317}"/>
              </a:ext>
            </a:extLst>
          </p:cNvPr>
          <p:cNvSpPr>
            <a:spLocks noGrp="1"/>
          </p:cNvSpPr>
          <p:nvPr>
            <p:ph type="title"/>
          </p:nvPr>
        </p:nvSpPr>
        <p:spPr>
          <a:xfrm>
            <a:off x="457200" y="50801"/>
            <a:ext cx="8229600" cy="1143000"/>
          </a:xfrm>
        </p:spPr>
        <p:txBody>
          <a:bodyPr>
            <a:normAutofit/>
          </a:bodyPr>
          <a:lstStyle/>
          <a:p>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next?</a:t>
            </a:r>
            <a:endParaRPr lang="en-GB" sz="3600" dirty="0"/>
          </a:p>
        </p:txBody>
      </p:sp>
      <p:sp>
        <p:nvSpPr>
          <p:cNvPr id="3" name="Content Placeholder 2">
            <a:extLst>
              <a:ext uri="{FF2B5EF4-FFF2-40B4-BE49-F238E27FC236}">
                <a16:creationId xmlns:a16="http://schemas.microsoft.com/office/drawing/2014/main" id="{F4EA1360-34BF-4F61-8581-10833710AA0A}"/>
              </a:ext>
            </a:extLst>
          </p:cNvPr>
          <p:cNvSpPr>
            <a:spLocks noGrp="1"/>
          </p:cNvSpPr>
          <p:nvPr>
            <p:ph idx="1"/>
          </p:nvPr>
        </p:nvSpPr>
        <p:spPr>
          <a:xfrm>
            <a:off x="637822" y="1645357"/>
            <a:ext cx="8229600" cy="3917032"/>
          </a:xfrm>
        </p:spPr>
        <p:txBody>
          <a:bodyPr>
            <a:noAutofit/>
          </a:bodyPr>
          <a:lstStyle/>
          <a:p>
            <a:r>
              <a:rPr lang="en-GB" altLang="en-US" sz="3600" dirty="0">
                <a:latin typeface="Arial" charset="0"/>
                <a:cs typeface="Arial" charset="0"/>
              </a:rPr>
              <a:t>Decide to do nothing</a:t>
            </a:r>
          </a:p>
          <a:p>
            <a:r>
              <a:rPr lang="en-GB" altLang="en-US" sz="3600" dirty="0">
                <a:latin typeface="Arial" charset="0"/>
                <a:cs typeface="Arial" charset="0"/>
              </a:rPr>
              <a:t>Keep the problem under surveillance and review it (later date)</a:t>
            </a:r>
          </a:p>
          <a:p>
            <a:r>
              <a:rPr lang="en-GB" altLang="en-US" sz="3600" dirty="0">
                <a:latin typeface="Arial" charset="0"/>
                <a:cs typeface="Arial" charset="0"/>
              </a:rPr>
              <a:t>Contain the problem</a:t>
            </a:r>
          </a:p>
          <a:p>
            <a:r>
              <a:rPr lang="en-GB" altLang="en-US" sz="3600" dirty="0">
                <a:latin typeface="Arial" charset="0"/>
                <a:cs typeface="Arial" charset="0"/>
              </a:rPr>
              <a:t>Find a solution</a:t>
            </a:r>
            <a:endParaRPr lang="en-GB" sz="3600" dirty="0"/>
          </a:p>
        </p:txBody>
      </p:sp>
    </p:spTree>
    <p:extLst>
      <p:ext uri="{BB962C8B-B14F-4D97-AF65-F5344CB8AC3E}">
        <p14:creationId xmlns:p14="http://schemas.microsoft.com/office/powerpoint/2010/main" val="8398387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C552A-45BA-4015-AFCF-030E1CB75FAE}"/>
              </a:ext>
            </a:extLst>
          </p:cNvPr>
          <p:cNvSpPr>
            <a:spLocks noGrp="1"/>
          </p:cNvSpPr>
          <p:nvPr>
            <p:ph type="title"/>
          </p:nvPr>
        </p:nvSpPr>
        <p:spPr>
          <a:xfrm>
            <a:off x="364067" y="0"/>
            <a:ext cx="8229600" cy="1143000"/>
          </a:xfrm>
        </p:spPr>
        <p:txBody>
          <a:bodyPr>
            <a:normAutofit/>
          </a:bodyPr>
          <a:lstStyle/>
          <a:p>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Initial Analysis</a:t>
            </a:r>
            <a:endParaRPr lang="en-GB" sz="3600" dirty="0"/>
          </a:p>
        </p:txBody>
      </p:sp>
      <p:sp>
        <p:nvSpPr>
          <p:cNvPr id="3" name="Content Placeholder 2">
            <a:extLst>
              <a:ext uri="{FF2B5EF4-FFF2-40B4-BE49-F238E27FC236}">
                <a16:creationId xmlns:a16="http://schemas.microsoft.com/office/drawing/2014/main" id="{004CCF13-3EFD-475E-9DDC-4303C0211B53}"/>
              </a:ext>
            </a:extLst>
          </p:cNvPr>
          <p:cNvSpPr>
            <a:spLocks noGrp="1"/>
          </p:cNvSpPr>
          <p:nvPr>
            <p:ph idx="1"/>
          </p:nvPr>
        </p:nvSpPr>
        <p:spPr>
          <a:xfrm>
            <a:off x="2060222" y="1600200"/>
            <a:ext cx="5198534" cy="3917032"/>
          </a:xfrm>
        </p:spPr>
        <p:txBody>
          <a:bodyPr>
            <a:normAutofit fontScale="92500" lnSpcReduction="10000"/>
          </a:bodyPr>
          <a:lstStyle/>
          <a:p>
            <a:r>
              <a:rPr lang="en-GB" altLang="en-US" sz="3600" dirty="0">
                <a:latin typeface="Arial" charset="0"/>
                <a:cs typeface="Arial" charset="0"/>
              </a:rPr>
              <a:t>Gather information</a:t>
            </a:r>
          </a:p>
          <a:p>
            <a:endParaRPr lang="en-GB" altLang="en-US" sz="3600" dirty="0">
              <a:latin typeface="Arial" charset="0"/>
              <a:cs typeface="Arial" charset="0"/>
            </a:endParaRPr>
          </a:p>
          <a:p>
            <a:r>
              <a:rPr lang="en-GB" altLang="en-US" sz="3600" dirty="0">
                <a:latin typeface="Arial" charset="0"/>
                <a:cs typeface="Arial" charset="0"/>
              </a:rPr>
              <a:t>Define the scope</a:t>
            </a:r>
          </a:p>
          <a:p>
            <a:endParaRPr lang="en-GB" altLang="en-US" sz="3600" dirty="0">
              <a:latin typeface="Arial" charset="0"/>
              <a:cs typeface="Arial" charset="0"/>
            </a:endParaRPr>
          </a:p>
          <a:p>
            <a:r>
              <a:rPr lang="en-GB" altLang="en-US" sz="3600" dirty="0">
                <a:latin typeface="Arial" charset="0"/>
                <a:cs typeface="Arial" charset="0"/>
              </a:rPr>
              <a:t>Define the Impact</a:t>
            </a:r>
          </a:p>
          <a:p>
            <a:endParaRPr lang="en-GB" altLang="en-US" sz="3600" dirty="0">
              <a:latin typeface="Arial" charset="0"/>
              <a:cs typeface="Arial" charset="0"/>
            </a:endParaRPr>
          </a:p>
          <a:p>
            <a:r>
              <a:rPr lang="en-GB" altLang="en-US" sz="3600" dirty="0">
                <a:latin typeface="Arial" charset="0"/>
                <a:cs typeface="Arial" charset="0"/>
              </a:rPr>
              <a:t>Determine consequences</a:t>
            </a:r>
          </a:p>
          <a:p>
            <a:endParaRPr lang="en-GB" dirty="0"/>
          </a:p>
        </p:txBody>
      </p:sp>
    </p:spTree>
    <p:extLst>
      <p:ext uri="{BB962C8B-B14F-4D97-AF65-F5344CB8AC3E}">
        <p14:creationId xmlns:p14="http://schemas.microsoft.com/office/powerpoint/2010/main" val="15313831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E092E-06DF-4495-A99E-ECFA29CBE278}"/>
              </a:ext>
            </a:extLst>
          </p:cNvPr>
          <p:cNvSpPr>
            <a:spLocks noGrp="1"/>
          </p:cNvSpPr>
          <p:nvPr>
            <p:ph type="title"/>
          </p:nvPr>
        </p:nvSpPr>
        <p:spPr>
          <a:xfrm>
            <a:off x="0" y="274638"/>
            <a:ext cx="8782756" cy="1143000"/>
          </a:xfrm>
        </p:spPr>
        <p:txBody>
          <a:bodyPr>
            <a:normAutofit/>
          </a:bodyPr>
          <a:lstStyle/>
          <a:p>
            <a:r>
              <a:rPr lang="en-GB" dirty="0">
                <a:effectLst>
                  <a:outerShdw blurRad="38100" dist="38100" dir="2700000" algn="tl">
                    <a:srgbClr val="000000">
                      <a:alpha val="43137"/>
                    </a:srgbClr>
                  </a:outerShdw>
                </a:effectLst>
                <a:latin typeface="Arial Rounded MT Bold" panose="020F0704030504030204" pitchFamily="34" charset="0"/>
              </a:rPr>
              <a:t>Problem Solving – </a:t>
            </a:r>
            <a:br>
              <a:rPr lang="en-GB" dirty="0">
                <a:effectLst>
                  <a:outerShdw blurRad="38100" dist="38100" dir="2700000" algn="tl">
                    <a:srgbClr val="000000">
                      <a:alpha val="43137"/>
                    </a:srgbClr>
                  </a:outerShdw>
                </a:effectLst>
                <a:latin typeface="Arial Rounded MT Bold" panose="020F0704030504030204" pitchFamily="34" charset="0"/>
              </a:rPr>
            </a:br>
            <a:r>
              <a:rPr lang="en-GB" dirty="0">
                <a:effectLst>
                  <a:outerShdw blurRad="38100" dist="38100" dir="2700000" algn="tl">
                    <a:srgbClr val="000000">
                      <a:alpha val="43137"/>
                    </a:srgbClr>
                  </a:outerShdw>
                </a:effectLst>
                <a:latin typeface="Arial Rounded MT Bold" panose="020F0704030504030204" pitchFamily="34" charset="0"/>
              </a:rPr>
              <a:t>Continuous Improvement</a:t>
            </a:r>
          </a:p>
        </p:txBody>
      </p:sp>
      <p:sp>
        <p:nvSpPr>
          <p:cNvPr id="3" name="Content Placeholder 2">
            <a:extLst>
              <a:ext uri="{FF2B5EF4-FFF2-40B4-BE49-F238E27FC236}">
                <a16:creationId xmlns:a16="http://schemas.microsoft.com/office/drawing/2014/main" id="{966C0039-E7E4-4234-BB5B-A049703DCDCB}"/>
              </a:ext>
            </a:extLst>
          </p:cNvPr>
          <p:cNvSpPr>
            <a:spLocks noGrp="1"/>
          </p:cNvSpPr>
          <p:nvPr>
            <p:ph idx="1"/>
          </p:nvPr>
        </p:nvSpPr>
        <p:spPr>
          <a:xfrm>
            <a:off x="553156" y="1950157"/>
            <a:ext cx="8229600" cy="3412065"/>
          </a:xfrm>
        </p:spPr>
        <p:txBody>
          <a:bodyPr/>
          <a:lstStyle/>
          <a:p>
            <a:r>
              <a:rPr lang="en-GB" dirty="0">
                <a:latin typeface="Arial" panose="020B0604020202020204" pitchFamily="34" charset="0"/>
                <a:cs typeface="Arial" panose="020B0604020202020204" pitchFamily="34" charset="0"/>
              </a:rPr>
              <a:t>Problem Solving is a key component of Continuous Systematic Improvement </a:t>
            </a:r>
          </a:p>
          <a:p>
            <a:r>
              <a:rPr lang="en-GB" dirty="0">
                <a:latin typeface="Arial" panose="020B0604020202020204" pitchFamily="34" charset="0"/>
                <a:cs typeface="Arial" panose="020B0604020202020204" pitchFamily="34" charset="0"/>
              </a:rPr>
              <a:t>Continuous Systematic Improvement is central to an organisation’s ability to be competitive and successful</a:t>
            </a:r>
          </a:p>
          <a:p>
            <a:r>
              <a:rPr lang="en-GB" dirty="0">
                <a:latin typeface="Arial" panose="020B0604020202020204" pitchFamily="34" charset="0"/>
                <a:cs typeface="Arial" panose="020B0604020202020204" pitchFamily="34" charset="0"/>
              </a:rPr>
              <a:t>Why is this?  </a:t>
            </a:r>
          </a:p>
          <a:p>
            <a:pPr marL="0" indent="0" algn="ctr">
              <a:buNone/>
            </a:pPr>
            <a:endParaRPr lang="en-GB" b="1" i="1" dirty="0"/>
          </a:p>
          <a:p>
            <a:pPr marL="0" indent="0" algn="ctr">
              <a:buNone/>
            </a:pPr>
            <a:r>
              <a:rPr lang="en-GB" sz="3200" i="1" dirty="0">
                <a:latin typeface="Arial Rounded MT Bold" panose="020F0704030504030204" pitchFamily="34" charset="0"/>
              </a:rPr>
              <a:t>Discussion</a:t>
            </a:r>
          </a:p>
          <a:p>
            <a:endParaRPr lang="en-GB" dirty="0"/>
          </a:p>
        </p:txBody>
      </p:sp>
    </p:spTree>
    <p:extLst>
      <p:ext uri="{BB962C8B-B14F-4D97-AF65-F5344CB8AC3E}">
        <p14:creationId xmlns:p14="http://schemas.microsoft.com/office/powerpoint/2010/main" val="1213926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BD138-D9BF-45FF-A102-A8A7151BD10F}"/>
              </a:ext>
            </a:extLst>
          </p:cNvPr>
          <p:cNvSpPr>
            <a:spLocks noGrp="1"/>
          </p:cNvSpPr>
          <p:nvPr>
            <p:ph type="title"/>
          </p:nvPr>
        </p:nvSpPr>
        <p:spPr>
          <a:xfrm>
            <a:off x="355600" y="126250"/>
            <a:ext cx="8229600" cy="1127522"/>
          </a:xfrm>
        </p:spPr>
        <p:txBody>
          <a:bodyPr>
            <a:noAutofit/>
          </a:bodyPr>
          <a:lstStyle/>
          <a:p>
            <a:r>
              <a:rPr lang="en-GB" altLang="en-US" sz="3600" b="1" dirty="0">
                <a:effectLst>
                  <a:outerShdw blurRad="38100" dist="38100" dir="2700000" algn="tl">
                    <a:srgbClr val="000000">
                      <a:alpha val="43137"/>
                    </a:srgbClr>
                  </a:outerShdw>
                </a:effectLst>
                <a:latin typeface="Arial Rounded MT Bold" panose="020F0704030504030204" pitchFamily="34" charset="0"/>
              </a:rPr>
              <a:t>Creative Problem Solving</a:t>
            </a:r>
            <a:br>
              <a:rPr lang="en-GB" altLang="en-US" sz="2400" dirty="0">
                <a:latin typeface="Arial" panose="020B0604020202020204" pitchFamily="34" charset="0"/>
                <a:cs typeface="Arial" panose="020B0604020202020204" pitchFamily="34" charset="0"/>
              </a:rPr>
            </a:br>
            <a:endParaRPr lang="en-GB" sz="2400" dirty="0"/>
          </a:p>
        </p:txBody>
      </p:sp>
      <p:sp>
        <p:nvSpPr>
          <p:cNvPr id="3" name="Content Placeholder 2">
            <a:extLst>
              <a:ext uri="{FF2B5EF4-FFF2-40B4-BE49-F238E27FC236}">
                <a16:creationId xmlns:a16="http://schemas.microsoft.com/office/drawing/2014/main" id="{81307A60-9337-4190-8D9C-0AF81B7EB048}"/>
              </a:ext>
            </a:extLst>
          </p:cNvPr>
          <p:cNvSpPr>
            <a:spLocks noGrp="1"/>
          </p:cNvSpPr>
          <p:nvPr>
            <p:ph idx="1"/>
          </p:nvPr>
        </p:nvSpPr>
        <p:spPr>
          <a:xfrm>
            <a:off x="457200" y="1339850"/>
            <a:ext cx="8229600" cy="3977217"/>
          </a:xfrm>
        </p:spPr>
        <p:txBody>
          <a:bodyPr>
            <a:normAutofit fontScale="25000" lnSpcReduction="20000"/>
          </a:bodyPr>
          <a:lstStyle/>
          <a:p>
            <a:pPr marL="0" indent="0">
              <a:buFontTx/>
              <a:buNone/>
            </a:pPr>
            <a:r>
              <a:rPr lang="en-GB" altLang="en-US" sz="9600" dirty="0">
                <a:latin typeface="Arial" panose="020B0604020202020204" pitchFamily="34" charset="0"/>
                <a:cs typeface="Arial" panose="020B0604020202020204" pitchFamily="34" charset="0"/>
              </a:rPr>
              <a:t>In groups, discuss and present answers to the following questions: </a:t>
            </a:r>
          </a:p>
          <a:p>
            <a:pPr>
              <a:buFontTx/>
              <a:buNone/>
            </a:pPr>
            <a:r>
              <a:rPr lang="en-GB" altLang="en-US" sz="9600" dirty="0">
                <a:latin typeface="Arial" panose="020B0604020202020204" pitchFamily="34" charset="0"/>
                <a:cs typeface="Arial" panose="020B0604020202020204" pitchFamily="34" charset="0"/>
              </a:rPr>
              <a:t> (10 mins)</a:t>
            </a:r>
          </a:p>
          <a:p>
            <a:pPr>
              <a:buFontTx/>
              <a:buNone/>
            </a:pPr>
            <a:endParaRPr lang="en-GB" altLang="en-US" sz="7400" dirty="0">
              <a:latin typeface="Arial" panose="020B0604020202020204" pitchFamily="34" charset="0"/>
              <a:cs typeface="Arial" panose="020B0604020202020204" pitchFamily="34" charset="0"/>
            </a:endParaRPr>
          </a:p>
          <a:p>
            <a:pPr>
              <a:buFontTx/>
              <a:buNone/>
            </a:pPr>
            <a:endParaRPr lang="en-GB" altLang="en-US" sz="7400" dirty="0">
              <a:latin typeface="Arial" charset="0"/>
              <a:cs typeface="Arial" charset="0"/>
            </a:endParaRPr>
          </a:p>
          <a:p>
            <a:pPr>
              <a:buFontTx/>
              <a:buNone/>
            </a:pPr>
            <a:r>
              <a:rPr lang="en-GB" altLang="en-US" sz="9600" dirty="0">
                <a:latin typeface="Arial" charset="0"/>
                <a:cs typeface="Arial" charset="0"/>
              </a:rPr>
              <a:t>What are the:</a:t>
            </a:r>
          </a:p>
          <a:p>
            <a:pPr>
              <a:buFontTx/>
              <a:buNone/>
            </a:pPr>
            <a:endParaRPr lang="en-GB" altLang="en-US" sz="9600" b="1" dirty="0">
              <a:latin typeface="Arial" charset="0"/>
              <a:cs typeface="Arial" charset="0"/>
            </a:endParaRPr>
          </a:p>
          <a:p>
            <a:pPr>
              <a:buFontTx/>
              <a:buNone/>
            </a:pPr>
            <a:r>
              <a:rPr lang="en-GB" altLang="en-US" sz="9600" b="1" dirty="0">
                <a:latin typeface="Arial" charset="0"/>
                <a:cs typeface="Arial" charset="0"/>
              </a:rPr>
              <a:t>BENEFITS</a:t>
            </a:r>
            <a:r>
              <a:rPr lang="en-GB" altLang="en-US" sz="9600" dirty="0">
                <a:latin typeface="Arial" charset="0"/>
                <a:cs typeface="Arial" charset="0"/>
              </a:rPr>
              <a:t>: to the Organisation</a:t>
            </a:r>
            <a:r>
              <a:rPr lang="en-GB" altLang="en-US" sz="9600" b="1" dirty="0">
                <a:latin typeface="Arial" charset="0"/>
                <a:cs typeface="Arial" charset="0"/>
              </a:rPr>
              <a:t>?</a:t>
            </a:r>
          </a:p>
          <a:p>
            <a:pPr>
              <a:buFontTx/>
              <a:buNone/>
            </a:pPr>
            <a:endParaRPr lang="en-GB" altLang="en-US" sz="9600" b="1" dirty="0">
              <a:latin typeface="Arial" charset="0"/>
              <a:cs typeface="Arial" charset="0"/>
            </a:endParaRPr>
          </a:p>
          <a:p>
            <a:pPr>
              <a:buFont typeface="Arial" charset="0"/>
              <a:buNone/>
            </a:pPr>
            <a:r>
              <a:rPr lang="en-GB" altLang="en-US" sz="9600" b="1" dirty="0">
                <a:latin typeface="Arial" charset="0"/>
                <a:cs typeface="Arial" charset="0"/>
              </a:rPr>
              <a:t>BENEFITS</a:t>
            </a:r>
            <a:r>
              <a:rPr lang="en-GB" altLang="en-US" sz="9600" dirty="0">
                <a:latin typeface="Arial" charset="0"/>
                <a:cs typeface="Arial" charset="0"/>
              </a:rPr>
              <a:t>: to the Team</a:t>
            </a:r>
            <a:r>
              <a:rPr lang="en-GB" altLang="en-US" sz="9600" b="1" dirty="0">
                <a:latin typeface="Arial" charset="0"/>
                <a:cs typeface="Arial" charset="0"/>
              </a:rPr>
              <a:t>?</a:t>
            </a:r>
          </a:p>
          <a:p>
            <a:pPr>
              <a:buFontTx/>
              <a:buNone/>
            </a:pPr>
            <a:endParaRPr lang="en-GB" altLang="en-US" sz="9600" b="1" dirty="0">
              <a:latin typeface="Arial" charset="0"/>
              <a:cs typeface="Arial" charset="0"/>
            </a:endParaRPr>
          </a:p>
          <a:p>
            <a:pPr>
              <a:buFont typeface="Arial" charset="0"/>
              <a:buNone/>
            </a:pPr>
            <a:r>
              <a:rPr lang="en-GB" altLang="en-US" sz="9600" b="1" dirty="0">
                <a:latin typeface="Arial" charset="0"/>
                <a:cs typeface="Arial" charset="0"/>
              </a:rPr>
              <a:t>BENEFITS</a:t>
            </a:r>
            <a:r>
              <a:rPr lang="en-GB" altLang="en-US" sz="9600" dirty="0">
                <a:latin typeface="Arial" charset="0"/>
                <a:cs typeface="Arial" charset="0"/>
              </a:rPr>
              <a:t>: to the Individual</a:t>
            </a:r>
            <a:r>
              <a:rPr lang="en-GB" altLang="en-US" sz="9600" b="1" dirty="0">
                <a:latin typeface="Arial" charset="0"/>
                <a:cs typeface="Arial" charset="0"/>
              </a:rPr>
              <a:t>?</a:t>
            </a:r>
          </a:p>
          <a:p>
            <a:endParaRPr lang="en-GB" dirty="0"/>
          </a:p>
        </p:txBody>
      </p:sp>
    </p:spTree>
    <p:extLst>
      <p:ext uri="{BB962C8B-B14F-4D97-AF65-F5344CB8AC3E}">
        <p14:creationId xmlns:p14="http://schemas.microsoft.com/office/powerpoint/2010/main" val="3296929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F8855-DCA2-4719-9781-6D0D776F6073}"/>
              </a:ext>
            </a:extLst>
          </p:cNvPr>
          <p:cNvSpPr>
            <a:spLocks noGrp="1"/>
          </p:cNvSpPr>
          <p:nvPr>
            <p:ph type="title"/>
          </p:nvPr>
        </p:nvSpPr>
        <p:spPr>
          <a:xfrm>
            <a:off x="457200" y="0"/>
            <a:ext cx="8229600" cy="1143000"/>
          </a:xfrm>
        </p:spPr>
        <p:txBody>
          <a:bodyPr/>
          <a:lstStyle/>
          <a:p>
            <a:r>
              <a:rPr lang="en-GB" altLang="en-US" b="1" dirty="0">
                <a:effectLst>
                  <a:outerShdw blurRad="38100" dist="38100" dir="2700000" algn="tl">
                    <a:srgbClr val="000000">
                      <a:alpha val="43137"/>
                    </a:srgbClr>
                  </a:outerShdw>
                </a:effectLst>
                <a:latin typeface="Arial Rounded MT Bold" panose="020F0704030504030204" pitchFamily="34" charset="0"/>
              </a:rPr>
              <a:t>Creative Problem Solving</a:t>
            </a:r>
            <a:endParaRPr lang="en-GB" dirty="0">
              <a:effectLst>
                <a:outerShdw blurRad="38100" dist="38100" dir="2700000" algn="tl">
                  <a:srgbClr val="000000">
                    <a:alpha val="43137"/>
                  </a:srgbClr>
                </a:outerShdw>
              </a:effectLst>
              <a:latin typeface="Arial Rounded MT Bold" panose="020F0704030504030204" pitchFamily="34" charset="0"/>
            </a:endParaRPr>
          </a:p>
        </p:txBody>
      </p:sp>
      <p:sp>
        <p:nvSpPr>
          <p:cNvPr id="3" name="Content Placeholder 2">
            <a:extLst>
              <a:ext uri="{FF2B5EF4-FFF2-40B4-BE49-F238E27FC236}">
                <a16:creationId xmlns:a16="http://schemas.microsoft.com/office/drawing/2014/main" id="{6C5DA648-C3A3-4633-A4EE-2F79BAAA0C3A}"/>
              </a:ext>
            </a:extLst>
          </p:cNvPr>
          <p:cNvSpPr>
            <a:spLocks noGrp="1"/>
          </p:cNvSpPr>
          <p:nvPr>
            <p:ph idx="1"/>
          </p:nvPr>
        </p:nvSpPr>
        <p:spPr>
          <a:xfrm>
            <a:off x="750711" y="1250245"/>
            <a:ext cx="7388578" cy="3917032"/>
          </a:xfrm>
        </p:spPr>
        <p:txBody>
          <a:bodyPr>
            <a:normAutofit fontScale="92500" lnSpcReduction="20000"/>
          </a:bodyPr>
          <a:lstStyle/>
          <a:p>
            <a:pPr>
              <a:buFontTx/>
              <a:buNone/>
            </a:pPr>
            <a:r>
              <a:rPr lang="en-GB" altLang="en-US" b="1" dirty="0">
                <a:latin typeface="Arial" charset="0"/>
                <a:cs typeface="Arial" charset="0"/>
              </a:rPr>
              <a:t>BENEFITS</a:t>
            </a:r>
            <a:r>
              <a:rPr lang="en-GB" altLang="en-US" dirty="0">
                <a:latin typeface="Arial" charset="0"/>
                <a:cs typeface="Arial" charset="0"/>
              </a:rPr>
              <a:t>: to the Organisation</a:t>
            </a:r>
            <a:r>
              <a:rPr lang="en-GB" altLang="en-US" b="1" dirty="0">
                <a:latin typeface="Arial" charset="0"/>
                <a:cs typeface="Arial" charset="0"/>
              </a:rPr>
              <a:t>?</a:t>
            </a:r>
          </a:p>
          <a:p>
            <a:pPr>
              <a:buFontTx/>
              <a:buNone/>
            </a:pPr>
            <a:endParaRPr lang="en-GB" altLang="en-US"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Improvement in products and services</a:t>
            </a:r>
          </a:p>
          <a:p>
            <a:pPr lvl="1">
              <a:buFont typeface="Arial" panose="020B0604020202020204" pitchFamily="34" charset="0"/>
              <a:buChar char="•"/>
            </a:pPr>
            <a:endParaRPr lang="en-GB" altLang="en-US" sz="2400"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Reduction in costs</a:t>
            </a:r>
          </a:p>
          <a:p>
            <a:pPr lvl="1">
              <a:buFont typeface="Arial" panose="020B0604020202020204" pitchFamily="34" charset="0"/>
              <a:buChar char="•"/>
            </a:pPr>
            <a:endParaRPr lang="en-GB" altLang="en-US" sz="2400"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Improvement in quality</a:t>
            </a:r>
          </a:p>
          <a:p>
            <a:pPr lvl="1">
              <a:buFont typeface="Arial" panose="020B0604020202020204" pitchFamily="34" charset="0"/>
              <a:buChar char="•"/>
            </a:pPr>
            <a:endParaRPr lang="en-GB" altLang="en-US" sz="2400"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Improved employee performance</a:t>
            </a:r>
          </a:p>
          <a:p>
            <a:pPr lvl="1">
              <a:buFont typeface="Arial" panose="020B0604020202020204" pitchFamily="34" charset="0"/>
              <a:buChar char="•"/>
            </a:pPr>
            <a:endParaRPr lang="en-GB" altLang="en-US" sz="2400"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Increased market share</a:t>
            </a:r>
          </a:p>
          <a:p>
            <a:endParaRPr lang="en-GB" dirty="0"/>
          </a:p>
        </p:txBody>
      </p:sp>
    </p:spTree>
    <p:extLst>
      <p:ext uri="{BB962C8B-B14F-4D97-AF65-F5344CB8AC3E}">
        <p14:creationId xmlns:p14="http://schemas.microsoft.com/office/powerpoint/2010/main" val="37731855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ABBCC-82CD-4BB8-9E47-C77916C2D27E}"/>
              </a:ext>
            </a:extLst>
          </p:cNvPr>
          <p:cNvSpPr>
            <a:spLocks noGrp="1"/>
          </p:cNvSpPr>
          <p:nvPr>
            <p:ph type="title"/>
          </p:nvPr>
        </p:nvSpPr>
        <p:spPr>
          <a:xfrm>
            <a:off x="457200" y="94016"/>
            <a:ext cx="8229600" cy="1143000"/>
          </a:xfrm>
        </p:spPr>
        <p:txBody>
          <a:bodyPr/>
          <a:lstStyle/>
          <a:p>
            <a:r>
              <a:rPr lang="en-GB" altLang="en-US" sz="3200" b="1" dirty="0">
                <a:effectLst>
                  <a:outerShdw blurRad="38100" dist="38100" dir="2700000" algn="tl">
                    <a:srgbClr val="000000">
                      <a:alpha val="43137"/>
                    </a:srgbClr>
                  </a:outerShdw>
                </a:effectLst>
                <a:latin typeface="Arial Rounded MT Bold" panose="020F0704030504030204" pitchFamily="34" charset="0"/>
              </a:rPr>
              <a:t>Creative Problem Solving</a:t>
            </a:r>
            <a:endParaRPr lang="en-GB" dirty="0"/>
          </a:p>
        </p:txBody>
      </p:sp>
      <p:sp>
        <p:nvSpPr>
          <p:cNvPr id="3" name="Content Placeholder 2">
            <a:extLst>
              <a:ext uri="{FF2B5EF4-FFF2-40B4-BE49-F238E27FC236}">
                <a16:creationId xmlns:a16="http://schemas.microsoft.com/office/drawing/2014/main" id="{E4B6B23C-7709-48B1-947A-7CF5DC0C1031}"/>
              </a:ext>
            </a:extLst>
          </p:cNvPr>
          <p:cNvSpPr>
            <a:spLocks noGrp="1"/>
          </p:cNvSpPr>
          <p:nvPr>
            <p:ph idx="1"/>
          </p:nvPr>
        </p:nvSpPr>
        <p:spPr>
          <a:xfrm>
            <a:off x="762000" y="1317979"/>
            <a:ext cx="7817556" cy="3917032"/>
          </a:xfrm>
        </p:spPr>
        <p:txBody>
          <a:bodyPr>
            <a:normAutofit lnSpcReduction="10000"/>
          </a:bodyPr>
          <a:lstStyle/>
          <a:p>
            <a:pPr>
              <a:buFontTx/>
              <a:buNone/>
            </a:pPr>
            <a:r>
              <a:rPr lang="en-GB" altLang="en-US" b="1" dirty="0">
                <a:latin typeface="Arial" charset="0"/>
                <a:cs typeface="Arial" charset="0"/>
              </a:rPr>
              <a:t>BENEFITS</a:t>
            </a:r>
            <a:r>
              <a:rPr lang="en-GB" altLang="en-US" dirty="0">
                <a:latin typeface="Arial" charset="0"/>
                <a:cs typeface="Arial" charset="0"/>
              </a:rPr>
              <a:t>: to the Team</a:t>
            </a:r>
            <a:r>
              <a:rPr lang="en-GB" altLang="en-US" b="1" dirty="0">
                <a:latin typeface="Arial" charset="0"/>
                <a:cs typeface="Arial" charset="0"/>
              </a:rPr>
              <a:t>?</a:t>
            </a:r>
          </a:p>
          <a:p>
            <a:pPr>
              <a:buFontTx/>
              <a:buNone/>
            </a:pPr>
            <a:endParaRPr lang="en-GB" altLang="en-US" sz="1350" dirty="0">
              <a:latin typeface="Arial" charset="0"/>
              <a:cs typeface="Arial" charset="0"/>
            </a:endParaRPr>
          </a:p>
          <a:p>
            <a:r>
              <a:rPr lang="en-GB" altLang="en-US" sz="2700" dirty="0">
                <a:latin typeface="Arial" charset="0"/>
                <a:cs typeface="Arial" charset="0"/>
              </a:rPr>
              <a:t>Sharing problems and solutions</a:t>
            </a:r>
            <a:endParaRPr lang="en-GB" altLang="en-US" sz="1200" dirty="0">
              <a:latin typeface="Arial" charset="0"/>
              <a:cs typeface="Arial" charset="0"/>
            </a:endParaRPr>
          </a:p>
          <a:p>
            <a:r>
              <a:rPr lang="en-GB" altLang="en-US" sz="2700" dirty="0">
                <a:latin typeface="Arial" charset="0"/>
                <a:cs typeface="Arial" charset="0"/>
              </a:rPr>
              <a:t>Improved communication</a:t>
            </a:r>
          </a:p>
          <a:p>
            <a:r>
              <a:rPr lang="en-GB" sz="2700" dirty="0">
                <a:latin typeface="Arial" charset="0"/>
                <a:cs typeface="Arial" charset="0"/>
              </a:rPr>
              <a:t>Shared skills, knowledge and experience</a:t>
            </a:r>
          </a:p>
          <a:p>
            <a:r>
              <a:rPr lang="en-GB" sz="2700" dirty="0">
                <a:latin typeface="Arial" charset="0"/>
                <a:cs typeface="Arial" charset="0"/>
              </a:rPr>
              <a:t>Improved teamwork</a:t>
            </a:r>
          </a:p>
          <a:p>
            <a:r>
              <a:rPr lang="en-GB" sz="2700" dirty="0">
                <a:latin typeface="Arial" charset="0"/>
                <a:cs typeface="Arial" charset="0"/>
              </a:rPr>
              <a:t>Morale boosting</a:t>
            </a:r>
          </a:p>
          <a:p>
            <a:r>
              <a:rPr lang="en-GB" sz="2700" dirty="0">
                <a:latin typeface="Arial" charset="0"/>
                <a:cs typeface="Arial" charset="0"/>
              </a:rPr>
              <a:t>Success breeds success and team &amp; individual confidence</a:t>
            </a:r>
          </a:p>
        </p:txBody>
      </p:sp>
    </p:spTree>
    <p:extLst>
      <p:ext uri="{BB962C8B-B14F-4D97-AF65-F5344CB8AC3E}">
        <p14:creationId xmlns:p14="http://schemas.microsoft.com/office/powerpoint/2010/main" val="284086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07EEC-83F5-4516-AD47-8F73758A226C}"/>
              </a:ext>
            </a:extLst>
          </p:cNvPr>
          <p:cNvSpPr>
            <a:spLocks noGrp="1"/>
          </p:cNvSpPr>
          <p:nvPr>
            <p:ph type="title"/>
          </p:nvPr>
        </p:nvSpPr>
        <p:spPr/>
        <p:txBody>
          <a:bodyPr/>
          <a:lstStyle/>
          <a:p>
            <a:r>
              <a:rPr lang="en-GB" altLang="en-US" sz="3600" b="1" dirty="0">
                <a:effectLst>
                  <a:outerShdw blurRad="38100" dist="38100" dir="2700000" algn="tl">
                    <a:srgbClr val="000000">
                      <a:alpha val="43137"/>
                    </a:srgbClr>
                  </a:outerShdw>
                </a:effectLst>
                <a:latin typeface="Arial Rounded MT Bold" panose="020F0704030504030204" pitchFamily="34" charset="0"/>
              </a:rPr>
              <a:t>Creative Problem Solving</a:t>
            </a:r>
            <a:endParaRPr lang="en-GB" dirty="0"/>
          </a:p>
        </p:txBody>
      </p:sp>
      <p:sp>
        <p:nvSpPr>
          <p:cNvPr id="3" name="Content Placeholder 2">
            <a:extLst>
              <a:ext uri="{FF2B5EF4-FFF2-40B4-BE49-F238E27FC236}">
                <a16:creationId xmlns:a16="http://schemas.microsoft.com/office/drawing/2014/main" id="{1DDC83E2-A3C8-44AA-80E8-3B7981A899B8}"/>
              </a:ext>
            </a:extLst>
          </p:cNvPr>
          <p:cNvSpPr>
            <a:spLocks noGrp="1"/>
          </p:cNvSpPr>
          <p:nvPr>
            <p:ph idx="1"/>
          </p:nvPr>
        </p:nvSpPr>
        <p:spPr>
          <a:xfrm>
            <a:off x="1078089" y="1645357"/>
            <a:ext cx="6925733" cy="3287887"/>
          </a:xfrm>
        </p:spPr>
        <p:txBody>
          <a:bodyPr/>
          <a:lstStyle/>
          <a:p>
            <a:pPr>
              <a:buFontTx/>
              <a:buNone/>
            </a:pPr>
            <a:r>
              <a:rPr lang="en-GB" altLang="en-US" b="1" dirty="0">
                <a:latin typeface="Arial" charset="0"/>
                <a:cs typeface="Arial" charset="0"/>
              </a:rPr>
              <a:t>BENEFITS</a:t>
            </a:r>
            <a:r>
              <a:rPr lang="en-GB" altLang="en-US" dirty="0">
                <a:latin typeface="Arial" charset="0"/>
                <a:cs typeface="Arial" charset="0"/>
              </a:rPr>
              <a:t>: to the Individual</a:t>
            </a:r>
            <a:r>
              <a:rPr lang="en-GB" altLang="en-US" b="1" dirty="0">
                <a:latin typeface="Arial" charset="0"/>
                <a:cs typeface="Arial" charset="0"/>
              </a:rPr>
              <a:t>?</a:t>
            </a:r>
          </a:p>
          <a:p>
            <a:pPr>
              <a:buFontTx/>
              <a:buNone/>
            </a:pPr>
            <a:endParaRPr lang="en-GB" altLang="en-US" sz="1050"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Increased personal effectiveness</a:t>
            </a:r>
          </a:p>
          <a:p>
            <a:pPr lvl="1">
              <a:buFont typeface="Arial" panose="020B0604020202020204" pitchFamily="34" charset="0"/>
              <a:buChar char="•"/>
            </a:pPr>
            <a:endParaRPr lang="en-GB" altLang="en-US" sz="600"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Increased involvement</a:t>
            </a:r>
          </a:p>
          <a:p>
            <a:pPr lvl="1">
              <a:buFont typeface="Arial" panose="020B0604020202020204" pitchFamily="34" charset="0"/>
              <a:buChar char="•"/>
            </a:pPr>
            <a:endParaRPr lang="en-GB" altLang="en-US" sz="600"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Greater confidence</a:t>
            </a:r>
          </a:p>
          <a:p>
            <a:pPr lvl="1">
              <a:buFont typeface="Arial" panose="020B0604020202020204" pitchFamily="34" charset="0"/>
              <a:buChar char="•"/>
            </a:pPr>
            <a:endParaRPr lang="en-GB" altLang="en-US" sz="600" dirty="0">
              <a:latin typeface="Arial" charset="0"/>
              <a:cs typeface="Arial" charset="0"/>
            </a:endParaRPr>
          </a:p>
          <a:p>
            <a:pPr lvl="1">
              <a:buFont typeface="Arial" panose="020B0604020202020204" pitchFamily="34" charset="0"/>
              <a:buChar char="•"/>
            </a:pPr>
            <a:r>
              <a:rPr lang="en-GB" altLang="en-US" sz="2400" dirty="0">
                <a:latin typeface="Arial" charset="0"/>
                <a:cs typeface="Arial" charset="0"/>
              </a:rPr>
              <a:t>Greater understanding of corporate goals</a:t>
            </a:r>
          </a:p>
          <a:p>
            <a:endParaRPr lang="en-GB" dirty="0"/>
          </a:p>
        </p:txBody>
      </p:sp>
    </p:spTree>
    <p:extLst>
      <p:ext uri="{BB962C8B-B14F-4D97-AF65-F5344CB8AC3E}">
        <p14:creationId xmlns:p14="http://schemas.microsoft.com/office/powerpoint/2010/main" val="17292320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6521"/>
            <a:ext cx="8229600" cy="1143000"/>
          </a:xfrm>
        </p:spPr>
        <p:txBody>
          <a:bodyPr>
            <a:normAutofit/>
          </a:bodyPr>
          <a:lstStyle/>
          <a:p>
            <a:pPr>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types</a:t>
            </a:r>
          </a:p>
        </p:txBody>
      </p:sp>
      <p:sp>
        <p:nvSpPr>
          <p:cNvPr id="3" name="Content Placeholder 2"/>
          <p:cNvSpPr>
            <a:spLocks noGrp="1"/>
          </p:cNvSpPr>
          <p:nvPr>
            <p:ph idx="1"/>
          </p:nvPr>
        </p:nvSpPr>
        <p:spPr>
          <a:xfrm>
            <a:off x="865012" y="1447802"/>
            <a:ext cx="6992055" cy="3677353"/>
          </a:xfrm>
        </p:spPr>
        <p:txBody>
          <a:bodyPr>
            <a:normAutofit fontScale="92500" lnSpcReduction="10000"/>
          </a:bodyPr>
          <a:lstStyle/>
          <a:p>
            <a:pPr>
              <a:defRPr/>
            </a:pPr>
            <a:r>
              <a:rPr lang="en-GB" sz="2800" dirty="0">
                <a:latin typeface="Arial" panose="020B0604020202020204" pitchFamily="34" charset="0"/>
                <a:cs typeface="Arial" panose="020B0604020202020204" pitchFamily="34" charset="0"/>
              </a:rPr>
              <a:t>Deviation problems</a:t>
            </a:r>
          </a:p>
          <a:p>
            <a:pPr>
              <a:defRPr/>
            </a:pPr>
            <a:endParaRPr lang="en-GB" sz="2800" dirty="0">
              <a:latin typeface="Arial" panose="020B0604020202020204" pitchFamily="34" charset="0"/>
              <a:cs typeface="Arial" panose="020B0604020202020204" pitchFamily="34" charset="0"/>
            </a:endParaRPr>
          </a:p>
          <a:p>
            <a:pPr>
              <a:defRPr/>
            </a:pPr>
            <a:r>
              <a:rPr lang="en-GB" sz="2800" dirty="0">
                <a:latin typeface="Arial" panose="020B0604020202020204" pitchFamily="34" charset="0"/>
                <a:cs typeface="Arial" panose="020B0604020202020204" pitchFamily="34" charset="0"/>
              </a:rPr>
              <a:t>Potential problems</a:t>
            </a:r>
          </a:p>
          <a:p>
            <a:pPr>
              <a:defRPr/>
            </a:pPr>
            <a:endParaRPr lang="en-GB" sz="2800" dirty="0">
              <a:latin typeface="Arial" panose="020B0604020202020204" pitchFamily="34" charset="0"/>
              <a:cs typeface="Arial" panose="020B0604020202020204" pitchFamily="34" charset="0"/>
            </a:endParaRPr>
          </a:p>
          <a:p>
            <a:pPr>
              <a:defRPr/>
            </a:pPr>
            <a:r>
              <a:rPr lang="en-GB" sz="2800" dirty="0">
                <a:latin typeface="Arial" panose="020B0604020202020204" pitchFamily="34" charset="0"/>
                <a:cs typeface="Arial" panose="020B0604020202020204" pitchFamily="34" charset="0"/>
              </a:rPr>
              <a:t>Improvement problems</a:t>
            </a:r>
          </a:p>
          <a:p>
            <a:pPr marL="0" indent="0">
              <a:buNone/>
              <a:defRPr/>
            </a:pPr>
            <a:endParaRPr lang="en-GB" dirty="0">
              <a:latin typeface="Arial" panose="020B0604020202020204" pitchFamily="34" charset="0"/>
              <a:cs typeface="Arial" panose="020B0604020202020204" pitchFamily="34" charset="0"/>
            </a:endParaRPr>
          </a:p>
          <a:p>
            <a:pPr marL="89297" indent="0">
              <a:buNone/>
              <a:defRPr/>
            </a:pPr>
            <a:r>
              <a:rPr lang="en-GB" sz="2100" b="1" dirty="0">
                <a:latin typeface="Arial" panose="020B0604020202020204" pitchFamily="34" charset="0"/>
                <a:cs typeface="Arial" panose="020B0604020202020204" pitchFamily="34" charset="0"/>
              </a:rPr>
              <a:t>Using these problem types and your experience, give a work based example of each </a:t>
            </a:r>
            <a:r>
              <a:rPr lang="en-GB" sz="2100" dirty="0">
                <a:latin typeface="Arial" panose="020B0604020202020204" pitchFamily="34" charset="0"/>
                <a:cs typeface="Arial" panose="020B0604020202020204" pitchFamily="34" charset="0"/>
              </a:rPr>
              <a:t>– </a:t>
            </a:r>
          </a:p>
          <a:p>
            <a:pPr marL="89297" indent="0">
              <a:buNone/>
              <a:defRPr/>
            </a:pPr>
            <a:r>
              <a:rPr lang="en-GB" sz="2100" dirty="0">
                <a:latin typeface="Arial" panose="020B0604020202020204" pitchFamily="34" charset="0"/>
                <a:cs typeface="Arial" panose="020B0604020202020204" pitchFamily="34" charset="0"/>
              </a:rPr>
              <a:t>(Individual 5 mins)</a:t>
            </a:r>
          </a:p>
        </p:txBody>
      </p:sp>
      <p:sp>
        <p:nvSpPr>
          <p:cNvPr id="4" name="Slide Number Placeholder 3"/>
          <p:cNvSpPr>
            <a:spLocks noGrp="1"/>
          </p:cNvSpPr>
          <p:nvPr>
            <p:ph type="sldNum" sz="quarter" idx="12"/>
          </p:nvPr>
        </p:nvSpPr>
        <p:spPr/>
        <p:txBody>
          <a:bodyPr/>
          <a:lstStyle/>
          <a:p>
            <a:pPr>
              <a:defRPr/>
            </a:pPr>
            <a:fld id="{8B147940-4107-4C58-AF04-C5F2B6FD75EF}" type="slidenum">
              <a:rPr lang="en-GB" smtClean="0"/>
              <a:pPr>
                <a:defRPr/>
              </a:pPr>
              <a:t>18</a:t>
            </a:fld>
            <a:endParaRPr lang="en-GB"/>
          </a:p>
        </p:txBody>
      </p:sp>
    </p:spTree>
    <p:extLst>
      <p:ext uri="{BB962C8B-B14F-4D97-AF65-F5344CB8AC3E}">
        <p14:creationId xmlns:p14="http://schemas.microsoft.com/office/powerpoint/2010/main" val="14466935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rrowheads="1"/>
          </p:cNvSpPr>
          <p:nvPr>
            <p:ph type="title"/>
          </p:nvPr>
        </p:nvSpPr>
        <p:spPr>
          <a:xfrm>
            <a:off x="1925637" y="277459"/>
            <a:ext cx="5153025" cy="525798"/>
          </a:xfrm>
        </p:spPr>
        <p:txBody>
          <a:bodyPr>
            <a:noAutofit/>
          </a:bodyPr>
          <a:lstStyle/>
          <a:p>
            <a:pPr>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Categories</a:t>
            </a:r>
          </a:p>
        </p:txBody>
      </p:sp>
      <p:sp>
        <p:nvSpPr>
          <p:cNvPr id="27651" name="Rectangle 3"/>
          <p:cNvSpPr>
            <a:spLocks noGrp="1" noChangeArrowheads="1"/>
          </p:cNvSpPr>
          <p:nvPr>
            <p:ph idx="1"/>
          </p:nvPr>
        </p:nvSpPr>
        <p:spPr>
          <a:xfrm>
            <a:off x="419100" y="1360901"/>
            <a:ext cx="8104011" cy="3781425"/>
          </a:xfrm>
        </p:spPr>
        <p:txBody>
          <a:bodyPr/>
          <a:lstStyle/>
          <a:p>
            <a:pPr marL="89297" indent="0">
              <a:lnSpc>
                <a:spcPct val="90000"/>
              </a:lnSpc>
              <a:buNone/>
              <a:defRPr/>
            </a:pPr>
            <a:endParaRPr lang="en-GB" altLang="en-US" sz="2100" u="sng" dirty="0">
              <a:latin typeface="Arial" panose="020B0604020202020204" pitchFamily="34" charset="0"/>
              <a:cs typeface="Arial" panose="020B0604020202020204" pitchFamily="34" charset="0"/>
            </a:endParaRPr>
          </a:p>
          <a:p>
            <a:pPr marL="89297" indent="0">
              <a:lnSpc>
                <a:spcPct val="90000"/>
              </a:lnSpc>
              <a:buNone/>
              <a:defRPr/>
            </a:pPr>
            <a:r>
              <a:rPr lang="en-GB" altLang="en-US" sz="2100" b="1" dirty="0">
                <a:latin typeface="Arial" panose="020B0604020202020204" pitchFamily="34" charset="0"/>
                <a:cs typeface="Arial" panose="020B0604020202020204" pitchFamily="34" charset="0"/>
              </a:rPr>
              <a:t>Strategic problems  </a:t>
            </a:r>
            <a:r>
              <a:rPr lang="en-GB" altLang="en-US" sz="2100" dirty="0">
                <a:latin typeface="Arial" panose="020B0604020202020204" pitchFamily="34" charset="0"/>
                <a:cs typeface="Arial" panose="020B0604020202020204" pitchFamily="34" charset="0"/>
              </a:rPr>
              <a:t>- are longer term, wide ranging problems that have significant consequences for the organisation as a whole</a:t>
            </a:r>
          </a:p>
          <a:p>
            <a:pPr marL="0" indent="0">
              <a:lnSpc>
                <a:spcPct val="90000"/>
              </a:lnSpc>
              <a:buNone/>
              <a:defRPr/>
            </a:pPr>
            <a:endParaRPr lang="en-GB" altLang="en-US" sz="900" u="sng" dirty="0">
              <a:latin typeface="Arial" panose="020B0604020202020204" pitchFamily="34" charset="0"/>
              <a:cs typeface="Arial" panose="020B0604020202020204" pitchFamily="34" charset="0"/>
            </a:endParaRPr>
          </a:p>
          <a:p>
            <a:pPr marL="89297" indent="0">
              <a:lnSpc>
                <a:spcPct val="90000"/>
              </a:lnSpc>
              <a:buNone/>
              <a:defRPr/>
            </a:pPr>
            <a:r>
              <a:rPr lang="en-GB" altLang="en-US" sz="2100" b="1" dirty="0">
                <a:latin typeface="Arial" panose="020B0604020202020204" pitchFamily="34" charset="0"/>
                <a:cs typeface="Arial" panose="020B0604020202020204" pitchFamily="34" charset="0"/>
              </a:rPr>
              <a:t>Operational problems  </a:t>
            </a:r>
            <a:r>
              <a:rPr lang="en-GB" altLang="en-US" sz="2100" dirty="0">
                <a:latin typeface="Arial" panose="020B0604020202020204" pitchFamily="34" charset="0"/>
                <a:cs typeface="Arial" panose="020B0604020202020204" pitchFamily="34" charset="0"/>
              </a:rPr>
              <a:t>- are usually medium to short term and involve the management of resources to achieve particular objectives</a:t>
            </a:r>
          </a:p>
          <a:p>
            <a:pPr marL="89297" indent="0">
              <a:lnSpc>
                <a:spcPct val="90000"/>
              </a:lnSpc>
              <a:buNone/>
              <a:defRPr/>
            </a:pPr>
            <a:endParaRPr lang="en-GB" altLang="en-US" sz="900" u="sng" dirty="0">
              <a:latin typeface="Arial" panose="020B0604020202020204" pitchFamily="34" charset="0"/>
              <a:cs typeface="Arial" panose="020B0604020202020204" pitchFamily="34" charset="0"/>
            </a:endParaRPr>
          </a:p>
          <a:p>
            <a:pPr marL="89297" indent="0">
              <a:lnSpc>
                <a:spcPct val="90000"/>
              </a:lnSpc>
              <a:buNone/>
              <a:defRPr/>
            </a:pPr>
            <a:r>
              <a:rPr lang="en-GB" altLang="en-US" sz="2100" b="1" dirty="0">
                <a:latin typeface="Arial" panose="020B0604020202020204" pitchFamily="34" charset="0"/>
                <a:cs typeface="Arial" panose="020B0604020202020204" pitchFamily="34" charset="0"/>
              </a:rPr>
              <a:t>Administrative problems  </a:t>
            </a:r>
            <a:r>
              <a:rPr lang="en-GB" altLang="en-US" sz="2100" dirty="0">
                <a:latin typeface="Arial" panose="020B0604020202020204" pitchFamily="34" charset="0"/>
                <a:cs typeface="Arial" panose="020B0604020202020204" pitchFamily="34" charset="0"/>
              </a:rPr>
              <a:t>- are usually short term or have a right or wrong answer according to the policies and procedures of the organisation.</a:t>
            </a:r>
          </a:p>
        </p:txBody>
      </p:sp>
      <p:sp>
        <p:nvSpPr>
          <p:cNvPr id="22532"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Calibri" pitchFamily="34" charset="0"/>
              </a:defRPr>
            </a:lvl1pPr>
            <a:lvl2pPr>
              <a:defRPr sz="2100">
                <a:solidFill>
                  <a:schemeClr val="tx1"/>
                </a:solidFill>
                <a:latin typeface="Calibri" pitchFamily="34" charset="0"/>
              </a:defRPr>
            </a:lvl2pPr>
            <a:lvl3pPr>
              <a:defRPr sz="1800">
                <a:solidFill>
                  <a:schemeClr val="tx1"/>
                </a:solidFill>
                <a:latin typeface="Calibri" pitchFamily="34" charset="0"/>
              </a:defRPr>
            </a:lvl3pPr>
            <a:lvl4pPr>
              <a:defRPr sz="1500">
                <a:solidFill>
                  <a:schemeClr val="tx1"/>
                </a:solidFill>
                <a:latin typeface="Calibri" pitchFamily="34" charset="0"/>
              </a:defRPr>
            </a:lvl4pPr>
            <a:lvl5pPr>
              <a:defRPr sz="1500">
                <a:solidFill>
                  <a:schemeClr val="tx1"/>
                </a:solidFill>
                <a:latin typeface="Calibri" pitchFamily="34" charset="0"/>
              </a:defRPr>
            </a:lvl5pPr>
            <a:lvl6pPr eaLnBrk="0" fontAlgn="base" hangingPunct="0">
              <a:spcAft>
                <a:spcPct val="0"/>
              </a:spcAft>
              <a:buFont typeface="Arial" charset="0"/>
              <a:buChar char="»"/>
              <a:defRPr sz="1500">
                <a:solidFill>
                  <a:schemeClr val="tx1"/>
                </a:solidFill>
                <a:latin typeface="Calibri" pitchFamily="34" charset="0"/>
              </a:defRPr>
            </a:lvl6pPr>
            <a:lvl7pPr eaLnBrk="0" fontAlgn="base" hangingPunct="0">
              <a:spcAft>
                <a:spcPct val="0"/>
              </a:spcAft>
              <a:buFont typeface="Arial" charset="0"/>
              <a:buChar char="»"/>
              <a:defRPr sz="1500">
                <a:solidFill>
                  <a:schemeClr val="tx1"/>
                </a:solidFill>
                <a:latin typeface="Calibri" pitchFamily="34" charset="0"/>
              </a:defRPr>
            </a:lvl7pPr>
            <a:lvl8pPr eaLnBrk="0" fontAlgn="base" hangingPunct="0">
              <a:spcAft>
                <a:spcPct val="0"/>
              </a:spcAft>
              <a:buFont typeface="Arial" charset="0"/>
              <a:buChar char="»"/>
              <a:defRPr sz="1500">
                <a:solidFill>
                  <a:schemeClr val="tx1"/>
                </a:solidFill>
                <a:latin typeface="Calibri" pitchFamily="34" charset="0"/>
              </a:defRPr>
            </a:lvl8pPr>
            <a:lvl9pPr eaLnBrk="0" fontAlgn="base" hangingPunct="0">
              <a:spcAft>
                <a:spcPct val="0"/>
              </a:spcAft>
              <a:buFont typeface="Arial" charset="0"/>
              <a:buChar char="»"/>
              <a:defRPr sz="1500">
                <a:solidFill>
                  <a:schemeClr val="tx1"/>
                </a:solidFill>
                <a:latin typeface="Calibri" pitchFamily="34" charset="0"/>
              </a:defRPr>
            </a:lvl9pPr>
          </a:lstStyle>
          <a:p>
            <a:pPr fontAlgn="base">
              <a:spcBef>
                <a:spcPct val="0"/>
              </a:spcBef>
              <a:spcAft>
                <a:spcPct val="0"/>
              </a:spcAft>
            </a:pPr>
            <a:fld id="{CB8C57AE-53A7-4CA1-9C93-E7C6F52E92B6}" type="slidenum">
              <a:rPr lang="en-GB" altLang="en-US" sz="900">
                <a:latin typeface="Arial" charset="0"/>
                <a:cs typeface="Arial" charset="0"/>
              </a:rPr>
              <a:pPr fontAlgn="base">
                <a:spcBef>
                  <a:spcPct val="0"/>
                </a:spcBef>
                <a:spcAft>
                  <a:spcPct val="0"/>
                </a:spcAft>
              </a:pPr>
              <a:t>19</a:t>
            </a:fld>
            <a:endParaRPr lang="en-GB" altLang="en-US" sz="900">
              <a:latin typeface="Arial" charset="0"/>
              <a:cs typeface="Arial" charset="0"/>
            </a:endParaRPr>
          </a:p>
        </p:txBody>
      </p:sp>
    </p:spTree>
    <p:extLst>
      <p:ext uri="{BB962C8B-B14F-4D97-AF65-F5344CB8AC3E}">
        <p14:creationId xmlns:p14="http://schemas.microsoft.com/office/powerpoint/2010/main" val="4881710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7651">
                                            <p:txEl>
                                              <p:pRg st="1" end="1"/>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7651">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7651">
                                            <p:txEl>
                                              <p:pRg st="3" end="3"/>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7651">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27651">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p:txBody>
          <a:bodyPr>
            <a:normAutofit/>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Stages of Creative Problem Solving</a:t>
            </a:r>
          </a:p>
        </p:txBody>
      </p:sp>
      <p:sp>
        <p:nvSpPr>
          <p:cNvPr id="155651" name="Rectangle 3"/>
          <p:cNvSpPr>
            <a:spLocks noGrp="1" noChangeArrowheads="1"/>
          </p:cNvSpPr>
          <p:nvPr>
            <p:ph sz="quarter" idx="1"/>
          </p:nvPr>
        </p:nvSpPr>
        <p:spPr>
          <a:xfrm>
            <a:off x="595563" y="1879265"/>
            <a:ext cx="8343900" cy="2584451"/>
          </a:xfrm>
        </p:spPr>
        <p:txBody>
          <a:bodyPr/>
          <a:lstStyle/>
          <a:p>
            <a:pPr>
              <a:buFontTx/>
              <a:buNone/>
            </a:pPr>
            <a:endParaRPr lang="en-GB" altLang="en-US" dirty="0">
              <a:latin typeface="Arial" charset="0"/>
              <a:cs typeface="Arial" charset="0"/>
            </a:endParaRPr>
          </a:p>
          <a:p>
            <a:pPr>
              <a:buFontTx/>
              <a:buNone/>
            </a:pPr>
            <a:r>
              <a:rPr lang="en-GB" altLang="en-US" dirty="0">
                <a:latin typeface="Arial" charset="0"/>
                <a:cs typeface="Arial" charset="0"/>
              </a:rPr>
              <a:t>	</a:t>
            </a:r>
            <a:r>
              <a:rPr lang="en-GB" altLang="en-US" sz="2800" dirty="0">
                <a:latin typeface="Arial" charset="0"/>
                <a:cs typeface="Arial" charset="0"/>
              </a:rPr>
              <a:t>Each stage of the problem-solving process involves a closing down or ‘funnelling process’.</a:t>
            </a:r>
          </a:p>
          <a:p>
            <a:pPr>
              <a:buFontTx/>
              <a:buNone/>
            </a:pPr>
            <a:endParaRPr lang="en-GB" altLang="en-US" dirty="0">
              <a:latin typeface="Arial" charset="0"/>
              <a:cs typeface="Arial" charset="0"/>
            </a:endParaRPr>
          </a:p>
        </p:txBody>
      </p:sp>
      <p:sp>
        <p:nvSpPr>
          <p:cNvPr id="5" name="Slide Number Placeholder 6"/>
          <p:cNvSpPr>
            <a:spLocks noGrp="1"/>
          </p:cNvSpPr>
          <p:nvPr>
            <p:ph type="sldNum" sz="quarter" idx="12"/>
          </p:nvPr>
        </p:nvSpPr>
        <p:spPr/>
        <p:txBody>
          <a:bodyPr/>
          <a:lstStyle/>
          <a:p>
            <a:pPr>
              <a:defRPr/>
            </a:pPr>
            <a:fld id="{48BC24CA-1DAA-42C1-AFD6-1F8F3452A9CD}" type="slidenum">
              <a:rPr lang="en-GB" smtClean="0"/>
              <a:pPr>
                <a:defRPr/>
              </a:pPr>
              <a:t>20</a:t>
            </a:fld>
            <a:endParaRPr lang="en-GB"/>
          </a:p>
        </p:txBody>
      </p:sp>
    </p:spTree>
    <p:extLst>
      <p:ext uri="{BB962C8B-B14F-4D97-AF65-F5344CB8AC3E}">
        <p14:creationId xmlns:p14="http://schemas.microsoft.com/office/powerpoint/2010/main" val="1420226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565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5651"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4328CCA-438E-49DA-9F66-EEBBFC0DFE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4629" y="385614"/>
            <a:ext cx="3730392" cy="5278857"/>
          </a:xfrm>
          <a:prstGeom prst="rect">
            <a:avLst/>
          </a:prstGeom>
        </p:spPr>
      </p:pic>
      <p:sp>
        <p:nvSpPr>
          <p:cNvPr id="9" name="Rectangle 8">
            <a:extLst>
              <a:ext uri="{FF2B5EF4-FFF2-40B4-BE49-F238E27FC236}">
                <a16:creationId xmlns:a16="http://schemas.microsoft.com/office/drawing/2014/main" id="{B9BA0837-5561-4083-976B-CF9D093AD96E}"/>
              </a:ext>
            </a:extLst>
          </p:cNvPr>
          <p:cNvSpPr/>
          <p:nvPr/>
        </p:nvSpPr>
        <p:spPr>
          <a:xfrm>
            <a:off x="2286000" y="1659165"/>
            <a:ext cx="4572000" cy="507831"/>
          </a:xfrm>
          <a:prstGeom prst="rect">
            <a:avLst/>
          </a:prstGeom>
        </p:spPr>
        <p:txBody>
          <a:bodyPr>
            <a:spAutoFit/>
          </a:bodyPr>
          <a:lstStyle/>
          <a:p>
            <a:pPr algn="ctr"/>
            <a:r>
              <a:rPr lang="en-GB" altLang="en-US" sz="1350" dirty="0">
                <a:latin typeface="Arial" charset="0"/>
              </a:rPr>
              <a:t>Problem</a:t>
            </a:r>
          </a:p>
          <a:p>
            <a:pPr algn="ctr"/>
            <a:r>
              <a:rPr lang="en-GB" altLang="en-US" sz="1350" dirty="0">
                <a:latin typeface="Arial" charset="0"/>
              </a:rPr>
              <a:t>Identification</a:t>
            </a:r>
          </a:p>
        </p:txBody>
      </p:sp>
      <p:sp>
        <p:nvSpPr>
          <p:cNvPr id="10" name="Rectangle 9">
            <a:extLst>
              <a:ext uri="{FF2B5EF4-FFF2-40B4-BE49-F238E27FC236}">
                <a16:creationId xmlns:a16="http://schemas.microsoft.com/office/drawing/2014/main" id="{CC882589-5FDA-40FC-B829-6730DE3F61DD}"/>
              </a:ext>
            </a:extLst>
          </p:cNvPr>
          <p:cNvSpPr/>
          <p:nvPr/>
        </p:nvSpPr>
        <p:spPr>
          <a:xfrm>
            <a:off x="3859306" y="2807324"/>
            <a:ext cx="1425390" cy="300082"/>
          </a:xfrm>
          <a:prstGeom prst="rect">
            <a:avLst/>
          </a:prstGeom>
        </p:spPr>
        <p:txBody>
          <a:bodyPr wrap="none">
            <a:spAutoFit/>
          </a:bodyPr>
          <a:lstStyle/>
          <a:p>
            <a:pPr algn="ctr"/>
            <a:r>
              <a:rPr lang="en-GB" altLang="en-US" sz="1350" dirty="0">
                <a:latin typeface="Arial" charset="0"/>
              </a:rPr>
              <a:t>Idea Generation</a:t>
            </a:r>
          </a:p>
        </p:txBody>
      </p:sp>
      <p:sp>
        <p:nvSpPr>
          <p:cNvPr id="11" name="Rectangle 10">
            <a:extLst>
              <a:ext uri="{FF2B5EF4-FFF2-40B4-BE49-F238E27FC236}">
                <a16:creationId xmlns:a16="http://schemas.microsoft.com/office/drawing/2014/main" id="{9982FE10-8C7B-45BB-987B-30E95A6B2DB7}"/>
              </a:ext>
            </a:extLst>
          </p:cNvPr>
          <p:cNvSpPr/>
          <p:nvPr/>
        </p:nvSpPr>
        <p:spPr>
          <a:xfrm>
            <a:off x="4075709" y="3470737"/>
            <a:ext cx="992580" cy="300082"/>
          </a:xfrm>
          <a:prstGeom prst="rect">
            <a:avLst/>
          </a:prstGeom>
        </p:spPr>
        <p:txBody>
          <a:bodyPr wrap="none">
            <a:spAutoFit/>
          </a:bodyPr>
          <a:lstStyle/>
          <a:p>
            <a:pPr algn="ctr"/>
            <a:r>
              <a:rPr lang="en-GB" altLang="en-US" sz="1350" dirty="0">
                <a:latin typeface="Arial" charset="0"/>
              </a:rPr>
              <a:t>Evaluation</a:t>
            </a:r>
          </a:p>
        </p:txBody>
      </p:sp>
      <p:sp>
        <p:nvSpPr>
          <p:cNvPr id="12" name="Rectangle 11">
            <a:extLst>
              <a:ext uri="{FF2B5EF4-FFF2-40B4-BE49-F238E27FC236}">
                <a16:creationId xmlns:a16="http://schemas.microsoft.com/office/drawing/2014/main" id="{D189A0D2-48A8-467B-99E8-3E22A07E919D}"/>
              </a:ext>
            </a:extLst>
          </p:cNvPr>
          <p:cNvSpPr/>
          <p:nvPr/>
        </p:nvSpPr>
        <p:spPr>
          <a:xfrm>
            <a:off x="3917014" y="4134151"/>
            <a:ext cx="1367682" cy="300082"/>
          </a:xfrm>
          <a:prstGeom prst="rect">
            <a:avLst/>
          </a:prstGeom>
        </p:spPr>
        <p:txBody>
          <a:bodyPr wrap="none">
            <a:spAutoFit/>
          </a:bodyPr>
          <a:lstStyle/>
          <a:p>
            <a:pPr algn="ctr"/>
            <a:r>
              <a:rPr lang="en-GB" altLang="en-US" sz="1350" dirty="0">
                <a:latin typeface="Arial" charset="0"/>
              </a:rPr>
              <a:t>Implementation</a:t>
            </a:r>
          </a:p>
        </p:txBody>
      </p:sp>
    </p:spTree>
    <p:extLst>
      <p:ext uri="{BB962C8B-B14F-4D97-AF65-F5344CB8AC3E}">
        <p14:creationId xmlns:p14="http://schemas.microsoft.com/office/powerpoint/2010/main" val="19612251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2"/>
          <p:cNvSpPr>
            <a:spLocks noGrp="1" noChangeArrowheads="1"/>
          </p:cNvSpPr>
          <p:nvPr>
            <p:ph type="title"/>
          </p:nvPr>
        </p:nvSpPr>
        <p:spPr/>
        <p:txBody>
          <a:bodyPr>
            <a:normAutofit/>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Creative and Analytical Skills</a:t>
            </a:r>
          </a:p>
        </p:txBody>
      </p:sp>
      <p:sp>
        <p:nvSpPr>
          <p:cNvPr id="161795" name="Rectangle 3"/>
          <p:cNvSpPr>
            <a:spLocks noGrp="1" noChangeArrowheads="1"/>
          </p:cNvSpPr>
          <p:nvPr>
            <p:ph sz="quarter" idx="1"/>
          </p:nvPr>
        </p:nvSpPr>
        <p:spPr>
          <a:xfrm>
            <a:off x="355600" y="1771653"/>
            <a:ext cx="8572500" cy="3702844"/>
          </a:xfrm>
        </p:spPr>
        <p:txBody>
          <a:bodyPr/>
          <a:lstStyle/>
          <a:p>
            <a:pPr>
              <a:buFontTx/>
              <a:buNone/>
            </a:pPr>
            <a:endParaRPr lang="en-GB" altLang="en-US" dirty="0">
              <a:latin typeface="Arial" charset="0"/>
              <a:cs typeface="Arial" charset="0"/>
            </a:endParaRPr>
          </a:p>
          <a:p>
            <a:pPr lvl="1">
              <a:buFontTx/>
              <a:buNone/>
            </a:pPr>
            <a:endParaRPr lang="en-GB" altLang="en-US" sz="2400" dirty="0">
              <a:latin typeface="Arial" charset="0"/>
              <a:cs typeface="Arial" charset="0"/>
            </a:endParaRPr>
          </a:p>
          <a:p>
            <a:pPr lvl="1" algn="ctr">
              <a:buFontTx/>
              <a:buNone/>
            </a:pPr>
            <a:r>
              <a:rPr lang="en-GB" altLang="en-US" sz="2800" dirty="0">
                <a:latin typeface="Arial" charset="0"/>
                <a:cs typeface="Arial" charset="0"/>
              </a:rPr>
              <a:t>	5 minute exercise</a:t>
            </a:r>
          </a:p>
          <a:p>
            <a:pPr lvl="1" algn="ctr">
              <a:buFontTx/>
              <a:buNone/>
            </a:pPr>
            <a:r>
              <a:rPr lang="en-GB" altLang="en-US" sz="2800" dirty="0">
                <a:latin typeface="Arial" charset="0"/>
                <a:cs typeface="Arial" charset="0"/>
              </a:rPr>
              <a:t>Applying both analytical and creative skills:</a:t>
            </a:r>
          </a:p>
          <a:p>
            <a:pPr>
              <a:buFontTx/>
              <a:buNone/>
            </a:pPr>
            <a:endParaRPr lang="en-GB" altLang="en-US" dirty="0">
              <a:latin typeface="Arial" charset="0"/>
              <a:cs typeface="Arial" charset="0"/>
            </a:endParaRPr>
          </a:p>
          <a:p>
            <a:pPr>
              <a:buFontTx/>
              <a:buNone/>
            </a:pPr>
            <a:endParaRPr lang="en-GB" altLang="en-US" dirty="0">
              <a:latin typeface="Arial" charset="0"/>
              <a:cs typeface="Arial" charset="0"/>
            </a:endParaRPr>
          </a:p>
        </p:txBody>
      </p:sp>
      <p:sp>
        <p:nvSpPr>
          <p:cNvPr id="5" name="Slide Number Placeholder 6"/>
          <p:cNvSpPr>
            <a:spLocks noGrp="1"/>
          </p:cNvSpPr>
          <p:nvPr>
            <p:ph type="sldNum" sz="quarter" idx="12"/>
          </p:nvPr>
        </p:nvSpPr>
        <p:spPr/>
        <p:txBody>
          <a:bodyPr/>
          <a:lstStyle/>
          <a:p>
            <a:pPr>
              <a:defRPr/>
            </a:pPr>
            <a:fld id="{37F3857D-7631-4A2B-9535-C376DEC470D5}" type="slidenum">
              <a:rPr lang="en-GB" smtClean="0"/>
              <a:pPr>
                <a:defRPr/>
              </a:pPr>
              <a:t>22</a:t>
            </a:fld>
            <a:endParaRPr lang="en-GB"/>
          </a:p>
        </p:txBody>
      </p:sp>
    </p:spTree>
    <p:extLst>
      <p:ext uri="{BB962C8B-B14F-4D97-AF65-F5344CB8AC3E}">
        <p14:creationId xmlns:p14="http://schemas.microsoft.com/office/powerpoint/2010/main" val="16541878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1794"/>
                                        </p:tgtEl>
                                        <p:attrNameLst>
                                          <p:attrName>style.visibility</p:attrName>
                                        </p:attrNameLst>
                                      </p:cBhvr>
                                      <p:to>
                                        <p:strVal val="visible"/>
                                      </p:to>
                                    </p:set>
                                    <p:anim calcmode="lin" valueType="num">
                                      <p:cBhvr additive="base">
                                        <p:cTn id="7" dur="1000" fill="hold"/>
                                        <p:tgtEl>
                                          <p:spTgt spid="161794"/>
                                        </p:tgtEl>
                                        <p:attrNameLst>
                                          <p:attrName>ppt_x</p:attrName>
                                        </p:attrNameLst>
                                      </p:cBhvr>
                                      <p:tavLst>
                                        <p:tav tm="0">
                                          <p:val>
                                            <p:strVal val="#ppt_x"/>
                                          </p:val>
                                        </p:tav>
                                        <p:tav tm="100000">
                                          <p:val>
                                            <p:strVal val="#ppt_x"/>
                                          </p:val>
                                        </p:tav>
                                      </p:tavLst>
                                    </p:anim>
                                    <p:anim calcmode="lin" valueType="num">
                                      <p:cBhvr additive="base">
                                        <p:cTn id="8" dur="1000" fill="hold"/>
                                        <p:tgtEl>
                                          <p:spTgt spid="16179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1795">
                                            <p:txEl>
                                              <p:pRg st="2" end="2"/>
                                            </p:txEl>
                                          </p:spTgt>
                                        </p:tgtEl>
                                        <p:attrNameLst>
                                          <p:attrName>style.visibility</p:attrName>
                                        </p:attrNameLst>
                                      </p:cBhvr>
                                      <p:to>
                                        <p:strVal val="visible"/>
                                      </p:to>
                                    </p:set>
                                    <p:anim calcmode="lin" valueType="num">
                                      <p:cBhvr additive="base">
                                        <p:cTn id="13" dur="1000" fill="hold"/>
                                        <p:tgtEl>
                                          <p:spTgt spid="161795">
                                            <p:txEl>
                                              <p:pRg st="2" end="2"/>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16179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61795">
                                            <p:txEl>
                                              <p:pRg st="3" end="3"/>
                                            </p:txEl>
                                          </p:spTgt>
                                        </p:tgtEl>
                                        <p:attrNameLst>
                                          <p:attrName>style.visibility</p:attrName>
                                        </p:attrNameLst>
                                      </p:cBhvr>
                                      <p:to>
                                        <p:strVal val="visible"/>
                                      </p:to>
                                    </p:set>
                                    <p:anim calcmode="lin" valueType="num">
                                      <p:cBhvr additive="base">
                                        <p:cTn id="19" dur="1000" fill="hold"/>
                                        <p:tgtEl>
                                          <p:spTgt spid="161795">
                                            <p:txEl>
                                              <p:pRg st="3" end="3"/>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16179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1794" grpId="0"/>
      <p:bldP spid="16179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490665" y="255389"/>
            <a:ext cx="6000750" cy="912019"/>
          </a:xfrm>
        </p:spPr>
        <p:txBody>
          <a:bodyPr/>
          <a:lstStyle/>
          <a:p>
            <a:r>
              <a:rPr lang="en-GB" altLang="en-US" b="1" dirty="0">
                <a:latin typeface="Arial Rounded MT Bold" panose="020F0704030504030204" pitchFamily="34" charset="0"/>
              </a:rPr>
              <a:t>Exercise 1 - Dots</a:t>
            </a:r>
          </a:p>
        </p:txBody>
      </p:sp>
      <p:sp>
        <p:nvSpPr>
          <p:cNvPr id="26627" name="Rectangle 3"/>
          <p:cNvSpPr>
            <a:spLocks noGrp="1" noChangeArrowheads="1"/>
          </p:cNvSpPr>
          <p:nvPr>
            <p:ph type="body" sz="half" idx="1"/>
          </p:nvPr>
        </p:nvSpPr>
        <p:spPr>
          <a:xfrm>
            <a:off x="1547813" y="2184797"/>
            <a:ext cx="2409825" cy="3151584"/>
          </a:xfrm>
        </p:spPr>
        <p:txBody>
          <a:bodyPr/>
          <a:lstStyle/>
          <a:p>
            <a:pPr>
              <a:buFontTx/>
              <a:buNone/>
            </a:pPr>
            <a:r>
              <a:rPr lang="en-GB" altLang="en-US" dirty="0">
                <a:latin typeface="Arial" charset="0"/>
                <a:cs typeface="Arial" charset="0"/>
              </a:rPr>
              <a:t>	Join all the dots using  </a:t>
            </a:r>
            <a:r>
              <a:rPr lang="en-GB" altLang="en-US" b="1" dirty="0">
                <a:latin typeface="Arial" charset="0"/>
                <a:cs typeface="Arial" charset="0"/>
              </a:rPr>
              <a:t>four</a:t>
            </a:r>
            <a:r>
              <a:rPr lang="en-GB" altLang="en-US" dirty="0">
                <a:latin typeface="Arial" charset="0"/>
                <a:cs typeface="Arial" charset="0"/>
              </a:rPr>
              <a:t> lines</a:t>
            </a:r>
          </a:p>
          <a:p>
            <a:pPr>
              <a:buFontTx/>
              <a:buNone/>
            </a:pPr>
            <a:endParaRPr lang="en-GB" altLang="en-US" dirty="0">
              <a:latin typeface="Arial" charset="0"/>
              <a:cs typeface="Arial" charset="0"/>
            </a:endParaRPr>
          </a:p>
          <a:p>
            <a:pPr>
              <a:buFontTx/>
              <a:buNone/>
            </a:pPr>
            <a:r>
              <a:rPr lang="en-GB" altLang="en-US" dirty="0">
                <a:latin typeface="Arial" charset="0"/>
                <a:cs typeface="Arial" charset="0"/>
              </a:rPr>
              <a:t>	Individual -     3 mins</a:t>
            </a:r>
          </a:p>
          <a:p>
            <a:pPr>
              <a:buFontTx/>
              <a:buNone/>
            </a:pPr>
            <a:endParaRPr lang="en-GB" altLang="en-US" dirty="0">
              <a:latin typeface="Arial" charset="0"/>
              <a:cs typeface="Arial" charset="0"/>
            </a:endParaRPr>
          </a:p>
        </p:txBody>
      </p:sp>
      <p:graphicFrame>
        <p:nvGraphicFramePr>
          <p:cNvPr id="169988" name="Group 4"/>
          <p:cNvGraphicFramePr>
            <a:graphicFrameLocks noGrp="1"/>
          </p:cNvGraphicFramePr>
          <p:nvPr>
            <p:ph sz="half" idx="2"/>
          </p:nvPr>
        </p:nvGraphicFramePr>
        <p:xfrm>
          <a:off x="4031456" y="2078831"/>
          <a:ext cx="3618312" cy="3671889"/>
        </p:xfrm>
        <a:graphic>
          <a:graphicData uri="http://schemas.openxmlformats.org/drawingml/2006/table">
            <a:tbl>
              <a:tblPr/>
              <a:tblGrid>
                <a:gridCol w="1206104">
                  <a:extLst>
                    <a:ext uri="{9D8B030D-6E8A-4147-A177-3AD203B41FA5}">
                      <a16:colId xmlns:a16="http://schemas.microsoft.com/office/drawing/2014/main" val="20000"/>
                    </a:ext>
                  </a:extLst>
                </a:gridCol>
                <a:gridCol w="1206104">
                  <a:extLst>
                    <a:ext uri="{9D8B030D-6E8A-4147-A177-3AD203B41FA5}">
                      <a16:colId xmlns:a16="http://schemas.microsoft.com/office/drawing/2014/main" val="20001"/>
                    </a:ext>
                  </a:extLst>
                </a:gridCol>
                <a:gridCol w="1206104">
                  <a:extLst>
                    <a:ext uri="{9D8B030D-6E8A-4147-A177-3AD203B41FA5}">
                      <a16:colId xmlns:a16="http://schemas.microsoft.com/office/drawing/2014/main" val="20002"/>
                    </a:ext>
                  </a:extLst>
                </a:gridCol>
              </a:tblGrid>
              <a:tr h="1223963">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dirty="0">
                          <a:ln>
                            <a:noFill/>
                          </a:ln>
                          <a:solidFill>
                            <a:schemeClr val="tx1"/>
                          </a:solidFill>
                          <a:effectLst/>
                          <a:latin typeface="Verdana" pitchFamily="34" charset="0"/>
                          <a:sym typeface="Wingdings" pitchFamily="2" charset="2"/>
                        </a:rPr>
                        <a:t></a:t>
                      </a:r>
                    </a:p>
                  </a:txBody>
                  <a:tcPr marL="67500" marR="67500" marT="35095" marB="35095" horzOverflow="overflow">
                    <a:lnL cap="flat">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1223963">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cap="flat">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dirty="0">
                          <a:ln>
                            <a:noFill/>
                          </a:ln>
                          <a:solidFill>
                            <a:schemeClr val="tx1"/>
                          </a:solidFill>
                          <a:effectLst/>
                          <a:latin typeface="Verdana" pitchFamily="34" charset="0"/>
                          <a:sym typeface="Wingdings" pitchFamily="2" charset="2"/>
                        </a:rPr>
                        <a:t></a:t>
                      </a:r>
                    </a:p>
                  </a:txBody>
                  <a:tcPr marL="67500" marR="67500" marT="35095" marB="35095"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1223963">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cap="flat">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dirty="0">
                          <a:ln>
                            <a:noFill/>
                          </a:ln>
                          <a:solidFill>
                            <a:schemeClr val="tx1"/>
                          </a:solidFill>
                          <a:effectLst/>
                          <a:latin typeface="Verdana" pitchFamily="34" charset="0"/>
                          <a:sym typeface="Wingdings" pitchFamily="2" charset="2"/>
                        </a:rPr>
                        <a:t></a:t>
                      </a:r>
                    </a:p>
                  </a:txBody>
                  <a:tcPr marL="67500" marR="67500" marT="35095" marB="35095" horzOverflow="overflow">
                    <a:lnL>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dirty="0">
                          <a:ln>
                            <a:noFill/>
                          </a:ln>
                          <a:solidFill>
                            <a:schemeClr val="tx1"/>
                          </a:solidFill>
                          <a:effectLst/>
                          <a:latin typeface="Verdana" pitchFamily="34" charset="0"/>
                          <a:sym typeface="Wingdings" pitchFamily="2" charset="2"/>
                        </a:rPr>
                        <a:t></a:t>
                      </a:r>
                    </a:p>
                  </a:txBody>
                  <a:tcPr marL="67500" marR="67500" marT="35095" marB="35095"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2"/>
                  </a:ext>
                </a:extLst>
              </a:tr>
            </a:tbl>
          </a:graphicData>
        </a:graphic>
      </p:graphicFrame>
      <p:sp>
        <p:nvSpPr>
          <p:cNvPr id="26638" name="Line 26"/>
          <p:cNvSpPr>
            <a:spLocks noChangeShapeType="1"/>
          </p:cNvSpPr>
          <p:nvPr/>
        </p:nvSpPr>
        <p:spPr bwMode="auto">
          <a:xfrm>
            <a:off x="4463653" y="2349104"/>
            <a:ext cx="3186113" cy="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p>
        </p:txBody>
      </p:sp>
      <p:sp>
        <p:nvSpPr>
          <p:cNvPr id="26639" name="Line 32"/>
          <p:cNvSpPr>
            <a:spLocks noChangeShapeType="1"/>
          </p:cNvSpPr>
          <p:nvPr/>
        </p:nvSpPr>
        <p:spPr bwMode="auto">
          <a:xfrm flipH="1">
            <a:off x="4463653" y="2349103"/>
            <a:ext cx="3186113" cy="3024188"/>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p>
        </p:txBody>
      </p:sp>
      <p:sp>
        <p:nvSpPr>
          <p:cNvPr id="26640" name="Line 34"/>
          <p:cNvSpPr>
            <a:spLocks noChangeShapeType="1"/>
          </p:cNvSpPr>
          <p:nvPr/>
        </p:nvSpPr>
        <p:spPr bwMode="auto">
          <a:xfrm flipV="1">
            <a:off x="4463656" y="2294338"/>
            <a:ext cx="54769" cy="3078956"/>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p>
        </p:txBody>
      </p:sp>
      <p:sp>
        <p:nvSpPr>
          <p:cNvPr id="26641" name="Line 36"/>
          <p:cNvSpPr>
            <a:spLocks noChangeShapeType="1"/>
          </p:cNvSpPr>
          <p:nvPr/>
        </p:nvSpPr>
        <p:spPr bwMode="auto">
          <a:xfrm>
            <a:off x="4518422" y="2294335"/>
            <a:ext cx="2700338" cy="2970609"/>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p>
        </p:txBody>
      </p:sp>
      <p:sp>
        <p:nvSpPr>
          <p:cNvPr id="10" name="Slide Number Placeholder 6"/>
          <p:cNvSpPr>
            <a:spLocks noGrp="1"/>
          </p:cNvSpPr>
          <p:nvPr>
            <p:ph type="sldNum" sz="quarter" idx="12"/>
          </p:nvPr>
        </p:nvSpPr>
        <p:spPr>
          <a:xfrm>
            <a:off x="6057900" y="5624515"/>
            <a:ext cx="1600200" cy="273844"/>
          </a:xfrm>
        </p:spPr>
        <p:txBody>
          <a:bodyPr/>
          <a:lstStyle/>
          <a:p>
            <a:pPr>
              <a:defRPr/>
            </a:pPr>
            <a:fld id="{36833755-BCB5-49F1-BF93-F12689AE9A36}" type="slidenum">
              <a:rPr lang="en-GB" smtClean="0"/>
              <a:pPr>
                <a:defRPr/>
              </a:pPr>
              <a:t>23</a:t>
            </a:fld>
            <a:endParaRPr lang="en-GB"/>
          </a:p>
        </p:txBody>
      </p:sp>
    </p:spTree>
    <p:extLst>
      <p:ext uri="{BB962C8B-B14F-4D97-AF65-F5344CB8AC3E}">
        <p14:creationId xmlns:p14="http://schemas.microsoft.com/office/powerpoint/2010/main" val="35102812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34"/>
          <p:cNvSpPr>
            <a:spLocks noGrp="1" noChangeArrowheads="1"/>
          </p:cNvSpPr>
          <p:nvPr>
            <p:ph type="body" sz="half" idx="1"/>
          </p:nvPr>
        </p:nvSpPr>
        <p:spPr>
          <a:xfrm>
            <a:off x="127000" y="2028826"/>
            <a:ext cx="4292600" cy="3342085"/>
          </a:xfrm>
        </p:spPr>
        <p:txBody>
          <a:bodyPr/>
          <a:lstStyle/>
          <a:p>
            <a:pPr>
              <a:buFontTx/>
              <a:buNone/>
            </a:pPr>
            <a:r>
              <a:rPr lang="en-GB" altLang="en-US" dirty="0">
                <a:latin typeface="Arial" charset="0"/>
                <a:cs typeface="Arial" charset="0"/>
              </a:rPr>
              <a:t>	Spatial and</a:t>
            </a:r>
          </a:p>
          <a:p>
            <a:pPr>
              <a:buFontTx/>
              <a:buNone/>
            </a:pPr>
            <a:r>
              <a:rPr lang="en-GB" altLang="en-US" dirty="0">
                <a:latin typeface="Arial" charset="0"/>
                <a:cs typeface="Arial" charset="0"/>
              </a:rPr>
              <a:t>	creative thinking to solve the</a:t>
            </a:r>
          </a:p>
          <a:p>
            <a:pPr>
              <a:buFontTx/>
              <a:buNone/>
            </a:pPr>
            <a:r>
              <a:rPr lang="en-GB" altLang="en-US" dirty="0">
                <a:latin typeface="Arial" charset="0"/>
                <a:cs typeface="Arial" charset="0"/>
              </a:rPr>
              <a:t>	problem by going</a:t>
            </a:r>
          </a:p>
          <a:p>
            <a:pPr>
              <a:buFontTx/>
              <a:buNone/>
            </a:pPr>
            <a:r>
              <a:rPr lang="en-GB" altLang="en-US" dirty="0">
                <a:latin typeface="Arial" charset="0"/>
                <a:cs typeface="Arial" charset="0"/>
              </a:rPr>
              <a:t>	outside the dots </a:t>
            </a:r>
          </a:p>
          <a:p>
            <a:pPr>
              <a:buFontTx/>
              <a:buNone/>
            </a:pPr>
            <a:r>
              <a:rPr lang="en-GB" altLang="en-US" dirty="0">
                <a:latin typeface="Arial" charset="0"/>
                <a:cs typeface="Arial" charset="0"/>
              </a:rPr>
              <a:t>	to arrive at the</a:t>
            </a:r>
          </a:p>
          <a:p>
            <a:pPr>
              <a:buFontTx/>
              <a:buNone/>
            </a:pPr>
            <a:r>
              <a:rPr lang="en-GB" altLang="en-US" dirty="0">
                <a:latin typeface="Arial" charset="0"/>
                <a:cs typeface="Arial" charset="0"/>
              </a:rPr>
              <a:t>	solution</a:t>
            </a:r>
          </a:p>
        </p:txBody>
      </p:sp>
      <p:graphicFrame>
        <p:nvGraphicFramePr>
          <p:cNvPr id="171084" name="Group 76"/>
          <p:cNvGraphicFramePr>
            <a:graphicFrameLocks noGrp="1"/>
          </p:cNvGraphicFramePr>
          <p:nvPr>
            <p:ph sz="half" idx="2"/>
          </p:nvPr>
        </p:nvGraphicFramePr>
        <p:xfrm>
          <a:off x="4630341" y="2057403"/>
          <a:ext cx="3027760" cy="3342086"/>
        </p:xfrm>
        <a:graphic>
          <a:graphicData uri="http://schemas.openxmlformats.org/drawingml/2006/table">
            <a:tbl>
              <a:tblPr/>
              <a:tblGrid>
                <a:gridCol w="757238">
                  <a:extLst>
                    <a:ext uri="{9D8B030D-6E8A-4147-A177-3AD203B41FA5}">
                      <a16:colId xmlns:a16="http://schemas.microsoft.com/office/drawing/2014/main" val="20000"/>
                    </a:ext>
                  </a:extLst>
                </a:gridCol>
                <a:gridCol w="757238">
                  <a:extLst>
                    <a:ext uri="{9D8B030D-6E8A-4147-A177-3AD203B41FA5}">
                      <a16:colId xmlns:a16="http://schemas.microsoft.com/office/drawing/2014/main" val="20001"/>
                    </a:ext>
                  </a:extLst>
                </a:gridCol>
                <a:gridCol w="763190">
                  <a:extLst>
                    <a:ext uri="{9D8B030D-6E8A-4147-A177-3AD203B41FA5}">
                      <a16:colId xmlns:a16="http://schemas.microsoft.com/office/drawing/2014/main" val="20002"/>
                    </a:ext>
                  </a:extLst>
                </a:gridCol>
                <a:gridCol w="750094">
                  <a:extLst>
                    <a:ext uri="{9D8B030D-6E8A-4147-A177-3AD203B41FA5}">
                      <a16:colId xmlns:a16="http://schemas.microsoft.com/office/drawing/2014/main" val="20003"/>
                    </a:ext>
                  </a:extLst>
                </a:gridCol>
              </a:tblGrid>
              <a:tr h="835819">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dirty="0">
                          <a:ln>
                            <a:noFill/>
                          </a:ln>
                          <a:solidFill>
                            <a:schemeClr val="tx1"/>
                          </a:solidFill>
                          <a:effectLst/>
                          <a:latin typeface="Verdana" pitchFamily="34" charset="0"/>
                          <a:sym typeface="Wingdings" pitchFamily="2" charset="2"/>
                        </a:rPr>
                        <a:t></a:t>
                      </a:r>
                    </a:p>
                  </a:txBody>
                  <a:tcPr marL="67500" marR="67500" marT="35100" marB="35100" horzOverflow="overflow">
                    <a:lnL cap="flat">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100" marB="35100" horzOverflow="overflow">
                    <a:lnL>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dirty="0">
                          <a:ln>
                            <a:noFill/>
                          </a:ln>
                          <a:solidFill>
                            <a:schemeClr val="tx1"/>
                          </a:solidFill>
                          <a:effectLst/>
                          <a:latin typeface="Verdana" pitchFamily="34" charset="0"/>
                          <a:sym typeface="Wingdings" pitchFamily="2" charset="2"/>
                        </a:rPr>
                        <a:t></a:t>
                      </a:r>
                    </a:p>
                  </a:txBody>
                  <a:tcPr marL="67500" marR="67500" marT="35100" marB="35100" horzOverflow="overflow">
                    <a:lnL>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100" b="0" i="0" u="none" strike="noStrike" cap="none" normalizeH="0" baseline="0">
                        <a:ln>
                          <a:noFill/>
                        </a:ln>
                        <a:solidFill>
                          <a:schemeClr val="tx1"/>
                        </a:solidFill>
                        <a:effectLst/>
                        <a:latin typeface="Verdana" pitchFamily="34" charset="0"/>
                      </a:endParaRPr>
                    </a:p>
                  </a:txBody>
                  <a:tcPr marL="67500" marR="67500" marT="35100" marB="35100"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835819">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100" marB="35100" horzOverflow="overflow">
                    <a:lnL cap="flat">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100" marB="35100" horzOverflow="overflow">
                    <a:lnL>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dirty="0">
                          <a:ln>
                            <a:noFill/>
                          </a:ln>
                          <a:solidFill>
                            <a:schemeClr val="tx1"/>
                          </a:solidFill>
                          <a:effectLst/>
                          <a:latin typeface="Verdana" pitchFamily="34" charset="0"/>
                          <a:sym typeface="Wingdings" pitchFamily="2" charset="2"/>
                        </a:rPr>
                        <a:t></a:t>
                      </a:r>
                    </a:p>
                  </a:txBody>
                  <a:tcPr marL="67500" marR="67500" marT="35100" marB="35100" horzOverflow="overflow">
                    <a:lnL>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100" b="0" i="0" u="none" strike="noStrike" cap="none" normalizeH="0" baseline="0" dirty="0">
                        <a:ln>
                          <a:noFill/>
                        </a:ln>
                        <a:solidFill>
                          <a:schemeClr val="tx1"/>
                        </a:solidFill>
                        <a:effectLst/>
                        <a:latin typeface="Verdana" pitchFamily="34" charset="0"/>
                      </a:endParaRPr>
                    </a:p>
                  </a:txBody>
                  <a:tcPr marL="67500" marR="67500" marT="35100" marB="3510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834629">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100" marB="35100" horzOverflow="overflow">
                    <a:lnL cap="flat">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100" marB="35100" horzOverflow="overflow">
                    <a:lnL>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3100" b="0" i="0" u="none" strike="noStrike" cap="none" normalizeH="0" baseline="0">
                          <a:ln>
                            <a:noFill/>
                          </a:ln>
                          <a:solidFill>
                            <a:schemeClr val="tx1"/>
                          </a:solidFill>
                          <a:effectLst/>
                          <a:latin typeface="Verdana" pitchFamily="34" charset="0"/>
                          <a:sym typeface="Wingdings" pitchFamily="2" charset="2"/>
                        </a:rPr>
                        <a:t></a:t>
                      </a:r>
                    </a:p>
                  </a:txBody>
                  <a:tcPr marL="67500" marR="67500" marT="35100" marB="35100" horzOverflow="overflow">
                    <a:lnL>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100" b="0" i="0" u="none" strike="noStrike" cap="none" normalizeH="0" baseline="0">
                        <a:ln>
                          <a:noFill/>
                        </a:ln>
                        <a:solidFill>
                          <a:schemeClr val="tx1"/>
                        </a:solidFill>
                        <a:effectLst/>
                        <a:latin typeface="Verdana" pitchFamily="34" charset="0"/>
                      </a:endParaRPr>
                    </a:p>
                  </a:txBody>
                  <a:tcPr marL="67500" marR="67500" marT="35100" marB="35100"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835819">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100" b="0" i="0" u="none" strike="noStrike" cap="none" normalizeH="0" baseline="0">
                        <a:ln>
                          <a:noFill/>
                        </a:ln>
                        <a:solidFill>
                          <a:schemeClr val="tx1"/>
                        </a:solidFill>
                        <a:effectLst/>
                        <a:latin typeface="Verdana" pitchFamily="34" charset="0"/>
                      </a:endParaRPr>
                    </a:p>
                  </a:txBody>
                  <a:tcPr marL="67500" marR="67500" marT="35100" marB="35100" horzOverflow="overflow">
                    <a:lnL cap="flat">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100" b="0" i="0" u="none" strike="noStrike" cap="none" normalizeH="0" baseline="0" dirty="0">
                        <a:ln>
                          <a:noFill/>
                        </a:ln>
                        <a:solidFill>
                          <a:schemeClr val="tx1"/>
                        </a:solidFill>
                        <a:effectLst/>
                        <a:latin typeface="Verdana" pitchFamily="34" charset="0"/>
                      </a:endParaRPr>
                    </a:p>
                  </a:txBody>
                  <a:tcPr marL="67500" marR="67500" marT="35100" marB="35100" horzOverflow="overflow">
                    <a:lnL>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100" b="0" i="0" u="none" strike="noStrike" cap="none" normalizeH="0" baseline="0">
                        <a:ln>
                          <a:noFill/>
                        </a:ln>
                        <a:solidFill>
                          <a:schemeClr val="tx1"/>
                        </a:solidFill>
                        <a:effectLst/>
                        <a:latin typeface="Verdana" pitchFamily="34" charset="0"/>
                      </a:endParaRPr>
                    </a:p>
                  </a:txBody>
                  <a:tcPr marL="67500" marR="67500" marT="35100" marB="35100" horzOverflow="overflow">
                    <a:lnL>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100" b="0" i="0" u="none" strike="noStrike" cap="none" normalizeH="0" baseline="0" dirty="0">
                        <a:ln>
                          <a:noFill/>
                        </a:ln>
                        <a:solidFill>
                          <a:schemeClr val="tx1"/>
                        </a:solidFill>
                        <a:effectLst/>
                        <a:latin typeface="Verdana" pitchFamily="34" charset="0"/>
                      </a:endParaRPr>
                    </a:p>
                  </a:txBody>
                  <a:tcPr marL="67500" marR="67500" marT="35100" marB="35100"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3"/>
                  </a:ext>
                </a:extLst>
              </a:tr>
            </a:tbl>
          </a:graphicData>
        </a:graphic>
      </p:graphicFrame>
      <p:sp>
        <p:nvSpPr>
          <p:cNvPr id="30741" name="Line 67"/>
          <p:cNvSpPr>
            <a:spLocks noChangeShapeType="1"/>
          </p:cNvSpPr>
          <p:nvPr/>
        </p:nvSpPr>
        <p:spPr bwMode="auto">
          <a:xfrm>
            <a:off x="4755356" y="2327672"/>
            <a:ext cx="2301479" cy="0"/>
          </a:xfrm>
          <a:prstGeom prst="line">
            <a:avLst/>
          </a:prstGeom>
          <a:ln>
            <a:headEnd/>
            <a:tailEnd/>
          </a:ln>
        </p:spPr>
        <p:style>
          <a:lnRef idx="3">
            <a:schemeClr val="accent1"/>
          </a:lnRef>
          <a:fillRef idx="0">
            <a:schemeClr val="accent1"/>
          </a:fillRef>
          <a:effectRef idx="2">
            <a:schemeClr val="accent1"/>
          </a:effectRef>
          <a:fontRef idx="minor">
            <a:schemeClr val="tx1"/>
          </a:fontRef>
        </p:style>
        <p:txBody>
          <a:bodyPr lIns="67500" tIns="35100" rIns="67500" bIns="35100" anchor="b"/>
          <a:lstStyle/>
          <a:p>
            <a:pPr>
              <a:defRPr/>
            </a:pPr>
            <a:endParaRPr lang="en-GB" sz="1350"/>
          </a:p>
        </p:txBody>
      </p:sp>
      <p:sp>
        <p:nvSpPr>
          <p:cNvPr id="30742" name="Line 68"/>
          <p:cNvSpPr>
            <a:spLocks noChangeShapeType="1"/>
          </p:cNvSpPr>
          <p:nvPr/>
        </p:nvSpPr>
        <p:spPr bwMode="auto">
          <a:xfrm flipH="1">
            <a:off x="4733928" y="2327675"/>
            <a:ext cx="2322910" cy="2559844"/>
          </a:xfrm>
          <a:prstGeom prst="line">
            <a:avLst/>
          </a:prstGeom>
          <a:ln>
            <a:headEnd/>
            <a:tailEnd/>
          </a:ln>
        </p:spPr>
        <p:style>
          <a:lnRef idx="3">
            <a:schemeClr val="accent1"/>
          </a:lnRef>
          <a:fillRef idx="0">
            <a:schemeClr val="accent1"/>
          </a:fillRef>
          <a:effectRef idx="2">
            <a:schemeClr val="accent1"/>
          </a:effectRef>
          <a:fontRef idx="minor">
            <a:schemeClr val="tx1"/>
          </a:fontRef>
        </p:style>
        <p:txBody>
          <a:bodyPr lIns="67500" tIns="35100" rIns="67500" bIns="35100" anchor="b"/>
          <a:lstStyle/>
          <a:p>
            <a:pPr>
              <a:defRPr/>
            </a:pPr>
            <a:endParaRPr lang="en-GB" sz="1350"/>
          </a:p>
        </p:txBody>
      </p:sp>
      <p:sp>
        <p:nvSpPr>
          <p:cNvPr id="30743" name="Line 70"/>
          <p:cNvSpPr>
            <a:spLocks noChangeShapeType="1"/>
          </p:cNvSpPr>
          <p:nvPr/>
        </p:nvSpPr>
        <p:spPr bwMode="auto">
          <a:xfrm flipH="1">
            <a:off x="4760121" y="2307434"/>
            <a:ext cx="27385" cy="2580085"/>
          </a:xfrm>
          <a:prstGeom prst="line">
            <a:avLst/>
          </a:prstGeom>
          <a:ln>
            <a:headEnd/>
            <a:tailEnd/>
          </a:ln>
        </p:spPr>
        <p:style>
          <a:lnRef idx="3">
            <a:schemeClr val="accent1"/>
          </a:lnRef>
          <a:fillRef idx="0">
            <a:schemeClr val="accent1"/>
          </a:fillRef>
          <a:effectRef idx="2">
            <a:schemeClr val="accent1"/>
          </a:effectRef>
          <a:fontRef idx="minor">
            <a:schemeClr val="tx1"/>
          </a:fontRef>
        </p:style>
        <p:txBody>
          <a:bodyPr lIns="67500" tIns="35100" rIns="67500" bIns="35100" anchor="b"/>
          <a:lstStyle/>
          <a:p>
            <a:pPr>
              <a:defRPr/>
            </a:pPr>
            <a:endParaRPr lang="en-GB" sz="1350"/>
          </a:p>
        </p:txBody>
      </p:sp>
      <p:sp>
        <p:nvSpPr>
          <p:cNvPr id="30744" name="Line 71"/>
          <p:cNvSpPr>
            <a:spLocks noChangeShapeType="1"/>
          </p:cNvSpPr>
          <p:nvPr/>
        </p:nvSpPr>
        <p:spPr bwMode="auto">
          <a:xfrm>
            <a:off x="4787506" y="2327675"/>
            <a:ext cx="2269331" cy="2559844"/>
          </a:xfrm>
          <a:prstGeom prst="line">
            <a:avLst/>
          </a:prstGeom>
          <a:ln>
            <a:headEnd/>
            <a:tailEnd/>
          </a:ln>
        </p:spPr>
        <p:style>
          <a:lnRef idx="3">
            <a:schemeClr val="accent1"/>
          </a:lnRef>
          <a:fillRef idx="0">
            <a:schemeClr val="accent1"/>
          </a:fillRef>
          <a:effectRef idx="2">
            <a:schemeClr val="accent1"/>
          </a:effectRef>
          <a:fontRef idx="minor">
            <a:schemeClr val="tx1"/>
          </a:fontRef>
        </p:style>
        <p:txBody>
          <a:bodyPr lIns="67500" tIns="35100" rIns="67500" bIns="35100" anchor="b"/>
          <a:lstStyle/>
          <a:p>
            <a:pPr>
              <a:defRPr/>
            </a:pPr>
            <a:endParaRPr lang="en-GB" sz="1350"/>
          </a:p>
        </p:txBody>
      </p:sp>
      <p:sp>
        <p:nvSpPr>
          <p:cNvPr id="27673" name="Rectangle 2"/>
          <p:cNvSpPr>
            <a:spLocks noGrp="1" noChangeArrowheads="1"/>
          </p:cNvSpPr>
          <p:nvPr>
            <p:ph type="title"/>
          </p:nvPr>
        </p:nvSpPr>
        <p:spPr>
          <a:xfrm>
            <a:off x="1419225" y="409453"/>
            <a:ext cx="6000750" cy="912019"/>
          </a:xfrm>
        </p:spPr>
        <p:txBody>
          <a:bodyPr>
            <a:normAutofit/>
          </a:bodyPr>
          <a:lstStyle/>
          <a:p>
            <a:r>
              <a:rPr lang="en-GB" altLang="en-US" sz="3600" b="1" dirty="0">
                <a:latin typeface="Arial Rounded MT Bold" panose="020F0704030504030204" pitchFamily="34" charset="0"/>
              </a:rPr>
              <a:t>Exercise 1 - Dots</a:t>
            </a:r>
          </a:p>
        </p:txBody>
      </p:sp>
      <p:sp>
        <p:nvSpPr>
          <p:cNvPr id="10" name="Slide Number Placeholder 6"/>
          <p:cNvSpPr>
            <a:spLocks noGrp="1"/>
          </p:cNvSpPr>
          <p:nvPr>
            <p:ph type="sldNum" sz="quarter" idx="12"/>
          </p:nvPr>
        </p:nvSpPr>
        <p:spPr>
          <a:xfrm>
            <a:off x="6057900" y="5624515"/>
            <a:ext cx="1600200" cy="273844"/>
          </a:xfrm>
        </p:spPr>
        <p:txBody>
          <a:bodyPr/>
          <a:lstStyle/>
          <a:p>
            <a:pPr>
              <a:defRPr/>
            </a:pPr>
            <a:fld id="{2751BE0F-0CA4-44D7-B7B8-E814279CB5D8}" type="slidenum">
              <a:rPr lang="en-GB" smtClean="0"/>
              <a:pPr>
                <a:defRPr/>
              </a:pPr>
              <a:t>24</a:t>
            </a:fld>
            <a:endParaRPr lang="en-GB"/>
          </a:p>
        </p:txBody>
      </p:sp>
    </p:spTree>
    <p:extLst>
      <p:ext uri="{BB962C8B-B14F-4D97-AF65-F5344CB8AC3E}">
        <p14:creationId xmlns:p14="http://schemas.microsoft.com/office/powerpoint/2010/main" val="57830329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74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74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074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07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Rectangle 2"/>
          <p:cNvSpPr>
            <a:spLocks noGrp="1" noChangeArrowheads="1"/>
          </p:cNvSpPr>
          <p:nvPr>
            <p:ph type="title"/>
          </p:nvPr>
        </p:nvSpPr>
        <p:spPr>
          <a:xfrm>
            <a:off x="457200" y="136521"/>
            <a:ext cx="8229600" cy="857250"/>
          </a:xfrm>
        </p:spPr>
        <p:txBody>
          <a:bodyPr>
            <a:normAutofit/>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First Glance</a:t>
            </a:r>
          </a:p>
        </p:txBody>
      </p:sp>
      <p:pic>
        <p:nvPicPr>
          <p:cNvPr id="28676" name="Picture 2" descr="http://1.bp.blogspot.com/-exuDsmMp8GE/UE1gIUk9pVI/AAAAAAAAB3U/LWrUJ-YnUH0/s1600/DifferentPerspectives.jpg"/>
          <p:cNvPicPr>
            <a:picLocks noChangeAspect="1" noChangeArrowheads="1"/>
          </p:cNvPicPr>
          <p:nvPr/>
        </p:nvPicPr>
        <p:blipFill rotWithShape="1">
          <a:blip r:embed="rId2">
            <a:extLst>
              <a:ext uri="{28A0092B-C50C-407E-A947-70E740481C1C}">
                <a14:useLocalDpi xmlns:a14="http://schemas.microsoft.com/office/drawing/2010/main" val="0"/>
              </a:ext>
            </a:extLst>
          </a:blip>
          <a:srcRect t="18238"/>
          <a:stretch/>
        </p:blipFill>
        <p:spPr bwMode="auto">
          <a:xfrm>
            <a:off x="1456908" y="1851021"/>
            <a:ext cx="6052212" cy="35257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Slide Number Placeholder 6"/>
          <p:cNvSpPr>
            <a:spLocks noGrp="1"/>
          </p:cNvSpPr>
          <p:nvPr>
            <p:ph type="sldNum" sz="quarter" idx="12"/>
          </p:nvPr>
        </p:nvSpPr>
        <p:spPr/>
        <p:txBody>
          <a:bodyPr/>
          <a:lstStyle/>
          <a:p>
            <a:pPr>
              <a:defRPr/>
            </a:pPr>
            <a:fld id="{B4F11A85-8942-4F43-8E62-4B48144035C9}" type="slidenum">
              <a:rPr lang="en-GB" smtClean="0"/>
              <a:pPr>
                <a:defRPr/>
              </a:pPr>
              <a:t>25</a:t>
            </a:fld>
            <a:endParaRPr lang="en-GB"/>
          </a:p>
        </p:txBody>
      </p:sp>
      <p:sp>
        <p:nvSpPr>
          <p:cNvPr id="2" name="TextBox 1">
            <a:extLst>
              <a:ext uri="{FF2B5EF4-FFF2-40B4-BE49-F238E27FC236}">
                <a16:creationId xmlns:a16="http://schemas.microsoft.com/office/drawing/2014/main" id="{D8F8B989-ABF6-463B-A79C-06024822683D}"/>
              </a:ext>
            </a:extLst>
          </p:cNvPr>
          <p:cNvSpPr txBox="1"/>
          <p:nvPr/>
        </p:nvSpPr>
        <p:spPr>
          <a:xfrm>
            <a:off x="647700" y="993771"/>
            <a:ext cx="8496300" cy="738664"/>
          </a:xfrm>
          <a:prstGeom prst="rect">
            <a:avLst/>
          </a:prstGeom>
          <a:noFill/>
        </p:spPr>
        <p:txBody>
          <a:bodyPr wrap="square" rtlCol="0">
            <a:spAutoFit/>
          </a:bodyPr>
          <a:lstStyle/>
          <a:p>
            <a:r>
              <a:rPr lang="en-GB" sz="2100" dirty="0">
                <a:latin typeface="Arial" panose="020B0604020202020204" pitchFamily="34" charset="0"/>
                <a:cs typeface="Arial" panose="020B0604020202020204" pitchFamily="34" charset="0"/>
              </a:rPr>
              <a:t>Reality can be so complex that equally valid observations from differing perspectives can appear to be contradictory. </a:t>
            </a:r>
          </a:p>
        </p:txBody>
      </p:sp>
    </p:spTree>
    <p:extLst>
      <p:ext uri="{BB962C8B-B14F-4D97-AF65-F5344CB8AC3E}">
        <p14:creationId xmlns:p14="http://schemas.microsoft.com/office/powerpoint/2010/main" val="41228564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7" name="Rectangle 3"/>
          <p:cNvSpPr>
            <a:spLocks noGrp="1" noChangeArrowheads="1"/>
          </p:cNvSpPr>
          <p:nvPr>
            <p:ph sz="quarter" idx="1"/>
          </p:nvPr>
        </p:nvSpPr>
        <p:spPr>
          <a:xfrm>
            <a:off x="457200" y="1958518"/>
            <a:ext cx="8369300" cy="3240881"/>
          </a:xfrm>
        </p:spPr>
        <p:txBody>
          <a:bodyPr>
            <a:normAutofit lnSpcReduction="10000"/>
          </a:bodyPr>
          <a:lstStyle/>
          <a:p>
            <a:pPr>
              <a:buFontTx/>
              <a:buNone/>
            </a:pPr>
            <a:r>
              <a:rPr lang="en-GB" altLang="en-US" b="1" dirty="0"/>
              <a:t>Exercise 2</a:t>
            </a:r>
            <a:r>
              <a:rPr lang="en-GB" altLang="en-US" dirty="0"/>
              <a:t>:</a:t>
            </a:r>
          </a:p>
          <a:p>
            <a:pPr>
              <a:buFontTx/>
              <a:buNone/>
            </a:pPr>
            <a:endParaRPr lang="en-GB" altLang="en-US" dirty="0"/>
          </a:p>
          <a:p>
            <a:pPr>
              <a:buFontTx/>
              <a:buNone/>
            </a:pPr>
            <a:r>
              <a:rPr lang="en-GB" altLang="en-US" dirty="0"/>
              <a:t>Add one straight line so that:</a:t>
            </a:r>
          </a:p>
          <a:p>
            <a:pPr>
              <a:buFontTx/>
              <a:buNone/>
            </a:pPr>
            <a:endParaRPr lang="en-GB" altLang="en-US" dirty="0"/>
          </a:p>
          <a:p>
            <a:pPr algn="ctr">
              <a:buFontTx/>
              <a:buNone/>
            </a:pPr>
            <a:r>
              <a:rPr lang="en-GB" altLang="en-US" sz="7200" dirty="0"/>
              <a:t>5 </a:t>
            </a:r>
            <a:r>
              <a:rPr lang="en-GB" altLang="en-US" sz="9000" dirty="0"/>
              <a:t>+</a:t>
            </a:r>
            <a:r>
              <a:rPr lang="en-GB" altLang="en-US" sz="7200" dirty="0"/>
              <a:t> 5 </a:t>
            </a:r>
            <a:r>
              <a:rPr lang="en-GB" altLang="en-US" sz="9000" dirty="0"/>
              <a:t>+</a:t>
            </a:r>
            <a:r>
              <a:rPr lang="en-GB" altLang="en-US" sz="7200" dirty="0"/>
              <a:t> 5 = 550</a:t>
            </a:r>
          </a:p>
          <a:p>
            <a:pPr>
              <a:buFontTx/>
              <a:buNone/>
            </a:pPr>
            <a:endParaRPr lang="en-GB" altLang="en-US" dirty="0"/>
          </a:p>
        </p:txBody>
      </p:sp>
      <p:sp>
        <p:nvSpPr>
          <p:cNvPr id="5" name="Rectangle 2"/>
          <p:cNvSpPr>
            <a:spLocks noGrp="1" noChangeArrowheads="1"/>
          </p:cNvSpPr>
          <p:nvPr>
            <p:ph type="title"/>
          </p:nvPr>
        </p:nvSpPr>
        <p:spPr>
          <a:xfrm>
            <a:off x="457200" y="136521"/>
            <a:ext cx="8229600" cy="1143000"/>
          </a:xfrm>
        </p:spPr>
        <p:txBody>
          <a:bodyPr>
            <a:normAutofit/>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Mental Agility</a:t>
            </a:r>
          </a:p>
        </p:txBody>
      </p:sp>
      <p:sp>
        <p:nvSpPr>
          <p:cNvPr id="6" name="Slide Number Placeholder 6"/>
          <p:cNvSpPr>
            <a:spLocks noGrp="1"/>
          </p:cNvSpPr>
          <p:nvPr>
            <p:ph type="sldNum" sz="quarter" idx="12"/>
          </p:nvPr>
        </p:nvSpPr>
        <p:spPr/>
        <p:txBody>
          <a:bodyPr/>
          <a:lstStyle/>
          <a:p>
            <a:pPr>
              <a:defRPr/>
            </a:pPr>
            <a:fld id="{CEA13C76-9C5B-4E7A-8204-0E95EA8B39E6}" type="slidenum">
              <a:rPr lang="en-GB" smtClean="0"/>
              <a:pPr>
                <a:defRPr/>
              </a:pPr>
              <a:t>26</a:t>
            </a:fld>
            <a:endParaRPr lang="en-GB"/>
          </a:p>
        </p:txBody>
      </p:sp>
      <p:sp>
        <p:nvSpPr>
          <p:cNvPr id="2" name="TextBox 1"/>
          <p:cNvSpPr txBox="1">
            <a:spLocks noChangeArrowheads="1"/>
          </p:cNvSpPr>
          <p:nvPr/>
        </p:nvSpPr>
        <p:spPr bwMode="auto">
          <a:xfrm>
            <a:off x="2064941" y="2078833"/>
            <a:ext cx="1837134"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r>
              <a:rPr lang="en-GB" altLang="en-US" sz="2100" dirty="0">
                <a:latin typeface="Arial" charset="0"/>
              </a:rPr>
              <a:t>Pairs – 3 Mins</a:t>
            </a:r>
          </a:p>
        </p:txBody>
      </p:sp>
    </p:spTree>
    <p:extLst>
      <p:ext uri="{BB962C8B-B14F-4D97-AF65-F5344CB8AC3E}">
        <p14:creationId xmlns:p14="http://schemas.microsoft.com/office/powerpoint/2010/main" val="5990528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974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974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9747">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7" name="Rectangle 3"/>
          <p:cNvSpPr>
            <a:spLocks noGrp="1" noChangeArrowheads="1"/>
          </p:cNvSpPr>
          <p:nvPr>
            <p:ph sz="quarter" idx="1"/>
          </p:nvPr>
        </p:nvSpPr>
        <p:spPr>
          <a:xfrm>
            <a:off x="457201" y="2078834"/>
            <a:ext cx="8445500" cy="3240881"/>
          </a:xfrm>
        </p:spPr>
        <p:txBody>
          <a:bodyPr>
            <a:normAutofit lnSpcReduction="10000"/>
          </a:bodyPr>
          <a:lstStyle/>
          <a:p>
            <a:pPr>
              <a:buFontTx/>
              <a:buNone/>
            </a:pPr>
            <a:r>
              <a:rPr lang="en-GB" altLang="en-US" b="1" dirty="0"/>
              <a:t>Exercise 2</a:t>
            </a:r>
            <a:r>
              <a:rPr lang="en-GB" altLang="en-US" dirty="0"/>
              <a:t>:</a:t>
            </a:r>
          </a:p>
          <a:p>
            <a:pPr>
              <a:buFontTx/>
              <a:buNone/>
            </a:pPr>
            <a:endParaRPr lang="en-GB" altLang="en-US" dirty="0"/>
          </a:p>
          <a:p>
            <a:pPr>
              <a:buFontTx/>
              <a:buNone/>
            </a:pPr>
            <a:r>
              <a:rPr lang="en-GB" altLang="en-US" dirty="0"/>
              <a:t>Add one straight line so that:</a:t>
            </a:r>
          </a:p>
          <a:p>
            <a:pPr>
              <a:buFontTx/>
              <a:buNone/>
            </a:pPr>
            <a:endParaRPr lang="en-GB" altLang="en-US" dirty="0"/>
          </a:p>
          <a:p>
            <a:pPr algn="ctr">
              <a:buFontTx/>
              <a:buNone/>
            </a:pPr>
            <a:r>
              <a:rPr lang="en-GB" altLang="en-US" sz="7200" dirty="0"/>
              <a:t>5 </a:t>
            </a:r>
            <a:r>
              <a:rPr lang="en-GB" altLang="en-US" sz="9000" dirty="0"/>
              <a:t>+</a:t>
            </a:r>
            <a:r>
              <a:rPr lang="en-GB" altLang="en-US" sz="7200" dirty="0"/>
              <a:t> 5 </a:t>
            </a:r>
            <a:r>
              <a:rPr lang="en-GB" altLang="en-US" sz="9000" dirty="0"/>
              <a:t>+</a:t>
            </a:r>
            <a:r>
              <a:rPr lang="en-GB" altLang="en-US" sz="7200" dirty="0"/>
              <a:t> 5 = 550</a:t>
            </a:r>
          </a:p>
          <a:p>
            <a:pPr>
              <a:buFontTx/>
              <a:buNone/>
            </a:pPr>
            <a:endParaRPr lang="en-GB" altLang="en-US" dirty="0"/>
          </a:p>
        </p:txBody>
      </p:sp>
      <p:sp>
        <p:nvSpPr>
          <p:cNvPr id="5" name="Rectangle 2"/>
          <p:cNvSpPr>
            <a:spLocks noGrp="1" noChangeArrowheads="1"/>
          </p:cNvSpPr>
          <p:nvPr>
            <p:ph type="title"/>
          </p:nvPr>
        </p:nvSpPr>
        <p:spPr/>
        <p:txBody>
          <a:bodyPr>
            <a:normAutofit/>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Mental Agility</a:t>
            </a:r>
          </a:p>
        </p:txBody>
      </p:sp>
      <p:sp>
        <p:nvSpPr>
          <p:cNvPr id="6" name="Slide Number Placeholder 6"/>
          <p:cNvSpPr>
            <a:spLocks noGrp="1"/>
          </p:cNvSpPr>
          <p:nvPr>
            <p:ph type="sldNum" sz="quarter" idx="12"/>
          </p:nvPr>
        </p:nvSpPr>
        <p:spPr/>
        <p:txBody>
          <a:bodyPr/>
          <a:lstStyle/>
          <a:p>
            <a:pPr>
              <a:defRPr/>
            </a:pPr>
            <a:fld id="{CEA13C76-9C5B-4E7A-8204-0E95EA8B39E6}" type="slidenum">
              <a:rPr lang="en-GB" smtClean="0"/>
              <a:pPr>
                <a:defRPr/>
              </a:pPr>
              <a:t>27</a:t>
            </a:fld>
            <a:endParaRPr lang="en-GB"/>
          </a:p>
        </p:txBody>
      </p:sp>
      <p:sp>
        <p:nvSpPr>
          <p:cNvPr id="2" name="TextBox 1"/>
          <p:cNvSpPr txBox="1">
            <a:spLocks noChangeArrowheads="1"/>
          </p:cNvSpPr>
          <p:nvPr/>
        </p:nvSpPr>
        <p:spPr bwMode="auto">
          <a:xfrm>
            <a:off x="5963841" y="3375424"/>
            <a:ext cx="1837134"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r>
              <a:rPr lang="en-GB" altLang="en-US" sz="2100">
                <a:latin typeface="Arial" charset="0"/>
              </a:rPr>
              <a:t>Pairs – 3 Mins</a:t>
            </a:r>
          </a:p>
        </p:txBody>
      </p:sp>
      <p:cxnSp>
        <p:nvCxnSpPr>
          <p:cNvPr id="4" name="Straight Connector 3"/>
          <p:cNvCxnSpPr>
            <a:cxnSpLocks/>
          </p:cNvCxnSpPr>
          <p:nvPr/>
        </p:nvCxnSpPr>
        <p:spPr>
          <a:xfrm flipH="1">
            <a:off x="4038602" y="4286250"/>
            <a:ext cx="215900" cy="228600"/>
          </a:xfrm>
          <a:prstGeom prst="line">
            <a:avLst/>
          </a:prstGeom>
          <a:ln w="76200"/>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33831057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974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974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9747">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2"/>
          <p:cNvSpPr>
            <a:spLocks noGrp="1" noChangeArrowheads="1"/>
          </p:cNvSpPr>
          <p:nvPr>
            <p:ph type="title"/>
          </p:nvPr>
        </p:nvSpPr>
        <p:spPr/>
        <p:txBody>
          <a:bodyPr/>
          <a:lstStyle/>
          <a:p>
            <a:pPr>
              <a:defRPr/>
            </a:pPr>
            <a:r>
              <a:rPr lang="en-GB" altLang="en-US"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size of the problem</a:t>
            </a:r>
          </a:p>
        </p:txBody>
      </p:sp>
      <p:sp>
        <p:nvSpPr>
          <p:cNvPr id="179203" name="Rectangle 3"/>
          <p:cNvSpPr>
            <a:spLocks noGrp="1" noChangeArrowheads="1"/>
          </p:cNvSpPr>
          <p:nvPr>
            <p:ph sz="quarter" idx="1"/>
          </p:nvPr>
        </p:nvSpPr>
        <p:spPr>
          <a:xfrm>
            <a:off x="368301" y="1920479"/>
            <a:ext cx="8318500" cy="3554016"/>
          </a:xfrm>
        </p:spPr>
        <p:txBody>
          <a:bodyPr/>
          <a:lstStyle/>
          <a:p>
            <a:pPr>
              <a:buFontTx/>
              <a:buNone/>
            </a:pPr>
            <a:endParaRPr lang="en-GB" altLang="en-US" dirty="0">
              <a:latin typeface="Arial" charset="0"/>
              <a:cs typeface="Arial" charset="0"/>
            </a:endParaRPr>
          </a:p>
          <a:p>
            <a:pPr>
              <a:buFontTx/>
              <a:buNone/>
            </a:pPr>
            <a:r>
              <a:rPr lang="en-GB" altLang="en-US" dirty="0">
                <a:latin typeface="Arial" charset="0"/>
                <a:cs typeface="Arial" charset="0"/>
              </a:rPr>
              <a:t>	Problems can often be deceptive –  what appears to be a small problem can sometimes turn out to be a far bigger and possibly different problem.</a:t>
            </a:r>
          </a:p>
        </p:txBody>
      </p:sp>
      <p:sp>
        <p:nvSpPr>
          <p:cNvPr id="5" name="Slide Number Placeholder 6"/>
          <p:cNvSpPr>
            <a:spLocks noGrp="1"/>
          </p:cNvSpPr>
          <p:nvPr>
            <p:ph type="sldNum" sz="quarter" idx="12"/>
          </p:nvPr>
        </p:nvSpPr>
        <p:spPr/>
        <p:txBody>
          <a:bodyPr/>
          <a:lstStyle/>
          <a:p>
            <a:pPr>
              <a:defRPr/>
            </a:pPr>
            <a:fld id="{BED6C08D-3E94-47A2-BC5B-3696B4A060B9}" type="slidenum">
              <a:rPr lang="en-GB" smtClean="0"/>
              <a:pPr>
                <a:defRPr/>
              </a:pPr>
              <a:t>28</a:t>
            </a:fld>
            <a:endParaRPr lang="en-GB"/>
          </a:p>
        </p:txBody>
      </p:sp>
    </p:spTree>
    <p:extLst>
      <p:ext uri="{BB962C8B-B14F-4D97-AF65-F5344CB8AC3E}">
        <p14:creationId xmlns:p14="http://schemas.microsoft.com/office/powerpoint/2010/main" val="42706071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920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920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1398986" y="373675"/>
            <a:ext cx="6172200" cy="727472"/>
          </a:xfrm>
        </p:spPr>
        <p:txBody>
          <a:bodyPr>
            <a:normAutofit fontScale="90000"/>
          </a:bodyPr>
          <a:lstStyle/>
          <a:p>
            <a:pPr>
              <a:defRPr/>
            </a:pPr>
            <a:r>
              <a:rPr lang="en-GB" alt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 Models</a:t>
            </a:r>
            <a:br>
              <a:rPr lang="en-GB" altLang="en-US" sz="3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US" altLang="en-US" sz="3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2771" name="Rectangle 4"/>
          <p:cNvSpPr>
            <a:spLocks noChangeArrowheads="1"/>
          </p:cNvSpPr>
          <p:nvPr/>
        </p:nvSpPr>
        <p:spPr bwMode="auto">
          <a:xfrm>
            <a:off x="3358756" y="3320059"/>
            <a:ext cx="2753915" cy="3798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90000"/>
              </a:lnSpc>
            </a:pPr>
            <a:r>
              <a:rPr lang="en-GB" altLang="en-US" sz="2400" b="1" dirty="0">
                <a:solidFill>
                  <a:srgbClr val="0033CC"/>
                </a:solidFill>
                <a:latin typeface="Gill Sans MT" pitchFamily="34" charset="0"/>
              </a:rPr>
              <a:t>Problem Solving Models</a:t>
            </a:r>
          </a:p>
        </p:txBody>
      </p:sp>
      <p:sp>
        <p:nvSpPr>
          <p:cNvPr id="33806" name="Freeform 14"/>
          <p:cNvSpPr>
            <a:spLocks/>
          </p:cNvSpPr>
          <p:nvPr/>
        </p:nvSpPr>
        <p:spPr bwMode="auto">
          <a:xfrm>
            <a:off x="2303862" y="2824165"/>
            <a:ext cx="2026840" cy="271901"/>
          </a:xfrm>
          <a:custGeom>
            <a:avLst/>
            <a:gdLst>
              <a:gd name="T0" fmla="*/ 2147483647 w 2009"/>
              <a:gd name="T1" fmla="*/ 1281612785 h 597"/>
              <a:gd name="T2" fmla="*/ 2147483647 w 2009"/>
              <a:gd name="T3" fmla="*/ 352068320 h 597"/>
              <a:gd name="T4" fmla="*/ 2147483647 w 2009"/>
              <a:gd name="T5" fmla="*/ 169593225 h 597"/>
              <a:gd name="T6" fmla="*/ 2011517534 w 2009"/>
              <a:gd name="T7" fmla="*/ 47228641 h 597"/>
              <a:gd name="T8" fmla="*/ 1782356810 w 2009"/>
              <a:gd name="T9" fmla="*/ 17173385 h 597"/>
              <a:gd name="T10" fmla="*/ 0 w 2009"/>
              <a:gd name="T11" fmla="*/ 0 h 5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09" h="597">
                <a:moveTo>
                  <a:pt x="2009" y="597"/>
                </a:moveTo>
                <a:lnTo>
                  <a:pt x="1785" y="164"/>
                </a:lnTo>
                <a:lnTo>
                  <a:pt x="1686" y="79"/>
                </a:lnTo>
                <a:lnTo>
                  <a:pt x="1501" y="22"/>
                </a:lnTo>
                <a:lnTo>
                  <a:pt x="1330" y="8"/>
                </a:lnTo>
                <a:lnTo>
                  <a:pt x="0" y="0"/>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2774" name="Rectangle 16"/>
          <p:cNvSpPr>
            <a:spLocks noChangeArrowheads="1"/>
          </p:cNvSpPr>
          <p:nvPr/>
        </p:nvSpPr>
        <p:spPr bwMode="auto">
          <a:xfrm rot="2390579">
            <a:off x="3600453" y="4131471"/>
            <a:ext cx="432197" cy="216694"/>
          </a:xfrm>
          <a:prstGeom prst="rect">
            <a:avLst/>
          </a:prstGeom>
          <a:solidFill>
            <a:schemeClr val="bg1"/>
          </a:solidFill>
          <a:ln w="1588">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sz="1350">
              <a:solidFill>
                <a:srgbClr val="000000"/>
              </a:solidFill>
              <a:latin typeface="Gill Sans MT" pitchFamily="34" charset="0"/>
            </a:endParaRPr>
          </a:p>
        </p:txBody>
      </p:sp>
      <p:sp>
        <p:nvSpPr>
          <p:cNvPr id="33809" name="Freeform 17"/>
          <p:cNvSpPr>
            <a:spLocks/>
          </p:cNvSpPr>
          <p:nvPr/>
        </p:nvSpPr>
        <p:spPr bwMode="auto">
          <a:xfrm>
            <a:off x="2250281" y="3736184"/>
            <a:ext cx="1843088" cy="281993"/>
          </a:xfrm>
          <a:custGeom>
            <a:avLst/>
            <a:gdLst>
              <a:gd name="T0" fmla="*/ 2147483647 w 2030"/>
              <a:gd name="T1" fmla="*/ 0 h 597"/>
              <a:gd name="T2" fmla="*/ 2147483647 w 2030"/>
              <a:gd name="T3" fmla="*/ 1078805760 h 597"/>
              <a:gd name="T4" fmla="*/ 2147483647 w 2030"/>
              <a:gd name="T5" fmla="*/ 1252736089 h 597"/>
              <a:gd name="T6" fmla="*/ 1969592910 w 2030"/>
              <a:gd name="T7" fmla="*/ 1314381793 h 597"/>
              <a:gd name="T8" fmla="*/ 0 w 2030"/>
              <a:gd name="T9" fmla="*/ 1314381793 h 59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30" h="597">
                <a:moveTo>
                  <a:pt x="2030" y="0"/>
                </a:moveTo>
                <a:lnTo>
                  <a:pt x="1707" y="490"/>
                </a:lnTo>
                <a:lnTo>
                  <a:pt x="1536" y="569"/>
                </a:lnTo>
                <a:lnTo>
                  <a:pt x="1344" y="597"/>
                </a:lnTo>
                <a:lnTo>
                  <a:pt x="0" y="597"/>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3810" name="Freeform 18"/>
          <p:cNvSpPr>
            <a:spLocks/>
          </p:cNvSpPr>
          <p:nvPr/>
        </p:nvSpPr>
        <p:spPr bwMode="auto">
          <a:xfrm>
            <a:off x="2303863" y="3863580"/>
            <a:ext cx="1877615" cy="920354"/>
          </a:xfrm>
          <a:custGeom>
            <a:avLst/>
            <a:gdLst>
              <a:gd name="T0" fmla="*/ 2147483647 w 2167"/>
              <a:gd name="T1" fmla="*/ 0 h 1403"/>
              <a:gd name="T2" fmla="*/ 2147483647 w 2167"/>
              <a:gd name="T3" fmla="*/ 2147483647 h 1403"/>
              <a:gd name="T4" fmla="*/ 2147483647 w 2167"/>
              <a:gd name="T5" fmla="*/ 2147483647 h 1403"/>
              <a:gd name="T6" fmla="*/ 2147483647 w 2167"/>
              <a:gd name="T7" fmla="*/ 2147483647 h 1403"/>
              <a:gd name="T8" fmla="*/ 2147483647 w 2167"/>
              <a:gd name="T9" fmla="*/ 2147483647 h 1403"/>
              <a:gd name="T10" fmla="*/ 1957956734 w 2167"/>
              <a:gd name="T11" fmla="*/ 2147483647 h 1403"/>
              <a:gd name="T12" fmla="*/ 0 w 2167"/>
              <a:gd name="T13" fmla="*/ 2147483647 h 140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167" h="1403">
                <a:moveTo>
                  <a:pt x="2167" y="0"/>
                </a:moveTo>
                <a:lnTo>
                  <a:pt x="1980" y="1012"/>
                </a:lnTo>
                <a:lnTo>
                  <a:pt x="1916" y="1155"/>
                </a:lnTo>
                <a:lnTo>
                  <a:pt x="1795" y="1283"/>
                </a:lnTo>
                <a:lnTo>
                  <a:pt x="1652" y="1375"/>
                </a:lnTo>
                <a:lnTo>
                  <a:pt x="1467" y="1403"/>
                </a:lnTo>
                <a:lnTo>
                  <a:pt x="0" y="1403"/>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3811" name="Freeform 19"/>
          <p:cNvSpPr>
            <a:spLocks/>
          </p:cNvSpPr>
          <p:nvPr/>
        </p:nvSpPr>
        <p:spPr bwMode="auto">
          <a:xfrm>
            <a:off x="4978006" y="1970488"/>
            <a:ext cx="2594371" cy="1085846"/>
          </a:xfrm>
          <a:custGeom>
            <a:avLst/>
            <a:gdLst>
              <a:gd name="T0" fmla="*/ 0 w 2112"/>
              <a:gd name="T1" fmla="*/ 1628020938 h 646"/>
              <a:gd name="T2" fmla="*/ 985381888 w 2112"/>
              <a:gd name="T3" fmla="*/ 322580000 h 646"/>
              <a:gd name="T4" fmla="*/ 1360884375 w 2112"/>
              <a:gd name="T5" fmla="*/ 105846563 h 646"/>
              <a:gd name="T6" fmla="*/ 1897678450 w 2112"/>
              <a:gd name="T7" fmla="*/ 0 h 646"/>
              <a:gd name="T8" fmla="*/ 2147483647 w 2112"/>
              <a:gd name="T9" fmla="*/ 0 h 64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12" h="646">
                <a:moveTo>
                  <a:pt x="0" y="646"/>
                </a:moveTo>
                <a:lnTo>
                  <a:pt x="391" y="128"/>
                </a:lnTo>
                <a:lnTo>
                  <a:pt x="540" y="42"/>
                </a:lnTo>
                <a:lnTo>
                  <a:pt x="753" y="0"/>
                </a:lnTo>
                <a:lnTo>
                  <a:pt x="2112" y="0"/>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dirty="0"/>
          </a:p>
        </p:txBody>
      </p:sp>
      <p:sp>
        <p:nvSpPr>
          <p:cNvPr id="33813" name="Freeform 21"/>
          <p:cNvSpPr>
            <a:spLocks/>
          </p:cNvSpPr>
          <p:nvPr/>
        </p:nvSpPr>
        <p:spPr bwMode="auto">
          <a:xfrm>
            <a:off x="5112545" y="3861198"/>
            <a:ext cx="2746164" cy="189311"/>
          </a:xfrm>
          <a:custGeom>
            <a:avLst/>
            <a:gdLst>
              <a:gd name="T0" fmla="*/ 0 w 2146"/>
              <a:gd name="T1" fmla="*/ 0 h 540"/>
              <a:gd name="T2" fmla="*/ 564515000 w 2146"/>
              <a:gd name="T3" fmla="*/ 947578750 h 540"/>
              <a:gd name="T4" fmla="*/ 904736888 w 2146"/>
              <a:gd name="T5" fmla="*/ 1164312188 h 540"/>
              <a:gd name="T6" fmla="*/ 1406247188 w 2146"/>
              <a:gd name="T7" fmla="*/ 1343244075 h 540"/>
              <a:gd name="T8" fmla="*/ 2033766888 w 2146"/>
              <a:gd name="T9" fmla="*/ 1360884375 h 540"/>
              <a:gd name="T10" fmla="*/ 2147483647 w 2146"/>
              <a:gd name="T11" fmla="*/ 1348284388 h 54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146" h="540">
                <a:moveTo>
                  <a:pt x="0" y="0"/>
                </a:moveTo>
                <a:lnTo>
                  <a:pt x="224" y="376"/>
                </a:lnTo>
                <a:lnTo>
                  <a:pt x="359" y="462"/>
                </a:lnTo>
                <a:lnTo>
                  <a:pt x="558" y="533"/>
                </a:lnTo>
                <a:lnTo>
                  <a:pt x="807" y="540"/>
                </a:lnTo>
                <a:lnTo>
                  <a:pt x="2146" y="535"/>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3814" name="Freeform 22"/>
          <p:cNvSpPr>
            <a:spLocks/>
          </p:cNvSpPr>
          <p:nvPr/>
        </p:nvSpPr>
        <p:spPr bwMode="auto">
          <a:xfrm>
            <a:off x="4580337" y="3863581"/>
            <a:ext cx="3064669" cy="985834"/>
          </a:xfrm>
          <a:custGeom>
            <a:avLst/>
            <a:gdLst>
              <a:gd name="T0" fmla="*/ 0 w 2574"/>
              <a:gd name="T1" fmla="*/ 0 h 1358"/>
              <a:gd name="T2" fmla="*/ 662801888 w 2574"/>
              <a:gd name="T3" fmla="*/ 1988404075 h 1358"/>
              <a:gd name="T4" fmla="*/ 1146671888 w 2574"/>
              <a:gd name="T5" fmla="*/ 2147483647 h 1358"/>
              <a:gd name="T6" fmla="*/ 1595259700 w 2574"/>
              <a:gd name="T7" fmla="*/ 2147483647 h 1358"/>
              <a:gd name="T8" fmla="*/ 2147483647 w 2574"/>
              <a:gd name="T9" fmla="*/ 2147483647 h 1358"/>
              <a:gd name="T10" fmla="*/ 2147483647 w 2574"/>
              <a:gd name="T11" fmla="*/ 2147483647 h 1358"/>
              <a:gd name="T12" fmla="*/ 2147483647 w 2574"/>
              <a:gd name="T13" fmla="*/ 2147483647 h 1358"/>
              <a:gd name="T14" fmla="*/ 2147483647 w 2574"/>
              <a:gd name="T15" fmla="*/ 2147483647 h 135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574" h="1358">
                <a:moveTo>
                  <a:pt x="0" y="0"/>
                </a:moveTo>
                <a:lnTo>
                  <a:pt x="263" y="789"/>
                </a:lnTo>
                <a:lnTo>
                  <a:pt x="455" y="1031"/>
                </a:lnTo>
                <a:lnTo>
                  <a:pt x="633" y="1187"/>
                </a:lnTo>
                <a:lnTo>
                  <a:pt x="853" y="1272"/>
                </a:lnTo>
                <a:lnTo>
                  <a:pt x="1003" y="1308"/>
                </a:lnTo>
                <a:lnTo>
                  <a:pt x="1216" y="1351"/>
                </a:lnTo>
                <a:lnTo>
                  <a:pt x="2574" y="1358"/>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3815" name="Text Box 23"/>
          <p:cNvSpPr txBox="1">
            <a:spLocks noChangeArrowheads="1"/>
          </p:cNvSpPr>
          <p:nvPr/>
        </p:nvSpPr>
        <p:spPr bwMode="auto">
          <a:xfrm>
            <a:off x="136922" y="2096691"/>
            <a:ext cx="2719655" cy="1034129"/>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Cause &amp; Effect Diagram </a:t>
            </a:r>
          </a:p>
          <a:p>
            <a:pPr eaLnBrk="0" hangingPunct="0">
              <a:spcBef>
                <a:spcPct val="20000"/>
              </a:spcBef>
            </a:pPr>
            <a:r>
              <a:rPr lang="en-GB" altLang="en-US" sz="1800" dirty="0">
                <a:solidFill>
                  <a:srgbClr val="000000"/>
                </a:solidFill>
                <a:latin typeface="Arial" charset="0"/>
              </a:rPr>
              <a:t>Fishbone Diagram </a:t>
            </a:r>
          </a:p>
          <a:p>
            <a:pPr eaLnBrk="0" hangingPunct="0">
              <a:spcBef>
                <a:spcPct val="20000"/>
              </a:spcBef>
            </a:pPr>
            <a:r>
              <a:rPr lang="en-GB" altLang="en-US" sz="1800" dirty="0">
                <a:solidFill>
                  <a:srgbClr val="000000"/>
                </a:solidFill>
                <a:latin typeface="Arial" charset="0"/>
              </a:rPr>
              <a:t>Ishikawa Diagram? </a:t>
            </a:r>
          </a:p>
        </p:txBody>
      </p:sp>
      <p:sp>
        <p:nvSpPr>
          <p:cNvPr id="33816" name="Text Box 24"/>
          <p:cNvSpPr txBox="1">
            <a:spLocks noChangeArrowheads="1"/>
          </p:cNvSpPr>
          <p:nvPr/>
        </p:nvSpPr>
        <p:spPr bwMode="auto">
          <a:xfrm>
            <a:off x="5988846" y="1658541"/>
            <a:ext cx="1970485" cy="646331"/>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a:solidFill>
                  <a:srgbClr val="000000"/>
                </a:solidFill>
                <a:latin typeface="Arial" charset="0"/>
              </a:rPr>
              <a:t>Force-field Analysis?</a:t>
            </a:r>
          </a:p>
        </p:txBody>
      </p:sp>
      <p:sp>
        <p:nvSpPr>
          <p:cNvPr id="33817" name="Text Box 25"/>
          <p:cNvSpPr txBox="1">
            <a:spLocks noChangeArrowheads="1"/>
          </p:cNvSpPr>
          <p:nvPr/>
        </p:nvSpPr>
        <p:spPr bwMode="auto">
          <a:xfrm>
            <a:off x="1250754" y="3539348"/>
            <a:ext cx="1782365"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Mind Mapping?</a:t>
            </a:r>
          </a:p>
        </p:txBody>
      </p:sp>
      <p:sp>
        <p:nvSpPr>
          <p:cNvPr id="33818" name="Text Box 26"/>
          <p:cNvSpPr txBox="1">
            <a:spLocks noChangeArrowheads="1"/>
          </p:cNvSpPr>
          <p:nvPr/>
        </p:nvSpPr>
        <p:spPr bwMode="auto">
          <a:xfrm>
            <a:off x="1398986" y="4379715"/>
            <a:ext cx="1736373"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Brainstorming?</a:t>
            </a:r>
          </a:p>
        </p:txBody>
      </p:sp>
      <p:sp>
        <p:nvSpPr>
          <p:cNvPr id="33819" name="Text Box 27"/>
          <p:cNvSpPr txBox="1">
            <a:spLocks noChangeArrowheads="1"/>
          </p:cNvSpPr>
          <p:nvPr/>
        </p:nvSpPr>
        <p:spPr bwMode="auto">
          <a:xfrm>
            <a:off x="6607375" y="2472135"/>
            <a:ext cx="1975926"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SWOT Analysis ?</a:t>
            </a:r>
          </a:p>
        </p:txBody>
      </p:sp>
      <p:sp>
        <p:nvSpPr>
          <p:cNvPr id="33821" name="Text Box 29"/>
          <p:cNvSpPr txBox="1">
            <a:spLocks noChangeArrowheads="1"/>
          </p:cNvSpPr>
          <p:nvPr/>
        </p:nvSpPr>
        <p:spPr bwMode="auto">
          <a:xfrm>
            <a:off x="6434139" y="3602831"/>
            <a:ext cx="1672317"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Risk Analysis?</a:t>
            </a:r>
          </a:p>
        </p:txBody>
      </p:sp>
      <p:sp>
        <p:nvSpPr>
          <p:cNvPr id="33822" name="Text Box 30"/>
          <p:cNvSpPr txBox="1">
            <a:spLocks noChangeArrowheads="1"/>
          </p:cNvSpPr>
          <p:nvPr/>
        </p:nvSpPr>
        <p:spPr bwMode="auto">
          <a:xfrm>
            <a:off x="5880897" y="4495800"/>
            <a:ext cx="2172454"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 PESTLE Analysis?</a:t>
            </a:r>
          </a:p>
        </p:txBody>
      </p:sp>
      <p:sp>
        <p:nvSpPr>
          <p:cNvPr id="22" name="Slide Number Placeholder 3"/>
          <p:cNvSpPr>
            <a:spLocks noGrp="1"/>
          </p:cNvSpPr>
          <p:nvPr>
            <p:ph type="sldNum" sz="quarter" idx="12"/>
          </p:nvPr>
        </p:nvSpPr>
        <p:spPr/>
        <p:txBody>
          <a:bodyPr/>
          <a:lstStyle/>
          <a:p>
            <a:pPr>
              <a:defRPr/>
            </a:pPr>
            <a:fld id="{444E112C-5923-48AD-A0FB-FAB289D6B37F}" type="slidenum">
              <a:rPr lang="en-GB" smtClean="0"/>
              <a:pPr>
                <a:defRPr/>
              </a:pPr>
              <a:t>29</a:t>
            </a:fld>
            <a:endParaRPr lang="en-GB" dirty="0"/>
          </a:p>
        </p:txBody>
      </p:sp>
      <p:sp>
        <p:nvSpPr>
          <p:cNvPr id="23" name="Freeform 19">
            <a:extLst>
              <a:ext uri="{FF2B5EF4-FFF2-40B4-BE49-F238E27FC236}">
                <a16:creationId xmlns:a16="http://schemas.microsoft.com/office/drawing/2014/main" id="{5041FA39-1F47-47FE-AB81-95C8875E0A2D}"/>
              </a:ext>
            </a:extLst>
          </p:cNvPr>
          <p:cNvSpPr>
            <a:spLocks/>
          </p:cNvSpPr>
          <p:nvPr/>
        </p:nvSpPr>
        <p:spPr bwMode="auto">
          <a:xfrm>
            <a:off x="5638802" y="2862266"/>
            <a:ext cx="2563219" cy="296465"/>
          </a:xfrm>
          <a:custGeom>
            <a:avLst/>
            <a:gdLst>
              <a:gd name="T0" fmla="*/ 0 w 2112"/>
              <a:gd name="T1" fmla="*/ 1628020938 h 646"/>
              <a:gd name="T2" fmla="*/ 985381888 w 2112"/>
              <a:gd name="T3" fmla="*/ 322580000 h 646"/>
              <a:gd name="T4" fmla="*/ 1360884375 w 2112"/>
              <a:gd name="T5" fmla="*/ 105846563 h 646"/>
              <a:gd name="T6" fmla="*/ 1897678450 w 2112"/>
              <a:gd name="T7" fmla="*/ 0 h 646"/>
              <a:gd name="T8" fmla="*/ 2147483647 w 2112"/>
              <a:gd name="T9" fmla="*/ 0 h 64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12" h="646">
                <a:moveTo>
                  <a:pt x="0" y="646"/>
                </a:moveTo>
                <a:lnTo>
                  <a:pt x="391" y="128"/>
                </a:lnTo>
                <a:lnTo>
                  <a:pt x="540" y="42"/>
                </a:lnTo>
                <a:lnTo>
                  <a:pt x="753" y="0"/>
                </a:lnTo>
                <a:lnTo>
                  <a:pt x="2112" y="0"/>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dirty="0"/>
          </a:p>
        </p:txBody>
      </p:sp>
    </p:spTree>
    <p:extLst>
      <p:ext uri="{BB962C8B-B14F-4D97-AF65-F5344CB8AC3E}">
        <p14:creationId xmlns:p14="http://schemas.microsoft.com/office/powerpoint/2010/main" val="96603217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3806"/>
                                        </p:tgtEl>
                                        <p:attrNameLst>
                                          <p:attrName>style.visibility</p:attrName>
                                        </p:attrNameLst>
                                      </p:cBhvr>
                                      <p:to>
                                        <p:strVal val="visible"/>
                                      </p:to>
                                    </p:set>
                                  </p:childTnLst>
                                </p:cTn>
                              </p:par>
                            </p:childTnLst>
                          </p:cTn>
                        </p:par>
                        <p:par>
                          <p:cTn id="7" fill="hold" nodeType="afterGroup">
                            <p:stCondLst>
                              <p:cond delay="0"/>
                            </p:stCondLst>
                            <p:childTnLst>
                              <p:par>
                                <p:cTn id="8" presetID="1" presetClass="entr" presetSubtype="0" fill="hold" grpId="0" nodeType="afterEffect">
                                  <p:stCondLst>
                                    <p:cond delay="0"/>
                                  </p:stCondLst>
                                  <p:childTnLst>
                                    <p:set>
                                      <p:cBhvr>
                                        <p:cTn id="9" dur="1" fill="hold">
                                          <p:stCondLst>
                                            <p:cond delay="0"/>
                                          </p:stCondLst>
                                        </p:cTn>
                                        <p:tgtEl>
                                          <p:spTgt spid="33815"/>
                                        </p:tgtEl>
                                        <p:attrNameLst>
                                          <p:attrName>style.visibility</p:attrName>
                                        </p:attrNameLst>
                                      </p:cBhvr>
                                      <p:to>
                                        <p:strVal val="visible"/>
                                      </p:to>
                                    </p:set>
                                  </p:childTnLst>
                                </p:cTn>
                              </p:par>
                            </p:childTnLst>
                          </p:cTn>
                        </p:par>
                      </p:childTnLst>
                    </p:cTn>
                  </p:par>
                  <p:par>
                    <p:cTn id="10" fill="hold" nodeType="clickPar">
                      <p:stCondLst>
                        <p:cond delay="indefinite"/>
                      </p:stCondLst>
                      <p:childTnLst>
                        <p:par>
                          <p:cTn id="11" fill="hold" nodeType="withGroup">
                            <p:stCondLst>
                              <p:cond delay="0"/>
                            </p:stCondLst>
                            <p:childTnLst>
                              <p:par>
                                <p:cTn id="12" presetID="1" presetClass="entr" presetSubtype="0" fill="hold" nodeType="clickEffect">
                                  <p:stCondLst>
                                    <p:cond delay="0"/>
                                  </p:stCondLst>
                                  <p:childTnLst>
                                    <p:set>
                                      <p:cBhvr>
                                        <p:cTn id="13" dur="1" fill="hold">
                                          <p:stCondLst>
                                            <p:cond delay="0"/>
                                          </p:stCondLst>
                                        </p:cTn>
                                        <p:tgtEl>
                                          <p:spTgt spid="33809"/>
                                        </p:tgtEl>
                                        <p:attrNameLst>
                                          <p:attrName>style.visibility</p:attrName>
                                        </p:attrNameLst>
                                      </p:cBhvr>
                                      <p:to>
                                        <p:strVal val="visible"/>
                                      </p:to>
                                    </p:set>
                                  </p:childTnLst>
                                </p:cTn>
                              </p:par>
                            </p:childTnLst>
                          </p:cTn>
                        </p:par>
                        <p:par>
                          <p:cTn id="14" fill="hold" nodeType="afterGroup">
                            <p:stCondLst>
                              <p:cond delay="0"/>
                            </p:stCondLst>
                            <p:childTnLst>
                              <p:par>
                                <p:cTn id="15" presetID="1" presetClass="entr" presetSubtype="0" fill="hold" grpId="0" nodeType="afterEffect">
                                  <p:stCondLst>
                                    <p:cond delay="0"/>
                                  </p:stCondLst>
                                  <p:childTnLst>
                                    <p:set>
                                      <p:cBhvr>
                                        <p:cTn id="16" dur="1" fill="hold">
                                          <p:stCondLst>
                                            <p:cond delay="0"/>
                                          </p:stCondLst>
                                        </p:cTn>
                                        <p:tgtEl>
                                          <p:spTgt spid="33817"/>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33810"/>
                                        </p:tgtEl>
                                        <p:attrNameLst>
                                          <p:attrName>style.visibility</p:attrName>
                                        </p:attrNameLst>
                                      </p:cBhvr>
                                      <p:to>
                                        <p:strVal val="visible"/>
                                      </p:to>
                                    </p:set>
                                  </p:childTnLst>
                                </p:cTn>
                              </p:par>
                            </p:childTnLst>
                          </p:cTn>
                        </p:par>
                        <p:par>
                          <p:cTn id="21" fill="hold" nodeType="afterGroup">
                            <p:stCondLst>
                              <p:cond delay="0"/>
                            </p:stCondLst>
                            <p:childTnLst>
                              <p:par>
                                <p:cTn id="22" presetID="1" presetClass="entr" presetSubtype="0" fill="hold" grpId="0" nodeType="afterEffect">
                                  <p:stCondLst>
                                    <p:cond delay="0"/>
                                  </p:stCondLst>
                                  <p:childTnLst>
                                    <p:set>
                                      <p:cBhvr>
                                        <p:cTn id="23" dur="1" fill="hold">
                                          <p:stCondLst>
                                            <p:cond delay="0"/>
                                          </p:stCondLst>
                                        </p:cTn>
                                        <p:tgtEl>
                                          <p:spTgt spid="33818"/>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1" presetClass="entr" presetSubtype="0" fill="hold" nodeType="clickEffect">
                                  <p:stCondLst>
                                    <p:cond delay="0"/>
                                  </p:stCondLst>
                                  <p:childTnLst>
                                    <p:set>
                                      <p:cBhvr>
                                        <p:cTn id="27" dur="1" fill="hold">
                                          <p:stCondLst>
                                            <p:cond delay="0"/>
                                          </p:stCondLst>
                                        </p:cTn>
                                        <p:tgtEl>
                                          <p:spTgt spid="33811"/>
                                        </p:tgtEl>
                                        <p:attrNameLst>
                                          <p:attrName>style.visibility</p:attrName>
                                        </p:attrNameLst>
                                      </p:cBhvr>
                                      <p:to>
                                        <p:strVal val="visible"/>
                                      </p:to>
                                    </p:set>
                                  </p:childTnLst>
                                </p:cTn>
                              </p:par>
                            </p:childTnLst>
                          </p:cTn>
                        </p:par>
                        <p:par>
                          <p:cTn id="28" fill="hold" nodeType="afterGroup">
                            <p:stCondLst>
                              <p:cond delay="0"/>
                            </p:stCondLst>
                            <p:childTnLst>
                              <p:par>
                                <p:cTn id="29" presetID="1" presetClass="entr" presetSubtype="0" fill="hold" grpId="0" nodeType="afterEffect">
                                  <p:stCondLst>
                                    <p:cond delay="0"/>
                                  </p:stCondLst>
                                  <p:childTnLst>
                                    <p:set>
                                      <p:cBhvr>
                                        <p:cTn id="30" dur="1" fill="hold">
                                          <p:stCondLst>
                                            <p:cond delay="0"/>
                                          </p:stCondLst>
                                        </p:cTn>
                                        <p:tgtEl>
                                          <p:spTgt spid="33816"/>
                                        </p:tgtEl>
                                        <p:attrNameLst>
                                          <p:attrName>style.visibility</p:attrName>
                                        </p:attrNameLst>
                                      </p:cBhvr>
                                      <p:to>
                                        <p:strVal val="visible"/>
                                      </p:to>
                                    </p:set>
                                  </p:childTnLst>
                                </p:cTn>
                              </p:par>
                            </p:childTnLst>
                          </p:cTn>
                        </p:par>
                        <p:par>
                          <p:cTn id="31" fill="hold" nodeType="afterGroup">
                            <p:stCondLst>
                              <p:cond delay="0"/>
                            </p:stCondLst>
                            <p:childTnLst>
                              <p:par>
                                <p:cTn id="32" presetID="1" presetClass="entr" presetSubtype="0" fill="hold" grpId="0" nodeType="afterEffect">
                                  <p:stCondLst>
                                    <p:cond delay="0"/>
                                  </p:stCondLst>
                                  <p:childTnLst>
                                    <p:set>
                                      <p:cBhvr>
                                        <p:cTn id="33" dur="1" fill="hold">
                                          <p:stCondLst>
                                            <p:cond delay="0"/>
                                          </p:stCondLst>
                                        </p:cTn>
                                        <p:tgtEl>
                                          <p:spTgt spid="33819"/>
                                        </p:tgtEl>
                                        <p:attrNameLst>
                                          <p:attrName>style.visibility</p:attrName>
                                        </p:attrNameLst>
                                      </p:cBhvr>
                                      <p:to>
                                        <p:strVal val="visible"/>
                                      </p:to>
                                    </p:set>
                                  </p:childTnLst>
                                </p:cTn>
                              </p:par>
                            </p:childTnLst>
                          </p:cTn>
                        </p:par>
                      </p:childTnLst>
                    </p:cTn>
                  </p:par>
                  <p:par>
                    <p:cTn id="34" fill="hold" nodeType="clickPar">
                      <p:stCondLst>
                        <p:cond delay="indefinite"/>
                      </p:stCondLst>
                      <p:childTnLst>
                        <p:par>
                          <p:cTn id="35" fill="hold" nodeType="withGroup">
                            <p:stCondLst>
                              <p:cond delay="0"/>
                            </p:stCondLst>
                            <p:childTnLst>
                              <p:par>
                                <p:cTn id="36" presetID="1" presetClass="entr" presetSubtype="0" fill="hold" nodeType="clickEffect">
                                  <p:stCondLst>
                                    <p:cond delay="0"/>
                                  </p:stCondLst>
                                  <p:childTnLst>
                                    <p:set>
                                      <p:cBhvr>
                                        <p:cTn id="37" dur="1" fill="hold">
                                          <p:stCondLst>
                                            <p:cond delay="0"/>
                                          </p:stCondLst>
                                        </p:cTn>
                                        <p:tgtEl>
                                          <p:spTgt spid="33813"/>
                                        </p:tgtEl>
                                        <p:attrNameLst>
                                          <p:attrName>style.visibility</p:attrName>
                                        </p:attrNameLst>
                                      </p:cBhvr>
                                      <p:to>
                                        <p:strVal val="visible"/>
                                      </p:to>
                                    </p:set>
                                  </p:childTnLst>
                                </p:cTn>
                              </p:par>
                            </p:childTnLst>
                          </p:cTn>
                        </p:par>
                        <p:par>
                          <p:cTn id="38" fill="hold" nodeType="afterGroup">
                            <p:stCondLst>
                              <p:cond delay="0"/>
                            </p:stCondLst>
                            <p:childTnLst>
                              <p:par>
                                <p:cTn id="39" presetID="1" presetClass="entr" presetSubtype="0" fill="hold" grpId="0" nodeType="afterEffect">
                                  <p:stCondLst>
                                    <p:cond delay="0"/>
                                  </p:stCondLst>
                                  <p:childTnLst>
                                    <p:set>
                                      <p:cBhvr>
                                        <p:cTn id="40" dur="1" fill="hold">
                                          <p:stCondLst>
                                            <p:cond delay="0"/>
                                          </p:stCondLst>
                                        </p:cTn>
                                        <p:tgtEl>
                                          <p:spTgt spid="33821"/>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nodeType="withGroup">
                            <p:stCondLst>
                              <p:cond delay="0"/>
                            </p:stCondLst>
                            <p:childTnLst>
                              <p:par>
                                <p:cTn id="43" presetID="1" presetClass="entr" presetSubtype="0" fill="hold" nodeType="clickEffect">
                                  <p:stCondLst>
                                    <p:cond delay="0"/>
                                  </p:stCondLst>
                                  <p:childTnLst>
                                    <p:set>
                                      <p:cBhvr>
                                        <p:cTn id="44" dur="1" fill="hold">
                                          <p:stCondLst>
                                            <p:cond delay="0"/>
                                          </p:stCondLst>
                                        </p:cTn>
                                        <p:tgtEl>
                                          <p:spTgt spid="33814"/>
                                        </p:tgtEl>
                                        <p:attrNameLst>
                                          <p:attrName>style.visibility</p:attrName>
                                        </p:attrNameLst>
                                      </p:cBhvr>
                                      <p:to>
                                        <p:strVal val="visible"/>
                                      </p:to>
                                    </p:set>
                                  </p:childTnLst>
                                </p:cTn>
                              </p:par>
                            </p:childTnLst>
                          </p:cTn>
                        </p:par>
                        <p:par>
                          <p:cTn id="45" fill="hold" nodeType="afterGroup">
                            <p:stCondLst>
                              <p:cond delay="0"/>
                            </p:stCondLst>
                            <p:childTnLst>
                              <p:par>
                                <p:cTn id="46" presetID="1" presetClass="entr" presetSubtype="0" fill="hold" grpId="0" nodeType="afterEffect">
                                  <p:stCondLst>
                                    <p:cond delay="0"/>
                                  </p:stCondLst>
                                  <p:childTnLst>
                                    <p:set>
                                      <p:cBhvr>
                                        <p:cTn id="47" dur="1" fill="hold">
                                          <p:stCondLst>
                                            <p:cond delay="0"/>
                                          </p:stCondLst>
                                        </p:cTn>
                                        <p:tgtEl>
                                          <p:spTgt spid="33822"/>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nodeType="clickEffect">
                                  <p:stCondLst>
                                    <p:cond delay="0"/>
                                  </p:stCondLst>
                                  <p:childTnLst>
                                    <p:set>
                                      <p:cBhvr>
                                        <p:cTn id="51"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815" grpId="0"/>
      <p:bldP spid="33816" grpId="0"/>
      <p:bldP spid="33817" grpId="0"/>
      <p:bldP spid="33818" grpId="0"/>
      <p:bldP spid="33819" grpId="0"/>
      <p:bldP spid="33821" grpId="0"/>
      <p:bldP spid="3382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348916" y="136521"/>
            <a:ext cx="8229600" cy="1143000"/>
          </a:xfrm>
        </p:spPr>
        <p:txBody>
          <a:bodyPr/>
          <a:lstStyle/>
          <a:p>
            <a:pPr>
              <a:defRPr/>
            </a:pPr>
            <a:r>
              <a:rPr lang="en-GB" altLang="en-US"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 Skills</a:t>
            </a:r>
            <a:endParaRPr lang="en-US"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62467" name="Rectangle 3"/>
          <p:cNvSpPr>
            <a:spLocks noGrp="1" noChangeArrowheads="1"/>
          </p:cNvSpPr>
          <p:nvPr>
            <p:ph idx="1"/>
          </p:nvPr>
        </p:nvSpPr>
        <p:spPr>
          <a:xfrm>
            <a:off x="768270" y="1375774"/>
            <a:ext cx="7390892" cy="4002342"/>
          </a:xfrm>
        </p:spPr>
        <p:txBody>
          <a:bodyPr>
            <a:normAutofit lnSpcReduction="10000"/>
          </a:bodyPr>
          <a:lstStyle/>
          <a:p>
            <a:pPr>
              <a:lnSpc>
                <a:spcPct val="90000"/>
              </a:lnSpc>
              <a:spcAft>
                <a:spcPct val="40000"/>
              </a:spcAft>
            </a:pPr>
            <a:r>
              <a:rPr lang="en-GB" altLang="en-US" sz="2100" dirty="0">
                <a:latin typeface="Arial" charset="0"/>
                <a:cs typeface="Arial" charset="0"/>
              </a:rPr>
              <a:t>Simple ways to recognise, investigate and analyse problems.</a:t>
            </a:r>
          </a:p>
          <a:p>
            <a:pPr>
              <a:lnSpc>
                <a:spcPct val="90000"/>
              </a:lnSpc>
              <a:spcAft>
                <a:spcPct val="40000"/>
              </a:spcAft>
            </a:pPr>
            <a:r>
              <a:rPr lang="en-GB" altLang="en-US" sz="2100" dirty="0">
                <a:latin typeface="Arial" charset="0"/>
                <a:cs typeface="Arial" charset="0"/>
              </a:rPr>
              <a:t>Objective setting in relation to problem</a:t>
            </a:r>
          </a:p>
          <a:p>
            <a:pPr>
              <a:lnSpc>
                <a:spcPct val="90000"/>
              </a:lnSpc>
              <a:spcAft>
                <a:spcPct val="40000"/>
              </a:spcAft>
            </a:pPr>
            <a:r>
              <a:rPr lang="en-GB" altLang="en-US" sz="2100" dirty="0">
                <a:latin typeface="Arial" charset="0"/>
                <a:cs typeface="Arial" charset="0"/>
              </a:rPr>
              <a:t>Brainstorming and creative thinking techniques</a:t>
            </a:r>
          </a:p>
          <a:p>
            <a:pPr>
              <a:lnSpc>
                <a:spcPct val="90000"/>
              </a:lnSpc>
              <a:spcAft>
                <a:spcPct val="40000"/>
              </a:spcAft>
            </a:pPr>
            <a:r>
              <a:rPr lang="en-GB" altLang="en-US" sz="2100" dirty="0">
                <a:latin typeface="Arial" charset="0"/>
                <a:cs typeface="Arial" charset="0"/>
              </a:rPr>
              <a:t>How to evaluate options</a:t>
            </a:r>
          </a:p>
          <a:p>
            <a:pPr>
              <a:lnSpc>
                <a:spcPct val="90000"/>
              </a:lnSpc>
              <a:spcAft>
                <a:spcPct val="40000"/>
              </a:spcAft>
            </a:pPr>
            <a:r>
              <a:rPr lang="en-GB" altLang="en-US" sz="2100" dirty="0">
                <a:latin typeface="Arial" charset="0"/>
                <a:cs typeface="Arial" charset="0"/>
              </a:rPr>
              <a:t>Simple decision making techniques</a:t>
            </a:r>
          </a:p>
          <a:p>
            <a:pPr>
              <a:lnSpc>
                <a:spcPct val="90000"/>
              </a:lnSpc>
              <a:spcAft>
                <a:spcPct val="40000"/>
              </a:spcAft>
            </a:pPr>
            <a:r>
              <a:rPr lang="en-GB" altLang="en-US" sz="2100" dirty="0">
                <a:latin typeface="Arial" charset="0"/>
                <a:cs typeface="Arial" charset="0"/>
              </a:rPr>
              <a:t>Effective presentation of a case – i.e. providing facts and evidence, not just opinion</a:t>
            </a:r>
          </a:p>
          <a:p>
            <a:pPr>
              <a:lnSpc>
                <a:spcPct val="90000"/>
              </a:lnSpc>
              <a:spcAft>
                <a:spcPct val="40000"/>
              </a:spcAft>
            </a:pPr>
            <a:r>
              <a:rPr lang="en-GB" altLang="en-US" sz="2100" dirty="0">
                <a:latin typeface="Arial" charset="0"/>
                <a:cs typeface="Arial" charset="0"/>
              </a:rPr>
              <a:t>Monitoring and review techniques to evaluate outcomes of problem solving activities </a:t>
            </a:r>
          </a:p>
          <a:p>
            <a:pPr marL="0" indent="0">
              <a:lnSpc>
                <a:spcPct val="90000"/>
              </a:lnSpc>
              <a:buNone/>
            </a:pPr>
            <a:endParaRPr lang="en-US" altLang="en-US" sz="2100" dirty="0">
              <a:latin typeface="Arial" charset="0"/>
              <a:cs typeface="Arial" charset="0"/>
            </a:endParaRPr>
          </a:p>
        </p:txBody>
      </p:sp>
      <p:sp>
        <p:nvSpPr>
          <p:cNvPr id="5" name="Slide Number Placeholder 6"/>
          <p:cNvSpPr>
            <a:spLocks noGrp="1"/>
          </p:cNvSpPr>
          <p:nvPr>
            <p:ph type="sldNum" sz="quarter" idx="12"/>
          </p:nvPr>
        </p:nvSpPr>
        <p:spPr/>
        <p:txBody>
          <a:bodyPr/>
          <a:lstStyle/>
          <a:p>
            <a:pPr>
              <a:defRPr/>
            </a:pPr>
            <a:fld id="{491D0F62-7BB3-4BC4-9E4A-25B77B722AC8}" type="slidenum">
              <a:rPr lang="en-GB" smtClean="0"/>
              <a:pPr>
                <a:defRPr/>
              </a:pPr>
              <a:t>30</a:t>
            </a:fld>
            <a:endParaRPr lang="en-GB"/>
          </a:p>
        </p:txBody>
      </p:sp>
    </p:spTree>
    <p:extLst>
      <p:ext uri="{BB962C8B-B14F-4D97-AF65-F5344CB8AC3E}">
        <p14:creationId xmlns:p14="http://schemas.microsoft.com/office/powerpoint/2010/main" val="2439368687"/>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2467">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246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246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3" end="3"/>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246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4" end="4"/>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2467">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5" end="5"/>
                                            </p:txEl>
                                          </p:spTgt>
                                        </p:tgtEl>
                                        <p:attrNameLst>
                                          <p:attrName>ppt_c</p:attrName>
                                        </p:attrNameLst>
                                      </p:cBhvr>
                                      <p:to>
                                        <a:schemeClr val="accent1"/>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2467">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7"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A2487-2796-4C1B-AE8B-227A67D494AE}"/>
              </a:ext>
            </a:extLst>
          </p:cNvPr>
          <p:cNvSpPr>
            <a:spLocks noGrp="1"/>
          </p:cNvSpPr>
          <p:nvPr>
            <p:ph idx="1"/>
          </p:nvPr>
        </p:nvSpPr>
        <p:spPr/>
        <p:txBody>
          <a:bodyPr/>
          <a:lstStyle/>
          <a:p>
            <a:pPr marL="0" indent="0">
              <a:buNone/>
            </a:pPr>
            <a:r>
              <a:rPr lang="en-GB" altLang="en-US" b="1" dirty="0"/>
              <a:t>Exercise 3</a:t>
            </a:r>
            <a:r>
              <a:rPr lang="en-GB" altLang="en-US" dirty="0"/>
              <a:t>:  </a:t>
            </a:r>
            <a:r>
              <a:rPr lang="en-GB" altLang="en-US" b="1" dirty="0">
                <a:latin typeface="Arial" panose="020B0604020202020204" pitchFamily="34" charset="0"/>
                <a:cs typeface="Arial" panose="020B0604020202020204" pitchFamily="34" charset="0"/>
              </a:rPr>
              <a:t>Pairs </a:t>
            </a:r>
            <a:r>
              <a:rPr lang="en-GB" altLang="en-US" dirty="0">
                <a:latin typeface="Arial" panose="020B0604020202020204" pitchFamily="34" charset="0"/>
                <a:cs typeface="Arial" panose="020B0604020202020204" pitchFamily="34" charset="0"/>
              </a:rPr>
              <a:t>– 5 mins</a:t>
            </a:r>
          </a:p>
          <a:p>
            <a:pPr>
              <a:buFontTx/>
              <a:buNone/>
              <a:defRPr/>
            </a:pPr>
            <a:endParaRPr lang="en-GB" altLang="en-US" b="1" dirty="0">
              <a:latin typeface="Arial" panose="020B0604020202020204" pitchFamily="34" charset="0"/>
              <a:cs typeface="Arial" panose="020B0604020202020204" pitchFamily="34" charset="0"/>
            </a:endParaRPr>
          </a:p>
          <a:p>
            <a:pPr>
              <a:buFontTx/>
              <a:buNone/>
              <a:defRPr/>
            </a:pPr>
            <a:r>
              <a:rPr lang="en-GB" altLang="en-US" dirty="0">
                <a:latin typeface="Arial" panose="020B0604020202020204" pitchFamily="34" charset="0"/>
                <a:cs typeface="Arial" panose="020B0604020202020204" pitchFamily="34" charset="0"/>
              </a:rPr>
              <a:t>	Think up a sentence of more than 15 words all beginning with the letter ‘</a:t>
            </a:r>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a:t>
            </a:r>
            <a:r>
              <a:rPr lang="en-GB" altLang="en-US" dirty="0">
                <a:latin typeface="Arial" panose="020B0604020202020204" pitchFamily="34" charset="0"/>
                <a:cs typeface="Arial" panose="020B0604020202020204" pitchFamily="34" charset="0"/>
              </a:rPr>
              <a:t>’</a:t>
            </a:r>
          </a:p>
          <a:p>
            <a:pPr marL="0" indent="0">
              <a:buNone/>
            </a:pPr>
            <a:endParaRPr lang="en-GB" dirty="0"/>
          </a:p>
        </p:txBody>
      </p:sp>
      <p:sp>
        <p:nvSpPr>
          <p:cNvPr id="4" name="Rectangle 2">
            <a:extLst>
              <a:ext uri="{FF2B5EF4-FFF2-40B4-BE49-F238E27FC236}">
                <a16:creationId xmlns:a16="http://schemas.microsoft.com/office/drawing/2014/main" id="{49316B4D-128B-4FE2-BE18-E1657A9998F7}"/>
              </a:ext>
            </a:extLst>
          </p:cNvPr>
          <p:cNvSpPr>
            <a:spLocks noGrp="1" noChangeArrowheads="1"/>
          </p:cNvSpPr>
          <p:nvPr>
            <p:ph type="title"/>
          </p:nvPr>
        </p:nvSpPr>
        <p:spPr/>
        <p:txBody>
          <a:bodyPr>
            <a:normAutofit/>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Mental Agility</a:t>
            </a:r>
          </a:p>
        </p:txBody>
      </p:sp>
    </p:spTree>
    <p:extLst>
      <p:ext uri="{BB962C8B-B14F-4D97-AF65-F5344CB8AC3E}">
        <p14:creationId xmlns:p14="http://schemas.microsoft.com/office/powerpoint/2010/main" val="34454625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3"/>
          <p:cNvSpPr>
            <a:spLocks noGrp="1" noChangeArrowheads="1"/>
          </p:cNvSpPr>
          <p:nvPr>
            <p:ph sz="quarter" idx="1"/>
          </p:nvPr>
        </p:nvSpPr>
        <p:spPr>
          <a:xfrm>
            <a:off x="292101" y="2349105"/>
            <a:ext cx="8394700" cy="3125390"/>
          </a:xfrm>
        </p:spPr>
        <p:txBody>
          <a:bodyPr/>
          <a:lstStyle/>
          <a:p>
            <a:pPr>
              <a:buFontTx/>
              <a:buNone/>
            </a:pPr>
            <a:r>
              <a:rPr lang="en-GB" altLang="en-US" sz="2775" dirty="0">
                <a:latin typeface="Arial" charset="0"/>
                <a:cs typeface="Arial" charset="0"/>
              </a:rPr>
              <a:t>	</a:t>
            </a:r>
            <a:r>
              <a:rPr lang="en-GB" altLang="en-US" sz="2775" b="1" dirty="0">
                <a:latin typeface="Arial" charset="0"/>
                <a:cs typeface="Arial" charset="0"/>
              </a:rPr>
              <a:t>T</a:t>
            </a:r>
            <a:r>
              <a:rPr lang="en-GB" altLang="en-US" sz="2775" dirty="0">
                <a:latin typeface="Arial" charset="0"/>
                <a:cs typeface="Arial" charset="0"/>
              </a:rPr>
              <a:t>revor </a:t>
            </a:r>
            <a:r>
              <a:rPr lang="en-GB" altLang="en-US" sz="2775" b="1" dirty="0">
                <a:latin typeface="Arial" charset="0"/>
                <a:cs typeface="Arial" charset="0"/>
              </a:rPr>
              <a:t>t</a:t>
            </a:r>
            <a:r>
              <a:rPr lang="en-GB" altLang="en-US" sz="2775" dirty="0">
                <a:latin typeface="Arial" charset="0"/>
                <a:cs typeface="Arial" charset="0"/>
              </a:rPr>
              <a:t>ook </a:t>
            </a:r>
            <a:r>
              <a:rPr lang="en-GB" altLang="en-US" sz="2775" b="1" dirty="0">
                <a:latin typeface="Arial" charset="0"/>
                <a:cs typeface="Arial" charset="0"/>
              </a:rPr>
              <a:t>t</a:t>
            </a:r>
            <a:r>
              <a:rPr lang="en-GB" altLang="en-US" sz="2775" dirty="0">
                <a:latin typeface="Arial" charset="0"/>
                <a:cs typeface="Arial" charset="0"/>
              </a:rPr>
              <a:t>he </a:t>
            </a:r>
            <a:r>
              <a:rPr lang="en-GB" altLang="en-US" sz="2775" b="1" dirty="0">
                <a:latin typeface="Arial" charset="0"/>
                <a:cs typeface="Arial" charset="0"/>
              </a:rPr>
              <a:t>t</a:t>
            </a:r>
            <a:r>
              <a:rPr lang="en-GB" altLang="en-US" sz="2775" dirty="0">
                <a:latin typeface="Arial" charset="0"/>
                <a:cs typeface="Arial" charset="0"/>
              </a:rPr>
              <a:t>rouble </a:t>
            </a:r>
            <a:r>
              <a:rPr lang="en-GB" altLang="en-US" sz="2775" b="1" dirty="0">
                <a:latin typeface="Arial" charset="0"/>
                <a:cs typeface="Arial" charset="0"/>
              </a:rPr>
              <a:t>t</a:t>
            </a:r>
            <a:r>
              <a:rPr lang="en-GB" altLang="en-US" sz="2775" dirty="0">
                <a:latin typeface="Arial" charset="0"/>
                <a:cs typeface="Arial" charset="0"/>
              </a:rPr>
              <a:t>o </a:t>
            </a:r>
            <a:r>
              <a:rPr lang="en-GB" altLang="en-US" sz="2775" b="1" dirty="0">
                <a:latin typeface="Arial" charset="0"/>
                <a:cs typeface="Arial" charset="0"/>
              </a:rPr>
              <a:t>t</a:t>
            </a:r>
            <a:r>
              <a:rPr lang="en-GB" altLang="en-US" sz="2775" dirty="0">
                <a:latin typeface="Arial" charset="0"/>
                <a:cs typeface="Arial" charset="0"/>
              </a:rPr>
              <a:t>ake </a:t>
            </a:r>
            <a:r>
              <a:rPr lang="en-GB" altLang="en-US" sz="2775" b="1" dirty="0">
                <a:latin typeface="Arial" charset="0"/>
                <a:cs typeface="Arial" charset="0"/>
              </a:rPr>
              <a:t>t</a:t>
            </a:r>
            <a:r>
              <a:rPr lang="en-GB" altLang="en-US" sz="2775" dirty="0">
                <a:latin typeface="Arial" charset="0"/>
                <a:cs typeface="Arial" charset="0"/>
              </a:rPr>
              <a:t>he </a:t>
            </a:r>
            <a:r>
              <a:rPr lang="en-GB" altLang="en-US" sz="2775" b="1" dirty="0">
                <a:latin typeface="Arial" charset="0"/>
                <a:cs typeface="Arial" charset="0"/>
              </a:rPr>
              <a:t>t</a:t>
            </a:r>
            <a:r>
              <a:rPr lang="en-GB" altLang="en-US" sz="2775" dirty="0">
                <a:latin typeface="Arial" charset="0"/>
                <a:cs typeface="Arial" charset="0"/>
              </a:rPr>
              <a:t>rain </a:t>
            </a:r>
            <a:r>
              <a:rPr lang="en-GB" altLang="en-US" sz="2775" b="1" dirty="0">
                <a:latin typeface="Arial" charset="0"/>
                <a:cs typeface="Arial" charset="0"/>
              </a:rPr>
              <a:t>t</a:t>
            </a:r>
            <a:r>
              <a:rPr lang="en-GB" altLang="en-US" sz="2775" dirty="0">
                <a:latin typeface="Arial" charset="0"/>
                <a:cs typeface="Arial" charset="0"/>
              </a:rPr>
              <a:t>icket </a:t>
            </a:r>
            <a:r>
              <a:rPr lang="en-GB" altLang="en-US" sz="2775" b="1" dirty="0">
                <a:latin typeface="Arial" charset="0"/>
                <a:cs typeface="Arial" charset="0"/>
              </a:rPr>
              <a:t>t</a:t>
            </a:r>
            <a:r>
              <a:rPr lang="en-GB" altLang="en-US" sz="2775" dirty="0">
                <a:latin typeface="Arial" charset="0"/>
                <a:cs typeface="Arial" charset="0"/>
              </a:rPr>
              <a:t>o </a:t>
            </a:r>
            <a:r>
              <a:rPr lang="en-GB" altLang="en-US" sz="2775" b="1" dirty="0">
                <a:latin typeface="Arial" charset="0"/>
                <a:cs typeface="Arial" charset="0"/>
              </a:rPr>
              <a:t>t</a:t>
            </a:r>
            <a:r>
              <a:rPr lang="en-GB" altLang="en-US" sz="2775" dirty="0">
                <a:latin typeface="Arial" charset="0"/>
                <a:cs typeface="Arial" charset="0"/>
              </a:rPr>
              <a:t>he </a:t>
            </a:r>
            <a:r>
              <a:rPr lang="en-GB" altLang="en-US" sz="2775" b="1" dirty="0">
                <a:latin typeface="Arial" charset="0"/>
                <a:cs typeface="Arial" charset="0"/>
              </a:rPr>
              <a:t>t</a:t>
            </a:r>
            <a:r>
              <a:rPr lang="en-GB" altLang="en-US" sz="2775" dirty="0">
                <a:latin typeface="Arial" charset="0"/>
                <a:cs typeface="Arial" charset="0"/>
              </a:rPr>
              <a:t>erminus </a:t>
            </a:r>
            <a:r>
              <a:rPr lang="en-GB" altLang="en-US" sz="2775" b="1" dirty="0">
                <a:latin typeface="Arial" charset="0"/>
                <a:cs typeface="Arial" charset="0"/>
              </a:rPr>
              <a:t>t</a:t>
            </a:r>
            <a:r>
              <a:rPr lang="en-GB" altLang="en-US" sz="2775" dirty="0">
                <a:latin typeface="Arial" charset="0"/>
                <a:cs typeface="Arial" charset="0"/>
              </a:rPr>
              <a:t>o </a:t>
            </a:r>
            <a:r>
              <a:rPr lang="en-GB" altLang="en-US" sz="2775" b="1" dirty="0">
                <a:latin typeface="Arial" charset="0"/>
                <a:cs typeface="Arial" charset="0"/>
              </a:rPr>
              <a:t>t</a:t>
            </a:r>
            <a:r>
              <a:rPr lang="en-GB" altLang="en-US" sz="2775" dirty="0">
                <a:latin typeface="Arial" charset="0"/>
                <a:cs typeface="Arial" charset="0"/>
              </a:rPr>
              <a:t>ransfer </a:t>
            </a:r>
            <a:r>
              <a:rPr lang="en-GB" altLang="en-US" sz="2775" b="1" dirty="0">
                <a:latin typeface="Arial" charset="0"/>
                <a:cs typeface="Arial" charset="0"/>
              </a:rPr>
              <a:t>t</a:t>
            </a:r>
            <a:r>
              <a:rPr lang="en-GB" altLang="en-US" sz="2775" dirty="0">
                <a:latin typeface="Arial" charset="0"/>
                <a:cs typeface="Arial" charset="0"/>
              </a:rPr>
              <a:t>he </a:t>
            </a:r>
            <a:r>
              <a:rPr lang="en-GB" altLang="en-US" sz="2775" b="1" dirty="0">
                <a:latin typeface="Arial" charset="0"/>
                <a:cs typeface="Arial" charset="0"/>
              </a:rPr>
              <a:t>t</a:t>
            </a:r>
            <a:r>
              <a:rPr lang="en-GB" altLang="en-US" sz="2775" dirty="0">
                <a:latin typeface="Arial" charset="0"/>
                <a:cs typeface="Arial" charset="0"/>
              </a:rPr>
              <a:t>rain </a:t>
            </a:r>
            <a:r>
              <a:rPr lang="en-GB" altLang="en-US" sz="2775" b="1" dirty="0">
                <a:latin typeface="Arial" charset="0"/>
                <a:cs typeface="Arial" charset="0"/>
              </a:rPr>
              <a:t>t</a:t>
            </a:r>
            <a:r>
              <a:rPr lang="en-GB" altLang="en-US" sz="2775" dirty="0">
                <a:latin typeface="Arial" charset="0"/>
                <a:cs typeface="Arial" charset="0"/>
              </a:rPr>
              <a:t>ime </a:t>
            </a:r>
            <a:r>
              <a:rPr lang="en-GB" altLang="en-US" sz="2775" b="1" dirty="0">
                <a:latin typeface="Arial" charset="0"/>
                <a:cs typeface="Arial" charset="0"/>
              </a:rPr>
              <a:t>t</a:t>
            </a:r>
            <a:r>
              <a:rPr lang="en-GB" altLang="en-US" sz="2775" dirty="0">
                <a:latin typeface="Arial" charset="0"/>
                <a:cs typeface="Arial" charset="0"/>
              </a:rPr>
              <a:t>o </a:t>
            </a:r>
            <a:r>
              <a:rPr lang="en-GB" altLang="en-US" sz="2775" b="1" dirty="0">
                <a:latin typeface="Arial" charset="0"/>
                <a:cs typeface="Arial" charset="0"/>
              </a:rPr>
              <a:t>t</a:t>
            </a:r>
            <a:r>
              <a:rPr lang="en-GB" altLang="en-US" sz="2775" dirty="0">
                <a:latin typeface="Arial" charset="0"/>
                <a:cs typeface="Arial" charset="0"/>
              </a:rPr>
              <a:t>en </a:t>
            </a:r>
            <a:r>
              <a:rPr lang="en-GB" altLang="en-US" sz="2775" b="1" dirty="0">
                <a:latin typeface="Arial" charset="0"/>
                <a:cs typeface="Arial" charset="0"/>
              </a:rPr>
              <a:t>t</a:t>
            </a:r>
            <a:r>
              <a:rPr lang="en-GB" altLang="en-US" sz="2775" dirty="0">
                <a:latin typeface="Arial" charset="0"/>
                <a:cs typeface="Arial" charset="0"/>
              </a:rPr>
              <a:t>omorrow.</a:t>
            </a:r>
          </a:p>
          <a:p>
            <a:pPr>
              <a:buFontTx/>
              <a:buNone/>
            </a:pPr>
            <a:endParaRPr lang="en-GB" altLang="en-US" sz="2775" dirty="0">
              <a:latin typeface="Arial" charset="0"/>
              <a:cs typeface="Arial" charset="0"/>
            </a:endParaRPr>
          </a:p>
        </p:txBody>
      </p:sp>
      <p:sp>
        <p:nvSpPr>
          <p:cNvPr id="5" name="Rectangle 2"/>
          <p:cNvSpPr>
            <a:spLocks noGrp="1" noChangeArrowheads="1"/>
          </p:cNvSpPr>
          <p:nvPr>
            <p:ph type="title"/>
          </p:nvPr>
        </p:nvSpPr>
        <p:spPr/>
        <p:txBody>
          <a:bodyPr>
            <a:normAutofit/>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Mental Agility</a:t>
            </a:r>
            <a:r>
              <a:rPr lang="en-GB" altLang="en-US" sz="3600" dirty="0">
                <a:latin typeface="Arial" panose="020B0604020202020204" pitchFamily="34" charset="0"/>
                <a:cs typeface="Arial" panose="020B0604020202020204" pitchFamily="34" charset="0"/>
              </a:rPr>
              <a:t> – Exercise 3</a:t>
            </a:r>
            <a:endPar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12228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rrowheads="1"/>
          </p:cNvSpPr>
          <p:nvPr>
            <p:ph type="title"/>
          </p:nvPr>
        </p:nvSpPr>
        <p:spPr>
          <a:xfrm>
            <a:off x="661737" y="136521"/>
            <a:ext cx="7868652" cy="1068264"/>
          </a:xfrm>
        </p:spPr>
        <p:txBody>
          <a:bodyPr>
            <a:noAutofit/>
          </a:bodyPr>
          <a:lstStyle/>
          <a:p>
            <a:pPr>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Six steps to effective problem solving</a:t>
            </a:r>
          </a:p>
        </p:txBody>
      </p:sp>
      <p:sp>
        <p:nvSpPr>
          <p:cNvPr id="65539" name="Rectangle 3"/>
          <p:cNvSpPr>
            <a:spLocks noGrp="1" noChangeArrowheads="1"/>
          </p:cNvSpPr>
          <p:nvPr>
            <p:ph idx="1"/>
          </p:nvPr>
        </p:nvSpPr>
        <p:spPr>
          <a:xfrm>
            <a:off x="1040731" y="1715377"/>
            <a:ext cx="7110663" cy="3595688"/>
          </a:xfrm>
        </p:spPr>
        <p:txBody>
          <a:bodyPr/>
          <a:lstStyle/>
          <a:p>
            <a:pPr marL="457200" indent="-457200">
              <a:buFont typeface="+mj-lt"/>
              <a:buAutoNum type="arabicPeriod"/>
              <a:defRPr/>
            </a:pPr>
            <a:r>
              <a:rPr lang="en-GB" altLang="en-US" sz="2100" dirty="0">
                <a:latin typeface="Arial" panose="020B0604020202020204" pitchFamily="34" charset="0"/>
                <a:cs typeface="Arial" panose="020B0604020202020204" pitchFamily="34" charset="0"/>
              </a:rPr>
              <a:t>Identify the problem</a:t>
            </a:r>
          </a:p>
          <a:p>
            <a:pPr marL="457200" indent="-457200">
              <a:buFont typeface="+mj-lt"/>
              <a:buAutoNum type="arabicPeriod"/>
              <a:defRPr/>
            </a:pPr>
            <a:endParaRPr lang="en-GB" altLang="en-US" sz="600" dirty="0">
              <a:latin typeface="Arial" panose="020B0604020202020204" pitchFamily="34" charset="0"/>
              <a:cs typeface="Arial" panose="020B0604020202020204" pitchFamily="34" charset="0"/>
            </a:endParaRPr>
          </a:p>
          <a:p>
            <a:pPr marL="457200" indent="-457200">
              <a:buFont typeface="+mj-lt"/>
              <a:buAutoNum type="arabicPeriod"/>
              <a:defRPr/>
            </a:pPr>
            <a:r>
              <a:rPr lang="en-GB" altLang="en-US" sz="2100" dirty="0">
                <a:latin typeface="Arial" panose="020B0604020202020204" pitchFamily="34" charset="0"/>
                <a:cs typeface="Arial" panose="020B0604020202020204" pitchFamily="34" charset="0"/>
              </a:rPr>
              <a:t>Specify the cause, the reasons and the effects</a:t>
            </a:r>
          </a:p>
          <a:p>
            <a:pPr marL="342900" indent="-342900">
              <a:buFont typeface="+mj-lt"/>
              <a:buAutoNum type="arabicPeriod"/>
              <a:defRPr/>
            </a:pPr>
            <a:endParaRPr lang="en-GB" altLang="en-US" sz="600" dirty="0">
              <a:latin typeface="Arial" panose="020B0604020202020204" pitchFamily="34" charset="0"/>
              <a:cs typeface="Arial" panose="020B0604020202020204" pitchFamily="34" charset="0"/>
            </a:endParaRPr>
          </a:p>
          <a:p>
            <a:pPr marL="457200" indent="-457200">
              <a:buFont typeface="+mj-lt"/>
              <a:buAutoNum type="arabicPeriod"/>
              <a:defRPr/>
            </a:pPr>
            <a:r>
              <a:rPr lang="en-GB" altLang="en-US" sz="2100" dirty="0">
                <a:latin typeface="Arial" panose="020B0604020202020204" pitchFamily="34" charset="0"/>
                <a:cs typeface="Arial" panose="020B0604020202020204" pitchFamily="34" charset="0"/>
              </a:rPr>
              <a:t>Identify possible solutions</a:t>
            </a:r>
          </a:p>
          <a:p>
            <a:pPr marL="457200" indent="-457200">
              <a:buFont typeface="+mj-lt"/>
              <a:buAutoNum type="arabicPeriod"/>
              <a:defRPr/>
            </a:pPr>
            <a:endParaRPr lang="en-GB" altLang="en-US" sz="600" dirty="0">
              <a:latin typeface="Arial" panose="020B0604020202020204" pitchFamily="34" charset="0"/>
              <a:cs typeface="Arial" panose="020B0604020202020204" pitchFamily="34" charset="0"/>
            </a:endParaRPr>
          </a:p>
          <a:p>
            <a:pPr marL="457200" indent="-457200">
              <a:buFont typeface="+mj-lt"/>
              <a:buAutoNum type="arabicPeriod"/>
              <a:defRPr/>
            </a:pPr>
            <a:r>
              <a:rPr lang="en-GB" altLang="en-US" sz="2100" dirty="0">
                <a:latin typeface="Arial" panose="020B0604020202020204" pitchFamily="34" charset="0"/>
                <a:cs typeface="Arial" panose="020B0604020202020204" pitchFamily="34" charset="0"/>
              </a:rPr>
              <a:t>Evaluate and select the most promising solutions</a:t>
            </a:r>
          </a:p>
          <a:p>
            <a:pPr marL="457200" indent="-457200">
              <a:buFont typeface="+mj-lt"/>
              <a:buAutoNum type="arabicPeriod"/>
              <a:defRPr/>
            </a:pPr>
            <a:endParaRPr lang="en-GB" altLang="en-US" sz="600" dirty="0">
              <a:latin typeface="Arial" panose="020B0604020202020204" pitchFamily="34" charset="0"/>
              <a:cs typeface="Arial" panose="020B0604020202020204" pitchFamily="34" charset="0"/>
            </a:endParaRPr>
          </a:p>
          <a:p>
            <a:pPr marL="457200" indent="-457200">
              <a:buFont typeface="+mj-lt"/>
              <a:buAutoNum type="arabicPeriod"/>
              <a:defRPr/>
            </a:pPr>
            <a:r>
              <a:rPr lang="en-GB" altLang="en-US" sz="2100" dirty="0">
                <a:latin typeface="Arial" panose="020B0604020202020204" pitchFamily="34" charset="0"/>
                <a:cs typeface="Arial" panose="020B0604020202020204" pitchFamily="34" charset="0"/>
              </a:rPr>
              <a:t>Plan the action and</a:t>
            </a:r>
          </a:p>
          <a:p>
            <a:pPr marL="457200" indent="-457200">
              <a:buFont typeface="+mj-lt"/>
              <a:buAutoNum type="arabicPeriod"/>
              <a:defRPr/>
            </a:pPr>
            <a:endParaRPr lang="en-GB" altLang="en-US" sz="600" dirty="0">
              <a:latin typeface="Arial" panose="020B0604020202020204" pitchFamily="34" charset="0"/>
              <a:cs typeface="Arial" panose="020B0604020202020204" pitchFamily="34" charset="0"/>
            </a:endParaRPr>
          </a:p>
          <a:p>
            <a:pPr marL="457200" indent="-457200">
              <a:buFont typeface="+mj-lt"/>
              <a:buAutoNum type="arabicPeriod"/>
              <a:defRPr/>
            </a:pPr>
            <a:r>
              <a:rPr lang="en-GB" altLang="en-US" sz="2100" dirty="0">
                <a:latin typeface="Arial" panose="020B0604020202020204" pitchFamily="34" charset="0"/>
                <a:cs typeface="Arial" panose="020B0604020202020204" pitchFamily="34" charset="0"/>
              </a:rPr>
              <a:t>Action the plan and……monitor</a:t>
            </a:r>
          </a:p>
          <a:p>
            <a:pPr marL="457200" indent="-457200">
              <a:buNone/>
              <a:defRPr/>
            </a:pPr>
            <a:endParaRPr lang="en-GB" altLang="en-US" sz="2100" b="1" dirty="0">
              <a:solidFill>
                <a:schemeClr val="tx2"/>
              </a:solidFill>
              <a:latin typeface="Arial" panose="020B0604020202020204" pitchFamily="34" charset="0"/>
              <a:cs typeface="Arial" panose="020B0604020202020204" pitchFamily="34" charset="0"/>
            </a:endParaRPr>
          </a:p>
        </p:txBody>
      </p:sp>
      <p:sp>
        <p:nvSpPr>
          <p:cNvPr id="34820"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Calibri" pitchFamily="34" charset="0"/>
              </a:defRPr>
            </a:lvl1pPr>
            <a:lvl2pPr>
              <a:defRPr sz="2100">
                <a:solidFill>
                  <a:schemeClr val="tx1"/>
                </a:solidFill>
                <a:latin typeface="Calibri" pitchFamily="34" charset="0"/>
              </a:defRPr>
            </a:lvl2pPr>
            <a:lvl3pPr>
              <a:defRPr sz="1800">
                <a:solidFill>
                  <a:schemeClr val="tx1"/>
                </a:solidFill>
                <a:latin typeface="Calibri" pitchFamily="34" charset="0"/>
              </a:defRPr>
            </a:lvl3pPr>
            <a:lvl4pPr>
              <a:defRPr sz="1500">
                <a:solidFill>
                  <a:schemeClr val="tx1"/>
                </a:solidFill>
                <a:latin typeface="Calibri" pitchFamily="34" charset="0"/>
              </a:defRPr>
            </a:lvl4pPr>
            <a:lvl5pPr>
              <a:defRPr sz="1500">
                <a:solidFill>
                  <a:schemeClr val="tx1"/>
                </a:solidFill>
                <a:latin typeface="Calibri" pitchFamily="34" charset="0"/>
              </a:defRPr>
            </a:lvl5pPr>
            <a:lvl6pPr eaLnBrk="0" fontAlgn="base" hangingPunct="0">
              <a:spcAft>
                <a:spcPct val="0"/>
              </a:spcAft>
              <a:buFont typeface="Arial" charset="0"/>
              <a:buChar char="»"/>
              <a:defRPr sz="1500">
                <a:solidFill>
                  <a:schemeClr val="tx1"/>
                </a:solidFill>
                <a:latin typeface="Calibri" pitchFamily="34" charset="0"/>
              </a:defRPr>
            </a:lvl6pPr>
            <a:lvl7pPr eaLnBrk="0" fontAlgn="base" hangingPunct="0">
              <a:spcAft>
                <a:spcPct val="0"/>
              </a:spcAft>
              <a:buFont typeface="Arial" charset="0"/>
              <a:buChar char="»"/>
              <a:defRPr sz="1500">
                <a:solidFill>
                  <a:schemeClr val="tx1"/>
                </a:solidFill>
                <a:latin typeface="Calibri" pitchFamily="34" charset="0"/>
              </a:defRPr>
            </a:lvl7pPr>
            <a:lvl8pPr eaLnBrk="0" fontAlgn="base" hangingPunct="0">
              <a:spcAft>
                <a:spcPct val="0"/>
              </a:spcAft>
              <a:buFont typeface="Arial" charset="0"/>
              <a:buChar char="»"/>
              <a:defRPr sz="1500">
                <a:solidFill>
                  <a:schemeClr val="tx1"/>
                </a:solidFill>
                <a:latin typeface="Calibri" pitchFamily="34" charset="0"/>
              </a:defRPr>
            </a:lvl8pPr>
            <a:lvl9pPr eaLnBrk="0" fontAlgn="base" hangingPunct="0">
              <a:spcAft>
                <a:spcPct val="0"/>
              </a:spcAft>
              <a:buFont typeface="Arial" charset="0"/>
              <a:buChar char="»"/>
              <a:defRPr sz="1500">
                <a:solidFill>
                  <a:schemeClr val="tx1"/>
                </a:solidFill>
                <a:latin typeface="Calibri" pitchFamily="34" charset="0"/>
              </a:defRPr>
            </a:lvl9pPr>
          </a:lstStyle>
          <a:p>
            <a:pPr fontAlgn="base">
              <a:spcBef>
                <a:spcPct val="0"/>
              </a:spcBef>
              <a:spcAft>
                <a:spcPct val="0"/>
              </a:spcAft>
            </a:pPr>
            <a:fld id="{777F3F79-FC97-4383-A36A-31ECB07D6726}" type="slidenum">
              <a:rPr lang="en-GB" altLang="en-US" sz="900">
                <a:latin typeface="Arial" charset="0"/>
                <a:cs typeface="Arial" charset="0"/>
              </a:rPr>
              <a:pPr fontAlgn="base">
                <a:spcBef>
                  <a:spcPct val="0"/>
                </a:spcBef>
                <a:spcAft>
                  <a:spcPct val="0"/>
                </a:spcAft>
              </a:pPr>
              <a:t>33</a:t>
            </a:fld>
            <a:endParaRPr lang="en-GB" altLang="en-US" sz="900">
              <a:latin typeface="Arial" charset="0"/>
              <a:cs typeface="Arial" charset="0"/>
            </a:endParaRPr>
          </a:p>
        </p:txBody>
      </p:sp>
    </p:spTree>
    <p:extLst>
      <p:ext uri="{BB962C8B-B14F-4D97-AF65-F5344CB8AC3E}">
        <p14:creationId xmlns:p14="http://schemas.microsoft.com/office/powerpoint/2010/main" val="17062140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55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55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553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553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5539">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5539">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9"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5BCC8-4AF2-49D1-8B70-8D7BF4DDAD5A}"/>
              </a:ext>
            </a:extLst>
          </p:cNvPr>
          <p:cNvSpPr>
            <a:spLocks noGrp="1"/>
          </p:cNvSpPr>
          <p:nvPr>
            <p:ph type="title"/>
          </p:nvPr>
        </p:nvSpPr>
        <p:spPr>
          <a:xfrm>
            <a:off x="457200" y="197767"/>
            <a:ext cx="8229600" cy="1143000"/>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a:t>
            </a:r>
            <a:endParaRPr lang="en-GB" sz="3600" dirty="0"/>
          </a:p>
        </p:txBody>
      </p:sp>
      <p:sp>
        <p:nvSpPr>
          <p:cNvPr id="3" name="Content Placeholder 2">
            <a:extLst>
              <a:ext uri="{FF2B5EF4-FFF2-40B4-BE49-F238E27FC236}">
                <a16:creationId xmlns:a16="http://schemas.microsoft.com/office/drawing/2014/main" id="{41A544F1-7940-4938-986F-7F731EA14081}"/>
              </a:ext>
            </a:extLst>
          </p:cNvPr>
          <p:cNvSpPr>
            <a:spLocks noGrp="1"/>
          </p:cNvSpPr>
          <p:nvPr>
            <p:ph idx="1"/>
          </p:nvPr>
        </p:nvSpPr>
        <p:spPr/>
        <p:txBody>
          <a:bodyPr/>
          <a:lstStyle/>
          <a:p>
            <a:pPr marL="0" indent="0">
              <a:buNone/>
            </a:pPr>
            <a:r>
              <a:rPr lang="en-GB" altLang="en-US" sz="3600" dirty="0"/>
              <a:t>Scope &amp; Impact</a:t>
            </a:r>
          </a:p>
          <a:p>
            <a:endParaRPr lang="en-GB" dirty="0"/>
          </a:p>
        </p:txBody>
      </p:sp>
      <p:pic>
        <p:nvPicPr>
          <p:cNvPr id="4" name="Picture 2" descr="http://barry-overstreet.com/wp-content/uploads/2013/03/Problem-Solving-Skills.jpg">
            <a:extLst>
              <a:ext uri="{FF2B5EF4-FFF2-40B4-BE49-F238E27FC236}">
                <a16:creationId xmlns:a16="http://schemas.microsoft.com/office/drawing/2014/main" id="{0294B3C6-CE9C-4D15-824C-EBAEC12992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44842" y="1997885"/>
            <a:ext cx="3396790" cy="3396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254863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030B5-F457-417D-B19C-2C8A7DAF085B}"/>
              </a:ext>
            </a:extLst>
          </p:cNvPr>
          <p:cNvSpPr>
            <a:spLocks noGrp="1"/>
          </p:cNvSpPr>
          <p:nvPr>
            <p:ph type="title"/>
          </p:nvPr>
        </p:nvSpPr>
        <p:spPr>
          <a:xfrm>
            <a:off x="444500" y="341335"/>
            <a:ext cx="8229600" cy="733822"/>
          </a:xfrm>
        </p:spPr>
        <p:txBody>
          <a:bodyPr>
            <a:normAutofit fontScale="90000"/>
          </a:bodyPr>
          <a:lstStyle/>
          <a:p>
            <a:r>
              <a:rPr lang="en-GB" altLang="en-US" sz="4000" b="1" dirty="0">
                <a:effectLst>
                  <a:outerShdw blurRad="38100" dist="38100" dir="2700000" algn="tl">
                    <a:srgbClr val="000000">
                      <a:alpha val="43137"/>
                    </a:srgbClr>
                  </a:outerShdw>
                </a:effectLst>
                <a:latin typeface="Arial Rounded MT Bold" panose="020F0704030504030204" pitchFamily="34" charset="0"/>
              </a:rPr>
              <a:t>Scope &amp; Impact</a:t>
            </a:r>
            <a:br>
              <a:rPr lang="en-GB" altLang="en-US" dirty="0"/>
            </a:br>
            <a:endParaRPr lang="en-GB" dirty="0"/>
          </a:p>
        </p:txBody>
      </p:sp>
      <p:sp>
        <p:nvSpPr>
          <p:cNvPr id="3" name="Content Placeholder 2">
            <a:extLst>
              <a:ext uri="{FF2B5EF4-FFF2-40B4-BE49-F238E27FC236}">
                <a16:creationId xmlns:a16="http://schemas.microsoft.com/office/drawing/2014/main" id="{011286DE-DA08-44C5-8840-63271ECCDC8A}"/>
              </a:ext>
            </a:extLst>
          </p:cNvPr>
          <p:cNvSpPr>
            <a:spLocks noGrp="1"/>
          </p:cNvSpPr>
          <p:nvPr>
            <p:ph idx="1"/>
          </p:nvPr>
        </p:nvSpPr>
        <p:spPr>
          <a:xfrm>
            <a:off x="355600" y="1215191"/>
            <a:ext cx="8788400" cy="2937774"/>
          </a:xfrm>
        </p:spPr>
        <p:txBody>
          <a:bodyPr/>
          <a:lstStyle/>
          <a:p>
            <a:r>
              <a:rPr lang="en-GB" dirty="0"/>
              <a:t>Scope – How wide does the problem reach? Who is affected?</a:t>
            </a:r>
          </a:p>
          <a:p>
            <a:r>
              <a:rPr lang="en-GB" dirty="0"/>
              <a:t>Impact – How are they affected?</a:t>
            </a:r>
          </a:p>
        </p:txBody>
      </p:sp>
      <p:pic>
        <p:nvPicPr>
          <p:cNvPr id="1026" name="Picture 2" descr="Image result for ripples on the pond">
            <a:extLst>
              <a:ext uri="{FF2B5EF4-FFF2-40B4-BE49-F238E27FC236}">
                <a16:creationId xmlns:a16="http://schemas.microsoft.com/office/drawing/2014/main" id="{8FB0D227-7F17-4CE1-B993-8298C72FA5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23918" y="2291359"/>
            <a:ext cx="4886156" cy="3224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92948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4235" y="940594"/>
            <a:ext cx="6172200" cy="857250"/>
          </a:xfrm>
        </p:spPr>
        <p:txBody>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Cost of employment</a:t>
            </a:r>
          </a:p>
        </p:txBody>
      </p:sp>
      <p:sp>
        <p:nvSpPr>
          <p:cNvPr id="3" name="Content Placeholder 2"/>
          <p:cNvSpPr>
            <a:spLocks noGrp="1"/>
          </p:cNvSpPr>
          <p:nvPr>
            <p:ph idx="1"/>
          </p:nvPr>
        </p:nvSpPr>
        <p:spPr>
          <a:xfrm>
            <a:off x="292100" y="1593058"/>
            <a:ext cx="8521700" cy="3556793"/>
          </a:xfrm>
        </p:spPr>
        <p:txBody>
          <a:bodyPr>
            <a:normAutofit fontScale="92500" lnSpcReduction="10000"/>
          </a:bodyPr>
          <a:lstStyle/>
          <a:p>
            <a:pPr marL="0" indent="0">
              <a:buNone/>
            </a:pPr>
            <a:r>
              <a:rPr lang="en-GB" altLang="en-US" dirty="0">
                <a:latin typeface="Arial" charset="0"/>
                <a:cs typeface="Arial" charset="0"/>
              </a:rPr>
              <a:t>£18,000  Annual Salary</a:t>
            </a:r>
          </a:p>
          <a:p>
            <a:pPr marL="0" indent="0">
              <a:buNone/>
            </a:pPr>
            <a:r>
              <a:rPr lang="en-GB" altLang="en-US" dirty="0">
                <a:latin typeface="Arial" charset="0"/>
                <a:cs typeface="Arial" charset="0"/>
              </a:rPr>
              <a:t>48 working weeks/year</a:t>
            </a:r>
          </a:p>
          <a:p>
            <a:pPr marL="0" indent="0">
              <a:buNone/>
            </a:pPr>
            <a:r>
              <a:rPr lang="en-GB" altLang="en-US" dirty="0">
                <a:latin typeface="Arial" charset="0"/>
                <a:cs typeface="Arial" charset="0"/>
              </a:rPr>
              <a:t>37.5 paid working hours/per week</a:t>
            </a:r>
          </a:p>
          <a:p>
            <a:pPr marL="0" indent="0">
              <a:buNone/>
            </a:pPr>
            <a:r>
              <a:rPr lang="en-GB" altLang="en-US" dirty="0">
                <a:latin typeface="Arial" charset="0"/>
                <a:cs typeface="Arial" charset="0"/>
              </a:rPr>
              <a:t>= £10/hour +10% employers NI, etc                                         </a:t>
            </a:r>
            <a:r>
              <a:rPr lang="en-GB" altLang="en-US" dirty="0">
                <a:solidFill>
                  <a:srgbClr val="FF0000"/>
                </a:solidFill>
                <a:latin typeface="Arial" charset="0"/>
                <a:cs typeface="Arial" charset="0"/>
              </a:rPr>
              <a:t>=</a:t>
            </a:r>
            <a:r>
              <a:rPr lang="en-GB" altLang="en-US" dirty="0">
                <a:latin typeface="Arial" charset="0"/>
                <a:cs typeface="Arial" charset="0"/>
              </a:rPr>
              <a:t> </a:t>
            </a:r>
            <a:r>
              <a:rPr lang="en-GB" altLang="en-US" b="1" dirty="0">
                <a:solidFill>
                  <a:srgbClr val="FF0000"/>
                </a:solidFill>
                <a:latin typeface="Arial" charset="0"/>
                <a:cs typeface="Arial" charset="0"/>
              </a:rPr>
              <a:t>£14/paid hour</a:t>
            </a:r>
          </a:p>
          <a:p>
            <a:pPr marL="0" indent="0">
              <a:buNone/>
            </a:pPr>
            <a:r>
              <a:rPr lang="en-GB" altLang="en-US" b="1" dirty="0">
                <a:solidFill>
                  <a:srgbClr val="FF0000"/>
                </a:solidFill>
                <a:latin typeface="Arial" charset="0"/>
                <a:cs typeface="Arial" charset="0"/>
              </a:rPr>
              <a:t>= £0.23 pence per minute of paid employment</a:t>
            </a:r>
          </a:p>
          <a:p>
            <a:pPr marL="0" indent="0">
              <a:buNone/>
            </a:pPr>
            <a:r>
              <a:rPr lang="en-GB" altLang="en-US" dirty="0">
                <a:latin typeface="Arial" charset="0"/>
                <a:cs typeface="Arial" charset="0"/>
              </a:rPr>
              <a:t>How many were late ( </a:t>
            </a:r>
            <a:r>
              <a:rPr lang="en-GB" altLang="en-US" b="1" dirty="0">
                <a:latin typeface="Arial" charset="0"/>
                <a:cs typeface="Arial" charset="0"/>
              </a:rPr>
              <a:t>The Scope </a:t>
            </a:r>
            <a:r>
              <a:rPr lang="en-GB" altLang="en-US" dirty="0">
                <a:latin typeface="Arial" charset="0"/>
                <a:cs typeface="Arial" charset="0"/>
              </a:rPr>
              <a:t>)</a:t>
            </a:r>
          </a:p>
          <a:p>
            <a:pPr marL="0" indent="0">
              <a:buNone/>
            </a:pPr>
            <a:r>
              <a:rPr lang="en-GB" altLang="en-US" dirty="0">
                <a:latin typeface="Arial" charset="0"/>
                <a:cs typeface="Arial" charset="0"/>
              </a:rPr>
              <a:t>No of people late x No. of mins x cost/min.</a:t>
            </a:r>
          </a:p>
          <a:p>
            <a:pPr marL="0" indent="0">
              <a:buNone/>
            </a:pPr>
            <a:r>
              <a:rPr lang="en-GB" altLang="en-US" dirty="0">
                <a:latin typeface="Arial" charset="0"/>
                <a:cs typeface="Arial" charset="0"/>
              </a:rPr>
              <a:t>= £                 (</a:t>
            </a:r>
            <a:r>
              <a:rPr lang="en-GB" altLang="en-US" b="1" dirty="0">
                <a:latin typeface="Arial" charset="0"/>
                <a:cs typeface="Arial" charset="0"/>
              </a:rPr>
              <a:t>The</a:t>
            </a:r>
            <a:r>
              <a:rPr lang="en-GB" altLang="en-US" dirty="0">
                <a:latin typeface="Arial" charset="0"/>
                <a:cs typeface="Arial" charset="0"/>
              </a:rPr>
              <a:t> </a:t>
            </a:r>
            <a:r>
              <a:rPr lang="en-GB" altLang="en-US" b="1" dirty="0">
                <a:latin typeface="Arial" charset="0"/>
                <a:cs typeface="Arial" charset="0"/>
              </a:rPr>
              <a:t>Impact</a:t>
            </a:r>
            <a:r>
              <a:rPr lang="en-GB" altLang="en-US" dirty="0">
                <a:latin typeface="Arial" charset="0"/>
                <a:cs typeface="Arial" charset="0"/>
              </a:rPr>
              <a:t>) </a:t>
            </a:r>
          </a:p>
          <a:p>
            <a:pPr marL="0" indent="0">
              <a:buNone/>
            </a:pPr>
            <a:endParaRPr lang="en-GB" altLang="en-US" b="1" dirty="0">
              <a:solidFill>
                <a:srgbClr val="FF0000"/>
              </a:solidFill>
              <a:latin typeface="Arial" charset="0"/>
              <a:cs typeface="Arial" charset="0"/>
            </a:endParaRPr>
          </a:p>
        </p:txBody>
      </p:sp>
      <p:sp>
        <p:nvSpPr>
          <p:cNvPr id="4" name="TextBox 3"/>
          <p:cNvSpPr txBox="1">
            <a:spLocks noChangeArrowheads="1"/>
          </p:cNvSpPr>
          <p:nvPr/>
        </p:nvSpPr>
        <p:spPr bwMode="auto">
          <a:xfrm>
            <a:off x="673768" y="310816"/>
            <a:ext cx="7543800" cy="738664"/>
          </a:xfrm>
          <a:prstGeom prst="rect">
            <a:avLst/>
          </a:prstGeom>
          <a:solidFill>
            <a:schemeClr val="bg1"/>
          </a:solidFill>
          <a:ln w="9525">
            <a:solidFill>
              <a:schemeClr val="bg1"/>
            </a:solidFill>
            <a:miter lim="800000"/>
            <a:headEnd/>
            <a:tailEnd/>
          </a:ln>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r>
              <a:rPr lang="en-GB" altLang="en-US" sz="2100" b="1" dirty="0">
                <a:solidFill>
                  <a:srgbClr val="FF0000"/>
                </a:solidFill>
                <a:latin typeface="Arial" charset="0"/>
              </a:rPr>
              <a:t>Use this formulae on the time wasted on today’s breaks, chats, delays…etc</a:t>
            </a:r>
          </a:p>
        </p:txBody>
      </p:sp>
    </p:spTree>
    <p:extLst>
      <p:ext uri="{BB962C8B-B14F-4D97-AF65-F5344CB8AC3E}">
        <p14:creationId xmlns:p14="http://schemas.microsoft.com/office/powerpoint/2010/main" val="16600703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9"/>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9"/>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9"/>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9"/>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9"/>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9"/>
                                          </p:stCondLst>
                                        </p:cTn>
                                        <p:tgtEl>
                                          <p:spTgt spid="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9"/>
                                          </p:stCondLst>
                                        </p:cTn>
                                        <p:tgtEl>
                                          <p:spTgt spid="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9"/>
                                          </p:stCondLst>
                                        </p:cTn>
                                        <p:tgtEl>
                                          <p:spTgt spid="3">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1235"/>
            <a:ext cx="8229600" cy="1143000"/>
          </a:xfrm>
        </p:spPr>
        <p:txBody>
          <a:bodyPr>
            <a:normAutofit/>
          </a:bodyPr>
          <a:lstStyle/>
          <a:p>
            <a:pPr>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Bibliography</a:t>
            </a:r>
          </a:p>
        </p:txBody>
      </p:sp>
      <p:sp>
        <p:nvSpPr>
          <p:cNvPr id="46083" name="Content Placeholder 2"/>
          <p:cNvSpPr>
            <a:spLocks noGrp="1"/>
          </p:cNvSpPr>
          <p:nvPr>
            <p:ph idx="1"/>
          </p:nvPr>
        </p:nvSpPr>
        <p:spPr>
          <a:xfrm>
            <a:off x="854321" y="1021765"/>
            <a:ext cx="7467267" cy="4418285"/>
          </a:xfrm>
        </p:spPr>
        <p:txBody>
          <a:bodyPr>
            <a:normAutofit fontScale="92500"/>
          </a:bodyPr>
          <a:lstStyle/>
          <a:p>
            <a:pPr marL="0" indent="0">
              <a:buNone/>
            </a:pPr>
            <a:r>
              <a:rPr lang="en-GB" altLang="en-US" sz="2100" dirty="0">
                <a:latin typeface="Arial" panose="020B0604020202020204" pitchFamily="34" charset="0"/>
                <a:cs typeface="Arial" panose="020B0604020202020204" pitchFamily="34" charset="0"/>
              </a:rPr>
              <a:t>Clegg, B., Birch, P. (2007). Instant Creativity: Simple Techniques to Ignite Innovation &amp; Problem Solving. London: Kogan Page Ltd.</a:t>
            </a:r>
          </a:p>
          <a:p>
            <a:pPr marL="0" indent="0">
              <a:buNone/>
            </a:pPr>
            <a:endParaRPr lang="en-GB" altLang="en-US" sz="900" dirty="0">
              <a:latin typeface="Arial" panose="020B0604020202020204" pitchFamily="34" charset="0"/>
              <a:cs typeface="Arial" panose="020B0604020202020204" pitchFamily="34" charset="0"/>
            </a:endParaRPr>
          </a:p>
          <a:p>
            <a:pPr marL="0" indent="0">
              <a:buNone/>
            </a:pPr>
            <a:r>
              <a:rPr lang="en-GB" altLang="en-US" sz="2100" dirty="0">
                <a:latin typeface="Arial" panose="020B0604020202020204" pitchFamily="34" charset="0"/>
                <a:cs typeface="Arial" panose="020B0604020202020204" pitchFamily="34" charset="0"/>
              </a:rPr>
              <a:t>Higgins, J. M. (1994). 101 Creative Problem Solving Techniques: The Handbook of New Ideas for Business. Winter Park, Fla: New Management Pub. Co.</a:t>
            </a:r>
          </a:p>
          <a:p>
            <a:pPr marL="0" indent="0">
              <a:buNone/>
            </a:pPr>
            <a:endParaRPr lang="en-GB" altLang="en-US" sz="900" dirty="0">
              <a:latin typeface="Arial" panose="020B0604020202020204" pitchFamily="34" charset="0"/>
              <a:cs typeface="Arial" panose="020B0604020202020204" pitchFamily="34" charset="0"/>
            </a:endParaRPr>
          </a:p>
          <a:p>
            <a:pPr marL="0" indent="0">
              <a:buNone/>
            </a:pPr>
            <a:r>
              <a:rPr lang="en-GB" altLang="en-US" sz="2100" dirty="0">
                <a:latin typeface="Arial" panose="020B0604020202020204" pitchFamily="34" charset="0"/>
                <a:cs typeface="Arial" panose="020B0604020202020204" pitchFamily="34" charset="0"/>
              </a:rPr>
              <a:t>Kepner, C. H., Tregoe, B.B., (1967). The Rational Manager. New York: McGraw-Hill.</a:t>
            </a:r>
          </a:p>
          <a:p>
            <a:pPr marL="0" indent="0">
              <a:buNone/>
            </a:pPr>
            <a:r>
              <a:rPr lang="en-GB" altLang="en-US" sz="2100" dirty="0">
                <a:latin typeface="Arial" panose="020B0604020202020204" pitchFamily="34" charset="0"/>
                <a:cs typeface="Arial" panose="020B0604020202020204" pitchFamily="34" charset="0"/>
              </a:rPr>
              <a:t>Proctor, T. (2005). Creative Problem Solving for Managers: Developing Skills for Decision Making and Innovation. 2nd ed. London: Routledge.</a:t>
            </a:r>
          </a:p>
          <a:p>
            <a:pPr marL="0" indent="0">
              <a:buNone/>
            </a:pPr>
            <a:endParaRPr lang="en-GB" altLang="en-US" sz="1050" dirty="0">
              <a:latin typeface="Arial" panose="020B0604020202020204" pitchFamily="34" charset="0"/>
              <a:cs typeface="Arial" panose="020B0604020202020204" pitchFamily="34" charset="0"/>
            </a:endParaRPr>
          </a:p>
          <a:p>
            <a:pPr marL="0" indent="0">
              <a:buNone/>
            </a:pPr>
            <a:r>
              <a:rPr lang="en-GB" altLang="en-US" sz="2100" dirty="0">
                <a:latin typeface="Arial" panose="020B0604020202020204" pitchFamily="34" charset="0"/>
                <a:cs typeface="Arial" panose="020B0604020202020204" pitchFamily="34" charset="0"/>
              </a:rPr>
              <a:t>Williams, K. (2006). Introducing Management a Development Guide. 3rd ed. Oxford: Butterworth-Heinemann.</a:t>
            </a:r>
          </a:p>
          <a:p>
            <a:pPr marL="0" indent="0">
              <a:buNone/>
            </a:pPr>
            <a:endParaRPr lang="en-GB" altLang="en-US" sz="2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pPr>
              <a:defRPr/>
            </a:pPr>
            <a:fld id="{410B9FD0-59BC-4EDD-A9FD-B3BA5D175BD6}" type="slidenum">
              <a:rPr lang="en-GB">
                <a:solidFill>
                  <a:prstClr val="black">
                    <a:tint val="75000"/>
                  </a:prstClr>
                </a:solidFill>
              </a:rPr>
              <a:pPr>
                <a:defRPr/>
              </a:pPr>
              <a:t>37</a:t>
            </a:fld>
            <a:endParaRPr lang="en-GB">
              <a:solidFill>
                <a:prstClr val="black">
                  <a:tint val="75000"/>
                </a:prstClr>
              </a:solidFill>
            </a:endParaRPr>
          </a:p>
        </p:txBody>
      </p:sp>
    </p:spTree>
    <p:extLst>
      <p:ext uri="{BB962C8B-B14F-4D97-AF65-F5344CB8AC3E}">
        <p14:creationId xmlns:p14="http://schemas.microsoft.com/office/powerpoint/2010/main" val="38867101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Bibliography</a:t>
            </a:r>
          </a:p>
        </p:txBody>
      </p:sp>
      <p:sp>
        <p:nvSpPr>
          <p:cNvPr id="47107" name="Content Placeholder 2"/>
          <p:cNvSpPr>
            <a:spLocks noGrp="1"/>
          </p:cNvSpPr>
          <p:nvPr>
            <p:ph idx="1"/>
          </p:nvPr>
        </p:nvSpPr>
        <p:spPr>
          <a:xfrm>
            <a:off x="101601" y="2187178"/>
            <a:ext cx="7556501" cy="3394472"/>
          </a:xfrm>
        </p:spPr>
        <p:txBody>
          <a:bodyPr/>
          <a:lstStyle/>
          <a:p>
            <a:pPr marL="0" indent="0">
              <a:buNone/>
            </a:pPr>
            <a:r>
              <a:rPr lang="en-GB" altLang="en-US" sz="2100" dirty="0"/>
              <a:t>Proctor, T. (2005). Creative Problem Solving for Managers: Developing Skills for Decision Making and Innovation. 2nd ed. London: Routledge.</a:t>
            </a:r>
          </a:p>
          <a:p>
            <a:pPr marL="0" indent="0">
              <a:buNone/>
            </a:pPr>
            <a:endParaRPr lang="en-GB" altLang="en-US" sz="1050" dirty="0"/>
          </a:p>
          <a:p>
            <a:pPr marL="0" indent="0">
              <a:buNone/>
            </a:pPr>
            <a:r>
              <a:rPr lang="en-GB" altLang="en-US" sz="2100" dirty="0"/>
              <a:t>Williams, K. (2006). Introducing Management a Development Guide. 3rd ed. Oxford: Butterworth-Heinemann.</a:t>
            </a:r>
          </a:p>
          <a:p>
            <a:pPr marL="0" indent="0">
              <a:buNone/>
            </a:pPr>
            <a:endParaRPr lang="en-GB" altLang="en-US" sz="2100" dirty="0"/>
          </a:p>
        </p:txBody>
      </p:sp>
      <p:sp>
        <p:nvSpPr>
          <p:cNvPr id="4" name="Slide Number Placeholder 3"/>
          <p:cNvSpPr>
            <a:spLocks noGrp="1"/>
          </p:cNvSpPr>
          <p:nvPr>
            <p:ph type="sldNum" sz="quarter" idx="12"/>
          </p:nvPr>
        </p:nvSpPr>
        <p:spPr/>
        <p:txBody>
          <a:bodyPr/>
          <a:lstStyle/>
          <a:p>
            <a:pPr>
              <a:defRPr/>
            </a:pPr>
            <a:fld id="{61E4B220-5095-4E68-8893-10DD620BAA41}" type="slidenum">
              <a:rPr lang="en-GB">
                <a:solidFill>
                  <a:prstClr val="black">
                    <a:tint val="75000"/>
                  </a:prstClr>
                </a:solidFill>
              </a:rPr>
              <a:pPr>
                <a:defRPr/>
              </a:pPr>
              <a:t>38</a:t>
            </a:fld>
            <a:endParaRPr lang="en-GB">
              <a:solidFill>
                <a:prstClr val="black">
                  <a:tint val="75000"/>
                </a:prstClr>
              </a:solidFill>
            </a:endParaRPr>
          </a:p>
        </p:txBody>
      </p:sp>
    </p:spTree>
    <p:extLst>
      <p:ext uri="{BB962C8B-B14F-4D97-AF65-F5344CB8AC3E}">
        <p14:creationId xmlns:p14="http://schemas.microsoft.com/office/powerpoint/2010/main" val="24745812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F5984-1ADB-4ED5-A333-5F5B7E88E5A4}"/>
              </a:ext>
            </a:extLst>
          </p:cNvPr>
          <p:cNvSpPr>
            <a:spLocks noGrp="1"/>
          </p:cNvSpPr>
          <p:nvPr>
            <p:ph type="title"/>
          </p:nvPr>
        </p:nvSpPr>
        <p:spPr>
          <a:xfrm>
            <a:off x="589547" y="455356"/>
            <a:ext cx="6629400" cy="724750"/>
          </a:xfrm>
        </p:spPr>
        <p:txBody>
          <a:bodyPr>
            <a:normAutofit fontScale="90000"/>
          </a:bodyPr>
          <a:lstStyle/>
          <a:p>
            <a:r>
              <a:rPr lang="en-GB" b="1" dirty="0">
                <a:latin typeface="Arial" panose="020B0604020202020204" pitchFamily="34" charset="0"/>
                <a:cs typeface="Arial" panose="020B0604020202020204" pitchFamily="34" charset="0"/>
              </a:rPr>
              <a:t>Quick overview of the assignment</a:t>
            </a:r>
          </a:p>
        </p:txBody>
      </p:sp>
      <p:pic>
        <p:nvPicPr>
          <p:cNvPr id="4" name="Picture 1">
            <a:extLst>
              <a:ext uri="{FF2B5EF4-FFF2-40B4-BE49-F238E27FC236}">
                <a16:creationId xmlns:a16="http://schemas.microsoft.com/office/drawing/2014/main" id="{BB394B71-B711-408D-B7F5-13684901A79A}"/>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7406733" y="245080"/>
            <a:ext cx="1510879" cy="72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69482C34-22C9-47C8-BBB9-86C6BCD46C08}"/>
              </a:ext>
            </a:extLst>
          </p:cNvPr>
          <p:cNvSpPr/>
          <p:nvPr/>
        </p:nvSpPr>
        <p:spPr>
          <a:xfrm>
            <a:off x="127000" y="1459792"/>
            <a:ext cx="9017000" cy="4154984"/>
          </a:xfrm>
          <a:prstGeom prst="rect">
            <a:avLst/>
          </a:prstGeom>
        </p:spPr>
        <p:txBody>
          <a:bodyPr wrap="square">
            <a:spAutoFit/>
          </a:bodyPr>
          <a:lstStyle/>
          <a:p>
            <a:pPr marL="257175" indent="-257175">
              <a:buFont typeface="Arial" panose="020B0604020202020204" pitchFamily="34" charset="0"/>
              <a:buChar char="•"/>
            </a:pPr>
            <a:r>
              <a:rPr lang="en-GB" altLang="en-US" sz="2400" dirty="0">
                <a:latin typeface="Arial" charset="0"/>
                <a:cs typeface="Arial" charset="0"/>
              </a:rPr>
              <a:t>Define a complex problem in the workplace; including its scope and impact     </a:t>
            </a:r>
          </a:p>
          <a:p>
            <a:r>
              <a:rPr lang="en-GB" altLang="en-US" sz="2400" dirty="0">
                <a:latin typeface="Arial" charset="0"/>
                <a:cs typeface="Arial" charset="0"/>
              </a:rPr>
              <a:t>      </a:t>
            </a:r>
          </a:p>
          <a:p>
            <a:pPr marL="257175" indent="-257175">
              <a:buFont typeface="Arial" panose="020B0604020202020204" pitchFamily="34" charset="0"/>
              <a:buChar char="•"/>
            </a:pPr>
            <a:r>
              <a:rPr lang="en-GB" altLang="en-US" sz="2400" dirty="0">
                <a:latin typeface="Arial" charset="0"/>
                <a:cs typeface="Arial" charset="0"/>
              </a:rPr>
              <a:t>Analyse information on the identified problem; to help inform the decision making process   </a:t>
            </a:r>
          </a:p>
          <a:p>
            <a:r>
              <a:rPr lang="en-GB" altLang="en-US" sz="2400" dirty="0">
                <a:latin typeface="Arial" charset="0"/>
                <a:cs typeface="Arial" charset="0"/>
              </a:rPr>
              <a:t>                                   </a:t>
            </a:r>
            <a:endParaRPr lang="en-GB" altLang="en-US" sz="2400" b="1" i="1" dirty="0">
              <a:latin typeface="Arial" charset="0"/>
              <a:cs typeface="Arial" charset="0"/>
            </a:endParaRPr>
          </a:p>
          <a:p>
            <a:pPr marL="257175" indent="-257175">
              <a:buFont typeface="Arial" panose="020B0604020202020204" pitchFamily="34" charset="0"/>
              <a:buChar char="•"/>
            </a:pPr>
            <a:r>
              <a:rPr lang="en-GB" altLang="en-US" sz="2400" dirty="0">
                <a:latin typeface="Arial" charset="0"/>
                <a:cs typeface="Arial" charset="0"/>
              </a:rPr>
              <a:t>Propose a range of alternative solutions to the problem</a:t>
            </a:r>
          </a:p>
          <a:p>
            <a:pPr marL="257175" indent="-257175">
              <a:buFont typeface="Arial" panose="020B0604020202020204" pitchFamily="34" charset="0"/>
              <a:buChar char="•"/>
            </a:pPr>
            <a:endParaRPr lang="en-GB" altLang="en-US" sz="2400" dirty="0">
              <a:latin typeface="Arial" charset="0"/>
              <a:cs typeface="Arial" charset="0"/>
            </a:endParaRPr>
          </a:p>
          <a:p>
            <a:pPr marL="257175" indent="-257175">
              <a:buFont typeface="Arial" panose="020B0604020202020204" pitchFamily="34" charset="0"/>
              <a:buChar char="•"/>
            </a:pPr>
            <a:r>
              <a:rPr lang="en-GB" altLang="en-US" sz="2400" dirty="0">
                <a:latin typeface="Arial" charset="0"/>
                <a:cs typeface="Arial" charset="0"/>
              </a:rPr>
              <a:t>Using a decision making technique, evaluate a range of solutions to identify the most appropriate option </a:t>
            </a:r>
          </a:p>
          <a:p>
            <a:r>
              <a:rPr lang="en-GB" altLang="en-US" sz="2400" dirty="0">
                <a:latin typeface="Arial" charset="0"/>
                <a:cs typeface="Arial" charset="0"/>
              </a:rPr>
              <a:t>	       </a:t>
            </a:r>
            <a:endParaRPr lang="en-GB" altLang="en-US" sz="2400" b="1" i="1" dirty="0">
              <a:latin typeface="Arial" charset="0"/>
              <a:cs typeface="Arial" charset="0"/>
            </a:endParaRPr>
          </a:p>
        </p:txBody>
      </p:sp>
    </p:spTree>
    <p:extLst>
      <p:ext uri="{BB962C8B-B14F-4D97-AF65-F5344CB8AC3E}">
        <p14:creationId xmlns:p14="http://schemas.microsoft.com/office/powerpoint/2010/main" val="4400700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F5984-1ADB-4ED5-A333-5F5B7E88E5A4}"/>
              </a:ext>
            </a:extLst>
          </p:cNvPr>
          <p:cNvSpPr>
            <a:spLocks noGrp="1"/>
          </p:cNvSpPr>
          <p:nvPr>
            <p:ph type="title"/>
          </p:nvPr>
        </p:nvSpPr>
        <p:spPr>
          <a:xfrm>
            <a:off x="399087" y="359104"/>
            <a:ext cx="6629400" cy="724750"/>
          </a:xfrm>
        </p:spPr>
        <p:txBody>
          <a:bodyPr>
            <a:normAutofit fontScale="90000"/>
          </a:bodyPr>
          <a:lstStyle/>
          <a:p>
            <a:r>
              <a:rPr lang="en-GB" b="1" dirty="0">
                <a:latin typeface="Arial" panose="020B0604020202020204" pitchFamily="34" charset="0"/>
                <a:cs typeface="Arial" panose="020B0604020202020204" pitchFamily="34" charset="0"/>
              </a:rPr>
              <a:t>Quick overview of the assignment</a:t>
            </a:r>
          </a:p>
        </p:txBody>
      </p:sp>
      <p:pic>
        <p:nvPicPr>
          <p:cNvPr id="4" name="Picture 1">
            <a:extLst>
              <a:ext uri="{FF2B5EF4-FFF2-40B4-BE49-F238E27FC236}">
                <a16:creationId xmlns:a16="http://schemas.microsoft.com/office/drawing/2014/main" id="{BB394B71-B711-408D-B7F5-13684901A79A}"/>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6889375" y="221017"/>
            <a:ext cx="2022377" cy="970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69482C34-22C9-47C8-BBB9-86C6BCD46C08}"/>
              </a:ext>
            </a:extLst>
          </p:cNvPr>
          <p:cNvSpPr/>
          <p:nvPr/>
        </p:nvSpPr>
        <p:spPr>
          <a:xfrm>
            <a:off x="639719" y="1928589"/>
            <a:ext cx="8035050" cy="3000821"/>
          </a:xfrm>
          <a:prstGeom prst="rect">
            <a:avLst/>
          </a:prstGeom>
        </p:spPr>
        <p:txBody>
          <a:bodyPr wrap="square">
            <a:spAutoFit/>
          </a:bodyPr>
          <a:lstStyle/>
          <a:p>
            <a:r>
              <a:rPr lang="en-GB" altLang="en-US" sz="1500" dirty="0">
                <a:latin typeface="Arial" charset="0"/>
                <a:cs typeface="Arial" charset="0"/>
              </a:rPr>
              <a:t>	       </a:t>
            </a:r>
            <a:endParaRPr lang="en-GB" altLang="en-US" sz="1500" b="1" i="1" dirty="0">
              <a:latin typeface="Arial" charset="0"/>
              <a:cs typeface="Arial" charset="0"/>
            </a:endParaRPr>
          </a:p>
          <a:p>
            <a:pPr marL="257175" indent="-257175">
              <a:buFont typeface="Arial" panose="020B0604020202020204" pitchFamily="34" charset="0"/>
              <a:buChar char="•"/>
            </a:pPr>
            <a:r>
              <a:rPr lang="en-GB" altLang="en-US" sz="2400" dirty="0">
                <a:latin typeface="Arial" charset="0"/>
                <a:cs typeface="Arial" charset="0"/>
              </a:rPr>
              <a:t>Develop a detailed plan for implementing the solution</a:t>
            </a:r>
          </a:p>
          <a:p>
            <a:pPr marL="257175" indent="-257175">
              <a:buFont typeface="Arial" panose="020B0604020202020204" pitchFamily="34" charset="0"/>
              <a:buChar char="•"/>
            </a:pPr>
            <a:endParaRPr lang="en-GB" altLang="en-US" sz="2400" dirty="0">
              <a:latin typeface="Arial" charset="0"/>
              <a:cs typeface="Arial" charset="0"/>
            </a:endParaRPr>
          </a:p>
          <a:p>
            <a:pPr marL="257175" indent="-257175">
              <a:buFont typeface="Arial" panose="020B0604020202020204" pitchFamily="34" charset="0"/>
              <a:buChar char="•"/>
            </a:pPr>
            <a:r>
              <a:rPr lang="en-GB" altLang="en-US" sz="2400" dirty="0">
                <a:latin typeface="Arial" charset="0"/>
                <a:cs typeface="Arial" charset="0"/>
              </a:rPr>
              <a:t>Communicate the plan to relevant stakeholders</a:t>
            </a:r>
          </a:p>
          <a:p>
            <a:pPr marL="257175" indent="-257175">
              <a:buFont typeface="Arial" panose="020B0604020202020204" pitchFamily="34" charset="0"/>
              <a:buChar char="•"/>
            </a:pPr>
            <a:endParaRPr lang="en-GB" altLang="en-US" sz="2400" dirty="0">
              <a:latin typeface="Arial" charset="0"/>
              <a:cs typeface="Arial" charset="0"/>
            </a:endParaRPr>
          </a:p>
          <a:p>
            <a:pPr marL="257175" indent="-257175">
              <a:buFont typeface="Arial" panose="020B0604020202020204" pitchFamily="34" charset="0"/>
              <a:buChar char="•"/>
            </a:pPr>
            <a:r>
              <a:rPr lang="en-GB" altLang="en-US" sz="2400" dirty="0">
                <a:latin typeface="Arial" charset="0"/>
                <a:cs typeface="Arial" charset="0"/>
              </a:rPr>
              <a:t>Assess appropriate monitoring and review techniques to ensure successful implementation of solution </a:t>
            </a:r>
          </a:p>
          <a:p>
            <a:endParaRPr lang="en-GB" altLang="en-US" sz="1500" dirty="0">
              <a:latin typeface="Arial" charset="0"/>
              <a:cs typeface="Arial" charset="0"/>
            </a:endParaRPr>
          </a:p>
          <a:p>
            <a:endParaRPr lang="en-GB" sz="1500" dirty="0"/>
          </a:p>
        </p:txBody>
      </p:sp>
    </p:spTree>
    <p:extLst>
      <p:ext uri="{BB962C8B-B14F-4D97-AF65-F5344CB8AC3E}">
        <p14:creationId xmlns:p14="http://schemas.microsoft.com/office/powerpoint/2010/main" val="364220963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169</TotalTime>
  <Words>1375</Words>
  <Application>Microsoft Office PowerPoint</Application>
  <PresentationFormat>On-screen Show (4:3)</PresentationFormat>
  <Paragraphs>321</Paragraphs>
  <Slides>40</Slides>
  <Notes>18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40</vt:i4>
      </vt:variant>
    </vt:vector>
  </HeadingPairs>
  <TitlesOfParts>
    <vt:vector size="50" baseType="lpstr">
      <vt:lpstr>Arial</vt:lpstr>
      <vt:lpstr>Arial Rounded MT Bold</vt:lpstr>
      <vt:lpstr>Calibri</vt:lpstr>
      <vt:lpstr>Corbel</vt:lpstr>
      <vt:lpstr>Garamond</vt:lpstr>
      <vt:lpstr>Gill Sans MT</vt:lpstr>
      <vt:lpstr>Myriad Pro</vt:lpstr>
      <vt:lpstr>Verdana</vt:lpstr>
      <vt:lpstr>Wingdings</vt:lpstr>
      <vt:lpstr>20140311PresentationUWTSDTemplate</vt:lpstr>
      <vt:lpstr>BMSK4004   Problem Solving and Decision Making  Introduction  </vt:lpstr>
      <vt:lpstr>Overview</vt:lpstr>
      <vt:lpstr>Aims &amp; Objectives</vt:lpstr>
      <vt:lpstr>Problem solving &amp; decision making</vt:lpstr>
      <vt:lpstr>PowerPoint Presentation</vt:lpstr>
      <vt:lpstr>Definition of decision making?</vt:lpstr>
      <vt:lpstr>Problem Solving…</vt:lpstr>
      <vt:lpstr>PowerPoint Presentation</vt:lpstr>
      <vt:lpstr>Diagnosing Problems</vt:lpstr>
      <vt:lpstr>Problems can be diagnosed through</vt:lpstr>
      <vt:lpstr>What next?</vt:lpstr>
      <vt:lpstr>Initial Analysis</vt:lpstr>
      <vt:lpstr>Problem Solving –  Continuous Improvement</vt:lpstr>
      <vt:lpstr>Creative Problem Solving </vt:lpstr>
      <vt:lpstr>Creative Problem Solving</vt:lpstr>
      <vt:lpstr>Creative Problem Solving</vt:lpstr>
      <vt:lpstr>Creative Problem Solving</vt:lpstr>
      <vt:lpstr>Problem types</vt:lpstr>
      <vt:lpstr>Problem Categories</vt:lpstr>
      <vt:lpstr>Stages of Creative Problem Solving</vt:lpstr>
      <vt:lpstr>PowerPoint Presentation</vt:lpstr>
      <vt:lpstr>Creative and Analytical Skills</vt:lpstr>
      <vt:lpstr>Exercise 1 - Dots</vt:lpstr>
      <vt:lpstr>Exercise 1 - Dots</vt:lpstr>
      <vt:lpstr>At First Glance</vt:lpstr>
      <vt:lpstr>Mental Agility</vt:lpstr>
      <vt:lpstr>Mental Agility</vt:lpstr>
      <vt:lpstr>The size of the problem</vt:lpstr>
      <vt:lpstr>Problem Solving Models </vt:lpstr>
      <vt:lpstr> Problem Solving Skills</vt:lpstr>
      <vt:lpstr>Mental Agility</vt:lpstr>
      <vt:lpstr>Mental Agility – Exercise 3</vt:lpstr>
      <vt:lpstr>Six steps to effective problem solving</vt:lpstr>
      <vt:lpstr>Problem Solving</vt:lpstr>
      <vt:lpstr>Scope &amp; Impact </vt:lpstr>
      <vt:lpstr>Cost of employment</vt:lpstr>
      <vt:lpstr>Bibliography</vt:lpstr>
      <vt:lpstr>Bibliography</vt:lpstr>
      <vt:lpstr>Quick overview of the assignment</vt:lpstr>
      <vt:lpstr>Quick overview of the assignment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Admin</cp:lastModifiedBy>
  <cp:revision>21</cp:revision>
  <dcterms:created xsi:type="dcterms:W3CDTF">2017-12-11T18:00:04Z</dcterms:created>
  <dcterms:modified xsi:type="dcterms:W3CDTF">2017-12-30T11:18:39Z</dcterms:modified>
</cp:coreProperties>
</file>