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sldIdLst>
    <p:sldId id="257" r:id="rId5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30" d="100"/>
          <a:sy n="30" d="100"/>
        </p:scale>
        <p:origin x="3162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5/18/2023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10" Type="http://schemas.openxmlformats.org/officeDocument/2006/relationships/image" Target="../media/image9.pn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2810943" y="2295577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Mechanical testing of an environmentally sustainable alternative to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ceramic tiles: a quantitative study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Antony Wingate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Kelvin Lake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Energy &amp; Environment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6696511" cy="10137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 anchor="t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/>
                <a:ea typeface="ＭＳ Ｐゴシック"/>
                <a:cs typeface="Arial"/>
              </a:rPr>
              <a:t>Introduction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The production of ceramic products has a significant environmental impact, and with most ceramics being produced in China, the carbon footprint from importation is significant. There is a need for a sustainable, locally produced alternative to ceramic tiles. Art of Eco aim to produce such a product and are experimenting with the addition of graphene to enhance the mechanical properties of the tiles. However, this has not yet been quantified. Using a three-point bend test following the ISO 10545-4:2019 standard, this study determines the mechanical properties of tiles both with and without graphene and compares them to two types of traditional ceramic tile.</a:t>
            </a:r>
            <a:endParaRPr lang="en-US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201150" y="15165944"/>
            <a:ext cx="6654210" cy="617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Graphene</a:t>
            </a:r>
          </a:p>
          <a:p>
            <a:pPr>
              <a:spcBef>
                <a:spcPct val="40000"/>
              </a:spcBef>
            </a:pPr>
            <a:r>
              <a:rPr lang="en-GB" altLang="en-US" sz="2800" dirty="0"/>
              <a:t>Graphene has seen a significant increase in popularity in recent years due its remarkable properties. Graphene is the strongest material discovered to date. </a:t>
            </a:r>
            <a:r>
              <a:rPr lang="es-ES" altLang="en-US" sz="2800" dirty="0"/>
              <a:t>(Shen &amp; </a:t>
            </a:r>
            <a:r>
              <a:rPr lang="es-ES" altLang="en-US" sz="2800" dirty="0" err="1"/>
              <a:t>Oyadiji</a:t>
            </a:r>
            <a:r>
              <a:rPr lang="es-ES" altLang="en-US" sz="2800" dirty="0"/>
              <a:t>, 2020) (La Fuente,2022)</a:t>
            </a:r>
            <a:endParaRPr lang="en-GB" altLang="en-US" sz="2800" dirty="0"/>
          </a:p>
          <a:p>
            <a:pPr>
              <a:spcBef>
                <a:spcPct val="40000"/>
              </a:spcBef>
            </a:pPr>
            <a:r>
              <a:rPr lang="en-GB" altLang="en-US" sz="2800" dirty="0"/>
              <a:t>The addition of graphene has been proved to enhance the mechanical properties of various materials and should theoretically benefit Art of Eco’s product. </a:t>
            </a:r>
          </a:p>
        </p:txBody>
      </p:sp>
      <p:sp>
        <p:nvSpPr>
          <p:cNvPr id="17" name="Text Box 21"/>
          <p:cNvSpPr txBox="1">
            <a:spLocks noChangeArrowheads="1"/>
          </p:cNvSpPr>
          <p:nvPr/>
        </p:nvSpPr>
        <p:spPr bwMode="auto">
          <a:xfrm>
            <a:off x="3879643" y="21594240"/>
            <a:ext cx="2825750" cy="180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altLang="en-US" sz="2000" i="1" dirty="0">
                <a:latin typeface="Times New Roman" charset="0"/>
              </a:rPr>
              <a:t>Three-point bend test diagram with expected stress profile and bending moment (Tec-Science, 2022).</a:t>
            </a:r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22" name="Text Box 10"/>
          <p:cNvSpPr txBox="1">
            <a:spLocks noChangeArrowheads="1"/>
          </p:cNvSpPr>
          <p:nvPr/>
        </p:nvSpPr>
        <p:spPr bwMode="auto">
          <a:xfrm>
            <a:off x="14539038" y="20994369"/>
            <a:ext cx="6415088" cy="4012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Acknowledgements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I would like to thank Adrian Dix for manufacturing the jig used, and Mark Fall and Kelvin Lake for assistance in carrying out the testing and using the Dennison.</a:t>
            </a:r>
          </a:p>
          <a:p>
            <a:pPr>
              <a:spcBef>
                <a:spcPct val="50000"/>
              </a:spcBef>
            </a:pPr>
            <a:endParaRPr lang="en-US" altLang="en-US" dirty="0"/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704210" y="23986716"/>
            <a:ext cx="6415087" cy="51051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 marL="0" indent="0">
              <a:spcBef>
                <a:spcPct val="50000"/>
              </a:spcBef>
            </a:pPr>
            <a:r>
              <a:rPr lang="en-GB" altLang="en-US" sz="1800" dirty="0">
                <a:ea typeface="Arial" charset="0"/>
                <a:cs typeface="Arial" charset="0"/>
              </a:rPr>
              <a:t>Shen, C. and </a:t>
            </a:r>
            <a:r>
              <a:rPr lang="en-GB" altLang="en-US" sz="1800" dirty="0" err="1">
                <a:ea typeface="Arial" charset="0"/>
                <a:cs typeface="Arial" charset="0"/>
              </a:rPr>
              <a:t>Oyadiji</a:t>
            </a:r>
            <a:r>
              <a:rPr lang="en-GB" altLang="en-US" sz="1800" dirty="0">
                <a:ea typeface="Arial" charset="0"/>
                <a:cs typeface="Arial" charset="0"/>
              </a:rPr>
              <a:t>, S.O. (2020) “The processing and analysis of graphene and the strength enhancement effect of graphene-based filler materials: A Review,” Materials Today Physics, 15, p. 100257. Available at: https://doi.org/10.1016/j.mtphys.2020.100257.</a:t>
            </a:r>
          </a:p>
          <a:p>
            <a:pPr marL="0" indent="0">
              <a:spcBef>
                <a:spcPct val="50000"/>
              </a:spcBef>
            </a:pPr>
            <a:r>
              <a:rPr lang="en-GB" altLang="en-US" sz="1800" dirty="0">
                <a:ea typeface="Arial" charset="0"/>
                <a:cs typeface="Arial" charset="0"/>
              </a:rPr>
              <a:t>La Fuente, J.de (no date) Properties of graphene, </a:t>
            </a:r>
            <a:r>
              <a:rPr lang="en-GB" altLang="en-US" sz="1800" dirty="0" err="1">
                <a:ea typeface="Arial" charset="0"/>
                <a:cs typeface="Arial" charset="0"/>
              </a:rPr>
              <a:t>Graphenea</a:t>
            </a:r>
            <a:r>
              <a:rPr lang="en-GB" altLang="en-US" sz="1800" dirty="0">
                <a:ea typeface="Arial" charset="0"/>
                <a:cs typeface="Arial" charset="0"/>
              </a:rPr>
              <a:t>. Available at: https://www.graphenea.com/pages/graphene-properties#.ZEMOb87MKUl (Accessed: April 21, 2023).</a:t>
            </a:r>
          </a:p>
          <a:p>
            <a:pPr marL="0" indent="0">
              <a:spcBef>
                <a:spcPct val="50000"/>
              </a:spcBef>
            </a:pPr>
            <a:r>
              <a:rPr lang="en-GB" altLang="en-US" sz="1800" dirty="0">
                <a:ea typeface="Arial" charset="0"/>
                <a:cs typeface="Arial" charset="0"/>
              </a:rPr>
              <a:t>Tec-Science (2022) Bending flexural test - tec-science, tec. Available at: https://www.tec-science.com/material-science/material-testing/bending-flexural-test/ (Accessed: April 24, 2023). </a:t>
            </a:r>
            <a:endParaRPr lang="en-US" altLang="en-US" sz="1800" dirty="0">
              <a:ea typeface="Arial" charset="0"/>
              <a:cs typeface="Arial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45" name="Text Box 19"/>
          <p:cNvSpPr txBox="1">
            <a:spLocks noChangeArrowheads="1"/>
          </p:cNvSpPr>
          <p:nvPr/>
        </p:nvSpPr>
        <p:spPr bwMode="auto">
          <a:xfrm>
            <a:off x="7812469" y="7972188"/>
            <a:ext cx="6410325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i="1" dirty="0">
                <a:latin typeface="Times New Roman" charset="0"/>
              </a:rPr>
              <a:t>Side view of completed bottom part of the jig</a:t>
            </a:r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29" name="Text Box 6">
            <a:extLst>
              <a:ext uri="{FF2B5EF4-FFF2-40B4-BE49-F238E27FC236}">
                <a16:creationId xmlns:a16="http://schemas.microsoft.com/office/drawing/2014/main" id="{6038F4B0-27CA-8567-22C5-C9981EB2F1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1235" y="20763707"/>
            <a:ext cx="6415087" cy="1088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 anchor="t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/>
                <a:ea typeface="ＭＳ Ｐゴシック"/>
                <a:cs typeface="Arial"/>
              </a:rPr>
              <a:t>Methods</a:t>
            </a:r>
          </a:p>
        </p:txBody>
      </p:sp>
      <p:pic>
        <p:nvPicPr>
          <p:cNvPr id="33" name="Picture 32" descr="Distribution of bending moment under increasing moment">
            <a:extLst>
              <a:ext uri="{FF2B5EF4-FFF2-40B4-BE49-F238E27FC236}">
                <a16:creationId xmlns:a16="http://schemas.microsoft.com/office/drawing/2014/main" id="{BFDBD2E3-2502-821D-B1CA-797561DFF9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098"/>
          <a:stretch/>
        </p:blipFill>
        <p:spPr bwMode="auto">
          <a:xfrm>
            <a:off x="533613" y="21779265"/>
            <a:ext cx="3490595" cy="322453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4" name="Text Box 6">
            <a:extLst>
              <a:ext uri="{FF2B5EF4-FFF2-40B4-BE49-F238E27FC236}">
                <a16:creationId xmlns:a16="http://schemas.microsoft.com/office/drawing/2014/main" id="{57569ACE-1F7A-3583-619B-27BA0B6EF2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613" y="25094733"/>
            <a:ext cx="6415087" cy="39817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 anchor="t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800" dirty="0"/>
              <a:t>Art of Eco’s tiles were tested against two types of ceramic tiles: ceramic wall tiles and ceramic floor tiles using a customised jig and a Dennison machine. 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Tile size = 500x200mm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Load rate = 1.8kN/s (1N/mm2)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69C196AE-4A75-052A-4049-EDF03C4B86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6647" y="6619065"/>
            <a:ext cx="5731510" cy="1621155"/>
          </a:xfrm>
          <a:prstGeom prst="rect">
            <a:avLst/>
          </a:prstGeom>
          <a:noFill/>
          <a:ln>
            <a:noFill/>
          </a:ln>
        </p:spPr>
      </p:pic>
      <p:sp>
        <p:nvSpPr>
          <p:cNvPr id="47" name="Text Box 8">
            <a:extLst>
              <a:ext uri="{FF2B5EF4-FFF2-40B4-BE49-F238E27FC236}">
                <a16:creationId xmlns:a16="http://schemas.microsoft.com/office/drawing/2014/main" id="{796E2C63-AA86-7C3E-E577-082E042C0D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87824" y="8466862"/>
            <a:ext cx="6415087" cy="3889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Results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The results from the ceramic tiles show a good level of consistency, and clearly show the difference in strength between the wall and floor tiles. This proves that the procedure was a reliable test.</a:t>
            </a:r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D6B62C96-6579-A7D3-5F24-22E9CA56EF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16647" y="12190144"/>
            <a:ext cx="5731510" cy="3742055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EABE4B0D-766D-C77C-6CD1-E69CF5559A9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29611" y="18322134"/>
            <a:ext cx="5731510" cy="3194685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93352248-4E4F-6941-0325-91D07EE6DBC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72793" y="22438737"/>
            <a:ext cx="5731510" cy="321564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89B4F51C-E910-A1A4-710C-F40E293CE06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2301" y="2024649"/>
            <a:ext cx="2618456" cy="3552170"/>
          </a:xfrm>
          <a:prstGeom prst="rect">
            <a:avLst/>
          </a:prstGeom>
        </p:spPr>
      </p:pic>
      <p:sp>
        <p:nvSpPr>
          <p:cNvPr id="3" name="Text Box 19">
            <a:extLst>
              <a:ext uri="{FF2B5EF4-FFF2-40B4-BE49-F238E27FC236}">
                <a16:creationId xmlns:a16="http://schemas.microsoft.com/office/drawing/2014/main" id="{92D75AF6-55E7-FFBA-210D-43BA52D193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99071" y="15712844"/>
            <a:ext cx="6410325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i="1" dirty="0">
                <a:latin typeface="Times New Roman" charset="0"/>
              </a:rPr>
              <a:t>Ceramic tiles force against time graph</a:t>
            </a:r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5" name="Text Box 19">
            <a:extLst>
              <a:ext uri="{FF2B5EF4-FFF2-40B4-BE49-F238E27FC236}">
                <a16:creationId xmlns:a16="http://schemas.microsoft.com/office/drawing/2014/main" id="{9413202F-C7F1-3158-86D5-B364EE98BC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3017" y="21322922"/>
            <a:ext cx="6410325" cy="115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i="1" dirty="0">
                <a:latin typeface="Times New Roman" charset="0"/>
              </a:rPr>
              <a:t>Art of Eco standard samples graph showing force (</a:t>
            </a:r>
            <a:r>
              <a:rPr lang="en-GB" altLang="en-US" sz="2000" i="1" dirty="0" err="1">
                <a:latin typeface="Times New Roman" charset="0"/>
              </a:rPr>
              <a:t>kN</a:t>
            </a:r>
            <a:r>
              <a:rPr lang="en-GB" altLang="en-US" sz="2000" i="1" dirty="0">
                <a:latin typeface="Times New Roman" charset="0"/>
              </a:rPr>
              <a:t>) against time (s)</a:t>
            </a:r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10" name="Text Box 19">
            <a:extLst>
              <a:ext uri="{FF2B5EF4-FFF2-40B4-BE49-F238E27FC236}">
                <a16:creationId xmlns:a16="http://schemas.microsoft.com/office/drawing/2014/main" id="{85680094-0D5F-C18C-3162-CFE2EB023F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3016" y="25388915"/>
            <a:ext cx="6410325" cy="115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i="1" dirty="0">
                <a:latin typeface="Times New Roman" charset="0"/>
              </a:rPr>
              <a:t>Art of Eco graphene samples graph showing force (</a:t>
            </a:r>
            <a:r>
              <a:rPr lang="en-GB" altLang="en-US" sz="2000" i="1" dirty="0" err="1">
                <a:latin typeface="Times New Roman" charset="0"/>
              </a:rPr>
              <a:t>kN</a:t>
            </a:r>
            <a:r>
              <a:rPr lang="en-GB" altLang="en-US" sz="2000" i="1" dirty="0">
                <a:latin typeface="Times New Roman" charset="0"/>
              </a:rPr>
              <a:t>) against time (s)</a:t>
            </a:r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11" name="Text Box 6">
            <a:extLst>
              <a:ext uri="{FF2B5EF4-FFF2-40B4-BE49-F238E27FC236}">
                <a16:creationId xmlns:a16="http://schemas.microsoft.com/office/drawing/2014/main" id="{61B8179A-EAAC-621B-28AF-C8A617351F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87823" y="26142946"/>
            <a:ext cx="6415087" cy="2689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 anchor="t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800" dirty="0"/>
              <a:t>There was an increase of 27.87% in breaking force (excluding the abnormal graphene sample result) and 23.73% increase in Young’s modulus and a 19.49% increase in</a:t>
            </a:r>
          </a:p>
        </p:txBody>
      </p:sp>
      <p:sp>
        <p:nvSpPr>
          <p:cNvPr id="15" name="Text Box 6">
            <a:extLst>
              <a:ext uri="{FF2B5EF4-FFF2-40B4-BE49-F238E27FC236}">
                <a16:creationId xmlns:a16="http://schemas.microsoft.com/office/drawing/2014/main" id="{A7A429F5-6D38-925A-D3A9-CCF3D125D9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89079" y="7562804"/>
            <a:ext cx="6696511" cy="14538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 anchor="t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/>
                <a:ea typeface="ＭＳ Ｐゴシック"/>
                <a:cs typeface="Arial"/>
              </a:rPr>
              <a:t>Conclusion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Art of Eco’s product showed potential improvement with the addition of graphene. However, it is difficult to ascertain the true scope of this, considering there was a large variation in sample dimensions and quality. There is currently limited information on the carbon footprint of Art of Eco’s products. This is a factor that should be considered, especially with the inclusion of graphene, which may have a significant effect on this. Overall, Art of Eco’s product shows promise as an environmentally sustainable alternative to ceramic tiles but requires a higher accuracy of test results which could be achieved by further refining the production process to successfully quantify both the mechanical properties and the effect of graphene.</a:t>
            </a:r>
          </a:p>
          <a:p>
            <a:pPr>
              <a:spcBef>
                <a:spcPct val="50000"/>
              </a:spcBef>
            </a:pPr>
            <a:r>
              <a:rPr lang="en-GB" altLang="en-US" sz="2800" b="1" dirty="0"/>
              <a:t>Limitations</a:t>
            </a:r>
          </a:p>
          <a:p>
            <a:pPr>
              <a:spcBef>
                <a:spcPts val="600"/>
              </a:spcBef>
            </a:pPr>
            <a:r>
              <a:rPr lang="en-GB" altLang="en-US" sz="2800" dirty="0"/>
              <a:t>-	The tile specimens varied greatly. </a:t>
            </a:r>
          </a:p>
          <a:p>
            <a:pPr>
              <a:spcBef>
                <a:spcPts val="600"/>
              </a:spcBef>
            </a:pPr>
            <a:r>
              <a:rPr lang="en-GB" altLang="en-US" sz="2800" dirty="0"/>
              <a:t>-	There was possibility of 	inconsistent loading.</a:t>
            </a:r>
          </a:p>
          <a:p>
            <a:pPr>
              <a:spcBef>
                <a:spcPts val="600"/>
              </a:spcBef>
            </a:pPr>
            <a:r>
              <a:rPr lang="en-GB" altLang="en-US" sz="2800" dirty="0"/>
              <a:t>-	The sample tiles were produced at 	different time periods.</a:t>
            </a:r>
          </a:p>
          <a:p>
            <a:pPr>
              <a:spcBef>
                <a:spcPts val="600"/>
              </a:spcBef>
            </a:pPr>
            <a:r>
              <a:rPr lang="en-GB" altLang="en-US" sz="2800" dirty="0"/>
              <a:t>-	It was not possible to fully observe 	the tiles during testing.</a:t>
            </a:r>
          </a:p>
          <a:p>
            <a:pPr>
              <a:spcBef>
                <a:spcPct val="50000"/>
              </a:spcBef>
            </a:pPr>
            <a:endParaRPr lang="en-GB" altLang="en-US" sz="2800" dirty="0"/>
          </a:p>
        </p:txBody>
      </p:sp>
      <p:sp>
        <p:nvSpPr>
          <p:cNvPr id="18" name="Text Box 6">
            <a:extLst>
              <a:ext uri="{FF2B5EF4-FFF2-40B4-BE49-F238E27FC236}">
                <a16:creationId xmlns:a16="http://schemas.microsoft.com/office/drawing/2014/main" id="{CEF7AB08-29F7-21D0-BAF8-FF104C1847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68131" y="16225798"/>
            <a:ext cx="6415087" cy="2258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 anchor="t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800" dirty="0"/>
              <a:t>In contrast, there is a very high degree of variability in the Art of Eco test results due to inconsistency in the samples.</a:t>
            </a:r>
          </a:p>
        </p:txBody>
      </p:sp>
      <p:sp>
        <p:nvSpPr>
          <p:cNvPr id="19" name="Text Box 6">
            <a:extLst>
              <a:ext uri="{FF2B5EF4-FFF2-40B4-BE49-F238E27FC236}">
                <a16:creationId xmlns:a16="http://schemas.microsoft.com/office/drawing/2014/main" id="{62F4063C-2DE3-B116-180E-7F4BFF54BA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84317" y="6196205"/>
            <a:ext cx="6569809" cy="1827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 anchor="t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800" dirty="0"/>
              <a:t>the modulus of rupture in the graphene samples when compared with the standard samples.</a:t>
            </a:r>
          </a:p>
        </p:txBody>
      </p:sp>
      <p:sp>
        <p:nvSpPr>
          <p:cNvPr id="20" name="AutoShape 2" descr="Art of Eco">
            <a:extLst>
              <a:ext uri="{FF2B5EF4-FFF2-40B4-BE49-F238E27FC236}">
                <a16:creationId xmlns:a16="http://schemas.microsoft.com/office/drawing/2014/main" id="{F7207181-881B-F759-7E69-BEF6CC9E0D6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0539413" y="1498441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D5D54F4D-DBD4-B265-2022-914AA3D0070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8597" y="29073175"/>
            <a:ext cx="3286125" cy="933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5432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ffd1b9b-65be-4e15-ae9b-5f289ce13366" xsi:nil="true"/>
    <lcf76f155ced4ddcb4097134ff3c332f xmlns="87976339-b2f2-475f-bce4-3bdd3c5bdf03">
      <Terms xmlns="http://schemas.microsoft.com/office/infopath/2007/PartnerControls"/>
    </lcf76f155ced4ddcb4097134ff3c332f>
    <SharedWithUsers xmlns="8ffd1b9b-65be-4e15-ae9b-5f289ce13366">
      <UserInfo>
        <DisplayName>Alexandre Bierley (1901530)</DisplayName>
        <AccountId>167</AccountId>
        <AccountType/>
      </UserInfo>
      <UserInfo>
        <DisplayName>Angus Rankin (1904244)</DisplayName>
        <AccountId>168</AccountId>
        <AccountType/>
      </UserInfo>
    </SharedWithUsers>
    <MediaLengthInSeconds xmlns="87976339-b2f2-475f-bce4-3bdd3c5bdf03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B7943C12CE8B24B9C948E5FBAF57B3A" ma:contentTypeVersion="17" ma:contentTypeDescription="Create a new document." ma:contentTypeScope="" ma:versionID="b30b60e9d4caf5a2c65b68815a2fd523">
  <xsd:schema xmlns:xsd="http://www.w3.org/2001/XMLSchema" xmlns:xs="http://www.w3.org/2001/XMLSchema" xmlns:p="http://schemas.microsoft.com/office/2006/metadata/properties" xmlns:ns2="87976339-b2f2-475f-bce4-3bdd3c5bdf03" xmlns:ns3="8ffd1b9b-65be-4e15-ae9b-5f289ce13366" targetNamespace="http://schemas.microsoft.com/office/2006/metadata/properties" ma:root="true" ma:fieldsID="c65b18a6a7a3ce2849b55e37e60eb5f4" ns2:_="" ns3:_="">
    <xsd:import namespace="87976339-b2f2-475f-bce4-3bdd3c5bdf03"/>
    <xsd:import namespace="8ffd1b9b-65be-4e15-ae9b-5f289ce1336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3:SharedWithUsers" minOccurs="0"/>
                <xsd:element ref="ns3:SharedWithDetail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7976339-b2f2-475f-bce4-3bdd3c5bdf0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fd1b9b-65be-4e15-ae9b-5f289ce13366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54fbf3ad-f3c0-4c45-8633-a3f0a20c1c1a}" ma:internalName="TaxCatchAll" ma:showField="CatchAllData" ma:web="8ffd1b9b-65be-4e15-ae9b-5f289ce1336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5F8B970-0100-4DA4-9AAF-7EABCA0530B0}">
  <ds:schemaRefs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terms/"/>
    <ds:schemaRef ds:uri="8ffd1b9b-65be-4e15-ae9b-5f289ce13366"/>
    <ds:schemaRef ds:uri="87976339-b2f2-475f-bce4-3bdd3c5bdf03"/>
  </ds:schemaRefs>
</ds:datastoreItem>
</file>

<file path=customXml/itemProps2.xml><?xml version="1.0" encoding="utf-8"?>
<ds:datastoreItem xmlns:ds="http://schemas.openxmlformats.org/officeDocument/2006/customXml" ds:itemID="{C143BA27-58CC-4A6A-B76B-6553FA6DCFA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EE4B8EB-8AE6-46BC-8A73-F96702F2153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87976339-b2f2-475f-bce4-3bdd3c5bdf03"/>
    <ds:schemaRef ds:uri="8ffd1b9b-65be-4e15-ae9b-5f289ce13366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1128</TotalTime>
  <Words>770</Words>
  <Application>Microsoft Office PowerPoint</Application>
  <PresentationFormat>Custom</PresentationFormat>
  <Paragraphs>40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Antony Wingate (1904205)</cp:lastModifiedBy>
  <cp:revision>41</cp:revision>
  <dcterms:created xsi:type="dcterms:W3CDTF">2016-02-25T08:27:32Z</dcterms:created>
  <dcterms:modified xsi:type="dcterms:W3CDTF">2023-05-18T21:53:54Z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0x010100BB7943C12CE8B24B9C948E5FBAF57B3A</vt:lpwstr>
  </property>
  <property fmtid="{D5CDD505-2E9C-101B-9397-08002B2CF9AE}" pid="3" name="MediaServiceImageTags">
    <vt:lpwstr/>
  </property>
  <property fmtid="{D5CDD505-2E9C-101B-9397-08002B2CF9AE}" pid="4" name="Order">
    <vt:r8>150500</vt:r8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_ExtendedDescription">
    <vt:lpwstr/>
  </property>
  <property fmtid="{D5CDD505-2E9C-101B-9397-08002B2CF9AE}" pid="9" name="TriggerFlowInfo">
    <vt:lpwstr/>
  </property>
  <property fmtid="{D5CDD505-2E9C-101B-9397-08002B2CF9AE}" pid="10" name="xd_Signature">
    <vt:bool>false</vt:bool>
  </property>
</Properties>
</file>