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816" r:id="rId5"/>
  </p:sldMasterIdLst>
  <p:notesMasterIdLst>
    <p:notesMasterId r:id="rId51"/>
  </p:notesMasterIdLst>
  <p:handoutMasterIdLst>
    <p:handoutMasterId r:id="rId52"/>
  </p:handoutMasterIdLst>
  <p:sldIdLst>
    <p:sldId id="765" r:id="rId6"/>
    <p:sldId id="359" r:id="rId7"/>
    <p:sldId id="762" r:id="rId8"/>
    <p:sldId id="763" r:id="rId9"/>
    <p:sldId id="767" r:id="rId10"/>
    <p:sldId id="758" r:id="rId11"/>
    <p:sldId id="356" r:id="rId12"/>
    <p:sldId id="407" r:id="rId13"/>
    <p:sldId id="416" r:id="rId14"/>
    <p:sldId id="423" r:id="rId15"/>
    <p:sldId id="354" r:id="rId16"/>
    <p:sldId id="431" r:id="rId17"/>
    <p:sldId id="263" r:id="rId18"/>
    <p:sldId id="766" r:id="rId19"/>
    <p:sldId id="752" r:id="rId20"/>
    <p:sldId id="440" r:id="rId21"/>
    <p:sldId id="785" r:id="rId22"/>
    <p:sldId id="779" r:id="rId23"/>
    <p:sldId id="282" r:id="rId24"/>
    <p:sldId id="780" r:id="rId25"/>
    <p:sldId id="760" r:id="rId26"/>
    <p:sldId id="437" r:id="rId27"/>
    <p:sldId id="768" r:id="rId28"/>
    <p:sldId id="347" r:id="rId29"/>
    <p:sldId id="769" r:id="rId30"/>
    <p:sldId id="404" r:id="rId31"/>
    <p:sldId id="433" r:id="rId32"/>
    <p:sldId id="770" r:id="rId33"/>
    <p:sldId id="415" r:id="rId34"/>
    <p:sldId id="443" r:id="rId35"/>
    <p:sldId id="759" r:id="rId36"/>
    <p:sldId id="412" r:id="rId37"/>
    <p:sldId id="406" r:id="rId38"/>
    <p:sldId id="771" r:id="rId39"/>
    <p:sldId id="405" r:id="rId40"/>
    <p:sldId id="772" r:id="rId41"/>
    <p:sldId id="773" r:id="rId42"/>
    <p:sldId id="774" r:id="rId43"/>
    <p:sldId id="267" r:id="rId44"/>
    <p:sldId id="775" r:id="rId45"/>
    <p:sldId id="428" r:id="rId46"/>
    <p:sldId id="776" r:id="rId47"/>
    <p:sldId id="438" r:id="rId48"/>
    <p:sldId id="784" r:id="rId49"/>
    <p:sldId id="777" r:id="rId50"/>
  </p:sldIdLst>
  <p:sldSz cx="9144000" cy="6858000" type="screen4x3"/>
  <p:notesSz cx="6797675" cy="9926638"/>
  <p:custDataLst>
    <p:tags r:id="rId53"/>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6144" autoAdjust="0"/>
    <p:restoredTop sz="74932" autoAdjust="0"/>
  </p:normalViewPr>
  <p:slideViewPr>
    <p:cSldViewPr>
      <p:cViewPr varScale="1">
        <p:scale>
          <a:sx n="93" d="100"/>
          <a:sy n="93" d="100"/>
        </p:scale>
        <p:origin x="2072" y="20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2610"/>
    </p:cViewPr>
  </p:sorterViewPr>
  <p:notesViewPr>
    <p:cSldViewPr>
      <p:cViewPr>
        <p:scale>
          <a:sx n="66" d="100"/>
          <a:sy n="66" d="100"/>
        </p:scale>
        <p:origin x="0" y="0"/>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slide" Target="slides/slide45.xml"/><Relationship Id="rId55" Type="http://schemas.openxmlformats.org/officeDocument/2006/relationships/viewProps" Target="viewProps.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tags" Target="tags/tag1.xml"/><Relationship Id="rId5" Type="http://schemas.openxmlformats.org/officeDocument/2006/relationships/slideMaster" Target="slideMasters/slideMaster1.xml"/><Relationship Id="rId19" Type="http://schemas.openxmlformats.org/officeDocument/2006/relationships/slide" Target="slides/slide14.xml"/><Relationship Id="rId4" Type="http://schemas.openxmlformats.org/officeDocument/2006/relationships/customXml" Target="../customXml/item4.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theme" Target="theme/theme1.xml"/><Relationship Id="rId8" Type="http://schemas.openxmlformats.org/officeDocument/2006/relationships/slide" Target="slides/slide3.xml"/><Relationship Id="rId51" Type="http://schemas.openxmlformats.org/officeDocument/2006/relationships/notesMaster" Target="notesMasters/notesMaster1.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tableStyles" Target="tableStyles.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handoutMaster" Target="handoutMasters/handoutMaster1.xml"/></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C2F70C4-2C2D-49DA-BC52-E1E102C1E5C4}" type="doc">
      <dgm:prSet loTypeId="urn:microsoft.com/office/officeart/2005/8/layout/cycle6" loCatId="relationship" qsTypeId="urn:microsoft.com/office/officeart/2005/8/quickstyle/simple1" qsCatId="simple" csTypeId="urn:microsoft.com/office/officeart/2005/8/colors/accent2_2" csCatId="accent2" phldr="1"/>
      <dgm:spPr/>
      <dgm:t>
        <a:bodyPr/>
        <a:lstStyle/>
        <a:p>
          <a:endParaRPr lang="en-GB"/>
        </a:p>
      </dgm:t>
    </dgm:pt>
    <dgm:pt modelId="{AD86EB17-F9D6-445C-BBDD-8D66B52C4040}" type="parTrans" cxnId="{2970FB61-7CF2-4952-AEDD-483A662149A3}">
      <dgm:prSet/>
      <dgm:spPr/>
      <dgm:t>
        <a:bodyPr/>
        <a:lstStyle/>
        <a:p>
          <a:endParaRPr lang="en-GB"/>
        </a:p>
      </dgm:t>
    </dgm:pt>
    <dgm:pt modelId="{66B8551A-B194-41BF-A1B3-B34486C460E5}">
      <dgm:prSet phldrT="[Text]" custT="1"/>
      <dgm:spPr/>
      <dgm:t>
        <a:bodyPr/>
        <a:lstStyle/>
        <a:p>
          <a:r>
            <a:rPr lang="cy" sz="1800" b="1" i="0" u="none" strike="noStrike" cap="none" baseline="0">
              <a:solidFill>
                <a:srgbClr val="000000"/>
              </a:solidFill>
              <a:effectLst/>
              <a:uFillTx/>
              <a:latin typeface="Aptos"/>
            </a:rPr>
            <a:t>grymuso</a:t>
          </a:r>
          <a:r>
            <a:rPr lang="cy" sz="1800" b="0" i="0" u="none" strike="noStrike" cap="none" baseline="0">
              <a:solidFill>
                <a:srgbClr val="000000"/>
              </a:solidFill>
              <a:effectLst/>
              <a:uFillTx/>
              <a:latin typeface="Aptos"/>
            </a:rPr>
            <a:t>	</a:t>
          </a:r>
        </a:p>
      </dgm:t>
    </dgm:pt>
    <dgm:pt modelId="{363A7F2F-35E7-4F7B-B40A-0391FC1C1BA4}" type="sibTrans" cxnId="{2970FB61-7CF2-4952-AEDD-483A662149A3}">
      <dgm:prSet/>
      <dgm:spPr/>
      <dgm:t>
        <a:bodyPr/>
        <a:lstStyle/>
        <a:p>
          <a:endParaRPr lang="en-GB"/>
        </a:p>
      </dgm:t>
    </dgm:pt>
    <dgm:pt modelId="{BD247ED3-A69A-40AA-AABF-A29381F30E64}" type="parTrans" cxnId="{449A77AB-E207-4E3E-BAB6-965EE75058C9}">
      <dgm:prSet/>
      <dgm:spPr/>
      <dgm:t>
        <a:bodyPr/>
        <a:lstStyle/>
        <a:p>
          <a:endParaRPr lang="en-GB"/>
        </a:p>
      </dgm:t>
    </dgm:pt>
    <dgm:pt modelId="{4E4630DA-96F7-4EE7-95D1-0BADB1285ADE}">
      <dgm:prSet phldrT="[Text]" custT="1"/>
      <dgm:spPr/>
      <dgm:t>
        <a:bodyPr/>
        <a:lstStyle/>
        <a:p>
          <a:r>
            <a:rPr lang="cy" sz="1800" b="1" i="0" u="none" strike="noStrike" cap="none" baseline="0">
              <a:solidFill>
                <a:srgbClr val="000000"/>
              </a:solidFill>
              <a:effectLst/>
              <a:uFillTx/>
              <a:latin typeface="Aptos"/>
            </a:rPr>
            <a:t>siarad allan</a:t>
          </a:r>
        </a:p>
      </dgm:t>
    </dgm:pt>
    <dgm:pt modelId="{511167D9-9933-4BDF-A32A-CA1258D23422}" type="sibTrans" cxnId="{449A77AB-E207-4E3E-BAB6-965EE75058C9}">
      <dgm:prSet/>
      <dgm:spPr/>
      <dgm:t>
        <a:bodyPr/>
        <a:lstStyle/>
        <a:p>
          <a:endParaRPr lang="en-GB"/>
        </a:p>
      </dgm:t>
    </dgm:pt>
    <dgm:pt modelId="{2549814A-4A6A-436E-903E-55F1B15FB1A7}" type="parTrans" cxnId="{6F2784DF-C8D7-4452-B66B-DA013FDAEDFD}">
      <dgm:prSet/>
      <dgm:spPr/>
      <dgm:t>
        <a:bodyPr/>
        <a:lstStyle/>
        <a:p>
          <a:endParaRPr lang="en-GB"/>
        </a:p>
      </dgm:t>
    </dgm:pt>
    <dgm:pt modelId="{DD16F1AF-A8CA-4913-97B1-D7B8AF80E3D0}">
      <dgm:prSet phldrT="[Text]" custT="1"/>
      <dgm:spPr/>
      <dgm:t>
        <a:bodyPr/>
        <a:lstStyle/>
        <a:p>
          <a:r>
            <a:rPr lang="cy" sz="1800" b="1" i="0" u="none" strike="noStrike" cap="none" baseline="0">
              <a:solidFill>
                <a:srgbClr val="000000"/>
              </a:solidFill>
              <a:effectLst/>
              <a:uFillTx/>
              <a:latin typeface="Aptos"/>
            </a:rPr>
            <a:t>diogelu</a:t>
          </a:r>
        </a:p>
      </dgm:t>
    </dgm:pt>
    <dgm:pt modelId="{7DD56DC8-D113-4F4C-AAD0-BC80258816D1}" type="sibTrans" cxnId="{6F2784DF-C8D7-4452-B66B-DA013FDAEDFD}">
      <dgm:prSet/>
      <dgm:spPr/>
      <dgm:t>
        <a:bodyPr/>
        <a:lstStyle/>
        <a:p>
          <a:endParaRPr lang="en-GB"/>
        </a:p>
      </dgm:t>
    </dgm:pt>
    <dgm:pt modelId="{1FED0FAD-A2D3-4396-AB0C-E75A9237ED0C}" type="parTrans" cxnId="{AFBDEDAB-25E2-4363-A5EE-EB30D67085BB}">
      <dgm:prSet/>
      <dgm:spPr/>
      <dgm:t>
        <a:bodyPr/>
        <a:lstStyle/>
        <a:p>
          <a:endParaRPr lang="en-GB"/>
        </a:p>
      </dgm:t>
    </dgm:pt>
    <dgm:pt modelId="{350A8EEB-892B-4229-93D5-DAD80C407F44}">
      <dgm:prSet custT="1"/>
      <dgm:spPr/>
      <dgm:t>
        <a:bodyPr/>
        <a:lstStyle/>
        <a:p>
          <a:r>
            <a:rPr lang="cy" sz="1800" b="1" i="0" u="none" strike="noStrike" cap="none" baseline="0">
              <a:solidFill>
                <a:srgbClr val="000000"/>
              </a:solidFill>
              <a:effectLst/>
              <a:uFillTx/>
              <a:latin typeface="Aptos"/>
            </a:rPr>
            <a:t>galluogi</a:t>
          </a:r>
        </a:p>
      </dgm:t>
    </dgm:pt>
    <dgm:pt modelId="{318A1288-2955-4F71-AE51-D81DDC38BAA0}" type="sibTrans" cxnId="{AFBDEDAB-25E2-4363-A5EE-EB30D67085BB}">
      <dgm:prSet/>
      <dgm:spPr/>
      <dgm:t>
        <a:bodyPr/>
        <a:lstStyle/>
        <a:p>
          <a:endParaRPr lang="en-GB"/>
        </a:p>
      </dgm:t>
    </dgm:pt>
    <dgm:pt modelId="{E0928A94-4566-4760-ABBF-FC16FDCC051E}" type="parTrans" cxnId="{575E709A-2C32-475E-AA5C-F7DD87776897}">
      <dgm:prSet/>
      <dgm:spPr/>
      <dgm:t>
        <a:bodyPr/>
        <a:lstStyle/>
        <a:p>
          <a:endParaRPr lang="en-GB"/>
        </a:p>
      </dgm:t>
    </dgm:pt>
    <dgm:pt modelId="{849C2A24-5D71-48DC-BFB6-149B654F8650}">
      <dgm:prSet custT="1"/>
      <dgm:spPr/>
      <dgm:t>
        <a:bodyPr/>
        <a:lstStyle/>
        <a:p>
          <a:r>
            <a:rPr lang="cy" sz="1800" b="1" i="0" u="none" strike="noStrike" cap="none" baseline="0">
              <a:solidFill>
                <a:srgbClr val="000000"/>
              </a:solidFill>
              <a:effectLst/>
              <a:uFillTx/>
              <a:latin typeface="Aptos"/>
            </a:rPr>
            <a:t>cefnogi</a:t>
          </a:r>
        </a:p>
      </dgm:t>
    </dgm:pt>
    <dgm:pt modelId="{A51B4924-1762-4BC2-9BA8-805BE42138E9}" type="sibTrans" cxnId="{575E709A-2C32-475E-AA5C-F7DD87776897}">
      <dgm:prSet/>
      <dgm:spPr/>
      <dgm:t>
        <a:bodyPr/>
        <a:lstStyle/>
        <a:p>
          <a:endParaRPr lang="en-GB"/>
        </a:p>
      </dgm:t>
    </dgm:pt>
    <dgm:pt modelId="{3B77A545-94C5-4420-86E8-9D118F7008C9}" type="pres">
      <dgm:prSet presAssocID="{5C2F70C4-2C2D-49DA-BC52-E1E102C1E5C4}" presName="cycle" presStyleCnt="0">
        <dgm:presLayoutVars>
          <dgm:dir/>
          <dgm:resizeHandles val="exact"/>
        </dgm:presLayoutVars>
      </dgm:prSet>
      <dgm:spPr/>
    </dgm:pt>
    <dgm:pt modelId="{87D06F77-A806-45C5-81A6-A34680BA66F8}" type="pres">
      <dgm:prSet presAssocID="{66B8551A-B194-41BF-A1B3-B34486C460E5}" presName="node" presStyleLbl="node1" presStyleIdx="0" presStyleCnt="5">
        <dgm:presLayoutVars>
          <dgm:bulletEnabled val="1"/>
        </dgm:presLayoutVars>
      </dgm:prSet>
      <dgm:spPr/>
    </dgm:pt>
    <dgm:pt modelId="{FBAE8897-7C76-4093-AE68-7FB9EFAEC3EE}" type="pres">
      <dgm:prSet presAssocID="{66B8551A-B194-41BF-A1B3-B34486C460E5}" presName="spNode" presStyleCnt="0"/>
      <dgm:spPr/>
    </dgm:pt>
    <dgm:pt modelId="{6341676C-3536-49C2-9EDC-99E82A0228F7}" type="pres">
      <dgm:prSet presAssocID="{363A7F2F-35E7-4F7B-B40A-0391FC1C1BA4}" presName="sibTrans" presStyleLbl="sibTrans1D1" presStyleIdx="0" presStyleCnt="5"/>
      <dgm:spPr/>
    </dgm:pt>
    <dgm:pt modelId="{65522F37-6224-4FF1-9012-EB81066ACE62}" type="pres">
      <dgm:prSet presAssocID="{4E4630DA-96F7-4EE7-95D1-0BADB1285ADE}" presName="node" presStyleLbl="node1" presStyleIdx="1" presStyleCnt="5">
        <dgm:presLayoutVars>
          <dgm:bulletEnabled val="1"/>
        </dgm:presLayoutVars>
      </dgm:prSet>
      <dgm:spPr/>
    </dgm:pt>
    <dgm:pt modelId="{36E1EFB0-0AFD-4E38-BB02-7B96D402AA55}" type="pres">
      <dgm:prSet presAssocID="{4E4630DA-96F7-4EE7-95D1-0BADB1285ADE}" presName="spNode" presStyleCnt="0"/>
      <dgm:spPr/>
    </dgm:pt>
    <dgm:pt modelId="{FAD27CAF-DA7A-4045-8DBE-DDA635003A57}" type="pres">
      <dgm:prSet presAssocID="{511167D9-9933-4BDF-A32A-CA1258D23422}" presName="sibTrans" presStyleLbl="sibTrans1D1" presStyleIdx="1" presStyleCnt="5"/>
      <dgm:spPr/>
    </dgm:pt>
    <dgm:pt modelId="{95C991F3-94FC-4758-8B06-71A533D71AA5}" type="pres">
      <dgm:prSet presAssocID="{DD16F1AF-A8CA-4913-97B1-D7B8AF80E3D0}" presName="node" presStyleLbl="node1" presStyleIdx="2" presStyleCnt="5">
        <dgm:presLayoutVars>
          <dgm:bulletEnabled val="1"/>
        </dgm:presLayoutVars>
      </dgm:prSet>
      <dgm:spPr/>
    </dgm:pt>
    <dgm:pt modelId="{E3DD9AF8-3F0E-41B1-93DB-80A5EC5BC1B3}" type="pres">
      <dgm:prSet presAssocID="{DD16F1AF-A8CA-4913-97B1-D7B8AF80E3D0}" presName="spNode" presStyleCnt="0"/>
      <dgm:spPr/>
    </dgm:pt>
    <dgm:pt modelId="{8C73A475-CBBD-4522-A353-2082FA90247D}" type="pres">
      <dgm:prSet presAssocID="{7DD56DC8-D113-4F4C-AAD0-BC80258816D1}" presName="sibTrans" presStyleLbl="sibTrans1D1" presStyleIdx="2" presStyleCnt="5"/>
      <dgm:spPr/>
    </dgm:pt>
    <dgm:pt modelId="{90BDA4B8-C479-4B0A-A5B3-64F2274BC214}" type="pres">
      <dgm:prSet presAssocID="{350A8EEB-892B-4229-93D5-DAD80C407F44}" presName="node" presStyleLbl="node1" presStyleIdx="3" presStyleCnt="5">
        <dgm:presLayoutVars>
          <dgm:bulletEnabled val="1"/>
        </dgm:presLayoutVars>
      </dgm:prSet>
      <dgm:spPr/>
    </dgm:pt>
    <dgm:pt modelId="{B0E0C72E-965A-453F-B84D-E4A7C344820A}" type="pres">
      <dgm:prSet presAssocID="{350A8EEB-892B-4229-93D5-DAD80C407F44}" presName="spNode" presStyleCnt="0"/>
      <dgm:spPr/>
    </dgm:pt>
    <dgm:pt modelId="{F04D9F86-0E8D-4CC6-89CD-E91075AE44F7}" type="pres">
      <dgm:prSet presAssocID="{318A1288-2955-4F71-AE51-D81DDC38BAA0}" presName="sibTrans" presStyleLbl="sibTrans1D1" presStyleIdx="3" presStyleCnt="5"/>
      <dgm:spPr/>
    </dgm:pt>
    <dgm:pt modelId="{E0A619EE-2636-4335-A0FF-3412C0C2A832}" type="pres">
      <dgm:prSet presAssocID="{849C2A24-5D71-48DC-BFB6-149B654F8650}" presName="node" presStyleLbl="node1" presStyleIdx="4" presStyleCnt="5">
        <dgm:presLayoutVars>
          <dgm:bulletEnabled val="1"/>
        </dgm:presLayoutVars>
      </dgm:prSet>
      <dgm:spPr/>
    </dgm:pt>
    <dgm:pt modelId="{5AE00D0B-EDA7-4DCE-8496-92309674B0EF}" type="pres">
      <dgm:prSet presAssocID="{849C2A24-5D71-48DC-BFB6-149B654F8650}" presName="spNode" presStyleCnt="0"/>
      <dgm:spPr/>
    </dgm:pt>
    <dgm:pt modelId="{05D87917-47C2-4E3A-98F7-DAD50F1ECE93}" type="pres">
      <dgm:prSet presAssocID="{A51B4924-1762-4BC2-9BA8-805BE42138E9}" presName="sibTrans" presStyleLbl="sibTrans1D1" presStyleIdx="4" presStyleCnt="5"/>
      <dgm:spPr/>
    </dgm:pt>
  </dgm:ptLst>
  <dgm:cxnLst>
    <dgm:cxn modelId="{40131C1E-95C2-4D0E-BE97-6C41736EE9F6}" type="presOf" srcId="{66B8551A-B194-41BF-A1B3-B34486C460E5}" destId="{87D06F77-A806-45C5-81A6-A34680BA66F8}" srcOrd="0" destOrd="0" presId="urn:microsoft.com/office/officeart/2005/8/layout/cycle6"/>
    <dgm:cxn modelId="{35B57A49-6E8E-4BEB-83C4-F7E8003D2E61}" type="presOf" srcId="{A51B4924-1762-4BC2-9BA8-805BE42138E9}" destId="{05D87917-47C2-4E3A-98F7-DAD50F1ECE93}" srcOrd="0" destOrd="0" presId="urn:microsoft.com/office/officeart/2005/8/layout/cycle6"/>
    <dgm:cxn modelId="{30D1CD4E-4E12-485B-AE04-B3803723E182}" type="presOf" srcId="{511167D9-9933-4BDF-A32A-CA1258D23422}" destId="{FAD27CAF-DA7A-4045-8DBE-DDA635003A57}" srcOrd="0" destOrd="0" presId="urn:microsoft.com/office/officeart/2005/8/layout/cycle6"/>
    <dgm:cxn modelId="{47DE4958-999E-4BEE-BCB1-08034366B441}" type="presOf" srcId="{5C2F70C4-2C2D-49DA-BC52-E1E102C1E5C4}" destId="{3B77A545-94C5-4420-86E8-9D118F7008C9}" srcOrd="0" destOrd="0" presId="urn:microsoft.com/office/officeart/2005/8/layout/cycle6"/>
    <dgm:cxn modelId="{2970FB61-7CF2-4952-AEDD-483A662149A3}" srcId="{5C2F70C4-2C2D-49DA-BC52-E1E102C1E5C4}" destId="{66B8551A-B194-41BF-A1B3-B34486C460E5}" srcOrd="0" destOrd="0" parTransId="{AD86EB17-F9D6-445C-BBDD-8D66B52C4040}" sibTransId="{363A7F2F-35E7-4F7B-B40A-0391FC1C1BA4}"/>
    <dgm:cxn modelId="{E0D4A564-EE5D-4D3F-A01A-5D9B45A9FECD}" type="presOf" srcId="{4E4630DA-96F7-4EE7-95D1-0BADB1285ADE}" destId="{65522F37-6224-4FF1-9012-EB81066ACE62}" srcOrd="0" destOrd="0" presId="urn:microsoft.com/office/officeart/2005/8/layout/cycle6"/>
    <dgm:cxn modelId="{C93FB067-BCFA-413F-8565-1F930AF49D26}" type="presOf" srcId="{7DD56DC8-D113-4F4C-AAD0-BC80258816D1}" destId="{8C73A475-CBBD-4522-A353-2082FA90247D}" srcOrd="0" destOrd="0" presId="urn:microsoft.com/office/officeart/2005/8/layout/cycle6"/>
    <dgm:cxn modelId="{575E709A-2C32-475E-AA5C-F7DD87776897}" srcId="{5C2F70C4-2C2D-49DA-BC52-E1E102C1E5C4}" destId="{849C2A24-5D71-48DC-BFB6-149B654F8650}" srcOrd="4" destOrd="0" parTransId="{E0928A94-4566-4760-ABBF-FC16FDCC051E}" sibTransId="{A51B4924-1762-4BC2-9BA8-805BE42138E9}"/>
    <dgm:cxn modelId="{4AB4FEA3-3FB1-45A2-9CE9-33D5FDF2F9BD}" type="presOf" srcId="{318A1288-2955-4F71-AE51-D81DDC38BAA0}" destId="{F04D9F86-0E8D-4CC6-89CD-E91075AE44F7}" srcOrd="0" destOrd="0" presId="urn:microsoft.com/office/officeart/2005/8/layout/cycle6"/>
    <dgm:cxn modelId="{449A77AB-E207-4E3E-BAB6-965EE75058C9}" srcId="{5C2F70C4-2C2D-49DA-BC52-E1E102C1E5C4}" destId="{4E4630DA-96F7-4EE7-95D1-0BADB1285ADE}" srcOrd="1" destOrd="0" parTransId="{BD247ED3-A69A-40AA-AABF-A29381F30E64}" sibTransId="{511167D9-9933-4BDF-A32A-CA1258D23422}"/>
    <dgm:cxn modelId="{AFBDEDAB-25E2-4363-A5EE-EB30D67085BB}" srcId="{5C2F70C4-2C2D-49DA-BC52-E1E102C1E5C4}" destId="{350A8EEB-892B-4229-93D5-DAD80C407F44}" srcOrd="3" destOrd="0" parTransId="{1FED0FAD-A2D3-4396-AB0C-E75A9237ED0C}" sibTransId="{318A1288-2955-4F71-AE51-D81DDC38BAA0}"/>
    <dgm:cxn modelId="{EC2429B8-C35D-45DA-ACFF-8F391F1E031C}" type="presOf" srcId="{DD16F1AF-A8CA-4913-97B1-D7B8AF80E3D0}" destId="{95C991F3-94FC-4758-8B06-71A533D71AA5}" srcOrd="0" destOrd="0" presId="urn:microsoft.com/office/officeart/2005/8/layout/cycle6"/>
    <dgm:cxn modelId="{801451CB-1F7A-4F68-9920-93A9E353564B}" type="presOf" srcId="{350A8EEB-892B-4229-93D5-DAD80C407F44}" destId="{90BDA4B8-C479-4B0A-A5B3-64F2274BC214}" srcOrd="0" destOrd="0" presId="urn:microsoft.com/office/officeart/2005/8/layout/cycle6"/>
    <dgm:cxn modelId="{6F2784DF-C8D7-4452-B66B-DA013FDAEDFD}" srcId="{5C2F70C4-2C2D-49DA-BC52-E1E102C1E5C4}" destId="{DD16F1AF-A8CA-4913-97B1-D7B8AF80E3D0}" srcOrd="2" destOrd="0" parTransId="{2549814A-4A6A-436E-903E-55F1B15FB1A7}" sibTransId="{7DD56DC8-D113-4F4C-AAD0-BC80258816D1}"/>
    <dgm:cxn modelId="{163386F5-6E78-45EC-8A2D-74E9608B63B3}" type="presOf" srcId="{363A7F2F-35E7-4F7B-B40A-0391FC1C1BA4}" destId="{6341676C-3536-49C2-9EDC-99E82A0228F7}" srcOrd="0" destOrd="0" presId="urn:microsoft.com/office/officeart/2005/8/layout/cycle6"/>
    <dgm:cxn modelId="{C1FB41FD-163A-404D-9515-A83A3346269E}" type="presOf" srcId="{849C2A24-5D71-48DC-BFB6-149B654F8650}" destId="{E0A619EE-2636-4335-A0FF-3412C0C2A832}" srcOrd="0" destOrd="0" presId="urn:microsoft.com/office/officeart/2005/8/layout/cycle6"/>
    <dgm:cxn modelId="{95753EE7-553E-4C2E-AEB9-4DAB2E61CB7B}" type="presParOf" srcId="{3B77A545-94C5-4420-86E8-9D118F7008C9}" destId="{87D06F77-A806-45C5-81A6-A34680BA66F8}" srcOrd="0" destOrd="0" presId="urn:microsoft.com/office/officeart/2005/8/layout/cycle6"/>
    <dgm:cxn modelId="{B4CB721F-ACB9-4B17-83E3-3E60518E7CC2}" type="presParOf" srcId="{3B77A545-94C5-4420-86E8-9D118F7008C9}" destId="{FBAE8897-7C76-4093-AE68-7FB9EFAEC3EE}" srcOrd="1" destOrd="0" presId="urn:microsoft.com/office/officeart/2005/8/layout/cycle6"/>
    <dgm:cxn modelId="{D3BED516-A8C9-47B1-926E-473DC4460C26}" type="presParOf" srcId="{3B77A545-94C5-4420-86E8-9D118F7008C9}" destId="{6341676C-3536-49C2-9EDC-99E82A0228F7}" srcOrd="2" destOrd="0" presId="urn:microsoft.com/office/officeart/2005/8/layout/cycle6"/>
    <dgm:cxn modelId="{9F514B38-A739-4A66-83E8-BD20EF478FBF}" type="presParOf" srcId="{3B77A545-94C5-4420-86E8-9D118F7008C9}" destId="{65522F37-6224-4FF1-9012-EB81066ACE62}" srcOrd="3" destOrd="0" presId="urn:microsoft.com/office/officeart/2005/8/layout/cycle6"/>
    <dgm:cxn modelId="{01027712-62F6-4BA8-B81D-BED252C01361}" type="presParOf" srcId="{3B77A545-94C5-4420-86E8-9D118F7008C9}" destId="{36E1EFB0-0AFD-4E38-BB02-7B96D402AA55}" srcOrd="4" destOrd="0" presId="urn:microsoft.com/office/officeart/2005/8/layout/cycle6"/>
    <dgm:cxn modelId="{7FF7CDF8-CCB9-42D0-9CDE-BB9A8FAAC195}" type="presParOf" srcId="{3B77A545-94C5-4420-86E8-9D118F7008C9}" destId="{FAD27CAF-DA7A-4045-8DBE-DDA635003A57}" srcOrd="5" destOrd="0" presId="urn:microsoft.com/office/officeart/2005/8/layout/cycle6"/>
    <dgm:cxn modelId="{F33ABD90-25D5-413E-A157-A366A0B50601}" type="presParOf" srcId="{3B77A545-94C5-4420-86E8-9D118F7008C9}" destId="{95C991F3-94FC-4758-8B06-71A533D71AA5}" srcOrd="6" destOrd="0" presId="urn:microsoft.com/office/officeart/2005/8/layout/cycle6"/>
    <dgm:cxn modelId="{31124BC8-0199-4295-B27D-F00F92E55E22}" type="presParOf" srcId="{3B77A545-94C5-4420-86E8-9D118F7008C9}" destId="{E3DD9AF8-3F0E-41B1-93DB-80A5EC5BC1B3}" srcOrd="7" destOrd="0" presId="urn:microsoft.com/office/officeart/2005/8/layout/cycle6"/>
    <dgm:cxn modelId="{7BB92E9C-D14D-4AD0-9DCA-32512B99359D}" type="presParOf" srcId="{3B77A545-94C5-4420-86E8-9D118F7008C9}" destId="{8C73A475-CBBD-4522-A353-2082FA90247D}" srcOrd="8" destOrd="0" presId="urn:microsoft.com/office/officeart/2005/8/layout/cycle6"/>
    <dgm:cxn modelId="{1B5AAE56-1F53-4A40-AF3F-7F0B26811475}" type="presParOf" srcId="{3B77A545-94C5-4420-86E8-9D118F7008C9}" destId="{90BDA4B8-C479-4B0A-A5B3-64F2274BC214}" srcOrd="9" destOrd="0" presId="urn:microsoft.com/office/officeart/2005/8/layout/cycle6"/>
    <dgm:cxn modelId="{15FF7C23-2481-47CE-9461-7AD41934DC42}" type="presParOf" srcId="{3B77A545-94C5-4420-86E8-9D118F7008C9}" destId="{B0E0C72E-965A-453F-B84D-E4A7C344820A}" srcOrd="10" destOrd="0" presId="urn:microsoft.com/office/officeart/2005/8/layout/cycle6"/>
    <dgm:cxn modelId="{498876B8-3C9C-410D-BBC0-4166BB4BA95D}" type="presParOf" srcId="{3B77A545-94C5-4420-86E8-9D118F7008C9}" destId="{F04D9F86-0E8D-4CC6-89CD-E91075AE44F7}" srcOrd="11" destOrd="0" presId="urn:microsoft.com/office/officeart/2005/8/layout/cycle6"/>
    <dgm:cxn modelId="{53B6CB7E-6E39-4486-8A57-B16361D1D8E0}" type="presParOf" srcId="{3B77A545-94C5-4420-86E8-9D118F7008C9}" destId="{E0A619EE-2636-4335-A0FF-3412C0C2A832}" srcOrd="12" destOrd="0" presId="urn:microsoft.com/office/officeart/2005/8/layout/cycle6"/>
    <dgm:cxn modelId="{E3A2E174-545F-466E-972D-C12945D55F81}" type="presParOf" srcId="{3B77A545-94C5-4420-86E8-9D118F7008C9}" destId="{5AE00D0B-EDA7-4DCE-8496-92309674B0EF}" srcOrd="13" destOrd="0" presId="urn:microsoft.com/office/officeart/2005/8/layout/cycle6"/>
    <dgm:cxn modelId="{35F64426-C34B-45B1-8EA2-E999E2220BDE}" type="presParOf" srcId="{3B77A545-94C5-4420-86E8-9D118F7008C9}" destId="{05D87917-47C2-4E3A-98F7-DAD50F1ECE93}" srcOrd="14" destOrd="0" presId="urn:microsoft.com/office/officeart/2005/8/layout/cycle6"/>
  </dgm:cxnLst>
  <dgm:bg/>
  <dgm:whole/>
  <dgm:extLst>
    <a:ext uri="http://schemas.microsoft.com/office/drawing/2008/diagram">
      <dsp:dataModelExt xmlns:dsp="http://schemas.microsoft.com/office/drawing/2008/diagram" relId="rId7" minVer="http://schemas.openxmlformats.org/drawingml/2006/main"/>
    </a:ext>
  </dgm:extLst>
</dgm:dataModel>
</file>

<file path=ppt/diagrams/data2.xml><?xml version="1.0" encoding="utf-8"?>
<dgm:dataModel xmlns:dgm="http://schemas.openxmlformats.org/drawingml/2006/diagram" xmlns:a="http://schemas.openxmlformats.org/drawingml/2006/main">
  <dgm:ptLst>
    <dgm:pt modelId="{F3396B0D-C8EC-4F55-BE18-6C0555759FA5}" type="doc">
      <dgm:prSet loTypeId="urn:microsoft.com/office/officeart/2005/8/layout/process4" loCatId="process" qsTypeId="urn:microsoft.com/office/officeart/2005/8/quickstyle/simple4" qsCatId="simple" csTypeId="urn:microsoft.com/office/officeart/2005/8/colors/colorful2" csCatId="colorful"/>
      <dgm:spPr/>
      <dgm:t>
        <a:bodyPr/>
        <a:lstStyle/>
        <a:p>
          <a:endParaRPr lang="en-US"/>
        </a:p>
      </dgm:t>
    </dgm:pt>
    <dgm:pt modelId="{5E0D9AE2-5246-4708-92D0-090967B11F4C}" type="parTrans" cxnId="{2C6C1F01-1764-414E-8552-C7A39C8974CE}">
      <dgm:prSet/>
      <dgm:spPr/>
      <dgm:t>
        <a:bodyPr/>
        <a:lstStyle/>
        <a:p>
          <a:endParaRPr lang="en-US"/>
        </a:p>
      </dgm:t>
    </dgm:pt>
    <dgm:pt modelId="{6574C009-4D0D-44F5-9641-89EB983497C1}">
      <dgm:prSet custT="1"/>
      <dgm:spPr/>
      <dgm:t>
        <a:bodyPr/>
        <a:lstStyle/>
        <a:p>
          <a:r>
            <a:rPr lang="cy" sz="2200" b="0" i="0" u="none" strike="noStrike" cap="none" baseline="0">
              <a:solidFill>
                <a:srgbClr val="FFFFFF"/>
              </a:solidFill>
              <a:effectLst/>
              <a:uFillTx/>
              <a:latin typeface="Aptos"/>
            </a:rPr>
            <a:t>Dangos dealltwriaeth o'r berthynas rhwng polisi cymdeithasol, fframwaith deddfwriaethol a chanllawiau darpariaeth gwaith cymdeithasol yng Nghymru</a:t>
          </a:r>
        </a:p>
      </dgm:t>
    </dgm:pt>
    <dgm:pt modelId="{8377C44B-2F1C-491E-B2FC-4B0EE64BA50F}" type="sibTrans" cxnId="{2C6C1F01-1764-414E-8552-C7A39C8974CE}">
      <dgm:prSet/>
      <dgm:spPr/>
      <dgm:t>
        <a:bodyPr/>
        <a:lstStyle/>
        <a:p>
          <a:endParaRPr lang="en-US"/>
        </a:p>
      </dgm:t>
    </dgm:pt>
    <dgm:pt modelId="{A9C6B103-D15F-4FD8-A3DC-7ED4A057928C}" type="parTrans" cxnId="{A4BD713B-9B5B-49ED-A014-EBA36C75FCF1}">
      <dgm:prSet/>
      <dgm:spPr/>
      <dgm:t>
        <a:bodyPr/>
        <a:lstStyle/>
        <a:p>
          <a:endParaRPr lang="en-US"/>
        </a:p>
      </dgm:t>
    </dgm:pt>
    <dgm:pt modelId="{7C7B92BC-F4B5-4242-AE12-C993A29BC851}">
      <dgm:prSet custT="1"/>
      <dgm:spPr/>
      <dgm:t>
        <a:bodyPr/>
        <a:lstStyle/>
        <a:p>
          <a:r>
            <a:rPr lang="cy" sz="2200" b="0" i="0" u="none" strike="noStrike" cap="none" baseline="0">
              <a:solidFill>
                <a:srgbClr val="FFFFFF"/>
              </a:solidFill>
              <a:effectLst/>
              <a:uFillTx/>
              <a:latin typeface="Aptos"/>
            </a:rPr>
            <a:t>Nid yw penderfynu beth yw cam-drin bob amser yn hawdd gan ei fod fel arfer yn gyd-destunol ac yn dibynnu ar ffactorau megis oedran a/neu allu'r unigolyn y credir ei fod yn wynebu risg.</a:t>
          </a:r>
        </a:p>
      </dgm:t>
    </dgm:pt>
    <dgm:pt modelId="{269E7B7A-0812-4858-94EF-3AF364C06CE6}" type="sibTrans" cxnId="{A4BD713B-9B5B-49ED-A014-EBA36C75FCF1}">
      <dgm:prSet/>
      <dgm:spPr/>
      <dgm:t>
        <a:bodyPr/>
        <a:lstStyle/>
        <a:p>
          <a:endParaRPr lang="en-US"/>
        </a:p>
      </dgm:t>
    </dgm:pt>
    <dgm:pt modelId="{BF64EEEF-07A9-5A46-856A-8C50F874B495}" type="pres">
      <dgm:prSet presAssocID="{F3396B0D-C8EC-4F55-BE18-6C0555759FA5}" presName="Name0" presStyleCnt="0">
        <dgm:presLayoutVars>
          <dgm:dir/>
          <dgm:animLvl val="lvl"/>
          <dgm:resizeHandles val="exact"/>
        </dgm:presLayoutVars>
      </dgm:prSet>
      <dgm:spPr/>
    </dgm:pt>
    <dgm:pt modelId="{811BA10A-5286-4349-9F27-80308DE10F56}" type="pres">
      <dgm:prSet presAssocID="{7C7B92BC-F4B5-4242-AE12-C993A29BC851}" presName="boxAndChildren" presStyleCnt="0"/>
      <dgm:spPr/>
    </dgm:pt>
    <dgm:pt modelId="{5565915A-EAA2-E146-99AD-B11C90C65A93}" type="pres">
      <dgm:prSet presAssocID="{7C7B92BC-F4B5-4242-AE12-C993A29BC851}" presName="parentTextBox" presStyleLbl="node1" presStyleIdx="0" presStyleCnt="2"/>
      <dgm:spPr/>
    </dgm:pt>
    <dgm:pt modelId="{A6DE2630-D213-3C46-86B2-16212B884E4F}" type="pres">
      <dgm:prSet presAssocID="{8377C44B-2F1C-491E-B2FC-4B0EE64BA50F}" presName="sp" presStyleCnt="0"/>
      <dgm:spPr/>
    </dgm:pt>
    <dgm:pt modelId="{4AB790D8-0636-3049-8125-26275ADA0635}" type="pres">
      <dgm:prSet presAssocID="{6574C009-4D0D-44F5-9641-89EB983497C1}" presName="arrowAndChildren" presStyleCnt="0"/>
      <dgm:spPr/>
    </dgm:pt>
    <dgm:pt modelId="{D1783EC7-326E-6441-AAE4-421F3CA84CF5}" type="pres">
      <dgm:prSet presAssocID="{6574C009-4D0D-44F5-9641-89EB983497C1}" presName="parentTextArrow" presStyleLbl="node1" presStyleIdx="1" presStyleCnt="2"/>
      <dgm:spPr/>
    </dgm:pt>
  </dgm:ptLst>
  <dgm:cxnLst>
    <dgm:cxn modelId="{2C6C1F01-1764-414E-8552-C7A39C8974CE}" srcId="{F3396B0D-C8EC-4F55-BE18-6C0555759FA5}" destId="{6574C009-4D0D-44F5-9641-89EB983497C1}" srcOrd="0" destOrd="0" parTransId="{5E0D9AE2-5246-4708-92D0-090967B11F4C}" sibTransId="{8377C44B-2F1C-491E-B2FC-4B0EE64BA50F}"/>
    <dgm:cxn modelId="{A4BD713B-9B5B-49ED-A014-EBA36C75FCF1}" srcId="{F3396B0D-C8EC-4F55-BE18-6C0555759FA5}" destId="{7C7B92BC-F4B5-4242-AE12-C993A29BC851}" srcOrd="1" destOrd="0" parTransId="{A9C6B103-D15F-4FD8-A3DC-7ED4A057928C}" sibTransId="{269E7B7A-0812-4858-94EF-3AF364C06CE6}"/>
    <dgm:cxn modelId="{CAC1F84B-E90F-4C26-8115-CEF2C24ADB44}" type="presOf" srcId="{F3396B0D-C8EC-4F55-BE18-6C0555759FA5}" destId="{BF64EEEF-07A9-5A46-856A-8C50F874B495}" srcOrd="0" destOrd="0" presId="urn:microsoft.com/office/officeart/2005/8/layout/process4"/>
    <dgm:cxn modelId="{A7DF515A-E85D-4C4F-A659-B8099ED54420}" type="presOf" srcId="{6574C009-4D0D-44F5-9641-89EB983497C1}" destId="{D1783EC7-326E-6441-AAE4-421F3CA84CF5}" srcOrd="0" destOrd="0" presId="urn:microsoft.com/office/officeart/2005/8/layout/process4"/>
    <dgm:cxn modelId="{205D8DDB-B5F0-46A3-8314-F85F4F630E09}" type="presOf" srcId="{7C7B92BC-F4B5-4242-AE12-C993A29BC851}" destId="{5565915A-EAA2-E146-99AD-B11C90C65A93}" srcOrd="0" destOrd="0" presId="urn:microsoft.com/office/officeart/2005/8/layout/process4"/>
    <dgm:cxn modelId="{A684CB4F-53D6-44A9-AC19-99EF6D6828E8}" type="presParOf" srcId="{BF64EEEF-07A9-5A46-856A-8C50F874B495}" destId="{811BA10A-5286-4349-9F27-80308DE10F56}" srcOrd="0" destOrd="0" presId="urn:microsoft.com/office/officeart/2005/8/layout/process4"/>
    <dgm:cxn modelId="{6E21A3B6-2EBD-47FC-AA26-7F4C6BA58372}" type="presParOf" srcId="{811BA10A-5286-4349-9F27-80308DE10F56}" destId="{5565915A-EAA2-E146-99AD-B11C90C65A93}" srcOrd="0" destOrd="0" presId="urn:microsoft.com/office/officeart/2005/8/layout/process4"/>
    <dgm:cxn modelId="{5C77043A-7AE5-4F88-89D0-C01C26244621}" type="presParOf" srcId="{BF64EEEF-07A9-5A46-856A-8C50F874B495}" destId="{A6DE2630-D213-3C46-86B2-16212B884E4F}" srcOrd="1" destOrd="0" presId="urn:microsoft.com/office/officeart/2005/8/layout/process4"/>
    <dgm:cxn modelId="{8D77A142-7E02-4677-A3C8-C0AB98EE8032}" type="presParOf" srcId="{BF64EEEF-07A9-5A46-856A-8C50F874B495}" destId="{4AB790D8-0636-3049-8125-26275ADA0635}" srcOrd="2" destOrd="0" presId="urn:microsoft.com/office/officeart/2005/8/layout/process4"/>
    <dgm:cxn modelId="{7331219F-C834-4CA1-A472-C6FDB0DEE9D7}" type="presParOf" srcId="{4AB790D8-0636-3049-8125-26275ADA0635}" destId="{D1783EC7-326E-6441-AAE4-421F3CA84CF5}"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main"/>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D06F77-A806-45C5-81A6-A34680BA66F8}">
      <dsp:nvSpPr>
        <dsp:cNvPr id="0" name=""/>
        <dsp:cNvSpPr/>
      </dsp:nvSpPr>
      <dsp:spPr>
        <a:xfrm>
          <a:off x="1438698" y="199954"/>
          <a:ext cx="1164378" cy="756846"/>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 sz="1800" b="1" i="0" u="none" strike="noStrike" kern="1200" cap="none" baseline="0">
              <a:solidFill>
                <a:srgbClr val="000000"/>
              </a:solidFill>
              <a:effectLst/>
              <a:uFillTx/>
              <a:latin typeface="Aptos"/>
            </a:rPr>
            <a:t>grymuso</a:t>
          </a:r>
          <a:r>
            <a:rPr lang="cy" sz="1800" b="0" i="0" u="none" strike="noStrike" kern="1200" cap="none" baseline="0">
              <a:solidFill>
                <a:srgbClr val="000000"/>
              </a:solidFill>
              <a:effectLst/>
              <a:uFillTx/>
              <a:latin typeface="Aptos"/>
            </a:rPr>
            <a:t>	</a:t>
          </a:r>
        </a:p>
      </dsp:txBody>
      <dsp:txXfrm>
        <a:off x="1475644" y="236900"/>
        <a:ext cx="1090486" cy="682954"/>
      </dsp:txXfrm>
    </dsp:sp>
    <dsp:sp modelId="{6341676C-3536-49C2-9EDC-99E82A0228F7}">
      <dsp:nvSpPr>
        <dsp:cNvPr id="0" name=""/>
        <dsp:cNvSpPr/>
      </dsp:nvSpPr>
      <dsp:spPr>
        <a:xfrm>
          <a:off x="509034" y="578377"/>
          <a:ext cx="3023706" cy="3023706"/>
        </a:xfrm>
        <a:custGeom>
          <a:avLst/>
          <a:gdLst/>
          <a:ahLst/>
          <a:cxnLst/>
          <a:rect l="0" t="0" r="0" b="0"/>
          <a:pathLst>
            <a:path>
              <a:moveTo>
                <a:pt x="2102038" y="119954"/>
              </a:moveTo>
              <a:arcTo wR="1511853" hR="1511853" stAng="17578659" swAng="1961086"/>
            </a:path>
          </a:pathLst>
        </a:custGeom>
        <a:noFill/>
        <a:ln w="12700" cap="flat" cmpd="sng" algn="ctr">
          <a:solidFill>
            <a:schemeClr val="accent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65522F37-6224-4FF1-9012-EB81066ACE62}">
      <dsp:nvSpPr>
        <dsp:cNvPr id="0" name=""/>
        <dsp:cNvSpPr/>
      </dsp:nvSpPr>
      <dsp:spPr>
        <a:xfrm>
          <a:off x="2876556" y="1244618"/>
          <a:ext cx="1164378" cy="756846"/>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 sz="1800" b="1" i="0" u="none" strike="noStrike" kern="1200" cap="none" baseline="0">
              <a:solidFill>
                <a:srgbClr val="000000"/>
              </a:solidFill>
              <a:effectLst/>
              <a:uFillTx/>
              <a:latin typeface="Aptos"/>
            </a:rPr>
            <a:t>siarad allan</a:t>
          </a:r>
        </a:p>
      </dsp:txBody>
      <dsp:txXfrm>
        <a:off x="2913502" y="1281564"/>
        <a:ext cx="1090486" cy="682954"/>
      </dsp:txXfrm>
    </dsp:sp>
    <dsp:sp modelId="{FAD27CAF-DA7A-4045-8DBE-DDA635003A57}">
      <dsp:nvSpPr>
        <dsp:cNvPr id="0" name=""/>
        <dsp:cNvSpPr/>
      </dsp:nvSpPr>
      <dsp:spPr>
        <a:xfrm>
          <a:off x="509034" y="578377"/>
          <a:ext cx="3023706" cy="3023706"/>
        </a:xfrm>
        <a:custGeom>
          <a:avLst/>
          <a:gdLst/>
          <a:ahLst/>
          <a:cxnLst/>
          <a:rect l="0" t="0" r="0" b="0"/>
          <a:pathLst>
            <a:path>
              <a:moveTo>
                <a:pt x="3021635" y="1432750"/>
              </a:moveTo>
              <a:arcTo wR="1511853" hR="1511853" stAng="21420049" swAng="2195955"/>
            </a:path>
          </a:pathLst>
        </a:custGeom>
        <a:noFill/>
        <a:ln w="12700" cap="flat" cmpd="sng" algn="ctr">
          <a:solidFill>
            <a:schemeClr val="accent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95C991F3-94FC-4758-8B06-71A533D71AA5}">
      <dsp:nvSpPr>
        <dsp:cNvPr id="0" name=""/>
        <dsp:cNvSpPr/>
      </dsp:nvSpPr>
      <dsp:spPr>
        <a:xfrm>
          <a:off x="2327343" y="2934922"/>
          <a:ext cx="1164378" cy="756846"/>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 sz="1800" b="1" i="0" u="none" strike="noStrike" kern="1200" cap="none" baseline="0">
              <a:solidFill>
                <a:srgbClr val="000000"/>
              </a:solidFill>
              <a:effectLst/>
              <a:uFillTx/>
              <a:latin typeface="Aptos"/>
            </a:rPr>
            <a:t>diogelu</a:t>
          </a:r>
        </a:p>
      </dsp:txBody>
      <dsp:txXfrm>
        <a:off x="2364289" y="2971868"/>
        <a:ext cx="1090486" cy="682954"/>
      </dsp:txXfrm>
    </dsp:sp>
    <dsp:sp modelId="{8C73A475-CBBD-4522-A353-2082FA90247D}">
      <dsp:nvSpPr>
        <dsp:cNvPr id="0" name=""/>
        <dsp:cNvSpPr/>
      </dsp:nvSpPr>
      <dsp:spPr>
        <a:xfrm>
          <a:off x="509034" y="578377"/>
          <a:ext cx="3023706" cy="3023706"/>
        </a:xfrm>
        <a:custGeom>
          <a:avLst/>
          <a:gdLst/>
          <a:ahLst/>
          <a:cxnLst/>
          <a:rect l="0" t="0" r="0" b="0"/>
          <a:pathLst>
            <a:path>
              <a:moveTo>
                <a:pt x="1812304" y="2993551"/>
              </a:moveTo>
              <a:arcTo wR="1511853" hR="1511853" stAng="4712236" swAng="1375528"/>
            </a:path>
          </a:pathLst>
        </a:custGeom>
        <a:noFill/>
        <a:ln w="12700" cap="flat" cmpd="sng" algn="ctr">
          <a:solidFill>
            <a:schemeClr val="accent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90BDA4B8-C479-4B0A-A5B3-64F2274BC214}">
      <dsp:nvSpPr>
        <dsp:cNvPr id="0" name=""/>
        <dsp:cNvSpPr/>
      </dsp:nvSpPr>
      <dsp:spPr>
        <a:xfrm>
          <a:off x="550053" y="2934922"/>
          <a:ext cx="1164378" cy="756846"/>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 sz="1800" b="1" i="0" u="none" strike="noStrike" kern="1200" cap="none" baseline="0">
              <a:solidFill>
                <a:srgbClr val="000000"/>
              </a:solidFill>
              <a:effectLst/>
              <a:uFillTx/>
              <a:latin typeface="Aptos"/>
            </a:rPr>
            <a:t>galluogi</a:t>
          </a:r>
        </a:p>
      </dsp:txBody>
      <dsp:txXfrm>
        <a:off x="586999" y="2971868"/>
        <a:ext cx="1090486" cy="682954"/>
      </dsp:txXfrm>
    </dsp:sp>
    <dsp:sp modelId="{F04D9F86-0E8D-4CC6-89CD-E91075AE44F7}">
      <dsp:nvSpPr>
        <dsp:cNvPr id="0" name=""/>
        <dsp:cNvSpPr/>
      </dsp:nvSpPr>
      <dsp:spPr>
        <a:xfrm>
          <a:off x="509034" y="578377"/>
          <a:ext cx="3023706" cy="3023706"/>
        </a:xfrm>
        <a:custGeom>
          <a:avLst/>
          <a:gdLst/>
          <a:ahLst/>
          <a:cxnLst/>
          <a:rect l="0" t="0" r="0" b="0"/>
          <a:pathLst>
            <a:path>
              <a:moveTo>
                <a:pt x="252599" y="2348501"/>
              </a:moveTo>
              <a:arcTo wR="1511853" hR="1511853" stAng="8783995" swAng="2195955"/>
            </a:path>
          </a:pathLst>
        </a:custGeom>
        <a:noFill/>
        <a:ln w="12700" cap="flat" cmpd="sng" algn="ctr">
          <a:solidFill>
            <a:schemeClr val="accent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E0A619EE-2636-4335-A0FF-3412C0C2A832}">
      <dsp:nvSpPr>
        <dsp:cNvPr id="0" name=""/>
        <dsp:cNvSpPr/>
      </dsp:nvSpPr>
      <dsp:spPr>
        <a:xfrm>
          <a:off x="840" y="1244618"/>
          <a:ext cx="1164378" cy="756846"/>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 sz="1800" b="1" i="0" u="none" strike="noStrike" kern="1200" cap="none" baseline="0">
              <a:solidFill>
                <a:srgbClr val="000000"/>
              </a:solidFill>
              <a:effectLst/>
              <a:uFillTx/>
              <a:latin typeface="Aptos"/>
            </a:rPr>
            <a:t>cefnogi</a:t>
          </a:r>
        </a:p>
      </dsp:txBody>
      <dsp:txXfrm>
        <a:off x="37786" y="1281564"/>
        <a:ext cx="1090486" cy="682954"/>
      </dsp:txXfrm>
    </dsp:sp>
    <dsp:sp modelId="{05D87917-47C2-4E3A-98F7-DAD50F1ECE93}">
      <dsp:nvSpPr>
        <dsp:cNvPr id="0" name=""/>
        <dsp:cNvSpPr/>
      </dsp:nvSpPr>
      <dsp:spPr>
        <a:xfrm>
          <a:off x="509034" y="578377"/>
          <a:ext cx="3023706" cy="3023706"/>
        </a:xfrm>
        <a:custGeom>
          <a:avLst/>
          <a:gdLst/>
          <a:ahLst/>
          <a:cxnLst/>
          <a:rect l="0" t="0" r="0" b="0"/>
          <a:pathLst>
            <a:path>
              <a:moveTo>
                <a:pt x="263473" y="659065"/>
              </a:moveTo>
              <a:arcTo wR="1511853" hR="1511853" stAng="12860256" swAng="1961086"/>
            </a:path>
          </a:pathLst>
        </a:custGeom>
        <a:noFill/>
        <a:ln w="12700" cap="flat" cmpd="sng" algn="ctr">
          <a:solidFill>
            <a:schemeClr val="accent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65915A-EAA2-E146-99AD-B11C90C65A93}">
      <dsp:nvSpPr>
        <dsp:cNvPr id="0" name=""/>
        <dsp:cNvSpPr/>
      </dsp:nvSpPr>
      <dsp:spPr>
        <a:xfrm>
          <a:off x="0" y="3291729"/>
          <a:ext cx="5000124" cy="2159731"/>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cy" sz="2200" b="0" i="0" u="none" strike="noStrike" kern="1200" cap="none" baseline="0">
              <a:solidFill>
                <a:srgbClr val="FFFFFF"/>
              </a:solidFill>
              <a:effectLst/>
              <a:uFillTx/>
              <a:latin typeface="Aptos"/>
            </a:rPr>
            <a:t>Nid yw penderfynu beth yw cam-drin bob amser yn hawdd gan ei fod fel arfer yn gyd-destunol ac yn dibynnu ar ffactorau megis oedran a/neu allu'r unigolyn y credir ei fod yn wynebu risg.</a:t>
          </a:r>
        </a:p>
      </dsp:txBody>
      <dsp:txXfrm>
        <a:off x="0" y="3291729"/>
        <a:ext cx="5000124" cy="2159731"/>
      </dsp:txXfrm>
    </dsp:sp>
    <dsp:sp modelId="{D1783EC7-326E-6441-AAE4-421F3CA84CF5}">
      <dsp:nvSpPr>
        <dsp:cNvPr id="0" name=""/>
        <dsp:cNvSpPr/>
      </dsp:nvSpPr>
      <dsp:spPr>
        <a:xfrm rot="10800000">
          <a:off x="0" y="2459"/>
          <a:ext cx="5000124" cy="3321666"/>
        </a:xfrm>
        <a:prstGeom prst="upArrowCallout">
          <a:avLst/>
        </a:prstGeom>
        <a:gradFill rotWithShape="0">
          <a:gsLst>
            <a:gs pos="0">
              <a:schemeClr val="accent2">
                <a:hueOff val="6443612"/>
                <a:satOff val="-18493"/>
                <a:lumOff val="-29609"/>
                <a:alphaOff val="0"/>
                <a:satMod val="103000"/>
                <a:lumMod val="102000"/>
                <a:tint val="94000"/>
              </a:schemeClr>
            </a:gs>
            <a:gs pos="50000">
              <a:schemeClr val="accent2">
                <a:hueOff val="6443612"/>
                <a:satOff val="-18493"/>
                <a:lumOff val="-29609"/>
                <a:alphaOff val="0"/>
                <a:satMod val="110000"/>
                <a:lumMod val="100000"/>
                <a:shade val="100000"/>
              </a:schemeClr>
            </a:gs>
            <a:gs pos="100000">
              <a:schemeClr val="accent2">
                <a:hueOff val="6443612"/>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cy" sz="2200" b="0" i="0" u="none" strike="noStrike" kern="1200" cap="none" baseline="0">
              <a:solidFill>
                <a:srgbClr val="FFFFFF"/>
              </a:solidFill>
              <a:effectLst/>
              <a:uFillTx/>
              <a:latin typeface="Aptos"/>
            </a:rPr>
            <a:t>Dangos dealltwriaeth o'r berthynas rhwng polisi cymdeithasol, fframwaith deddfwriaethol a chanllawiau darpariaeth gwaith cymdeithasol yng Nghymru</a:t>
          </a:r>
        </a:p>
      </dsp:txBody>
      <dsp:txXfrm rot="10800000">
        <a:off x="0" y="2459"/>
        <a:ext cx="5000124" cy="2158319"/>
      </dsp:txXfrm>
    </dsp:sp>
  </dsp:spTree>
</dsp:drawing>
</file>

<file path=ppt/diagrams/layout1.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72A1B06-031A-4AB9-90A2-954D6D300091}"/>
              </a:ext>
            </a:extLst>
          </p:cNvPr>
          <p:cNvSpPr>
            <a:spLocks noGrp="1"/>
          </p:cNvSpPr>
          <p:nvPr>
            <p:ph type="hdr" sz="quarter"/>
          </p:nvPr>
        </p:nvSpPr>
        <p:spPr>
          <a:xfrm>
            <a:off x="0" y="0"/>
            <a:ext cx="2945085" cy="497040"/>
          </a:xfrm>
          <a:prstGeom prst="rect">
            <a:avLst/>
          </a:prstGeom>
        </p:spPr>
        <p:txBody>
          <a:bodyPr vert="horz" lIns="90462" tIns="45231" rIns="90462" bIns="45231" rtlCol="0"/>
          <a:lstStyle>
            <a:lvl1pPr algn="l" eaLnBrk="1" hangingPunct="1">
              <a:defRPr sz="1200">
                <a:latin typeface="Arial"/>
                <a:cs typeface="Arial"/>
              </a:defRPr>
            </a:lvl1pPr>
          </a:lstStyle>
          <a:p>
            <a:pPr>
              <a:defRPr/>
            </a:pPr>
            <a:endParaRPr lang="en-GB"/>
          </a:p>
        </p:txBody>
      </p:sp>
      <p:sp>
        <p:nvSpPr>
          <p:cNvPr id="3" name="Date Placeholder 2">
            <a:extLst>
              <a:ext uri="{FF2B5EF4-FFF2-40B4-BE49-F238E27FC236}">
                <a16:creationId xmlns:a16="http://schemas.microsoft.com/office/drawing/2014/main" id="{7345F3E2-1608-4319-9E80-FC46C38DDD74}"/>
              </a:ext>
            </a:extLst>
          </p:cNvPr>
          <p:cNvSpPr>
            <a:spLocks noGrp="1"/>
          </p:cNvSpPr>
          <p:nvPr>
            <p:ph type="dt" sz="quarter" idx="1"/>
          </p:nvPr>
        </p:nvSpPr>
        <p:spPr>
          <a:xfrm>
            <a:off x="3851023" y="0"/>
            <a:ext cx="2945084" cy="497040"/>
          </a:xfrm>
          <a:prstGeom prst="rect">
            <a:avLst/>
          </a:prstGeom>
        </p:spPr>
        <p:txBody>
          <a:bodyPr vert="horz" lIns="90462" tIns="45231" rIns="90462" bIns="45231" rtlCol="0"/>
          <a:lstStyle>
            <a:lvl1pPr algn="r" eaLnBrk="1" hangingPunct="1">
              <a:defRPr sz="1200">
                <a:latin typeface="Arial"/>
                <a:cs typeface="Arial"/>
              </a:defRPr>
            </a:lvl1pPr>
          </a:lstStyle>
          <a:p>
            <a:pPr>
              <a:defRPr/>
            </a:pPr>
            <a:fld id="{25C1E4DE-4EF9-4955-BBBD-9EE59B7F267C}" type="datetimeFigureOut">
              <a:rPr lang="en-GB"/>
              <a:pPr>
                <a:defRPr/>
              </a:pPr>
              <a:t>23/09/2025</a:t>
            </a:fld>
            <a:endParaRPr lang="en-GB"/>
          </a:p>
        </p:txBody>
      </p:sp>
      <p:sp>
        <p:nvSpPr>
          <p:cNvPr id="4" name="Footer Placeholder 3">
            <a:extLst>
              <a:ext uri="{FF2B5EF4-FFF2-40B4-BE49-F238E27FC236}">
                <a16:creationId xmlns:a16="http://schemas.microsoft.com/office/drawing/2014/main" id="{7AA6A9DE-4E2E-405F-9B63-0C02D4AF48E3}"/>
              </a:ext>
            </a:extLst>
          </p:cNvPr>
          <p:cNvSpPr>
            <a:spLocks noGrp="1"/>
          </p:cNvSpPr>
          <p:nvPr>
            <p:ph type="ftr" sz="quarter" idx="2"/>
          </p:nvPr>
        </p:nvSpPr>
        <p:spPr>
          <a:xfrm>
            <a:off x="0" y="9428025"/>
            <a:ext cx="2945085" cy="497040"/>
          </a:xfrm>
          <a:prstGeom prst="rect">
            <a:avLst/>
          </a:prstGeom>
        </p:spPr>
        <p:txBody>
          <a:bodyPr vert="horz" lIns="90462" tIns="45231" rIns="90462" bIns="45231" rtlCol="0" anchor="b"/>
          <a:lstStyle>
            <a:lvl1pPr algn="l" eaLnBrk="1" hangingPunct="1">
              <a:defRPr sz="1200">
                <a:latin typeface="Arial"/>
                <a:cs typeface="Arial"/>
              </a:defRPr>
            </a:lvl1pPr>
          </a:lstStyle>
          <a:p>
            <a:pPr>
              <a:defRPr/>
            </a:pPr>
            <a:endParaRPr lang="en-GB"/>
          </a:p>
        </p:txBody>
      </p:sp>
      <p:sp>
        <p:nvSpPr>
          <p:cNvPr id="5" name="Slide Number Placeholder 4">
            <a:extLst>
              <a:ext uri="{FF2B5EF4-FFF2-40B4-BE49-F238E27FC236}">
                <a16:creationId xmlns:a16="http://schemas.microsoft.com/office/drawing/2014/main" id="{AFF55BDB-1805-4545-9843-DB9D8CA24562}"/>
              </a:ext>
            </a:extLst>
          </p:cNvPr>
          <p:cNvSpPr>
            <a:spLocks noGrp="1"/>
          </p:cNvSpPr>
          <p:nvPr>
            <p:ph type="sldNum" sz="quarter" idx="3"/>
          </p:nvPr>
        </p:nvSpPr>
        <p:spPr>
          <a:xfrm>
            <a:off x="3851023" y="9428025"/>
            <a:ext cx="2945084" cy="497040"/>
          </a:xfrm>
          <a:prstGeom prst="rect">
            <a:avLst/>
          </a:prstGeom>
        </p:spPr>
        <p:txBody>
          <a:bodyPr vert="horz" wrap="square" lIns="90462" tIns="45231" rIns="90462" bIns="45231" numCol="1" anchor="b" anchorCtr="0" compatLnSpc="1">
            <a:prstTxWarp prst="textNoShape">
              <a:avLst/>
            </a:prstTxWarp>
          </a:bodyPr>
          <a:lstStyle>
            <a:lvl1pPr algn="r" eaLnBrk="1" hangingPunct="1">
              <a:defRPr sz="1200"/>
            </a:lvl1pPr>
          </a:lstStyle>
          <a:p>
            <a:pPr>
              <a:defRPr/>
            </a:pPr>
            <a:fld id="{70CC4DA2-D45F-4DF4-947D-7C13281C4CDE}" type="slidenum">
              <a:rPr lang="en-GB" altLang="en-US"/>
              <a:pPr>
                <a:defRPr/>
              </a:pPr>
              <a:t>‹#›</a:t>
            </a:fld>
            <a:endParaRPr lang="en-GB" altLang="en-US"/>
          </a:p>
        </p:txBody>
      </p:sp>
    </p:spTree>
    <p:extLst>
      <p:ext uri="{BB962C8B-B14F-4D97-AF65-F5344CB8AC3E}">
        <p14:creationId xmlns:p14="http://schemas.microsoft.com/office/powerpoint/2010/main" val="321206036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A178A86-0ECC-4AAD-9EE5-B39E276B5AD5}"/>
              </a:ext>
            </a:extLst>
          </p:cNvPr>
          <p:cNvSpPr>
            <a:spLocks noGrp="1"/>
          </p:cNvSpPr>
          <p:nvPr>
            <p:ph type="hdr" sz="quarter"/>
          </p:nvPr>
        </p:nvSpPr>
        <p:spPr>
          <a:xfrm>
            <a:off x="0" y="0"/>
            <a:ext cx="2945085" cy="497040"/>
          </a:xfrm>
          <a:prstGeom prst="rect">
            <a:avLst/>
          </a:prstGeom>
        </p:spPr>
        <p:txBody>
          <a:bodyPr vert="horz" lIns="90462" tIns="45231" rIns="90462" bIns="45231" rtlCol="0"/>
          <a:lstStyle>
            <a:lvl1pPr algn="l" eaLnBrk="1" hangingPunct="1">
              <a:defRPr sz="1200">
                <a:latin typeface="Arial"/>
                <a:cs typeface="Arial"/>
              </a:defRPr>
            </a:lvl1pPr>
          </a:lstStyle>
          <a:p>
            <a:pPr>
              <a:defRPr/>
            </a:pPr>
            <a:endParaRPr lang="en-GB"/>
          </a:p>
        </p:txBody>
      </p:sp>
      <p:sp>
        <p:nvSpPr>
          <p:cNvPr id="3" name="Date Placeholder 2">
            <a:extLst>
              <a:ext uri="{FF2B5EF4-FFF2-40B4-BE49-F238E27FC236}">
                <a16:creationId xmlns:a16="http://schemas.microsoft.com/office/drawing/2014/main" id="{BD4441BE-8426-4204-9EC3-CAEC1340577D}"/>
              </a:ext>
            </a:extLst>
          </p:cNvPr>
          <p:cNvSpPr>
            <a:spLocks noGrp="1"/>
          </p:cNvSpPr>
          <p:nvPr>
            <p:ph type="dt" idx="1"/>
          </p:nvPr>
        </p:nvSpPr>
        <p:spPr>
          <a:xfrm>
            <a:off x="3851023" y="0"/>
            <a:ext cx="2945084" cy="497040"/>
          </a:xfrm>
          <a:prstGeom prst="rect">
            <a:avLst/>
          </a:prstGeom>
        </p:spPr>
        <p:txBody>
          <a:bodyPr vert="horz" lIns="90462" tIns="45231" rIns="90462" bIns="45231" rtlCol="0"/>
          <a:lstStyle>
            <a:lvl1pPr algn="r" eaLnBrk="1" hangingPunct="1">
              <a:defRPr sz="1200">
                <a:latin typeface="Arial"/>
                <a:cs typeface="Arial"/>
              </a:defRPr>
            </a:lvl1pPr>
          </a:lstStyle>
          <a:p>
            <a:pPr>
              <a:defRPr/>
            </a:pPr>
            <a:fld id="{2862A56C-5ECF-432E-A665-5DA305C6D3B9}" type="datetimeFigureOut">
              <a:rPr lang="en-GB"/>
              <a:pPr>
                <a:defRPr/>
              </a:pPr>
              <a:t>23/09/2025</a:t>
            </a:fld>
            <a:endParaRPr lang="en-GB"/>
          </a:p>
        </p:txBody>
      </p:sp>
      <p:sp>
        <p:nvSpPr>
          <p:cNvPr id="4" name="Slide Image Placeholder 3">
            <a:extLst>
              <a:ext uri="{FF2B5EF4-FFF2-40B4-BE49-F238E27FC236}">
                <a16:creationId xmlns:a16="http://schemas.microsoft.com/office/drawing/2014/main" id="{218A1B0D-DB8F-4237-938D-D31C6B3ABC87}"/>
              </a:ext>
            </a:extLst>
          </p:cNvPr>
          <p:cNvSpPr>
            <a:spLocks noGrp="1" noRot="1" noChangeAspect="1"/>
          </p:cNvSpPr>
          <p:nvPr>
            <p:ph type="sldImg" idx="2"/>
          </p:nvPr>
        </p:nvSpPr>
        <p:spPr>
          <a:xfrm>
            <a:off x="917575" y="744538"/>
            <a:ext cx="4962525" cy="3722687"/>
          </a:xfrm>
          <a:prstGeom prst="rect">
            <a:avLst/>
          </a:prstGeom>
          <a:noFill/>
          <a:ln w="12700">
            <a:solidFill>
              <a:prstClr val="black"/>
            </a:solidFill>
          </a:ln>
        </p:spPr>
      </p:sp>
      <p:sp>
        <p:nvSpPr>
          <p:cNvPr id="5" name="Notes Placeholder 4">
            <a:extLst>
              <a:ext uri="{FF2B5EF4-FFF2-40B4-BE49-F238E27FC236}">
                <a16:creationId xmlns:a16="http://schemas.microsoft.com/office/drawing/2014/main" id="{6E94F263-476A-4349-8FD9-0B0ED2971A2D}"/>
              </a:ext>
            </a:extLst>
          </p:cNvPr>
          <p:cNvSpPr>
            <a:spLocks noGrp="1"/>
          </p:cNvSpPr>
          <p:nvPr>
            <p:ph type="body" sz="quarter" idx="3"/>
          </p:nvPr>
        </p:nvSpPr>
        <p:spPr>
          <a:xfrm>
            <a:off x="680238" y="4715585"/>
            <a:ext cx="5437200" cy="4467066"/>
          </a:xfrm>
          <a:prstGeom prst="rect">
            <a:avLst/>
          </a:prstGeom>
        </p:spPr>
        <p:txBody>
          <a:bodyPr vert="horz" lIns="90462" tIns="45231" rIns="90462" bIns="45231"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82D4BDFA-21EA-4F57-B387-59722C420F39}"/>
              </a:ext>
            </a:extLst>
          </p:cNvPr>
          <p:cNvSpPr>
            <a:spLocks noGrp="1"/>
          </p:cNvSpPr>
          <p:nvPr>
            <p:ph type="ftr" sz="quarter" idx="4"/>
          </p:nvPr>
        </p:nvSpPr>
        <p:spPr>
          <a:xfrm>
            <a:off x="0" y="9428025"/>
            <a:ext cx="2945085" cy="497040"/>
          </a:xfrm>
          <a:prstGeom prst="rect">
            <a:avLst/>
          </a:prstGeom>
        </p:spPr>
        <p:txBody>
          <a:bodyPr vert="horz" lIns="90462" tIns="45231" rIns="90462" bIns="45231" rtlCol="0" anchor="b"/>
          <a:lstStyle>
            <a:lvl1pPr algn="l" eaLnBrk="1" hangingPunct="1">
              <a:defRPr sz="1200">
                <a:latin typeface="Arial"/>
                <a:cs typeface="Arial"/>
              </a:defRPr>
            </a:lvl1pPr>
          </a:lstStyle>
          <a:p>
            <a:pPr>
              <a:defRPr/>
            </a:pPr>
            <a:endParaRPr lang="en-GB"/>
          </a:p>
        </p:txBody>
      </p:sp>
      <p:sp>
        <p:nvSpPr>
          <p:cNvPr id="7" name="Slide Number Placeholder 6">
            <a:extLst>
              <a:ext uri="{FF2B5EF4-FFF2-40B4-BE49-F238E27FC236}">
                <a16:creationId xmlns:a16="http://schemas.microsoft.com/office/drawing/2014/main" id="{57A80B49-9DEF-4B55-80BB-253A582FFDF2}"/>
              </a:ext>
            </a:extLst>
          </p:cNvPr>
          <p:cNvSpPr>
            <a:spLocks noGrp="1"/>
          </p:cNvSpPr>
          <p:nvPr>
            <p:ph type="sldNum" sz="quarter" idx="5"/>
          </p:nvPr>
        </p:nvSpPr>
        <p:spPr>
          <a:xfrm>
            <a:off x="3851023" y="9428025"/>
            <a:ext cx="2945084" cy="497040"/>
          </a:xfrm>
          <a:prstGeom prst="rect">
            <a:avLst/>
          </a:prstGeom>
        </p:spPr>
        <p:txBody>
          <a:bodyPr vert="horz" wrap="square" lIns="90462" tIns="45231" rIns="90462" bIns="45231" numCol="1" anchor="b" anchorCtr="0" compatLnSpc="1">
            <a:prstTxWarp prst="textNoShape">
              <a:avLst/>
            </a:prstTxWarp>
          </a:bodyPr>
          <a:lstStyle>
            <a:lvl1pPr algn="r" eaLnBrk="1" hangingPunct="1">
              <a:defRPr sz="1200"/>
            </a:lvl1pPr>
          </a:lstStyle>
          <a:p>
            <a:pPr>
              <a:defRPr/>
            </a:pPr>
            <a:fld id="{11F073EC-AFCE-4C36-B658-3511CC63D9FD}" type="slidenum">
              <a:rPr lang="en-GB" altLang="en-US"/>
              <a:pPr>
                <a:defRPr/>
              </a:pPr>
              <a:t>‹#›</a:t>
            </a:fld>
            <a:endParaRPr lang="en-GB" altLang="en-US"/>
          </a:p>
        </p:txBody>
      </p:sp>
    </p:spTree>
    <p:extLst>
      <p:ext uri="{BB962C8B-B14F-4D97-AF65-F5344CB8AC3E}">
        <p14:creationId xmlns:p14="http://schemas.microsoft.com/office/powerpoint/2010/main" val="4082533281"/>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11F073EC-AFCE-4C36-B658-3511CC63D9FD}" type="slidenum">
              <a:rPr lang="en-GB" altLang="en-US" smtClean="0"/>
              <a:pPr>
                <a:defRPr/>
              </a:pPr>
              <a:t>1</a:t>
            </a:fld>
            <a:endParaRPr lang="en-GB" altLang="en-US"/>
          </a:p>
        </p:txBody>
      </p:sp>
    </p:spTree>
    <p:extLst>
      <p:ext uri="{BB962C8B-B14F-4D97-AF65-F5344CB8AC3E}">
        <p14:creationId xmlns:p14="http://schemas.microsoft.com/office/powerpoint/2010/main" val="22497682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defRPr/>
            </a:pPr>
            <a:endParaRPr lang="cy" sz="1800" b="0" i="0" u="none" strike="noStrike" cap="none" baseline="0" dirty="0">
              <a:solidFill>
                <a:srgbClr val="000000"/>
              </a:solidFill>
              <a:effectLst/>
              <a:uFillTx/>
              <a:latin typeface="Calibri"/>
            </a:endParaRPr>
          </a:p>
        </p:txBody>
      </p:sp>
      <p:sp>
        <p:nvSpPr>
          <p:cNvPr id="4" name="Dalfan Rhif y Sleid 3"/>
          <p:cNvSpPr>
            <a:spLocks noGrp="1"/>
          </p:cNvSpPr>
          <p:nvPr>
            <p:ph type="sldNum" sz="quarter" idx="10"/>
          </p:nvPr>
        </p:nvSpPr>
        <p:spPr/>
        <p:txBody>
          <a:bodyPr/>
          <a:lstStyle/>
          <a:p>
            <a:fld id="{756714AD-E39D-4521-B995-D2FB79AFE74F}" type="slidenum">
              <a:rPr lang="en-GB" smtClean="0"/>
              <a:t>2</a:t>
            </a:fld>
            <a:endParaRPr lang="en-GB"/>
          </a:p>
        </p:txBody>
      </p:sp>
    </p:spTree>
    <p:extLst>
      <p:ext uri="{BB962C8B-B14F-4D97-AF65-F5344CB8AC3E}">
        <p14:creationId xmlns:p14="http://schemas.microsoft.com/office/powerpoint/2010/main" val="32140848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3</a:t>
            </a:fld>
            <a:endParaRPr lang="en-GB" altLang="en-US"/>
          </a:p>
        </p:txBody>
      </p:sp>
    </p:spTree>
    <p:extLst>
      <p:ext uri="{BB962C8B-B14F-4D97-AF65-F5344CB8AC3E}">
        <p14:creationId xmlns:p14="http://schemas.microsoft.com/office/powerpoint/2010/main" val="14718267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 sz="1800" b="0" i="0" u="none" strike="noStrike" cap="none" baseline="0" dirty="0">
              <a:solidFill>
                <a:srgbClr val="000000"/>
              </a:solidFill>
              <a:effectLst/>
              <a:uFillTx/>
              <a:latin typeface="Calibri"/>
            </a:endParaRPr>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4</a:t>
            </a:fld>
            <a:endParaRPr lang="en-GB" altLang="en-US"/>
          </a:p>
        </p:txBody>
      </p:sp>
    </p:spTree>
    <p:extLst>
      <p:ext uri="{BB962C8B-B14F-4D97-AF65-F5344CB8AC3E}">
        <p14:creationId xmlns:p14="http://schemas.microsoft.com/office/powerpoint/2010/main" val="35259853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 sz="1800" b="0" i="0" u="none" strike="noStrike" cap="none" baseline="0" dirty="0">
              <a:solidFill>
                <a:srgbClr val="000000"/>
              </a:solidFill>
              <a:effectLst/>
              <a:uFillTx/>
              <a:latin typeface="Calibri"/>
            </a:endParaRPr>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5</a:t>
            </a:fld>
            <a:endParaRPr lang="en-GB" altLang="en-US"/>
          </a:p>
        </p:txBody>
      </p:sp>
    </p:spTree>
    <p:extLst>
      <p:ext uri="{BB962C8B-B14F-4D97-AF65-F5344CB8AC3E}">
        <p14:creationId xmlns:p14="http://schemas.microsoft.com/office/powerpoint/2010/main" val="11458503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6</a:t>
            </a:fld>
            <a:endParaRPr lang="en-GB" altLang="en-US"/>
          </a:p>
        </p:txBody>
      </p:sp>
    </p:spTree>
    <p:extLst>
      <p:ext uri="{BB962C8B-B14F-4D97-AF65-F5344CB8AC3E}">
        <p14:creationId xmlns:p14="http://schemas.microsoft.com/office/powerpoint/2010/main" val="40920491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a:extLst>
              <a:ext uri="{FF2B5EF4-FFF2-40B4-BE49-F238E27FC236}">
                <a16:creationId xmlns:a16="http://schemas.microsoft.com/office/drawing/2014/main" id="{139609BD-950C-444E-BA0B-8D7C4008D28C}"/>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21507" name="Notes Placeholder 2">
            <a:extLst>
              <a:ext uri="{FF2B5EF4-FFF2-40B4-BE49-F238E27FC236}">
                <a16:creationId xmlns:a16="http://schemas.microsoft.com/office/drawing/2014/main" id="{19A20B21-50DB-4304-86B1-CF435F1CD18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0" fontAlgn="base" latinLnBrk="0" hangingPunct="0">
              <a:lnSpc>
                <a:spcPct val="100000"/>
              </a:lnSpc>
              <a:spcBef>
                <a:spcPct val="30000"/>
              </a:spcBef>
              <a:spcAft>
                <a:spcPct val="0"/>
              </a:spcAft>
              <a:buClrTx/>
              <a:buSzTx/>
              <a:buFontTx/>
              <a:buNone/>
              <a:defRPr/>
            </a:pPr>
            <a:endParaRPr lang="en-GB" altLang="en-US" dirty="0"/>
          </a:p>
        </p:txBody>
      </p:sp>
      <p:sp>
        <p:nvSpPr>
          <p:cNvPr id="21508" name="Slide Number Placeholder 3">
            <a:extLst>
              <a:ext uri="{FF2B5EF4-FFF2-40B4-BE49-F238E27FC236}">
                <a16:creationId xmlns:a16="http://schemas.microsoft.com/office/drawing/2014/main" id="{6A2E8425-6F50-4BE1-A5CC-3D5E5320EB2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79E2AB9-AD18-4D5C-B7A5-149BF3F445DF}" type="slidenum">
              <a:rPr lang="en-GB" altLang="en-US" smtClean="0"/>
              <a:t>7</a:t>
            </a:fld>
            <a:endParaRPr lang="en-GB" altLang="en-US"/>
          </a:p>
        </p:txBody>
      </p:sp>
    </p:spTree>
    <p:extLst>
      <p:ext uri="{BB962C8B-B14F-4D97-AF65-F5344CB8AC3E}">
        <p14:creationId xmlns:p14="http://schemas.microsoft.com/office/powerpoint/2010/main" val="17942263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27CAE9C9-43E3-4A91-A630-65489AF57EAA}"/>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27651" name="Notes Placeholder 2">
            <a:extLst>
              <a:ext uri="{FF2B5EF4-FFF2-40B4-BE49-F238E27FC236}">
                <a16:creationId xmlns:a16="http://schemas.microsoft.com/office/drawing/2014/main" id="{BC25688B-96DA-4F3D-8C6A-1CE6CE8E247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27652" name="Slide Number Placeholder 3">
            <a:extLst>
              <a:ext uri="{FF2B5EF4-FFF2-40B4-BE49-F238E27FC236}">
                <a16:creationId xmlns:a16="http://schemas.microsoft.com/office/drawing/2014/main" id="{1DBC43BF-172D-4EA1-BE48-F25FB600E7D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7C07D18-B195-4FCB-AD7A-7FC5BC35F3CD}" type="slidenum">
              <a:rPr lang="en-GB" altLang="en-US" smtClean="0"/>
              <a:t>8</a:t>
            </a:fld>
            <a:endParaRPr lang="en-GB" altLang="en-US"/>
          </a:p>
        </p:txBody>
      </p:sp>
    </p:spTree>
    <p:extLst>
      <p:ext uri="{BB962C8B-B14F-4D97-AF65-F5344CB8AC3E}">
        <p14:creationId xmlns:p14="http://schemas.microsoft.com/office/powerpoint/2010/main" val="307449838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90490514-F91B-4318-8F09-652FDD7FA97C}"/>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29699" name="Notes Placeholder 2">
            <a:extLst>
              <a:ext uri="{FF2B5EF4-FFF2-40B4-BE49-F238E27FC236}">
                <a16:creationId xmlns:a16="http://schemas.microsoft.com/office/drawing/2014/main" id="{888F15AF-4FA4-4812-A2DC-AB1EC525A93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 sz="1800" b="0" i="0" u="none" strike="noStrike" cap="none" baseline="0" dirty="0">
              <a:solidFill>
                <a:srgbClr val="000000"/>
              </a:solidFill>
              <a:effectLst/>
              <a:uFillTx/>
              <a:latin typeface="Calibri"/>
            </a:endParaRPr>
          </a:p>
        </p:txBody>
      </p:sp>
      <p:sp>
        <p:nvSpPr>
          <p:cNvPr id="29700" name="Slide Number Placeholder 3">
            <a:extLst>
              <a:ext uri="{FF2B5EF4-FFF2-40B4-BE49-F238E27FC236}">
                <a16:creationId xmlns:a16="http://schemas.microsoft.com/office/drawing/2014/main" id="{222E9BF3-388A-41A9-84AA-4F91A00337A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0615DF4-DF53-44CE-90D6-33AE7B32D0D3}" type="slidenum">
              <a:rPr lang="en-GB" altLang="en-US" smtClean="0"/>
              <a:t>9</a:t>
            </a:fld>
            <a:endParaRPr lang="en-GB" altLang="en-US"/>
          </a:p>
        </p:txBody>
      </p:sp>
    </p:spTree>
    <p:extLst>
      <p:ext uri="{BB962C8B-B14F-4D97-AF65-F5344CB8AC3E}">
        <p14:creationId xmlns:p14="http://schemas.microsoft.com/office/powerpoint/2010/main" val="123680913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11F073EC-AFCE-4C36-B658-3511CC63D9FD}" type="slidenum">
              <a:rPr lang="en-GB" altLang="en-US" smtClean="0"/>
              <a:pPr>
                <a:defRPr/>
              </a:pPr>
              <a:t>10</a:t>
            </a:fld>
            <a:endParaRPr lang="en-GB" altLang="en-US"/>
          </a:p>
        </p:txBody>
      </p:sp>
    </p:spTree>
    <p:extLst>
      <p:ext uri="{BB962C8B-B14F-4D97-AF65-F5344CB8AC3E}">
        <p14:creationId xmlns:p14="http://schemas.microsoft.com/office/powerpoint/2010/main" val="352811513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a:extLst>
              <a:ext uri="{FF2B5EF4-FFF2-40B4-BE49-F238E27FC236}">
                <a16:creationId xmlns:a16="http://schemas.microsoft.com/office/drawing/2014/main" id="{7234805E-1680-48D7-BE83-B494EF7B5ED8}"/>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33795" name="Notes Placeholder 2">
            <a:extLst>
              <a:ext uri="{FF2B5EF4-FFF2-40B4-BE49-F238E27FC236}">
                <a16:creationId xmlns:a16="http://schemas.microsoft.com/office/drawing/2014/main" id="{09E1DD69-83E0-4BCB-A238-E64845FA570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 sz="1800" b="0" i="0" u="none" strike="noStrike" cap="none" baseline="0" dirty="0">
              <a:solidFill>
                <a:srgbClr val="000000"/>
              </a:solidFill>
              <a:effectLst/>
              <a:uFillTx/>
              <a:latin typeface="Calibri"/>
            </a:endParaRPr>
          </a:p>
        </p:txBody>
      </p:sp>
      <p:sp>
        <p:nvSpPr>
          <p:cNvPr id="33796" name="Slide Number Placeholder 3">
            <a:extLst>
              <a:ext uri="{FF2B5EF4-FFF2-40B4-BE49-F238E27FC236}">
                <a16:creationId xmlns:a16="http://schemas.microsoft.com/office/drawing/2014/main" id="{F62DD4B6-6A95-4F52-ADC6-CAC162CEA18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4C34987-28E1-4016-A235-9B4FD280215B}" type="slidenum">
              <a:rPr lang="en-GB" altLang="en-US" smtClean="0"/>
              <a:t>11</a:t>
            </a:fld>
            <a:endParaRPr lang="en-GB" altLang="en-US"/>
          </a:p>
        </p:txBody>
      </p:sp>
    </p:spTree>
    <p:extLst>
      <p:ext uri="{BB962C8B-B14F-4D97-AF65-F5344CB8AC3E}">
        <p14:creationId xmlns:p14="http://schemas.microsoft.com/office/powerpoint/2010/main" val="288985716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11F073EC-AFCE-4C36-B658-3511CC63D9FD}" type="slidenum">
              <a:rPr lang="en-GB" altLang="en-US" smtClean="0"/>
              <a:pPr>
                <a:defRPr/>
              </a:pPr>
              <a:t>12</a:t>
            </a:fld>
            <a:endParaRPr lang="en-GB" altLang="en-US"/>
          </a:p>
        </p:txBody>
      </p:sp>
    </p:spTree>
    <p:extLst>
      <p:ext uri="{BB962C8B-B14F-4D97-AF65-F5344CB8AC3E}">
        <p14:creationId xmlns:p14="http://schemas.microsoft.com/office/powerpoint/2010/main" val="161234353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a:extLst>
              <a:ext uri="{FF2B5EF4-FFF2-40B4-BE49-F238E27FC236}">
                <a16:creationId xmlns:a16="http://schemas.microsoft.com/office/drawing/2014/main" id="{8919BEA1-5D17-73B3-B857-4993BE1ABEE8}"/>
              </a:ext>
            </a:extLst>
          </p:cNvPr>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defRPr/>
            </a:pPr>
            <a:endParaRPr lang="en-US"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 sz="1800" b="0" i="0" u="none" strike="noStrike" cap="none" baseline="0" dirty="0">
              <a:solidFill>
                <a:srgbClr val="000000"/>
              </a:solidFill>
              <a:effectLst/>
              <a:uFillTx/>
              <a:latin typeface="Calibri"/>
            </a:endParaRPr>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14</a:t>
            </a:fld>
            <a:endParaRPr lang="en-GB" altLang="en-US"/>
          </a:p>
        </p:txBody>
      </p:sp>
    </p:spTree>
    <p:extLst>
      <p:ext uri="{BB962C8B-B14F-4D97-AF65-F5344CB8AC3E}">
        <p14:creationId xmlns:p14="http://schemas.microsoft.com/office/powerpoint/2010/main" val="424715844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BF452BF-779E-4074-9267-7AD3BEC88353}" type="slidenum">
              <a:rPr lang="en-GB" smtClean="0"/>
              <a:t>15</a:t>
            </a:fld>
            <a:endParaRPr lang="en-GB"/>
          </a:p>
        </p:txBody>
      </p:sp>
    </p:spTree>
    <p:extLst>
      <p:ext uri="{BB962C8B-B14F-4D97-AF65-F5344CB8AC3E}">
        <p14:creationId xmlns:p14="http://schemas.microsoft.com/office/powerpoint/2010/main" val="8945714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 sz="1200" b="0" i="0" u="none" strike="noStrike" cap="none" baseline="0" dirty="0">
              <a:solidFill>
                <a:srgbClr val="000000"/>
              </a:solidFill>
              <a:effectLst/>
              <a:uFillTx/>
              <a:latin typeface="Calibri"/>
            </a:endParaRPr>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16</a:t>
            </a:fld>
            <a:endParaRPr lang="en-GB" altLang="en-US"/>
          </a:p>
        </p:txBody>
      </p:sp>
    </p:spTree>
    <p:extLst>
      <p:ext uri="{BB962C8B-B14F-4D97-AF65-F5344CB8AC3E}">
        <p14:creationId xmlns:p14="http://schemas.microsoft.com/office/powerpoint/2010/main" val="375386433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800"/>
              </a:spcAft>
              <a:buNone/>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20</a:t>
            </a:fld>
            <a:endParaRPr lang="en-GB" altLang="en-US"/>
          </a:p>
        </p:txBody>
      </p:sp>
    </p:spTree>
    <p:extLst>
      <p:ext uri="{BB962C8B-B14F-4D97-AF65-F5344CB8AC3E}">
        <p14:creationId xmlns:p14="http://schemas.microsoft.com/office/powerpoint/2010/main" val="2490185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 sz="1800" b="0" i="0" u="none" strike="noStrike" cap="none" baseline="0" dirty="0">
              <a:solidFill>
                <a:srgbClr val="000000"/>
              </a:solidFill>
              <a:effectLst/>
              <a:uFillTx/>
              <a:latin typeface="Calibri"/>
            </a:endParaRPr>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21</a:t>
            </a:fld>
            <a:endParaRPr lang="en-GB" altLang="en-US"/>
          </a:p>
        </p:txBody>
      </p:sp>
    </p:spTree>
    <p:extLst>
      <p:ext uri="{BB962C8B-B14F-4D97-AF65-F5344CB8AC3E}">
        <p14:creationId xmlns:p14="http://schemas.microsoft.com/office/powerpoint/2010/main" val="109965420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a:extLst>
              <a:ext uri="{FF2B5EF4-FFF2-40B4-BE49-F238E27FC236}">
                <a16:creationId xmlns:a16="http://schemas.microsoft.com/office/drawing/2014/main" id="{3CDD2F2A-668B-4491-9FAA-B619B39C063C}"/>
              </a:ext>
            </a:extLst>
          </p:cNvPr>
          <p:cNvSpPr>
            <a:spLocks noGrp="1"/>
          </p:cNvSpPr>
          <p:nvPr>
            <p:ph type="body" idx="1"/>
          </p:nvPr>
        </p:nvSpPr>
        <p:spPr/>
        <p:txBody>
          <a:bodyPr/>
          <a:lstStyle/>
          <a:p>
            <a:endParaRPr lang="cy" sz="1800" b="0" i="0" u="none" strike="noStrike" cap="none" baseline="0" dirty="0">
              <a:solidFill>
                <a:srgbClr val="000000"/>
              </a:solidFill>
              <a:effectLst/>
              <a:uFillTx/>
              <a:latin typeface="Calibri"/>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A4C94836-F90A-4BB6-8C44-7E09B752FEEF}"/>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35843" name="Notes Placeholder 2">
            <a:extLst>
              <a:ext uri="{FF2B5EF4-FFF2-40B4-BE49-F238E27FC236}">
                <a16:creationId xmlns:a16="http://schemas.microsoft.com/office/drawing/2014/main" id="{C48AA131-CA97-4EB4-985D-F140AA78282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 sz="1800" b="0" i="0" u="none" strike="noStrike" cap="none" baseline="0" dirty="0">
              <a:solidFill>
                <a:srgbClr val="000000"/>
              </a:solidFill>
              <a:effectLst/>
              <a:uFillTx/>
              <a:latin typeface="Calibri"/>
            </a:endParaRPr>
          </a:p>
        </p:txBody>
      </p:sp>
      <p:sp>
        <p:nvSpPr>
          <p:cNvPr id="35844" name="Slide Number Placeholder 3">
            <a:extLst>
              <a:ext uri="{FF2B5EF4-FFF2-40B4-BE49-F238E27FC236}">
                <a16:creationId xmlns:a16="http://schemas.microsoft.com/office/drawing/2014/main" id="{0B7AB9C3-D60A-4588-A47E-2270121AB07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0C9BB03-E206-4049-9C0C-BAA8323121B7}" type="slidenum">
              <a:rPr lang="en-GB" altLang="en-US" smtClean="0"/>
              <a:t>23</a:t>
            </a:fld>
            <a:endParaRPr lang="en-GB"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E17D5E22-B90C-452F-AAC4-5C950CF1390B}"/>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35843" name="Notes Placeholder 2">
            <a:extLst>
              <a:ext uri="{FF2B5EF4-FFF2-40B4-BE49-F238E27FC236}">
                <a16:creationId xmlns:a16="http://schemas.microsoft.com/office/drawing/2014/main" id="{6EE63996-BB66-4456-99AD-A72E7CA1B7A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 sz="1800" b="0" i="0" u="none" strike="noStrike" cap="none" baseline="0" dirty="0">
              <a:solidFill>
                <a:srgbClr val="000000"/>
              </a:solidFill>
              <a:effectLst/>
              <a:uFillTx/>
              <a:latin typeface="Calibri"/>
            </a:endParaRPr>
          </a:p>
        </p:txBody>
      </p:sp>
      <p:sp>
        <p:nvSpPr>
          <p:cNvPr id="35844" name="Slide Number Placeholder 3">
            <a:extLst>
              <a:ext uri="{FF2B5EF4-FFF2-40B4-BE49-F238E27FC236}">
                <a16:creationId xmlns:a16="http://schemas.microsoft.com/office/drawing/2014/main" id="{2F70D387-ECFB-4482-88A0-DDB3C6FE560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02F1703-2591-48EF-A10E-F304764233DF}" type="slidenum">
              <a:rPr lang="en-GB" altLang="en-US" smtClean="0"/>
              <a:t>24</a:t>
            </a:fld>
            <a:endParaRPr lang="en-GB" altLang="en-US"/>
          </a:p>
        </p:txBody>
      </p:sp>
    </p:spTree>
    <p:extLst>
      <p:ext uri="{BB962C8B-B14F-4D97-AF65-F5344CB8AC3E}">
        <p14:creationId xmlns:p14="http://schemas.microsoft.com/office/powerpoint/2010/main" val="135333614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Slide Image Placeholder 1">
            <a:extLst>
              <a:ext uri="{FF2B5EF4-FFF2-40B4-BE49-F238E27FC236}">
                <a16:creationId xmlns:a16="http://schemas.microsoft.com/office/drawing/2014/main" id="{CA67ECE4-8423-4D74-99CC-4C732531F111}"/>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67587" name="Notes Placeholder 2">
            <a:extLst>
              <a:ext uri="{FF2B5EF4-FFF2-40B4-BE49-F238E27FC236}">
                <a16:creationId xmlns:a16="http://schemas.microsoft.com/office/drawing/2014/main" id="{ACFDA896-9891-48C5-866C-1FFED6BFCD4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 sz="1800" b="0" i="0" u="none" strike="noStrike" cap="none" baseline="0" dirty="0">
              <a:solidFill>
                <a:srgbClr val="000000"/>
              </a:solidFill>
              <a:effectLst/>
              <a:uFillTx/>
              <a:latin typeface="Calibri"/>
            </a:endParaRPr>
          </a:p>
        </p:txBody>
      </p:sp>
      <p:sp>
        <p:nvSpPr>
          <p:cNvPr id="67588" name="Slide Number Placeholder 3">
            <a:extLst>
              <a:ext uri="{FF2B5EF4-FFF2-40B4-BE49-F238E27FC236}">
                <a16:creationId xmlns:a16="http://schemas.microsoft.com/office/drawing/2014/main" id="{A4B34C91-5864-4DC6-8420-B9ECD1A26A8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8A13E96-4E8B-468E-9E83-2847D6D56948}" type="slidenum">
              <a:rPr lang="en-GB" altLang="en-US" smtClean="0"/>
              <a:t>25</a:t>
            </a:fld>
            <a:endParaRPr lang="en-GB"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a:extLst>
              <a:ext uri="{FF2B5EF4-FFF2-40B4-BE49-F238E27FC236}">
                <a16:creationId xmlns:a16="http://schemas.microsoft.com/office/drawing/2014/main" id="{2357EFFC-0744-475A-84F3-E3BB8EA43559}"/>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64515" name="Notes Placeholder 2">
            <a:extLst>
              <a:ext uri="{FF2B5EF4-FFF2-40B4-BE49-F238E27FC236}">
                <a16:creationId xmlns:a16="http://schemas.microsoft.com/office/drawing/2014/main" id="{D13E58D4-CF47-4FF8-95C8-67F19012B0E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64516" name="Slide Number Placeholder 3">
            <a:extLst>
              <a:ext uri="{FF2B5EF4-FFF2-40B4-BE49-F238E27FC236}">
                <a16:creationId xmlns:a16="http://schemas.microsoft.com/office/drawing/2014/main" id="{FA916927-8813-49DA-9B7A-679A6F97A80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05E12C4-A17C-4A1E-AF3E-15EF86B09350}" type="slidenum">
              <a:rPr lang="en-GB" altLang="en-US" smtClean="0"/>
              <a:t>26</a:t>
            </a:fld>
            <a:endParaRPr lang="en-GB" altLang="en-US"/>
          </a:p>
        </p:txBody>
      </p:sp>
    </p:spTree>
    <p:extLst>
      <p:ext uri="{BB962C8B-B14F-4D97-AF65-F5344CB8AC3E}">
        <p14:creationId xmlns:p14="http://schemas.microsoft.com/office/powerpoint/2010/main" val="428851418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11F073EC-AFCE-4C36-B658-3511CC63D9FD}" type="slidenum">
              <a:rPr lang="en-GB" altLang="en-US" smtClean="0"/>
              <a:pPr>
                <a:defRPr/>
              </a:pPr>
              <a:t>27</a:t>
            </a:fld>
            <a:endParaRPr lang="en-GB" altLang="en-US"/>
          </a:p>
        </p:txBody>
      </p:sp>
    </p:spTree>
    <p:extLst>
      <p:ext uri="{BB962C8B-B14F-4D97-AF65-F5344CB8AC3E}">
        <p14:creationId xmlns:p14="http://schemas.microsoft.com/office/powerpoint/2010/main" val="300324563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a:extLst>
              <a:ext uri="{FF2B5EF4-FFF2-40B4-BE49-F238E27FC236}">
                <a16:creationId xmlns:a16="http://schemas.microsoft.com/office/drawing/2014/main" id="{DFB18B1F-54BB-4F45-AED0-AE04524DAE47}"/>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54275" name="Notes Placeholder 2">
            <a:extLst>
              <a:ext uri="{FF2B5EF4-FFF2-40B4-BE49-F238E27FC236}">
                <a16:creationId xmlns:a16="http://schemas.microsoft.com/office/drawing/2014/main" id="{49515344-2A22-4117-92AE-0141E308E6A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lnSpcReduction="10000"/>
          </a:bodyPr>
          <a:lstStyle/>
          <a:p>
            <a:pPr marL="0" marR="0" lvl="0" indent="0" algn="l" defTabSz="914400" rtl="0" eaLnBrk="0" fontAlgn="base" latinLnBrk="0" hangingPunct="0">
              <a:lnSpc>
                <a:spcPct val="100000"/>
              </a:lnSpc>
              <a:spcBef>
                <a:spcPct val="30000"/>
              </a:spcBef>
              <a:spcAft>
                <a:spcPct val="0"/>
              </a:spcAft>
              <a:buClrTx/>
              <a:buSzTx/>
              <a:buFontTx/>
              <a:buNone/>
              <a:defRPr/>
            </a:pPr>
            <a:endParaRPr lang="cy" sz="1800" b="0" i="0" u="none" strike="noStrike" cap="none" baseline="0" dirty="0">
              <a:solidFill>
                <a:srgbClr val="000000"/>
              </a:solidFill>
              <a:effectLst/>
              <a:uFillTx/>
              <a:latin typeface="Calibri"/>
            </a:endParaRPr>
          </a:p>
        </p:txBody>
      </p:sp>
      <p:sp>
        <p:nvSpPr>
          <p:cNvPr id="54276" name="Slide Number Placeholder 3">
            <a:extLst>
              <a:ext uri="{FF2B5EF4-FFF2-40B4-BE49-F238E27FC236}">
                <a16:creationId xmlns:a16="http://schemas.microsoft.com/office/drawing/2014/main" id="{3F4871EC-8E32-4CBF-A314-5F5CE4ECEAA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FAB46F4-CDCE-42AF-A78A-BDD2023E0772}" type="slidenum">
              <a:rPr lang="en-GB" altLang="en-US" smtClean="0"/>
              <a:t>28</a:t>
            </a:fld>
            <a:endParaRPr lang="en-GB" alt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a:extLst>
              <a:ext uri="{FF2B5EF4-FFF2-40B4-BE49-F238E27FC236}">
                <a16:creationId xmlns:a16="http://schemas.microsoft.com/office/drawing/2014/main" id="{0D912F2A-494F-4627-9F2B-30E460D9BA57}"/>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66563" name="Notes Placeholder 2">
            <a:extLst>
              <a:ext uri="{FF2B5EF4-FFF2-40B4-BE49-F238E27FC236}">
                <a16:creationId xmlns:a16="http://schemas.microsoft.com/office/drawing/2014/main" id="{D47045DB-F38E-4E33-9B1F-CA4B03CC912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66564" name="Slide Number Placeholder 3">
            <a:extLst>
              <a:ext uri="{FF2B5EF4-FFF2-40B4-BE49-F238E27FC236}">
                <a16:creationId xmlns:a16="http://schemas.microsoft.com/office/drawing/2014/main" id="{6AE4D087-7B7F-4BE9-A9E3-DC240441E96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DB0CCB5-AD8E-4F88-9999-26A41DDED88A}" type="slidenum">
              <a:rPr lang="en-GB" altLang="en-US" smtClean="0"/>
              <a:t>29</a:t>
            </a:fld>
            <a:endParaRPr lang="en-GB" altLang="en-US"/>
          </a:p>
        </p:txBody>
      </p:sp>
    </p:spTree>
    <p:extLst>
      <p:ext uri="{BB962C8B-B14F-4D97-AF65-F5344CB8AC3E}">
        <p14:creationId xmlns:p14="http://schemas.microsoft.com/office/powerpoint/2010/main" val="395058228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11F073EC-AFCE-4C36-B658-3511CC63D9FD}" type="slidenum">
              <a:rPr lang="en-GB" altLang="en-US" smtClean="0"/>
              <a:pPr>
                <a:defRPr/>
              </a:pPr>
              <a:t>30</a:t>
            </a:fld>
            <a:endParaRPr lang="en-GB" altLang="en-US"/>
          </a:p>
        </p:txBody>
      </p:sp>
    </p:spTree>
    <p:extLst>
      <p:ext uri="{BB962C8B-B14F-4D97-AF65-F5344CB8AC3E}">
        <p14:creationId xmlns:p14="http://schemas.microsoft.com/office/powerpoint/2010/main" val="84761669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 sz="1800" b="0" i="0" u="none" strike="noStrike" cap="none" baseline="0" dirty="0">
              <a:solidFill>
                <a:srgbClr val="000000"/>
              </a:solidFill>
              <a:effectLst/>
              <a:uFillTx/>
              <a:latin typeface="Calibri"/>
            </a:endParaRPr>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31</a:t>
            </a:fld>
            <a:endParaRPr lang="en-GB" altLang="en-US"/>
          </a:p>
        </p:txBody>
      </p:sp>
    </p:spTree>
    <p:extLst>
      <p:ext uri="{BB962C8B-B14F-4D97-AF65-F5344CB8AC3E}">
        <p14:creationId xmlns:p14="http://schemas.microsoft.com/office/powerpoint/2010/main" val="59411349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Slide Image Placeholder 1">
            <a:extLst>
              <a:ext uri="{FF2B5EF4-FFF2-40B4-BE49-F238E27FC236}">
                <a16:creationId xmlns:a16="http://schemas.microsoft.com/office/drawing/2014/main" id="{344D09E9-44EE-434E-8DCB-D7B3DDA7E094}"/>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70659" name="Notes Placeholder 2">
            <a:extLst>
              <a:ext uri="{FF2B5EF4-FFF2-40B4-BE49-F238E27FC236}">
                <a16:creationId xmlns:a16="http://schemas.microsoft.com/office/drawing/2014/main" id="{38480F03-E756-44AE-A5A7-403D71A9B2B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0" fontAlgn="base" latinLnBrk="0" hangingPunct="0">
              <a:lnSpc>
                <a:spcPct val="100000"/>
              </a:lnSpc>
              <a:spcBef>
                <a:spcPct val="30000"/>
              </a:spcBef>
              <a:spcAft>
                <a:spcPct val="0"/>
              </a:spcAft>
              <a:buClrTx/>
              <a:buSzTx/>
              <a:buFontTx/>
              <a:buNone/>
              <a:defRPr/>
            </a:pPr>
            <a:endParaRPr lang="cy" sz="1800" b="0" i="1" u="none" strike="noStrike" cap="none" baseline="0" dirty="0">
              <a:solidFill>
                <a:srgbClr val="000000"/>
              </a:solidFill>
              <a:effectLst/>
              <a:uFillTx/>
              <a:latin typeface="Calibri"/>
            </a:endParaRPr>
          </a:p>
        </p:txBody>
      </p:sp>
      <p:sp>
        <p:nvSpPr>
          <p:cNvPr id="70660" name="Slide Number Placeholder 3">
            <a:extLst>
              <a:ext uri="{FF2B5EF4-FFF2-40B4-BE49-F238E27FC236}">
                <a16:creationId xmlns:a16="http://schemas.microsoft.com/office/drawing/2014/main" id="{0525D690-F57F-46F2-BD1A-6CAE7859398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DB182BA-C687-499D-97A8-1C2B17F52DCB}" type="slidenum">
              <a:rPr lang="en-GB" altLang="en-US" smtClean="0"/>
              <a:t>32</a:t>
            </a:fld>
            <a:endParaRPr lang="en-GB" altLang="en-US"/>
          </a:p>
        </p:txBody>
      </p:sp>
    </p:spTree>
    <p:extLst>
      <p:ext uri="{BB962C8B-B14F-4D97-AF65-F5344CB8AC3E}">
        <p14:creationId xmlns:p14="http://schemas.microsoft.com/office/powerpoint/2010/main" val="267839217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3A9852D7-171F-496C-9873-0033768D66C9}"/>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31747" name="Notes Placeholder 2">
            <a:extLst>
              <a:ext uri="{FF2B5EF4-FFF2-40B4-BE49-F238E27FC236}">
                <a16:creationId xmlns:a16="http://schemas.microsoft.com/office/drawing/2014/main" id="{C09F5A64-8E7E-428A-AE76-47E982B5FBC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31748" name="Slide Number Placeholder 3">
            <a:extLst>
              <a:ext uri="{FF2B5EF4-FFF2-40B4-BE49-F238E27FC236}">
                <a16:creationId xmlns:a16="http://schemas.microsoft.com/office/drawing/2014/main" id="{583772D7-0A56-4E35-8EE6-248DD96D732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EB6DBCF-02AC-4937-B202-2AF99F7BBCA2}" type="slidenum">
              <a:rPr lang="en-GB" altLang="en-US" smtClean="0"/>
              <a:t>33</a:t>
            </a:fld>
            <a:endParaRPr lang="en-GB" altLang="en-US"/>
          </a:p>
        </p:txBody>
      </p:sp>
    </p:spTree>
    <p:extLst>
      <p:ext uri="{BB962C8B-B14F-4D97-AF65-F5344CB8AC3E}">
        <p14:creationId xmlns:p14="http://schemas.microsoft.com/office/powerpoint/2010/main" val="176261234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a:extLst>
              <a:ext uri="{FF2B5EF4-FFF2-40B4-BE49-F238E27FC236}">
                <a16:creationId xmlns:a16="http://schemas.microsoft.com/office/drawing/2014/main" id="{953EF5C6-A752-4F8F-9318-23F7D9844B9A}"/>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52227" name="Notes Placeholder 2">
            <a:extLst>
              <a:ext uri="{FF2B5EF4-FFF2-40B4-BE49-F238E27FC236}">
                <a16:creationId xmlns:a16="http://schemas.microsoft.com/office/drawing/2014/main" id="{7EE6FFF2-B96C-4E91-90A8-743AC0E9CCB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 sz="1800" b="0" i="0" u="none" strike="noStrike" cap="none" baseline="0" dirty="0">
              <a:solidFill>
                <a:srgbClr val="000000"/>
              </a:solidFill>
              <a:effectLst/>
              <a:uFillTx/>
              <a:latin typeface="Calibri"/>
            </a:endParaRPr>
          </a:p>
        </p:txBody>
      </p:sp>
      <p:sp>
        <p:nvSpPr>
          <p:cNvPr id="52228" name="Slide Number Placeholder 3">
            <a:extLst>
              <a:ext uri="{FF2B5EF4-FFF2-40B4-BE49-F238E27FC236}">
                <a16:creationId xmlns:a16="http://schemas.microsoft.com/office/drawing/2014/main" id="{17F8882D-C2D7-4078-B540-211168DE437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F18219E-92B9-448C-9BC8-7D7A31931DE5}" type="slidenum">
              <a:rPr lang="en-GB" altLang="en-US" smtClean="0"/>
              <a:t>34</a:t>
            </a:fld>
            <a:endParaRPr lang="en-GB" altLang="en-US"/>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a:extLst>
              <a:ext uri="{FF2B5EF4-FFF2-40B4-BE49-F238E27FC236}">
                <a16:creationId xmlns:a16="http://schemas.microsoft.com/office/drawing/2014/main" id="{5E6BF673-70A8-42CE-9EB7-EF1E6CF4DF6E}"/>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61443" name="Notes Placeholder 2">
            <a:extLst>
              <a:ext uri="{FF2B5EF4-FFF2-40B4-BE49-F238E27FC236}">
                <a16:creationId xmlns:a16="http://schemas.microsoft.com/office/drawing/2014/main" id="{3C572027-1E27-46DD-8375-7E2E618EC67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 sz="1800" b="0" i="0" u="none" strike="noStrike" cap="none" baseline="0" dirty="0">
              <a:solidFill>
                <a:srgbClr val="000000"/>
              </a:solidFill>
              <a:effectLst/>
              <a:uFillTx/>
              <a:latin typeface="Calibri"/>
            </a:endParaRPr>
          </a:p>
        </p:txBody>
      </p:sp>
      <p:sp>
        <p:nvSpPr>
          <p:cNvPr id="61444" name="Slide Number Placeholder 3">
            <a:extLst>
              <a:ext uri="{FF2B5EF4-FFF2-40B4-BE49-F238E27FC236}">
                <a16:creationId xmlns:a16="http://schemas.microsoft.com/office/drawing/2014/main" id="{714A9B76-690B-4429-A3B8-8D606548F00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9F9EFD7-4625-49F7-BACC-5FDC53E3DF64}" type="slidenum">
              <a:rPr lang="en-GB" altLang="en-US" smtClean="0"/>
              <a:t>35</a:t>
            </a:fld>
            <a:endParaRPr lang="en-GB" altLang="en-US"/>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a:extLst>
              <a:ext uri="{FF2B5EF4-FFF2-40B4-BE49-F238E27FC236}">
                <a16:creationId xmlns:a16="http://schemas.microsoft.com/office/drawing/2014/main" id="{A09E8933-6D48-4167-AD4E-13AC9CB238CB}"/>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59395" name="Notes Placeholder 2">
            <a:extLst>
              <a:ext uri="{FF2B5EF4-FFF2-40B4-BE49-F238E27FC236}">
                <a16:creationId xmlns:a16="http://schemas.microsoft.com/office/drawing/2014/main" id="{803E3CE7-B7E2-4949-BC38-CD1023C4F56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fontScale="85000" lnSpcReduction="10000"/>
          </a:bodyPr>
          <a:lstStyle/>
          <a:p>
            <a:pPr marL="0" marR="0" lvl="0" indent="0" algn="l" defTabSz="914400" rtl="0" eaLnBrk="0" fontAlgn="base" latinLnBrk="0" hangingPunct="0">
              <a:lnSpc>
                <a:spcPct val="100000"/>
              </a:lnSpc>
              <a:spcBef>
                <a:spcPct val="30000"/>
              </a:spcBef>
              <a:spcAft>
                <a:spcPct val="0"/>
              </a:spcAft>
              <a:buClrTx/>
              <a:buSzTx/>
              <a:buFontTx/>
              <a:buNone/>
              <a:defRPr/>
            </a:pPr>
            <a:endParaRPr lang="cy" sz="1800" b="0" i="0" u="none" strike="noStrike" cap="none" baseline="0" dirty="0">
              <a:solidFill>
                <a:srgbClr val="000000"/>
              </a:solidFill>
              <a:effectLst/>
              <a:uFillTx/>
              <a:latin typeface="Calibri"/>
            </a:endParaRPr>
          </a:p>
        </p:txBody>
      </p:sp>
      <p:sp>
        <p:nvSpPr>
          <p:cNvPr id="59396" name="Slide Number Placeholder 3">
            <a:extLst>
              <a:ext uri="{FF2B5EF4-FFF2-40B4-BE49-F238E27FC236}">
                <a16:creationId xmlns:a16="http://schemas.microsoft.com/office/drawing/2014/main" id="{2ABA54AD-6242-4863-864A-8FB3EED109D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CFDB2BE-B5F5-41B0-8C01-2F943D6B9271}" type="slidenum">
              <a:rPr lang="en-GB" altLang="en-US" smtClean="0"/>
              <a:t>36</a:t>
            </a:fld>
            <a:endParaRPr lang="en-GB" altLang="en-US"/>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59A53E7C-9203-4164-9CCB-96F354B3BFFB}"/>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50179" name="Notes Placeholder 2">
            <a:extLst>
              <a:ext uri="{FF2B5EF4-FFF2-40B4-BE49-F238E27FC236}">
                <a16:creationId xmlns:a16="http://schemas.microsoft.com/office/drawing/2014/main" id="{88B50C87-4691-49E3-BF11-9B359681702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 sz="1800" b="0" i="0" u="none" strike="noStrike" cap="none" baseline="0" dirty="0">
              <a:solidFill>
                <a:srgbClr val="000000"/>
              </a:solidFill>
              <a:effectLst/>
              <a:uFillTx/>
              <a:latin typeface="Calibri"/>
            </a:endParaRPr>
          </a:p>
        </p:txBody>
      </p:sp>
      <p:sp>
        <p:nvSpPr>
          <p:cNvPr id="50180" name="Slide Number Placeholder 3">
            <a:extLst>
              <a:ext uri="{FF2B5EF4-FFF2-40B4-BE49-F238E27FC236}">
                <a16:creationId xmlns:a16="http://schemas.microsoft.com/office/drawing/2014/main" id="{DD2A0D9A-1643-41A2-9F29-0DB9259D72F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3ACDD81-3B9F-4C3A-BC49-566F3594E509}" type="slidenum">
              <a:rPr lang="en-GB" altLang="en-US" smtClean="0"/>
              <a:t>37</a:t>
            </a:fld>
            <a:endParaRPr lang="en-GB" altLang="en-US"/>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a:extLst>
              <a:ext uri="{FF2B5EF4-FFF2-40B4-BE49-F238E27FC236}">
                <a16:creationId xmlns:a16="http://schemas.microsoft.com/office/drawing/2014/main" id="{39F29E43-3DE8-4BFC-9032-7D89D0B4195A}"/>
              </a:ext>
            </a:extLst>
          </p:cNvPr>
          <p:cNvSpPr>
            <a:spLocks noGrp="1" noRot="1" noChangeAspect="1" noChangeArrowheads="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56323" name="Notes Placeholder 2">
            <a:extLst>
              <a:ext uri="{FF2B5EF4-FFF2-40B4-BE49-F238E27FC236}">
                <a16:creationId xmlns:a16="http://schemas.microsoft.com/office/drawing/2014/main" id="{8BA37046-C08C-455A-A9BB-420CF93B1ADE}"/>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56324" name="Slide Number Placeholder 3">
            <a:extLst>
              <a:ext uri="{FF2B5EF4-FFF2-40B4-BE49-F238E27FC236}">
                <a16:creationId xmlns:a16="http://schemas.microsoft.com/office/drawing/2014/main" id="{CA02D659-0DF3-44EE-B398-0EFF164F3E94}"/>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5D8A596-41AB-42DB-8488-347425DCA71D}" type="slidenum">
              <a:rPr lang="en-GB" altLang="en-US" smtClean="0"/>
              <a:t>38</a:t>
            </a:fld>
            <a:endParaRPr lang="en-GB" altLang="en-US"/>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a:extLst>
              <a:ext uri="{FF2B5EF4-FFF2-40B4-BE49-F238E27FC236}">
                <a16:creationId xmlns:a16="http://schemas.microsoft.com/office/drawing/2014/main" id="{B286E10C-4C22-46B9-AF43-60EC93A5E2A4}"/>
              </a:ext>
            </a:extLst>
          </p:cNvPr>
          <p:cNvSpPr>
            <a:spLocks noGrp="1"/>
          </p:cNvSpPr>
          <p:nvPr>
            <p:ph type="body" idx="1"/>
          </p:nvPr>
        </p:nvSpPr>
        <p:spPr/>
        <p:txBody>
          <a:bodyPr/>
          <a:lstStyle/>
          <a:p>
            <a:endParaRPr lang="cy" sz="1800" b="0" i="0" u="none" strike="noStrike" cap="none" baseline="0" dirty="0">
              <a:solidFill>
                <a:srgbClr val="000000"/>
              </a:solidFill>
              <a:effectLst/>
              <a:uFillTx/>
              <a:latin typeface="Calibri"/>
            </a:endParaRPr>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41</a:t>
            </a:fld>
            <a:endParaRPr lang="en-GB" altLang="en-US"/>
          </a:p>
        </p:txBody>
      </p:sp>
    </p:spTree>
    <p:extLst>
      <p:ext uri="{BB962C8B-B14F-4D97-AF65-F5344CB8AC3E}">
        <p14:creationId xmlns:p14="http://schemas.microsoft.com/office/powerpoint/2010/main" val="287891574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11F073EC-AFCE-4C36-B658-3511CC63D9FD}" type="slidenum">
              <a:rPr lang="en-GB" altLang="en-US" smtClean="0"/>
              <a:pPr>
                <a:defRPr/>
              </a:pPr>
              <a:t>42</a:t>
            </a:fld>
            <a:endParaRPr lang="en-GB" altLang="en-US"/>
          </a:p>
        </p:txBody>
      </p:sp>
    </p:spTree>
    <p:extLst>
      <p:ext uri="{BB962C8B-B14F-4D97-AF65-F5344CB8AC3E}">
        <p14:creationId xmlns:p14="http://schemas.microsoft.com/office/powerpoint/2010/main" val="678369095"/>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Slide Image Placeholder 1">
            <a:extLst>
              <a:ext uri="{FF2B5EF4-FFF2-40B4-BE49-F238E27FC236}">
                <a16:creationId xmlns:a16="http://schemas.microsoft.com/office/drawing/2014/main" id="{A54CEA3A-6ABA-4752-98C6-F328AB80699C}"/>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91139" name="Notes Placeholder 2">
            <a:extLst>
              <a:ext uri="{FF2B5EF4-FFF2-40B4-BE49-F238E27FC236}">
                <a16:creationId xmlns:a16="http://schemas.microsoft.com/office/drawing/2014/main" id="{8FFA5F74-3D6F-4599-9E55-575CDA8C0B3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 sz="1800" b="0" i="0" u="none" strike="noStrike" cap="none" baseline="0" dirty="0">
              <a:solidFill>
                <a:srgbClr val="000000"/>
              </a:solidFill>
              <a:effectLst/>
              <a:uFillTx/>
              <a:latin typeface="Calibri"/>
            </a:endParaRPr>
          </a:p>
        </p:txBody>
      </p:sp>
      <p:sp>
        <p:nvSpPr>
          <p:cNvPr id="91140" name="Slide Number Placeholder 3">
            <a:extLst>
              <a:ext uri="{FF2B5EF4-FFF2-40B4-BE49-F238E27FC236}">
                <a16:creationId xmlns:a16="http://schemas.microsoft.com/office/drawing/2014/main" id="{8F4D13D2-7400-4876-A468-688E46C7B27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8136E1F-F431-4CFF-8B22-9E0121573F89}" type="slidenum">
              <a:rPr lang="en-GB" altLang="en-US" smtClean="0"/>
              <a:t>43</a:t>
            </a:fld>
            <a:endParaRPr lang="en-GB" altLang="en-US"/>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 sz="1800" b="0" i="0" u="none" strike="noStrike" cap="none" baseline="0" dirty="0">
              <a:solidFill>
                <a:srgbClr val="000000"/>
              </a:solidFill>
              <a:effectLst/>
              <a:uFillTx/>
              <a:latin typeface="Calibri"/>
            </a:endParaRPr>
          </a:p>
        </p:txBody>
      </p:sp>
      <p:sp>
        <p:nvSpPr>
          <p:cNvPr id="4" name="Slide Number Placeholder 3"/>
          <p:cNvSpPr>
            <a:spLocks noGrp="1"/>
          </p:cNvSpPr>
          <p:nvPr>
            <p:ph type="sldNum" sz="quarter" idx="5"/>
          </p:nvPr>
        </p:nvSpPr>
        <p:spPr/>
        <p:txBody>
          <a:bodyPr/>
          <a:lstStyle/>
          <a:p>
            <a:fld id="{79FAF839-70AC-47E6-B12C-E3C1DC6D70E3}" type="slidenum">
              <a:rPr lang="en-GB" smtClean="0"/>
              <a:t>45</a:t>
            </a:fld>
            <a:endParaRPr lang="en-GB"/>
          </a:p>
        </p:txBody>
      </p:sp>
    </p:spTree>
    <p:extLst>
      <p:ext uri="{BB962C8B-B14F-4D97-AF65-F5344CB8AC3E}">
        <p14:creationId xmlns:p14="http://schemas.microsoft.com/office/powerpoint/2010/main" val="38730527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57C6B6-9C27-70A2-DE18-51CD4FA3A6FB}"/>
              </a:ext>
            </a:extLst>
          </p:cNvPr>
          <p:cNvSpPr>
            <a:spLocks noGrp="1"/>
          </p:cNvSpPr>
          <p:nvPr>
            <p:ph type="ctrTitle"/>
          </p:nvPr>
        </p:nvSpPr>
        <p:spPr>
          <a:xfrm>
            <a:off x="1143000" y="1122363"/>
            <a:ext cx="6858000" cy="2387600"/>
          </a:xfrm>
        </p:spPr>
        <p:txBody>
          <a:bodyPr anchor="b"/>
          <a:lstStyle>
            <a:lvl1pPr algn="ctr">
              <a:defRPr sz="4500"/>
            </a:lvl1pPr>
          </a:lstStyle>
          <a:p>
            <a:r>
              <a:rPr lang="en-GB"/>
              <a:t>Click to edit Master title style</a:t>
            </a:r>
            <a:endParaRPr lang="en-US"/>
          </a:p>
        </p:txBody>
      </p:sp>
      <p:sp>
        <p:nvSpPr>
          <p:cNvPr id="3" name="Subtitle 2">
            <a:extLst>
              <a:ext uri="{FF2B5EF4-FFF2-40B4-BE49-F238E27FC236}">
                <a16:creationId xmlns:a16="http://schemas.microsoft.com/office/drawing/2014/main" id="{584F0A70-D566-DAB7-993D-F3CD7A411E29}"/>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E78E4042-FE77-CDCA-64ED-A5AA863B029B}"/>
              </a:ext>
            </a:extLst>
          </p:cNvPr>
          <p:cNvSpPr>
            <a:spLocks noGrp="1"/>
          </p:cNvSpPr>
          <p:nvPr>
            <p:ph type="dt" sz="half" idx="10"/>
          </p:nvPr>
        </p:nvSpPr>
        <p:spPr/>
        <p:txBody>
          <a:bodyPr/>
          <a:lstStyle/>
          <a:p>
            <a:pPr>
              <a:defRPr/>
            </a:pPr>
            <a:fld id="{0B6E802E-415D-46FD-8E5D-F2E0FC6D6502}" type="datetime1">
              <a:rPr lang="en-US" smtClean="0"/>
              <a:t>9/23/25</a:t>
            </a:fld>
            <a:endParaRPr lang="en-GB"/>
          </a:p>
        </p:txBody>
      </p:sp>
      <p:sp>
        <p:nvSpPr>
          <p:cNvPr id="5" name="Footer Placeholder 4">
            <a:extLst>
              <a:ext uri="{FF2B5EF4-FFF2-40B4-BE49-F238E27FC236}">
                <a16:creationId xmlns:a16="http://schemas.microsoft.com/office/drawing/2014/main" id="{29BF239E-9D17-D41C-6A1F-22D6A9BE80C5}"/>
              </a:ext>
            </a:extLst>
          </p:cNvPr>
          <p:cNvSpPr>
            <a:spLocks noGrp="1"/>
          </p:cNvSpPr>
          <p:nvPr>
            <p:ph type="ftr" sz="quarter" idx="11"/>
          </p:nvPr>
        </p:nvSpPr>
        <p:spPr/>
        <p:txBody>
          <a:bodyPr/>
          <a:lstStyle/>
          <a:p>
            <a:pPr>
              <a:defRPr/>
            </a:pPr>
            <a:endParaRPr lang="en-GB"/>
          </a:p>
        </p:txBody>
      </p:sp>
      <p:sp>
        <p:nvSpPr>
          <p:cNvPr id="6" name="Slide Number Placeholder 5">
            <a:extLst>
              <a:ext uri="{FF2B5EF4-FFF2-40B4-BE49-F238E27FC236}">
                <a16:creationId xmlns:a16="http://schemas.microsoft.com/office/drawing/2014/main" id="{9CAABC48-0CB3-8269-DD77-DD8F9E0CEB4D}"/>
              </a:ext>
            </a:extLst>
          </p:cNvPr>
          <p:cNvSpPr>
            <a:spLocks noGrp="1"/>
          </p:cNvSpPr>
          <p:nvPr>
            <p:ph type="sldNum" sz="quarter" idx="12"/>
          </p:nvPr>
        </p:nvSpPr>
        <p:spPr/>
        <p:txBody>
          <a:bodyPr/>
          <a:lstStyle/>
          <a:p>
            <a:pPr>
              <a:defRPr/>
            </a:pPr>
            <a:fld id="{944FE90D-A192-455F-A576-7A9629D41338}" type="slidenum">
              <a:rPr lang="en-GB" altLang="en-US" smtClean="0"/>
              <a:pPr>
                <a:defRPr/>
              </a:pPr>
              <a:t>‹#›</a:t>
            </a:fld>
            <a:endParaRPr lang="en-GB" altLang="en-US"/>
          </a:p>
        </p:txBody>
      </p:sp>
    </p:spTree>
    <p:extLst>
      <p:ext uri="{BB962C8B-B14F-4D97-AF65-F5344CB8AC3E}">
        <p14:creationId xmlns:p14="http://schemas.microsoft.com/office/powerpoint/2010/main" val="2454767543"/>
      </p:ext>
    </p:extLst>
  </p:cSld>
  <p:clrMapOvr>
    <a:masterClrMapping/>
  </p:clrMapOvr>
  <p:transition/>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0402E8-1B9F-3088-D4E7-C46BB02CD9C1}"/>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22BA25F5-C412-A18B-2D8B-AB6F7E0B788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F6F25D9-E219-6D42-C4D8-1699D64FAE1A}"/>
              </a:ext>
            </a:extLst>
          </p:cNvPr>
          <p:cNvSpPr>
            <a:spLocks noGrp="1"/>
          </p:cNvSpPr>
          <p:nvPr>
            <p:ph type="dt" sz="half" idx="10"/>
          </p:nvPr>
        </p:nvSpPr>
        <p:spPr/>
        <p:txBody>
          <a:bodyPr/>
          <a:lstStyle/>
          <a:p>
            <a:pPr>
              <a:defRPr/>
            </a:pPr>
            <a:fld id="{C659AE44-3EEB-49FB-9769-70654DAD1D81}" type="datetime1">
              <a:rPr lang="en-US" smtClean="0"/>
              <a:t>9/23/25</a:t>
            </a:fld>
            <a:endParaRPr lang="en-GB"/>
          </a:p>
        </p:txBody>
      </p:sp>
      <p:sp>
        <p:nvSpPr>
          <p:cNvPr id="5" name="Footer Placeholder 4">
            <a:extLst>
              <a:ext uri="{FF2B5EF4-FFF2-40B4-BE49-F238E27FC236}">
                <a16:creationId xmlns:a16="http://schemas.microsoft.com/office/drawing/2014/main" id="{4C060BB8-9834-7DBA-9BEB-8FB6386DC03F}"/>
              </a:ext>
            </a:extLst>
          </p:cNvPr>
          <p:cNvSpPr>
            <a:spLocks noGrp="1"/>
          </p:cNvSpPr>
          <p:nvPr>
            <p:ph type="ftr" sz="quarter" idx="11"/>
          </p:nvPr>
        </p:nvSpPr>
        <p:spPr/>
        <p:txBody>
          <a:bodyPr/>
          <a:lstStyle/>
          <a:p>
            <a:pPr>
              <a:defRPr/>
            </a:pPr>
            <a:endParaRPr lang="en-GB"/>
          </a:p>
        </p:txBody>
      </p:sp>
      <p:sp>
        <p:nvSpPr>
          <p:cNvPr id="6" name="Slide Number Placeholder 5">
            <a:extLst>
              <a:ext uri="{FF2B5EF4-FFF2-40B4-BE49-F238E27FC236}">
                <a16:creationId xmlns:a16="http://schemas.microsoft.com/office/drawing/2014/main" id="{BB8DF036-9F28-3BDB-B588-3E63D1EEB99C}"/>
              </a:ext>
            </a:extLst>
          </p:cNvPr>
          <p:cNvSpPr>
            <a:spLocks noGrp="1"/>
          </p:cNvSpPr>
          <p:nvPr>
            <p:ph type="sldNum" sz="quarter" idx="12"/>
          </p:nvPr>
        </p:nvSpPr>
        <p:spPr/>
        <p:txBody>
          <a:bodyPr/>
          <a:lstStyle/>
          <a:p>
            <a:pPr>
              <a:defRPr/>
            </a:pPr>
            <a:fld id="{EC75C4D8-5E1B-4BCC-B7D7-71E1D1D7A2FD}" type="slidenum">
              <a:rPr lang="en-GB" altLang="en-US" smtClean="0"/>
              <a:pPr>
                <a:defRPr/>
              </a:pPr>
              <a:t>‹#›</a:t>
            </a:fld>
            <a:endParaRPr lang="en-GB" altLang="en-US"/>
          </a:p>
        </p:txBody>
      </p:sp>
    </p:spTree>
    <p:extLst>
      <p:ext uri="{BB962C8B-B14F-4D97-AF65-F5344CB8AC3E}">
        <p14:creationId xmlns:p14="http://schemas.microsoft.com/office/powerpoint/2010/main" val="2804097832"/>
      </p:ext>
    </p:extLst>
  </p:cSld>
  <p:clrMapOvr>
    <a:masterClrMapping/>
  </p:clrMapOv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7775A4-7377-9BF3-4CFF-B121A35561D1}"/>
              </a:ext>
            </a:extLst>
          </p:cNvPr>
          <p:cNvSpPr>
            <a:spLocks noGrp="1"/>
          </p:cNvSpPr>
          <p:nvPr>
            <p:ph type="title"/>
          </p:nvPr>
        </p:nvSpPr>
        <p:spPr>
          <a:xfrm>
            <a:off x="623887" y="1709738"/>
            <a:ext cx="7886700" cy="2852737"/>
          </a:xfrm>
        </p:spPr>
        <p:txBody>
          <a:bodyPr anchor="b"/>
          <a:lstStyle>
            <a:lvl1pPr>
              <a:defRPr sz="45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E5AE7E3D-DB39-C2E8-F27B-F0C7A3DEE7CC}"/>
              </a:ext>
            </a:extLst>
          </p:cNvPr>
          <p:cNvSpPr>
            <a:spLocks noGrp="1"/>
          </p:cNvSpPr>
          <p:nvPr>
            <p:ph type="body" idx="1"/>
          </p:nvPr>
        </p:nvSpPr>
        <p:spPr>
          <a:xfrm>
            <a:off x="623887" y="4589464"/>
            <a:ext cx="7886700" cy="1500187"/>
          </a:xfrm>
        </p:spPr>
        <p:txBody>
          <a:bodyPr/>
          <a:lstStyle>
            <a:lvl1pPr marL="0" indent="0">
              <a:buNone/>
              <a:defRPr sz="1800">
                <a:solidFill>
                  <a:schemeClr val="tx1">
                    <a:tint val="82000"/>
                  </a:schemeClr>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64A6B52-C0FC-2A10-AA10-44851579A0D0}"/>
              </a:ext>
            </a:extLst>
          </p:cNvPr>
          <p:cNvSpPr>
            <a:spLocks noGrp="1"/>
          </p:cNvSpPr>
          <p:nvPr>
            <p:ph type="dt" sz="half" idx="10"/>
          </p:nvPr>
        </p:nvSpPr>
        <p:spPr/>
        <p:txBody>
          <a:bodyPr/>
          <a:lstStyle/>
          <a:p>
            <a:pPr>
              <a:defRPr/>
            </a:pPr>
            <a:fld id="{629D225A-1909-40D6-A22E-132E7A2CB2B3}" type="datetime1">
              <a:rPr lang="en-US" smtClean="0"/>
              <a:t>9/23/25</a:t>
            </a:fld>
            <a:endParaRPr lang="en-GB"/>
          </a:p>
        </p:txBody>
      </p:sp>
      <p:sp>
        <p:nvSpPr>
          <p:cNvPr id="5" name="Footer Placeholder 4">
            <a:extLst>
              <a:ext uri="{FF2B5EF4-FFF2-40B4-BE49-F238E27FC236}">
                <a16:creationId xmlns:a16="http://schemas.microsoft.com/office/drawing/2014/main" id="{3B7840C5-DCB6-4406-63A1-91B74DE06945}"/>
              </a:ext>
            </a:extLst>
          </p:cNvPr>
          <p:cNvSpPr>
            <a:spLocks noGrp="1"/>
          </p:cNvSpPr>
          <p:nvPr>
            <p:ph type="ftr" sz="quarter" idx="11"/>
          </p:nvPr>
        </p:nvSpPr>
        <p:spPr/>
        <p:txBody>
          <a:bodyPr/>
          <a:lstStyle/>
          <a:p>
            <a:pPr>
              <a:defRPr/>
            </a:pPr>
            <a:endParaRPr lang="en-GB"/>
          </a:p>
        </p:txBody>
      </p:sp>
      <p:sp>
        <p:nvSpPr>
          <p:cNvPr id="6" name="Slide Number Placeholder 5">
            <a:extLst>
              <a:ext uri="{FF2B5EF4-FFF2-40B4-BE49-F238E27FC236}">
                <a16:creationId xmlns:a16="http://schemas.microsoft.com/office/drawing/2014/main" id="{222FBB25-8D96-8887-27F9-59B6355A77C2}"/>
              </a:ext>
            </a:extLst>
          </p:cNvPr>
          <p:cNvSpPr>
            <a:spLocks noGrp="1"/>
          </p:cNvSpPr>
          <p:nvPr>
            <p:ph type="sldNum" sz="quarter" idx="12"/>
          </p:nvPr>
        </p:nvSpPr>
        <p:spPr/>
        <p:txBody>
          <a:bodyPr/>
          <a:lstStyle/>
          <a:p>
            <a:pPr>
              <a:defRPr/>
            </a:pPr>
            <a:fld id="{97E48482-7023-4196-B0D2-79F3A743B498}" type="slidenum">
              <a:rPr lang="en-GB" altLang="en-US" smtClean="0"/>
              <a:pPr>
                <a:defRPr/>
              </a:pPr>
              <a:t>‹#›</a:t>
            </a:fld>
            <a:endParaRPr lang="en-GB" altLang="en-US"/>
          </a:p>
        </p:txBody>
      </p:sp>
    </p:spTree>
    <p:extLst>
      <p:ext uri="{BB962C8B-B14F-4D97-AF65-F5344CB8AC3E}">
        <p14:creationId xmlns:p14="http://schemas.microsoft.com/office/powerpoint/2010/main" val="1799038252"/>
      </p:ext>
    </p:extLst>
  </p:cSld>
  <p:clrMapOvr>
    <a:masterClrMapping/>
  </p:clrMapOv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16383C-6299-5E96-95E2-3FE0D06978BE}"/>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2E5FE52-6D04-06E0-CE3F-12E6186B1E5B}"/>
              </a:ext>
            </a:extLst>
          </p:cNvPr>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084EAA63-B8A8-AA89-586C-63DE7BFBCCBE}"/>
              </a:ext>
            </a:extLst>
          </p:cNvPr>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4031A89D-1397-130F-202B-C34C1DC2C664}"/>
              </a:ext>
            </a:extLst>
          </p:cNvPr>
          <p:cNvSpPr>
            <a:spLocks noGrp="1"/>
          </p:cNvSpPr>
          <p:nvPr>
            <p:ph type="dt" sz="half" idx="10"/>
          </p:nvPr>
        </p:nvSpPr>
        <p:spPr/>
        <p:txBody>
          <a:bodyPr/>
          <a:lstStyle/>
          <a:p>
            <a:pPr>
              <a:defRPr/>
            </a:pPr>
            <a:fld id="{C2E3A6E0-C322-4E32-B679-9E0C5394D729}" type="datetime1">
              <a:rPr lang="en-US" smtClean="0"/>
              <a:t>9/23/25</a:t>
            </a:fld>
            <a:endParaRPr lang="en-GB"/>
          </a:p>
        </p:txBody>
      </p:sp>
      <p:sp>
        <p:nvSpPr>
          <p:cNvPr id="6" name="Footer Placeholder 5">
            <a:extLst>
              <a:ext uri="{FF2B5EF4-FFF2-40B4-BE49-F238E27FC236}">
                <a16:creationId xmlns:a16="http://schemas.microsoft.com/office/drawing/2014/main" id="{C4711927-DFFF-F319-70F8-7CB493A31E3F}"/>
              </a:ext>
            </a:extLst>
          </p:cNvPr>
          <p:cNvSpPr>
            <a:spLocks noGrp="1"/>
          </p:cNvSpPr>
          <p:nvPr>
            <p:ph type="ftr" sz="quarter" idx="11"/>
          </p:nvPr>
        </p:nvSpPr>
        <p:spPr/>
        <p:txBody>
          <a:bodyPr/>
          <a:lstStyle/>
          <a:p>
            <a:pPr>
              <a:defRPr/>
            </a:pPr>
            <a:endParaRPr lang="en-GB"/>
          </a:p>
        </p:txBody>
      </p:sp>
      <p:sp>
        <p:nvSpPr>
          <p:cNvPr id="7" name="Slide Number Placeholder 6">
            <a:extLst>
              <a:ext uri="{FF2B5EF4-FFF2-40B4-BE49-F238E27FC236}">
                <a16:creationId xmlns:a16="http://schemas.microsoft.com/office/drawing/2014/main" id="{4C12686A-B441-EED0-EA57-EDA0DDB33490}"/>
              </a:ext>
            </a:extLst>
          </p:cNvPr>
          <p:cNvSpPr>
            <a:spLocks noGrp="1"/>
          </p:cNvSpPr>
          <p:nvPr>
            <p:ph type="sldNum" sz="quarter" idx="12"/>
          </p:nvPr>
        </p:nvSpPr>
        <p:spPr/>
        <p:txBody>
          <a:bodyPr/>
          <a:lstStyle/>
          <a:p>
            <a:pPr>
              <a:defRPr/>
            </a:pPr>
            <a:fld id="{25545C16-772D-4CD8-91AD-16DC13A888FD}" type="slidenum">
              <a:rPr lang="en-GB" altLang="en-US" smtClean="0"/>
              <a:pPr>
                <a:defRPr/>
              </a:pPr>
              <a:t>‹#›</a:t>
            </a:fld>
            <a:endParaRPr lang="en-GB" altLang="en-US"/>
          </a:p>
        </p:txBody>
      </p:sp>
    </p:spTree>
    <p:extLst>
      <p:ext uri="{BB962C8B-B14F-4D97-AF65-F5344CB8AC3E}">
        <p14:creationId xmlns:p14="http://schemas.microsoft.com/office/powerpoint/2010/main" val="1240665704"/>
      </p:ext>
    </p:extLst>
  </p:cSld>
  <p:clrMapOvr>
    <a:masterClrMapping/>
  </p:clrMapOv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8B728D-6B88-D8B0-19CB-3DA446731BCE}"/>
              </a:ext>
            </a:extLst>
          </p:cNvPr>
          <p:cNvSpPr>
            <a:spLocks noGrp="1"/>
          </p:cNvSpPr>
          <p:nvPr>
            <p:ph type="title"/>
          </p:nvPr>
        </p:nvSpPr>
        <p:spPr>
          <a:xfrm>
            <a:off x="629841" y="365126"/>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2700BEF-A92E-8253-203F-513021C80EAA}"/>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a:extLst>
              <a:ext uri="{FF2B5EF4-FFF2-40B4-BE49-F238E27FC236}">
                <a16:creationId xmlns:a16="http://schemas.microsoft.com/office/drawing/2014/main" id="{BCFC06FB-D919-789E-A7DD-B8385B6FB6AE}"/>
              </a:ext>
            </a:extLst>
          </p:cNvPr>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AB3948F1-ACB6-D262-F256-94472AFE15F4}"/>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a:extLst>
              <a:ext uri="{FF2B5EF4-FFF2-40B4-BE49-F238E27FC236}">
                <a16:creationId xmlns:a16="http://schemas.microsoft.com/office/drawing/2014/main" id="{8DBF48A8-4EFE-D57D-39BC-7D7D9E0875C6}"/>
              </a:ext>
            </a:extLst>
          </p:cNvPr>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43E221BA-2BDF-721F-57D3-012FAD1C07E5}"/>
              </a:ext>
            </a:extLst>
          </p:cNvPr>
          <p:cNvSpPr>
            <a:spLocks noGrp="1"/>
          </p:cNvSpPr>
          <p:nvPr>
            <p:ph type="dt" sz="half" idx="10"/>
          </p:nvPr>
        </p:nvSpPr>
        <p:spPr/>
        <p:txBody>
          <a:bodyPr/>
          <a:lstStyle/>
          <a:p>
            <a:pPr>
              <a:defRPr/>
            </a:pPr>
            <a:fld id="{5141F141-3EF7-40A1-A59B-0E0DDC00AB8D}" type="datetime1">
              <a:rPr lang="en-US" smtClean="0"/>
              <a:t>9/23/25</a:t>
            </a:fld>
            <a:endParaRPr lang="en-GB"/>
          </a:p>
        </p:txBody>
      </p:sp>
      <p:sp>
        <p:nvSpPr>
          <p:cNvPr id="8" name="Footer Placeholder 7">
            <a:extLst>
              <a:ext uri="{FF2B5EF4-FFF2-40B4-BE49-F238E27FC236}">
                <a16:creationId xmlns:a16="http://schemas.microsoft.com/office/drawing/2014/main" id="{3AD90502-3D6B-BCB3-386D-8FB64EB746F2}"/>
              </a:ext>
            </a:extLst>
          </p:cNvPr>
          <p:cNvSpPr>
            <a:spLocks noGrp="1"/>
          </p:cNvSpPr>
          <p:nvPr>
            <p:ph type="ftr" sz="quarter" idx="11"/>
          </p:nvPr>
        </p:nvSpPr>
        <p:spPr/>
        <p:txBody>
          <a:bodyPr/>
          <a:lstStyle/>
          <a:p>
            <a:pPr>
              <a:defRPr/>
            </a:pPr>
            <a:endParaRPr lang="en-GB"/>
          </a:p>
        </p:txBody>
      </p:sp>
      <p:sp>
        <p:nvSpPr>
          <p:cNvPr id="9" name="Slide Number Placeholder 8">
            <a:extLst>
              <a:ext uri="{FF2B5EF4-FFF2-40B4-BE49-F238E27FC236}">
                <a16:creationId xmlns:a16="http://schemas.microsoft.com/office/drawing/2014/main" id="{D3071051-D927-BABB-DDDF-6A0BDD569422}"/>
              </a:ext>
            </a:extLst>
          </p:cNvPr>
          <p:cNvSpPr>
            <a:spLocks noGrp="1"/>
          </p:cNvSpPr>
          <p:nvPr>
            <p:ph type="sldNum" sz="quarter" idx="12"/>
          </p:nvPr>
        </p:nvSpPr>
        <p:spPr/>
        <p:txBody>
          <a:bodyPr/>
          <a:lstStyle/>
          <a:p>
            <a:pPr>
              <a:defRPr/>
            </a:pPr>
            <a:fld id="{3EB1E038-CF19-4CA5-9D8B-A3388D668184}" type="slidenum">
              <a:rPr lang="en-GB" altLang="en-US" smtClean="0"/>
              <a:pPr>
                <a:defRPr/>
              </a:pPr>
              <a:t>‹#›</a:t>
            </a:fld>
            <a:endParaRPr lang="en-GB" altLang="en-US"/>
          </a:p>
        </p:txBody>
      </p:sp>
    </p:spTree>
    <p:extLst>
      <p:ext uri="{BB962C8B-B14F-4D97-AF65-F5344CB8AC3E}">
        <p14:creationId xmlns:p14="http://schemas.microsoft.com/office/powerpoint/2010/main" val="1121185315"/>
      </p:ext>
    </p:extLst>
  </p:cSld>
  <p:clrMapOvr>
    <a:masterClrMapping/>
  </p:clrMapOv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767F29-AA6D-5310-10B9-0C5756CE1AAD}"/>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86974A7E-F156-503E-8225-0D4BC353D6E8}"/>
              </a:ext>
            </a:extLst>
          </p:cNvPr>
          <p:cNvSpPr>
            <a:spLocks noGrp="1"/>
          </p:cNvSpPr>
          <p:nvPr>
            <p:ph type="dt" sz="half" idx="10"/>
          </p:nvPr>
        </p:nvSpPr>
        <p:spPr/>
        <p:txBody>
          <a:bodyPr/>
          <a:lstStyle/>
          <a:p>
            <a:pPr>
              <a:defRPr/>
            </a:pPr>
            <a:fld id="{A93D808D-9765-42C4-9B16-BEE16C81FABA}" type="datetime1">
              <a:rPr lang="en-US" smtClean="0"/>
              <a:t>9/23/25</a:t>
            </a:fld>
            <a:endParaRPr lang="en-GB"/>
          </a:p>
        </p:txBody>
      </p:sp>
      <p:sp>
        <p:nvSpPr>
          <p:cNvPr id="4" name="Footer Placeholder 3">
            <a:extLst>
              <a:ext uri="{FF2B5EF4-FFF2-40B4-BE49-F238E27FC236}">
                <a16:creationId xmlns:a16="http://schemas.microsoft.com/office/drawing/2014/main" id="{2DD5D157-3FEE-3C35-F1AC-53480868B3ED}"/>
              </a:ext>
            </a:extLst>
          </p:cNvPr>
          <p:cNvSpPr>
            <a:spLocks noGrp="1"/>
          </p:cNvSpPr>
          <p:nvPr>
            <p:ph type="ftr" sz="quarter" idx="11"/>
          </p:nvPr>
        </p:nvSpPr>
        <p:spPr/>
        <p:txBody>
          <a:bodyPr/>
          <a:lstStyle/>
          <a:p>
            <a:pPr>
              <a:defRPr/>
            </a:pPr>
            <a:endParaRPr lang="en-GB"/>
          </a:p>
        </p:txBody>
      </p:sp>
      <p:sp>
        <p:nvSpPr>
          <p:cNvPr id="5" name="Slide Number Placeholder 4">
            <a:extLst>
              <a:ext uri="{FF2B5EF4-FFF2-40B4-BE49-F238E27FC236}">
                <a16:creationId xmlns:a16="http://schemas.microsoft.com/office/drawing/2014/main" id="{B225DFA1-1BFC-9908-5DD5-19D077C7253B}"/>
              </a:ext>
            </a:extLst>
          </p:cNvPr>
          <p:cNvSpPr>
            <a:spLocks noGrp="1"/>
          </p:cNvSpPr>
          <p:nvPr>
            <p:ph type="sldNum" sz="quarter" idx="12"/>
          </p:nvPr>
        </p:nvSpPr>
        <p:spPr/>
        <p:txBody>
          <a:bodyPr/>
          <a:lstStyle/>
          <a:p>
            <a:pPr>
              <a:defRPr/>
            </a:pPr>
            <a:fld id="{4FA8B11C-460F-4BED-9518-7699B36A5C1A}" type="slidenum">
              <a:rPr lang="en-GB" altLang="en-US" smtClean="0"/>
              <a:pPr>
                <a:defRPr/>
              </a:pPr>
              <a:t>‹#›</a:t>
            </a:fld>
            <a:endParaRPr lang="en-GB" altLang="en-US"/>
          </a:p>
        </p:txBody>
      </p:sp>
    </p:spTree>
    <p:extLst>
      <p:ext uri="{BB962C8B-B14F-4D97-AF65-F5344CB8AC3E}">
        <p14:creationId xmlns:p14="http://schemas.microsoft.com/office/powerpoint/2010/main" val="2910947635"/>
      </p:ext>
    </p:extLst>
  </p:cSld>
  <p:clrMapOvr>
    <a:masterClrMapping/>
  </p:clrMapOv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A4015EB-690B-60BE-FDCE-3D7641095E41}"/>
              </a:ext>
            </a:extLst>
          </p:cNvPr>
          <p:cNvSpPr>
            <a:spLocks noGrp="1"/>
          </p:cNvSpPr>
          <p:nvPr>
            <p:ph type="dt" sz="half" idx="10"/>
          </p:nvPr>
        </p:nvSpPr>
        <p:spPr/>
        <p:txBody>
          <a:bodyPr/>
          <a:lstStyle/>
          <a:p>
            <a:pPr>
              <a:defRPr/>
            </a:pPr>
            <a:fld id="{39147028-CEDA-4D6F-91C9-5440B544CCF5}" type="datetime1">
              <a:rPr lang="en-US" smtClean="0"/>
              <a:t>9/23/25</a:t>
            </a:fld>
            <a:endParaRPr lang="en-GB"/>
          </a:p>
        </p:txBody>
      </p:sp>
      <p:sp>
        <p:nvSpPr>
          <p:cNvPr id="3" name="Footer Placeholder 2">
            <a:extLst>
              <a:ext uri="{FF2B5EF4-FFF2-40B4-BE49-F238E27FC236}">
                <a16:creationId xmlns:a16="http://schemas.microsoft.com/office/drawing/2014/main" id="{F680689E-0D69-6DF4-4955-3E7C60EB260F}"/>
              </a:ext>
            </a:extLst>
          </p:cNvPr>
          <p:cNvSpPr>
            <a:spLocks noGrp="1"/>
          </p:cNvSpPr>
          <p:nvPr>
            <p:ph type="ftr" sz="quarter" idx="11"/>
          </p:nvPr>
        </p:nvSpPr>
        <p:spPr/>
        <p:txBody>
          <a:bodyPr/>
          <a:lstStyle/>
          <a:p>
            <a:pPr>
              <a:defRPr/>
            </a:pPr>
            <a:endParaRPr lang="en-GB"/>
          </a:p>
        </p:txBody>
      </p:sp>
      <p:sp>
        <p:nvSpPr>
          <p:cNvPr id="4" name="Slide Number Placeholder 3">
            <a:extLst>
              <a:ext uri="{FF2B5EF4-FFF2-40B4-BE49-F238E27FC236}">
                <a16:creationId xmlns:a16="http://schemas.microsoft.com/office/drawing/2014/main" id="{DC5040D7-E0D7-939F-AE14-9CB926F2D08A}"/>
              </a:ext>
            </a:extLst>
          </p:cNvPr>
          <p:cNvSpPr>
            <a:spLocks noGrp="1"/>
          </p:cNvSpPr>
          <p:nvPr>
            <p:ph type="sldNum" sz="quarter" idx="12"/>
          </p:nvPr>
        </p:nvSpPr>
        <p:spPr/>
        <p:txBody>
          <a:bodyPr/>
          <a:lstStyle/>
          <a:p>
            <a:pPr>
              <a:defRPr/>
            </a:pPr>
            <a:fld id="{1FE4DF26-DBA7-4E98-92BC-9611F7DCC484}" type="slidenum">
              <a:rPr lang="en-GB" altLang="en-US" smtClean="0"/>
              <a:pPr>
                <a:defRPr/>
              </a:pPr>
              <a:t>‹#›</a:t>
            </a:fld>
            <a:endParaRPr lang="en-GB" altLang="en-US"/>
          </a:p>
        </p:txBody>
      </p:sp>
    </p:spTree>
    <p:extLst>
      <p:ext uri="{BB962C8B-B14F-4D97-AF65-F5344CB8AC3E}">
        <p14:creationId xmlns:p14="http://schemas.microsoft.com/office/powerpoint/2010/main" val="1697511519"/>
      </p:ext>
    </p:extLst>
  </p:cSld>
  <p:clrMapOvr>
    <a:masterClrMapping/>
  </p:clrMapOv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F95179-5EFD-619B-C084-004F833E2913}"/>
              </a:ext>
            </a:extLst>
          </p:cNvPr>
          <p:cNvSpPr>
            <a:spLocks noGrp="1"/>
          </p:cNvSpPr>
          <p:nvPr>
            <p:ph type="title"/>
          </p:nvPr>
        </p:nvSpPr>
        <p:spPr>
          <a:xfrm>
            <a:off x="629841" y="457200"/>
            <a:ext cx="2949178" cy="1600200"/>
          </a:xfrm>
        </p:spPr>
        <p:txBody>
          <a:bodyPr anchor="b"/>
          <a:lstStyle>
            <a:lvl1pPr>
              <a:defRPr sz="24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8178AB36-2061-1A47-AA72-8C80AD06A5BD}"/>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0F750D7-34EA-B280-B337-AF2FF09F01E4}"/>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D162BB56-D705-AAF8-D9AE-B9793225810D}"/>
              </a:ext>
            </a:extLst>
          </p:cNvPr>
          <p:cNvSpPr>
            <a:spLocks noGrp="1"/>
          </p:cNvSpPr>
          <p:nvPr>
            <p:ph type="dt" sz="half" idx="10"/>
          </p:nvPr>
        </p:nvSpPr>
        <p:spPr/>
        <p:txBody>
          <a:bodyPr/>
          <a:lstStyle/>
          <a:p>
            <a:pPr>
              <a:defRPr/>
            </a:pPr>
            <a:fld id="{0F5735C4-19D3-4F7A-B401-3322F2040A59}" type="datetime1">
              <a:rPr lang="en-US" smtClean="0"/>
              <a:t>9/23/25</a:t>
            </a:fld>
            <a:endParaRPr lang="en-GB"/>
          </a:p>
        </p:txBody>
      </p:sp>
      <p:sp>
        <p:nvSpPr>
          <p:cNvPr id="6" name="Footer Placeholder 5">
            <a:extLst>
              <a:ext uri="{FF2B5EF4-FFF2-40B4-BE49-F238E27FC236}">
                <a16:creationId xmlns:a16="http://schemas.microsoft.com/office/drawing/2014/main" id="{A74FB8B0-CBC6-845A-6F59-D6B11555A6A6}"/>
              </a:ext>
            </a:extLst>
          </p:cNvPr>
          <p:cNvSpPr>
            <a:spLocks noGrp="1"/>
          </p:cNvSpPr>
          <p:nvPr>
            <p:ph type="ftr" sz="quarter" idx="11"/>
          </p:nvPr>
        </p:nvSpPr>
        <p:spPr/>
        <p:txBody>
          <a:bodyPr/>
          <a:lstStyle/>
          <a:p>
            <a:pPr>
              <a:defRPr/>
            </a:pPr>
            <a:endParaRPr lang="en-GB"/>
          </a:p>
        </p:txBody>
      </p:sp>
      <p:sp>
        <p:nvSpPr>
          <p:cNvPr id="7" name="Slide Number Placeholder 6">
            <a:extLst>
              <a:ext uri="{FF2B5EF4-FFF2-40B4-BE49-F238E27FC236}">
                <a16:creationId xmlns:a16="http://schemas.microsoft.com/office/drawing/2014/main" id="{C61E3DCE-7A44-7E4F-C139-03A0D80C6DCC}"/>
              </a:ext>
            </a:extLst>
          </p:cNvPr>
          <p:cNvSpPr>
            <a:spLocks noGrp="1"/>
          </p:cNvSpPr>
          <p:nvPr>
            <p:ph type="sldNum" sz="quarter" idx="12"/>
          </p:nvPr>
        </p:nvSpPr>
        <p:spPr/>
        <p:txBody>
          <a:bodyPr/>
          <a:lstStyle/>
          <a:p>
            <a:pPr>
              <a:defRPr/>
            </a:pPr>
            <a:fld id="{B0ECF07C-293B-456D-835E-EAFEA2FA0796}" type="slidenum">
              <a:rPr lang="en-GB" altLang="en-US" smtClean="0"/>
              <a:pPr>
                <a:defRPr/>
              </a:pPr>
              <a:t>‹#›</a:t>
            </a:fld>
            <a:endParaRPr lang="en-GB" altLang="en-US"/>
          </a:p>
        </p:txBody>
      </p:sp>
    </p:spTree>
    <p:extLst>
      <p:ext uri="{BB962C8B-B14F-4D97-AF65-F5344CB8AC3E}">
        <p14:creationId xmlns:p14="http://schemas.microsoft.com/office/powerpoint/2010/main" val="3992267370"/>
      </p:ext>
    </p:extLst>
  </p:cSld>
  <p:clrMapOvr>
    <a:masterClrMapping/>
  </p:clrMapOv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915C05-677D-C7CF-CD6F-BEB786D94350}"/>
              </a:ext>
            </a:extLst>
          </p:cNvPr>
          <p:cNvSpPr>
            <a:spLocks noGrp="1"/>
          </p:cNvSpPr>
          <p:nvPr>
            <p:ph type="title"/>
          </p:nvPr>
        </p:nvSpPr>
        <p:spPr>
          <a:xfrm>
            <a:off x="629841" y="457200"/>
            <a:ext cx="2949178" cy="1600200"/>
          </a:xfrm>
        </p:spPr>
        <p:txBody>
          <a:bodyPr anchor="b"/>
          <a:lstStyle>
            <a:lvl1pPr>
              <a:defRPr sz="24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039E5274-83B6-9054-39F6-190D715998EF}"/>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a:extLst>
              <a:ext uri="{FF2B5EF4-FFF2-40B4-BE49-F238E27FC236}">
                <a16:creationId xmlns:a16="http://schemas.microsoft.com/office/drawing/2014/main" id="{3D3B752A-279E-2402-3D73-A73E8AB98FB8}"/>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2BAE1F56-4771-3B85-ECA3-D84F85C30746}"/>
              </a:ext>
            </a:extLst>
          </p:cNvPr>
          <p:cNvSpPr>
            <a:spLocks noGrp="1"/>
          </p:cNvSpPr>
          <p:nvPr>
            <p:ph type="dt" sz="half" idx="10"/>
          </p:nvPr>
        </p:nvSpPr>
        <p:spPr/>
        <p:txBody>
          <a:bodyPr/>
          <a:lstStyle/>
          <a:p>
            <a:pPr>
              <a:defRPr/>
            </a:pPr>
            <a:fld id="{DB0A784B-AA87-4BA6-BB81-358CEB6D2AE0}" type="datetime1">
              <a:rPr lang="en-US" smtClean="0"/>
              <a:t>9/23/25</a:t>
            </a:fld>
            <a:endParaRPr lang="en-GB"/>
          </a:p>
        </p:txBody>
      </p:sp>
      <p:sp>
        <p:nvSpPr>
          <p:cNvPr id="6" name="Footer Placeholder 5">
            <a:extLst>
              <a:ext uri="{FF2B5EF4-FFF2-40B4-BE49-F238E27FC236}">
                <a16:creationId xmlns:a16="http://schemas.microsoft.com/office/drawing/2014/main" id="{AEE06DD6-8843-9C6C-2562-16AA07EF077D}"/>
              </a:ext>
            </a:extLst>
          </p:cNvPr>
          <p:cNvSpPr>
            <a:spLocks noGrp="1"/>
          </p:cNvSpPr>
          <p:nvPr>
            <p:ph type="ftr" sz="quarter" idx="11"/>
          </p:nvPr>
        </p:nvSpPr>
        <p:spPr/>
        <p:txBody>
          <a:bodyPr/>
          <a:lstStyle/>
          <a:p>
            <a:pPr>
              <a:defRPr/>
            </a:pPr>
            <a:endParaRPr lang="en-GB"/>
          </a:p>
        </p:txBody>
      </p:sp>
      <p:sp>
        <p:nvSpPr>
          <p:cNvPr id="7" name="Slide Number Placeholder 6">
            <a:extLst>
              <a:ext uri="{FF2B5EF4-FFF2-40B4-BE49-F238E27FC236}">
                <a16:creationId xmlns:a16="http://schemas.microsoft.com/office/drawing/2014/main" id="{A4D61CF5-164F-0DEF-117F-AD4813087F17}"/>
              </a:ext>
            </a:extLst>
          </p:cNvPr>
          <p:cNvSpPr>
            <a:spLocks noGrp="1"/>
          </p:cNvSpPr>
          <p:nvPr>
            <p:ph type="sldNum" sz="quarter" idx="12"/>
          </p:nvPr>
        </p:nvSpPr>
        <p:spPr/>
        <p:txBody>
          <a:bodyPr/>
          <a:lstStyle/>
          <a:p>
            <a:pPr>
              <a:defRPr/>
            </a:pPr>
            <a:fld id="{91A8FFB2-A254-40B7-9309-C4FF9A2F5F8F}" type="slidenum">
              <a:rPr lang="en-GB" altLang="en-US" smtClean="0"/>
              <a:pPr>
                <a:defRPr/>
              </a:pPr>
              <a:t>‹#›</a:t>
            </a:fld>
            <a:endParaRPr lang="en-GB" altLang="en-US"/>
          </a:p>
        </p:txBody>
      </p:sp>
    </p:spTree>
    <p:extLst>
      <p:ext uri="{BB962C8B-B14F-4D97-AF65-F5344CB8AC3E}">
        <p14:creationId xmlns:p14="http://schemas.microsoft.com/office/powerpoint/2010/main" val="4214277424"/>
      </p:ext>
    </p:extLst>
  </p:cSld>
  <p:clrMapOvr>
    <a:masterClrMapping/>
  </p:clrMapOv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B8CDF8-0EEE-18D4-F60F-093FE0C781C4}"/>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163A615-5A2F-6639-95DF-2482CA347770}"/>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3317A2F-E1D3-6C76-2798-5FE105A636D9}"/>
              </a:ext>
            </a:extLst>
          </p:cNvPr>
          <p:cNvSpPr>
            <a:spLocks noGrp="1"/>
          </p:cNvSpPr>
          <p:nvPr>
            <p:ph type="dt" sz="half" idx="10"/>
          </p:nvPr>
        </p:nvSpPr>
        <p:spPr/>
        <p:txBody>
          <a:bodyPr/>
          <a:lstStyle/>
          <a:p>
            <a:pPr>
              <a:defRPr/>
            </a:pPr>
            <a:fld id="{FA5FDF47-271C-42DC-9D3F-684AF41172BB}" type="datetime1">
              <a:rPr lang="en-US" smtClean="0"/>
              <a:t>9/23/25</a:t>
            </a:fld>
            <a:endParaRPr lang="en-GB"/>
          </a:p>
        </p:txBody>
      </p:sp>
      <p:sp>
        <p:nvSpPr>
          <p:cNvPr id="5" name="Footer Placeholder 4">
            <a:extLst>
              <a:ext uri="{FF2B5EF4-FFF2-40B4-BE49-F238E27FC236}">
                <a16:creationId xmlns:a16="http://schemas.microsoft.com/office/drawing/2014/main" id="{89A37BA3-7761-C787-F3DD-D24CA0D3EF09}"/>
              </a:ext>
            </a:extLst>
          </p:cNvPr>
          <p:cNvSpPr>
            <a:spLocks noGrp="1"/>
          </p:cNvSpPr>
          <p:nvPr>
            <p:ph type="ftr" sz="quarter" idx="11"/>
          </p:nvPr>
        </p:nvSpPr>
        <p:spPr/>
        <p:txBody>
          <a:bodyPr/>
          <a:lstStyle/>
          <a:p>
            <a:pPr>
              <a:defRPr/>
            </a:pPr>
            <a:endParaRPr lang="en-GB"/>
          </a:p>
        </p:txBody>
      </p:sp>
      <p:sp>
        <p:nvSpPr>
          <p:cNvPr id="6" name="Slide Number Placeholder 5">
            <a:extLst>
              <a:ext uri="{FF2B5EF4-FFF2-40B4-BE49-F238E27FC236}">
                <a16:creationId xmlns:a16="http://schemas.microsoft.com/office/drawing/2014/main" id="{7B86D629-0DBD-CDDC-EA50-E64833C38F12}"/>
              </a:ext>
            </a:extLst>
          </p:cNvPr>
          <p:cNvSpPr>
            <a:spLocks noGrp="1"/>
          </p:cNvSpPr>
          <p:nvPr>
            <p:ph type="sldNum" sz="quarter" idx="12"/>
          </p:nvPr>
        </p:nvSpPr>
        <p:spPr/>
        <p:txBody>
          <a:bodyPr/>
          <a:lstStyle/>
          <a:p>
            <a:pPr>
              <a:defRPr/>
            </a:pPr>
            <a:fld id="{7E2256A3-20D5-4746-8FCA-CDB66E9FEB55}" type="slidenum">
              <a:rPr lang="en-GB" altLang="en-US" smtClean="0"/>
              <a:pPr>
                <a:defRPr/>
              </a:pPr>
              <a:t>‹#›</a:t>
            </a:fld>
            <a:endParaRPr lang="en-GB" altLang="en-US"/>
          </a:p>
        </p:txBody>
      </p:sp>
    </p:spTree>
    <p:extLst>
      <p:ext uri="{BB962C8B-B14F-4D97-AF65-F5344CB8AC3E}">
        <p14:creationId xmlns:p14="http://schemas.microsoft.com/office/powerpoint/2010/main" val="363849468"/>
      </p:ext>
    </p:extLst>
  </p:cSld>
  <p:clrMapOvr>
    <a:masterClrMapping/>
  </p:clrMapOv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65F5BF3-8978-AF97-7DFB-25BC9ED1280A}"/>
              </a:ext>
            </a:extLst>
          </p:cNvPr>
          <p:cNvSpPr>
            <a:spLocks noGrp="1"/>
          </p:cNvSpPr>
          <p:nvPr>
            <p:ph type="title" orient="vert"/>
          </p:nvPr>
        </p:nvSpPr>
        <p:spPr>
          <a:xfrm>
            <a:off x="6543675" y="365125"/>
            <a:ext cx="1971675"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4C23D387-D94D-C665-8FFA-D659F5001814}"/>
              </a:ext>
            </a:extLst>
          </p:cNvPr>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53756A3-721D-A966-F3E4-F9558AF50AAC}"/>
              </a:ext>
            </a:extLst>
          </p:cNvPr>
          <p:cNvSpPr>
            <a:spLocks noGrp="1"/>
          </p:cNvSpPr>
          <p:nvPr>
            <p:ph type="dt" sz="half" idx="10"/>
          </p:nvPr>
        </p:nvSpPr>
        <p:spPr/>
        <p:txBody>
          <a:bodyPr/>
          <a:lstStyle/>
          <a:p>
            <a:pPr>
              <a:defRPr/>
            </a:pPr>
            <a:fld id="{6BBE3048-2A70-4146-B4AF-C8A11F29A0A1}" type="datetime1">
              <a:rPr lang="en-US" smtClean="0"/>
              <a:t>9/23/25</a:t>
            </a:fld>
            <a:endParaRPr lang="en-GB"/>
          </a:p>
        </p:txBody>
      </p:sp>
      <p:sp>
        <p:nvSpPr>
          <p:cNvPr id="5" name="Footer Placeholder 4">
            <a:extLst>
              <a:ext uri="{FF2B5EF4-FFF2-40B4-BE49-F238E27FC236}">
                <a16:creationId xmlns:a16="http://schemas.microsoft.com/office/drawing/2014/main" id="{6E9889DB-F939-0F35-5A91-885DDE564614}"/>
              </a:ext>
            </a:extLst>
          </p:cNvPr>
          <p:cNvSpPr>
            <a:spLocks noGrp="1"/>
          </p:cNvSpPr>
          <p:nvPr>
            <p:ph type="ftr" sz="quarter" idx="11"/>
          </p:nvPr>
        </p:nvSpPr>
        <p:spPr/>
        <p:txBody>
          <a:bodyPr/>
          <a:lstStyle/>
          <a:p>
            <a:pPr>
              <a:defRPr/>
            </a:pPr>
            <a:endParaRPr lang="en-GB"/>
          </a:p>
        </p:txBody>
      </p:sp>
      <p:sp>
        <p:nvSpPr>
          <p:cNvPr id="6" name="Slide Number Placeholder 5">
            <a:extLst>
              <a:ext uri="{FF2B5EF4-FFF2-40B4-BE49-F238E27FC236}">
                <a16:creationId xmlns:a16="http://schemas.microsoft.com/office/drawing/2014/main" id="{DB24907A-82BE-5E83-DBE1-43E6FA494132}"/>
              </a:ext>
            </a:extLst>
          </p:cNvPr>
          <p:cNvSpPr>
            <a:spLocks noGrp="1"/>
          </p:cNvSpPr>
          <p:nvPr>
            <p:ph type="sldNum" sz="quarter" idx="12"/>
          </p:nvPr>
        </p:nvSpPr>
        <p:spPr/>
        <p:txBody>
          <a:bodyPr/>
          <a:lstStyle/>
          <a:p>
            <a:pPr>
              <a:defRPr/>
            </a:pPr>
            <a:fld id="{9396F742-E3A6-44B0-AB7D-949B21785201}" type="slidenum">
              <a:rPr lang="en-GB" altLang="en-US" smtClean="0"/>
              <a:pPr>
                <a:defRPr/>
              </a:pPr>
              <a:t>‹#›</a:t>
            </a:fld>
            <a:endParaRPr lang="en-GB" altLang="en-US"/>
          </a:p>
        </p:txBody>
      </p:sp>
    </p:spTree>
    <p:extLst>
      <p:ext uri="{BB962C8B-B14F-4D97-AF65-F5344CB8AC3E}">
        <p14:creationId xmlns:p14="http://schemas.microsoft.com/office/powerpoint/2010/main" val="2122563348"/>
      </p:ext>
    </p:extLst>
  </p:cSld>
  <p:clrMapOvr>
    <a:masterClrMapping/>
  </p:clrMapOvr>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3_Title Slide">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C443AAAE-3291-40BD-B6BA-A808EA66629A}"/>
              </a:ext>
            </a:extLst>
          </p:cNvPr>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ct val="0"/>
              </a:spcBef>
              <a:spcAft>
                <a:spcPct val="0"/>
              </a:spcAft>
              <a:defRPr/>
            </a:pPr>
            <a:endParaRPr lang="en-US"/>
          </a:p>
        </p:txBody>
      </p:sp>
      <p:sp>
        <p:nvSpPr>
          <p:cNvPr id="5" name="Oval 4">
            <a:extLst>
              <a:ext uri="{FF2B5EF4-FFF2-40B4-BE49-F238E27FC236}">
                <a16:creationId xmlns:a16="http://schemas.microsoft.com/office/drawing/2014/main" id="{73EBEE24-03F5-4BD2-8ED7-CA2503EA4497}"/>
              </a:ext>
            </a:extLst>
          </p:cNvPr>
          <p:cNvSpPr/>
          <p:nvPr/>
        </p:nvSpPr>
        <p:spPr>
          <a:xfrm>
            <a:off x="1157288" y="1344613"/>
            <a:ext cx="63500" cy="65087"/>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ct val="0"/>
              </a:spcBef>
              <a:spcAft>
                <a:spcPct val="0"/>
              </a:spcAft>
              <a:defRPr/>
            </a:pPr>
            <a:endParaRPr lang="en-US"/>
          </a:p>
        </p:txBody>
      </p:sp>
      <p:sp>
        <p:nvSpPr>
          <p:cNvPr id="6" name="Title 1">
            <a:extLst>
              <a:ext uri="{FF2B5EF4-FFF2-40B4-BE49-F238E27FC236}">
                <a16:creationId xmlns:a16="http://schemas.microsoft.com/office/drawing/2014/main" id="{32A4FAB5-AAF2-4054-8673-3B7094F7D090}"/>
              </a:ext>
            </a:extLst>
          </p:cNvPr>
          <p:cNvSpPr txBox="1"/>
          <p:nvPr userDrawn="1"/>
        </p:nvSpPr>
        <p:spPr>
          <a:xfrm>
            <a:off x="1143000" y="285750"/>
            <a:ext cx="7335838" cy="428625"/>
          </a:xfrm>
          <a:prstGeom prst="rect">
            <a:avLst/>
          </a:prstGeom>
        </p:spPr>
        <p:txBody>
          <a:bodyPr anchor="ctr">
            <a:normAutofit/>
          </a:bodyPr>
          <a:lstStyle/>
          <a:p>
            <a:pPr eaLnBrk="1" fontAlgn="auto" hangingPunct="1">
              <a:spcAft>
                <a:spcPct val="0"/>
              </a:spcAft>
              <a:defRPr/>
            </a:pPr>
            <a:r>
              <a:rPr lang="en-GB">
                <a:solidFill>
                  <a:schemeClr val="tx2">
                    <a:satMod val="130000"/>
                  </a:schemeClr>
                </a:solidFill>
                <a:effectLst>
                  <a:outerShdw blurRad="50000" dist="30000" dir="5400000" algn="tl" rotWithShape="0">
                    <a:srgbClr val="000000">
                      <a:alpha val="30000"/>
                    </a:srgbClr>
                  </a:outerShdw>
                </a:effectLst>
                <a:latin typeface="+mj-lt"/>
                <a:ea typeface="+mj-ea"/>
                <a:cs typeface="+mj-cs"/>
              </a:rPr>
              <a:t>TRAINING THE TRAINERS</a:t>
            </a:r>
          </a:p>
        </p:txBody>
      </p:sp>
      <p:sp>
        <p:nvSpPr>
          <p:cNvPr id="22" name="Subtitle 21"/>
          <p:cNvSpPr>
            <a:spLocks noGrp="1"/>
          </p:cNvSpPr>
          <p:nvPr>
            <p:ph type="subTitle" idx="1"/>
          </p:nvPr>
        </p:nvSpPr>
        <p:spPr>
          <a:xfrm>
            <a:off x="1432560" y="1850064"/>
            <a:ext cx="740664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lang="en-US"/>
              <a:t>Click to edit Master subtitle style</a:t>
            </a:r>
          </a:p>
        </p:txBody>
      </p:sp>
      <p:sp>
        <p:nvSpPr>
          <p:cNvPr id="10" name="Title 1"/>
          <p:cNvSpPr>
            <a:spLocks noGrp="1"/>
          </p:cNvSpPr>
          <p:nvPr>
            <p:ph type="ctrTitle"/>
          </p:nvPr>
        </p:nvSpPr>
        <p:spPr>
          <a:xfrm>
            <a:off x="1295376" y="438150"/>
            <a:ext cx="7335862" cy="428606"/>
          </a:xfrm>
        </p:spPr>
        <p:txBody>
          <a:bodyPr/>
          <a:lstStyle/>
          <a:p>
            <a:r>
              <a:rPr lang="en-GB"/>
              <a:t>TRAINING THE TRAINERS</a:t>
            </a:r>
          </a:p>
        </p:txBody>
      </p:sp>
    </p:spTree>
    <p:extLst>
      <p:ext uri="{BB962C8B-B14F-4D97-AF65-F5344CB8AC3E}">
        <p14:creationId xmlns:p14="http://schemas.microsoft.com/office/powerpoint/2010/main" val="1940486655"/>
      </p:ext>
    </p:extLst>
  </p:cSld>
  <p:clrMapOvr>
    <a:masterClrMapping/>
  </p:clrMapOv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EF162E3-AC56-8EC7-DC0D-804B1995DB4A}"/>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5D5B5CA-DFF2-3C28-B0A3-9EA9E59DE82E}"/>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427EFE1-EE3C-A492-E34A-DF8962E1A5EF}"/>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82000"/>
                  </a:schemeClr>
                </a:solidFill>
              </a:defRPr>
            </a:lvl1pPr>
          </a:lstStyle>
          <a:p>
            <a:pPr>
              <a:defRPr/>
            </a:pPr>
            <a:fld id="{0B6E802E-415D-46FD-8E5D-F2E0FC6D6502}" type="datetime1">
              <a:rPr lang="en-US" smtClean="0"/>
              <a:t>9/23/25</a:t>
            </a:fld>
            <a:endParaRPr lang="en-GB"/>
          </a:p>
        </p:txBody>
      </p:sp>
      <p:sp>
        <p:nvSpPr>
          <p:cNvPr id="5" name="Footer Placeholder 4">
            <a:extLst>
              <a:ext uri="{FF2B5EF4-FFF2-40B4-BE49-F238E27FC236}">
                <a16:creationId xmlns:a16="http://schemas.microsoft.com/office/drawing/2014/main" id="{8436ADFA-9EE4-67CF-D8BD-4DC87FFAC6B8}"/>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82000"/>
                  </a:schemeClr>
                </a:solidFill>
              </a:defRPr>
            </a:lvl1pPr>
          </a:lstStyle>
          <a:p>
            <a:pPr>
              <a:defRPr/>
            </a:pPr>
            <a:endParaRPr lang="en-GB"/>
          </a:p>
        </p:txBody>
      </p:sp>
      <p:sp>
        <p:nvSpPr>
          <p:cNvPr id="6" name="Slide Number Placeholder 5">
            <a:extLst>
              <a:ext uri="{FF2B5EF4-FFF2-40B4-BE49-F238E27FC236}">
                <a16:creationId xmlns:a16="http://schemas.microsoft.com/office/drawing/2014/main" id="{D2F2CA39-60D5-3795-F255-9A6B27C344A5}"/>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82000"/>
                  </a:schemeClr>
                </a:solidFill>
              </a:defRPr>
            </a:lvl1pPr>
          </a:lstStyle>
          <a:p>
            <a:pPr>
              <a:defRPr/>
            </a:pPr>
            <a:fld id="{944FE90D-A192-455F-A576-7A9629D41338}" type="slidenum">
              <a:rPr lang="en-GB" altLang="en-US" smtClean="0"/>
              <a:pPr>
                <a:defRPr/>
              </a:pPr>
              <a:t>‹#›</a:t>
            </a:fld>
            <a:endParaRPr lang="en-GB" altLang="en-US"/>
          </a:p>
        </p:txBody>
      </p:sp>
    </p:spTree>
    <p:extLst>
      <p:ext uri="{BB962C8B-B14F-4D97-AF65-F5344CB8AC3E}">
        <p14:creationId xmlns:p14="http://schemas.microsoft.com/office/powerpoint/2010/main" val="1761333836"/>
      </p:ext>
    </p:extLst>
  </p:cSld>
  <p:clrMap bg1="lt1" tx1="dk1" bg2="lt2" tx2="dk2" accent1="accent1" accent2="accent2" accent3="accent3" accent4="accent4" accent5="accent5" accent6="accent6" hlink="hlink" folHlink="folHlink"/>
  <p:sldLayoutIdLst>
    <p:sldLayoutId id="2147484817" r:id="rId1"/>
    <p:sldLayoutId id="2147484818" r:id="rId2"/>
    <p:sldLayoutId id="2147484819" r:id="rId3"/>
    <p:sldLayoutId id="2147484820" r:id="rId4"/>
    <p:sldLayoutId id="2147484821" r:id="rId5"/>
    <p:sldLayoutId id="2147484822" r:id="rId6"/>
    <p:sldLayoutId id="2147484823" r:id="rId7"/>
    <p:sldLayoutId id="2147484824" r:id="rId8"/>
    <p:sldLayoutId id="2147484825" r:id="rId9"/>
    <p:sldLayoutId id="2147484826" r:id="rId10"/>
    <p:sldLayoutId id="2147484827" r:id="rId11"/>
    <p:sldLayoutId id="2147484802" r:id="rId12"/>
  </p:sldLayoutIdLst>
  <p:transition/>
  <p:hf hdr="0" ftr="0" dt="0"/>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2.xml"/><Relationship Id="rId1" Type="http://schemas.openxmlformats.org/officeDocument/2006/relationships/slideLayout" Target="../slideLayouts/slideLayout4.xml"/><Relationship Id="rId4" Type="http://schemas.openxmlformats.org/officeDocument/2006/relationships/hyperlink" Target="https://ssl.microsofttranslator.com/bv.aspx?ref=TAns&amp;from=&amp;to=cy&amp;a=2014.Caiff"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youtu.be/EtlAZEiDm7M"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3.xml"/><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4.xml"/><Relationship Id="rId1" Type="http://schemas.openxmlformats.org/officeDocument/2006/relationships/slideLayout" Target="../slideLayouts/slideLayout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8.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www.worcestershiresafeguarding.org.uk/" TargetMode="External"/><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30.xml"/><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32.xml"/><Relationship Id="rId1" Type="http://schemas.openxmlformats.org/officeDocument/2006/relationships/slideLayout" Target="../slideLayouts/slideLayout5.xml"/></Relationships>
</file>

<file path=ppt/slides/_rels/slide36.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33.xml"/><Relationship Id="rId1" Type="http://schemas.openxmlformats.org/officeDocument/2006/relationships/slideLayout" Target="../slideLayouts/slideLayout5.xml"/></Relationships>
</file>

<file path=ppt/slides/_rels/slide37.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5.xml"/></Relationships>
</file>

<file path=ppt/slides/_rels/slide42.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5.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F29C2C85-1492-463C-B805-3FD3FCE933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B83D307E-DF68-43F8-97CE-0AAE950A712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03441" y="-1"/>
            <a:ext cx="5737117" cy="5728133"/>
            <a:chOff x="329184" y="1"/>
            <a:chExt cx="524256" cy="5728133"/>
          </a:xfrm>
        </p:grpSpPr>
        <p:cxnSp>
          <p:nvCxnSpPr>
            <p:cNvPr id="16" name="Straight Connector 15">
              <a:extLst>
                <a:ext uri="{FF2B5EF4-FFF2-40B4-BE49-F238E27FC236}">
                  <a16:creationId xmlns:a16="http://schemas.microsoft.com/office/drawing/2014/main" id="{5546E3D2-37BF-4528-9851-2B2F628234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329184" y="5728134"/>
              <a:ext cx="523824"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7" name="Rectangle 16">
              <a:extLst>
                <a:ext uri="{FF2B5EF4-FFF2-40B4-BE49-F238E27FC236}">
                  <a16:creationId xmlns:a16="http://schemas.microsoft.com/office/drawing/2014/main" id="{752A0C69-DC4E-4FC0-843C-BAA27B3A56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184" y="1"/>
              <a:ext cx="524256" cy="55321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9" name="Rectangle 18">
            <a:extLst>
              <a:ext uri="{FF2B5EF4-FFF2-40B4-BE49-F238E27FC236}">
                <a16:creationId xmlns:a16="http://schemas.microsoft.com/office/drawing/2014/main" id="{8ED94938-268E-4C0A-A08A-B3980C78BA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7348" y="318045"/>
            <a:ext cx="8249304" cy="532513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CBF2EB79-C481-CF7C-9805-08733BDDC86E}"/>
              </a:ext>
            </a:extLst>
          </p:cNvPr>
          <p:cNvSpPr>
            <a:spLocks noGrp="1"/>
          </p:cNvSpPr>
          <p:nvPr>
            <p:ph type="ctrTitle"/>
          </p:nvPr>
        </p:nvSpPr>
        <p:spPr>
          <a:xfrm>
            <a:off x="795174" y="3883014"/>
            <a:ext cx="7553652" cy="929750"/>
          </a:xfrm>
        </p:spPr>
        <p:txBody>
          <a:bodyPr anchor="b">
            <a:normAutofit/>
          </a:bodyPr>
          <a:lstStyle/>
          <a:p>
            <a:br>
              <a:rPr lang="en-US" sz="2800"/>
            </a:br>
            <a:endParaRPr lang="en-US" sz="2800"/>
          </a:p>
        </p:txBody>
      </p:sp>
      <p:sp>
        <p:nvSpPr>
          <p:cNvPr id="7" name="Subtitle 6">
            <a:extLst>
              <a:ext uri="{FF2B5EF4-FFF2-40B4-BE49-F238E27FC236}">
                <a16:creationId xmlns:a16="http://schemas.microsoft.com/office/drawing/2014/main" id="{9E24BC0B-73A9-A277-3F9E-C9BD382D7138}"/>
              </a:ext>
            </a:extLst>
          </p:cNvPr>
          <p:cNvSpPr>
            <a:spLocks noGrp="1"/>
          </p:cNvSpPr>
          <p:nvPr>
            <p:ph type="subTitle" idx="1"/>
          </p:nvPr>
        </p:nvSpPr>
        <p:spPr>
          <a:xfrm>
            <a:off x="971600" y="836713"/>
            <a:ext cx="7377226" cy="4554840"/>
          </a:xfrm>
        </p:spPr>
        <p:txBody>
          <a:bodyPr anchor="t">
            <a:noAutofit/>
          </a:bodyPr>
          <a:lstStyle/>
          <a:p>
            <a:pPr marL="0" indent="0" defTabSz="914400">
              <a:spcBef>
                <a:spcPts val="1000"/>
              </a:spcBef>
              <a:buNone/>
            </a:pPr>
            <a:r>
              <a:rPr lang="en-GB" sz="4800" b="0" i="0" u="none" strike="noStrike" cap="none" baseline="0" dirty="0">
                <a:effectLst/>
                <a:uFillTx/>
                <a:latin typeface="Aptos"/>
              </a:rPr>
              <a:t>Tystysgrif </a:t>
            </a:r>
            <a:r>
              <a:rPr lang="en-GB" sz="4800" b="0" i="0" u="none" strike="noStrike" cap="none" baseline="0" dirty="0" err="1">
                <a:effectLst/>
                <a:uFillTx/>
                <a:latin typeface="Aptos"/>
              </a:rPr>
              <a:t>i</a:t>
            </a:r>
            <a:r>
              <a:rPr lang="en-GB" sz="4800" b="0" i="0" u="none" strike="noStrike" cap="none" baseline="0" dirty="0">
                <a:effectLst/>
                <a:uFillTx/>
                <a:latin typeface="Aptos"/>
              </a:rPr>
              <a:t> </a:t>
            </a:r>
            <a:r>
              <a:rPr lang="en-GB" sz="4800" b="0" i="0" u="none" strike="noStrike" cap="none" baseline="0" dirty="0" err="1">
                <a:effectLst/>
                <a:uFillTx/>
                <a:latin typeface="Aptos"/>
              </a:rPr>
              <a:t>Raddedigion</a:t>
            </a:r>
            <a:br>
              <a:rPr lang="en-GB" sz="4800" dirty="0"/>
            </a:br>
            <a:r>
              <a:rPr lang="en-GB" sz="4800" b="0" i="0" u="none" strike="noStrike" cap="none" baseline="0" dirty="0">
                <a:effectLst/>
                <a:uFillTx/>
                <a:latin typeface="Aptos"/>
              </a:rPr>
              <a:t>Porth </a:t>
            </a:r>
            <a:r>
              <a:rPr lang="en-GB" sz="4800" b="0" i="0" u="none" strike="noStrike" cap="none" baseline="0" dirty="0" err="1">
                <a:effectLst/>
                <a:uFillTx/>
                <a:latin typeface="Aptos"/>
              </a:rPr>
              <a:t>Agored</a:t>
            </a:r>
            <a:br>
              <a:rPr lang="en-GB" sz="4800" dirty="0"/>
            </a:br>
            <a:br>
              <a:rPr lang="en-GB" sz="4800" dirty="0"/>
            </a:br>
            <a:br>
              <a:rPr lang="en-GB" sz="4800" dirty="0"/>
            </a:br>
            <a:r>
              <a:rPr lang="en-GB" sz="4800" b="0" i="0" u="none" strike="noStrike" cap="none" baseline="0" dirty="0" err="1">
                <a:effectLst/>
                <a:uFillTx/>
                <a:latin typeface="Aptos"/>
              </a:rPr>
              <a:t>Rhaglen</a:t>
            </a:r>
            <a:r>
              <a:rPr lang="en-GB" sz="4800" b="0" i="0" u="none" strike="noStrike" cap="none" baseline="0" dirty="0">
                <a:effectLst/>
                <a:uFillTx/>
                <a:latin typeface="Aptos"/>
              </a:rPr>
              <a:t> </a:t>
            </a:r>
            <a:r>
              <a:rPr lang="en-GB" sz="4800" b="0" i="0" u="none" strike="noStrike" cap="none" baseline="0" dirty="0" err="1">
                <a:effectLst/>
                <a:uFillTx/>
                <a:latin typeface="Aptos"/>
              </a:rPr>
              <a:t>Gadarnhau</a:t>
            </a:r>
            <a:r>
              <a:rPr lang="en-GB" sz="4800" b="0" i="0" u="none" strike="noStrike" cap="none" baseline="0" dirty="0">
                <a:effectLst/>
                <a:uFillTx/>
                <a:latin typeface="Aptos"/>
              </a:rPr>
              <a:t> </a:t>
            </a:r>
            <a:br>
              <a:rPr lang="en-GB" sz="4800" dirty="0"/>
            </a:br>
            <a:r>
              <a:rPr lang="en-GB" sz="4800" b="0" i="0" u="none" strike="noStrike" cap="none" baseline="0" dirty="0" err="1">
                <a:effectLst/>
                <a:uFillTx/>
                <a:latin typeface="Aptos"/>
              </a:rPr>
              <a:t>Gweithdy</a:t>
            </a:r>
            <a:r>
              <a:rPr lang="en-GB" sz="4800" b="0" i="0" u="none" strike="noStrike" cap="none" baseline="0" dirty="0">
                <a:effectLst/>
                <a:uFillTx/>
                <a:latin typeface="Aptos"/>
              </a:rPr>
              <a:t> 3</a:t>
            </a:r>
          </a:p>
        </p:txBody>
      </p:sp>
      <p:sp>
        <p:nvSpPr>
          <p:cNvPr id="3" name="Footer Placeholder 2">
            <a:extLst>
              <a:ext uri="{FF2B5EF4-FFF2-40B4-BE49-F238E27FC236}">
                <a16:creationId xmlns:a16="http://schemas.microsoft.com/office/drawing/2014/main" id="{89DE301E-4434-82C0-ACFA-EBBD9AE1194A}"/>
              </a:ext>
            </a:extLst>
          </p:cNvPr>
          <p:cNvSpPr>
            <a:spLocks noGrp="1"/>
          </p:cNvSpPr>
          <p:nvPr>
            <p:ph type="ftr" sz="quarter" idx="11"/>
          </p:nvPr>
        </p:nvSpPr>
        <p:spPr>
          <a:xfrm>
            <a:off x="3028950" y="6492240"/>
            <a:ext cx="3086100" cy="365125"/>
          </a:xfrm>
        </p:spPr>
        <p:txBody>
          <a:bodyPr>
            <a:normAutofit/>
          </a:bodyPr>
          <a:lstStyle/>
          <a:p>
            <a:pPr>
              <a:lnSpc>
                <a:spcPct val="90000"/>
              </a:lnSpc>
              <a:spcAft>
                <a:spcPts val="600"/>
              </a:spcAft>
              <a:defRPr/>
            </a:pPr>
            <a:r>
              <a:rPr lang="en-GB" sz="200"/>
              <a:t>PORTH AGORED Consolidation of Social Work Practice</a:t>
            </a:r>
          </a:p>
          <a:p>
            <a:pPr>
              <a:lnSpc>
                <a:spcPct val="90000"/>
              </a:lnSpc>
              <a:spcAft>
                <a:spcPts val="600"/>
              </a:spcAft>
              <a:defRPr/>
            </a:pPr>
            <a:r>
              <a:rPr lang="en-GB" sz="200"/>
              <a:t>
</a:t>
            </a:r>
          </a:p>
        </p:txBody>
      </p:sp>
      <p:sp>
        <p:nvSpPr>
          <p:cNvPr id="2" name="Slide Number Placeholder 1">
            <a:extLst>
              <a:ext uri="{FF2B5EF4-FFF2-40B4-BE49-F238E27FC236}">
                <a16:creationId xmlns:a16="http://schemas.microsoft.com/office/drawing/2014/main" id="{27C3109A-A47D-6F1B-9B48-83E0D4E23FB0}"/>
              </a:ext>
            </a:extLst>
          </p:cNvPr>
          <p:cNvSpPr>
            <a:spLocks noGrp="1"/>
          </p:cNvSpPr>
          <p:nvPr>
            <p:ph type="sldNum" sz="quarter" idx="12"/>
          </p:nvPr>
        </p:nvSpPr>
        <p:spPr>
          <a:xfrm>
            <a:off x="6457950" y="6492240"/>
            <a:ext cx="2057400" cy="365125"/>
          </a:xfrm>
        </p:spPr>
        <p:txBody>
          <a:bodyPr>
            <a:normAutofit/>
          </a:bodyPr>
          <a:lstStyle/>
          <a:p>
            <a:pPr>
              <a:spcAft>
                <a:spcPts val="600"/>
              </a:spcAft>
              <a:defRPr/>
            </a:pPr>
            <a:fld id="{87FDF85A-169D-43B6-88FD-9DC7F4BC8844}" type="slidenum">
              <a:rPr lang="en-GB" altLang="en-US" smtClean="0"/>
              <a:pPr>
                <a:spcAft>
                  <a:spcPts val="600"/>
                </a:spcAft>
                <a:defRPr/>
              </a:pPr>
              <a:t>1</a:t>
            </a:fld>
            <a:endParaRPr lang="en-GB" altLang="en-US"/>
          </a:p>
        </p:txBody>
      </p:sp>
    </p:spTree>
    <p:extLst>
      <p:ext uri="{BB962C8B-B14F-4D97-AF65-F5344CB8AC3E}">
        <p14:creationId xmlns:p14="http://schemas.microsoft.com/office/powerpoint/2010/main" val="3893524264"/>
      </p:ext>
    </p:extLst>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F70425DA-A475-43B7-BB5E-9915D6BDAA50}"/>
              </a:ext>
            </a:extLst>
          </p:cNvPr>
          <p:cNvSpPr>
            <a:spLocks noGrp="1"/>
          </p:cNvSpPr>
          <p:nvPr>
            <p:ph type="title"/>
          </p:nvPr>
        </p:nvSpPr>
        <p:spPr>
          <a:xfrm>
            <a:off x="494980" y="548640"/>
            <a:ext cx="2836602" cy="5431536"/>
          </a:xfrm>
        </p:spPr>
        <p:txBody>
          <a:bodyPr>
            <a:normAutofit/>
          </a:bodyPr>
          <a:lstStyle/>
          <a:p>
            <a:r>
              <a:rPr lang="cy" sz="2900" b="1" i="0" u="sng" strike="noStrike" cap="none" baseline="0" dirty="0">
                <a:solidFill>
                  <a:srgbClr val="000000"/>
                </a:solidFill>
                <a:effectLst/>
                <a:uFill>
                  <a:solidFill>
                    <a:srgbClr val="000000"/>
                  </a:solidFill>
                </a:uFill>
                <a:latin typeface="Aptos Display"/>
              </a:rPr>
              <a:t> </a:t>
            </a:r>
            <a:br>
              <a:rPr sz="2900" b="1" dirty="0"/>
            </a:br>
            <a:r>
              <a:rPr lang="cy" sz="2900" b="1" i="0" u="none" strike="noStrike" cap="none" baseline="0" dirty="0">
                <a:solidFill>
                  <a:srgbClr val="000000"/>
                </a:solidFill>
                <a:effectLst/>
                <a:uFillTx/>
                <a:latin typeface="Arial"/>
              </a:rPr>
              <a:t>Disgwyliadau/ Rheolau ar gyfer gweithdai rhithiol</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347917" y="3261001"/>
            <a:ext cx="4480560" cy="13716"/>
          </a:xfrm>
          <a:custGeom>
            <a:avLst/>
            <a:gdLst>
              <a:gd name="connsiteX0" fmla="*/ 0 w 4480560"/>
              <a:gd name="connsiteY0" fmla="*/ 0 h 13716"/>
              <a:gd name="connsiteX1" fmla="*/ 595274 w 4480560"/>
              <a:gd name="connsiteY1" fmla="*/ 0 h 13716"/>
              <a:gd name="connsiteX2" fmla="*/ 1100938 w 4480560"/>
              <a:gd name="connsiteY2" fmla="*/ 0 h 13716"/>
              <a:gd name="connsiteX3" fmla="*/ 1651406 w 4480560"/>
              <a:gd name="connsiteY3" fmla="*/ 0 h 13716"/>
              <a:gd name="connsiteX4" fmla="*/ 2336292 w 4480560"/>
              <a:gd name="connsiteY4" fmla="*/ 0 h 13716"/>
              <a:gd name="connsiteX5" fmla="*/ 2931566 w 4480560"/>
              <a:gd name="connsiteY5" fmla="*/ 0 h 13716"/>
              <a:gd name="connsiteX6" fmla="*/ 3482035 w 4480560"/>
              <a:gd name="connsiteY6" fmla="*/ 0 h 13716"/>
              <a:gd name="connsiteX7" fmla="*/ 4480560 w 4480560"/>
              <a:gd name="connsiteY7" fmla="*/ 0 h 13716"/>
              <a:gd name="connsiteX8" fmla="*/ 4480560 w 4480560"/>
              <a:gd name="connsiteY8" fmla="*/ 13716 h 13716"/>
              <a:gd name="connsiteX9" fmla="*/ 3840480 w 4480560"/>
              <a:gd name="connsiteY9" fmla="*/ 13716 h 13716"/>
              <a:gd name="connsiteX10" fmla="*/ 3290011 w 4480560"/>
              <a:gd name="connsiteY10" fmla="*/ 13716 h 13716"/>
              <a:gd name="connsiteX11" fmla="*/ 2560320 w 4480560"/>
              <a:gd name="connsiteY11" fmla="*/ 13716 h 13716"/>
              <a:gd name="connsiteX12" fmla="*/ 1965046 w 4480560"/>
              <a:gd name="connsiteY12" fmla="*/ 13716 h 13716"/>
              <a:gd name="connsiteX13" fmla="*/ 1459382 w 4480560"/>
              <a:gd name="connsiteY13" fmla="*/ 13716 h 13716"/>
              <a:gd name="connsiteX14" fmla="*/ 774497 w 4480560"/>
              <a:gd name="connsiteY14" fmla="*/ 13716 h 13716"/>
              <a:gd name="connsiteX15" fmla="*/ 0 w 4480560"/>
              <a:gd name="connsiteY15" fmla="*/ 13716 h 13716"/>
              <a:gd name="connsiteX16" fmla="*/ 0 w 4480560"/>
              <a:gd name="connsiteY16"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3716"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273" y="3379"/>
                  <a:pt x="4480768" y="9289"/>
                  <a:pt x="4480560" y="13716"/>
                </a:cubicBezTo>
                <a:cubicBezTo>
                  <a:pt x="4314132" y="10352"/>
                  <a:pt x="4028383" y="32060"/>
                  <a:pt x="3840480" y="13716"/>
                </a:cubicBezTo>
                <a:cubicBezTo>
                  <a:pt x="3652577" y="-4628"/>
                  <a:pt x="3547615" y="-1724"/>
                  <a:pt x="3290011" y="13716"/>
                </a:cubicBezTo>
                <a:cubicBezTo>
                  <a:pt x="3032407" y="29156"/>
                  <a:pt x="2830268" y="4147"/>
                  <a:pt x="2560320" y="13716"/>
                </a:cubicBezTo>
                <a:cubicBezTo>
                  <a:pt x="2290372" y="23285"/>
                  <a:pt x="2147422" y="2156"/>
                  <a:pt x="1965046" y="13716"/>
                </a:cubicBezTo>
                <a:cubicBezTo>
                  <a:pt x="1782670" y="25276"/>
                  <a:pt x="1689791" y="36108"/>
                  <a:pt x="1459382" y="13716"/>
                </a:cubicBezTo>
                <a:cubicBezTo>
                  <a:pt x="1228973" y="-8676"/>
                  <a:pt x="915486" y="31929"/>
                  <a:pt x="774497" y="13716"/>
                </a:cubicBezTo>
                <a:cubicBezTo>
                  <a:pt x="633508" y="-4497"/>
                  <a:pt x="361442" y="-15679"/>
                  <a:pt x="0" y="13716"/>
                </a:cubicBezTo>
                <a:cubicBezTo>
                  <a:pt x="-362" y="8190"/>
                  <a:pt x="-434" y="6098"/>
                  <a:pt x="0" y="0"/>
                </a:cubicBezTo>
                <a:close/>
              </a:path>
              <a:path w="4480560" h="13716"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0360" y="3832"/>
                  <a:pt x="4481152" y="9314"/>
                  <a:pt x="4480560" y="13716"/>
                </a:cubicBezTo>
                <a:cubicBezTo>
                  <a:pt x="4279652" y="-11422"/>
                  <a:pt x="4200762" y="36994"/>
                  <a:pt x="3930091" y="13716"/>
                </a:cubicBezTo>
                <a:cubicBezTo>
                  <a:pt x="3659420" y="-9562"/>
                  <a:pt x="3456052" y="17722"/>
                  <a:pt x="3290011" y="13716"/>
                </a:cubicBezTo>
                <a:cubicBezTo>
                  <a:pt x="3123970" y="9710"/>
                  <a:pt x="2882392" y="28246"/>
                  <a:pt x="2649931" y="13716"/>
                </a:cubicBezTo>
                <a:cubicBezTo>
                  <a:pt x="2417470" y="-814"/>
                  <a:pt x="2238426" y="2765"/>
                  <a:pt x="2054657" y="13716"/>
                </a:cubicBezTo>
                <a:cubicBezTo>
                  <a:pt x="1870888" y="24667"/>
                  <a:pt x="1566368" y="40468"/>
                  <a:pt x="1324966" y="13716"/>
                </a:cubicBezTo>
                <a:cubicBezTo>
                  <a:pt x="1083564" y="-13036"/>
                  <a:pt x="787410" y="6374"/>
                  <a:pt x="595274" y="13716"/>
                </a:cubicBezTo>
                <a:cubicBezTo>
                  <a:pt x="403138" y="21058"/>
                  <a:pt x="169622" y="5927"/>
                  <a:pt x="0" y="13716"/>
                </a:cubicBezTo>
                <a:cubicBezTo>
                  <a:pt x="-475" y="8699"/>
                  <a:pt x="-565" y="4408"/>
                  <a:pt x="0" y="0"/>
                </a:cubicBezTo>
                <a:close/>
              </a:path>
            </a:pathLst>
          </a:custGeom>
          <a:solidFill>
            <a:schemeClr val="accent2"/>
          </a:solidFill>
          <a:ln w="41275"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E2785C44-670B-4EEF-81B7-372E480C6CFE}"/>
              </a:ext>
            </a:extLst>
          </p:cNvPr>
          <p:cNvSpPr>
            <a:spLocks noGrp="1"/>
          </p:cNvSpPr>
          <p:nvPr>
            <p:ph idx="1"/>
          </p:nvPr>
        </p:nvSpPr>
        <p:spPr>
          <a:xfrm>
            <a:off x="3844813" y="552091"/>
            <a:ext cx="4668251" cy="5431536"/>
          </a:xfrm>
        </p:spPr>
        <p:txBody>
          <a:bodyPr anchor="ctr">
            <a:normAutofit/>
          </a:bodyPr>
          <a:lstStyle/>
          <a:p>
            <a:pPr lvl="0"/>
            <a:r>
              <a:rPr lang="cy" sz="2400" b="0" i="0" u="none" strike="noStrike" cap="none" baseline="0" dirty="0">
                <a:solidFill>
                  <a:srgbClr val="000000"/>
                </a:solidFill>
                <a:effectLst/>
                <a:uFillTx/>
                <a:latin typeface="Arial"/>
              </a:rPr>
              <a:t>Cyfrinachedd</a:t>
            </a:r>
          </a:p>
          <a:p>
            <a:pPr lvl="0"/>
            <a:r>
              <a:rPr lang="cy" sz="2400" b="0" i="0" u="none" strike="noStrike" cap="none" baseline="0" dirty="0">
                <a:solidFill>
                  <a:srgbClr val="000000"/>
                </a:solidFill>
                <a:effectLst/>
                <a:uFillTx/>
                <a:latin typeface="Arial"/>
              </a:rPr>
              <a:t>Parch</a:t>
            </a:r>
          </a:p>
          <a:p>
            <a:pPr lvl="0"/>
            <a:r>
              <a:rPr lang="cy" sz="2400" b="0" i="0" u="none" strike="noStrike" cap="none" baseline="0" dirty="0">
                <a:solidFill>
                  <a:srgbClr val="000000"/>
                </a:solidFill>
                <a:effectLst/>
                <a:uFillTx/>
                <a:latin typeface="Arial"/>
              </a:rPr>
              <a:t>Un person i siarad ar y tro. </a:t>
            </a:r>
            <a:r>
              <a:rPr lang="en-GB" sz="2400" dirty="0" err="1">
                <a:solidFill>
                  <a:srgbClr val="000000"/>
                </a:solidFill>
                <a:latin typeface="Arial"/>
              </a:rPr>
              <a:t>Codwch</a:t>
            </a:r>
            <a:r>
              <a:rPr lang="en-GB" sz="2400" dirty="0">
                <a:solidFill>
                  <a:srgbClr val="000000"/>
                </a:solidFill>
                <a:latin typeface="Arial"/>
              </a:rPr>
              <a:t> </a:t>
            </a:r>
            <a:r>
              <a:rPr lang="en-GB" sz="2400" dirty="0" err="1">
                <a:solidFill>
                  <a:srgbClr val="000000"/>
                </a:solidFill>
                <a:latin typeface="Arial"/>
              </a:rPr>
              <a:t>eich</a:t>
            </a:r>
            <a:r>
              <a:rPr lang="en-GB" sz="2400" dirty="0">
                <a:solidFill>
                  <a:srgbClr val="000000"/>
                </a:solidFill>
                <a:latin typeface="Arial"/>
              </a:rPr>
              <a:t> llaw </a:t>
            </a:r>
            <a:r>
              <a:rPr lang="cy" sz="2400" b="0" i="0" u="none" strike="noStrike" cap="none" baseline="0" dirty="0">
                <a:solidFill>
                  <a:srgbClr val="000000"/>
                </a:solidFill>
                <a:effectLst/>
                <a:uFillTx/>
                <a:latin typeface="Arial"/>
              </a:rPr>
              <a:t>os hoffech wneud sylw.</a:t>
            </a:r>
          </a:p>
          <a:p>
            <a:pPr lvl="0"/>
            <a:r>
              <a:rPr lang="cy" sz="2400" b="0" i="0" u="none" strike="noStrike" cap="none" baseline="0" dirty="0">
                <a:solidFill>
                  <a:srgbClr val="000000"/>
                </a:solidFill>
                <a:effectLst/>
                <a:uFillTx/>
                <a:latin typeface="Arial"/>
              </a:rPr>
              <a:t>Os ar-lein, defnyddiwch yr emoji ‘llaw i fyny’ neu’r blwch trafod</a:t>
            </a:r>
          </a:p>
          <a:p>
            <a:pPr lvl="0"/>
            <a:r>
              <a:rPr lang="cy" sz="2400" dirty="0">
                <a:solidFill>
                  <a:srgbClr val="000000"/>
                </a:solidFill>
                <a:latin typeface="Arial"/>
              </a:rPr>
              <a:t>Cyfraniad </a:t>
            </a:r>
            <a:r>
              <a:rPr lang="cy" sz="2400" b="0" i="0" u="none" strike="noStrike" cap="none" baseline="0" dirty="0">
                <a:solidFill>
                  <a:srgbClr val="000000"/>
                </a:solidFill>
                <a:effectLst/>
                <a:uFillTx/>
                <a:latin typeface="Arial"/>
              </a:rPr>
              <a:t>- plîs cyfrannwch a cheisiwch gadw ffocws</a:t>
            </a:r>
          </a:p>
        </p:txBody>
      </p:sp>
    </p:spTree>
    <p:extLst>
      <p:ext uri="{BB962C8B-B14F-4D97-AF65-F5344CB8AC3E}">
        <p14:creationId xmlns:p14="http://schemas.microsoft.com/office/powerpoint/2010/main" val="922998749"/>
      </p:ext>
    </p:extLst>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62FDAEE9-F0E1-6755-D028-1C2406B7CE7E}"/>
              </a:ext>
            </a:extLst>
          </p:cNvPr>
          <p:cNvSpPr>
            <a:spLocks noGrp="1"/>
          </p:cNvSpPr>
          <p:nvPr>
            <p:ph type="title"/>
          </p:nvPr>
        </p:nvSpPr>
        <p:spPr>
          <a:xfrm>
            <a:off x="628650" y="365125"/>
            <a:ext cx="7886700" cy="1325563"/>
          </a:xfrm>
        </p:spPr>
        <p:txBody>
          <a:bodyPr>
            <a:normAutofit/>
          </a:bodyPr>
          <a:lstStyle/>
          <a:p>
            <a:r>
              <a:rPr lang="cy" sz="4700" b="1" i="0" u="none" strike="noStrike" cap="none" baseline="0" dirty="0">
                <a:solidFill>
                  <a:srgbClr val="000000"/>
                </a:solidFill>
                <a:effectLst/>
                <a:uFillTx/>
                <a:latin typeface="Aptos Display"/>
              </a:rPr>
              <a:t>Nodau ac Amcanion  </a:t>
            </a:r>
          </a:p>
        </p:txBody>
      </p:sp>
      <p:sp>
        <p:nvSpPr>
          <p:cNvPr id="13"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onnsiteX0" fmla="*/ 0 w 8140446"/>
              <a:gd name="connsiteY0" fmla="*/ 0 h 18288"/>
              <a:gd name="connsiteX1" fmla="*/ 434157 w 8140446"/>
              <a:gd name="connsiteY1" fmla="*/ 0 h 18288"/>
              <a:gd name="connsiteX2" fmla="*/ 1193932 w 8140446"/>
              <a:gd name="connsiteY2" fmla="*/ 0 h 18288"/>
              <a:gd name="connsiteX3" fmla="*/ 1628089 w 8140446"/>
              <a:gd name="connsiteY3" fmla="*/ 0 h 18288"/>
              <a:gd name="connsiteX4" fmla="*/ 2225055 w 8140446"/>
              <a:gd name="connsiteY4" fmla="*/ 0 h 18288"/>
              <a:gd name="connsiteX5" fmla="*/ 3066235 w 8140446"/>
              <a:gd name="connsiteY5" fmla="*/ 0 h 18288"/>
              <a:gd name="connsiteX6" fmla="*/ 3744605 w 8140446"/>
              <a:gd name="connsiteY6" fmla="*/ 0 h 18288"/>
              <a:gd name="connsiteX7" fmla="*/ 4504380 w 8140446"/>
              <a:gd name="connsiteY7" fmla="*/ 0 h 18288"/>
              <a:gd name="connsiteX8" fmla="*/ 5101346 w 8140446"/>
              <a:gd name="connsiteY8" fmla="*/ 0 h 18288"/>
              <a:gd name="connsiteX9" fmla="*/ 5779717 w 8140446"/>
              <a:gd name="connsiteY9" fmla="*/ 0 h 18288"/>
              <a:gd name="connsiteX10" fmla="*/ 6620896 w 8140446"/>
              <a:gd name="connsiteY10" fmla="*/ 0 h 18288"/>
              <a:gd name="connsiteX11" fmla="*/ 7136458 w 8140446"/>
              <a:gd name="connsiteY11" fmla="*/ 0 h 18288"/>
              <a:gd name="connsiteX12" fmla="*/ 8140446 w 8140446"/>
              <a:gd name="connsiteY12" fmla="*/ 0 h 18288"/>
              <a:gd name="connsiteX13" fmla="*/ 8140446 w 8140446"/>
              <a:gd name="connsiteY13" fmla="*/ 18288 h 18288"/>
              <a:gd name="connsiteX14" fmla="*/ 7543480 w 8140446"/>
              <a:gd name="connsiteY14" fmla="*/ 18288 h 18288"/>
              <a:gd name="connsiteX15" fmla="*/ 7109323 w 8140446"/>
              <a:gd name="connsiteY15" fmla="*/ 18288 h 18288"/>
              <a:gd name="connsiteX16" fmla="*/ 6430952 w 8140446"/>
              <a:gd name="connsiteY16" fmla="*/ 18288 h 18288"/>
              <a:gd name="connsiteX17" fmla="*/ 5915391 w 8140446"/>
              <a:gd name="connsiteY17" fmla="*/ 18288 h 18288"/>
              <a:gd name="connsiteX18" fmla="*/ 5237020 w 8140446"/>
              <a:gd name="connsiteY18" fmla="*/ 18288 h 18288"/>
              <a:gd name="connsiteX19" fmla="*/ 4558650 w 8140446"/>
              <a:gd name="connsiteY19" fmla="*/ 18288 h 18288"/>
              <a:gd name="connsiteX20" fmla="*/ 3880279 w 8140446"/>
              <a:gd name="connsiteY20" fmla="*/ 18288 h 18288"/>
              <a:gd name="connsiteX21" fmla="*/ 3201909 w 8140446"/>
              <a:gd name="connsiteY21" fmla="*/ 18288 h 18288"/>
              <a:gd name="connsiteX22" fmla="*/ 2604943 w 8140446"/>
              <a:gd name="connsiteY22" fmla="*/ 18288 h 18288"/>
              <a:gd name="connsiteX23" fmla="*/ 1845168 w 8140446"/>
              <a:gd name="connsiteY23" fmla="*/ 18288 h 18288"/>
              <a:gd name="connsiteX24" fmla="*/ 1166797 w 8140446"/>
              <a:gd name="connsiteY24" fmla="*/ 18288 h 18288"/>
              <a:gd name="connsiteX25" fmla="*/ 0 w 8140446"/>
              <a:gd name="connsiteY25" fmla="*/ 18288 h 18288"/>
              <a:gd name="connsiteX26" fmla="*/ 0 w 8140446"/>
              <a:gd name="connsiteY2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olidFill>
            <a:schemeClr val="accent2"/>
          </a:solidFill>
          <a:ln w="41275"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14A3BDAA-8E23-AB89-94FA-BEF2CDB85250}"/>
              </a:ext>
            </a:extLst>
          </p:cNvPr>
          <p:cNvSpPr>
            <a:spLocks noGrp="1"/>
          </p:cNvSpPr>
          <p:nvPr>
            <p:ph idx="1"/>
          </p:nvPr>
        </p:nvSpPr>
        <p:spPr>
          <a:xfrm>
            <a:off x="628649" y="1929384"/>
            <a:ext cx="8013573" cy="4545202"/>
          </a:xfrm>
        </p:spPr>
        <p:txBody>
          <a:bodyPr>
            <a:normAutofit fontScale="92500" lnSpcReduction="10000"/>
          </a:bodyPr>
          <a:lstStyle/>
          <a:p>
            <a:pPr marL="0" indent="0">
              <a:buNone/>
            </a:pPr>
            <a:r>
              <a:rPr lang="cy" sz="2400" b="1" i="0" u="none" strike="noStrike" cap="none" baseline="0" dirty="0">
                <a:solidFill>
                  <a:srgbClr val="000000"/>
                </a:solidFill>
                <a:effectLst/>
                <a:uFillTx/>
                <a:latin typeface="Aptos"/>
              </a:rPr>
              <a:t>Tasg 3 - Diogelu</a:t>
            </a:r>
          </a:p>
          <a:p>
            <a:r>
              <a:rPr lang="cy" sz="2400" b="0" i="0" u="none" strike="noStrike" cap="none" baseline="0" dirty="0">
                <a:solidFill>
                  <a:srgbClr val="000000"/>
                </a:solidFill>
                <a:effectLst/>
                <a:uFillTx/>
                <a:latin typeface="Aptos"/>
              </a:rPr>
              <a:t>Egluro gofynion sy’n ymwneud â’r aseiniad diogelu gan gynnwys sut i fodloni canlyniadau dysgu gofynnol Gofal Cymdeithasol Cymru (GCC) ar gyfer Tasg 3 </a:t>
            </a:r>
          </a:p>
          <a:p>
            <a:r>
              <a:rPr lang="cy" sz="2400" b="0" i="0" u="none" strike="noStrike" cap="none" baseline="0" dirty="0">
                <a:solidFill>
                  <a:srgbClr val="000000"/>
                </a:solidFill>
                <a:effectLst/>
                <a:uFillTx/>
                <a:latin typeface="Aptos"/>
              </a:rPr>
              <a:t>Archwilio'r fframwaith deddfwriaethol mewn perthynas â diogelu oedolion/plant</a:t>
            </a:r>
          </a:p>
          <a:p>
            <a:r>
              <a:rPr lang="en-GB" sz="2400" dirty="0" err="1"/>
              <a:t>Adlewyrchu’n</a:t>
            </a:r>
            <a:r>
              <a:rPr lang="en-GB" sz="2400" dirty="0"/>
              <a:t> </a:t>
            </a:r>
            <a:r>
              <a:rPr lang="en-GB" sz="2400" dirty="0" err="1"/>
              <a:t>feirniadol</a:t>
            </a:r>
            <a:r>
              <a:rPr lang="en-GB" sz="2400" dirty="0"/>
              <a:t> </a:t>
            </a:r>
            <a:r>
              <a:rPr lang="en-GB" sz="2400" dirty="0" err="1"/>
              <a:t>ar</a:t>
            </a:r>
            <a:r>
              <a:rPr lang="en-GB" sz="2400" dirty="0"/>
              <a:t> </a:t>
            </a:r>
            <a:r>
              <a:rPr lang="en-GB" sz="2400" dirty="0" err="1"/>
              <a:t>ddadansoddi</a:t>
            </a:r>
            <a:r>
              <a:rPr lang="en-GB" sz="2400" dirty="0"/>
              <a:t> </a:t>
            </a:r>
            <a:r>
              <a:rPr lang="en-GB" sz="2400" dirty="0" err="1"/>
              <a:t>mewn</a:t>
            </a:r>
            <a:r>
              <a:rPr lang="en-GB" sz="2400" dirty="0"/>
              <a:t> </a:t>
            </a:r>
            <a:r>
              <a:rPr lang="en-GB" sz="2400" dirty="0" err="1"/>
              <a:t>asesu</a:t>
            </a:r>
            <a:r>
              <a:rPr lang="en-GB" sz="2400" dirty="0"/>
              <a:t> </a:t>
            </a:r>
            <a:r>
              <a:rPr lang="en-GB" sz="2400" dirty="0" err="1"/>
              <a:t>yn</a:t>
            </a:r>
            <a:r>
              <a:rPr lang="en-GB" sz="2400" dirty="0"/>
              <a:t> </a:t>
            </a:r>
            <a:r>
              <a:rPr lang="en-GB" sz="2400" dirty="0" err="1"/>
              <a:t>cynnwys</a:t>
            </a:r>
            <a:r>
              <a:rPr lang="en-GB" sz="2400" dirty="0"/>
              <a:t> </a:t>
            </a:r>
            <a:r>
              <a:rPr lang="en-GB" sz="2400" dirty="0" err="1"/>
              <a:t>deinameg</a:t>
            </a:r>
            <a:r>
              <a:rPr lang="en-GB" sz="2400" dirty="0"/>
              <a:t> </a:t>
            </a:r>
            <a:r>
              <a:rPr lang="en-GB" sz="2400" dirty="0" err="1"/>
              <a:t>pŵer</a:t>
            </a:r>
            <a:r>
              <a:rPr lang="en-GB" sz="2400" dirty="0"/>
              <a:t> </a:t>
            </a:r>
            <a:r>
              <a:rPr lang="en-GB" sz="2400" dirty="0" err="1"/>
              <a:t>ar</a:t>
            </a:r>
            <a:r>
              <a:rPr lang="en-GB" sz="2400" dirty="0"/>
              <a:t> </a:t>
            </a:r>
            <a:r>
              <a:rPr lang="en-GB" sz="2400" dirty="0" err="1"/>
              <a:t>ymarfer</a:t>
            </a:r>
            <a:r>
              <a:rPr lang="en-GB" sz="2400" dirty="0"/>
              <a:t> </a:t>
            </a:r>
            <a:r>
              <a:rPr lang="en-GB" sz="2400" dirty="0" err="1"/>
              <a:t>gwrth-ormesol</a:t>
            </a:r>
            <a:r>
              <a:rPr lang="en-GB" sz="2400" dirty="0"/>
              <a:t> </a:t>
            </a:r>
          </a:p>
          <a:p>
            <a:r>
              <a:rPr lang="en-GB" sz="2400" dirty="0" err="1"/>
              <a:t>Ystyried</a:t>
            </a:r>
            <a:r>
              <a:rPr lang="en-GB" sz="2400" dirty="0"/>
              <a:t> </a:t>
            </a:r>
            <a:r>
              <a:rPr lang="en-GB" sz="2400" dirty="0" err="1"/>
              <a:t>cydweithio</a:t>
            </a:r>
            <a:r>
              <a:rPr lang="en-GB" sz="2400" dirty="0"/>
              <a:t> </a:t>
            </a:r>
            <a:r>
              <a:rPr lang="en-GB" sz="2400" dirty="0" err="1"/>
              <a:t>yn</a:t>
            </a:r>
            <a:r>
              <a:rPr lang="en-GB" sz="2400" dirty="0"/>
              <a:t> </a:t>
            </a:r>
            <a:r>
              <a:rPr lang="en-GB" sz="2400" dirty="0" err="1"/>
              <a:t>cynnwys</a:t>
            </a:r>
            <a:r>
              <a:rPr lang="en-GB" sz="2400" dirty="0"/>
              <a:t> </a:t>
            </a:r>
            <a:r>
              <a:rPr lang="en-GB" sz="2400" dirty="0" err="1"/>
              <a:t>rhai</a:t>
            </a:r>
            <a:r>
              <a:rPr lang="en-GB" sz="2400" dirty="0"/>
              <a:t> </a:t>
            </a:r>
            <a:r>
              <a:rPr lang="en-GB" sz="2400" dirty="0" err="1"/>
              <a:t>o’r</a:t>
            </a:r>
            <a:r>
              <a:rPr lang="en-GB" sz="2400" dirty="0"/>
              <a:t> </a:t>
            </a:r>
            <a:r>
              <a:rPr lang="en-GB" sz="2400" dirty="0" err="1"/>
              <a:t>tensiynau</a:t>
            </a:r>
            <a:r>
              <a:rPr lang="en-GB" sz="2400" dirty="0"/>
              <a:t> </a:t>
            </a:r>
            <a:r>
              <a:rPr lang="en-GB" sz="2400" dirty="0" err="1"/>
              <a:t>a’r</a:t>
            </a:r>
            <a:r>
              <a:rPr lang="en-GB" sz="2400" dirty="0"/>
              <a:t> </a:t>
            </a:r>
            <a:r>
              <a:rPr lang="en-GB" sz="2400" dirty="0" err="1"/>
              <a:t>gwrthdaro</a:t>
            </a:r>
            <a:r>
              <a:rPr lang="en-GB" sz="2400" dirty="0"/>
              <a:t> </a:t>
            </a:r>
            <a:r>
              <a:rPr lang="en-GB" sz="2400" dirty="0" err="1"/>
              <a:t>posibl</a:t>
            </a:r>
            <a:r>
              <a:rPr lang="en-GB" sz="2400" dirty="0"/>
              <a:t> y </a:t>
            </a:r>
            <a:r>
              <a:rPr lang="en-GB" sz="2400" dirty="0" err="1"/>
              <a:t>deuir</a:t>
            </a:r>
            <a:r>
              <a:rPr lang="en-GB" sz="2400" dirty="0"/>
              <a:t> </a:t>
            </a:r>
            <a:r>
              <a:rPr lang="en-GB" sz="2400" dirty="0" err="1"/>
              <a:t>ar</a:t>
            </a:r>
            <a:r>
              <a:rPr lang="en-GB" sz="2400" dirty="0"/>
              <a:t> </a:t>
            </a:r>
            <a:r>
              <a:rPr lang="en-GB" sz="2400" dirty="0" err="1"/>
              <a:t>eu</a:t>
            </a:r>
            <a:r>
              <a:rPr lang="en-GB" sz="2400" dirty="0"/>
              <a:t> </a:t>
            </a:r>
            <a:r>
              <a:rPr lang="en-GB" sz="2400" dirty="0" err="1"/>
              <a:t>traws</a:t>
            </a:r>
            <a:r>
              <a:rPr lang="en-GB" sz="2400" dirty="0"/>
              <a:t> </a:t>
            </a:r>
            <a:r>
              <a:rPr lang="en-GB" sz="2400" dirty="0" err="1"/>
              <a:t>mewn</a:t>
            </a:r>
            <a:r>
              <a:rPr lang="en-GB" sz="2400" dirty="0"/>
              <a:t> </a:t>
            </a:r>
            <a:r>
              <a:rPr lang="en-GB" sz="2400" dirty="0" err="1"/>
              <a:t>asesu</a:t>
            </a:r>
            <a:r>
              <a:rPr lang="en-GB" sz="2400" dirty="0"/>
              <a:t> </a:t>
            </a:r>
            <a:r>
              <a:rPr lang="en-GB" sz="2400" dirty="0" err="1"/>
              <a:t>diogelu</a:t>
            </a:r>
            <a:r>
              <a:rPr lang="en-GB" sz="2400" dirty="0"/>
              <a:t> </a:t>
            </a:r>
          </a:p>
          <a:p>
            <a:r>
              <a:rPr lang="cy" sz="2400" b="0" i="0" u="none" strike="noStrike" cap="none" baseline="0" dirty="0">
                <a:solidFill>
                  <a:srgbClr val="000000"/>
                </a:solidFill>
                <a:effectLst/>
                <a:uFillTx/>
                <a:latin typeface="Aptos"/>
              </a:rPr>
              <a:t>Ystyried damcaniaethau a modelau i danategu arfer proffesiynol</a:t>
            </a:r>
          </a:p>
          <a:p>
            <a:r>
              <a:rPr lang="cy" sz="2400" b="0" i="0" u="none" strike="noStrike" cap="none" baseline="0" dirty="0">
                <a:solidFill>
                  <a:srgbClr val="000000"/>
                </a:solidFill>
                <a:effectLst/>
                <a:uFillTx/>
                <a:latin typeface="Aptos"/>
              </a:rPr>
              <a:t>Ystyried gweithio gyda chymhlethdod a gwneud penderfyniadau proffesiynol. </a:t>
            </a:r>
          </a:p>
          <a:p>
            <a:endParaRPr lang="en-US" sz="1900" dirty="0"/>
          </a:p>
          <a:p>
            <a:endParaRPr lang="en-US" sz="1900" dirty="0"/>
          </a:p>
        </p:txBody>
      </p:sp>
      <p:sp>
        <p:nvSpPr>
          <p:cNvPr id="6" name="Footer Placeholder 5">
            <a:extLst>
              <a:ext uri="{FF2B5EF4-FFF2-40B4-BE49-F238E27FC236}">
                <a16:creationId xmlns:a16="http://schemas.microsoft.com/office/drawing/2014/main" id="{41A2546B-10D0-EAD1-73B6-2C103A50719C}"/>
              </a:ext>
            </a:extLst>
          </p:cNvPr>
          <p:cNvSpPr>
            <a:spLocks noGrp="1"/>
          </p:cNvSpPr>
          <p:nvPr>
            <p:ph type="ftr" sz="quarter" idx="11"/>
          </p:nvPr>
        </p:nvSpPr>
        <p:spPr>
          <a:xfrm>
            <a:off x="3028950" y="6356350"/>
            <a:ext cx="3086100" cy="365125"/>
          </a:xfrm>
        </p:spPr>
        <p:txBody>
          <a:bodyPr>
            <a:normAutofit/>
          </a:bodyPr>
          <a:lstStyle/>
          <a:p>
            <a:pPr>
              <a:lnSpc>
                <a:spcPct val="90000"/>
              </a:lnSpc>
              <a:spcAft>
                <a:spcPts val="600"/>
              </a:spcAft>
              <a:defRPr/>
            </a:pPr>
            <a:r>
              <a:rPr lang="cy" sz="200" b="0" i="0" u="none" strike="noStrike" cap="none" baseline="0" dirty="0">
                <a:solidFill>
                  <a:srgbClr val="767676"/>
                </a:solidFill>
                <a:effectLst/>
                <a:uFillTx/>
                <a:latin typeface="Aptos"/>
              </a:rPr>
              <a:t>PORTH AGORED - </a:t>
            </a:r>
            <a:r>
              <a:rPr lang="en-GB" sz="200" b="0" i="0" u="none" strike="noStrike" cap="none" baseline="0" dirty="0" err="1">
                <a:solidFill>
                  <a:srgbClr val="767676"/>
                </a:solidFill>
                <a:effectLst/>
                <a:uFillTx/>
                <a:latin typeface="Aptos"/>
              </a:rPr>
              <a:t>Cadarnhau</a:t>
            </a:r>
            <a:r>
              <a:rPr lang="cy" sz="200" b="0" i="0" u="none" strike="noStrike" cap="none" baseline="0" dirty="0">
                <a:solidFill>
                  <a:srgbClr val="767676"/>
                </a:solidFill>
                <a:effectLst/>
                <a:uFillTx/>
                <a:latin typeface="Aptos"/>
              </a:rPr>
              <a:t> Ymarfer Gwaith Cymdeithasol</a:t>
            </a:r>
          </a:p>
          <a:p>
            <a:pPr>
              <a:lnSpc>
                <a:spcPct val="90000"/>
              </a:lnSpc>
              <a:spcAft>
                <a:spcPts val="600"/>
              </a:spcAft>
              <a:defRPr/>
            </a:pPr>
            <a:r>
              <a:rPr lang="en-GB" sz="200" dirty="0"/>
              <a:t>
</a:t>
            </a:r>
          </a:p>
        </p:txBody>
      </p:sp>
      <p:sp>
        <p:nvSpPr>
          <p:cNvPr id="4" name="Slide Number Placeholder 3">
            <a:extLst>
              <a:ext uri="{FF2B5EF4-FFF2-40B4-BE49-F238E27FC236}">
                <a16:creationId xmlns:a16="http://schemas.microsoft.com/office/drawing/2014/main" id="{AED4393C-EC94-240B-CEB6-29699A7764EB}"/>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B279AC3C-9A7B-46D6-8EDB-3083219B5F49}" type="slidenum">
              <a:rPr lang="en-GB" altLang="en-US" smtClean="0"/>
              <a:pPr>
                <a:spcAft>
                  <a:spcPts val="600"/>
                </a:spcAft>
                <a:defRPr/>
              </a:pPr>
              <a:t>3</a:t>
            </a:fld>
            <a:endParaRPr lang="en-GB" altLang="en-US"/>
          </a:p>
        </p:txBody>
      </p:sp>
    </p:spTree>
    <p:extLst>
      <p:ext uri="{BB962C8B-B14F-4D97-AF65-F5344CB8AC3E}">
        <p14:creationId xmlns:p14="http://schemas.microsoft.com/office/powerpoint/2010/main" val="158395236"/>
      </p:ext>
    </p:extLst>
  </p:cSld>
  <p:clrMapOvr>
    <a:masterClrMapping/>
  </p:clrMapOvr>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D6A7DA6B-C893-5F68-B02F-2B511A72E2FC}"/>
              </a:ext>
            </a:extLst>
          </p:cNvPr>
          <p:cNvSpPr>
            <a:spLocks noGrp="1"/>
          </p:cNvSpPr>
          <p:nvPr>
            <p:ph type="title"/>
          </p:nvPr>
        </p:nvSpPr>
        <p:spPr>
          <a:xfrm>
            <a:off x="628650" y="365125"/>
            <a:ext cx="7886700" cy="1325563"/>
          </a:xfrm>
        </p:spPr>
        <p:txBody>
          <a:bodyPr>
            <a:normAutofit/>
          </a:bodyPr>
          <a:lstStyle/>
          <a:p>
            <a:r>
              <a:rPr lang="cy" sz="4300" b="1" i="0" u="none" strike="noStrike" cap="none" baseline="0" dirty="0">
                <a:solidFill>
                  <a:srgbClr val="000000"/>
                </a:solidFill>
                <a:effectLst/>
                <a:uFillTx/>
                <a:latin typeface="Aptos Display"/>
              </a:rPr>
              <a:t>Tasg 3 - Diogelu - Y Cwestiwn Portffolio</a:t>
            </a:r>
          </a:p>
        </p:txBody>
      </p:sp>
      <p:sp>
        <p:nvSpPr>
          <p:cNvPr id="13"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onnsiteX0" fmla="*/ 0 w 8140446"/>
              <a:gd name="connsiteY0" fmla="*/ 0 h 18288"/>
              <a:gd name="connsiteX1" fmla="*/ 434157 w 8140446"/>
              <a:gd name="connsiteY1" fmla="*/ 0 h 18288"/>
              <a:gd name="connsiteX2" fmla="*/ 1193932 w 8140446"/>
              <a:gd name="connsiteY2" fmla="*/ 0 h 18288"/>
              <a:gd name="connsiteX3" fmla="*/ 1628089 w 8140446"/>
              <a:gd name="connsiteY3" fmla="*/ 0 h 18288"/>
              <a:gd name="connsiteX4" fmla="*/ 2225055 w 8140446"/>
              <a:gd name="connsiteY4" fmla="*/ 0 h 18288"/>
              <a:gd name="connsiteX5" fmla="*/ 3066235 w 8140446"/>
              <a:gd name="connsiteY5" fmla="*/ 0 h 18288"/>
              <a:gd name="connsiteX6" fmla="*/ 3744605 w 8140446"/>
              <a:gd name="connsiteY6" fmla="*/ 0 h 18288"/>
              <a:gd name="connsiteX7" fmla="*/ 4504380 w 8140446"/>
              <a:gd name="connsiteY7" fmla="*/ 0 h 18288"/>
              <a:gd name="connsiteX8" fmla="*/ 5101346 w 8140446"/>
              <a:gd name="connsiteY8" fmla="*/ 0 h 18288"/>
              <a:gd name="connsiteX9" fmla="*/ 5779717 w 8140446"/>
              <a:gd name="connsiteY9" fmla="*/ 0 h 18288"/>
              <a:gd name="connsiteX10" fmla="*/ 6620896 w 8140446"/>
              <a:gd name="connsiteY10" fmla="*/ 0 h 18288"/>
              <a:gd name="connsiteX11" fmla="*/ 7136458 w 8140446"/>
              <a:gd name="connsiteY11" fmla="*/ 0 h 18288"/>
              <a:gd name="connsiteX12" fmla="*/ 8140446 w 8140446"/>
              <a:gd name="connsiteY12" fmla="*/ 0 h 18288"/>
              <a:gd name="connsiteX13" fmla="*/ 8140446 w 8140446"/>
              <a:gd name="connsiteY13" fmla="*/ 18288 h 18288"/>
              <a:gd name="connsiteX14" fmla="*/ 7543480 w 8140446"/>
              <a:gd name="connsiteY14" fmla="*/ 18288 h 18288"/>
              <a:gd name="connsiteX15" fmla="*/ 7109323 w 8140446"/>
              <a:gd name="connsiteY15" fmla="*/ 18288 h 18288"/>
              <a:gd name="connsiteX16" fmla="*/ 6430952 w 8140446"/>
              <a:gd name="connsiteY16" fmla="*/ 18288 h 18288"/>
              <a:gd name="connsiteX17" fmla="*/ 5915391 w 8140446"/>
              <a:gd name="connsiteY17" fmla="*/ 18288 h 18288"/>
              <a:gd name="connsiteX18" fmla="*/ 5237020 w 8140446"/>
              <a:gd name="connsiteY18" fmla="*/ 18288 h 18288"/>
              <a:gd name="connsiteX19" fmla="*/ 4558650 w 8140446"/>
              <a:gd name="connsiteY19" fmla="*/ 18288 h 18288"/>
              <a:gd name="connsiteX20" fmla="*/ 3880279 w 8140446"/>
              <a:gd name="connsiteY20" fmla="*/ 18288 h 18288"/>
              <a:gd name="connsiteX21" fmla="*/ 3201909 w 8140446"/>
              <a:gd name="connsiteY21" fmla="*/ 18288 h 18288"/>
              <a:gd name="connsiteX22" fmla="*/ 2604943 w 8140446"/>
              <a:gd name="connsiteY22" fmla="*/ 18288 h 18288"/>
              <a:gd name="connsiteX23" fmla="*/ 1845168 w 8140446"/>
              <a:gd name="connsiteY23" fmla="*/ 18288 h 18288"/>
              <a:gd name="connsiteX24" fmla="*/ 1166797 w 8140446"/>
              <a:gd name="connsiteY24" fmla="*/ 18288 h 18288"/>
              <a:gd name="connsiteX25" fmla="*/ 0 w 8140446"/>
              <a:gd name="connsiteY25" fmla="*/ 18288 h 18288"/>
              <a:gd name="connsiteX26" fmla="*/ 0 w 8140446"/>
              <a:gd name="connsiteY2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olidFill>
            <a:schemeClr val="accent2"/>
          </a:solidFill>
          <a:ln w="41275"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621EF528-7836-F5D4-FAB1-CD40E1D1FB20}"/>
              </a:ext>
            </a:extLst>
          </p:cNvPr>
          <p:cNvSpPr>
            <a:spLocks noGrp="1"/>
          </p:cNvSpPr>
          <p:nvPr>
            <p:ph idx="1"/>
          </p:nvPr>
        </p:nvSpPr>
        <p:spPr>
          <a:xfrm>
            <a:off x="628650" y="1929383"/>
            <a:ext cx="7886700" cy="4563491"/>
          </a:xfrm>
        </p:spPr>
        <p:txBody>
          <a:bodyPr>
            <a:normAutofit/>
          </a:bodyPr>
          <a:lstStyle/>
          <a:p>
            <a:r>
              <a:rPr lang="cy" sz="2000" b="0" i="0" u="none" strike="noStrike" cap="none" baseline="0" dirty="0">
                <a:solidFill>
                  <a:srgbClr val="000000"/>
                </a:solidFill>
                <a:effectLst/>
                <a:uFillTx/>
                <a:latin typeface="Aptos"/>
              </a:rPr>
              <a:t>Cwblhewch astudiaeth achos </a:t>
            </a:r>
            <a:r>
              <a:rPr lang="en-GB" sz="2000" b="0" i="0" u="none" strike="noStrike" cap="none" baseline="0" dirty="0" err="1">
                <a:solidFill>
                  <a:srgbClr val="000000"/>
                </a:solidFill>
                <a:effectLst/>
                <a:uFillTx/>
                <a:latin typeface="Aptos"/>
              </a:rPr>
              <a:t>adlewyrchol</a:t>
            </a:r>
            <a:r>
              <a:rPr lang="cy" sz="2000" b="0" i="0" u="none" strike="noStrike" cap="none" baseline="0" dirty="0">
                <a:solidFill>
                  <a:srgbClr val="000000"/>
                </a:solidFill>
                <a:effectLst/>
                <a:uFillTx/>
                <a:latin typeface="Aptos"/>
              </a:rPr>
              <a:t> feirniadol yn seiliedig ar asesiad yr ydych wedi'i gynnal gydag eraill,</a:t>
            </a:r>
            <a:r>
              <a:rPr lang="cy" sz="2000" b="1" i="0" u="none" strike="noStrike" cap="none" baseline="0" dirty="0">
                <a:solidFill>
                  <a:srgbClr val="000000"/>
                </a:solidFill>
                <a:effectLst/>
                <a:uFillTx/>
                <a:latin typeface="Aptos"/>
              </a:rPr>
              <a:t> </a:t>
            </a:r>
            <a:r>
              <a:rPr lang="cy" sz="2000" b="0" i="0" u="none" strike="noStrike" cap="none" baseline="0" dirty="0">
                <a:solidFill>
                  <a:srgbClr val="000000"/>
                </a:solidFill>
                <a:effectLst/>
                <a:uFillTx/>
                <a:latin typeface="Aptos"/>
              </a:rPr>
              <a:t>yn eich maes gwaith eich hun, yn ymwneud â diogelu naill ai oedolyn neu blentyn. </a:t>
            </a:r>
          </a:p>
          <a:p>
            <a:r>
              <a:rPr lang="cy" sz="2000" b="0" i="0" u="none" strike="noStrike" cap="none" baseline="0" dirty="0">
                <a:solidFill>
                  <a:srgbClr val="000000"/>
                </a:solidFill>
                <a:effectLst/>
                <a:uFillTx/>
                <a:latin typeface="Aptos"/>
              </a:rPr>
              <a:t>Rhaid i chi ddangos sut mae'r achos yn cysylltu </a:t>
            </a:r>
            <a:r>
              <a:rPr lang="cy" sz="2000" b="1" i="0" u="none" strike="noStrike" cap="none" baseline="0" dirty="0">
                <a:solidFill>
                  <a:srgbClr val="000000"/>
                </a:solidFill>
                <a:effectLst/>
                <a:uFillTx/>
                <a:latin typeface="Aptos"/>
              </a:rPr>
              <a:t>neu y gallai</a:t>
            </a:r>
            <a:r>
              <a:rPr lang="cy" sz="2000" b="0" i="0" u="none" strike="noStrike" cap="none" baseline="0" dirty="0">
                <a:solidFill>
                  <a:srgbClr val="000000"/>
                </a:solidFill>
                <a:effectLst/>
                <a:uFillTx/>
                <a:latin typeface="Aptos"/>
              </a:rPr>
              <a:t> gysylltu â deddfwriaeth, polisïau, strategaethau a gweithdrefnau diogelu (gan gynnwys dangos dealltwriaeth o’r rhyngwyneb rhwng darpariaeth gwasanaethau cymdeithasol yng Nghymru â’r Deyrnas Unedig, yr Undeb Ewropeaidd (UE) a’r tu allan i’r UE). </a:t>
            </a:r>
          </a:p>
          <a:p>
            <a:r>
              <a:rPr lang="cy" sz="2000" b="0" i="0" u="none" strike="noStrike" cap="none" baseline="0" dirty="0">
                <a:solidFill>
                  <a:srgbClr val="000000"/>
                </a:solidFill>
                <a:effectLst/>
                <a:uFillTx/>
                <a:latin typeface="Aptos"/>
              </a:rPr>
              <a:t>Rhaid i chi ddangos eich dealltwriaeth o integreiddio dadansoddi mewn asesu, cydweithio a barn broffesiynol mewn sefyllfaoedd cynyddol gymhleth a'r defnydd o ddamcaniaethau gwaith cymdeithasol. </a:t>
            </a:r>
          </a:p>
          <a:p>
            <a:r>
              <a:rPr lang="cy" sz="2000" b="0" i="0" u="none" strike="noStrike" cap="none" baseline="0" dirty="0">
                <a:solidFill>
                  <a:srgbClr val="000000"/>
                </a:solidFill>
                <a:effectLst/>
                <a:uFillTx/>
                <a:latin typeface="Aptos"/>
              </a:rPr>
              <a:t>Rhaid i chi gyfeirio at ddimensiynau penodol gweithio yng Nghymru. (</a:t>
            </a:r>
            <a:r>
              <a:rPr lang="cy" sz="2000" b="0" i="1" u="none" strike="noStrike" cap="none" baseline="0" dirty="0">
                <a:solidFill>
                  <a:srgbClr val="000000"/>
                </a:solidFill>
                <a:effectLst/>
                <a:uFillTx/>
                <a:latin typeface="Aptos"/>
              </a:rPr>
              <a:t>4000 o eiriau +/- 10%).</a:t>
            </a:r>
          </a:p>
          <a:p>
            <a:endParaRPr lang="en-US" sz="1900" dirty="0"/>
          </a:p>
        </p:txBody>
      </p:sp>
      <p:sp>
        <p:nvSpPr>
          <p:cNvPr id="6" name="Footer Placeholder 5">
            <a:extLst>
              <a:ext uri="{FF2B5EF4-FFF2-40B4-BE49-F238E27FC236}">
                <a16:creationId xmlns:a16="http://schemas.microsoft.com/office/drawing/2014/main" id="{51A2E21B-A12E-16F1-7ED6-AADFB37EFE8D}"/>
              </a:ext>
            </a:extLst>
          </p:cNvPr>
          <p:cNvSpPr>
            <a:spLocks noGrp="1"/>
          </p:cNvSpPr>
          <p:nvPr>
            <p:ph type="ftr" sz="quarter" idx="11"/>
          </p:nvPr>
        </p:nvSpPr>
        <p:spPr>
          <a:xfrm>
            <a:off x="3028950" y="6356350"/>
            <a:ext cx="3086100" cy="365125"/>
          </a:xfrm>
        </p:spPr>
        <p:txBody>
          <a:bodyPr>
            <a:normAutofit/>
          </a:bodyPr>
          <a:lstStyle/>
          <a:p>
            <a:pPr>
              <a:lnSpc>
                <a:spcPct val="90000"/>
              </a:lnSpc>
              <a:spcAft>
                <a:spcPts val="600"/>
              </a:spcAft>
              <a:defRPr/>
            </a:pPr>
            <a:r>
              <a:rPr lang="cy" sz="200" b="0" i="0" u="none" strike="noStrike" cap="none" baseline="0" dirty="0">
                <a:solidFill>
                  <a:srgbClr val="767676"/>
                </a:solidFill>
                <a:effectLst/>
                <a:uFillTx/>
                <a:latin typeface="Aptos"/>
              </a:rPr>
              <a:t>PORTH AGORED - </a:t>
            </a:r>
            <a:r>
              <a:rPr lang="en-GB" sz="200" b="0" i="0" u="none" strike="noStrike" cap="none" baseline="0" dirty="0" err="1">
                <a:solidFill>
                  <a:srgbClr val="767676"/>
                </a:solidFill>
                <a:effectLst/>
                <a:uFillTx/>
                <a:latin typeface="Aptos"/>
              </a:rPr>
              <a:t>Cadarnhau</a:t>
            </a:r>
            <a:r>
              <a:rPr lang="cy" sz="200" b="0" i="0" u="none" strike="noStrike" cap="none" baseline="0" dirty="0">
                <a:solidFill>
                  <a:srgbClr val="767676"/>
                </a:solidFill>
                <a:effectLst/>
                <a:uFillTx/>
                <a:latin typeface="Aptos"/>
              </a:rPr>
              <a:t> Ymarfer Gwaith Cymdeithasol</a:t>
            </a:r>
          </a:p>
          <a:p>
            <a:pPr>
              <a:lnSpc>
                <a:spcPct val="90000"/>
              </a:lnSpc>
              <a:spcAft>
                <a:spcPts val="600"/>
              </a:spcAft>
              <a:defRPr/>
            </a:pPr>
            <a:r>
              <a:rPr lang="en-GB" sz="200" dirty="0"/>
              <a:t>
</a:t>
            </a:r>
          </a:p>
        </p:txBody>
      </p:sp>
      <p:sp>
        <p:nvSpPr>
          <p:cNvPr id="4" name="Slide Number Placeholder 3">
            <a:extLst>
              <a:ext uri="{FF2B5EF4-FFF2-40B4-BE49-F238E27FC236}">
                <a16:creationId xmlns:a16="http://schemas.microsoft.com/office/drawing/2014/main" id="{D33ABC23-75F2-40E6-3297-1181775F8023}"/>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B279AC3C-9A7B-46D6-8EDB-3083219B5F49}" type="slidenum">
              <a:rPr lang="en-GB" altLang="en-US" smtClean="0"/>
              <a:pPr>
                <a:spcAft>
                  <a:spcPts val="600"/>
                </a:spcAft>
                <a:defRPr/>
              </a:pPr>
              <a:t>4</a:t>
            </a:fld>
            <a:endParaRPr lang="en-GB" altLang="en-US"/>
          </a:p>
        </p:txBody>
      </p:sp>
    </p:spTree>
    <p:extLst>
      <p:ext uri="{BB962C8B-B14F-4D97-AF65-F5344CB8AC3E}">
        <p14:creationId xmlns:p14="http://schemas.microsoft.com/office/powerpoint/2010/main" val="3380265524"/>
      </p:ext>
    </p:extLst>
  </p:cSld>
  <p:clrMapOvr>
    <a:masterClrMapping/>
  </p:clrMapOv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46DBA9-B6FE-6968-3FF4-C4BB8C54D603}"/>
              </a:ext>
            </a:extLst>
          </p:cNvPr>
          <p:cNvSpPr>
            <a:spLocks noGrp="1"/>
          </p:cNvSpPr>
          <p:nvPr>
            <p:ph type="title"/>
          </p:nvPr>
        </p:nvSpPr>
        <p:spPr>
          <a:xfrm>
            <a:off x="539553" y="1106008"/>
            <a:ext cx="7975798" cy="365126"/>
          </a:xfrm>
        </p:spPr>
        <p:txBody>
          <a:bodyPr anchor="b">
            <a:normAutofit fontScale="90000"/>
          </a:bodyPr>
          <a:lstStyle/>
          <a:p>
            <a:r>
              <a:rPr lang="cy" sz="4500" b="1" i="0" u="none" strike="noStrike" cap="none" baseline="0">
                <a:solidFill>
                  <a:srgbClr val="000000"/>
                </a:solidFill>
                <a:effectLst/>
                <a:uFillTx/>
                <a:latin typeface="Aptos Display"/>
              </a:rPr>
              <a:t>Canlyniadau Dysgu GCC - Tasg 3 </a:t>
            </a:r>
          </a:p>
        </p:txBody>
      </p:sp>
      <p:sp>
        <p:nvSpPr>
          <p:cNvPr id="3" name="Content Placeholder 2">
            <a:extLst>
              <a:ext uri="{FF2B5EF4-FFF2-40B4-BE49-F238E27FC236}">
                <a16:creationId xmlns:a16="http://schemas.microsoft.com/office/drawing/2014/main" id="{87D516E2-47FD-4F06-3B73-6C93AF124966}"/>
              </a:ext>
            </a:extLst>
          </p:cNvPr>
          <p:cNvSpPr>
            <a:spLocks noGrp="1"/>
          </p:cNvSpPr>
          <p:nvPr>
            <p:ph idx="1"/>
          </p:nvPr>
        </p:nvSpPr>
        <p:spPr>
          <a:xfrm>
            <a:off x="611560" y="1588110"/>
            <a:ext cx="8045542" cy="4645983"/>
          </a:xfrm>
        </p:spPr>
        <p:txBody>
          <a:bodyPr anchor="t">
            <a:normAutofit/>
          </a:bodyPr>
          <a:lstStyle/>
          <a:p>
            <a:pPr marL="0" indent="0">
              <a:buNone/>
            </a:pPr>
            <a:r>
              <a:rPr lang="cy" sz="2400" b="0" i="0" u="none" strike="noStrike" cap="none" baseline="0" dirty="0">
                <a:solidFill>
                  <a:srgbClr val="000000">
                    <a:alpha val="80000"/>
                  </a:srgbClr>
                </a:solidFill>
                <a:effectLst/>
                <a:uFillTx/>
                <a:latin typeface="Arial"/>
              </a:rPr>
              <a:t>Yn Nhasg 3 mae angen i chi fodloni agweddau ar bob un o'r 3 chanlyniad dysgu GCC. </a:t>
            </a:r>
          </a:p>
          <a:p>
            <a:pPr marL="0" indent="0">
              <a:buNone/>
            </a:pPr>
            <a:r>
              <a:rPr lang="cy" b="0" i="0" u="none" strike="noStrike" cap="none" baseline="0" dirty="0">
                <a:effectLst/>
                <a:uFillTx/>
              </a:rPr>
              <a:t>1. </a:t>
            </a:r>
            <a:r>
              <a:rPr lang="cy" sz="2400" dirty="0">
                <a:solidFill>
                  <a:srgbClr val="000000">
                    <a:alpha val="80000"/>
                  </a:srgbClr>
                </a:solidFill>
                <a:latin typeface="Arial"/>
              </a:rPr>
              <a:t>Cymhwyso dadansoddiad wrth asesu i lywio ymyriadau</a:t>
            </a:r>
          </a:p>
          <a:p>
            <a:pPr marL="0" indent="0">
              <a:buNone/>
            </a:pPr>
            <a:r>
              <a:rPr lang="cy" sz="2400" b="0" i="0" u="none" strike="noStrike" cap="none" baseline="0" dirty="0">
                <a:solidFill>
                  <a:srgbClr val="000000">
                    <a:alpha val="80000"/>
                  </a:srgbClr>
                </a:solidFill>
                <a:effectLst/>
                <a:uFillTx/>
                <a:latin typeface="Arial"/>
              </a:rPr>
              <a:t>2. Gweithio ar y cyd â phobl sydd angen gofal a chymorth, eu gofalwyr a gweithwyr proffesiynol eraill</a:t>
            </a:r>
          </a:p>
          <a:p>
            <a:pPr marL="0" indent="0">
              <a:buNone/>
            </a:pPr>
            <a:r>
              <a:rPr lang="cy" sz="2400" b="0" i="0" u="none" strike="noStrike" cap="none" baseline="0" dirty="0">
                <a:solidFill>
                  <a:srgbClr val="000000">
                    <a:alpha val="80000"/>
                  </a:srgbClr>
                </a:solidFill>
                <a:effectLst/>
                <a:uFillTx/>
                <a:latin typeface="Arial"/>
              </a:rPr>
              <a:t>3. Ymyrraeth a chymhwyso barn broffesiynol mewn sefyllfaoedd cynyddol gymhleth.</a:t>
            </a:r>
          </a:p>
          <a:p>
            <a:endParaRPr lang="en-GB" sz="2400" dirty="0">
              <a:solidFill>
                <a:schemeClr val="tx1">
                  <a:alpha val="80000"/>
                </a:schemeClr>
              </a:solidFill>
              <a:effectLst/>
              <a:latin typeface="Arial" panose="020B0604020202020204" pitchFamily="34" charset="0"/>
            </a:endParaRPr>
          </a:p>
          <a:p>
            <a:r>
              <a:rPr lang="cy" sz="2400" b="0" i="0" u="none" strike="noStrike" cap="none" baseline="0" dirty="0">
                <a:solidFill>
                  <a:srgbClr val="000000">
                    <a:alpha val="80000"/>
                  </a:srgbClr>
                </a:solidFill>
                <a:effectLst/>
                <a:uFillTx/>
                <a:latin typeface="Arial"/>
              </a:rPr>
              <a:t>Ceir rhagor o fanylion yn atodiad 4 y llawlyfr.</a:t>
            </a:r>
          </a:p>
          <a:p>
            <a:endParaRPr lang="en-GB" sz="1700" dirty="0">
              <a:solidFill>
                <a:schemeClr val="tx1">
                  <a:alpha val="80000"/>
                </a:schemeClr>
              </a:solidFill>
              <a:effectLst/>
              <a:latin typeface="Arial" panose="020B0604020202020204" pitchFamily="34" charset="0"/>
            </a:endParaRPr>
          </a:p>
          <a:p>
            <a:endParaRPr lang="en-US" sz="1700" dirty="0">
              <a:solidFill>
                <a:schemeClr val="tx1">
                  <a:alpha val="80000"/>
                </a:schemeClr>
              </a:solidFill>
            </a:endParaRPr>
          </a:p>
        </p:txBody>
      </p:sp>
      <p:sp>
        <p:nvSpPr>
          <p:cNvPr id="5" name="Slide Number Placeholder 4">
            <a:extLst>
              <a:ext uri="{FF2B5EF4-FFF2-40B4-BE49-F238E27FC236}">
                <a16:creationId xmlns:a16="http://schemas.microsoft.com/office/drawing/2014/main" id="{054D56B4-6C74-5F33-A8DD-B387CFC74921}"/>
              </a:ext>
            </a:extLst>
          </p:cNvPr>
          <p:cNvSpPr>
            <a:spLocks noGrp="1"/>
          </p:cNvSpPr>
          <p:nvPr>
            <p:ph type="sldNum" sz="quarter" idx="12"/>
          </p:nvPr>
        </p:nvSpPr>
        <p:spPr/>
        <p:txBody>
          <a:bodyPr/>
          <a:lstStyle/>
          <a:p>
            <a:pPr>
              <a:defRPr/>
            </a:pPr>
            <a:fld id="{B279AC3C-9A7B-46D6-8EDB-3083219B5F49}" type="slidenum">
              <a:rPr lang="en-GB" altLang="en-US" smtClean="0"/>
              <a:pPr>
                <a:defRPr/>
              </a:pPr>
              <a:t>5</a:t>
            </a:fld>
            <a:endParaRPr lang="en-GB" altLang="en-US"/>
          </a:p>
        </p:txBody>
      </p:sp>
      <p:sp>
        <p:nvSpPr>
          <p:cNvPr id="6" name="Footer Placeholder 5">
            <a:extLst>
              <a:ext uri="{FF2B5EF4-FFF2-40B4-BE49-F238E27FC236}">
                <a16:creationId xmlns:a16="http://schemas.microsoft.com/office/drawing/2014/main" id="{372E662C-5F02-68C5-6630-4DA80824F2AD}"/>
              </a:ext>
            </a:extLst>
          </p:cNvPr>
          <p:cNvSpPr>
            <a:spLocks noGrp="1"/>
          </p:cNvSpPr>
          <p:nvPr>
            <p:ph type="ftr" sz="quarter" idx="11"/>
          </p:nvPr>
        </p:nvSpPr>
        <p:spPr/>
        <p:txBody>
          <a:bodyPr/>
          <a:lstStyle/>
          <a:p>
            <a:pPr>
              <a:defRPr/>
            </a:pPr>
            <a:r>
              <a:rPr lang="cy" sz="900" b="0" i="0" u="none" strike="noStrike" cap="none" baseline="0" dirty="0">
                <a:solidFill>
                  <a:srgbClr val="767676"/>
                </a:solidFill>
                <a:effectLst/>
                <a:uFillTx/>
                <a:latin typeface="Aptos"/>
              </a:rPr>
              <a:t>PORTH AGORED - </a:t>
            </a:r>
            <a:r>
              <a:rPr lang="en-GB" sz="900" b="0" i="0" u="none" strike="noStrike" cap="none" baseline="0" dirty="0" err="1">
                <a:solidFill>
                  <a:srgbClr val="767676"/>
                </a:solidFill>
                <a:effectLst/>
                <a:uFillTx/>
                <a:latin typeface="Aptos"/>
              </a:rPr>
              <a:t>Cadarnhau</a:t>
            </a:r>
            <a:r>
              <a:rPr lang="cy" sz="900" b="0" i="0" u="none" strike="noStrike" cap="none" baseline="0" dirty="0">
                <a:solidFill>
                  <a:srgbClr val="767676"/>
                </a:solidFill>
                <a:effectLst/>
                <a:uFillTx/>
                <a:latin typeface="Aptos"/>
              </a:rPr>
              <a:t> Ymarfer Gwaith Cymdeithasol</a:t>
            </a:r>
          </a:p>
          <a:p>
            <a:pPr>
              <a:defRPr/>
            </a:pPr>
            <a:r>
              <a:rPr lang="en-GB" dirty="0"/>
              <a:t>
</a:t>
            </a:r>
          </a:p>
        </p:txBody>
      </p:sp>
    </p:spTree>
    <p:extLst>
      <p:ext uri="{BB962C8B-B14F-4D97-AF65-F5344CB8AC3E}">
        <p14:creationId xmlns:p14="http://schemas.microsoft.com/office/powerpoint/2010/main" val="3996470141"/>
      </p:ext>
    </p:extLst>
  </p:cSld>
  <p:clrMapOvr>
    <a:masterClrMapping/>
  </p:clrMapOv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7B88D80A-E605-69D0-E2EA-CCDF75B4463B}"/>
              </a:ext>
            </a:extLst>
          </p:cNvPr>
          <p:cNvSpPr>
            <a:spLocks noGrp="1"/>
          </p:cNvSpPr>
          <p:nvPr>
            <p:ph type="title"/>
          </p:nvPr>
        </p:nvSpPr>
        <p:spPr>
          <a:xfrm>
            <a:off x="628650" y="365126"/>
            <a:ext cx="7886700" cy="615949"/>
          </a:xfrm>
        </p:spPr>
        <p:txBody>
          <a:bodyPr>
            <a:normAutofit/>
          </a:bodyPr>
          <a:lstStyle/>
          <a:p>
            <a:r>
              <a:rPr lang="cy" sz="3600" b="1" i="0" u="none" strike="noStrike" cap="none" baseline="0">
                <a:solidFill>
                  <a:srgbClr val="000000"/>
                </a:solidFill>
                <a:effectLst/>
                <a:uFillTx/>
                <a:latin typeface="Aptos Display"/>
              </a:rPr>
              <a:t>Canlyniad Dysgu - 1</a:t>
            </a:r>
          </a:p>
        </p:txBody>
      </p:sp>
      <p:sp>
        <p:nvSpPr>
          <p:cNvPr id="7" name="Content Placeholder 6">
            <a:extLst>
              <a:ext uri="{FF2B5EF4-FFF2-40B4-BE49-F238E27FC236}">
                <a16:creationId xmlns:a16="http://schemas.microsoft.com/office/drawing/2014/main" id="{664CC9EA-96C4-C412-703E-55FF3341FC2A}"/>
              </a:ext>
            </a:extLst>
          </p:cNvPr>
          <p:cNvSpPr>
            <a:spLocks noGrp="1"/>
          </p:cNvSpPr>
          <p:nvPr>
            <p:ph idx="1"/>
          </p:nvPr>
        </p:nvSpPr>
        <p:spPr/>
        <p:txBody>
          <a:bodyPr>
            <a:normAutofit/>
          </a:bodyPr>
          <a:lstStyle/>
          <a:p>
            <a:pPr marL="0" indent="0">
              <a:buNone/>
            </a:pPr>
            <a:r>
              <a:rPr lang="cy" sz="2000" dirty="0">
                <a:solidFill>
                  <a:srgbClr val="000000"/>
                </a:solidFill>
                <a:latin typeface="Arial"/>
              </a:rPr>
              <a:t>Bydd y dysgwr yn</a:t>
            </a:r>
            <a:r>
              <a:rPr lang="cy" sz="2000" b="0" i="0" u="none" strike="noStrike" cap="none" baseline="0" dirty="0">
                <a:solidFill>
                  <a:srgbClr val="000000"/>
                </a:solidFill>
                <a:effectLst/>
                <a:uFillTx/>
                <a:latin typeface="Arial"/>
              </a:rPr>
              <a:t>:</a:t>
            </a:r>
          </a:p>
          <a:p>
            <a:r>
              <a:rPr lang="cy" sz="2000" b="0" i="0" u="none" strike="noStrike" cap="none" baseline="0" dirty="0">
                <a:solidFill>
                  <a:srgbClr val="000000"/>
                </a:solidFill>
                <a:effectLst/>
                <a:uFillTx/>
                <a:latin typeface="Arial"/>
              </a:rPr>
              <a:t>1.1. Deall sut y defnyddir fframweithiau deddfwriaethol, safbwyntiau damcaniaethol, safonau a chanllawiau i lywio ymarfer asesu</a:t>
            </a:r>
          </a:p>
          <a:p>
            <a:r>
              <a:rPr lang="cy" sz="2000" b="0" i="0" u="none" strike="noStrike" cap="none" baseline="0" dirty="0">
                <a:solidFill>
                  <a:srgbClr val="000000"/>
                </a:solidFill>
                <a:effectLst/>
                <a:uFillTx/>
                <a:latin typeface="Arial"/>
              </a:rPr>
              <a:t>1.2. Gallu defnyddio dull sy’n canolbwyntio ar y dinesydd, ac ar ganlyniadau, i wneud asesiadau amrywiol er mwyn hybu a chefnogi llesiant</a:t>
            </a:r>
          </a:p>
          <a:p>
            <a:r>
              <a:rPr lang="cy" b="0" i="0" u="none" strike="noStrike" cap="none" baseline="0" dirty="0">
                <a:effectLst/>
                <a:uFillTx/>
              </a:rPr>
              <a:t>1.3. </a:t>
            </a:r>
            <a:r>
              <a:rPr lang="cy" sz="2000" dirty="0">
                <a:solidFill>
                  <a:srgbClr val="000000"/>
                </a:solidFill>
                <a:latin typeface="Arial"/>
              </a:rPr>
              <a:t>Gallu cofnodi gwybodaeth asesu fel sail i lywio penderfyniadau</a:t>
            </a:r>
          </a:p>
          <a:p>
            <a:r>
              <a:rPr lang="cy" sz="2000" b="0" i="0" u="none" strike="noStrike" cap="none" baseline="0" dirty="0">
                <a:solidFill>
                  <a:srgbClr val="000000"/>
                </a:solidFill>
                <a:effectLst/>
                <a:uFillTx/>
                <a:latin typeface="Arial"/>
              </a:rPr>
              <a:t>1.4. Gallu ffurfio barn broffesiynol ar sail gwybodaeth asesu.</a:t>
            </a:r>
          </a:p>
          <a:p>
            <a:r>
              <a:rPr lang="cy" sz="2000" b="0" i="0" u="none" strike="noStrike" cap="none" baseline="0" dirty="0">
                <a:solidFill>
                  <a:srgbClr val="000000"/>
                </a:solidFill>
                <a:effectLst/>
                <a:uFillTx/>
                <a:latin typeface="Arial"/>
              </a:rPr>
              <a:t>Gweler atodiad 4 y llawlyfr am y dadansoddiad manylach yn y “Meini Prawf Asesu”. </a:t>
            </a:r>
          </a:p>
          <a:p>
            <a:endParaRPr lang="en-GB" sz="800" dirty="0">
              <a:solidFill>
                <a:srgbClr val="000000"/>
              </a:solidFill>
              <a:effectLst/>
              <a:latin typeface="Arial" panose="020B0604020202020204" pitchFamily="34" charset="0"/>
            </a:endParaRPr>
          </a:p>
          <a:p>
            <a:endParaRPr lang="en-GB" sz="800" dirty="0">
              <a:solidFill>
                <a:srgbClr val="000000"/>
              </a:solidFill>
              <a:effectLst/>
              <a:latin typeface="Arial" panose="020B0604020202020204" pitchFamily="34" charset="0"/>
            </a:endParaRPr>
          </a:p>
          <a:p>
            <a:endParaRPr lang="en-GB" sz="800" dirty="0">
              <a:solidFill>
                <a:srgbClr val="000000"/>
              </a:solidFill>
              <a:effectLst/>
              <a:latin typeface="Arial" panose="020B0604020202020204" pitchFamily="34" charset="0"/>
            </a:endParaRPr>
          </a:p>
          <a:p>
            <a:pPr marL="0" indent="0">
              <a:buNone/>
            </a:pPr>
            <a:endParaRPr lang="en-GB" sz="800" dirty="0">
              <a:solidFill>
                <a:srgbClr val="FB0007"/>
              </a:solidFill>
              <a:effectLst/>
              <a:latin typeface="Arial" panose="020B0604020202020204" pitchFamily="34" charset="0"/>
            </a:endParaRPr>
          </a:p>
          <a:p>
            <a:endParaRPr lang="en-GB" sz="800" dirty="0">
              <a:solidFill>
                <a:srgbClr val="000000"/>
              </a:solidFill>
              <a:effectLst/>
              <a:latin typeface="Arial" panose="020B0604020202020204" pitchFamily="34" charset="0"/>
            </a:endParaRPr>
          </a:p>
          <a:p>
            <a:endParaRPr lang="en-GB" sz="800" dirty="0">
              <a:solidFill>
                <a:srgbClr val="000000"/>
              </a:solidFill>
              <a:effectLst/>
              <a:latin typeface="Arial" panose="020B0604020202020204" pitchFamily="34" charset="0"/>
            </a:endParaRPr>
          </a:p>
          <a:p>
            <a:endParaRPr lang="en-GB" sz="800" dirty="0">
              <a:solidFill>
                <a:srgbClr val="000000"/>
              </a:solidFill>
              <a:effectLst/>
              <a:latin typeface="Arial" panose="020B0604020202020204" pitchFamily="34" charset="0"/>
            </a:endParaRPr>
          </a:p>
          <a:p>
            <a:pPr marL="0" indent="0">
              <a:buNone/>
            </a:pPr>
            <a:endParaRPr lang="en-GB" sz="800" dirty="0">
              <a:solidFill>
                <a:srgbClr val="000000"/>
              </a:solidFill>
              <a:effectLst/>
              <a:latin typeface="Arial" panose="020B0604020202020204" pitchFamily="34" charset="0"/>
            </a:endParaRPr>
          </a:p>
          <a:p>
            <a:endParaRPr lang="en-GB" sz="800" dirty="0">
              <a:solidFill>
                <a:srgbClr val="000000"/>
              </a:solidFill>
              <a:effectLst/>
              <a:latin typeface="Arial" panose="020B0604020202020204" pitchFamily="34" charset="0"/>
            </a:endParaRPr>
          </a:p>
          <a:p>
            <a:endParaRPr lang="en-GB" sz="800" dirty="0">
              <a:solidFill>
                <a:srgbClr val="000000"/>
              </a:solidFill>
              <a:effectLst/>
              <a:latin typeface="Arial" panose="020B0604020202020204" pitchFamily="34" charset="0"/>
            </a:endParaRPr>
          </a:p>
          <a:p>
            <a:endParaRPr lang="en-GB" sz="900" dirty="0">
              <a:solidFill>
                <a:srgbClr val="000000"/>
              </a:solidFill>
              <a:effectLst/>
              <a:latin typeface="Arial" panose="020B0604020202020204" pitchFamily="34" charset="0"/>
            </a:endParaRPr>
          </a:p>
          <a:p>
            <a:pPr marL="0" indent="0">
              <a:buNone/>
            </a:pPr>
            <a:endParaRPr lang="en-GB" sz="1050" dirty="0">
              <a:solidFill>
                <a:srgbClr val="000000"/>
              </a:solidFill>
              <a:effectLst/>
              <a:latin typeface="Arial" panose="020B0604020202020204" pitchFamily="34" charset="0"/>
            </a:endParaRPr>
          </a:p>
          <a:p>
            <a:endParaRPr lang="en-GB" sz="1200" dirty="0">
              <a:solidFill>
                <a:srgbClr val="000000"/>
              </a:solidFill>
              <a:effectLst/>
              <a:latin typeface="Arial" panose="020B0604020202020204" pitchFamily="34" charset="0"/>
            </a:endParaRPr>
          </a:p>
          <a:p>
            <a:endParaRPr lang="en-GB" sz="1500" dirty="0">
              <a:solidFill>
                <a:srgbClr val="000000"/>
              </a:solidFill>
              <a:effectLst/>
              <a:latin typeface="Arial" panose="020B0604020202020204" pitchFamily="34" charset="0"/>
            </a:endParaRPr>
          </a:p>
          <a:p>
            <a:endParaRPr lang="en-GB" dirty="0">
              <a:solidFill>
                <a:srgbClr val="000000"/>
              </a:solidFill>
              <a:effectLst/>
              <a:latin typeface="Arial" panose="020B0604020202020204" pitchFamily="34" charset="0"/>
            </a:endParaRPr>
          </a:p>
          <a:p>
            <a:endParaRPr lang="en-US" dirty="0"/>
          </a:p>
        </p:txBody>
      </p:sp>
      <p:sp>
        <p:nvSpPr>
          <p:cNvPr id="11" name="Text Placeholder 10">
            <a:extLst>
              <a:ext uri="{FF2B5EF4-FFF2-40B4-BE49-F238E27FC236}">
                <a16:creationId xmlns:a16="http://schemas.microsoft.com/office/drawing/2014/main" id="{D40B192C-2F2E-74DE-0AC5-0916E8209181}"/>
              </a:ext>
            </a:extLst>
          </p:cNvPr>
          <p:cNvSpPr>
            <a:spLocks noGrp="1"/>
          </p:cNvSpPr>
          <p:nvPr>
            <p:ph type="body" idx="4294967295"/>
          </p:nvPr>
        </p:nvSpPr>
        <p:spPr>
          <a:xfrm>
            <a:off x="628650" y="981075"/>
            <a:ext cx="7346950" cy="914400"/>
          </a:xfrm>
        </p:spPr>
        <p:txBody>
          <a:bodyPr>
            <a:normAutofit fontScale="85000" lnSpcReduction="20000"/>
          </a:bodyPr>
          <a:lstStyle/>
          <a:p>
            <a:pPr marL="0" indent="0">
              <a:buNone/>
            </a:pPr>
            <a:r>
              <a:rPr lang="cy" sz="2800" b="1" i="0" u="none" strike="noStrike" cap="none" baseline="0" dirty="0">
                <a:effectLst/>
                <a:uFillTx/>
              </a:rPr>
              <a:t>1. Cymhwyso dadansoddiad wrth asesu er mwyn llywio ymyriadau</a:t>
            </a:r>
          </a:p>
          <a:p>
            <a:pPr marL="0" indent="0">
              <a:buNone/>
            </a:pPr>
            <a:r>
              <a:rPr lang="en-US" dirty="0"/>
              <a:t> </a:t>
            </a:r>
          </a:p>
        </p:txBody>
      </p:sp>
      <p:sp>
        <p:nvSpPr>
          <p:cNvPr id="12" name="Text Placeholder 11">
            <a:extLst>
              <a:ext uri="{FF2B5EF4-FFF2-40B4-BE49-F238E27FC236}">
                <a16:creationId xmlns:a16="http://schemas.microsoft.com/office/drawing/2014/main" id="{0FEB533E-3C67-CF60-0E3C-FE01B44F0E5E}"/>
              </a:ext>
            </a:extLst>
          </p:cNvPr>
          <p:cNvSpPr>
            <a:spLocks noGrp="1"/>
          </p:cNvSpPr>
          <p:nvPr>
            <p:ph type="body" sz="quarter" idx="4294967295"/>
          </p:nvPr>
        </p:nvSpPr>
        <p:spPr>
          <a:xfrm>
            <a:off x="5246688" y="770667"/>
            <a:ext cx="3897312" cy="1085850"/>
          </a:xfrm>
        </p:spPr>
        <p:txBody>
          <a:bodyPr>
            <a:normAutofit/>
          </a:bodyPr>
          <a:lstStyle/>
          <a:p>
            <a:endParaRPr lang="en-GB" sz="4200" b="1" dirty="0">
              <a:solidFill>
                <a:srgbClr val="000000"/>
              </a:solidFill>
              <a:effectLst/>
              <a:latin typeface="Arial" panose="020B0604020202020204" pitchFamily="34" charset="0"/>
            </a:endParaRPr>
          </a:p>
          <a:p>
            <a:endParaRPr lang="en-US" dirty="0"/>
          </a:p>
        </p:txBody>
      </p:sp>
      <p:sp>
        <p:nvSpPr>
          <p:cNvPr id="2" name="Slide Number Placeholder 1">
            <a:extLst>
              <a:ext uri="{FF2B5EF4-FFF2-40B4-BE49-F238E27FC236}">
                <a16:creationId xmlns:a16="http://schemas.microsoft.com/office/drawing/2014/main" id="{D3F06798-CF3D-18CB-8567-B01A79DFAE39}"/>
              </a:ext>
            </a:extLst>
          </p:cNvPr>
          <p:cNvSpPr>
            <a:spLocks noGrp="1"/>
          </p:cNvSpPr>
          <p:nvPr>
            <p:ph type="sldNum" sz="quarter" idx="12"/>
          </p:nvPr>
        </p:nvSpPr>
        <p:spPr/>
        <p:txBody>
          <a:bodyPr/>
          <a:lstStyle/>
          <a:p>
            <a:pPr>
              <a:defRPr/>
            </a:pPr>
            <a:fld id="{B279AC3C-9A7B-46D6-8EDB-3083219B5F49}" type="slidenum">
              <a:rPr lang="en-GB" altLang="en-US" smtClean="0"/>
              <a:pPr>
                <a:defRPr/>
              </a:pPr>
              <a:t>6</a:t>
            </a:fld>
            <a:endParaRPr lang="en-GB" altLang="en-US"/>
          </a:p>
        </p:txBody>
      </p:sp>
      <p:sp>
        <p:nvSpPr>
          <p:cNvPr id="3" name="Footer Placeholder 2">
            <a:extLst>
              <a:ext uri="{FF2B5EF4-FFF2-40B4-BE49-F238E27FC236}">
                <a16:creationId xmlns:a16="http://schemas.microsoft.com/office/drawing/2014/main" id="{CA3CEC07-0A6A-EC17-C976-4FB0594DB52F}"/>
              </a:ext>
            </a:extLst>
          </p:cNvPr>
          <p:cNvSpPr>
            <a:spLocks noGrp="1"/>
          </p:cNvSpPr>
          <p:nvPr>
            <p:ph type="ftr" sz="quarter" idx="11"/>
          </p:nvPr>
        </p:nvSpPr>
        <p:spPr/>
        <p:txBody>
          <a:bodyPr/>
          <a:lstStyle/>
          <a:p>
            <a:pPr>
              <a:defRPr/>
            </a:pPr>
            <a:r>
              <a:rPr lang="cy" sz="900" b="0" i="0" u="none" strike="noStrike" cap="none" baseline="0" dirty="0">
                <a:solidFill>
                  <a:srgbClr val="767676"/>
                </a:solidFill>
                <a:effectLst/>
                <a:uFillTx/>
                <a:latin typeface="Aptos"/>
              </a:rPr>
              <a:t>PORTH AGORED - </a:t>
            </a:r>
            <a:r>
              <a:rPr lang="en-GB" sz="900" b="0" i="0" u="none" strike="noStrike" cap="none" baseline="0" dirty="0" err="1">
                <a:solidFill>
                  <a:srgbClr val="767676"/>
                </a:solidFill>
                <a:effectLst/>
                <a:uFillTx/>
                <a:latin typeface="Aptos"/>
              </a:rPr>
              <a:t>Cadarnhau</a:t>
            </a:r>
            <a:r>
              <a:rPr lang="cy" sz="900" b="0" i="0" u="none" strike="noStrike" cap="none" baseline="0" dirty="0">
                <a:solidFill>
                  <a:srgbClr val="767676"/>
                </a:solidFill>
                <a:effectLst/>
                <a:uFillTx/>
                <a:latin typeface="Aptos"/>
              </a:rPr>
              <a:t> Ymarfer Gwaith Cymdeithasol</a:t>
            </a:r>
          </a:p>
          <a:p>
            <a:pPr>
              <a:defRPr/>
            </a:pPr>
            <a:r>
              <a:rPr lang="en-GB" dirty="0"/>
              <a:t>
</a:t>
            </a:r>
          </a:p>
        </p:txBody>
      </p:sp>
    </p:spTree>
    <p:extLst>
      <p:ext uri="{BB962C8B-B14F-4D97-AF65-F5344CB8AC3E}">
        <p14:creationId xmlns:p14="http://schemas.microsoft.com/office/powerpoint/2010/main" val="3801914888"/>
      </p:ext>
    </p:extLst>
  </p:cSld>
  <p:clrMapOvr>
    <a:masterClrMapping/>
  </p:clrMapOvr>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488" name="Rectangle 20487">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FD18FF-CC89-4B35-8D0E-24F3C58C684C}"/>
              </a:ext>
            </a:extLst>
          </p:cNvPr>
          <p:cNvSpPr txBox="1"/>
          <p:nvPr/>
        </p:nvSpPr>
        <p:spPr>
          <a:xfrm>
            <a:off x="429369" y="238539"/>
            <a:ext cx="8263890" cy="1434415"/>
          </a:xfrm>
          <a:prstGeom prst="rect">
            <a:avLst/>
          </a:prstGeom>
        </p:spPr>
        <p:txBody>
          <a:bodyPr vert="horz" lIns="91440" tIns="45720" rIns="91440" bIns="45720" rtlCol="0" anchor="b">
            <a:normAutofit/>
            <a:scene3d>
              <a:camera prst="orthographicFront"/>
              <a:lightRig rig="soft" dir="t"/>
            </a:scene3d>
            <a:sp3d prstMaterial="softEdge">
              <a:bevelT w="25400" h="25400"/>
            </a:sp3d>
          </a:bodyPr>
          <a:lstStyle/>
          <a:p>
            <a:pPr>
              <a:lnSpc>
                <a:spcPct val="90000"/>
              </a:lnSpc>
              <a:spcBef>
                <a:spcPct val="0"/>
              </a:spcBef>
              <a:spcAft>
                <a:spcPts val="600"/>
              </a:spcAft>
              <a:defRPr/>
            </a:pPr>
            <a:r>
              <a:rPr lang="cy" sz="4300" b="1" i="0" u="none" strike="noStrike" cap="none" baseline="0" dirty="0">
                <a:solidFill>
                  <a:srgbClr val="000000"/>
                </a:solidFill>
                <a:effectLst>
                  <a:outerShdw blurRad="31750" dist="25400" dir="5400000" algn="tl" rotWithShape="0">
                    <a:srgbClr val="000000">
                      <a:alpha val="25098"/>
                    </a:srgbClr>
                  </a:outerShdw>
                </a:effectLst>
                <a:uFillTx/>
                <a:latin typeface="Aptos Display"/>
              </a:rPr>
              <a:t>Deddfwriaeth Danategol</a:t>
            </a:r>
          </a:p>
          <a:p>
            <a:pPr>
              <a:lnSpc>
                <a:spcPct val="90000"/>
              </a:lnSpc>
              <a:spcBef>
                <a:spcPct val="0"/>
              </a:spcBef>
              <a:spcAft>
                <a:spcPts val="600"/>
              </a:spcAft>
              <a:defRPr/>
            </a:pPr>
            <a:r>
              <a:rPr lang="cy" sz="4300" b="1" i="0" u="none" strike="noStrike" cap="none" baseline="0" dirty="0">
                <a:solidFill>
                  <a:srgbClr val="000000"/>
                </a:solidFill>
                <a:effectLst>
                  <a:outerShdw blurRad="31750" dist="25400" dir="5400000" algn="tl" rotWithShape="0">
                    <a:srgbClr val="000000">
                      <a:alpha val="25098"/>
                    </a:srgbClr>
                  </a:outerShdw>
                </a:effectLst>
                <a:uFillTx/>
                <a:latin typeface="Aptos Display"/>
              </a:rPr>
              <a:t>Pam y gyfraith? </a:t>
            </a:r>
          </a:p>
        </p:txBody>
      </p:sp>
      <p:sp>
        <p:nvSpPr>
          <p:cNvPr id="20490"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369" y="1681544"/>
            <a:ext cx="8229600" cy="18288"/>
          </a:xfrm>
          <a:custGeom>
            <a:avLst/>
            <a:gdLst>
              <a:gd name="connsiteX0" fmla="*/ 0 w 8229600"/>
              <a:gd name="connsiteY0" fmla="*/ 0 h 18288"/>
              <a:gd name="connsiteX1" fmla="*/ 521208 w 8229600"/>
              <a:gd name="connsiteY1" fmla="*/ 0 h 18288"/>
              <a:gd name="connsiteX2" fmla="*/ 1371600 w 8229600"/>
              <a:gd name="connsiteY2" fmla="*/ 0 h 18288"/>
              <a:gd name="connsiteX3" fmla="*/ 2221992 w 8229600"/>
              <a:gd name="connsiteY3" fmla="*/ 0 h 18288"/>
              <a:gd name="connsiteX4" fmla="*/ 3072384 w 8229600"/>
              <a:gd name="connsiteY4" fmla="*/ 0 h 18288"/>
              <a:gd name="connsiteX5" fmla="*/ 3511296 w 8229600"/>
              <a:gd name="connsiteY5" fmla="*/ 0 h 18288"/>
              <a:gd name="connsiteX6" fmla="*/ 4114800 w 8229600"/>
              <a:gd name="connsiteY6" fmla="*/ 0 h 18288"/>
              <a:gd name="connsiteX7" fmla="*/ 4553712 w 8229600"/>
              <a:gd name="connsiteY7" fmla="*/ 0 h 18288"/>
              <a:gd name="connsiteX8" fmla="*/ 5239512 w 8229600"/>
              <a:gd name="connsiteY8" fmla="*/ 0 h 18288"/>
              <a:gd name="connsiteX9" fmla="*/ 5843016 w 8229600"/>
              <a:gd name="connsiteY9" fmla="*/ 0 h 18288"/>
              <a:gd name="connsiteX10" fmla="*/ 6611112 w 8229600"/>
              <a:gd name="connsiteY10" fmla="*/ 0 h 18288"/>
              <a:gd name="connsiteX11" fmla="*/ 7461504 w 8229600"/>
              <a:gd name="connsiteY11" fmla="*/ 0 h 18288"/>
              <a:gd name="connsiteX12" fmla="*/ 8229600 w 8229600"/>
              <a:gd name="connsiteY12" fmla="*/ 0 h 18288"/>
              <a:gd name="connsiteX13" fmla="*/ 8229600 w 8229600"/>
              <a:gd name="connsiteY13" fmla="*/ 18288 h 18288"/>
              <a:gd name="connsiteX14" fmla="*/ 7461504 w 8229600"/>
              <a:gd name="connsiteY14" fmla="*/ 18288 h 18288"/>
              <a:gd name="connsiteX15" fmla="*/ 6940296 w 8229600"/>
              <a:gd name="connsiteY15" fmla="*/ 18288 h 18288"/>
              <a:gd name="connsiteX16" fmla="*/ 6419088 w 8229600"/>
              <a:gd name="connsiteY16" fmla="*/ 18288 h 18288"/>
              <a:gd name="connsiteX17" fmla="*/ 5650992 w 8229600"/>
              <a:gd name="connsiteY17" fmla="*/ 18288 h 18288"/>
              <a:gd name="connsiteX18" fmla="*/ 5129784 w 8229600"/>
              <a:gd name="connsiteY18" fmla="*/ 18288 h 18288"/>
              <a:gd name="connsiteX19" fmla="*/ 4690872 w 8229600"/>
              <a:gd name="connsiteY19" fmla="*/ 18288 h 18288"/>
              <a:gd name="connsiteX20" fmla="*/ 4087368 w 8229600"/>
              <a:gd name="connsiteY20" fmla="*/ 18288 h 18288"/>
              <a:gd name="connsiteX21" fmla="*/ 3401568 w 8229600"/>
              <a:gd name="connsiteY21" fmla="*/ 18288 h 18288"/>
              <a:gd name="connsiteX22" fmla="*/ 2798064 w 8229600"/>
              <a:gd name="connsiteY22" fmla="*/ 18288 h 18288"/>
              <a:gd name="connsiteX23" fmla="*/ 2276856 w 8229600"/>
              <a:gd name="connsiteY23" fmla="*/ 18288 h 18288"/>
              <a:gd name="connsiteX24" fmla="*/ 1426464 w 8229600"/>
              <a:gd name="connsiteY24" fmla="*/ 18288 h 18288"/>
              <a:gd name="connsiteX25" fmla="*/ 740664 w 8229600"/>
              <a:gd name="connsiteY25" fmla="*/ 18288 h 18288"/>
              <a:gd name="connsiteX26" fmla="*/ 0 w 8229600"/>
              <a:gd name="connsiteY26" fmla="*/ 18288 h 18288"/>
              <a:gd name="connsiteX27" fmla="*/ 0 w 8229600"/>
              <a:gd name="connsiteY2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8229600" h="18288" fill="none" extrusionOk="0">
                <a:moveTo>
                  <a:pt x="0" y="0"/>
                </a:moveTo>
                <a:cubicBezTo>
                  <a:pt x="227594" y="-4267"/>
                  <a:pt x="329693" y="13251"/>
                  <a:pt x="521208" y="0"/>
                </a:cubicBezTo>
                <a:cubicBezTo>
                  <a:pt x="712723" y="-13251"/>
                  <a:pt x="1137373" y="-13618"/>
                  <a:pt x="1371600" y="0"/>
                </a:cubicBezTo>
                <a:cubicBezTo>
                  <a:pt x="1605827" y="13618"/>
                  <a:pt x="1975382" y="-27374"/>
                  <a:pt x="2221992" y="0"/>
                </a:cubicBezTo>
                <a:cubicBezTo>
                  <a:pt x="2468602" y="27374"/>
                  <a:pt x="2863316" y="-20517"/>
                  <a:pt x="3072384" y="0"/>
                </a:cubicBezTo>
                <a:cubicBezTo>
                  <a:pt x="3281452" y="20517"/>
                  <a:pt x="3331438" y="10793"/>
                  <a:pt x="3511296" y="0"/>
                </a:cubicBezTo>
                <a:cubicBezTo>
                  <a:pt x="3691154" y="-10793"/>
                  <a:pt x="3906405" y="-29737"/>
                  <a:pt x="4114800" y="0"/>
                </a:cubicBezTo>
                <a:cubicBezTo>
                  <a:pt x="4323195" y="29737"/>
                  <a:pt x="4428852" y="-2234"/>
                  <a:pt x="4553712" y="0"/>
                </a:cubicBezTo>
                <a:cubicBezTo>
                  <a:pt x="4678572" y="2234"/>
                  <a:pt x="5065629" y="29368"/>
                  <a:pt x="5239512" y="0"/>
                </a:cubicBezTo>
                <a:cubicBezTo>
                  <a:pt x="5413395" y="-29368"/>
                  <a:pt x="5703888" y="11839"/>
                  <a:pt x="5843016" y="0"/>
                </a:cubicBezTo>
                <a:cubicBezTo>
                  <a:pt x="5982144" y="-11839"/>
                  <a:pt x="6260765" y="24719"/>
                  <a:pt x="6611112" y="0"/>
                </a:cubicBezTo>
                <a:cubicBezTo>
                  <a:pt x="6961459" y="-24719"/>
                  <a:pt x="7228293" y="32959"/>
                  <a:pt x="7461504" y="0"/>
                </a:cubicBezTo>
                <a:cubicBezTo>
                  <a:pt x="7694715" y="-32959"/>
                  <a:pt x="7990029" y="-3422"/>
                  <a:pt x="8229600" y="0"/>
                </a:cubicBezTo>
                <a:cubicBezTo>
                  <a:pt x="8228940" y="5812"/>
                  <a:pt x="8229447" y="9773"/>
                  <a:pt x="8229600" y="18288"/>
                </a:cubicBezTo>
                <a:cubicBezTo>
                  <a:pt x="7940706" y="-9293"/>
                  <a:pt x="7792584" y="-16009"/>
                  <a:pt x="7461504" y="18288"/>
                </a:cubicBezTo>
                <a:cubicBezTo>
                  <a:pt x="7130424" y="52585"/>
                  <a:pt x="7080072" y="43845"/>
                  <a:pt x="6940296" y="18288"/>
                </a:cubicBezTo>
                <a:cubicBezTo>
                  <a:pt x="6800520" y="-7269"/>
                  <a:pt x="6672872" y="26671"/>
                  <a:pt x="6419088" y="18288"/>
                </a:cubicBezTo>
                <a:cubicBezTo>
                  <a:pt x="6165304" y="9905"/>
                  <a:pt x="5869721" y="4987"/>
                  <a:pt x="5650992" y="18288"/>
                </a:cubicBezTo>
                <a:cubicBezTo>
                  <a:pt x="5432263" y="31589"/>
                  <a:pt x="5308310" y="3023"/>
                  <a:pt x="5129784" y="18288"/>
                </a:cubicBezTo>
                <a:cubicBezTo>
                  <a:pt x="4951258" y="33553"/>
                  <a:pt x="4799696" y="15357"/>
                  <a:pt x="4690872" y="18288"/>
                </a:cubicBezTo>
                <a:cubicBezTo>
                  <a:pt x="4582048" y="21219"/>
                  <a:pt x="4311124" y="-7836"/>
                  <a:pt x="4087368" y="18288"/>
                </a:cubicBezTo>
                <a:cubicBezTo>
                  <a:pt x="3863612" y="44412"/>
                  <a:pt x="3730288" y="13374"/>
                  <a:pt x="3401568" y="18288"/>
                </a:cubicBezTo>
                <a:cubicBezTo>
                  <a:pt x="3072848" y="23202"/>
                  <a:pt x="3020684" y="32425"/>
                  <a:pt x="2798064" y="18288"/>
                </a:cubicBezTo>
                <a:cubicBezTo>
                  <a:pt x="2575444" y="4151"/>
                  <a:pt x="2440915" y="-7352"/>
                  <a:pt x="2276856" y="18288"/>
                </a:cubicBezTo>
                <a:cubicBezTo>
                  <a:pt x="2112797" y="43928"/>
                  <a:pt x="1726502" y="-9560"/>
                  <a:pt x="1426464" y="18288"/>
                </a:cubicBezTo>
                <a:cubicBezTo>
                  <a:pt x="1126426" y="46136"/>
                  <a:pt x="992925" y="21016"/>
                  <a:pt x="740664" y="18288"/>
                </a:cubicBezTo>
                <a:cubicBezTo>
                  <a:pt x="488403" y="15560"/>
                  <a:pt x="195650" y="-16061"/>
                  <a:pt x="0" y="18288"/>
                </a:cubicBezTo>
                <a:cubicBezTo>
                  <a:pt x="348" y="9455"/>
                  <a:pt x="654" y="3983"/>
                  <a:pt x="0" y="0"/>
                </a:cubicBezTo>
                <a:close/>
              </a:path>
              <a:path w="8229600" h="18288" stroke="0" extrusionOk="0">
                <a:moveTo>
                  <a:pt x="0" y="0"/>
                </a:moveTo>
                <a:cubicBezTo>
                  <a:pt x="259263" y="-9445"/>
                  <a:pt x="404731" y="4427"/>
                  <a:pt x="521208" y="0"/>
                </a:cubicBezTo>
                <a:cubicBezTo>
                  <a:pt x="637685" y="-4427"/>
                  <a:pt x="839187" y="564"/>
                  <a:pt x="960120" y="0"/>
                </a:cubicBezTo>
                <a:cubicBezTo>
                  <a:pt x="1081053" y="-564"/>
                  <a:pt x="1313469" y="-16481"/>
                  <a:pt x="1481328" y="0"/>
                </a:cubicBezTo>
                <a:cubicBezTo>
                  <a:pt x="1649187" y="16481"/>
                  <a:pt x="1885247" y="26161"/>
                  <a:pt x="2167128" y="0"/>
                </a:cubicBezTo>
                <a:cubicBezTo>
                  <a:pt x="2449009" y="-26161"/>
                  <a:pt x="2761875" y="-22202"/>
                  <a:pt x="2935224" y="0"/>
                </a:cubicBezTo>
                <a:cubicBezTo>
                  <a:pt x="3108573" y="22202"/>
                  <a:pt x="3540687" y="-2863"/>
                  <a:pt x="3785616" y="0"/>
                </a:cubicBezTo>
                <a:cubicBezTo>
                  <a:pt x="4030545" y="2863"/>
                  <a:pt x="4280774" y="-12442"/>
                  <a:pt x="4636008" y="0"/>
                </a:cubicBezTo>
                <a:cubicBezTo>
                  <a:pt x="4991242" y="12442"/>
                  <a:pt x="5025483" y="16914"/>
                  <a:pt x="5239512" y="0"/>
                </a:cubicBezTo>
                <a:cubicBezTo>
                  <a:pt x="5453541" y="-16914"/>
                  <a:pt x="5754008" y="16592"/>
                  <a:pt x="6007608" y="0"/>
                </a:cubicBezTo>
                <a:cubicBezTo>
                  <a:pt x="6261208" y="-16592"/>
                  <a:pt x="6407957" y="-11909"/>
                  <a:pt x="6693408" y="0"/>
                </a:cubicBezTo>
                <a:cubicBezTo>
                  <a:pt x="6978859" y="11909"/>
                  <a:pt x="7015437" y="-20890"/>
                  <a:pt x="7296912" y="0"/>
                </a:cubicBezTo>
                <a:cubicBezTo>
                  <a:pt x="7578387" y="20890"/>
                  <a:pt x="7859622" y="46406"/>
                  <a:pt x="8229600" y="0"/>
                </a:cubicBezTo>
                <a:cubicBezTo>
                  <a:pt x="8230508" y="6337"/>
                  <a:pt x="8228722" y="11778"/>
                  <a:pt x="8229600" y="18288"/>
                </a:cubicBezTo>
                <a:cubicBezTo>
                  <a:pt x="8075287" y="35054"/>
                  <a:pt x="7821366" y="21850"/>
                  <a:pt x="7626096" y="18288"/>
                </a:cubicBezTo>
                <a:cubicBezTo>
                  <a:pt x="7430826" y="14726"/>
                  <a:pt x="7320004" y="-9669"/>
                  <a:pt x="7022592" y="18288"/>
                </a:cubicBezTo>
                <a:cubicBezTo>
                  <a:pt x="6725180" y="46245"/>
                  <a:pt x="6348804" y="-14025"/>
                  <a:pt x="6172200" y="18288"/>
                </a:cubicBezTo>
                <a:cubicBezTo>
                  <a:pt x="5995596" y="50601"/>
                  <a:pt x="5788102" y="22890"/>
                  <a:pt x="5650992" y="18288"/>
                </a:cubicBezTo>
                <a:cubicBezTo>
                  <a:pt x="5513882" y="13686"/>
                  <a:pt x="5198399" y="29121"/>
                  <a:pt x="4882896" y="18288"/>
                </a:cubicBezTo>
                <a:cubicBezTo>
                  <a:pt x="4567393" y="7455"/>
                  <a:pt x="4557008" y="26965"/>
                  <a:pt x="4443984" y="18288"/>
                </a:cubicBezTo>
                <a:cubicBezTo>
                  <a:pt x="4330960" y="9611"/>
                  <a:pt x="4061674" y="28891"/>
                  <a:pt x="3758184" y="18288"/>
                </a:cubicBezTo>
                <a:cubicBezTo>
                  <a:pt x="3454694" y="7685"/>
                  <a:pt x="3380392" y="19119"/>
                  <a:pt x="3236976" y="18288"/>
                </a:cubicBezTo>
                <a:cubicBezTo>
                  <a:pt x="3093560" y="17457"/>
                  <a:pt x="2632116" y="37607"/>
                  <a:pt x="2386584" y="18288"/>
                </a:cubicBezTo>
                <a:cubicBezTo>
                  <a:pt x="2141052" y="-1031"/>
                  <a:pt x="2110884" y="28777"/>
                  <a:pt x="1947672" y="18288"/>
                </a:cubicBezTo>
                <a:cubicBezTo>
                  <a:pt x="1784460" y="7799"/>
                  <a:pt x="1535467" y="461"/>
                  <a:pt x="1261872" y="18288"/>
                </a:cubicBezTo>
                <a:cubicBezTo>
                  <a:pt x="988277" y="36115"/>
                  <a:pt x="1021096" y="10375"/>
                  <a:pt x="822960" y="18288"/>
                </a:cubicBezTo>
                <a:cubicBezTo>
                  <a:pt x="624824" y="26201"/>
                  <a:pt x="298309" y="1283"/>
                  <a:pt x="0" y="18288"/>
                </a:cubicBezTo>
                <a:cubicBezTo>
                  <a:pt x="-633" y="12278"/>
                  <a:pt x="-757" y="5867"/>
                  <a:pt x="0" y="0"/>
                </a:cubicBezTo>
                <a:close/>
              </a:path>
            </a:pathLst>
          </a:custGeom>
          <a:solidFill>
            <a:schemeClr val="accent2">
              <a:alpha val="75000"/>
            </a:schemeClr>
          </a:solidFill>
          <a:ln w="44450" cap="rnd">
            <a:solidFill>
              <a:schemeClr val="accent2">
                <a:alpha val="75000"/>
              </a:schemeClr>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83" name="TextBox 2">
            <a:extLst>
              <a:ext uri="{FF2B5EF4-FFF2-40B4-BE49-F238E27FC236}">
                <a16:creationId xmlns:a16="http://schemas.microsoft.com/office/drawing/2014/main" id="{57D73BBC-B255-44E5-9765-D277F00677E4}"/>
              </a:ext>
            </a:extLst>
          </p:cNvPr>
          <p:cNvSpPr txBox="1">
            <a:spLocks noChangeArrowheads="1"/>
          </p:cNvSpPr>
          <p:nvPr/>
        </p:nvSpPr>
        <p:spPr bwMode="auto">
          <a:xfrm>
            <a:off x="429369" y="2071316"/>
            <a:ext cx="5327374" cy="4285034"/>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t" anchorCtr="0" compatLnSpc="1">
            <a:prstTxWarp prst="textNoShape">
              <a:avLst/>
            </a:prstTxWarp>
            <a:no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Tx/>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a:lnSpc>
                <a:spcPct val="90000"/>
              </a:lnSpc>
              <a:buNone/>
            </a:pPr>
            <a:r>
              <a:rPr lang="cy" sz="2200" b="1" i="0" u="none" strike="noStrike" cap="none" baseline="0" dirty="0">
                <a:solidFill>
                  <a:srgbClr val="000000"/>
                </a:solidFill>
                <a:effectLst/>
                <a:uFillTx/>
                <a:latin typeface="Aptos"/>
              </a:rPr>
              <a:t>Ymarfer 1</a:t>
            </a:r>
          </a:p>
          <a:p>
            <a:pPr marL="342900" indent="-342900">
              <a:lnSpc>
                <a:spcPct val="90000"/>
              </a:lnSpc>
            </a:pPr>
            <a:r>
              <a:rPr lang="cy" sz="2200" b="0" i="0" u="none" strike="noStrike" cap="none" baseline="0" dirty="0">
                <a:solidFill>
                  <a:srgbClr val="000000"/>
                </a:solidFill>
                <a:effectLst/>
                <a:uFillTx/>
                <a:latin typeface="Aptos"/>
              </a:rPr>
              <a:t>Pam ei bod yn bwysig i weithwyr cymdeithasol fod ag ymwybyddiaeth o’r gyfraith? </a:t>
            </a:r>
          </a:p>
          <a:p>
            <a:pPr marL="342900" indent="-342900">
              <a:lnSpc>
                <a:spcPct val="90000"/>
              </a:lnSpc>
            </a:pPr>
            <a:r>
              <a:rPr lang="cy" sz="2200" b="0" i="0" u="none" strike="noStrike" cap="none" baseline="0" dirty="0">
                <a:solidFill>
                  <a:srgbClr val="000000"/>
                </a:solidFill>
                <a:effectLst/>
                <a:uFillTx/>
                <a:latin typeface="Aptos"/>
              </a:rPr>
              <a:t>Trafodwch yr hyn yr ydych yn ei ystyried fel </a:t>
            </a:r>
            <a:r>
              <a:rPr lang="cy" sz="2200" b="1" i="0" u="none" strike="noStrike" cap="none" baseline="0" dirty="0">
                <a:solidFill>
                  <a:srgbClr val="000000"/>
                </a:solidFill>
                <a:effectLst/>
                <a:uFillTx/>
                <a:latin typeface="Aptos"/>
              </a:rPr>
              <a:t>darnau allweddol o ddeddfwriaeth/ polisi/ gweithdrefnau </a:t>
            </a:r>
            <a:r>
              <a:rPr lang="cy" sz="2200" b="0" i="0" u="none" strike="noStrike" cap="none" baseline="0" dirty="0">
                <a:solidFill>
                  <a:srgbClr val="000000"/>
                </a:solidFill>
                <a:effectLst/>
                <a:uFillTx/>
                <a:latin typeface="Aptos"/>
              </a:rPr>
              <a:t>sy’n tanategu eich maes ymarfer</a:t>
            </a:r>
          </a:p>
          <a:p>
            <a:pPr marL="342900" indent="-342900">
              <a:lnSpc>
                <a:spcPct val="90000"/>
              </a:lnSpc>
            </a:pPr>
            <a:r>
              <a:rPr lang="cy" sz="2200" b="0" i="0" u="none" strike="noStrike" cap="none" baseline="0" dirty="0">
                <a:solidFill>
                  <a:srgbClr val="000000"/>
                </a:solidFill>
                <a:effectLst/>
                <a:uFillTx/>
                <a:latin typeface="Aptos"/>
              </a:rPr>
              <a:t>Ystyriwch ddeddfwriaeth yng Nghymru, Y Deyrnas Unedig a’r Undeb Ewropeaidd (UE/EU) a thu allan i’r UE.</a:t>
            </a:r>
          </a:p>
        </p:txBody>
      </p:sp>
      <p:pic>
        <p:nvPicPr>
          <p:cNvPr id="5" name="Picture 5" descr="Image result for social worker legislation">
            <a:extLst>
              <a:ext uri="{FF2B5EF4-FFF2-40B4-BE49-F238E27FC236}">
                <a16:creationId xmlns:a16="http://schemas.microsoft.com/office/drawing/2014/main" id="{A26B53DD-58F2-4B49-A75C-CDD3505C667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2401" r="15446" b="2"/>
          <a:stretch>
            <a:fillRect/>
          </a:stretch>
        </p:blipFill>
        <p:spPr bwMode="auto">
          <a:xfrm>
            <a:off x="5756743" y="2093976"/>
            <a:ext cx="2955798" cy="4096512"/>
          </a:xfrm>
          <a:prstGeom prst="rect">
            <a:avLst/>
          </a:prstGeom>
          <a:solidFill>
            <a:srgbClr val="FFFFFF"/>
          </a:solidFill>
          <a:extLst>
            <a:ext uri="{91240B29-F687-4F45-9708-019B960494DF}">
              <a14:hiddenLine xmlns:a14="http://schemas.microsoft.com/office/drawing/2010/main" w="9525">
                <a:solidFill>
                  <a:srgbClr val="000000"/>
                </a:solidFill>
                <a:miter lim="800000"/>
                <a:headEnd/>
                <a:tailEnd/>
              </a14:hiddenLine>
            </a:ext>
          </a:extLst>
        </p:spPr>
      </p:pic>
      <p:sp>
        <p:nvSpPr>
          <p:cNvPr id="3" name="Slide Number Placeholder 2">
            <a:extLst>
              <a:ext uri="{FF2B5EF4-FFF2-40B4-BE49-F238E27FC236}">
                <a16:creationId xmlns:a16="http://schemas.microsoft.com/office/drawing/2014/main" id="{76783372-42B4-4F41-80D9-056E02FDBB96}"/>
              </a:ext>
            </a:extLst>
          </p:cNvPr>
          <p:cNvSpPr>
            <a:spLocks noGrp="1"/>
          </p:cNvSpPr>
          <p:nvPr>
            <p:ph type="sldNum" sz="quarter" idx="12"/>
          </p:nvPr>
        </p:nvSpPr>
        <p:spPr>
          <a:xfrm>
            <a:off x="6457950" y="6356350"/>
            <a:ext cx="2057400" cy="365125"/>
          </a:xfrm>
        </p:spPr>
        <p:txBody>
          <a:bodyPr vert="horz" lIns="91440" tIns="45720" rIns="91440" bIns="45720" numCol="1" rtlCol="0" anchor="ctr" anchorCtr="0" compatLnSpc="1">
            <a:prstTxWarp prst="textNoShape">
              <a:avLst/>
            </a:prstTxWarp>
            <a:normAutofit/>
          </a:bodyPr>
          <a:lstStyle/>
          <a:p>
            <a:pPr>
              <a:spcAft>
                <a:spcPts val="600"/>
              </a:spcAft>
              <a:defRPr/>
            </a:pPr>
            <a:fld id="{3667BF6C-317A-46B2-9AC2-0A4D69FFFBED}" type="slidenum">
              <a:rPr lang="en-US" altLang="en-US" sz="1200" smtClean="0">
                <a:solidFill>
                  <a:prstClr val="black">
                    <a:tint val="75000"/>
                  </a:prstClr>
                </a:solidFill>
                <a:latin typeface="Calibri"/>
              </a:rPr>
              <a:pPr>
                <a:spcAft>
                  <a:spcPts val="600"/>
                </a:spcAft>
                <a:defRPr/>
              </a:pPr>
              <a:t>7</a:t>
            </a:fld>
            <a:endParaRPr lang="en-US" altLang="en-US" sz="1200">
              <a:solidFill>
                <a:prstClr val="black">
                  <a:tint val="75000"/>
                </a:prstClr>
              </a:solidFill>
              <a:latin typeface="Calibri"/>
            </a:endParaRPr>
          </a:p>
        </p:txBody>
      </p:sp>
    </p:spTree>
  </p:cSld>
  <p:clrMapOvr>
    <a:masterClrMapping/>
  </p:clrMapOv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7856006-AD71-4714-8527-60CD7402632E}"/>
              </a:ext>
            </a:extLst>
          </p:cNvPr>
          <p:cNvSpPr>
            <a:spLocks noGrp="1"/>
          </p:cNvSpPr>
          <p:nvPr>
            <p:ph type="title"/>
          </p:nvPr>
        </p:nvSpPr>
        <p:spPr>
          <a:xfrm>
            <a:off x="457200" y="332656"/>
            <a:ext cx="8229600" cy="1084982"/>
          </a:xfrm>
        </p:spPr>
        <p:txBody>
          <a:bodyPr>
            <a:normAutofit/>
          </a:bodyPr>
          <a:lstStyle/>
          <a:p>
            <a:pPr algn="ctr">
              <a:defRPr/>
            </a:pPr>
            <a:r>
              <a:rPr lang="cy" sz="4400" b="0" i="0" u="none" strike="noStrike" cap="none" baseline="0">
                <a:solidFill>
                  <a:srgbClr val="000000"/>
                </a:solidFill>
                <a:effectLst/>
                <a:uFillTx/>
                <a:latin typeface="Aptos Display"/>
              </a:rPr>
              <a:t>Deddfwriaeth Trosfwaol</a:t>
            </a:r>
          </a:p>
        </p:txBody>
      </p:sp>
      <p:sp>
        <p:nvSpPr>
          <p:cNvPr id="26626" name="Content Placeholder 1">
            <a:extLst>
              <a:ext uri="{FF2B5EF4-FFF2-40B4-BE49-F238E27FC236}">
                <a16:creationId xmlns:a16="http://schemas.microsoft.com/office/drawing/2014/main" id="{DE0DF983-1657-4616-B7EF-1547B1EB27D6}"/>
              </a:ext>
            </a:extLst>
          </p:cNvPr>
          <p:cNvSpPr>
            <a:spLocks noGrp="1"/>
          </p:cNvSpPr>
          <p:nvPr>
            <p:ph idx="1"/>
          </p:nvPr>
        </p:nvSpPr>
        <p:spPr>
          <a:xfrm>
            <a:off x="457200" y="1382322"/>
            <a:ext cx="8229600" cy="5904433"/>
          </a:xfrm>
        </p:spPr>
        <p:txBody>
          <a:bodyPr/>
          <a:lstStyle/>
          <a:p>
            <a:pPr marL="0" indent="0">
              <a:buNone/>
            </a:pPr>
            <a:r>
              <a:rPr lang="cy" sz="2400" b="0" i="0" u="none" strike="noStrike" cap="none" baseline="0" dirty="0">
                <a:solidFill>
                  <a:srgbClr val="000000"/>
                </a:solidFill>
                <a:effectLst/>
                <a:uFillTx/>
                <a:latin typeface="Aptos"/>
              </a:rPr>
              <a:t>Cyflwynwyd Deddf Gwasanaethau Cymdeithasol a Llesiant (Cymru) 2014, i weddnewid a symleiddio’r gyfraith. </a:t>
            </a:r>
          </a:p>
          <a:p>
            <a:r>
              <a:rPr lang="cy" sz="2400" b="0" i="0" u="none" strike="noStrike" cap="none" baseline="0" dirty="0">
                <a:solidFill>
                  <a:srgbClr val="000000"/>
                </a:solidFill>
                <a:effectLst/>
                <a:uFillTx/>
                <a:latin typeface="Aptos"/>
              </a:rPr>
              <a:t>Bu iddi ddiddymu nifer o gyfreithiau a chanllawiau blaenorol oedd yn gysylltiedig â gofal a chymorth. Mae’r Ddeddf yn adeiladu ar y Papur Gwyn: Gwasanaethau Cymdeithasol Cynaliadwy i Gymru: Fframwaith Gweithredu, ac mae’n anelu at gryfhau diogelu. </a:t>
            </a:r>
          </a:p>
          <a:p>
            <a:pPr lvl="0"/>
            <a:r>
              <a:rPr lang="cy" sz="2400" b="0" i="0" u="none" strike="noStrike" cap="none" baseline="0" dirty="0">
                <a:solidFill>
                  <a:srgbClr val="000000"/>
                </a:solidFill>
                <a:effectLst/>
                <a:uFillTx/>
                <a:latin typeface="Aptos"/>
              </a:rPr>
              <a:t>Mae’n pwysleisio’r angen i ystyried y gyfraith, rheoliadau, canllawiau, polisi a gweithdrefnau mewn perthynas â diogelu oedolion neu blant.</a:t>
            </a:r>
          </a:p>
          <a:p>
            <a:pPr>
              <a:buFont typeface="Wingdings 3" panose="05040102010807070707" pitchFamily="18" charset="2"/>
              <a:buNone/>
            </a:pPr>
            <a:endParaRPr lang="cy-GB" altLang="en-US" sz="2400" dirty="0">
              <a:highlight>
                <a:srgbClr val="FFFF00"/>
              </a:highlight>
            </a:endParaRPr>
          </a:p>
        </p:txBody>
      </p:sp>
      <p:sp>
        <p:nvSpPr>
          <p:cNvPr id="2" name="Slide Number Placeholder 1">
            <a:extLst>
              <a:ext uri="{FF2B5EF4-FFF2-40B4-BE49-F238E27FC236}">
                <a16:creationId xmlns:a16="http://schemas.microsoft.com/office/drawing/2014/main" id="{036373EF-FB62-4275-86DD-3C6227A5F133}"/>
              </a:ext>
            </a:extLst>
          </p:cNvPr>
          <p:cNvSpPr>
            <a:spLocks noGrp="1"/>
          </p:cNvSpPr>
          <p:nvPr>
            <p:ph type="sldNum" sz="quarter" idx="12"/>
          </p:nvPr>
        </p:nvSpPr>
        <p:spPr/>
        <p:txBody>
          <a:bodyPr/>
          <a:lstStyle/>
          <a:p>
            <a:pPr>
              <a:defRPr/>
            </a:pPr>
            <a:fld id="{EC75C4D8-5E1B-4BCC-B7D7-71E1D1D7A2FD}" type="slidenum">
              <a:rPr lang="en-GB" altLang="en-US" smtClean="0"/>
              <a:pPr>
                <a:defRPr/>
              </a:pPr>
              <a:t>8</a:t>
            </a:fld>
            <a:endParaRPr lang="en-GB" altLang="en-US"/>
          </a:p>
        </p:txBody>
      </p:sp>
      <p:pic>
        <p:nvPicPr>
          <p:cNvPr id="5" name="Picture 4">
            <a:extLst>
              <a:ext uri="{FF2B5EF4-FFF2-40B4-BE49-F238E27FC236}">
                <a16:creationId xmlns:a16="http://schemas.microsoft.com/office/drawing/2014/main" id="{B04874C2-8425-0F62-EC5C-A4DCCC16179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487620" y="5661026"/>
            <a:ext cx="3625173" cy="1255966"/>
          </a:xfrm>
          <a:prstGeom prst="rect">
            <a:avLst/>
          </a:prstGeom>
        </p:spPr>
      </p:pic>
    </p:spTree>
  </p:cSld>
  <p:clrMapOvr>
    <a:masterClrMapping/>
  </p:clrMapOv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8AD0B47-EBE9-4DD8-9090-CF3AC202A5BD}"/>
              </a:ext>
            </a:extLst>
          </p:cNvPr>
          <p:cNvSpPr>
            <a:spLocks noGrp="1"/>
          </p:cNvSpPr>
          <p:nvPr>
            <p:ph type="title"/>
          </p:nvPr>
        </p:nvSpPr>
        <p:spPr/>
        <p:txBody>
          <a:bodyPr>
            <a:normAutofit fontScale="90000"/>
          </a:bodyPr>
          <a:lstStyle/>
          <a:p>
            <a:pPr>
              <a:defRPr/>
            </a:pPr>
            <a:r>
              <a:rPr lang="cy" sz="4000" b="0" i="0" u="none" strike="noStrike" cap="none" baseline="0" dirty="0">
                <a:solidFill>
                  <a:srgbClr val="000000"/>
                </a:solidFill>
                <a:effectLst/>
                <a:uFillTx/>
                <a:latin typeface="Aptos Display"/>
              </a:rPr>
              <a:t>Deddfwriaeth, Polisi a Gweithrefnau Diogelu Trosfwaol</a:t>
            </a:r>
            <a:br>
              <a:rPr sz="4400" dirty="0"/>
            </a:br>
            <a:endParaRPr sz="4400" dirty="0"/>
          </a:p>
        </p:txBody>
      </p:sp>
      <p:sp>
        <p:nvSpPr>
          <p:cNvPr id="2" name="Content Placeholder 1">
            <a:extLst>
              <a:ext uri="{FF2B5EF4-FFF2-40B4-BE49-F238E27FC236}">
                <a16:creationId xmlns:a16="http://schemas.microsoft.com/office/drawing/2014/main" id="{FE1D7566-C795-4140-9317-9AEE649CCF74}"/>
              </a:ext>
            </a:extLst>
          </p:cNvPr>
          <p:cNvSpPr>
            <a:spLocks noGrp="1"/>
          </p:cNvSpPr>
          <p:nvPr>
            <p:ph sz="half" idx="2"/>
          </p:nvPr>
        </p:nvSpPr>
        <p:spPr>
          <a:xfrm>
            <a:off x="457200" y="1556792"/>
            <a:ext cx="4040188" cy="4333321"/>
          </a:xfrm>
        </p:spPr>
        <p:txBody>
          <a:bodyPr>
            <a:normAutofit lnSpcReduction="10000"/>
          </a:bodyPr>
          <a:lstStyle/>
          <a:p>
            <a:pPr marL="457200" indent="-457200">
              <a:buFont typeface="Arial" panose="020B0604020202020204" pitchFamily="34" charset="0"/>
              <a:buChar char="•"/>
              <a:defRPr/>
            </a:pPr>
            <a:r>
              <a:rPr lang="cy" sz="1800" b="0" i="0" u="none" strike="noStrike" cap="none" baseline="0" dirty="0">
                <a:solidFill>
                  <a:srgbClr val="000000"/>
                </a:solidFill>
                <a:effectLst/>
                <a:uFillTx/>
                <a:latin typeface="Aptos"/>
              </a:rPr>
              <a:t>Mae Deddf Gwasanaethau Cymdeithasol a Llesiant (Cymru) 2014- yn benodol i Ddiogelu</a:t>
            </a:r>
          </a:p>
          <a:p>
            <a:pPr marL="457200" indent="-457200">
              <a:buFont typeface="Arial" panose="020B0604020202020204" pitchFamily="34" charset="0"/>
              <a:buChar char="•"/>
              <a:defRPr/>
            </a:pPr>
            <a:r>
              <a:rPr lang="cy" sz="1800" b="0" i="0" u="none" strike="noStrike" cap="none" baseline="0" dirty="0">
                <a:solidFill>
                  <a:srgbClr val="000000"/>
                </a:solidFill>
                <a:effectLst/>
                <a:uFillTx/>
                <a:latin typeface="Aptos"/>
              </a:rPr>
              <a:t>Gweithio gyda’n Gilydd i Ddiogelu Pobl, 2019</a:t>
            </a:r>
          </a:p>
          <a:p>
            <a:pPr marL="457200" indent="-457200">
              <a:buFont typeface="Arial" panose="020B0604020202020204" pitchFamily="34" charset="0"/>
              <a:buChar char="•"/>
              <a:defRPr/>
            </a:pPr>
            <a:r>
              <a:rPr lang="cy" sz="1800" b="0" i="0" u="none" strike="noStrike" cap="none" baseline="0" dirty="0">
                <a:solidFill>
                  <a:srgbClr val="000000"/>
                </a:solidFill>
                <a:effectLst/>
                <a:uFillTx/>
                <a:latin typeface="Aptos"/>
              </a:rPr>
              <a:t>Cod Ymarfer o dan rhan 10 o’r Ddeddf Gwasanaethau Cymdeithasol a Llesiant (Cymru) 2014</a:t>
            </a:r>
          </a:p>
          <a:p>
            <a:pPr marL="457200" indent="-457200">
              <a:buFont typeface="Arial" panose="020B0604020202020204" pitchFamily="34" charset="0"/>
              <a:buChar char="•"/>
              <a:defRPr/>
            </a:pPr>
            <a:r>
              <a:rPr lang="cy" sz="1800" dirty="0">
                <a:solidFill>
                  <a:srgbClr val="000000"/>
                </a:solidFill>
                <a:latin typeface="Aptos"/>
              </a:rPr>
              <a:t>Gweithdrefnau Diogelu Cymru</a:t>
            </a:r>
            <a:endParaRPr lang="cy" sz="1800" b="0" i="0" u="none" strike="noStrike" cap="none" baseline="0" dirty="0">
              <a:solidFill>
                <a:srgbClr val="000000"/>
              </a:solidFill>
              <a:effectLst/>
              <a:uFillTx/>
              <a:latin typeface="Aptos"/>
            </a:endParaRPr>
          </a:p>
          <a:p>
            <a:pPr marL="457200" indent="-457200">
              <a:buFont typeface="Arial" panose="020B0604020202020204" pitchFamily="34" charset="0"/>
              <a:buChar char="•"/>
              <a:defRPr/>
            </a:pPr>
            <a:r>
              <a:rPr lang="cy" sz="1800" b="0" i="0" u="none" strike="noStrike" cap="none" baseline="0" dirty="0">
                <a:solidFill>
                  <a:srgbClr val="000000"/>
                </a:solidFill>
                <a:effectLst/>
                <a:uFillTx/>
                <a:latin typeface="Aptos"/>
              </a:rPr>
              <a:t>Deddf Plant1989 a 2004</a:t>
            </a:r>
          </a:p>
          <a:p>
            <a:pPr marL="457200" indent="-457200">
              <a:buFont typeface="Arial" panose="020B0604020202020204" pitchFamily="34" charset="0"/>
              <a:buChar char="•"/>
              <a:defRPr/>
            </a:pPr>
            <a:r>
              <a:rPr lang="cy" sz="1800" b="0" i="0" u="none" strike="noStrike" cap="none" baseline="0" dirty="0">
                <a:solidFill>
                  <a:srgbClr val="000000"/>
                </a:solidFill>
                <a:effectLst/>
                <a:uFillTx/>
                <a:latin typeface="Aptos"/>
              </a:rPr>
              <a:t>Deddf Galluedd Meddyliol 2005 a Deddf Iechyd Meddwl 1983 </a:t>
            </a:r>
          </a:p>
          <a:p>
            <a:pPr marL="457200" indent="-457200">
              <a:buFont typeface="Arial" panose="020B0604020202020204" pitchFamily="34" charset="0"/>
              <a:buChar char="•"/>
              <a:defRPr/>
            </a:pPr>
            <a:r>
              <a:rPr lang="cy" sz="1800" b="0" i="0" u="none" strike="noStrike" cap="none" baseline="0" dirty="0">
                <a:solidFill>
                  <a:srgbClr val="000000"/>
                </a:solidFill>
                <a:effectLst/>
                <a:uFillTx/>
                <a:latin typeface="Aptos"/>
              </a:rPr>
              <a:t>Deddf Cydraddoldeb 2010</a:t>
            </a:r>
          </a:p>
          <a:p>
            <a:pPr marL="457200" indent="-457200">
              <a:buFont typeface="Arial" panose="020B0604020202020204" pitchFamily="34" charset="0"/>
              <a:buChar char="•"/>
              <a:defRPr/>
            </a:pPr>
            <a:r>
              <a:rPr lang="cy" sz="1800" b="0" i="0" u="none" strike="noStrike" cap="none" baseline="0" dirty="0">
                <a:solidFill>
                  <a:srgbClr val="000000"/>
                </a:solidFill>
                <a:effectLst/>
                <a:uFillTx/>
                <a:latin typeface="Aptos"/>
              </a:rPr>
              <a:t>Deddf Rhyddid Gwybodaeth 2000 a Deddf Diogelu Data 2008 (GDPR)</a:t>
            </a:r>
          </a:p>
          <a:p>
            <a:pPr marL="457200" indent="-457200">
              <a:buFont typeface="Arial" panose="020B0604020202020204" pitchFamily="34" charset="0"/>
              <a:buChar char="•"/>
              <a:defRPr/>
            </a:pPr>
            <a:endParaRPr lang="cy-GB" sz="2000" dirty="0"/>
          </a:p>
        </p:txBody>
      </p:sp>
      <p:sp>
        <p:nvSpPr>
          <p:cNvPr id="7" name="Content Placeholder 6">
            <a:extLst>
              <a:ext uri="{FF2B5EF4-FFF2-40B4-BE49-F238E27FC236}">
                <a16:creationId xmlns:a16="http://schemas.microsoft.com/office/drawing/2014/main" id="{5DA46ABA-E4CA-A1D1-AB5D-C14694C74521}"/>
              </a:ext>
            </a:extLst>
          </p:cNvPr>
          <p:cNvSpPr>
            <a:spLocks noGrp="1"/>
          </p:cNvSpPr>
          <p:nvPr>
            <p:ph sz="quarter" idx="4"/>
          </p:nvPr>
        </p:nvSpPr>
        <p:spPr>
          <a:xfrm>
            <a:off x="4602088" y="1550556"/>
            <a:ext cx="4041775" cy="4333321"/>
          </a:xfrm>
        </p:spPr>
        <p:txBody>
          <a:bodyPr>
            <a:normAutofit fontScale="90000" lnSpcReduction="10000"/>
          </a:bodyPr>
          <a:lstStyle/>
          <a:p>
            <a:pPr marL="457200" indent="-457200">
              <a:buFont typeface="Arial" panose="020B0604020202020204" pitchFamily="34" charset="0"/>
              <a:buChar char="•"/>
              <a:defRPr/>
            </a:pPr>
            <a:r>
              <a:rPr lang="cy" sz="1800" b="0" i="0" u="none" strike="noStrike" cap="none" baseline="0" dirty="0">
                <a:solidFill>
                  <a:srgbClr val="000000"/>
                </a:solidFill>
                <a:effectLst/>
                <a:uFillTx/>
                <a:latin typeface="Aptos"/>
              </a:rPr>
              <a:t>Mesurau’r Gymraeg (Cymru )2011- Safonau Iaith Gymraeg </a:t>
            </a:r>
          </a:p>
          <a:p>
            <a:pPr marL="457200" indent="-457200">
              <a:buFont typeface="Arial" panose="020B0604020202020204" pitchFamily="34" charset="0"/>
              <a:buChar char="•"/>
              <a:defRPr/>
            </a:pPr>
            <a:r>
              <a:rPr lang="cy" sz="1800" b="0" i="0" u="none" strike="noStrike" cap="none" baseline="0" dirty="0">
                <a:solidFill>
                  <a:srgbClr val="000000"/>
                </a:solidFill>
                <a:effectLst/>
                <a:uFillTx/>
                <a:latin typeface="Aptos"/>
              </a:rPr>
              <a:t>Fframwaith ‘Mwy na Geiriau’, 2022</a:t>
            </a:r>
          </a:p>
          <a:p>
            <a:pPr marL="457200" indent="-457200">
              <a:buFont typeface="Arial" panose="020B0604020202020204" pitchFamily="34" charset="0"/>
              <a:buChar char="•"/>
              <a:defRPr/>
            </a:pPr>
            <a:r>
              <a:rPr lang="cy" sz="1800" b="0" i="0" u="none" strike="noStrike" cap="none" baseline="0" dirty="0">
                <a:solidFill>
                  <a:srgbClr val="000000"/>
                </a:solidFill>
                <a:effectLst/>
                <a:uFillTx/>
                <a:latin typeface="Aptos"/>
              </a:rPr>
              <a:t>Deddf Hawliau Dynol 1998- Confensiwn Ewropeaidd ar Hawliau Dynol, yn arbennig erthyglau 2, 3, 5, 6 ac 8.</a:t>
            </a:r>
          </a:p>
          <a:p>
            <a:pPr marL="342900" indent="-342900">
              <a:defRPr/>
            </a:pPr>
            <a:r>
              <a:rPr lang="cy" sz="1800" b="0" i="0" u="none" strike="noStrike" cap="none" baseline="0" dirty="0">
                <a:solidFill>
                  <a:srgbClr val="000000"/>
                </a:solidFill>
                <a:effectLst/>
                <a:uFillTx/>
                <a:latin typeface="Aptos"/>
              </a:rPr>
              <a:t>Egwyddorion y Cenhedloedd Unedig ar Bobl Hŷn, 1991</a:t>
            </a:r>
          </a:p>
          <a:p>
            <a:pPr marL="342900" indent="-342900">
              <a:defRPr/>
            </a:pPr>
            <a:r>
              <a:rPr lang="cy" sz="1800" b="0" i="0" u="none" strike="noStrike" cap="none" baseline="0" dirty="0">
                <a:solidFill>
                  <a:srgbClr val="000000"/>
                </a:solidFill>
                <a:effectLst/>
                <a:uFillTx/>
                <a:latin typeface="Aptos"/>
              </a:rPr>
              <a:t>Confensiwn y Cenhedloedd Unedig ar Hawliau’r Plentyn, 1989</a:t>
            </a:r>
          </a:p>
          <a:p>
            <a:pPr marL="342900" indent="-342900">
              <a:defRPr/>
            </a:pPr>
            <a:r>
              <a:rPr lang="cy" sz="1800" b="0" i="0" u="none" strike="noStrike" cap="none" baseline="0" dirty="0">
                <a:solidFill>
                  <a:srgbClr val="000000"/>
                </a:solidFill>
                <a:effectLst/>
                <a:uFillTx/>
                <a:latin typeface="Aptos"/>
              </a:rPr>
              <a:t>Nid yw’r rhestr hon yn hollgynhwysfawr – mae’n bwysig dod o hyd i’r ddeddfwriaeth/polisi a gweithdrefn gywir ar gyfer eich maes gwaith a chyfeirio at hyn yn gywir.</a:t>
            </a:r>
          </a:p>
          <a:p>
            <a:pPr marL="0" indent="0">
              <a:buNone/>
              <a:defRPr/>
            </a:pPr>
            <a:r>
              <a:rPr lang="en-GB" sz="1800" dirty="0">
                <a:highlight>
                  <a:srgbClr val="FFFF00"/>
                </a:highlight>
              </a:rPr>
              <a:t> </a:t>
            </a:r>
          </a:p>
          <a:p>
            <a:endParaRPr lang="en-US" dirty="0"/>
          </a:p>
        </p:txBody>
      </p:sp>
      <p:sp>
        <p:nvSpPr>
          <p:cNvPr id="4" name="Slide Number Placeholder 3">
            <a:extLst>
              <a:ext uri="{FF2B5EF4-FFF2-40B4-BE49-F238E27FC236}">
                <a16:creationId xmlns:a16="http://schemas.microsoft.com/office/drawing/2014/main" id="{E2012BA8-243B-4CD5-9703-2F59AC947FD4}"/>
              </a:ext>
            </a:extLst>
          </p:cNvPr>
          <p:cNvSpPr>
            <a:spLocks noGrp="1"/>
          </p:cNvSpPr>
          <p:nvPr>
            <p:ph type="sldNum" sz="quarter" idx="12"/>
          </p:nvPr>
        </p:nvSpPr>
        <p:spPr/>
        <p:txBody>
          <a:bodyPr/>
          <a:lstStyle/>
          <a:p>
            <a:pPr>
              <a:defRPr/>
            </a:pPr>
            <a:fld id="{EC75C4D8-5E1B-4BCC-B7D7-71E1D1D7A2FD}" type="slidenum">
              <a:rPr lang="en-GB" altLang="en-US" smtClean="0"/>
              <a:pPr>
                <a:defRPr/>
              </a:pPr>
              <a:t>9</a:t>
            </a:fld>
            <a:endParaRPr lang="en-GB" altLang="en-US"/>
          </a:p>
        </p:txBody>
      </p:sp>
    </p:spTree>
  </p:cSld>
  <p:clrMapOvr>
    <a:masterClrMapping/>
  </p:clrMapOv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192F776-C1E1-44FD-8D99-E340A02E35CA}"/>
              </a:ext>
            </a:extLst>
          </p:cNvPr>
          <p:cNvSpPr>
            <a:spLocks noGrp="1"/>
          </p:cNvSpPr>
          <p:nvPr>
            <p:ph type="title"/>
          </p:nvPr>
        </p:nvSpPr>
        <p:spPr/>
        <p:txBody>
          <a:bodyPr>
            <a:noAutofit/>
          </a:bodyPr>
          <a:lstStyle/>
          <a:p>
            <a:pPr algn="ctr">
              <a:defRPr/>
            </a:pPr>
            <a:r>
              <a:rPr lang="cy" sz="2800" b="1" i="0" u="none" strike="noStrike" cap="none" baseline="0">
                <a:solidFill>
                  <a:srgbClr val="000000"/>
                </a:solidFill>
                <a:effectLst/>
                <a:uFillTx/>
                <a:latin typeface="Aptos Display"/>
              </a:rPr>
              <a:t>Dyletswyddau Trosfwaol dan</a:t>
            </a:r>
            <a:br>
              <a:rPr sz="2800"/>
            </a:br>
            <a:r>
              <a:rPr lang="cy" sz="2800" b="1" i="0" u="none" strike="noStrike" cap="none" baseline="0">
                <a:solidFill>
                  <a:srgbClr val="000000"/>
                </a:solidFill>
                <a:effectLst/>
                <a:uFillTx/>
                <a:latin typeface="Aptos Display"/>
              </a:rPr>
              <a:t>y Ddeddfa Gwasanaethau Cymdeithasol a Llesiant (Cymru) 2014</a:t>
            </a:r>
          </a:p>
        </p:txBody>
      </p:sp>
      <p:sp>
        <p:nvSpPr>
          <p:cNvPr id="2" name="Content Placeholder 1">
            <a:extLst>
              <a:ext uri="{FF2B5EF4-FFF2-40B4-BE49-F238E27FC236}">
                <a16:creationId xmlns:a16="http://schemas.microsoft.com/office/drawing/2014/main" id="{E3F6E4D6-6B2A-47E8-A35F-805872A94445}"/>
              </a:ext>
            </a:extLst>
          </p:cNvPr>
          <p:cNvSpPr>
            <a:spLocks noGrp="1"/>
          </p:cNvSpPr>
          <p:nvPr>
            <p:ph idx="1"/>
          </p:nvPr>
        </p:nvSpPr>
        <p:spPr/>
        <p:txBody>
          <a:bodyPr/>
          <a:lstStyle/>
          <a:p>
            <a:pPr>
              <a:defRPr/>
            </a:pPr>
            <a:endParaRPr lang="en-GB" sz="500">
              <a:latin typeface="Arial" panose="020B0604020202020204" pitchFamily="34" charset="0"/>
              <a:cs typeface="Arial" panose="020B0604020202020204" pitchFamily="34" charset="0"/>
            </a:endParaRPr>
          </a:p>
          <a:p>
            <a:pPr marL="358776" lvl="1" indent="-179388">
              <a:defRPr/>
            </a:pPr>
            <a:r>
              <a:rPr lang="cy" sz="2000" b="0" i="0" u="none" strike="noStrike" cap="none" baseline="0">
                <a:solidFill>
                  <a:srgbClr val="000000"/>
                </a:solidFill>
                <a:effectLst/>
                <a:uFillTx/>
                <a:latin typeface="Arial"/>
              </a:rPr>
              <a:t>Barn, dymuniadau a theimladau’r unigolyn </a:t>
            </a:r>
          </a:p>
          <a:p>
            <a:pPr marL="358776" lvl="1" indent="-179388">
              <a:defRPr/>
            </a:pPr>
            <a:r>
              <a:rPr lang="cy" sz="2000" b="0" i="0" u="none" strike="noStrike" cap="none" baseline="0">
                <a:solidFill>
                  <a:srgbClr val="000000"/>
                </a:solidFill>
                <a:effectLst/>
                <a:uFillTx/>
                <a:latin typeface="Arial"/>
              </a:rPr>
              <a:t>Parchu urddas </a:t>
            </a:r>
          </a:p>
          <a:p>
            <a:pPr marL="358776" lvl="1" indent="-179388">
              <a:defRPr/>
            </a:pPr>
            <a:r>
              <a:rPr lang="cy" sz="2000" b="0" i="0" u="none" strike="noStrike" cap="none" baseline="0">
                <a:solidFill>
                  <a:srgbClr val="000000"/>
                </a:solidFill>
                <a:effectLst/>
                <a:uFillTx/>
                <a:latin typeface="Arial"/>
              </a:rPr>
              <a:t>Cyfranogiad </a:t>
            </a:r>
          </a:p>
          <a:p>
            <a:pPr marL="358776" lvl="1" indent="-179388">
              <a:defRPr/>
            </a:pPr>
            <a:r>
              <a:rPr lang="cy" sz="2000" b="0" i="0" u="none" strike="noStrike" cap="none" baseline="0">
                <a:solidFill>
                  <a:srgbClr val="000000"/>
                </a:solidFill>
                <a:effectLst/>
                <a:uFillTx/>
                <a:latin typeface="Arial"/>
              </a:rPr>
              <a:t>Nodweddion, diwylliant a chred </a:t>
            </a:r>
          </a:p>
          <a:p>
            <a:pPr marL="358776" lvl="1" indent="-179388">
              <a:defRPr/>
            </a:pPr>
            <a:r>
              <a:rPr lang="cy" sz="2000" b="0" i="0" u="none" strike="noStrike" cap="none" baseline="0">
                <a:solidFill>
                  <a:srgbClr val="000000"/>
                </a:solidFill>
                <a:effectLst/>
                <a:uFillTx/>
                <a:latin typeface="Arial"/>
              </a:rPr>
              <a:t>Oedolion yw’r gorau am roi barn ynghylch eu llesiant eu hunain</a:t>
            </a:r>
          </a:p>
          <a:p>
            <a:pPr marL="358776" lvl="1" indent="-179388">
              <a:defRPr/>
            </a:pPr>
            <a:r>
              <a:rPr lang="cy" sz="2000" b="0" i="0" u="none" strike="noStrike" cap="none" baseline="0">
                <a:solidFill>
                  <a:srgbClr val="000000"/>
                </a:solidFill>
                <a:effectLst/>
                <a:uFillTx/>
                <a:latin typeface="Arial"/>
              </a:rPr>
              <a:t>Hyrwyddo annibyniaeth </a:t>
            </a:r>
          </a:p>
          <a:p>
            <a:pPr marL="358776" lvl="1" indent="-179388">
              <a:defRPr/>
            </a:pPr>
            <a:r>
              <a:rPr lang="cy" sz="2000" b="0" i="0" u="none" strike="noStrike" cap="none" baseline="0">
                <a:solidFill>
                  <a:srgbClr val="000000"/>
                </a:solidFill>
                <a:effectLst/>
                <a:uFillTx/>
                <a:latin typeface="Arial"/>
              </a:rPr>
              <a:t>Magwraeth y plentyn gan y teulu cyhyd ag y bo gwneud hynny’n gyson â llesiant y plentyn</a:t>
            </a:r>
          </a:p>
          <a:p>
            <a:pPr marL="358776" lvl="1" indent="-179388">
              <a:defRPr/>
            </a:pPr>
            <a:r>
              <a:rPr lang="cy" sz="2000" b="0" i="0" u="none" strike="noStrike" cap="none" baseline="0">
                <a:solidFill>
                  <a:srgbClr val="000000"/>
                </a:solidFill>
                <a:effectLst/>
                <a:uFillTx/>
                <a:latin typeface="Arial"/>
              </a:rPr>
              <a:t>Barn, dymuniadau a theimladau’r rhai hynny sydd â chyfrifoldeb rhiant cyhyd ag y bo’n ymarferol ac yn gyson â llesiant y plentyn</a:t>
            </a:r>
          </a:p>
          <a:p>
            <a:pPr>
              <a:defRPr/>
            </a:pPr>
            <a:endParaRPr lang="cy-GB"/>
          </a:p>
        </p:txBody>
      </p:sp>
      <p:sp>
        <p:nvSpPr>
          <p:cNvPr id="6" name="Slide Number Placeholder 5">
            <a:extLst>
              <a:ext uri="{FF2B5EF4-FFF2-40B4-BE49-F238E27FC236}">
                <a16:creationId xmlns:a16="http://schemas.microsoft.com/office/drawing/2014/main" id="{64F00AFA-741F-4531-95A4-1B8FB0E95950}"/>
              </a:ext>
            </a:extLst>
          </p:cNvPr>
          <p:cNvSpPr>
            <a:spLocks noGrp="1"/>
          </p:cNvSpPr>
          <p:nvPr>
            <p:ph type="sldNum" sz="quarter" idx="12"/>
          </p:nvPr>
        </p:nvSpPr>
        <p:spPr/>
        <p:txBody>
          <a:bodyPr/>
          <a:lstStyle/>
          <a:p>
            <a:pPr>
              <a:defRPr/>
            </a:pPr>
            <a:fld id="{EC75C4D8-5E1B-4BCC-B7D7-71E1D1D7A2FD}" type="slidenum">
              <a:rPr lang="en-GB" altLang="en-US" smtClean="0"/>
              <a:pPr>
                <a:defRPr/>
              </a:pPr>
              <a:t>10</a:t>
            </a:fld>
            <a:endParaRPr lang="en-GB" altLang="en-US"/>
          </a:p>
        </p:txBody>
      </p:sp>
      <p:sp>
        <p:nvSpPr>
          <p:cNvPr id="4" name="Rectangle: Rounded Corners 3" descr="Picture of a group of adults" title="Adults">
            <a:extLst>
              <a:ext uri="{FF2B5EF4-FFF2-40B4-BE49-F238E27FC236}">
                <a16:creationId xmlns:a16="http://schemas.microsoft.com/office/drawing/2014/main" id="{6178AC53-A27E-4E04-A380-6DE40B1BE23C}"/>
              </a:ext>
            </a:extLst>
          </p:cNvPr>
          <p:cNvSpPr/>
          <p:nvPr/>
        </p:nvSpPr>
        <p:spPr>
          <a:xfrm>
            <a:off x="6732588" y="1700213"/>
            <a:ext cx="1736725" cy="1166812"/>
          </a:xfrm>
          <a:prstGeom prst="roundRect">
            <a:avLst>
              <a:gd name="adj" fmla="val 10000"/>
            </a:avLst>
          </a:prstGeom>
          <a:blipFill rotWithShape="1">
            <a:blip r:embed="rId3"/>
            <a:stretch>
              <a:fillRect/>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txBody>
          <a:bodyPr/>
          <a:lstStyle/>
          <a:p>
            <a:endParaRPr lang="en-US"/>
          </a:p>
        </p:txBody>
      </p:sp>
    </p:spTree>
    <p:extLst>
      <p:ext uri="{BB962C8B-B14F-4D97-AF65-F5344CB8AC3E}">
        <p14:creationId xmlns:p14="http://schemas.microsoft.com/office/powerpoint/2010/main" val="1171061892"/>
      </p:ext>
    </p:extLst>
  </p:cSld>
  <p:clrMapOvr>
    <a:masterClrMapping/>
  </p:clrMapOv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417961-E032-4CE6-8003-03B8DA63F286}"/>
              </a:ext>
            </a:extLst>
          </p:cNvPr>
          <p:cNvSpPr txBox="1"/>
          <p:nvPr/>
        </p:nvSpPr>
        <p:spPr>
          <a:xfrm>
            <a:off x="325627" y="264037"/>
            <a:ext cx="8208962" cy="590550"/>
          </a:xfrm>
          <a:prstGeom prst="rect">
            <a:avLst/>
          </a:prstGeom>
        </p:spPr>
        <p:txBody>
          <a:bodyPr>
            <a:normAutofit fontScale="90000" lnSpcReduction="10000"/>
          </a:bodyPr>
          <a:lstStyle/>
          <a:p>
            <a:pPr algn="ctr">
              <a:defRPr/>
            </a:pPr>
            <a:r>
              <a:rPr lang="cy" sz="4000" b="1" i="0" u="none" strike="noStrike" cap="none" baseline="0" dirty="0">
                <a:solidFill>
                  <a:srgbClr val="0E2841"/>
                </a:solidFill>
                <a:effectLst>
                  <a:outerShdw blurRad="31750" dist="25400" dir="5400000" algn="tl" rotWithShape="0">
                    <a:srgbClr val="000000">
                      <a:alpha val="25098"/>
                    </a:srgbClr>
                  </a:outerShdw>
                </a:effectLst>
                <a:uFillTx/>
                <a:latin typeface="Aptos Display"/>
              </a:rPr>
              <a:t>Deddfwriaeth Cymru</a:t>
            </a:r>
          </a:p>
        </p:txBody>
      </p:sp>
      <p:sp>
        <p:nvSpPr>
          <p:cNvPr id="3" name="Content Placeholder 2">
            <a:extLst>
              <a:ext uri="{FF2B5EF4-FFF2-40B4-BE49-F238E27FC236}">
                <a16:creationId xmlns:a16="http://schemas.microsoft.com/office/drawing/2014/main" id="{5553F9F6-30FD-4029-B51B-1C1B4421E475}"/>
              </a:ext>
            </a:extLst>
          </p:cNvPr>
          <p:cNvSpPr txBox="1"/>
          <p:nvPr/>
        </p:nvSpPr>
        <p:spPr>
          <a:xfrm>
            <a:off x="539750" y="892128"/>
            <a:ext cx="8290719" cy="5600701"/>
          </a:xfrm>
          <a:prstGeom prst="rect">
            <a:avLst/>
          </a:prstGeom>
        </p:spPr>
        <p:txBody>
          <a:bodyPr>
            <a:normAutofit fontScale="40000" lnSpcReduction="20000"/>
          </a:bodyPr>
          <a:lstStyle/>
          <a:p>
            <a:pPr>
              <a:spcBef>
                <a:spcPts val="400"/>
              </a:spcBef>
              <a:buClr>
                <a:schemeClr val="accent1"/>
              </a:buClr>
              <a:buSzPct val="68000"/>
              <a:defRPr/>
            </a:pPr>
            <a:r>
              <a:rPr lang="cy" sz="5000" b="0" i="0" u="none" strike="noStrike" cap="none" baseline="0" dirty="0">
                <a:solidFill>
                  <a:srgbClr val="000000"/>
                </a:solidFill>
                <a:effectLst/>
                <a:uFillTx/>
                <a:latin typeface="Aptos Display"/>
              </a:rPr>
              <a:t>Mae Gwasanaethau Cymdeithasol ac Iechyd wedi’u datganoli i Lywodraeth Cymru </a:t>
            </a:r>
          </a:p>
          <a:p>
            <a:pPr>
              <a:spcBef>
                <a:spcPts val="400"/>
              </a:spcBef>
              <a:buClr>
                <a:schemeClr val="accent1"/>
              </a:buClr>
              <a:buSzPct val="68000"/>
              <a:defRPr/>
            </a:pPr>
            <a:r>
              <a:rPr lang="cy" sz="5000" b="0" i="0" u="none" strike="noStrike" cap="none" baseline="0" dirty="0">
                <a:solidFill>
                  <a:srgbClr val="000000"/>
                </a:solidFill>
                <a:effectLst/>
                <a:uFillTx/>
                <a:latin typeface="Aptos Display"/>
              </a:rPr>
              <a:t>Mae Deddf Gwasanaethau Cymdeithasol a Llesiant (Cymru) 2014 yn ymgorffori egwyddorion UNCRC 1989 yn ei chyfreithiau ei hun, Cymru yw’r wlad gyntaf, a’r unig wlad yn y DU i wneud hyn: </a:t>
            </a:r>
          </a:p>
          <a:p>
            <a:pPr>
              <a:spcBef>
                <a:spcPts val="400"/>
              </a:spcBef>
              <a:buClr>
                <a:schemeClr val="accent1"/>
              </a:buClr>
              <a:buSzPct val="68000"/>
              <a:defRPr/>
            </a:pPr>
            <a:r>
              <a:rPr lang="cy" sz="5000" b="0" i="0" u="none" strike="noStrike" cap="none" baseline="0" dirty="0">
                <a:solidFill>
                  <a:srgbClr val="000000"/>
                </a:solidFill>
                <a:effectLst/>
                <a:uFillTx/>
                <a:latin typeface="Aptos Display"/>
              </a:rPr>
              <a:t>Mae'n cynnwys:</a:t>
            </a:r>
          </a:p>
          <a:p>
            <a:pPr marL="963613" lvl="1" indent="-571500">
              <a:spcBef>
                <a:spcPts val="325"/>
              </a:spcBef>
              <a:buClr>
                <a:schemeClr val="accent1"/>
              </a:buClr>
              <a:buFont typeface="Wingdings" panose="05000000000000000000" pitchFamily="2" charset="2"/>
              <a:buChar char="§"/>
              <a:defRPr/>
            </a:pPr>
            <a:r>
              <a:rPr lang="cy" sz="5000" b="0" i="0" u="none" strike="noStrike" cap="none" baseline="0" dirty="0">
                <a:solidFill>
                  <a:srgbClr val="000000"/>
                </a:solidFill>
                <a:effectLst/>
                <a:uFillTx/>
                <a:latin typeface="Aptos Display"/>
              </a:rPr>
              <a:t>amddiffyn rhag camdriniaeth </a:t>
            </a:r>
          </a:p>
          <a:p>
            <a:pPr marL="963613" lvl="1" indent="-571500">
              <a:spcBef>
                <a:spcPts val="325"/>
              </a:spcBef>
              <a:buClr>
                <a:schemeClr val="accent1"/>
              </a:buClr>
              <a:buFont typeface="Wingdings" panose="05000000000000000000" pitchFamily="2" charset="2"/>
              <a:buChar char="§"/>
              <a:defRPr/>
            </a:pPr>
            <a:r>
              <a:rPr lang="cy" sz="5000" b="0" i="0" u="none" strike="noStrike" cap="none" baseline="0" dirty="0">
                <a:solidFill>
                  <a:srgbClr val="000000"/>
                </a:solidFill>
                <a:effectLst/>
                <a:uFillTx/>
                <a:latin typeface="Aptos Display"/>
              </a:rPr>
              <a:t>mynegi barn a bod rhywun yn gwrando </a:t>
            </a:r>
          </a:p>
          <a:p>
            <a:pPr marL="963613" lvl="1" indent="-571500">
              <a:spcBef>
                <a:spcPts val="325"/>
              </a:spcBef>
              <a:buClr>
                <a:schemeClr val="accent1"/>
              </a:buClr>
              <a:buFont typeface="Wingdings" panose="05000000000000000000" pitchFamily="2" charset="2"/>
              <a:buChar char="§"/>
              <a:defRPr/>
            </a:pPr>
            <a:r>
              <a:rPr lang="cy" sz="5000" b="0" i="0" u="none" strike="noStrike" cap="none" baseline="0" dirty="0">
                <a:solidFill>
                  <a:srgbClr val="000000"/>
                </a:solidFill>
                <a:effectLst/>
                <a:uFillTx/>
                <a:latin typeface="Aptos Display"/>
              </a:rPr>
              <a:t>gofal a gwasanaethau os yn byw oddi cartref</a:t>
            </a:r>
          </a:p>
          <a:p>
            <a:pPr marL="963613" lvl="1" indent="-571500">
              <a:spcBef>
                <a:spcPts val="325"/>
              </a:spcBef>
              <a:buClr>
                <a:schemeClr val="accent1"/>
              </a:buClr>
              <a:buFont typeface="Arial" panose="020B0604020202020204" pitchFamily="34" charset="0"/>
              <a:buChar char="•"/>
              <a:defRPr/>
            </a:pPr>
            <a:r>
              <a:rPr lang="cy" sz="5000" b="0" i="0" u="none" strike="noStrike" cap="none" baseline="0" dirty="0">
                <a:solidFill>
                  <a:srgbClr val="000000"/>
                </a:solidFill>
                <a:effectLst/>
                <a:uFillTx/>
                <a:latin typeface="Aptos Display"/>
              </a:rPr>
              <a:t>Mae Mesur Hawliau Plant a Phobl Ifanc (Cymru) 2011 yn gosod dyletswydd ar Weinidogion Cymreig a’r Prif Weinidog i roi ystyriaeth ddilys i’r hawliau a’r goblygiadau yn y UNCRC wrth wneud penderfyniadau o natur strategol. </a:t>
            </a:r>
          </a:p>
          <a:p>
            <a:pPr marL="571500" indent="-571500">
              <a:spcBef>
                <a:spcPts val="400"/>
              </a:spcBef>
              <a:buClr>
                <a:schemeClr val="accent1"/>
              </a:buClr>
              <a:buSzPct val="68000"/>
              <a:buFont typeface="Wingdings" panose="05000000000000000000" pitchFamily="2" charset="2"/>
              <a:buChar char="Ø"/>
              <a:defRPr/>
            </a:pPr>
            <a:r>
              <a:rPr lang="cy" sz="5000" b="0" i="0" u="none" strike="noStrike" cap="none" baseline="0" dirty="0">
                <a:solidFill>
                  <a:srgbClr val="000000"/>
                </a:solidFill>
                <a:effectLst/>
                <a:uFillTx/>
                <a:latin typeface="Aptos Display"/>
              </a:rPr>
              <a:t>Codau Ymarfer (Cymru) sy’n benodol i’r Ddeddf Galluedd Meddyliol a’r Ddeddf Iechyd Meddwl</a:t>
            </a:r>
          </a:p>
          <a:p>
            <a:pPr marL="571500" indent="-571500">
              <a:spcBef>
                <a:spcPts val="400"/>
              </a:spcBef>
              <a:buClr>
                <a:schemeClr val="accent1"/>
              </a:buClr>
              <a:buSzPct val="68000"/>
              <a:buFont typeface="Wingdings" panose="05000000000000000000" pitchFamily="2" charset="2"/>
              <a:buChar char="Ø"/>
              <a:defRPr/>
            </a:pPr>
            <a:r>
              <a:rPr lang="cy" sz="5000" b="0" i="0" u="none" strike="noStrike" cap="none" baseline="0" dirty="0">
                <a:solidFill>
                  <a:srgbClr val="000000"/>
                </a:solidFill>
                <a:effectLst/>
                <a:uFillTx/>
                <a:latin typeface="Aptos Display"/>
              </a:rPr>
              <a:t>Y Comisiynydd Plant cyntaf yn y DU </a:t>
            </a:r>
          </a:p>
          <a:p>
            <a:pPr marL="571500" indent="-571500">
              <a:spcBef>
                <a:spcPts val="400"/>
              </a:spcBef>
              <a:buClr>
                <a:schemeClr val="accent1"/>
              </a:buClr>
              <a:buSzPct val="68000"/>
              <a:buFont typeface="Wingdings" panose="05000000000000000000" pitchFamily="2" charset="2"/>
              <a:buChar char="Ø"/>
              <a:defRPr/>
            </a:pPr>
            <a:r>
              <a:rPr lang="cy" sz="5000" b="0" i="0" u="none" strike="noStrike" cap="none" baseline="0" dirty="0">
                <a:solidFill>
                  <a:srgbClr val="000000"/>
                </a:solidFill>
                <a:effectLst/>
                <a:uFillTx/>
                <a:latin typeface="Aptos Display"/>
              </a:rPr>
              <a:t>Y Comisiynydd Pobl Hŷn</a:t>
            </a:r>
          </a:p>
          <a:p>
            <a:pPr marL="571500" indent="-571500">
              <a:spcBef>
                <a:spcPts val="400"/>
              </a:spcBef>
              <a:buClr>
                <a:schemeClr val="accent1"/>
              </a:buClr>
              <a:buSzPct val="68000"/>
              <a:buFont typeface="Wingdings" panose="05000000000000000000" pitchFamily="2" charset="2"/>
              <a:buChar char="Ø"/>
              <a:defRPr/>
            </a:pPr>
            <a:r>
              <a:rPr lang="cy" sz="5000" b="0" i="0" u="none" strike="noStrike" cap="none" baseline="0" dirty="0">
                <a:solidFill>
                  <a:srgbClr val="000000"/>
                </a:solidFill>
                <a:effectLst/>
                <a:uFillTx/>
                <a:latin typeface="Aptos Display"/>
              </a:rPr>
              <a:t>Confensiwn y CU ar Hawliau Dynol </a:t>
            </a:r>
          </a:p>
          <a:p>
            <a:pPr>
              <a:spcBef>
                <a:spcPts val="400"/>
              </a:spcBef>
              <a:buClr>
                <a:schemeClr val="accent1"/>
              </a:buClr>
              <a:buSzPct val="68000"/>
              <a:defRPr/>
            </a:pPr>
            <a:r>
              <a:rPr lang="cy" sz="5000" dirty="0">
                <a:solidFill>
                  <a:srgbClr val="000000"/>
                </a:solidFill>
                <a:latin typeface="Aptos Display"/>
              </a:rPr>
              <a:t>Canlyniad Dysgu – 1.2</a:t>
            </a:r>
            <a:endParaRPr lang="cy" sz="5000" b="0" i="0" u="none" strike="noStrike" cap="none" baseline="0" dirty="0">
              <a:solidFill>
                <a:srgbClr val="000000"/>
              </a:solidFill>
              <a:effectLst/>
              <a:uFillTx/>
              <a:latin typeface="Aptos Display"/>
            </a:endParaRPr>
          </a:p>
          <a:p>
            <a:pPr marL="457200" indent="-457200">
              <a:spcBef>
                <a:spcPts val="400"/>
              </a:spcBef>
              <a:buClr>
                <a:schemeClr val="accent1"/>
              </a:buClr>
              <a:buSzPct val="68000"/>
              <a:buFont typeface="Wingdings" panose="05000000000000000000" pitchFamily="2" charset="2"/>
              <a:buChar char="Ø"/>
              <a:defRPr/>
            </a:pPr>
            <a:endParaRPr lang="cy-GB" sz="2600" dirty="0">
              <a:solidFill>
                <a:schemeClr val="accent3">
                  <a:lumMod val="50000"/>
                </a:schemeClr>
              </a:solidFill>
              <a:latin typeface="+mn-lt"/>
            </a:endParaRPr>
          </a:p>
          <a:p>
            <a:pPr>
              <a:spcBef>
                <a:spcPts val="400"/>
              </a:spcBef>
              <a:buClr>
                <a:schemeClr val="accent1"/>
              </a:buClr>
              <a:buSzPct val="68000"/>
              <a:buFont typeface="Wingdings 3" panose="05040102010807070707" pitchFamily="18" charset="2"/>
              <a:buNone/>
              <a:defRPr/>
            </a:pPr>
            <a:endParaRPr lang="cy-GB" sz="2600" dirty="0">
              <a:latin typeface="+mn-lt"/>
            </a:endParaRPr>
          </a:p>
          <a:p>
            <a:pPr>
              <a:spcBef>
                <a:spcPts val="400"/>
              </a:spcBef>
              <a:buClr>
                <a:schemeClr val="accent1"/>
              </a:buClr>
              <a:buSzPct val="68000"/>
              <a:buFont typeface="Wingdings" panose="05000000000000000000" pitchFamily="2" charset="2"/>
              <a:buNone/>
              <a:defRPr/>
            </a:pPr>
            <a:endParaRPr lang="cy-GB" sz="1600" dirty="0">
              <a:latin typeface="+mn-lt"/>
              <a:cs typeface="+mn-cs"/>
            </a:endParaRPr>
          </a:p>
          <a:p>
            <a:pPr>
              <a:spcBef>
                <a:spcPts val="400"/>
              </a:spcBef>
              <a:buClr>
                <a:schemeClr val="accent1"/>
              </a:buClr>
              <a:buSzPct val="68000"/>
              <a:buFont typeface="Wingdings" panose="05000000000000000000" pitchFamily="2" charset="2"/>
              <a:buNone/>
              <a:defRPr/>
            </a:pPr>
            <a:endParaRPr lang="cy-GB" sz="1600" dirty="0">
              <a:latin typeface="+mn-lt"/>
              <a:cs typeface="+mn-cs"/>
            </a:endParaRPr>
          </a:p>
        </p:txBody>
      </p:sp>
      <p:sp>
        <p:nvSpPr>
          <p:cNvPr id="32772" name="AutoShape 7" descr="Image result for social services and well being act wales">
            <a:extLst>
              <a:ext uri="{FF2B5EF4-FFF2-40B4-BE49-F238E27FC236}">
                <a16:creationId xmlns:a16="http://schemas.microsoft.com/office/drawing/2014/main" id="{7E5D260B-5AD8-4FD1-9559-8893A9ECF9CB}"/>
              </a:ext>
            </a:extLst>
          </p:cNvPr>
          <p:cNvSpPr>
            <a:spLocks noChangeAspect="1" noChangeArrowheads="1"/>
          </p:cNvSpPr>
          <p:nvPr/>
        </p:nvSpPr>
        <p:spPr bwMode="auto">
          <a:xfrm>
            <a:off x="4419600" y="3276600"/>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endParaRPr lang="en-GB" altLang="en-US"/>
          </a:p>
        </p:txBody>
      </p:sp>
      <p:pic>
        <p:nvPicPr>
          <p:cNvPr id="32773" name="Picture 8">
            <a:extLst>
              <a:ext uri="{FF2B5EF4-FFF2-40B4-BE49-F238E27FC236}">
                <a16:creationId xmlns:a16="http://schemas.microsoft.com/office/drawing/2014/main" id="{E7524CD1-361D-458D-9D66-2F26D4DB751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7246144" y="5315789"/>
            <a:ext cx="1584325" cy="15763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Slide Number Placeholder 3">
            <a:extLst>
              <a:ext uri="{FF2B5EF4-FFF2-40B4-BE49-F238E27FC236}">
                <a16:creationId xmlns:a16="http://schemas.microsoft.com/office/drawing/2014/main" id="{BC817EBB-B979-41B1-8F00-63CD1E76B532}"/>
              </a:ext>
            </a:extLst>
          </p:cNvPr>
          <p:cNvSpPr>
            <a:spLocks noGrp="1"/>
          </p:cNvSpPr>
          <p:nvPr>
            <p:ph type="sldNum" sz="quarter" idx="12"/>
          </p:nvPr>
        </p:nvSpPr>
        <p:spPr/>
        <p:txBody>
          <a:bodyPr/>
          <a:lstStyle/>
          <a:p>
            <a:pPr>
              <a:defRPr/>
            </a:pPr>
            <a:fld id="{3667BF6C-317A-46B2-9AC2-0A4D69FFFBED}" type="slidenum">
              <a:rPr lang="en-US" altLang="en-US" smtClean="0"/>
              <a:pPr>
                <a:defRPr/>
              </a:pPr>
              <a:t>11</a:t>
            </a:fld>
            <a:endParaRPr lang="en-US" altLang="en-US"/>
          </a:p>
        </p:txBody>
      </p:sp>
    </p:spTree>
  </p:cSld>
  <p:clrMapOvr>
    <a:masterClrMapping/>
  </p:clrMapOv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AB3340F-28EE-46E8-AA21-835878C50D3E}"/>
              </a:ext>
            </a:extLst>
          </p:cNvPr>
          <p:cNvPicPr/>
          <p:nvPr/>
        </p:nvPicPr>
        <p:blipFill>
          <a:blip r:embed="rId3">
            <a:extLst>
              <a:ext uri="{28A0092B-C50C-407E-A947-70E740481C1C}">
                <a14:useLocalDpi xmlns:a14="http://schemas.microsoft.com/office/drawing/2010/main" val="0"/>
              </a:ext>
            </a:extLst>
          </a:blip>
          <a:srcRect l="26600" b="28216"/>
          <a:stretch>
            <a:fillRect/>
          </a:stretch>
        </p:blipFill>
        <p:spPr>
          <a:xfrm>
            <a:off x="6896" y="1481328"/>
            <a:ext cx="2649288" cy="4018451"/>
          </a:xfrm>
          <a:prstGeom prst="rect">
            <a:avLst/>
          </a:prstGeom>
          <a:noFill/>
        </p:spPr>
      </p:pic>
      <p:sp>
        <p:nvSpPr>
          <p:cNvPr id="10" name="Title 3">
            <a:extLst>
              <a:ext uri="{FF2B5EF4-FFF2-40B4-BE49-F238E27FC236}">
                <a16:creationId xmlns:a16="http://schemas.microsoft.com/office/drawing/2014/main" id="{9AFDCAA4-3260-4796-8EBC-9148CA873172}"/>
              </a:ext>
            </a:extLst>
          </p:cNvPr>
          <p:cNvSpPr>
            <a:spLocks noGrp="1"/>
          </p:cNvSpPr>
          <p:nvPr>
            <p:ph type="title"/>
          </p:nvPr>
        </p:nvSpPr>
        <p:spPr>
          <a:xfrm>
            <a:off x="457200" y="332656"/>
            <a:ext cx="8229600" cy="1084981"/>
          </a:xfrm>
        </p:spPr>
        <p:txBody>
          <a:bodyPr>
            <a:normAutofit fontScale="90000"/>
          </a:bodyPr>
          <a:lstStyle/>
          <a:p>
            <a:br>
              <a:rPr sz="3100"/>
            </a:br>
            <a:r>
              <a:rPr lang="cy" sz="3100" b="0" i="0" u="none" strike="noStrike" cap="none" baseline="0">
                <a:solidFill>
                  <a:srgbClr val="000000"/>
                </a:solidFill>
                <a:effectLst/>
                <a:uFillTx/>
                <a:latin typeface="Aptos Display"/>
              </a:rPr>
              <a:t>Deddfwriaethau, polisïau,strategaethau a gweithdrefnau diogelu</a:t>
            </a:r>
            <a:br>
              <a:rPr sz="3300"/>
            </a:br>
            <a:endParaRPr sz="3300"/>
          </a:p>
        </p:txBody>
      </p:sp>
      <p:sp>
        <p:nvSpPr>
          <p:cNvPr id="2" name="Content Placeholder 1">
            <a:extLst>
              <a:ext uri="{FF2B5EF4-FFF2-40B4-BE49-F238E27FC236}">
                <a16:creationId xmlns:a16="http://schemas.microsoft.com/office/drawing/2014/main" id="{D1B3C949-6CF6-4E5B-805B-99F7D9D18E1D}"/>
              </a:ext>
            </a:extLst>
          </p:cNvPr>
          <p:cNvSpPr>
            <a:spLocks noGrp="1"/>
          </p:cNvSpPr>
          <p:nvPr>
            <p:ph sz="half" idx="1"/>
          </p:nvPr>
        </p:nvSpPr>
        <p:spPr>
          <a:xfrm>
            <a:off x="2987824" y="1237894"/>
            <a:ext cx="5698976" cy="5240148"/>
          </a:xfrm>
        </p:spPr>
        <p:txBody>
          <a:bodyPr wrap="square" anchor="t">
            <a:normAutofit fontScale="92500"/>
          </a:bodyPr>
          <a:lstStyle/>
          <a:p>
            <a:r>
              <a:rPr lang="cy" sz="2100" b="0" i="0" u="none" strike="noStrike" cap="none" baseline="0" dirty="0">
                <a:solidFill>
                  <a:srgbClr val="000000"/>
                </a:solidFill>
                <a:effectLst/>
                <a:uFillTx/>
                <a:latin typeface="Aptos"/>
              </a:rPr>
              <a:t>Lansiwyd Gweithdrefnau Diogelu Cymru ar gyfer plant ac oedolion sydd mewn perygl o gael eu cam-drin a'u hesgeuluso ym mis Tachwedd 2019 gyda'r nod o weithredu'r newidiadau o fis Ebrill 2020. </a:t>
            </a:r>
          </a:p>
          <a:p>
            <a:r>
              <a:rPr lang="cy" sz="2100" b="0" i="0" u="none" strike="noStrike" cap="none" baseline="0" dirty="0">
                <a:solidFill>
                  <a:srgbClr val="000000"/>
                </a:solidFill>
                <a:effectLst/>
                <a:uFillTx/>
                <a:latin typeface="Aptos"/>
              </a:rPr>
              <a:t>Fe'u cynhyrchwyd i helpu ymarferwyr i gymhwyso'r ddeddfwriaeth a'r canllawiau statudol yn y Deddf Gwasanaethau Cymdeithasol a Llesiant (Cymru) </a:t>
            </a:r>
            <a:r>
              <a:rPr lang="cy" sz="2100" b="0" i="0" u="none" strike="noStrike" cap="none" baseline="0" dirty="0">
                <a:solidFill>
                  <a:srgbClr val="000000"/>
                </a:solidFill>
                <a:effectLst/>
                <a:uFillTx/>
                <a:latin typeface="Aptos"/>
                <a:hlinkClick r:id="rId4" history="0"/>
              </a:rPr>
              <a:t>2014.</a:t>
            </a:r>
          </a:p>
          <a:p>
            <a:r>
              <a:rPr lang="cy" sz="2100" b="0" i="0" u="none" strike="noStrike" cap="none" baseline="0" dirty="0">
                <a:solidFill>
                  <a:srgbClr val="000000"/>
                </a:solidFill>
                <a:effectLst/>
                <a:uFillTx/>
                <a:latin typeface="Aptos"/>
              </a:rPr>
              <a:t> C</a:t>
            </a:r>
            <a:r>
              <a:rPr lang="en-GB" sz="2100" b="0" i="0" u="none" strike="noStrike" cap="none" baseline="0" dirty="0">
                <a:solidFill>
                  <a:srgbClr val="000000"/>
                </a:solidFill>
                <a:effectLst/>
                <a:uFillTx/>
                <a:latin typeface="Aptos"/>
              </a:rPr>
              <a:t>a</a:t>
            </a:r>
            <a:r>
              <a:rPr lang="cy" sz="2100" b="0" i="0" u="none" strike="noStrike" cap="none" baseline="0" dirty="0">
                <a:solidFill>
                  <a:srgbClr val="000000"/>
                </a:solidFill>
                <a:effectLst/>
                <a:uFillTx/>
                <a:latin typeface="Aptos"/>
              </a:rPr>
              <a:t>iff y gweithdrefnau eu diweddaru'n rheolaidd yn unol â newidiadau i ddeddfwriaeth, canllawiau a datblygiadau ymarfer. </a:t>
            </a:r>
            <a:br>
              <a:rPr lang="cy" sz="2100" b="0" i="0" u="none" strike="noStrike" cap="none" baseline="0" dirty="0">
                <a:solidFill>
                  <a:srgbClr val="000000"/>
                </a:solidFill>
                <a:effectLst/>
                <a:uFillTx/>
                <a:latin typeface="Aptos"/>
              </a:rPr>
            </a:br>
            <a:r>
              <a:rPr lang="cy" sz="2100" b="0" i="0" u="none" strike="noStrike" cap="none" baseline="0" dirty="0">
                <a:solidFill>
                  <a:srgbClr val="000000"/>
                </a:solidFill>
                <a:effectLst/>
                <a:uFillTx/>
                <a:latin typeface="Aptos"/>
              </a:rPr>
              <a:t>Mae’r WSP yn disodli’r holl weithdrefnau blaenorol yn cynnwys:</a:t>
            </a:r>
          </a:p>
          <a:p>
            <a:r>
              <a:rPr lang="cy" dirty="0">
                <a:solidFill>
                  <a:srgbClr val="000000"/>
                </a:solidFill>
                <a:latin typeface="Aptos"/>
              </a:rPr>
              <a:t>Gweithdrefnau Diogelu Plant Cymru Gyfan 2008</a:t>
            </a:r>
          </a:p>
          <a:p>
            <a:r>
              <a:rPr lang="cy" dirty="0">
                <a:solidFill>
                  <a:srgbClr val="000000"/>
                </a:solidFill>
                <a:latin typeface="Aptos"/>
              </a:rPr>
              <a:t>Polisi a Gweithdrefnau Dros Dro Cymru ar gyfer Diogelu Oedolion Bregus rhag C</a:t>
            </a:r>
            <a:r>
              <a:rPr lang="en-GB" dirty="0">
                <a:solidFill>
                  <a:srgbClr val="000000"/>
                </a:solidFill>
                <a:latin typeface="Aptos"/>
              </a:rPr>
              <a:t>a</a:t>
            </a:r>
            <a:r>
              <a:rPr lang="cy" dirty="0">
                <a:solidFill>
                  <a:srgbClr val="000000"/>
                </a:solidFill>
                <a:latin typeface="Aptos"/>
              </a:rPr>
              <a:t>mdriniaeth (diweddarwyd 2013)</a:t>
            </a:r>
          </a:p>
          <a:p>
            <a:endParaRPr lang="cy" sz="2100" b="0" i="0" u="none" strike="noStrike" cap="none" baseline="0" dirty="0">
              <a:solidFill>
                <a:srgbClr val="000000"/>
              </a:solidFill>
              <a:effectLst/>
              <a:uFillTx/>
              <a:latin typeface="Aptos"/>
            </a:endParaRPr>
          </a:p>
        </p:txBody>
      </p:sp>
      <p:sp>
        <p:nvSpPr>
          <p:cNvPr id="4" name="Slide Number Placeholder 3">
            <a:extLst>
              <a:ext uri="{FF2B5EF4-FFF2-40B4-BE49-F238E27FC236}">
                <a16:creationId xmlns:a16="http://schemas.microsoft.com/office/drawing/2014/main" id="{332724A9-E03D-453D-933D-D928F2DB09BB}"/>
              </a:ext>
            </a:extLst>
          </p:cNvPr>
          <p:cNvSpPr>
            <a:spLocks noGrp="1"/>
          </p:cNvSpPr>
          <p:nvPr>
            <p:ph type="sldNum" sz="quarter" idx="12"/>
          </p:nvPr>
        </p:nvSpPr>
        <p:spPr/>
        <p:txBody>
          <a:bodyPr wrap="square" anchor="b">
            <a:normAutofit/>
          </a:bodyPr>
          <a:lstStyle/>
          <a:p>
            <a:pPr>
              <a:spcAft>
                <a:spcPts val="600"/>
              </a:spcAft>
              <a:defRPr/>
            </a:pPr>
            <a:fld id="{B279AC3C-9A7B-46D6-8EDB-3083219B5F49}" type="slidenum">
              <a:rPr lang="en-GB" altLang="en-US" smtClean="0"/>
              <a:pPr>
                <a:spcAft>
                  <a:spcPts val="600"/>
                </a:spcAft>
                <a:defRPr/>
              </a:pPr>
              <a:t>12</a:t>
            </a:fld>
            <a:endParaRPr lang="en-GB" altLang="en-US"/>
          </a:p>
        </p:txBody>
      </p:sp>
    </p:spTree>
    <p:extLst>
      <p:ext uri="{BB962C8B-B14F-4D97-AF65-F5344CB8AC3E}">
        <p14:creationId xmlns:p14="http://schemas.microsoft.com/office/powerpoint/2010/main" val="3793085718"/>
      </p:ext>
    </p:extLst>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39CB4833-51E2-4AC1-998B-2C8F5674E639}"/>
              </a:ext>
            </a:extLst>
          </p:cNvPr>
          <p:cNvSpPr>
            <a:spLocks noGrp="1"/>
          </p:cNvSpPr>
          <p:nvPr>
            <p:ph type="title"/>
          </p:nvPr>
        </p:nvSpPr>
        <p:spPr>
          <a:xfrm>
            <a:off x="429369" y="238539"/>
            <a:ext cx="8263890" cy="1434415"/>
          </a:xfrm>
        </p:spPr>
        <p:txBody>
          <a:bodyPr anchor="b">
            <a:normAutofit/>
          </a:bodyPr>
          <a:lstStyle/>
          <a:p>
            <a:r>
              <a:rPr lang="cy" sz="2900" b="1" i="0" u="none" strike="noStrike" cap="none" baseline="0">
                <a:solidFill>
                  <a:srgbClr val="000000"/>
                </a:solidFill>
                <a:effectLst/>
                <a:uFillTx/>
                <a:latin typeface="Aptos Display"/>
              </a:rPr>
              <a:t>Gweithdrefnau Diogelu Cymru – Oedolion (mae'r egwyddorion hefyd yn berthnasol i blant) </a:t>
            </a:r>
            <a:br>
              <a:rPr sz="2900"/>
            </a:br>
            <a:endParaRPr sz="2900"/>
          </a:p>
        </p:txBody>
      </p:sp>
      <p:sp>
        <p:nvSpPr>
          <p:cNvPr id="3" name="Content Placeholder 2">
            <a:extLst>
              <a:ext uri="{FF2B5EF4-FFF2-40B4-BE49-F238E27FC236}">
                <a16:creationId xmlns:a16="http://schemas.microsoft.com/office/drawing/2014/main" id="{785B6A50-11A9-4139-A57E-8347479C4CAB}"/>
              </a:ext>
            </a:extLst>
          </p:cNvPr>
          <p:cNvSpPr>
            <a:spLocks noGrp="1"/>
          </p:cNvSpPr>
          <p:nvPr>
            <p:ph idx="1"/>
          </p:nvPr>
        </p:nvSpPr>
        <p:spPr>
          <a:xfrm>
            <a:off x="407867" y="1484784"/>
            <a:ext cx="5006727" cy="4417979"/>
          </a:xfrm>
        </p:spPr>
        <p:txBody>
          <a:bodyPr anchor="t">
            <a:normAutofit lnSpcReduction="10000"/>
          </a:bodyPr>
          <a:lstStyle/>
          <a:p>
            <a:pPr marL="109537" indent="0">
              <a:spcBef>
                <a:spcPct val="0"/>
              </a:spcBef>
              <a:spcAft>
                <a:spcPts val="450"/>
              </a:spcAft>
              <a:buNone/>
            </a:pPr>
            <a:r>
              <a:rPr lang="cy" sz="2000" b="1" i="0" u="none" strike="noStrike" cap="none" baseline="0">
                <a:solidFill>
                  <a:srgbClr val="000000"/>
                </a:solidFill>
                <a:effectLst/>
                <a:uFillTx/>
                <a:latin typeface="Aptos"/>
              </a:rPr>
              <a:t>Casglu gwybodaeth  </a:t>
            </a:r>
          </a:p>
          <a:p>
            <a:pPr>
              <a:spcBef>
                <a:spcPct val="0"/>
              </a:spcBef>
              <a:spcAft>
                <a:spcPts val="450"/>
              </a:spcAft>
            </a:pPr>
            <a:r>
              <a:rPr lang="cy" sz="2000" b="0" i="0" u="none" strike="noStrike" cap="none" baseline="0">
                <a:solidFill>
                  <a:srgbClr val="000000"/>
                </a:solidFill>
                <a:effectLst/>
                <a:uFillTx/>
                <a:latin typeface="Aptos"/>
              </a:rPr>
              <a:t>Canolbwyntiwch ar yr </a:t>
            </a:r>
            <a:r>
              <a:rPr lang="cy" sz="2000" b="1" i="0" u="none" strike="noStrike" cap="none" baseline="0">
                <a:solidFill>
                  <a:srgbClr val="000000"/>
                </a:solidFill>
                <a:effectLst/>
                <a:uFillTx/>
                <a:latin typeface="Aptos"/>
              </a:rPr>
              <a:t>arwyddion a'r dangosyddion </a:t>
            </a:r>
            <a:r>
              <a:rPr lang="cy" sz="2000" b="0" i="0" u="none" strike="noStrike" cap="none" baseline="0">
                <a:solidFill>
                  <a:srgbClr val="000000"/>
                </a:solidFill>
                <a:effectLst/>
                <a:uFillTx/>
                <a:latin typeface="Aptos"/>
              </a:rPr>
              <a:t>o gamdriniaeth a/neu esgeulustod posibl</a:t>
            </a:r>
          </a:p>
          <a:p>
            <a:pPr>
              <a:spcBef>
                <a:spcPct val="0"/>
              </a:spcBef>
              <a:spcAft>
                <a:spcPts val="450"/>
              </a:spcAft>
            </a:pPr>
            <a:r>
              <a:rPr lang="cy" sz="2000" b="0" i="0" u="none" strike="noStrike" cap="none" baseline="0">
                <a:solidFill>
                  <a:srgbClr val="000000"/>
                </a:solidFill>
                <a:effectLst/>
                <a:uFillTx/>
                <a:latin typeface="Aptos"/>
              </a:rPr>
              <a:t>Byddwch yn </a:t>
            </a:r>
            <a:r>
              <a:rPr lang="cy" sz="2000" b="1" i="0" u="none" strike="noStrike" cap="none" baseline="0">
                <a:solidFill>
                  <a:srgbClr val="000000"/>
                </a:solidFill>
                <a:effectLst/>
                <a:uFillTx/>
                <a:latin typeface="Aptos"/>
              </a:rPr>
              <a:t>gymesur</a:t>
            </a:r>
            <a:r>
              <a:rPr lang="cy" sz="2000" b="0" i="0" u="none" strike="noStrike" cap="none" baseline="0">
                <a:solidFill>
                  <a:srgbClr val="000000"/>
                </a:solidFill>
                <a:effectLst/>
                <a:uFillTx/>
                <a:latin typeface="Aptos"/>
              </a:rPr>
              <a:t> </a:t>
            </a:r>
          </a:p>
          <a:p>
            <a:pPr>
              <a:spcBef>
                <a:spcPct val="0"/>
              </a:spcBef>
              <a:spcAft>
                <a:spcPts val="450"/>
              </a:spcAft>
            </a:pPr>
            <a:r>
              <a:rPr lang="cy" sz="2000" b="0" i="0" u="none" strike="noStrike" cap="none" baseline="0">
                <a:solidFill>
                  <a:srgbClr val="000000"/>
                </a:solidFill>
                <a:effectLst/>
                <a:uFillTx/>
                <a:latin typeface="Aptos"/>
              </a:rPr>
              <a:t>Dylech gynnwys </a:t>
            </a:r>
            <a:r>
              <a:rPr lang="cy" sz="2000" b="1" i="0" u="none" strike="noStrike" cap="none" baseline="0">
                <a:solidFill>
                  <a:srgbClr val="000000"/>
                </a:solidFill>
                <a:effectLst/>
                <a:uFillTx/>
                <a:latin typeface="Aptos"/>
              </a:rPr>
              <a:t>manylion a thystiolaeth </a:t>
            </a:r>
            <a:r>
              <a:rPr lang="cy" sz="2000" b="0" i="0" u="none" strike="noStrike" cap="none" baseline="0">
                <a:solidFill>
                  <a:srgbClr val="000000"/>
                </a:solidFill>
                <a:effectLst/>
                <a:uFillTx/>
                <a:latin typeface="Aptos"/>
              </a:rPr>
              <a:t>am bryderon am niwed </a:t>
            </a:r>
          </a:p>
          <a:p>
            <a:pPr>
              <a:spcBef>
                <a:spcPct val="0"/>
              </a:spcBef>
              <a:spcAft>
                <a:spcPts val="450"/>
              </a:spcAft>
            </a:pPr>
            <a:r>
              <a:rPr lang="cy" sz="2000" b="0" i="0" u="none" strike="noStrike" cap="none" baseline="0">
                <a:solidFill>
                  <a:srgbClr val="000000"/>
                </a:solidFill>
                <a:effectLst/>
                <a:uFillTx/>
                <a:latin typeface="Aptos"/>
              </a:rPr>
              <a:t>Gwnewch yn glir a yw gwybodaeth yn </a:t>
            </a:r>
            <a:r>
              <a:rPr lang="cy" sz="2000" b="1" i="0" u="none" strike="noStrike" cap="none" baseline="0">
                <a:solidFill>
                  <a:srgbClr val="000000"/>
                </a:solidFill>
                <a:effectLst/>
                <a:uFillTx/>
                <a:latin typeface="Aptos"/>
              </a:rPr>
              <a:t>achlust neu'n farn broffesiynol</a:t>
            </a:r>
            <a:r>
              <a:rPr lang="cy" sz="2000" b="0" i="0" u="none" strike="noStrike" cap="none" baseline="0">
                <a:solidFill>
                  <a:srgbClr val="000000"/>
                </a:solidFill>
                <a:effectLst/>
                <a:uFillTx/>
                <a:latin typeface="Aptos"/>
              </a:rPr>
              <a:t> </a:t>
            </a:r>
          </a:p>
          <a:p>
            <a:pPr>
              <a:spcBef>
                <a:spcPct val="0"/>
              </a:spcBef>
              <a:spcAft>
                <a:spcPts val="450"/>
              </a:spcAft>
            </a:pPr>
            <a:r>
              <a:rPr lang="cy" sz="2000" b="1" i="0" u="none" strike="noStrike" cap="none" baseline="0">
                <a:solidFill>
                  <a:srgbClr val="000000"/>
                </a:solidFill>
                <a:effectLst/>
                <a:uFillTx/>
                <a:latin typeface="Aptos"/>
              </a:rPr>
              <a:t>Dylech gynnwys mewnbwn </a:t>
            </a:r>
            <a:r>
              <a:rPr lang="cy" sz="2000" b="0" i="0" u="none" strike="noStrike" cap="none" baseline="0">
                <a:solidFill>
                  <a:srgbClr val="000000"/>
                </a:solidFill>
                <a:effectLst/>
                <a:uFillTx/>
                <a:latin typeface="Aptos"/>
              </a:rPr>
              <a:t>gan yr oedolyn sy'n wynebu risg a/neu ei ofalwyr </a:t>
            </a:r>
          </a:p>
          <a:p>
            <a:pPr>
              <a:spcBef>
                <a:spcPct val="0"/>
              </a:spcBef>
              <a:spcAft>
                <a:spcPts val="450"/>
              </a:spcAft>
            </a:pPr>
            <a:r>
              <a:rPr lang="cy" sz="2000" b="0" i="0" u="none" strike="noStrike" cap="none" baseline="0">
                <a:solidFill>
                  <a:srgbClr val="000000"/>
                </a:solidFill>
                <a:effectLst/>
                <a:uFillTx/>
                <a:latin typeface="Aptos"/>
              </a:rPr>
              <a:t>Byddwch yn</a:t>
            </a:r>
            <a:r>
              <a:rPr lang="cy" sz="2000" b="1" i="0" u="none" strike="noStrike" cap="none" baseline="0">
                <a:solidFill>
                  <a:srgbClr val="000000"/>
                </a:solidFill>
                <a:effectLst/>
                <a:uFillTx/>
                <a:latin typeface="Aptos"/>
              </a:rPr>
              <a:t> dryloyw</a:t>
            </a:r>
            <a:r>
              <a:rPr lang="cy" sz="2000" b="0" i="0" u="none" strike="noStrike" cap="none" baseline="0">
                <a:solidFill>
                  <a:srgbClr val="000000"/>
                </a:solidFill>
                <a:effectLst/>
                <a:uFillTx/>
                <a:latin typeface="Aptos"/>
              </a:rPr>
              <a:t> i'r oedolyn sy'n wynebu risg ynghylch pam eich bod yn casglu gwybodaeth a chael ei ganiatâd</a:t>
            </a:r>
          </a:p>
          <a:p>
            <a:pPr>
              <a:spcBef>
                <a:spcPct val="0"/>
              </a:spcBef>
              <a:spcAft>
                <a:spcPts val="450"/>
              </a:spcAft>
            </a:pPr>
            <a:r>
              <a:rPr lang="cy" sz="2000" b="1" i="0" u="none" strike="noStrike" cap="none" baseline="0">
                <a:solidFill>
                  <a:srgbClr val="000000"/>
                </a:solidFill>
                <a:effectLst/>
                <a:uFillTx/>
                <a:latin typeface="Aptos"/>
              </a:rPr>
              <a:t>Cofnodwch </a:t>
            </a:r>
            <a:r>
              <a:rPr lang="cy" sz="2000" b="0" i="0" u="none" strike="noStrike" cap="none" baseline="0">
                <a:solidFill>
                  <a:srgbClr val="000000"/>
                </a:solidFill>
                <a:effectLst/>
                <a:uFillTx/>
                <a:latin typeface="Aptos"/>
              </a:rPr>
              <a:t>y wybodaeth.</a:t>
            </a:r>
          </a:p>
        </p:txBody>
      </p:sp>
      <p:pic>
        <p:nvPicPr>
          <p:cNvPr id="10" name="Picture 9" descr="Colourful carved figures of humans">
            <a:extLst>
              <a:ext uri="{FF2B5EF4-FFF2-40B4-BE49-F238E27FC236}">
                <a16:creationId xmlns:a16="http://schemas.microsoft.com/office/drawing/2014/main" id="{1A4D328E-ADD1-D129-040A-6D095F006C29}"/>
              </a:ext>
            </a:extLst>
          </p:cNvPr>
          <p:cNvPicPr>
            <a:picLocks noChangeAspect="1"/>
          </p:cNvPicPr>
          <p:nvPr/>
        </p:nvPicPr>
        <p:blipFill>
          <a:blip r:embed="rId3"/>
          <a:srcRect l="24511" r="24080" b="2"/>
          <a:stretch>
            <a:fillRect/>
          </a:stretch>
        </p:blipFill>
        <p:spPr>
          <a:xfrm>
            <a:off x="5771274" y="1645517"/>
            <a:ext cx="2955798" cy="4096512"/>
          </a:xfrm>
          <a:prstGeom prst="rect">
            <a:avLst/>
          </a:prstGeom>
        </p:spPr>
      </p:pic>
      <p:sp>
        <p:nvSpPr>
          <p:cNvPr id="4" name="Slide Number Placeholder 3">
            <a:extLst>
              <a:ext uri="{FF2B5EF4-FFF2-40B4-BE49-F238E27FC236}">
                <a16:creationId xmlns:a16="http://schemas.microsoft.com/office/drawing/2014/main" id="{57277C78-197A-CD49-9B4A-5B18480DF526}"/>
              </a:ext>
            </a:extLst>
          </p:cNvPr>
          <p:cNvSpPr>
            <a:spLocks noGrp="1"/>
          </p:cNvSpPr>
          <p:nvPr>
            <p:ph type="sldNum" sz="quarter" idx="12"/>
          </p:nvPr>
        </p:nvSpPr>
        <p:spPr/>
        <p:txBody>
          <a:bodyPr/>
          <a:lstStyle/>
          <a:p>
            <a:pPr>
              <a:defRPr/>
            </a:pPr>
            <a:fld id="{B279AC3C-9A7B-46D6-8EDB-3083219B5F49}" type="slidenum">
              <a:rPr lang="en-GB" altLang="en-US" smtClean="0"/>
              <a:pPr>
                <a:defRPr/>
              </a:pPr>
              <a:t>13</a:t>
            </a:fld>
            <a:endParaRPr lang="en-GB" altLang="en-US"/>
          </a:p>
        </p:txBody>
      </p:sp>
      <p:sp>
        <p:nvSpPr>
          <p:cNvPr id="5" name="Footer Placeholder 4">
            <a:extLst>
              <a:ext uri="{FF2B5EF4-FFF2-40B4-BE49-F238E27FC236}">
                <a16:creationId xmlns:a16="http://schemas.microsoft.com/office/drawing/2014/main" id="{11C76B83-86CE-0A5F-5556-E8AE5BDB5C3C}"/>
              </a:ext>
            </a:extLst>
          </p:cNvPr>
          <p:cNvSpPr>
            <a:spLocks noGrp="1"/>
          </p:cNvSpPr>
          <p:nvPr>
            <p:ph type="ftr" sz="quarter" idx="11"/>
          </p:nvPr>
        </p:nvSpPr>
        <p:spPr/>
        <p:txBody>
          <a:bodyPr/>
          <a:lstStyle/>
          <a:p>
            <a:pPr>
              <a:defRPr/>
            </a:pPr>
            <a:r>
              <a:rPr lang="cy" sz="900" b="0" i="0" u="none" strike="noStrike" cap="none" baseline="0" dirty="0">
                <a:solidFill>
                  <a:srgbClr val="767676"/>
                </a:solidFill>
                <a:effectLst/>
                <a:uFillTx/>
                <a:latin typeface="Aptos"/>
              </a:rPr>
              <a:t>PORTH AGORED - </a:t>
            </a:r>
            <a:r>
              <a:rPr lang="en-GB" sz="900" b="0" i="0" u="none" strike="noStrike" cap="none" baseline="0" dirty="0" err="1">
                <a:solidFill>
                  <a:srgbClr val="767676"/>
                </a:solidFill>
                <a:effectLst/>
                <a:uFillTx/>
                <a:latin typeface="Aptos"/>
              </a:rPr>
              <a:t>Cadarnhau</a:t>
            </a:r>
            <a:r>
              <a:rPr lang="cy" sz="900" b="0" i="0" u="none" strike="noStrike" cap="none" baseline="0" dirty="0">
                <a:solidFill>
                  <a:srgbClr val="767676"/>
                </a:solidFill>
                <a:effectLst/>
                <a:uFillTx/>
                <a:latin typeface="Aptos"/>
              </a:rPr>
              <a:t> Ymarfer Gwaith Cymdeithasol</a:t>
            </a:r>
          </a:p>
          <a:p>
            <a:pPr>
              <a:defRPr/>
            </a:pPr>
            <a:r>
              <a:rPr lang="en-GB" dirty="0"/>
              <a:t>
</a:t>
            </a:r>
          </a:p>
        </p:txBody>
      </p:sp>
    </p:spTree>
    <p:extLst>
      <p:ext uri="{BB962C8B-B14F-4D97-AF65-F5344CB8AC3E}">
        <p14:creationId xmlns:p14="http://schemas.microsoft.com/office/powerpoint/2010/main" val="2973259517"/>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after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after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after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afterGroup">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afterGroup">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afterGroup">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8">
            <a:extLst>
              <a:ext uri="{FF2B5EF4-FFF2-40B4-BE49-F238E27FC236}">
                <a16:creationId xmlns:a16="http://schemas.microsoft.com/office/drawing/2014/main" id="{3F981448-5889-682F-57EB-D602C4F5E41A}"/>
              </a:ext>
            </a:extLst>
          </p:cNvPr>
          <p:cNvSpPr>
            <a:spLocks noGrp="1"/>
          </p:cNvSpPr>
          <p:nvPr>
            <p:ph type="title"/>
          </p:nvPr>
        </p:nvSpPr>
        <p:spPr>
          <a:xfrm>
            <a:off x="515125" y="1153572"/>
            <a:ext cx="2400300" cy="4461163"/>
          </a:xfrm>
        </p:spPr>
        <p:txBody>
          <a:bodyPr>
            <a:normAutofit/>
          </a:bodyPr>
          <a:lstStyle/>
          <a:p>
            <a:r>
              <a:rPr lang="cy" sz="3100" b="1" i="0" u="none" strike="noStrike" cap="none" baseline="0">
                <a:solidFill>
                  <a:srgbClr val="FFFFFF"/>
                </a:solidFill>
                <a:effectLst/>
                <a:uFillTx/>
                <a:latin typeface="Aptos Display"/>
              </a:rPr>
              <a:t>Gweithdrefnau Diogelu Cymru – Oedolion (mae'r egwyddorion hefyd yn berthnasol i blant)</a:t>
            </a:r>
          </a:p>
        </p:txBody>
      </p:sp>
      <p:sp>
        <p:nvSpPr>
          <p:cNvPr id="19" name="Arc 18">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10" name="Content Placeholder 9">
            <a:extLst>
              <a:ext uri="{FF2B5EF4-FFF2-40B4-BE49-F238E27FC236}">
                <a16:creationId xmlns:a16="http://schemas.microsoft.com/office/drawing/2014/main" id="{E2C93582-F945-86D1-9152-C58EE3F39004}"/>
              </a:ext>
            </a:extLst>
          </p:cNvPr>
          <p:cNvSpPr>
            <a:spLocks noGrp="1"/>
          </p:cNvSpPr>
          <p:nvPr>
            <p:ph idx="1"/>
          </p:nvPr>
        </p:nvSpPr>
        <p:spPr>
          <a:xfrm>
            <a:off x="3335481" y="591344"/>
            <a:ext cx="5179868" cy="5585619"/>
          </a:xfrm>
        </p:spPr>
        <p:txBody>
          <a:bodyPr anchor="ctr">
            <a:normAutofit/>
          </a:bodyPr>
          <a:lstStyle/>
          <a:p>
            <a:pPr marL="109537" indent="0">
              <a:buNone/>
            </a:pPr>
            <a:r>
              <a:rPr lang="cy" sz="2100" b="1" i="0" u="none" strike="noStrike" cap="none" baseline="0" dirty="0">
                <a:solidFill>
                  <a:srgbClr val="000000"/>
                </a:solidFill>
                <a:effectLst/>
                <a:uFillTx/>
                <a:latin typeface="Aptos"/>
              </a:rPr>
              <a:t>Gwneud synnwyr o'r wybodaeth</a:t>
            </a:r>
          </a:p>
          <a:p>
            <a:r>
              <a:rPr lang="cy" sz="2100" b="0" i="0" u="none" strike="noStrike" cap="none" baseline="0" dirty="0">
                <a:solidFill>
                  <a:srgbClr val="000000"/>
                </a:solidFill>
                <a:effectLst/>
                <a:uFillTx/>
                <a:latin typeface="Aptos"/>
              </a:rPr>
              <a:t>A oes digon o wybodaeth i </a:t>
            </a:r>
            <a:r>
              <a:rPr lang="cy" sz="2100" b="1" i="0" u="none" strike="noStrike" cap="none" baseline="0" dirty="0">
                <a:solidFill>
                  <a:srgbClr val="000000"/>
                </a:solidFill>
                <a:effectLst/>
                <a:uFillTx/>
                <a:latin typeface="Aptos"/>
              </a:rPr>
              <a:t>ddadansoddi</a:t>
            </a:r>
            <a:r>
              <a:rPr lang="cy" sz="2100" b="0" i="0" u="none" strike="noStrike" cap="none" baseline="0" dirty="0">
                <a:solidFill>
                  <a:srgbClr val="000000"/>
                </a:solidFill>
                <a:effectLst/>
                <a:uFillTx/>
                <a:latin typeface="Aptos"/>
              </a:rPr>
              <a:t> a gwneud dyfarniad proffesiynol? </a:t>
            </a:r>
          </a:p>
          <a:p>
            <a:r>
              <a:rPr lang="cy" sz="2100" b="0" i="0" u="none" strike="noStrike" cap="none" baseline="0" dirty="0">
                <a:solidFill>
                  <a:srgbClr val="000000"/>
                </a:solidFill>
                <a:effectLst/>
                <a:uFillTx/>
                <a:latin typeface="Aptos"/>
              </a:rPr>
              <a:t>A yw'n cynnwys dymuniadau, safbwyntiau a theimladau </a:t>
            </a:r>
            <a:r>
              <a:rPr lang="cy" sz="2100" b="1" i="0" u="none" strike="noStrike" cap="none" baseline="0" dirty="0">
                <a:solidFill>
                  <a:srgbClr val="000000"/>
                </a:solidFill>
                <a:effectLst/>
                <a:uFillTx/>
                <a:latin typeface="Aptos"/>
              </a:rPr>
              <a:t>y person</a:t>
            </a:r>
            <a:r>
              <a:rPr lang="cy" sz="2100" b="0" i="0" u="none" strike="noStrike" cap="none" baseline="0" dirty="0">
                <a:solidFill>
                  <a:srgbClr val="000000"/>
                </a:solidFill>
                <a:effectLst/>
                <a:uFillTx/>
                <a:latin typeface="Aptos"/>
              </a:rPr>
              <a:t>?</a:t>
            </a:r>
          </a:p>
          <a:p>
            <a:r>
              <a:rPr lang="cy" sz="2100" b="0" i="0" u="none" strike="noStrike" cap="none" baseline="0" dirty="0">
                <a:solidFill>
                  <a:srgbClr val="000000"/>
                </a:solidFill>
                <a:effectLst/>
                <a:uFillTx/>
                <a:latin typeface="Aptos"/>
              </a:rPr>
              <a:t>A yw'n darparu </a:t>
            </a:r>
            <a:r>
              <a:rPr lang="cy" sz="2100" b="1" i="0" u="none" strike="noStrike" cap="none" baseline="0" dirty="0">
                <a:solidFill>
                  <a:srgbClr val="000000"/>
                </a:solidFill>
                <a:effectLst/>
                <a:uFillTx/>
                <a:latin typeface="Aptos"/>
              </a:rPr>
              <a:t>dealltwriaeth glir </a:t>
            </a:r>
            <a:r>
              <a:rPr lang="cy" sz="2100" b="0" i="0" u="none" strike="noStrike" cap="none" baseline="0" dirty="0">
                <a:solidFill>
                  <a:srgbClr val="000000"/>
                </a:solidFill>
                <a:effectLst/>
                <a:uFillTx/>
                <a:latin typeface="Aptos"/>
              </a:rPr>
              <a:t>o'r canlyniadau y mae'r oedolyn sy'n wynebu risg am eu cyflawni?</a:t>
            </a:r>
          </a:p>
          <a:p>
            <a:r>
              <a:rPr lang="cy" sz="2100" b="0" i="0" u="none" strike="noStrike" cap="none" baseline="0" dirty="0">
                <a:solidFill>
                  <a:srgbClr val="000000"/>
                </a:solidFill>
                <a:effectLst/>
                <a:uFillTx/>
                <a:latin typeface="Aptos"/>
              </a:rPr>
              <a:t>A yw'r wybodaeth yn </a:t>
            </a:r>
            <a:r>
              <a:rPr lang="cy" sz="2100" b="1" i="0" u="none" strike="noStrike" cap="none" baseline="0" dirty="0">
                <a:solidFill>
                  <a:srgbClr val="000000"/>
                </a:solidFill>
                <a:effectLst/>
                <a:uFillTx/>
                <a:latin typeface="Aptos"/>
              </a:rPr>
              <a:t>seiliedig ar dystiolaeth</a:t>
            </a:r>
            <a:r>
              <a:rPr lang="cy" sz="2100" b="0" i="0" u="none" strike="noStrike" cap="none" baseline="0" dirty="0">
                <a:solidFill>
                  <a:srgbClr val="000000"/>
                </a:solidFill>
                <a:effectLst/>
                <a:uFillTx/>
                <a:latin typeface="Aptos"/>
              </a:rPr>
              <a:t>, achlust neu farn broffesiynol?</a:t>
            </a:r>
          </a:p>
          <a:p>
            <a:r>
              <a:rPr lang="cy" sz="2100" b="0" i="0" u="none" strike="noStrike" cap="none" baseline="0" dirty="0">
                <a:solidFill>
                  <a:srgbClr val="000000"/>
                </a:solidFill>
                <a:effectLst/>
                <a:uFillTx/>
                <a:latin typeface="Aptos"/>
              </a:rPr>
              <a:t>A yw'n </a:t>
            </a:r>
            <a:r>
              <a:rPr lang="cy" sz="2100" b="1" i="0" u="none" strike="noStrike" cap="none" baseline="0" dirty="0">
                <a:solidFill>
                  <a:srgbClr val="000000"/>
                </a:solidFill>
                <a:effectLst/>
                <a:uFillTx/>
                <a:latin typeface="Aptos"/>
              </a:rPr>
              <a:t>cefnogi neu’n gwrthbrofi’r</a:t>
            </a:r>
            <a:r>
              <a:rPr lang="cy" sz="2100" b="0" i="0" u="none" strike="noStrike" cap="none" baseline="0" dirty="0">
                <a:solidFill>
                  <a:srgbClr val="000000"/>
                </a:solidFill>
                <a:effectLst/>
                <a:uFillTx/>
                <a:latin typeface="Aptos"/>
              </a:rPr>
              <a:t> pryder/on?</a:t>
            </a:r>
          </a:p>
          <a:p>
            <a:r>
              <a:rPr lang="cy" sz="2100" b="0" i="0" u="none" strike="noStrike" cap="none" baseline="0" dirty="0">
                <a:solidFill>
                  <a:srgbClr val="000000"/>
                </a:solidFill>
                <a:effectLst/>
                <a:uFillTx/>
                <a:latin typeface="Aptos"/>
              </a:rPr>
              <a:t>A oes angen arnom </a:t>
            </a:r>
            <a:r>
              <a:rPr lang="cy" sz="2100" b="1" i="0" u="none" strike="noStrike" cap="none" baseline="0" dirty="0">
                <a:solidFill>
                  <a:srgbClr val="000000"/>
                </a:solidFill>
                <a:effectLst/>
                <a:uFillTx/>
                <a:latin typeface="Aptos"/>
              </a:rPr>
              <a:t>gyngor ac arweiniad</a:t>
            </a:r>
            <a:r>
              <a:rPr lang="cy" sz="2100" b="0" i="0" u="none" strike="noStrike" cap="none" baseline="0" dirty="0">
                <a:solidFill>
                  <a:srgbClr val="000000"/>
                </a:solidFill>
                <a:effectLst/>
                <a:uFillTx/>
                <a:latin typeface="Aptos"/>
              </a:rPr>
              <a:t> proffesiynol? </a:t>
            </a:r>
          </a:p>
          <a:p>
            <a:endParaRPr lang="en-US" dirty="0"/>
          </a:p>
        </p:txBody>
      </p:sp>
      <p:sp>
        <p:nvSpPr>
          <p:cNvPr id="3" name="Footer Placeholder 2">
            <a:extLst>
              <a:ext uri="{FF2B5EF4-FFF2-40B4-BE49-F238E27FC236}">
                <a16:creationId xmlns:a16="http://schemas.microsoft.com/office/drawing/2014/main" id="{F0268B2A-385C-C490-4296-058D211E446E}"/>
              </a:ext>
            </a:extLst>
          </p:cNvPr>
          <p:cNvSpPr>
            <a:spLocks noGrp="1"/>
          </p:cNvSpPr>
          <p:nvPr>
            <p:ph type="ftr" sz="quarter" idx="11"/>
          </p:nvPr>
        </p:nvSpPr>
        <p:spPr>
          <a:xfrm>
            <a:off x="3028950" y="6356350"/>
            <a:ext cx="3938380" cy="365125"/>
          </a:xfrm>
        </p:spPr>
        <p:txBody>
          <a:bodyPr>
            <a:normAutofit/>
          </a:bodyPr>
          <a:lstStyle/>
          <a:p>
            <a:pPr>
              <a:lnSpc>
                <a:spcPct val="90000"/>
              </a:lnSpc>
              <a:spcAft>
                <a:spcPts val="600"/>
              </a:spcAft>
              <a:defRPr/>
            </a:pPr>
            <a:r>
              <a:rPr lang="cy" sz="200" b="0" i="0" u="none" strike="noStrike" cap="none" baseline="0" dirty="0">
                <a:solidFill>
                  <a:srgbClr val="767676"/>
                </a:solidFill>
                <a:effectLst/>
                <a:uFillTx/>
                <a:latin typeface="Aptos"/>
              </a:rPr>
              <a:t>PORTH AGORED - </a:t>
            </a:r>
            <a:r>
              <a:rPr lang="en-GB" sz="200" b="0" i="0" u="none" strike="noStrike" cap="none" baseline="0" dirty="0" err="1">
                <a:solidFill>
                  <a:srgbClr val="767676"/>
                </a:solidFill>
                <a:effectLst/>
                <a:uFillTx/>
                <a:latin typeface="Aptos"/>
              </a:rPr>
              <a:t>Cadarnhau</a:t>
            </a:r>
            <a:r>
              <a:rPr lang="cy" sz="200" b="0" i="0" u="none" strike="noStrike" cap="none" baseline="0" dirty="0">
                <a:solidFill>
                  <a:srgbClr val="767676"/>
                </a:solidFill>
                <a:effectLst/>
                <a:uFillTx/>
                <a:latin typeface="Aptos"/>
              </a:rPr>
              <a:t> Ymarfer Gwaith Cymdeithasol</a:t>
            </a:r>
          </a:p>
          <a:p>
            <a:pPr>
              <a:lnSpc>
                <a:spcPct val="90000"/>
              </a:lnSpc>
              <a:spcAft>
                <a:spcPts val="600"/>
              </a:spcAft>
              <a:defRPr/>
            </a:pPr>
            <a:r>
              <a:rPr lang="en-GB" sz="200" dirty="0"/>
              <a:t>
</a:t>
            </a:r>
          </a:p>
        </p:txBody>
      </p:sp>
      <p:sp>
        <p:nvSpPr>
          <p:cNvPr id="2" name="Slide Number Placeholder 1">
            <a:extLst>
              <a:ext uri="{FF2B5EF4-FFF2-40B4-BE49-F238E27FC236}">
                <a16:creationId xmlns:a16="http://schemas.microsoft.com/office/drawing/2014/main" id="{3AF5C3C1-C758-F797-F61C-F03F4634FB21}"/>
              </a:ext>
            </a:extLst>
          </p:cNvPr>
          <p:cNvSpPr>
            <a:spLocks noGrp="1"/>
          </p:cNvSpPr>
          <p:nvPr>
            <p:ph type="sldNum" sz="quarter" idx="12"/>
          </p:nvPr>
        </p:nvSpPr>
        <p:spPr>
          <a:xfrm>
            <a:off x="7156173" y="6356350"/>
            <a:ext cx="1359176" cy="365125"/>
          </a:xfrm>
        </p:spPr>
        <p:txBody>
          <a:bodyPr>
            <a:normAutofit/>
          </a:bodyPr>
          <a:lstStyle/>
          <a:p>
            <a:pPr>
              <a:spcAft>
                <a:spcPts val="600"/>
              </a:spcAft>
              <a:defRPr/>
            </a:pPr>
            <a:fld id="{B279AC3C-9A7B-46D6-8EDB-3083219B5F49}" type="slidenum">
              <a:rPr lang="en-GB" altLang="en-US" smtClean="0"/>
              <a:pPr>
                <a:spcAft>
                  <a:spcPts val="600"/>
                </a:spcAft>
                <a:defRPr/>
              </a:pPr>
              <a:t>14</a:t>
            </a:fld>
            <a:endParaRPr lang="en-GB" altLang="en-US"/>
          </a:p>
        </p:txBody>
      </p:sp>
    </p:spTree>
    <p:extLst>
      <p:ext uri="{BB962C8B-B14F-4D97-AF65-F5344CB8AC3E}">
        <p14:creationId xmlns:p14="http://schemas.microsoft.com/office/powerpoint/2010/main" val="1200328886"/>
      </p:ext>
    </p:extLst>
  </p:cSld>
  <p:clrMapOvr>
    <a:masterClrMapping/>
  </p:clrMapOv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20EDA2-F287-42E8-B989-66B87B2BA325}"/>
              </a:ext>
            </a:extLst>
          </p:cNvPr>
          <p:cNvSpPr>
            <a:spLocks noGrp="1"/>
          </p:cNvSpPr>
          <p:nvPr>
            <p:ph type="title"/>
          </p:nvPr>
        </p:nvSpPr>
        <p:spPr>
          <a:xfrm>
            <a:off x="457200" y="274638"/>
            <a:ext cx="8229600" cy="490066"/>
          </a:xfrm>
        </p:spPr>
        <p:txBody>
          <a:bodyPr>
            <a:normAutofit fontScale="90000"/>
          </a:bodyPr>
          <a:lstStyle/>
          <a:p>
            <a:r>
              <a:rPr lang="cy" sz="3300" b="0" i="0" u="none" strike="noStrike" cap="none" baseline="0">
                <a:solidFill>
                  <a:srgbClr val="000000"/>
                </a:solidFill>
                <a:effectLst/>
                <a:uFillTx/>
                <a:latin typeface="Aptos Display"/>
              </a:rPr>
              <a:t>Plant sydd yn wynebu risg</a:t>
            </a:r>
          </a:p>
        </p:txBody>
      </p:sp>
      <p:sp>
        <p:nvSpPr>
          <p:cNvPr id="3" name="Content Placeholder 2">
            <a:extLst>
              <a:ext uri="{FF2B5EF4-FFF2-40B4-BE49-F238E27FC236}">
                <a16:creationId xmlns:a16="http://schemas.microsoft.com/office/drawing/2014/main" id="{646ECDC4-F1F3-4EE4-87CC-8C9EF8E14124}"/>
              </a:ext>
            </a:extLst>
          </p:cNvPr>
          <p:cNvSpPr>
            <a:spLocks noGrp="1"/>
          </p:cNvSpPr>
          <p:nvPr>
            <p:ph idx="1"/>
          </p:nvPr>
        </p:nvSpPr>
        <p:spPr>
          <a:xfrm>
            <a:off x="107504" y="952090"/>
            <a:ext cx="4608512" cy="5631272"/>
          </a:xfrm>
          <a:prstGeom prst="roundRect">
            <a:avLst>
              <a:gd name="adj" fmla="val 11857"/>
            </a:avLst>
          </a:prstGeom>
          <a:solidFill>
            <a:schemeClr val="accent6">
              <a:lumMod val="40000"/>
              <a:lumOff val="60000"/>
            </a:schemeClr>
          </a:solidFill>
          <a:ln>
            <a:noFill/>
          </a:ln>
        </p:spPr>
        <p:style>
          <a:lnRef idx="1">
            <a:schemeClr val="accent6"/>
          </a:lnRef>
          <a:fillRef idx="2">
            <a:schemeClr val="accent6"/>
          </a:fillRef>
          <a:effectRef idx="1">
            <a:schemeClr val="accent6"/>
          </a:effectRef>
          <a:fontRef idx="minor">
            <a:schemeClr val="dk1"/>
          </a:fontRef>
        </p:style>
        <p:txBody>
          <a:bodyPr vert="horz" wrap="square" lIns="68580" tIns="34290" rIns="68580" bIns="34290" numCol="1" rtlCol="0" anchor="ctr" anchorCtr="0" compatLnSpc="1">
            <a:prstTxWarp prst="textNoShape">
              <a:avLst/>
            </a:prstTxWarp>
            <a:noAutofit/>
          </a:bodyPr>
          <a:lstStyle/>
          <a:p>
            <a:pPr marL="536972" indent="-338138">
              <a:lnSpc>
                <a:spcPct val="80000"/>
              </a:lnSpc>
              <a:spcBef>
                <a:spcPct val="0"/>
              </a:spcBef>
              <a:spcAft>
                <a:spcPts val="900"/>
              </a:spcAft>
              <a:buNone/>
            </a:pPr>
            <a:r>
              <a:rPr lang="cy" sz="2000" b="1" i="0" u="none" strike="noStrike" cap="none" baseline="0" dirty="0">
                <a:solidFill>
                  <a:srgbClr val="000000"/>
                </a:solidFill>
                <a:effectLst/>
                <a:uFillTx/>
                <a:latin typeface="Aptos"/>
              </a:rPr>
              <a:t>Agwedd Sy’n Canolbwyntio ar y plentyn</a:t>
            </a:r>
          </a:p>
          <a:p>
            <a:pPr marL="536972" indent="-338138">
              <a:lnSpc>
                <a:spcPct val="80000"/>
              </a:lnSpc>
              <a:spcBef>
                <a:spcPct val="0"/>
              </a:spcBef>
              <a:spcAft>
                <a:spcPts val="900"/>
              </a:spcAft>
              <a:buClrTx/>
            </a:pPr>
            <a:r>
              <a:rPr lang="cy" sz="2000" b="0" i="0" u="none" strike="noStrike" cap="none" baseline="0" dirty="0">
                <a:solidFill>
                  <a:srgbClr val="000000"/>
                </a:solidFill>
                <a:effectLst/>
                <a:uFillTx/>
                <a:latin typeface="Aptos"/>
              </a:rPr>
              <a:t>Bod pryderon plant yn cael eu adnabod</a:t>
            </a:r>
          </a:p>
          <a:p>
            <a:pPr marL="536972" indent="-338138">
              <a:lnSpc>
                <a:spcPct val="80000"/>
              </a:lnSpc>
              <a:spcBef>
                <a:spcPct val="0"/>
              </a:spcBef>
              <a:spcAft>
                <a:spcPts val="900"/>
              </a:spcAft>
              <a:buClrTx/>
            </a:pPr>
            <a:r>
              <a:rPr lang="cy" sz="2000" b="0" i="0" u="none" strike="noStrike" cap="none" baseline="0" dirty="0">
                <a:solidFill>
                  <a:srgbClr val="000000"/>
                </a:solidFill>
                <a:effectLst/>
                <a:uFillTx/>
                <a:latin typeface="Aptos"/>
              </a:rPr>
              <a:t>Canfod a chadw mewn cof farn a dymuniadau y plentyn</a:t>
            </a:r>
          </a:p>
          <a:p>
            <a:pPr marL="536972" indent="-338138">
              <a:lnSpc>
                <a:spcPct val="80000"/>
              </a:lnSpc>
              <a:spcBef>
                <a:spcPct val="0"/>
              </a:spcBef>
              <a:spcAft>
                <a:spcPts val="900"/>
              </a:spcAft>
              <a:buClrTx/>
            </a:pPr>
            <a:r>
              <a:rPr lang="cy" sz="2000" b="0" i="0" u="none" strike="noStrike" cap="none" baseline="0" dirty="0">
                <a:solidFill>
                  <a:srgbClr val="000000"/>
                </a:solidFill>
                <a:effectLst/>
                <a:uFillTx/>
                <a:latin typeface="Aptos"/>
              </a:rPr>
              <a:t>Ymarferwyr i ddod i wybod am eu profiad o fyw bob dydd</a:t>
            </a:r>
          </a:p>
          <a:p>
            <a:pPr marL="536972" indent="-338138">
              <a:lnSpc>
                <a:spcPct val="80000"/>
              </a:lnSpc>
              <a:spcBef>
                <a:spcPct val="0"/>
              </a:spcBef>
              <a:spcAft>
                <a:spcPts val="900"/>
              </a:spcAft>
              <a:buClrTx/>
            </a:pPr>
            <a:r>
              <a:rPr lang="cy" sz="2000" b="0" i="0" u="none" strike="noStrike" cap="none" baseline="0" dirty="0">
                <a:solidFill>
                  <a:srgbClr val="000000"/>
                </a:solidFill>
                <a:effectLst/>
                <a:uFillTx/>
                <a:latin typeface="Aptos"/>
              </a:rPr>
              <a:t>Cyd-gynhyrchu ymateb sydd yn arwain ar ganlyniadau cadarnhaol sydd wedi eu hadnabod gan y plentyn. </a:t>
            </a:r>
          </a:p>
          <a:p>
            <a:pPr marL="536972" indent="-338138">
              <a:lnSpc>
                <a:spcPct val="80000"/>
              </a:lnSpc>
              <a:spcBef>
                <a:spcPct val="0"/>
              </a:spcBef>
              <a:spcAft>
                <a:spcPts val="900"/>
              </a:spcAft>
              <a:buClrTx/>
            </a:pPr>
            <a:r>
              <a:rPr lang="cy" sz="2000" b="0" i="0" u="none" strike="noStrike" cap="none" baseline="0" dirty="0">
                <a:solidFill>
                  <a:srgbClr val="000000"/>
                </a:solidFill>
                <a:effectLst/>
                <a:uFillTx/>
                <a:latin typeface="Aptos"/>
              </a:rPr>
              <a:t>Ffocws ar ganlyniadau/seiliedig ar gryfderau</a:t>
            </a:r>
          </a:p>
        </p:txBody>
      </p:sp>
      <p:sp>
        <p:nvSpPr>
          <p:cNvPr id="8" name="Rectangle: Rounded Corners 7">
            <a:extLst>
              <a:ext uri="{FF2B5EF4-FFF2-40B4-BE49-F238E27FC236}">
                <a16:creationId xmlns:a16="http://schemas.microsoft.com/office/drawing/2014/main" id="{D8A98203-418F-3D25-F39C-168C882FE8C3}"/>
              </a:ext>
            </a:extLst>
          </p:cNvPr>
          <p:cNvSpPr/>
          <p:nvPr/>
        </p:nvSpPr>
        <p:spPr>
          <a:xfrm>
            <a:off x="5183560" y="1628800"/>
            <a:ext cx="3962302" cy="3984580"/>
          </a:xfrm>
          <a:prstGeom prst="roundRect">
            <a:avLst>
              <a:gd name="adj" fmla="val 6878"/>
            </a:avLst>
          </a:prstGeom>
          <a:solidFill>
            <a:schemeClr val="accent3">
              <a:lumMod val="40000"/>
              <a:lumOff val="60000"/>
            </a:schemeClr>
          </a:solidFill>
        </p:spPr>
        <p:txBody>
          <a:bodyPr wrap="square">
            <a:spAutoFit/>
          </a:bodyPr>
          <a:lstStyle/>
          <a:p>
            <a:pPr>
              <a:spcAft>
                <a:spcPts val="1350"/>
              </a:spcAft>
            </a:pPr>
            <a:r>
              <a:rPr lang="cy" sz="2000" b="1" i="0" u="none" strike="noStrike" cap="none" baseline="0" dirty="0">
                <a:solidFill>
                  <a:srgbClr val="000000"/>
                </a:solidFill>
                <a:effectLst/>
                <a:uFillTx/>
                <a:latin typeface="Aptos"/>
              </a:rPr>
              <a:t>Gweithdrefnau</a:t>
            </a:r>
          </a:p>
          <a:p>
            <a:pPr marL="342900" indent="-342900">
              <a:lnSpc>
                <a:spcPct val="80000"/>
              </a:lnSpc>
              <a:spcAft>
                <a:spcPts val="1350"/>
              </a:spcAft>
              <a:buFont typeface="Arial" panose="020B0604020202020204" pitchFamily="34" charset="0"/>
              <a:buChar char="•"/>
            </a:pPr>
            <a:r>
              <a:rPr lang="cy" sz="2000" b="0" i="0" u="none" strike="noStrike" cap="none" baseline="0" dirty="0">
                <a:solidFill>
                  <a:srgbClr val="000000"/>
                </a:solidFill>
                <a:effectLst/>
                <a:uFillTx/>
                <a:latin typeface="Aptos"/>
              </a:rPr>
              <a:t>Amlinellu’r dyletswyddau yn ymwneud ag ymholiadau a47 a chynadleddau amddiffyn plant</a:t>
            </a:r>
          </a:p>
          <a:p>
            <a:pPr marL="342900" indent="-342900">
              <a:lnSpc>
                <a:spcPct val="80000"/>
              </a:lnSpc>
              <a:spcAft>
                <a:spcPts val="1350"/>
              </a:spcAft>
              <a:buFont typeface="Arial" panose="020B0604020202020204" pitchFamily="34" charset="0"/>
              <a:buChar char="•"/>
            </a:pPr>
            <a:r>
              <a:rPr lang="cy" sz="2000" b="0" i="0" u="none" strike="noStrike" cap="none" baseline="0" dirty="0">
                <a:solidFill>
                  <a:srgbClr val="000000"/>
                </a:solidFill>
                <a:effectLst/>
                <a:uFillTx/>
                <a:latin typeface="Aptos"/>
              </a:rPr>
              <a:t>Egwyddorion tanategol SSWBA. </a:t>
            </a:r>
          </a:p>
          <a:p>
            <a:pPr marL="342900" indent="-342900">
              <a:lnSpc>
                <a:spcPct val="80000"/>
              </a:lnSpc>
              <a:spcAft>
                <a:spcPts val="1350"/>
              </a:spcAft>
              <a:buFont typeface="Arial" panose="020B0604020202020204" pitchFamily="34" charset="0"/>
              <a:buChar char="•"/>
            </a:pPr>
            <a:r>
              <a:rPr lang="cy" sz="2000" b="0" i="0" u="none" strike="noStrike" cap="none" baseline="0" dirty="0">
                <a:solidFill>
                  <a:srgbClr val="000000"/>
                </a:solidFill>
                <a:effectLst/>
                <a:uFillTx/>
                <a:latin typeface="Aptos"/>
              </a:rPr>
              <a:t>Amlinellu rôl a chyfrifoldebau asiantaethau partner. </a:t>
            </a:r>
          </a:p>
          <a:p>
            <a:pPr marL="342900" indent="-342900">
              <a:lnSpc>
                <a:spcPct val="80000"/>
              </a:lnSpc>
              <a:spcAft>
                <a:spcPts val="1350"/>
              </a:spcAft>
              <a:buFont typeface="Arial" panose="020B0604020202020204" pitchFamily="34" charset="0"/>
              <a:buChar char="•"/>
            </a:pPr>
            <a:r>
              <a:rPr lang="cy" sz="2000" b="0" i="0" u="none" strike="noStrike" cap="none" baseline="0" dirty="0">
                <a:solidFill>
                  <a:srgbClr val="000000"/>
                </a:solidFill>
                <a:effectLst/>
                <a:uFillTx/>
                <a:latin typeface="Aptos"/>
              </a:rPr>
              <a:t>Amserlen ar gyfer y broses diogelu plant yn aros yr un fath. </a:t>
            </a:r>
          </a:p>
        </p:txBody>
      </p:sp>
    </p:spTree>
    <p:extLst>
      <p:ext uri="{BB962C8B-B14F-4D97-AF65-F5344CB8AC3E}">
        <p14:creationId xmlns:p14="http://schemas.microsoft.com/office/powerpoint/2010/main" val="2177111343"/>
      </p:ext>
    </p:extLst>
  </p:cSld>
  <p:clrMapOvr>
    <a:masterClrMapping/>
  </p:clrMapOv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636EA12-047B-41F7-9D40-01508CAE76C7}"/>
              </a:ext>
            </a:extLst>
          </p:cNvPr>
          <p:cNvSpPr>
            <a:spLocks noGrp="1"/>
          </p:cNvSpPr>
          <p:nvPr>
            <p:ph type="title"/>
          </p:nvPr>
        </p:nvSpPr>
        <p:spPr>
          <a:xfrm>
            <a:off x="457200" y="84137"/>
            <a:ext cx="8229600" cy="2192735"/>
          </a:xfrm>
        </p:spPr>
        <p:txBody>
          <a:bodyPr>
            <a:normAutofit/>
          </a:bodyPr>
          <a:lstStyle/>
          <a:p>
            <a:r>
              <a:rPr lang="cy" sz="4000" b="0" i="0" u="none" strike="noStrike" cap="none" baseline="0" dirty="0">
                <a:solidFill>
                  <a:srgbClr val="000000"/>
                </a:solidFill>
                <a:effectLst/>
                <a:uFillTx/>
                <a:latin typeface="Aptos Display"/>
              </a:rPr>
              <a:t>Asesiad: Damcaniaethau ac Ymarfer - Goroesi Diogelu</a:t>
            </a:r>
            <a:br>
              <a:rPr sz="4400" dirty="0"/>
            </a:br>
            <a:endParaRPr sz="4400" dirty="0"/>
          </a:p>
        </p:txBody>
      </p:sp>
      <p:sp>
        <p:nvSpPr>
          <p:cNvPr id="2" name="Content Placeholder 1">
            <a:extLst>
              <a:ext uri="{FF2B5EF4-FFF2-40B4-BE49-F238E27FC236}">
                <a16:creationId xmlns:a16="http://schemas.microsoft.com/office/drawing/2014/main" id="{5214C9F5-2044-440F-6D47-9A76A61528A3}"/>
              </a:ext>
            </a:extLst>
          </p:cNvPr>
          <p:cNvSpPr>
            <a:spLocks noGrp="1"/>
          </p:cNvSpPr>
          <p:nvPr>
            <p:ph idx="1"/>
          </p:nvPr>
        </p:nvSpPr>
        <p:spPr>
          <a:xfrm>
            <a:off x="457200" y="2564904"/>
            <a:ext cx="8229600" cy="3442196"/>
          </a:xfrm>
        </p:spPr>
        <p:txBody>
          <a:bodyPr/>
          <a:lstStyle/>
          <a:p>
            <a:pPr marL="107950" indent="0">
              <a:buNone/>
            </a:pPr>
            <a:r>
              <a:rPr lang="cy" b="0" i="0" u="none" strike="noStrike" cap="none" baseline="0" dirty="0">
                <a:effectLst/>
                <a:uFillTx/>
              </a:rPr>
              <a:t>Asesiad Damcaniaethau ac Ymarfer - Goroesi Diogelu</a:t>
            </a:r>
            <a:r>
              <a:rPr lang="cy" sz="2800" b="0" i="0" u="none" strike="noStrike" cap="none" baseline="0" dirty="0">
                <a:solidFill>
                  <a:srgbClr val="000000"/>
                </a:solidFill>
                <a:effectLst/>
                <a:uFillTx/>
                <a:latin typeface="Aptos"/>
              </a:rPr>
              <a:t> </a:t>
            </a:r>
          </a:p>
          <a:p>
            <a:pPr marL="107950" indent="0">
              <a:buNone/>
            </a:pPr>
            <a:r>
              <a:rPr lang="cy" sz="2800" b="0" i="0" u="none" strike="noStrike" cap="none" baseline="0" dirty="0">
                <a:solidFill>
                  <a:srgbClr val="000000"/>
                </a:solidFill>
                <a:effectLst/>
                <a:uFillTx/>
                <a:latin typeface="Aptos"/>
              </a:rPr>
              <a:t>Gwyliwch y fideo o 42 i mewn hyd at 53 munud </a:t>
            </a:r>
            <a:r>
              <a:rPr lang="cy" sz="2800" b="1" i="0" u="sng" strike="noStrike" cap="none" baseline="0" dirty="0">
                <a:solidFill>
                  <a:srgbClr val="0000FF"/>
                </a:solidFill>
                <a:effectLst/>
                <a:uFill>
                  <a:solidFill>
                    <a:srgbClr val="0000FF"/>
                  </a:solidFill>
                </a:uFill>
                <a:latin typeface="Arial"/>
                <a:hlinkClick r:id="rId3" history="0"/>
              </a:rPr>
              <a:t>https://youtu.be/EtlAZEiDm7M</a:t>
            </a:r>
          </a:p>
          <a:p>
            <a:endParaRPr lang="en-US" dirty="0"/>
          </a:p>
        </p:txBody>
      </p:sp>
      <p:sp>
        <p:nvSpPr>
          <p:cNvPr id="4" name="Slide Number Placeholder 3">
            <a:extLst>
              <a:ext uri="{FF2B5EF4-FFF2-40B4-BE49-F238E27FC236}">
                <a16:creationId xmlns:a16="http://schemas.microsoft.com/office/drawing/2014/main" id="{9CFE3804-1568-997E-26B8-D1466268BEA0}"/>
              </a:ext>
            </a:extLst>
          </p:cNvPr>
          <p:cNvSpPr>
            <a:spLocks noGrp="1"/>
          </p:cNvSpPr>
          <p:nvPr>
            <p:ph type="sldNum" sz="quarter" idx="12"/>
          </p:nvPr>
        </p:nvSpPr>
        <p:spPr/>
        <p:txBody>
          <a:bodyPr/>
          <a:lstStyle/>
          <a:p>
            <a:pPr>
              <a:defRPr/>
            </a:pPr>
            <a:fld id="{B279AC3C-9A7B-46D6-8EDB-3083219B5F49}" type="slidenum">
              <a:rPr lang="en-GB" altLang="en-US" smtClean="0"/>
              <a:pPr>
                <a:defRPr/>
              </a:pPr>
              <a:t>16</a:t>
            </a:fld>
            <a:endParaRPr lang="en-GB" altLang="en-US"/>
          </a:p>
        </p:txBody>
      </p:sp>
    </p:spTree>
    <p:extLst>
      <p:ext uri="{BB962C8B-B14F-4D97-AF65-F5344CB8AC3E}">
        <p14:creationId xmlns:p14="http://schemas.microsoft.com/office/powerpoint/2010/main" val="96238187"/>
      </p:ext>
    </p:extLst>
  </p:cSld>
  <p:clrMapOvr>
    <a:masterClrMapping/>
  </p:clrMapOv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6EAC00-C50E-3C15-407D-6EA2B5144D16}"/>
              </a:ext>
            </a:extLst>
          </p:cNvPr>
          <p:cNvSpPr>
            <a:spLocks noGrp="1"/>
          </p:cNvSpPr>
          <p:nvPr>
            <p:ph type="title"/>
          </p:nvPr>
        </p:nvSpPr>
        <p:spPr>
          <a:xfrm>
            <a:off x="307916" y="125793"/>
            <a:ext cx="5920268" cy="1396099"/>
          </a:xfrm>
        </p:spPr>
        <p:txBody>
          <a:bodyPr>
            <a:normAutofit fontScale="90000"/>
          </a:bodyPr>
          <a:lstStyle/>
          <a:p>
            <a:br>
              <a:rPr lang="en-US" sz="3850" b="1" dirty="0"/>
            </a:br>
            <a:r>
              <a:rPr lang="cy-GB" sz="3900" b="1" dirty="0"/>
              <a:t>Pŵer ac Asesiadau</a:t>
            </a:r>
            <a:br>
              <a:rPr lang="cy-GB" sz="3900" b="1" dirty="0"/>
            </a:br>
            <a:r>
              <a:rPr lang="cy-GB" sz="3900" b="1" dirty="0"/>
              <a:t>Ymarfer Gwrth-wahaniaethol a Gwrth-ormesol</a:t>
            </a:r>
            <a:br>
              <a:rPr lang="en-GB" sz="1800" kern="100" dirty="0">
                <a:effectLst/>
                <a:latin typeface="Aptos" panose="020B0004020202020204" pitchFamily="34" charset="0"/>
                <a:ea typeface="Aptos" panose="020B0004020202020204" pitchFamily="34" charset="0"/>
                <a:cs typeface="Times New Roman" panose="02020603050405020304" pitchFamily="18" charset="0"/>
              </a:rPr>
            </a:br>
            <a:endParaRPr lang="en-US" sz="2200" b="1" dirty="0"/>
          </a:p>
        </p:txBody>
      </p:sp>
      <p:sp>
        <p:nvSpPr>
          <p:cNvPr id="3" name="Content Placeholder 2">
            <a:extLst>
              <a:ext uri="{FF2B5EF4-FFF2-40B4-BE49-F238E27FC236}">
                <a16:creationId xmlns:a16="http://schemas.microsoft.com/office/drawing/2014/main" id="{C5D85EAC-C185-027E-9001-52965486C1BA}"/>
              </a:ext>
            </a:extLst>
          </p:cNvPr>
          <p:cNvSpPr>
            <a:spLocks noGrp="1"/>
          </p:cNvSpPr>
          <p:nvPr>
            <p:ph idx="1"/>
          </p:nvPr>
        </p:nvSpPr>
        <p:spPr>
          <a:xfrm>
            <a:off x="332324" y="1797789"/>
            <a:ext cx="8344132" cy="5084371"/>
          </a:xfrm>
        </p:spPr>
        <p:txBody>
          <a:bodyPr anchor="ctr">
            <a:normAutofit/>
          </a:bodyPr>
          <a:lstStyle/>
          <a:p>
            <a:pPr>
              <a:lnSpc>
                <a:spcPct val="115000"/>
              </a:lnSpc>
              <a:spcAft>
                <a:spcPts val="800"/>
              </a:spcAft>
            </a:pPr>
            <a:r>
              <a:rPr lang="cy-GB" sz="1800" kern="100" dirty="0">
                <a:effectLst/>
                <a:latin typeface="Aptos" panose="020B0004020202020204" pitchFamily="34" charset="0"/>
                <a:ea typeface="Aptos" panose="020B0004020202020204" pitchFamily="34" charset="0"/>
                <a:cs typeface="Aptos" panose="020B0004020202020204" pitchFamily="34" charset="0"/>
              </a:rPr>
              <a:t>Wrth ystyried asesiadau diogelu neu asesiadau diogelu posibl, mae'n bwysig bod yn ymwybodol nid yn unig o'ch gwerthoedd eich hun ond hefyd o werthoedd eich asiantaethau, eich sefydliad a'ch cymdeithas yn gyffredinol.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cy-GB" sz="1800" kern="100" dirty="0">
                <a:effectLst/>
                <a:latin typeface="Aptos" panose="020B0004020202020204" pitchFamily="34" charset="0"/>
                <a:ea typeface="Aptos" panose="020B0004020202020204" pitchFamily="34" charset="0"/>
                <a:cs typeface="Aptos" panose="020B0004020202020204" pitchFamily="34" charset="0"/>
              </a:rPr>
              <a:t>Mae'n hanfodol bod yn ymwybodol o wahaniaethau pŵer a sut y gall y rhain effeithio arnom wrth weithio gyda gwahaniaeth ac amrywiaeth. Gallai hyn gynnwys hil, ethnigrwydd, rhyw, oedran, dosbarth, anabledd, iechyd meddwl ac ati.</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cy-GB" sz="1800" kern="100" dirty="0">
                <a:effectLst/>
                <a:latin typeface="Aptos" panose="020B0004020202020204" pitchFamily="34" charset="0"/>
                <a:ea typeface="Aptos" panose="020B0004020202020204" pitchFamily="34" charset="0"/>
                <a:cs typeface="Aptos" panose="020B0004020202020204" pitchFamily="34" charset="0"/>
              </a:rPr>
              <a:t>Mae'n bwysig archwilio gweithio mewn ffordd wrth-hiliol/gwrth-ormesol o fewn eich portffolio.</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cy-GB" sz="1800" kern="100" dirty="0">
                <a:effectLst/>
                <a:latin typeface="Aptos" panose="020B0004020202020204" pitchFamily="34" charset="0"/>
                <a:ea typeface="Aptos" panose="020B0004020202020204" pitchFamily="34" charset="0"/>
                <a:cs typeface="Aptos" panose="020B0004020202020204" pitchFamily="34" charset="0"/>
              </a:rPr>
              <a:t>Mae dolen Diweddariad Cynllun Gweithredu Gwrth-hiliaeth Cymru Llywodraeth Cymru isod. Cymerwch amser i ymgyfarwyddo â hyn.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cy-GB" sz="1800" u="sng" kern="100" dirty="0">
                <a:solidFill>
                  <a:srgbClr val="467886"/>
                </a:solidFill>
                <a:effectLst/>
                <a:latin typeface="Aptos" panose="020B0004020202020204" pitchFamily="34" charset="0"/>
                <a:ea typeface="Aptos" panose="020B0004020202020204" pitchFamily="34" charset="0"/>
                <a:cs typeface="Aptos" panose="020B0004020202020204" pitchFamily="34" charset="0"/>
              </a:rPr>
              <a:t>https://www.llyw.cymru/cynllun-gweithredu-cymru-wrth-hiliol-diweddariad-2024</a:t>
            </a:r>
            <a:endParaRPr lang="en-US" sz="1900" dirty="0"/>
          </a:p>
        </p:txBody>
      </p:sp>
      <p:sp>
        <p:nvSpPr>
          <p:cNvPr id="4" name="Footer Placeholder 3">
            <a:extLst>
              <a:ext uri="{FF2B5EF4-FFF2-40B4-BE49-F238E27FC236}">
                <a16:creationId xmlns:a16="http://schemas.microsoft.com/office/drawing/2014/main" id="{4EBB7788-ABB1-0231-64B9-1FBDAC7B5E8E}"/>
              </a:ext>
            </a:extLst>
          </p:cNvPr>
          <p:cNvSpPr>
            <a:spLocks noGrp="1"/>
          </p:cNvSpPr>
          <p:nvPr>
            <p:ph type="ftr" sz="quarter" idx="11"/>
          </p:nvPr>
        </p:nvSpPr>
        <p:spPr>
          <a:xfrm>
            <a:off x="307916" y="6423463"/>
            <a:ext cx="3670627" cy="273844"/>
          </a:xfrm>
        </p:spPr>
        <p:txBody>
          <a:bodyPr>
            <a:normAutofit/>
          </a:bodyPr>
          <a:lstStyle/>
          <a:p>
            <a:pPr algn="l">
              <a:lnSpc>
                <a:spcPct val="90000"/>
              </a:lnSpc>
              <a:spcAft>
                <a:spcPts val="600"/>
              </a:spcAft>
              <a:defRPr/>
            </a:pPr>
            <a:r>
              <a:rPr lang="en-GB" sz="200" dirty="0">
                <a:solidFill>
                  <a:schemeClr val="tx1">
                    <a:lumMod val="75000"/>
                    <a:lumOff val="25000"/>
                  </a:schemeClr>
                </a:solidFill>
              </a:rPr>
              <a:t>
</a:t>
            </a:r>
          </a:p>
        </p:txBody>
      </p:sp>
      <p:pic>
        <p:nvPicPr>
          <p:cNvPr id="9" name="Graphic 8" descr="Parent and Child">
            <a:extLst>
              <a:ext uri="{FF2B5EF4-FFF2-40B4-BE49-F238E27FC236}">
                <a16:creationId xmlns:a16="http://schemas.microsoft.com/office/drawing/2014/main" id="{506EEBFA-7D67-891A-809D-F05E97351DC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692629" y="106051"/>
            <a:ext cx="1143455" cy="1143455"/>
          </a:xfrm>
          <a:prstGeom prst="rect">
            <a:avLst/>
          </a:prstGeom>
        </p:spPr>
      </p:pic>
      <p:sp>
        <p:nvSpPr>
          <p:cNvPr id="5" name="Slide Number Placeholder 4">
            <a:extLst>
              <a:ext uri="{FF2B5EF4-FFF2-40B4-BE49-F238E27FC236}">
                <a16:creationId xmlns:a16="http://schemas.microsoft.com/office/drawing/2014/main" id="{9BAE31E7-A633-D92E-B0A8-797508DA20DF}"/>
              </a:ext>
            </a:extLst>
          </p:cNvPr>
          <p:cNvSpPr>
            <a:spLocks noGrp="1"/>
          </p:cNvSpPr>
          <p:nvPr>
            <p:ph type="sldNum" sz="quarter" idx="12"/>
          </p:nvPr>
        </p:nvSpPr>
        <p:spPr>
          <a:xfrm>
            <a:off x="7576075" y="6415760"/>
            <a:ext cx="759278" cy="273844"/>
          </a:xfrm>
        </p:spPr>
        <p:txBody>
          <a:bodyPr>
            <a:normAutofit/>
          </a:bodyPr>
          <a:lstStyle/>
          <a:p>
            <a:pPr>
              <a:spcAft>
                <a:spcPts val="600"/>
              </a:spcAft>
              <a:defRPr/>
            </a:pPr>
            <a:fld id="{B279AC3C-9A7B-46D6-8EDB-3083219B5F49}" type="slidenum">
              <a:rPr lang="en-GB" altLang="en-US" sz="920">
                <a:solidFill>
                  <a:srgbClr val="FFFFFF"/>
                </a:solidFill>
              </a:rPr>
              <a:pPr>
                <a:spcAft>
                  <a:spcPts val="600"/>
                </a:spcAft>
                <a:defRPr/>
              </a:pPr>
              <a:t>17</a:t>
            </a:fld>
            <a:endParaRPr lang="en-GB" altLang="en-US" sz="920">
              <a:solidFill>
                <a:srgbClr val="FFFFFF"/>
              </a:solidFill>
            </a:endParaRPr>
          </a:p>
        </p:txBody>
      </p:sp>
    </p:spTree>
    <p:extLst>
      <p:ext uri="{BB962C8B-B14F-4D97-AF65-F5344CB8AC3E}">
        <p14:creationId xmlns:p14="http://schemas.microsoft.com/office/powerpoint/2010/main" val="4231704578"/>
      </p:ext>
    </p:extLst>
  </p:cSld>
  <p:clrMapOvr>
    <a:masterClrMapping/>
  </p:clrMapOv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5026AF-9DE0-92BD-EDE8-55BBCD7519EB}"/>
              </a:ext>
            </a:extLst>
          </p:cNvPr>
          <p:cNvSpPr>
            <a:spLocks noGrp="1"/>
          </p:cNvSpPr>
          <p:nvPr>
            <p:ph type="title"/>
          </p:nvPr>
        </p:nvSpPr>
        <p:spPr>
          <a:xfrm>
            <a:off x="628650" y="365126"/>
            <a:ext cx="8407846" cy="1325563"/>
          </a:xfrm>
        </p:spPr>
        <p:txBody>
          <a:bodyPr>
            <a:noAutofit/>
          </a:bodyPr>
          <a:lstStyle/>
          <a:p>
            <a:r>
              <a:rPr lang="cy-GB" sz="3200" b="1" dirty="0">
                <a:latin typeface="Arial" panose="020B0604020202020204" pitchFamily="34" charset="0"/>
                <a:cs typeface="Arial" panose="020B0604020202020204" pitchFamily="34" charset="0"/>
              </a:rPr>
              <a:t>Asesiadau ac Ymyriadau Gwaith Cymdeithasol sy'n Ddiwylliannol Sensitif - Model 4D2P </a:t>
            </a:r>
            <a:r>
              <a:rPr lang="en-GB" sz="2000" dirty="0">
                <a:latin typeface="Calibri" panose="020F0502020204030204" pitchFamily="34" charset="0"/>
              </a:rPr>
              <a:t>(Prospera </a:t>
            </a:r>
            <a:r>
              <a:rPr lang="en-GB" sz="2000" dirty="0" err="1">
                <a:latin typeface="Calibri" panose="020F0502020204030204" pitchFamily="34" charset="0"/>
              </a:rPr>
              <a:t>Tedam</a:t>
            </a:r>
            <a:r>
              <a:rPr lang="en-GB" sz="2000" dirty="0">
                <a:latin typeface="Calibri" panose="020F0502020204030204" pitchFamily="34" charset="0"/>
              </a:rPr>
              <a:t> 2021)</a:t>
            </a:r>
            <a:endParaRPr lang="en-US" sz="2000" dirty="0"/>
          </a:p>
        </p:txBody>
      </p:sp>
      <p:sp>
        <p:nvSpPr>
          <p:cNvPr id="3" name="Content Placeholder 2">
            <a:extLst>
              <a:ext uri="{FF2B5EF4-FFF2-40B4-BE49-F238E27FC236}">
                <a16:creationId xmlns:a16="http://schemas.microsoft.com/office/drawing/2014/main" id="{0B00341D-1F7D-3CC1-01CC-8034F47A6EA8}"/>
              </a:ext>
            </a:extLst>
          </p:cNvPr>
          <p:cNvSpPr>
            <a:spLocks noGrp="1"/>
          </p:cNvSpPr>
          <p:nvPr>
            <p:ph idx="1"/>
          </p:nvPr>
        </p:nvSpPr>
        <p:spPr/>
        <p:txBody>
          <a:bodyPr>
            <a:normAutofit/>
          </a:bodyPr>
          <a:lstStyle/>
          <a:p>
            <a:pPr marL="342900" lvl="0" indent="-342900">
              <a:lnSpc>
                <a:spcPct val="115000"/>
              </a:lnSpc>
              <a:spcAft>
                <a:spcPts val="800"/>
              </a:spcAft>
              <a:buFont typeface="Arial" panose="020B0604020202020204" pitchFamily="34" charset="0"/>
              <a:buChar char="•"/>
              <a:tabLst>
                <a:tab pos="457200" algn="l"/>
              </a:tabLst>
            </a:pPr>
            <a:r>
              <a:rPr lang="cy-GB" sz="2200" kern="100" dirty="0">
                <a:effectLst/>
                <a:latin typeface="Aptos" panose="020B0004020202020204" pitchFamily="34" charset="0"/>
                <a:ea typeface="Aptos" panose="020B0004020202020204" pitchFamily="34" charset="0"/>
                <a:cs typeface="Aptos" panose="020B0004020202020204" pitchFamily="34" charset="0"/>
              </a:rPr>
              <a:t>Gall y model hwn fod yn ddefnyddiol i ystyried eich gwaith eich hun ac i arwain adlewyrchu ar bŵer a diffyg grym </a:t>
            </a:r>
            <a:endParaRPr lang="en-GB" sz="22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Arial" panose="020B0604020202020204" pitchFamily="34" charset="0"/>
              <a:buChar char="•"/>
              <a:tabLst>
                <a:tab pos="457200" algn="l"/>
              </a:tabLst>
            </a:pPr>
            <a:r>
              <a:rPr lang="cy-GB" sz="2200" kern="100" dirty="0">
                <a:effectLst/>
                <a:latin typeface="Aptos" panose="020B0004020202020204" pitchFamily="34" charset="0"/>
                <a:ea typeface="Aptos" panose="020B0004020202020204" pitchFamily="34" charset="0"/>
                <a:cs typeface="Aptos" panose="020B0004020202020204" pitchFamily="34" charset="0"/>
              </a:rPr>
              <a:t>Mae'n arbennig o ddefnyddiol wrth amlygu'r gwahaniaeth rhwng bod yn </a:t>
            </a:r>
            <a:r>
              <a:rPr lang="cy-GB" sz="2200" kern="100" dirty="0" err="1">
                <a:effectLst/>
                <a:latin typeface="Aptos" panose="020B0004020202020204" pitchFamily="34" charset="0"/>
                <a:ea typeface="Aptos" panose="020B0004020202020204" pitchFamily="34" charset="0"/>
                <a:cs typeface="Aptos" panose="020B0004020202020204" pitchFamily="34" charset="0"/>
              </a:rPr>
              <a:t>anormesol</a:t>
            </a:r>
            <a:r>
              <a:rPr lang="cy-GB" sz="2200" kern="100" dirty="0">
                <a:effectLst/>
                <a:latin typeface="Aptos" panose="020B0004020202020204" pitchFamily="34" charset="0"/>
                <a:ea typeface="Aptos" panose="020B0004020202020204" pitchFamily="34" charset="0"/>
                <a:cs typeface="Aptos" panose="020B0004020202020204" pitchFamily="34" charset="0"/>
              </a:rPr>
              <a:t> ac yn WRTH-ormesol. </a:t>
            </a:r>
            <a:endParaRPr lang="en-GB" sz="2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cy-GB" sz="2200" b="1" kern="100" dirty="0">
                <a:effectLst/>
                <a:latin typeface="Aptos" panose="020B0004020202020204" pitchFamily="34" charset="0"/>
                <a:ea typeface="Aptos" panose="020B0004020202020204" pitchFamily="34" charset="0"/>
                <a:cs typeface="Aptos" panose="020B0004020202020204" pitchFamily="34" charset="0"/>
              </a:rPr>
              <a:t>Model 4D2P</a:t>
            </a:r>
            <a:endParaRPr lang="en-GB" sz="22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Arial" panose="020B0604020202020204" pitchFamily="34" charset="0"/>
              <a:buChar char="•"/>
              <a:tabLst>
                <a:tab pos="457200" algn="l"/>
              </a:tabLst>
            </a:pPr>
            <a:r>
              <a:rPr lang="cy-GB" sz="2200" kern="100" dirty="0">
                <a:effectLst/>
                <a:latin typeface="Aptos" panose="020B0004020202020204" pitchFamily="34" charset="0"/>
                <a:ea typeface="Aptos" panose="020B0004020202020204" pitchFamily="34" charset="0"/>
                <a:cs typeface="Aptos" panose="020B0004020202020204" pitchFamily="34" charset="0"/>
              </a:rPr>
              <a:t>4D – </a:t>
            </a:r>
            <a:r>
              <a:rPr lang="cy-GB" sz="2200" kern="100" dirty="0" err="1">
                <a:effectLst/>
                <a:latin typeface="Aptos" panose="020B0004020202020204" pitchFamily="34" charset="0"/>
                <a:ea typeface="Aptos" panose="020B0004020202020204" pitchFamily="34" charset="0"/>
                <a:cs typeface="Aptos" panose="020B0004020202020204" pitchFamily="34" charset="0"/>
              </a:rPr>
              <a:t>Discuss</a:t>
            </a:r>
            <a:r>
              <a:rPr lang="cy-GB" sz="2200" kern="100" dirty="0">
                <a:effectLst/>
                <a:latin typeface="Aptos" panose="020B0004020202020204" pitchFamily="34" charset="0"/>
                <a:ea typeface="Aptos" panose="020B0004020202020204" pitchFamily="34" charset="0"/>
                <a:cs typeface="Aptos" panose="020B0004020202020204" pitchFamily="34" charset="0"/>
              </a:rPr>
              <a:t>, </a:t>
            </a:r>
            <a:r>
              <a:rPr lang="cy-GB" sz="2200" kern="100" dirty="0" err="1">
                <a:effectLst/>
                <a:latin typeface="Aptos" panose="020B0004020202020204" pitchFamily="34" charset="0"/>
                <a:ea typeface="Aptos" panose="020B0004020202020204" pitchFamily="34" charset="0"/>
                <a:cs typeface="Aptos" panose="020B0004020202020204" pitchFamily="34" charset="0"/>
              </a:rPr>
              <a:t>Discover</a:t>
            </a:r>
            <a:r>
              <a:rPr lang="cy-GB" sz="2200" kern="100" dirty="0">
                <a:effectLst/>
                <a:latin typeface="Aptos" panose="020B0004020202020204" pitchFamily="34" charset="0"/>
                <a:ea typeface="Aptos" panose="020B0004020202020204" pitchFamily="34" charset="0"/>
                <a:cs typeface="Aptos" panose="020B0004020202020204" pitchFamily="34" charset="0"/>
              </a:rPr>
              <a:t>, </a:t>
            </a:r>
            <a:r>
              <a:rPr lang="cy-GB" sz="2200" kern="100" dirty="0" err="1">
                <a:effectLst/>
                <a:latin typeface="Aptos" panose="020B0004020202020204" pitchFamily="34" charset="0"/>
                <a:ea typeface="Aptos" panose="020B0004020202020204" pitchFamily="34" charset="0"/>
                <a:cs typeface="Aptos" panose="020B0004020202020204" pitchFamily="34" charset="0"/>
              </a:rPr>
              <a:t>Decide</a:t>
            </a:r>
            <a:r>
              <a:rPr lang="cy-GB" sz="2200" kern="100" dirty="0">
                <a:effectLst/>
                <a:latin typeface="Aptos" panose="020B0004020202020204" pitchFamily="34" charset="0"/>
                <a:ea typeface="Aptos" panose="020B0004020202020204" pitchFamily="34" charset="0"/>
                <a:cs typeface="Aptos" panose="020B0004020202020204" pitchFamily="34" charset="0"/>
              </a:rPr>
              <a:t> </a:t>
            </a:r>
            <a:r>
              <a:rPr lang="cy-GB" sz="2200" kern="100" dirty="0" err="1">
                <a:effectLst/>
                <a:latin typeface="Aptos" panose="020B0004020202020204" pitchFamily="34" charset="0"/>
                <a:ea typeface="Aptos" panose="020B0004020202020204" pitchFamily="34" charset="0"/>
                <a:cs typeface="Aptos" panose="020B0004020202020204" pitchFamily="34" charset="0"/>
              </a:rPr>
              <a:t>and</a:t>
            </a:r>
            <a:r>
              <a:rPr lang="cy-GB" sz="2200" kern="100" dirty="0">
                <a:effectLst/>
                <a:latin typeface="Aptos" panose="020B0004020202020204" pitchFamily="34" charset="0"/>
                <a:ea typeface="Aptos" panose="020B0004020202020204" pitchFamily="34" charset="0"/>
                <a:cs typeface="Aptos" panose="020B0004020202020204" pitchFamily="34" charset="0"/>
              </a:rPr>
              <a:t> </a:t>
            </a:r>
            <a:r>
              <a:rPr lang="cy-GB" sz="2200" kern="100" dirty="0" err="1">
                <a:effectLst/>
                <a:latin typeface="Aptos" panose="020B0004020202020204" pitchFamily="34" charset="0"/>
                <a:ea typeface="Aptos" panose="020B0004020202020204" pitchFamily="34" charset="0"/>
                <a:cs typeface="Aptos" panose="020B0004020202020204" pitchFamily="34" charset="0"/>
              </a:rPr>
              <a:t>Disrupt</a:t>
            </a:r>
            <a:r>
              <a:rPr lang="cy-GB" sz="2200" kern="100" dirty="0">
                <a:effectLst/>
                <a:latin typeface="Aptos" panose="020B0004020202020204" pitchFamily="34" charset="0"/>
                <a:ea typeface="Aptos" panose="020B0004020202020204" pitchFamily="34" charset="0"/>
                <a:cs typeface="Aptos" panose="020B0004020202020204" pitchFamily="34" charset="0"/>
              </a:rPr>
              <a:t> - Trafod, Darganfod, Penderfynu ac Aflonyddu</a:t>
            </a:r>
            <a:endParaRPr lang="en-GB" sz="22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Arial" panose="020B0604020202020204" pitchFamily="34" charset="0"/>
              <a:buChar char="•"/>
              <a:tabLst>
                <a:tab pos="457200" algn="l"/>
              </a:tabLst>
            </a:pPr>
            <a:r>
              <a:rPr lang="cy-GB" sz="2200" kern="100" dirty="0">
                <a:effectLst/>
                <a:latin typeface="Aptos" panose="020B0004020202020204" pitchFamily="34" charset="0"/>
                <a:ea typeface="Aptos" panose="020B0004020202020204" pitchFamily="34" charset="0"/>
                <a:cs typeface="Aptos" panose="020B0004020202020204" pitchFamily="34" charset="0"/>
              </a:rPr>
              <a:t>2P - Ategir y 4D gan y 2P - Power </a:t>
            </a:r>
            <a:r>
              <a:rPr lang="cy-GB" sz="2200" kern="100" dirty="0" err="1">
                <a:effectLst/>
                <a:latin typeface="Aptos" panose="020B0004020202020204" pitchFamily="34" charset="0"/>
                <a:ea typeface="Aptos" panose="020B0004020202020204" pitchFamily="34" charset="0"/>
                <a:cs typeface="Aptos" panose="020B0004020202020204" pitchFamily="34" charset="0"/>
              </a:rPr>
              <a:t>and</a:t>
            </a:r>
            <a:r>
              <a:rPr lang="cy-GB" sz="2200" kern="100" dirty="0">
                <a:effectLst/>
                <a:latin typeface="Aptos" panose="020B0004020202020204" pitchFamily="34" charset="0"/>
                <a:ea typeface="Aptos" panose="020B0004020202020204" pitchFamily="34" charset="0"/>
                <a:cs typeface="Aptos" panose="020B0004020202020204" pitchFamily="34" charset="0"/>
              </a:rPr>
              <a:t> </a:t>
            </a:r>
            <a:r>
              <a:rPr lang="cy-GB" sz="2200" kern="100" dirty="0" err="1">
                <a:effectLst/>
                <a:latin typeface="Aptos" panose="020B0004020202020204" pitchFamily="34" charset="0"/>
                <a:ea typeface="Aptos" panose="020B0004020202020204" pitchFamily="34" charset="0"/>
                <a:cs typeface="Aptos" panose="020B0004020202020204" pitchFamily="34" charset="0"/>
              </a:rPr>
              <a:t>Privilege</a:t>
            </a:r>
            <a:r>
              <a:rPr lang="cy-GB" sz="2200" kern="100" dirty="0">
                <a:effectLst/>
                <a:latin typeface="Aptos" panose="020B0004020202020204" pitchFamily="34" charset="0"/>
                <a:ea typeface="Aptos" panose="020B0004020202020204" pitchFamily="34" charset="0"/>
                <a:cs typeface="Aptos" panose="020B0004020202020204" pitchFamily="34" charset="0"/>
              </a:rPr>
              <a:t> - Pŵer a Braint.</a:t>
            </a:r>
            <a:endParaRPr lang="en-GB" sz="22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sz="2800" dirty="0">
              <a:latin typeface="Calibri" panose="020F0502020204030204" pitchFamily="34" charset="0"/>
            </a:endParaRPr>
          </a:p>
          <a:p>
            <a:endParaRPr lang="en-US" dirty="0"/>
          </a:p>
        </p:txBody>
      </p:sp>
      <p:sp>
        <p:nvSpPr>
          <p:cNvPr id="4" name="Footer Placeholder 3">
            <a:extLst>
              <a:ext uri="{FF2B5EF4-FFF2-40B4-BE49-F238E27FC236}">
                <a16:creationId xmlns:a16="http://schemas.microsoft.com/office/drawing/2014/main" id="{3CDFCE9F-AC04-2FF0-9736-E0AD6E71FA57}"/>
              </a:ext>
            </a:extLst>
          </p:cNvPr>
          <p:cNvSpPr>
            <a:spLocks noGrp="1"/>
          </p:cNvSpPr>
          <p:nvPr>
            <p:ph type="ftr" sz="quarter" idx="11"/>
          </p:nvPr>
        </p:nvSpPr>
        <p:spPr>
          <a:xfrm>
            <a:off x="3028950" y="6207183"/>
            <a:ext cx="3086100" cy="365125"/>
          </a:xfrm>
        </p:spPr>
        <p:txBody>
          <a:bodyPr/>
          <a:lstStyle/>
          <a:p>
            <a:pPr>
              <a:defRPr/>
            </a:pPr>
            <a:r>
              <a:rPr lang="en-GB" dirty="0"/>
              <a:t>PORTH AGORED Consolidation of Social Work Practice</a:t>
            </a:r>
          </a:p>
          <a:p>
            <a:pPr>
              <a:defRPr/>
            </a:pPr>
            <a:r>
              <a:rPr lang="en-GB" dirty="0"/>
              <a:t>
</a:t>
            </a:r>
          </a:p>
        </p:txBody>
      </p:sp>
      <p:sp>
        <p:nvSpPr>
          <p:cNvPr id="5" name="Slide Number Placeholder 4">
            <a:extLst>
              <a:ext uri="{FF2B5EF4-FFF2-40B4-BE49-F238E27FC236}">
                <a16:creationId xmlns:a16="http://schemas.microsoft.com/office/drawing/2014/main" id="{ACDFF336-7D8C-3DFB-6A3A-63C965AF7EB1}"/>
              </a:ext>
            </a:extLst>
          </p:cNvPr>
          <p:cNvSpPr>
            <a:spLocks noGrp="1"/>
          </p:cNvSpPr>
          <p:nvPr>
            <p:ph type="sldNum" sz="quarter" idx="12"/>
          </p:nvPr>
        </p:nvSpPr>
        <p:spPr/>
        <p:txBody>
          <a:bodyPr/>
          <a:lstStyle/>
          <a:p>
            <a:pPr>
              <a:defRPr/>
            </a:pPr>
            <a:fld id="{B279AC3C-9A7B-46D6-8EDB-3083219B5F49}" type="slidenum">
              <a:rPr lang="en-GB" altLang="en-US" smtClean="0"/>
              <a:pPr>
                <a:defRPr/>
              </a:pPr>
              <a:t>18</a:t>
            </a:fld>
            <a:endParaRPr lang="en-GB" altLang="en-US"/>
          </a:p>
        </p:txBody>
      </p:sp>
    </p:spTree>
    <p:extLst>
      <p:ext uri="{BB962C8B-B14F-4D97-AF65-F5344CB8AC3E}">
        <p14:creationId xmlns:p14="http://schemas.microsoft.com/office/powerpoint/2010/main" val="727898239"/>
      </p:ext>
    </p:extLst>
  </p:cSld>
  <p:clrMapOvr>
    <a:masterClrMapping/>
  </p:clrMapOv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0756E1-4B06-D42F-CB93-6BD02B115EB2}"/>
              </a:ext>
            </a:extLst>
          </p:cNvPr>
          <p:cNvSpPr>
            <a:spLocks noGrp="1"/>
          </p:cNvSpPr>
          <p:nvPr>
            <p:ph type="title"/>
          </p:nvPr>
        </p:nvSpPr>
        <p:spPr>
          <a:xfrm>
            <a:off x="628650" y="160321"/>
            <a:ext cx="8335838" cy="1325563"/>
          </a:xfrm>
        </p:spPr>
        <p:txBody>
          <a:bodyPr>
            <a:normAutofit/>
          </a:bodyPr>
          <a:lstStyle/>
          <a:p>
            <a:br>
              <a:rPr lang="en-GB" sz="2550" dirty="0">
                <a:latin typeface="Calibri" panose="020F0502020204030204" pitchFamily="34" charset="0"/>
              </a:rPr>
            </a:br>
            <a:br>
              <a:rPr lang="en-GB" sz="2550" dirty="0"/>
            </a:br>
            <a:endParaRPr lang="en-US" sz="2550" dirty="0"/>
          </a:p>
        </p:txBody>
      </p:sp>
      <p:sp>
        <p:nvSpPr>
          <p:cNvPr id="9" name="Text Placeholder 8">
            <a:extLst>
              <a:ext uri="{FF2B5EF4-FFF2-40B4-BE49-F238E27FC236}">
                <a16:creationId xmlns:a16="http://schemas.microsoft.com/office/drawing/2014/main" id="{9AD4CD49-09BE-D80C-8DC3-EE94CA8EB6CE}"/>
              </a:ext>
            </a:extLst>
          </p:cNvPr>
          <p:cNvSpPr>
            <a:spLocks noGrp="1"/>
          </p:cNvSpPr>
          <p:nvPr>
            <p:ph type="body" idx="1"/>
          </p:nvPr>
        </p:nvSpPr>
        <p:spPr>
          <a:xfrm>
            <a:off x="339427" y="179257"/>
            <a:ext cx="8158064" cy="1325563"/>
          </a:xfrm>
        </p:spPr>
        <p:txBody>
          <a:bodyPr>
            <a:normAutofit/>
          </a:bodyPr>
          <a:lstStyle/>
          <a:p>
            <a:r>
              <a:rPr lang="cy-GB" sz="2400" dirty="0">
                <a:latin typeface="Calibri" panose="020F0502020204030204" pitchFamily="34" charset="0"/>
              </a:rPr>
              <a:t>Mae’r model 4D2P (</a:t>
            </a:r>
            <a:r>
              <a:rPr lang="cy-GB" sz="2400" dirty="0" err="1">
                <a:latin typeface="Calibri" panose="020F0502020204030204" pitchFamily="34" charset="0"/>
              </a:rPr>
              <a:t>Tedam</a:t>
            </a:r>
            <a:r>
              <a:rPr lang="cy-GB" sz="2400" dirty="0">
                <a:latin typeface="Calibri" panose="020F0502020204030204" pitchFamily="34" charset="0"/>
              </a:rPr>
              <a:t> 2021) yn fodel defnyddiol ar gyfer adlewyrchu ar arferion gwrth-ormesol a gwrth-hiliol. </a:t>
            </a:r>
            <a:endParaRPr lang="en-GB" sz="2400" dirty="0">
              <a:latin typeface="Calibri" panose="020F0502020204030204" pitchFamily="34" charset="0"/>
            </a:endParaRPr>
          </a:p>
          <a:p>
            <a:pPr marL="0" indent="0">
              <a:buNone/>
            </a:pPr>
            <a:endParaRPr lang="en-GB" sz="2400" dirty="0"/>
          </a:p>
          <a:p>
            <a:endParaRPr lang="en-US" dirty="0"/>
          </a:p>
        </p:txBody>
      </p:sp>
      <p:sp>
        <p:nvSpPr>
          <p:cNvPr id="3" name="Content Placeholder 2">
            <a:extLst>
              <a:ext uri="{FF2B5EF4-FFF2-40B4-BE49-F238E27FC236}">
                <a16:creationId xmlns:a16="http://schemas.microsoft.com/office/drawing/2014/main" id="{0957BC70-6176-A6A1-F8F4-1AD361130BB1}"/>
              </a:ext>
            </a:extLst>
          </p:cNvPr>
          <p:cNvSpPr>
            <a:spLocks noGrp="1"/>
          </p:cNvSpPr>
          <p:nvPr>
            <p:ph sz="half" idx="2"/>
          </p:nvPr>
        </p:nvSpPr>
        <p:spPr>
          <a:xfrm>
            <a:off x="392376" y="823102"/>
            <a:ext cx="5168677" cy="5898374"/>
          </a:xfrm>
        </p:spPr>
        <p:txBody>
          <a:bodyPr>
            <a:normAutofit fontScale="25000" lnSpcReduction="20000"/>
          </a:bodyPr>
          <a:lstStyle/>
          <a:p>
            <a:pPr>
              <a:lnSpc>
                <a:spcPct val="115000"/>
              </a:lnSpc>
              <a:spcAft>
                <a:spcPts val="800"/>
              </a:spcAft>
              <a:buNone/>
            </a:pPr>
            <a:r>
              <a:rPr lang="cy-GB" sz="6400" b="1" kern="100" dirty="0">
                <a:effectLst/>
                <a:latin typeface="Aptos" panose="020B0004020202020204" pitchFamily="34" charset="0"/>
                <a:ea typeface="Aptos" panose="020B0004020202020204" pitchFamily="34" charset="0"/>
                <a:cs typeface="Aptos" panose="020B0004020202020204" pitchFamily="34" charset="0"/>
              </a:rPr>
              <a:t>Y 4D ac ymarfer gwaith cymdeithasol</a:t>
            </a:r>
            <a:endParaRPr lang="en-GB" sz="64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Arial" panose="020B0604020202020204" pitchFamily="34" charset="0"/>
              <a:buChar char="•"/>
              <a:tabLst>
                <a:tab pos="457200" algn="l"/>
              </a:tabLst>
            </a:pPr>
            <a:r>
              <a:rPr lang="cy-GB" sz="6400" b="1" kern="100" dirty="0">
                <a:effectLst/>
                <a:latin typeface="Aptos" panose="020B0004020202020204" pitchFamily="34" charset="0"/>
                <a:ea typeface="Aptos" panose="020B0004020202020204" pitchFamily="34" charset="0"/>
                <a:cs typeface="Aptos" panose="020B0004020202020204" pitchFamily="34" charset="0"/>
              </a:rPr>
              <a:t>TRAFOD: </a:t>
            </a:r>
            <a:r>
              <a:rPr lang="cy-GB" sz="6400" kern="100" dirty="0">
                <a:effectLst/>
                <a:latin typeface="Aptos" panose="020B0004020202020204" pitchFamily="34" charset="0"/>
                <a:ea typeface="Aptos" panose="020B0004020202020204" pitchFamily="34" charset="0"/>
                <a:cs typeface="Aptos" panose="020B0004020202020204" pitchFamily="34" charset="0"/>
              </a:rPr>
              <a:t>Yn ystod trafodaethau gall pobl gyfeirio at neu roi gwybod i chi yn uniongyrchol am eu profiadau o ormes. Gall fod yn anos nodi gormes cudd, a dyna pam mae'n bwysig cael trafodaeth ddidwyll, </a:t>
            </a:r>
            <a:r>
              <a:rPr lang="cy-GB" sz="6400" kern="100" dirty="0" err="1">
                <a:effectLst/>
                <a:latin typeface="Aptos" panose="020B0004020202020204" pitchFamily="34" charset="0"/>
                <a:ea typeface="Aptos" panose="020B0004020202020204" pitchFamily="34" charset="0"/>
                <a:cs typeface="Aptos" panose="020B0004020202020204" pitchFamily="34" charset="0"/>
              </a:rPr>
              <a:t>empathig</a:t>
            </a:r>
            <a:r>
              <a:rPr lang="cy-GB" sz="6400" kern="100" dirty="0">
                <a:effectLst/>
                <a:latin typeface="Aptos" panose="020B0004020202020204" pitchFamily="34" charset="0"/>
                <a:ea typeface="Aptos" panose="020B0004020202020204" pitchFamily="34" charset="0"/>
                <a:cs typeface="Aptos" panose="020B0004020202020204" pitchFamily="34" charset="0"/>
              </a:rPr>
              <a:t> ac agored. </a:t>
            </a:r>
            <a:endParaRPr lang="en-GB" sz="64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Arial" panose="020B0604020202020204" pitchFamily="34" charset="0"/>
              <a:buChar char="•"/>
              <a:tabLst>
                <a:tab pos="457200" algn="l"/>
              </a:tabLst>
            </a:pPr>
            <a:r>
              <a:rPr lang="cy-GB" sz="6400" b="1" kern="100" dirty="0">
                <a:effectLst/>
                <a:latin typeface="Aptos" panose="020B0004020202020204" pitchFamily="34" charset="0"/>
                <a:ea typeface="Aptos" panose="020B0004020202020204" pitchFamily="34" charset="0"/>
                <a:cs typeface="Aptos" panose="020B0004020202020204" pitchFamily="34" charset="0"/>
              </a:rPr>
              <a:t>DARGANFOD: </a:t>
            </a:r>
            <a:r>
              <a:rPr lang="cy-GB" sz="6400" kern="100" dirty="0">
                <a:effectLst/>
                <a:latin typeface="Aptos" panose="020B0004020202020204" pitchFamily="34" charset="0"/>
                <a:ea typeface="Aptos" panose="020B0004020202020204" pitchFamily="34" charset="0"/>
                <a:cs typeface="Aptos" panose="020B0004020202020204" pitchFamily="34" charset="0"/>
              </a:rPr>
              <a:t>Efallai y byddwch chi'n darganfod loes, anfodlonrwydd, profiadau o drin pobl yn wahanol, hiliaeth, micro-ymosodedd yn codi o'r drafodaeth. </a:t>
            </a:r>
            <a:endParaRPr lang="en-GB" sz="64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Arial" panose="020B0604020202020204" pitchFamily="34" charset="0"/>
              <a:buChar char="•"/>
              <a:tabLst>
                <a:tab pos="457200" algn="l"/>
              </a:tabLst>
            </a:pPr>
            <a:r>
              <a:rPr lang="cy-GB" sz="6400" b="1" kern="100" dirty="0">
                <a:effectLst/>
                <a:latin typeface="Aptos" panose="020B0004020202020204" pitchFamily="34" charset="0"/>
                <a:ea typeface="Aptos" panose="020B0004020202020204" pitchFamily="34" charset="0"/>
                <a:cs typeface="Aptos" panose="020B0004020202020204" pitchFamily="34" charset="0"/>
              </a:rPr>
              <a:t>PENDERFYNU: </a:t>
            </a:r>
            <a:r>
              <a:rPr lang="cy-GB" sz="6400" kern="100" dirty="0">
                <a:effectLst/>
                <a:latin typeface="Aptos" panose="020B0004020202020204" pitchFamily="34" charset="0"/>
                <a:ea typeface="Aptos" panose="020B0004020202020204" pitchFamily="34" charset="0"/>
                <a:cs typeface="Aptos" panose="020B0004020202020204" pitchFamily="34" charset="0"/>
              </a:rPr>
              <a:t>Beth yn union sy'n mynd ymlaen? Ai micro-ymosodedd yw hwn? Gormes agored neu gudd? Pa fath o ormes ydyw (rhywiaeth, rhagfarn ar sail anabledd, homoffobia, </a:t>
            </a:r>
            <a:r>
              <a:rPr lang="cy-GB" sz="6400" kern="100" dirty="0" err="1">
                <a:effectLst/>
                <a:latin typeface="Aptos" panose="020B0004020202020204" pitchFamily="34" charset="0"/>
                <a:ea typeface="Aptos" panose="020B0004020202020204" pitchFamily="34" charset="0"/>
                <a:cs typeface="Aptos" panose="020B0004020202020204" pitchFamily="34" charset="0"/>
              </a:rPr>
              <a:t>dosbarthiaeth</a:t>
            </a:r>
            <a:r>
              <a:rPr lang="cy-GB" sz="6400" kern="100" dirty="0">
                <a:effectLst/>
                <a:latin typeface="Aptos" panose="020B0004020202020204" pitchFamily="34" charset="0"/>
                <a:ea typeface="Aptos" panose="020B0004020202020204" pitchFamily="34" charset="0"/>
                <a:cs typeface="Aptos" panose="020B0004020202020204" pitchFamily="34" charset="0"/>
              </a:rPr>
              <a:t>, rhagfarn ar sail oed, hiliaeth ac ati). Mae gweithwyr cymdeithasol yn gwneud penderfyniadau ar sail tystiolaeth drwy’r amser – pa dystiolaeth ydych chi’n ei defnyddio wrth wneud eich penderfyniad? </a:t>
            </a:r>
            <a:endParaRPr lang="en-GB" sz="64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Arial" panose="020B0604020202020204" pitchFamily="34" charset="0"/>
              <a:buChar char="•"/>
              <a:tabLst>
                <a:tab pos="457200" algn="l"/>
              </a:tabLst>
            </a:pPr>
            <a:r>
              <a:rPr lang="cy-GB" sz="6400" b="1" kern="100" dirty="0">
                <a:effectLst/>
                <a:latin typeface="Aptos" panose="020B0004020202020204" pitchFamily="34" charset="0"/>
                <a:ea typeface="Aptos" panose="020B0004020202020204" pitchFamily="34" charset="0"/>
                <a:cs typeface="Aptos" panose="020B0004020202020204" pitchFamily="34" charset="0"/>
              </a:rPr>
              <a:t>AFLONYDDU</a:t>
            </a:r>
            <a:r>
              <a:rPr lang="cy-GB" sz="6400" kern="100" dirty="0">
                <a:effectLst/>
                <a:latin typeface="Aptos" panose="020B0004020202020204" pitchFamily="34" charset="0"/>
                <a:ea typeface="Aptos" panose="020B0004020202020204" pitchFamily="34" charset="0"/>
                <a:cs typeface="Aptos" panose="020B0004020202020204" pitchFamily="34" charset="0"/>
              </a:rPr>
              <a:t> - Fel gweithwyr cymdeithasol rydym wedi dechrau normaleiddio gormes ac ymarfer gormesol. Os na fyddwn yn aflonyddu, yna rydym yn atgynhyrchu. </a:t>
            </a:r>
            <a:endParaRPr lang="en-GB" sz="64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Arial" panose="020B0604020202020204" pitchFamily="34" charset="0"/>
              <a:buChar char="•"/>
              <a:tabLst>
                <a:tab pos="457200" algn="l"/>
              </a:tabLst>
            </a:pPr>
            <a:r>
              <a:rPr lang="cy-GB" sz="6400" kern="100" dirty="0">
                <a:effectLst/>
                <a:latin typeface="Aptos" panose="020B0004020202020204" pitchFamily="34" charset="0"/>
                <a:ea typeface="Aptos" panose="020B0004020202020204" pitchFamily="34" charset="0"/>
                <a:cs typeface="Aptos" panose="020B0004020202020204" pitchFamily="34" charset="0"/>
              </a:rPr>
              <a:t>Mae Geiriadur Saesneg Rhydychen yn diffinio aflonyddu fel: </a:t>
            </a:r>
            <a:r>
              <a:rPr lang="cy-GB" sz="6400" i="1" kern="100" dirty="0">
                <a:effectLst/>
                <a:latin typeface="Aptos" panose="020B0004020202020204" pitchFamily="34" charset="0"/>
                <a:ea typeface="Aptos" panose="020B0004020202020204" pitchFamily="34" charset="0"/>
                <a:cs typeface="Aptos" panose="020B0004020202020204" pitchFamily="34" charset="0"/>
              </a:rPr>
              <a:t> “ei gwneud hi’n anodd i rywbeth barhau yn y ffordd arferol’ </a:t>
            </a:r>
            <a:endParaRPr lang="en-GB" sz="64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US" sz="1050" dirty="0"/>
          </a:p>
        </p:txBody>
      </p:sp>
      <p:sp>
        <p:nvSpPr>
          <p:cNvPr id="11" name="Content Placeholder 10">
            <a:extLst>
              <a:ext uri="{FF2B5EF4-FFF2-40B4-BE49-F238E27FC236}">
                <a16:creationId xmlns:a16="http://schemas.microsoft.com/office/drawing/2014/main" id="{AFA18CA0-595A-C02C-4441-5D4181B6E343}"/>
              </a:ext>
            </a:extLst>
          </p:cNvPr>
          <p:cNvSpPr>
            <a:spLocks noGrp="1"/>
          </p:cNvSpPr>
          <p:nvPr>
            <p:ph sz="quarter" idx="4"/>
          </p:nvPr>
        </p:nvSpPr>
        <p:spPr>
          <a:xfrm>
            <a:off x="5868144" y="1512700"/>
            <a:ext cx="2936429" cy="2259782"/>
          </a:xfrm>
        </p:spPr>
        <p:txBody>
          <a:bodyPr>
            <a:normAutofit fontScale="25000" lnSpcReduction="20000"/>
          </a:bodyPr>
          <a:lstStyle/>
          <a:p>
            <a:pPr>
              <a:lnSpc>
                <a:spcPct val="115000"/>
              </a:lnSpc>
              <a:spcAft>
                <a:spcPts val="800"/>
              </a:spcAft>
              <a:buNone/>
            </a:pPr>
            <a:r>
              <a:rPr lang="cy-GB" sz="8000" kern="100" dirty="0">
                <a:effectLst/>
                <a:latin typeface="Aptos" panose="020B0004020202020204" pitchFamily="34" charset="0"/>
                <a:ea typeface="Aptos" panose="020B0004020202020204" pitchFamily="34" charset="0"/>
                <a:cs typeface="Aptos" panose="020B0004020202020204" pitchFamily="34" charset="0"/>
              </a:rPr>
              <a:t>Mae'r 2P yn sail i'r 4D</a:t>
            </a:r>
            <a:endParaRPr lang="en-GB" sz="80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Arial" panose="020B0604020202020204" pitchFamily="34" charset="0"/>
              <a:buChar char="•"/>
              <a:tabLst>
                <a:tab pos="457200" algn="l"/>
              </a:tabLst>
            </a:pPr>
            <a:r>
              <a:rPr lang="cy-GB" sz="8000" b="1" kern="100" dirty="0">
                <a:effectLst/>
                <a:latin typeface="Aptos" panose="020B0004020202020204" pitchFamily="34" charset="0"/>
                <a:ea typeface="Aptos" panose="020B0004020202020204" pitchFamily="34" charset="0"/>
                <a:cs typeface="Times New Roman" panose="02020603050405020304" pitchFamily="18" charset="0"/>
              </a:rPr>
              <a:t>Pŵer</a:t>
            </a:r>
            <a:endParaRPr lang="en-GB" sz="80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Arial" panose="020B0604020202020204" pitchFamily="34" charset="0"/>
              <a:buChar char="•"/>
              <a:tabLst>
                <a:tab pos="457200" algn="l"/>
              </a:tabLst>
            </a:pPr>
            <a:r>
              <a:rPr lang="cy-GB" sz="8000" b="1" kern="100" dirty="0">
                <a:effectLst/>
                <a:latin typeface="Aptos" panose="020B0004020202020204" pitchFamily="34" charset="0"/>
                <a:ea typeface="Aptos" panose="020B0004020202020204" pitchFamily="34" charset="0"/>
                <a:cs typeface="Aptos" panose="020B0004020202020204" pitchFamily="34" charset="0"/>
              </a:rPr>
              <a:t>Braint</a:t>
            </a:r>
            <a:r>
              <a:rPr lang="cy-GB" sz="8000" kern="100" dirty="0">
                <a:effectLst/>
                <a:latin typeface="Aptos" panose="020B0004020202020204" pitchFamily="34" charset="0"/>
                <a:ea typeface="Aptos" panose="020B0004020202020204" pitchFamily="34" charset="0"/>
                <a:cs typeface="Aptos" panose="020B0004020202020204" pitchFamily="34" charset="0"/>
              </a:rPr>
              <a:t>: braint a enillwyd a heb ei hennill </a:t>
            </a:r>
            <a:endParaRPr lang="en-GB" sz="8000" kern="100" dirty="0">
              <a:effectLst/>
              <a:latin typeface="Aptos" panose="020B0004020202020204" pitchFamily="34" charset="0"/>
              <a:ea typeface="Aptos" panose="020B0004020202020204" pitchFamily="34" charset="0"/>
              <a:cs typeface="Times New Roman" panose="02020603050405020304" pitchFamily="18" charset="0"/>
            </a:endParaRPr>
          </a:p>
          <a:p>
            <a:pPr>
              <a:buNone/>
            </a:pPr>
            <a:br>
              <a:rPr lang="cy-GB" sz="6200" dirty="0">
                <a:effectLst/>
                <a:latin typeface="Aptos" panose="020B0004020202020204" pitchFamily="34" charset="0"/>
                <a:ea typeface="Aptos" panose="020B0004020202020204" pitchFamily="34" charset="0"/>
                <a:cs typeface="Aptos" panose="020B0004020202020204" pitchFamily="34" charset="0"/>
              </a:rPr>
            </a:br>
            <a:endParaRPr lang="en-GB" sz="6200" dirty="0"/>
          </a:p>
          <a:p>
            <a:pPr marL="285750" indent="-285750">
              <a:buFont typeface="Arial" panose="020B0604020202020204" pitchFamily="34" charset="0"/>
              <a:buChar char="•"/>
            </a:pPr>
            <a:endParaRPr lang="en-GB" sz="2800" kern="1200" cap="none" spc="0" dirty="0">
              <a:solidFill>
                <a:schemeClr val="tx1"/>
              </a:solidFill>
              <a:effectLst/>
              <a:latin typeface="+mn-lt"/>
              <a:ea typeface="+mn-ea"/>
              <a:cs typeface="+mn-cs"/>
            </a:endParaRPr>
          </a:p>
          <a:p>
            <a:pPr marL="285750" indent="-285750">
              <a:buFont typeface="Arial" panose="020B0604020202020204" pitchFamily="34" charset="0"/>
              <a:buChar char="•"/>
            </a:pPr>
            <a:endParaRPr lang="en-GB" dirty="0"/>
          </a:p>
          <a:p>
            <a:pPr marL="0" indent="0">
              <a:buNone/>
            </a:pPr>
            <a:endParaRPr lang="en-GB" sz="2800" dirty="0">
              <a:latin typeface="Calibri" panose="020F0502020204030204" pitchFamily="34" charset="0"/>
            </a:endParaRPr>
          </a:p>
        </p:txBody>
      </p:sp>
      <p:sp>
        <p:nvSpPr>
          <p:cNvPr id="4" name="Footer Placeholder 3">
            <a:extLst>
              <a:ext uri="{FF2B5EF4-FFF2-40B4-BE49-F238E27FC236}">
                <a16:creationId xmlns:a16="http://schemas.microsoft.com/office/drawing/2014/main" id="{4650C297-1DAC-AC82-03E8-533A2B036612}"/>
              </a:ext>
            </a:extLst>
          </p:cNvPr>
          <p:cNvSpPr>
            <a:spLocks noGrp="1"/>
          </p:cNvSpPr>
          <p:nvPr>
            <p:ph type="ftr" sz="quarter" idx="11"/>
          </p:nvPr>
        </p:nvSpPr>
        <p:spPr/>
        <p:txBody>
          <a:bodyPr>
            <a:normAutofit/>
          </a:bodyPr>
          <a:lstStyle/>
          <a:p>
            <a:pPr algn="l">
              <a:spcAft>
                <a:spcPts val="450"/>
              </a:spcAft>
            </a:pPr>
            <a:r>
              <a:rPr lang="en-US" spc="150"/>
              <a:t>PaulaMcCreary©2025</a:t>
            </a:r>
          </a:p>
        </p:txBody>
      </p:sp>
      <p:pic>
        <p:nvPicPr>
          <p:cNvPr id="6" name="Picture 5" descr="White puzzle with one red piece">
            <a:extLst>
              <a:ext uri="{FF2B5EF4-FFF2-40B4-BE49-F238E27FC236}">
                <a16:creationId xmlns:a16="http://schemas.microsoft.com/office/drawing/2014/main" id="{F13A06F0-3212-A510-841A-02F43F70F3D9}"/>
              </a:ext>
            </a:extLst>
          </p:cNvPr>
          <p:cNvPicPr>
            <a:picLocks noChangeAspect="1"/>
          </p:cNvPicPr>
          <p:nvPr/>
        </p:nvPicPr>
        <p:blipFill rotWithShape="1">
          <a:blip r:embed="rId2"/>
          <a:srcRect l="30311" r="28739"/>
          <a:stretch/>
        </p:blipFill>
        <p:spPr>
          <a:xfrm>
            <a:off x="6427233" y="4558834"/>
            <a:ext cx="1475656" cy="2027023"/>
          </a:xfrm>
          <a:prstGeom prst="rect">
            <a:avLst/>
          </a:prstGeom>
          <a:effectLst/>
        </p:spPr>
      </p:pic>
    </p:spTree>
    <p:extLst>
      <p:ext uri="{BB962C8B-B14F-4D97-AF65-F5344CB8AC3E}">
        <p14:creationId xmlns:p14="http://schemas.microsoft.com/office/powerpoint/2010/main" val="2253617559"/>
      </p:ext>
    </p:extLst>
  </p:cSld>
  <p:clrMapOvr>
    <a:masterClrMapping/>
  </p:clrMapOvr>
  <p:transition/>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8">
            <a:extLst>
              <a:ext uri="{FF2B5EF4-FFF2-40B4-BE49-F238E27FC236}">
                <a16:creationId xmlns:a16="http://schemas.microsoft.com/office/drawing/2014/main" id="{5C8E715C-42A0-F893-FC4A-6AB6B60C3D2D}"/>
              </a:ext>
            </a:extLst>
          </p:cNvPr>
          <p:cNvSpPr>
            <a:spLocks noGrp="1"/>
          </p:cNvSpPr>
          <p:nvPr>
            <p:ph type="title"/>
          </p:nvPr>
        </p:nvSpPr>
        <p:spPr>
          <a:xfrm>
            <a:off x="515125" y="1153572"/>
            <a:ext cx="2400300" cy="4461163"/>
          </a:xfrm>
        </p:spPr>
        <p:txBody>
          <a:bodyPr>
            <a:normAutofit/>
          </a:bodyPr>
          <a:lstStyle/>
          <a:p>
            <a:r>
              <a:rPr lang="en-US" b="1" dirty="0" err="1">
                <a:solidFill>
                  <a:srgbClr val="FFFFFF"/>
                </a:solidFill>
              </a:rPr>
              <a:t>Ymarfer</a:t>
            </a:r>
            <a:r>
              <a:rPr lang="en-US" b="1" dirty="0">
                <a:solidFill>
                  <a:srgbClr val="FFFFFF"/>
                </a:solidFill>
              </a:rPr>
              <a:t> 2</a:t>
            </a:r>
          </a:p>
        </p:txBody>
      </p:sp>
      <p:sp>
        <p:nvSpPr>
          <p:cNvPr id="19" name="Arc 18">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0" name="Content Placeholder 9">
            <a:extLst>
              <a:ext uri="{FF2B5EF4-FFF2-40B4-BE49-F238E27FC236}">
                <a16:creationId xmlns:a16="http://schemas.microsoft.com/office/drawing/2014/main" id="{EA9960D8-14E2-B474-1E12-CAF7E58461FE}"/>
              </a:ext>
            </a:extLst>
          </p:cNvPr>
          <p:cNvSpPr>
            <a:spLocks noGrp="1"/>
          </p:cNvSpPr>
          <p:nvPr>
            <p:ph idx="1"/>
          </p:nvPr>
        </p:nvSpPr>
        <p:spPr>
          <a:xfrm>
            <a:off x="3335481" y="591344"/>
            <a:ext cx="5179868" cy="5585619"/>
          </a:xfrm>
        </p:spPr>
        <p:txBody>
          <a:bodyPr anchor="ctr">
            <a:normAutofit lnSpcReduction="10000"/>
          </a:bodyPr>
          <a:lstStyle/>
          <a:p>
            <a:pPr>
              <a:lnSpc>
                <a:spcPct val="115000"/>
              </a:lnSpc>
              <a:spcAft>
                <a:spcPts val="800"/>
              </a:spcAft>
              <a:buNone/>
            </a:pPr>
            <a:r>
              <a:rPr lang="cy-GB" sz="2000" kern="100" dirty="0">
                <a:latin typeface="Aptos" panose="020B0004020202020204" pitchFamily="34" charset="0"/>
                <a:ea typeface="Aptos" panose="020B0004020202020204" pitchFamily="34" charset="0"/>
                <a:cs typeface="Aptos" panose="020B0004020202020204" pitchFamily="34" charset="0"/>
              </a:rPr>
              <a:t>D</a:t>
            </a:r>
            <a:r>
              <a:rPr lang="cy-GB" sz="2000" kern="100" dirty="0">
                <a:effectLst/>
                <a:latin typeface="Aptos" panose="020B0004020202020204" pitchFamily="34" charset="0"/>
                <a:ea typeface="Aptos" panose="020B0004020202020204" pitchFamily="34" charset="0"/>
                <a:cs typeface="Aptos" panose="020B0004020202020204" pitchFamily="34" charset="0"/>
              </a:rPr>
              <a:t>efnyddio model </a:t>
            </a:r>
            <a:r>
              <a:rPr lang="cy-GB" sz="2000" kern="100" dirty="0" err="1">
                <a:effectLst/>
                <a:latin typeface="Aptos" panose="020B0004020202020204" pitchFamily="34" charset="0"/>
                <a:ea typeface="Aptos" panose="020B0004020202020204" pitchFamily="34" charset="0"/>
                <a:cs typeface="Aptos" panose="020B0004020202020204" pitchFamily="34" charset="0"/>
              </a:rPr>
              <a:t>Tedam</a:t>
            </a:r>
            <a:r>
              <a:rPr lang="cy-GB" sz="2000" kern="100" dirty="0">
                <a:effectLst/>
                <a:latin typeface="Aptos" panose="020B0004020202020204" pitchFamily="34" charset="0"/>
                <a:ea typeface="Aptos" panose="020B0004020202020204" pitchFamily="34" charset="0"/>
                <a:cs typeface="Aptos" panose="020B0004020202020204" pitchFamily="34" charset="0"/>
              </a:rPr>
              <a:t> 4D2P i:</a:t>
            </a: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Arial" panose="020B0604020202020204" pitchFamily="34" charset="0"/>
              <a:buChar char="•"/>
              <a:tabLst>
                <a:tab pos="457200" algn="l"/>
              </a:tabLst>
            </a:pPr>
            <a:r>
              <a:rPr lang="cy-GB" sz="2000" kern="100" dirty="0">
                <a:effectLst/>
                <a:latin typeface="Aptos" panose="020B0004020202020204" pitchFamily="34" charset="0"/>
                <a:ea typeface="Aptos" panose="020B0004020202020204" pitchFamily="34" charset="0"/>
                <a:cs typeface="Aptos" panose="020B0004020202020204" pitchFamily="34" charset="0"/>
              </a:rPr>
              <a:t>Ystyried sefyllfa yr ydych wedi gweithio ynddi lle bu profiad o ormes a/neu wahaniaethu gan yr unigolyn/plentyn/teulu/gofalwr e.e. gallai hyn fod oherwydd hil, ethnigrwydd, iaith, oedran, rhyw/hunaniaeth rhywedd, anabledd ac ati. </a:t>
            </a: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Arial" panose="020B0604020202020204" pitchFamily="34" charset="0"/>
              <a:buChar char="•"/>
              <a:tabLst>
                <a:tab pos="457200" algn="l"/>
              </a:tabLst>
            </a:pPr>
            <a:r>
              <a:rPr lang="cy-GB" sz="2000" kern="100" dirty="0">
                <a:effectLst/>
                <a:latin typeface="Aptos" panose="020B0004020202020204" pitchFamily="34" charset="0"/>
                <a:ea typeface="Aptos" panose="020B0004020202020204" pitchFamily="34" charset="0"/>
                <a:cs typeface="Aptos" panose="020B0004020202020204" pitchFamily="34" charset="0"/>
              </a:rPr>
              <a:t>Dilynwch gamau'r model i adlewyrchu ar y profiad hwn.</a:t>
            </a: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Arial" panose="020B0604020202020204" pitchFamily="34" charset="0"/>
              <a:buChar char="•"/>
              <a:tabLst>
                <a:tab pos="457200" algn="l"/>
              </a:tabLst>
            </a:pPr>
            <a:r>
              <a:rPr lang="cy-GB" sz="2000" kern="100" dirty="0">
                <a:effectLst/>
                <a:latin typeface="Aptos" panose="020B0004020202020204" pitchFamily="34" charset="0"/>
                <a:ea typeface="Aptos" panose="020B0004020202020204" pitchFamily="34" charset="0"/>
                <a:cs typeface="Aptos" panose="020B0004020202020204" pitchFamily="34" charset="0"/>
              </a:rPr>
              <a:t>Sut allech chi neu sut wnaethoch chi “aflonyddu”? </a:t>
            </a: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Arial" panose="020B0604020202020204" pitchFamily="34" charset="0"/>
              <a:buChar char="•"/>
              <a:tabLst>
                <a:tab pos="457200" algn="l"/>
              </a:tabLst>
            </a:pPr>
            <a:r>
              <a:rPr lang="cy-GB" sz="2000" kern="100" dirty="0">
                <a:effectLst/>
                <a:latin typeface="Aptos" panose="020B0004020202020204" pitchFamily="34" charset="0"/>
                <a:ea typeface="Aptos" panose="020B0004020202020204" pitchFamily="34" charset="0"/>
                <a:cs typeface="Aptos" panose="020B0004020202020204" pitchFamily="34" charset="0"/>
              </a:rPr>
              <a:t>Cofiwch ystyried y 4D yng ngoleuni'r 2P i ystyried eich rôl chi a rôl eraill. </a:t>
            </a: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US" dirty="0"/>
          </a:p>
          <a:p>
            <a:endParaRPr lang="en-US" dirty="0"/>
          </a:p>
        </p:txBody>
      </p:sp>
      <p:sp>
        <p:nvSpPr>
          <p:cNvPr id="7" name="Footer Placeholder 6">
            <a:extLst>
              <a:ext uri="{FF2B5EF4-FFF2-40B4-BE49-F238E27FC236}">
                <a16:creationId xmlns:a16="http://schemas.microsoft.com/office/drawing/2014/main" id="{8F4B79EF-53CB-D709-A34A-BA8B561112EE}"/>
              </a:ext>
            </a:extLst>
          </p:cNvPr>
          <p:cNvSpPr>
            <a:spLocks noGrp="1"/>
          </p:cNvSpPr>
          <p:nvPr>
            <p:ph type="ftr" sz="quarter" idx="11"/>
          </p:nvPr>
        </p:nvSpPr>
        <p:spPr>
          <a:xfrm>
            <a:off x="3028950" y="6356350"/>
            <a:ext cx="3938380" cy="365125"/>
          </a:xfrm>
        </p:spPr>
        <p:txBody>
          <a:bodyPr>
            <a:normAutofit/>
          </a:bodyPr>
          <a:lstStyle/>
          <a:p>
            <a:pPr>
              <a:lnSpc>
                <a:spcPct val="90000"/>
              </a:lnSpc>
              <a:spcAft>
                <a:spcPts val="600"/>
              </a:spcAft>
              <a:defRPr/>
            </a:pPr>
            <a:r>
              <a:rPr lang="en-GB" sz="200"/>
              <a:t>PORTH AGORED Consolidation of Social Work Practice</a:t>
            </a:r>
          </a:p>
          <a:p>
            <a:pPr>
              <a:lnSpc>
                <a:spcPct val="90000"/>
              </a:lnSpc>
              <a:spcAft>
                <a:spcPts val="600"/>
              </a:spcAft>
              <a:defRPr/>
            </a:pPr>
            <a:r>
              <a:rPr lang="en-GB" sz="200"/>
              <a:t>
</a:t>
            </a:r>
          </a:p>
        </p:txBody>
      </p:sp>
      <p:sp>
        <p:nvSpPr>
          <p:cNvPr id="8" name="Slide Number Placeholder 7">
            <a:extLst>
              <a:ext uri="{FF2B5EF4-FFF2-40B4-BE49-F238E27FC236}">
                <a16:creationId xmlns:a16="http://schemas.microsoft.com/office/drawing/2014/main" id="{2FE619B8-20BD-BA85-C184-2F06005B4AA6}"/>
              </a:ext>
            </a:extLst>
          </p:cNvPr>
          <p:cNvSpPr>
            <a:spLocks noGrp="1"/>
          </p:cNvSpPr>
          <p:nvPr>
            <p:ph type="sldNum" sz="quarter" idx="12"/>
          </p:nvPr>
        </p:nvSpPr>
        <p:spPr>
          <a:xfrm>
            <a:off x="7156173" y="6356350"/>
            <a:ext cx="1359176" cy="365125"/>
          </a:xfrm>
        </p:spPr>
        <p:txBody>
          <a:bodyPr>
            <a:normAutofit/>
          </a:bodyPr>
          <a:lstStyle/>
          <a:p>
            <a:pPr>
              <a:spcAft>
                <a:spcPts val="600"/>
              </a:spcAft>
              <a:defRPr/>
            </a:pPr>
            <a:fld id="{07C15AAB-93E2-498D-96AC-3B90A4A92671}" type="slidenum">
              <a:rPr lang="en-GB" altLang="en-US" smtClean="0"/>
              <a:pPr>
                <a:spcAft>
                  <a:spcPts val="600"/>
                </a:spcAft>
                <a:defRPr/>
              </a:pPr>
              <a:t>20</a:t>
            </a:fld>
            <a:endParaRPr lang="en-GB" altLang="en-US"/>
          </a:p>
        </p:txBody>
      </p:sp>
    </p:spTree>
    <p:extLst>
      <p:ext uri="{BB962C8B-B14F-4D97-AF65-F5344CB8AC3E}">
        <p14:creationId xmlns:p14="http://schemas.microsoft.com/office/powerpoint/2010/main" val="668959891"/>
      </p:ext>
    </p:extLst>
  </p:cSld>
  <p:clrMapOvr>
    <a:masterClrMapping/>
  </p:clrMapOvr>
  <p:transition/>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 y="0"/>
            <a:ext cx="914377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9" name="Title 8">
            <a:extLst>
              <a:ext uri="{FF2B5EF4-FFF2-40B4-BE49-F238E27FC236}">
                <a16:creationId xmlns:a16="http://schemas.microsoft.com/office/drawing/2014/main" id="{87BCF9AA-6D1B-F46B-F7B8-0AFE811427B8}"/>
              </a:ext>
            </a:extLst>
          </p:cNvPr>
          <p:cNvSpPr>
            <a:spLocks noGrp="1"/>
          </p:cNvSpPr>
          <p:nvPr>
            <p:ph type="title"/>
          </p:nvPr>
        </p:nvSpPr>
        <p:spPr>
          <a:xfrm>
            <a:off x="858946" y="205500"/>
            <a:ext cx="7522871" cy="1531059"/>
          </a:xfrm>
        </p:spPr>
        <p:txBody>
          <a:bodyPr anchor="b">
            <a:noAutofit/>
          </a:bodyPr>
          <a:lstStyle/>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2800" b="1" i="0" u="none" strike="noStrike" cap="none" baseline="0" dirty="0">
                <a:solidFill>
                  <a:schemeClr val="tx2"/>
                </a:solidFill>
                <a:effectLst/>
                <a:uFillTx/>
              </a:rPr>
              <a:t>Canlyniad Dysgu - 2 </a:t>
            </a:r>
            <a:br>
              <a:rPr lang="cy" sz="2800" b="1" i="0" u="none" strike="noStrike" cap="none" baseline="0" dirty="0">
                <a:solidFill>
                  <a:schemeClr val="tx2"/>
                </a:solidFill>
                <a:effectLst/>
                <a:uFillTx/>
              </a:rPr>
            </a:br>
            <a:r>
              <a:rPr lang="cy" sz="2800" b="1" i="0" u="none" strike="noStrike" cap="none" baseline="0" dirty="0">
                <a:solidFill>
                  <a:schemeClr val="tx2"/>
                </a:solidFill>
                <a:effectLst/>
                <a:uFillTx/>
              </a:rPr>
              <a:t>2. </a:t>
            </a:r>
            <a:r>
              <a:rPr lang="en-GB" sz="2800" b="1" dirty="0" err="1">
                <a:solidFill>
                  <a:schemeClr val="tx2"/>
                </a:solidFill>
              </a:rPr>
              <a:t>Cydweithio</a:t>
            </a:r>
            <a:r>
              <a:rPr lang="en-GB" sz="2800" b="1" dirty="0">
                <a:solidFill>
                  <a:schemeClr val="tx2"/>
                </a:solidFill>
              </a:rPr>
              <a:t> </a:t>
            </a:r>
            <a:r>
              <a:rPr lang="en-GB" sz="2800" b="1" dirty="0" err="1">
                <a:solidFill>
                  <a:schemeClr val="tx2"/>
                </a:solidFill>
              </a:rPr>
              <a:t>â</a:t>
            </a:r>
            <a:r>
              <a:rPr lang="en-GB" sz="2800" b="1" dirty="0">
                <a:solidFill>
                  <a:schemeClr val="tx2"/>
                </a:solidFill>
              </a:rPr>
              <a:t> </a:t>
            </a:r>
            <a:r>
              <a:rPr lang="en-GB" sz="2800" b="1" dirty="0" err="1">
                <a:solidFill>
                  <a:schemeClr val="tx2"/>
                </a:solidFill>
              </a:rPr>
              <a:t>phobl</a:t>
            </a:r>
            <a:r>
              <a:rPr lang="en-GB" sz="2800" b="1" dirty="0">
                <a:solidFill>
                  <a:schemeClr val="tx2"/>
                </a:solidFill>
              </a:rPr>
              <a:t> </a:t>
            </a:r>
            <a:r>
              <a:rPr lang="en-GB" sz="2800" b="1" dirty="0" err="1">
                <a:solidFill>
                  <a:schemeClr val="tx2"/>
                </a:solidFill>
              </a:rPr>
              <a:t>sy’n</a:t>
            </a:r>
            <a:r>
              <a:rPr lang="en-GB" sz="2800" b="1" dirty="0">
                <a:solidFill>
                  <a:schemeClr val="tx2"/>
                </a:solidFill>
              </a:rPr>
              <a:t> </a:t>
            </a:r>
            <a:r>
              <a:rPr lang="en-GB" sz="2800" b="1" dirty="0" err="1">
                <a:solidFill>
                  <a:schemeClr val="tx2"/>
                </a:solidFill>
              </a:rPr>
              <a:t>cael</a:t>
            </a:r>
            <a:r>
              <a:rPr lang="en-GB" sz="2800" b="1" dirty="0">
                <a:solidFill>
                  <a:schemeClr val="tx2"/>
                </a:solidFill>
              </a:rPr>
              <a:t> </a:t>
            </a:r>
            <a:r>
              <a:rPr lang="en-GB" sz="2800" b="1" dirty="0" err="1">
                <a:solidFill>
                  <a:schemeClr val="tx2"/>
                </a:solidFill>
              </a:rPr>
              <a:t>gofal</a:t>
            </a:r>
            <a:r>
              <a:rPr lang="en-GB" sz="2800" b="1" dirty="0">
                <a:solidFill>
                  <a:schemeClr val="tx2"/>
                </a:solidFill>
              </a:rPr>
              <a:t> a </a:t>
            </a:r>
            <a:r>
              <a:rPr lang="en-GB" sz="2800" b="1" dirty="0" err="1">
                <a:solidFill>
                  <a:schemeClr val="tx2"/>
                </a:solidFill>
              </a:rPr>
              <a:t>chymorth</a:t>
            </a:r>
            <a:r>
              <a:rPr lang="en-GB" sz="2800" b="1" dirty="0">
                <a:solidFill>
                  <a:schemeClr val="tx2"/>
                </a:solidFill>
              </a:rPr>
              <a:t>, </a:t>
            </a:r>
            <a:r>
              <a:rPr lang="en-GB" sz="2800" b="1" dirty="0" err="1">
                <a:solidFill>
                  <a:schemeClr val="tx2"/>
                </a:solidFill>
              </a:rPr>
              <a:t>gofalwyr</a:t>
            </a:r>
            <a:r>
              <a:rPr lang="en-GB" sz="2800" b="1" dirty="0">
                <a:solidFill>
                  <a:schemeClr val="tx2"/>
                </a:solidFill>
              </a:rPr>
              <a:t> a </a:t>
            </a:r>
            <a:r>
              <a:rPr lang="en-GB" sz="2800" b="1" dirty="0" err="1">
                <a:solidFill>
                  <a:schemeClr val="tx2"/>
                </a:solidFill>
              </a:rPr>
              <a:t>gweithwyr</a:t>
            </a:r>
            <a:r>
              <a:rPr lang="en-GB" sz="2800" b="1" dirty="0">
                <a:solidFill>
                  <a:schemeClr val="tx2"/>
                </a:solidFill>
              </a:rPr>
              <a:t> </a:t>
            </a:r>
            <a:r>
              <a:rPr lang="en-GB" sz="2800" b="1" dirty="0" err="1">
                <a:solidFill>
                  <a:schemeClr val="tx2"/>
                </a:solidFill>
              </a:rPr>
              <a:t>proffesiynol</a:t>
            </a:r>
            <a:r>
              <a:rPr lang="en-GB" sz="2800" b="1" dirty="0">
                <a:solidFill>
                  <a:schemeClr val="tx2"/>
                </a:solidFill>
              </a:rPr>
              <a:t> </a:t>
            </a:r>
            <a:r>
              <a:rPr lang="en-GB" sz="2800" b="1" dirty="0" err="1">
                <a:solidFill>
                  <a:schemeClr val="tx2"/>
                </a:solidFill>
              </a:rPr>
              <a:t>eraill</a:t>
            </a:r>
            <a:endParaRPr lang="cy" sz="2800" b="1" dirty="0">
              <a:solidFill>
                <a:schemeClr val="tx2"/>
              </a:solidFill>
            </a:endParaRPr>
          </a:p>
        </p:txBody>
      </p:sp>
      <p:grpSp>
        <p:nvGrpSpPr>
          <p:cNvPr id="26" name="Group 25">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7417" y="0"/>
            <a:ext cx="2926583" cy="2382977"/>
            <a:chOff x="6867015" y="-1"/>
            <a:chExt cx="5324985" cy="3251912"/>
          </a:xfrm>
          <a:solidFill>
            <a:schemeClr val="accent5">
              <a:alpha val="10000"/>
            </a:schemeClr>
          </a:solidFill>
        </p:grpSpPr>
        <p:sp>
          <p:nvSpPr>
            <p:cNvPr id="27" name="Freeform: Shape 26">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Freeform: Shape 27">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28">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Freeform: Shape 29">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 name="Content Placeholder 9">
            <a:extLst>
              <a:ext uri="{FF2B5EF4-FFF2-40B4-BE49-F238E27FC236}">
                <a16:creationId xmlns:a16="http://schemas.microsoft.com/office/drawing/2014/main" id="{E20B71D7-EBA7-9E98-D1B7-7E3C64D6F360}"/>
              </a:ext>
            </a:extLst>
          </p:cNvPr>
          <p:cNvSpPr>
            <a:spLocks noGrp="1"/>
          </p:cNvSpPr>
          <p:nvPr>
            <p:ph idx="1"/>
          </p:nvPr>
        </p:nvSpPr>
        <p:spPr>
          <a:xfrm>
            <a:off x="858946" y="1736562"/>
            <a:ext cx="7522871" cy="4068702"/>
          </a:xfrm>
        </p:spPr>
        <p:txBody>
          <a:bodyPr>
            <a:normAutofit/>
          </a:bodyPr>
          <a:lstStyle/>
          <a:p>
            <a:pPr marL="0" indent="0">
              <a:buNone/>
            </a:pPr>
            <a:r>
              <a:rPr lang="cy" sz="2400" b="0" i="0" u="none" strike="noStrike" cap="none" baseline="0" dirty="0">
                <a:solidFill>
                  <a:schemeClr val="tx2"/>
                </a:solidFill>
                <a:effectLst/>
                <a:uFillTx/>
                <a:latin typeface="Arial"/>
              </a:rPr>
              <a:t>Bydd y dysgwr yn:</a:t>
            </a:r>
          </a:p>
          <a:p>
            <a:r>
              <a:rPr lang="cy" sz="2400" b="0" i="0" u="none" strike="noStrike" cap="none" baseline="0" dirty="0">
                <a:solidFill>
                  <a:schemeClr val="tx2"/>
                </a:solidFill>
                <a:effectLst/>
                <a:uFillTx/>
                <a:latin typeface="Arial"/>
              </a:rPr>
              <a:t>2.1. Gallu cyfathrebu’n effeithiol gyda phobl sydd angen gofal a chymorth a’u gofalwyr</a:t>
            </a:r>
          </a:p>
          <a:p>
            <a:r>
              <a:rPr lang="cy" sz="2400" b="0" i="0" u="none" strike="noStrike" cap="none" baseline="0" dirty="0">
                <a:solidFill>
                  <a:schemeClr val="tx2"/>
                </a:solidFill>
                <a:effectLst/>
                <a:uFillTx/>
                <a:latin typeface="Arial"/>
              </a:rPr>
              <a:t>2.2. Gallu gweithio mewn partneriaeth ag unigolion a gweithwyr proffesiynol eraill</a:t>
            </a:r>
          </a:p>
          <a:p>
            <a:r>
              <a:rPr lang="cy" sz="2400" b="0" i="0" u="none" strike="noStrike" cap="none" baseline="0" dirty="0">
                <a:solidFill>
                  <a:schemeClr val="tx2"/>
                </a:solidFill>
                <a:effectLst/>
                <a:uFillTx/>
                <a:latin typeface="Arial"/>
              </a:rPr>
              <a:t>2.3. </a:t>
            </a:r>
            <a:r>
              <a:rPr lang="en-GB" sz="2400" dirty="0" err="1">
                <a:solidFill>
                  <a:schemeClr val="tx2"/>
                </a:solidFill>
                <a:latin typeface="Arial"/>
              </a:rPr>
              <a:t>A</a:t>
            </a:r>
            <a:r>
              <a:rPr lang="en-GB" sz="2400" b="0" i="0" u="none" strike="noStrike" cap="none" baseline="0" dirty="0" err="1">
                <a:solidFill>
                  <a:schemeClr val="tx2"/>
                </a:solidFill>
                <a:effectLst/>
                <a:uFillTx/>
                <a:latin typeface="Arial"/>
              </a:rPr>
              <a:t>dlewyrchu</a:t>
            </a:r>
            <a:r>
              <a:rPr lang="cy" sz="2400" b="0" i="0" u="none" strike="noStrike" cap="none" baseline="0" dirty="0">
                <a:solidFill>
                  <a:schemeClr val="tx2"/>
                </a:solidFill>
                <a:effectLst/>
                <a:uFillTx/>
                <a:latin typeface="Arial"/>
              </a:rPr>
              <a:t>'n feirniadol ar ei gydweithio ei hun</a:t>
            </a:r>
          </a:p>
          <a:p>
            <a:r>
              <a:rPr lang="cy" sz="2400" b="0" i="0" u="none" strike="noStrike" cap="none" baseline="0" dirty="0">
                <a:solidFill>
                  <a:schemeClr val="tx2"/>
                </a:solidFill>
                <a:effectLst/>
                <a:uFillTx/>
                <a:latin typeface="Arial"/>
              </a:rPr>
              <a:t>Gweler atodiad 4 y llawlyfr neu atodiad y llyfr gwaith am y meini prawf asesu ehangach. </a:t>
            </a:r>
          </a:p>
          <a:p>
            <a:r>
              <a:rPr lang="cy" sz="2400" b="0" i="0" u="none" strike="noStrike" cap="none" baseline="0" dirty="0">
                <a:solidFill>
                  <a:schemeClr val="tx2"/>
                </a:solidFill>
                <a:effectLst/>
                <a:uFillTx/>
                <a:latin typeface="Aptos"/>
              </a:rPr>
              <a:t>Gweler hefyd - Gweithdy 2 – am ragor o wybodaeth am gyfathrebu, cyd-gynhyrchu a chydweithio.  </a:t>
            </a:r>
          </a:p>
        </p:txBody>
      </p:sp>
      <p:grpSp>
        <p:nvGrpSpPr>
          <p:cNvPr id="40" name="Group 39">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174211" cy="2175328"/>
            <a:chOff x="-305" y="-1"/>
            <a:chExt cx="3832880" cy="2876136"/>
          </a:xfrm>
        </p:grpSpPr>
        <p:sp>
          <p:nvSpPr>
            <p:cNvPr id="41" name="Freeform: Shape 32">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Freeform: Shape 33">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Freeform: Shape 34">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Freeform: Shape 35">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Footer Placeholder 2">
            <a:extLst>
              <a:ext uri="{FF2B5EF4-FFF2-40B4-BE49-F238E27FC236}">
                <a16:creationId xmlns:a16="http://schemas.microsoft.com/office/drawing/2014/main" id="{7FAFD54A-D9A1-BF14-F377-30ADE5A3EA0A}"/>
              </a:ext>
            </a:extLst>
          </p:cNvPr>
          <p:cNvSpPr>
            <a:spLocks noGrp="1"/>
          </p:cNvSpPr>
          <p:nvPr>
            <p:ph type="ftr" sz="quarter" idx="11"/>
          </p:nvPr>
        </p:nvSpPr>
        <p:spPr>
          <a:xfrm>
            <a:off x="3028950" y="6356350"/>
            <a:ext cx="3086100" cy="365125"/>
          </a:xfrm>
        </p:spPr>
        <p:txBody>
          <a:bodyPr>
            <a:normAutofit/>
          </a:bodyPr>
          <a:lstStyle/>
          <a:p>
            <a:pPr>
              <a:lnSpc>
                <a:spcPct val="90000"/>
              </a:lnSpc>
              <a:spcAft>
                <a:spcPts val="600"/>
              </a:spcAft>
              <a:defRPr/>
            </a:pPr>
            <a:r>
              <a:rPr lang="cy" sz="200" b="0" i="0" u="none" strike="noStrike" cap="none" baseline="0" dirty="0">
                <a:effectLst/>
                <a:uFillTx/>
                <a:latin typeface="Aptos"/>
              </a:rPr>
              <a:t>PORTH AGORED - </a:t>
            </a:r>
            <a:r>
              <a:rPr lang="en-GB" sz="200" b="0" i="0" u="none" strike="noStrike" cap="none" baseline="0" dirty="0" err="1">
                <a:effectLst/>
                <a:uFillTx/>
                <a:latin typeface="Aptos"/>
              </a:rPr>
              <a:t>Cadarnhau</a:t>
            </a:r>
            <a:r>
              <a:rPr lang="cy" sz="200" b="0" i="0" u="none" strike="noStrike" cap="none" baseline="0" dirty="0">
                <a:effectLst/>
                <a:uFillTx/>
                <a:latin typeface="Aptos"/>
              </a:rPr>
              <a:t> Ymarfer Gwaith Cymdeithasol</a:t>
            </a:r>
          </a:p>
          <a:p>
            <a:pPr>
              <a:lnSpc>
                <a:spcPct val="90000"/>
              </a:lnSpc>
              <a:spcAft>
                <a:spcPts val="600"/>
              </a:spcAft>
              <a:defRPr/>
            </a:pPr>
            <a:r>
              <a:rPr lang="en-GB" sz="200" dirty="0"/>
              <a:t>
</a:t>
            </a:r>
          </a:p>
        </p:txBody>
      </p:sp>
      <p:sp>
        <p:nvSpPr>
          <p:cNvPr id="2" name="Slide Number Placeholder 1">
            <a:extLst>
              <a:ext uri="{FF2B5EF4-FFF2-40B4-BE49-F238E27FC236}">
                <a16:creationId xmlns:a16="http://schemas.microsoft.com/office/drawing/2014/main" id="{4CB8696D-54B0-2D89-0CD1-C268419DB4EA}"/>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B279AC3C-9A7B-46D6-8EDB-3083219B5F49}" type="slidenum">
              <a:rPr lang="en-GB" altLang="en-US" smtClean="0"/>
              <a:pPr>
                <a:spcAft>
                  <a:spcPts val="600"/>
                </a:spcAft>
                <a:defRPr/>
              </a:pPr>
              <a:t>21</a:t>
            </a:fld>
            <a:endParaRPr lang="en-GB" altLang="en-US"/>
          </a:p>
        </p:txBody>
      </p:sp>
    </p:spTree>
    <p:extLst>
      <p:ext uri="{BB962C8B-B14F-4D97-AF65-F5344CB8AC3E}">
        <p14:creationId xmlns:p14="http://schemas.microsoft.com/office/powerpoint/2010/main" val="4170887317"/>
      </p:ext>
    </p:extLst>
  </p:cSld>
  <p:clrMapOvr>
    <a:masterClrMapping/>
  </p:clrMapOvr>
  <p:transition/>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6D37EE4-EA1B-46EE-A54B-5233C63C96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Rounded Corners 3">
            <a:extLst>
              <a:ext uri="{FF2B5EF4-FFF2-40B4-BE49-F238E27FC236}">
                <a16:creationId xmlns:a16="http://schemas.microsoft.com/office/drawing/2014/main" id="{087FEC32-297A-40AC-9430-E80ED991D079}"/>
              </a:ext>
            </a:extLst>
          </p:cNvPr>
          <p:cNvSpPr/>
          <p:nvPr/>
        </p:nvSpPr>
        <p:spPr>
          <a:xfrm>
            <a:off x="429369" y="238539"/>
            <a:ext cx="8285260" cy="1434415"/>
          </a:xfrm>
          <a:prstGeom prst="roundRect">
            <a:avLst/>
          </a:prstGeom>
        </p:spPr>
        <p:txBody>
          <a:bodyPr vert="horz" lIns="91440" tIns="45720" rIns="91440" bIns="45720" rtlCol="0" anchor="b">
            <a:normAutofit fontScale="97500"/>
          </a:bodyPr>
          <a:lstStyle/>
          <a:p>
            <a:pPr>
              <a:lnSpc>
                <a:spcPct val="90000"/>
              </a:lnSpc>
              <a:spcBef>
                <a:spcPct val="0"/>
              </a:spcBef>
              <a:spcAft>
                <a:spcPts val="600"/>
              </a:spcAft>
            </a:pPr>
            <a:r>
              <a:rPr lang="cy" sz="4300" b="1" i="0" u="none" strike="noStrike" cap="none" baseline="0">
                <a:solidFill>
                  <a:srgbClr val="000000"/>
                </a:solidFill>
                <a:effectLst/>
                <a:uFillTx/>
                <a:latin typeface="Aptos Display"/>
              </a:rPr>
              <a:t>Gweithio’n effeithiol yn aml-asiantaethol a mewn partneriaeth</a:t>
            </a:r>
          </a:p>
        </p:txBody>
      </p:sp>
      <p:sp>
        <p:nvSpPr>
          <p:cNvPr id="13" name="sketch line">
            <a:extLst>
              <a:ext uri="{FF2B5EF4-FFF2-40B4-BE49-F238E27FC236}">
                <a16:creationId xmlns:a16="http://schemas.microsoft.com/office/drawing/2014/main" id="{927D5270-6648-4CC1-8F78-48BE299CAC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369" y="1767709"/>
            <a:ext cx="8229600" cy="18288"/>
          </a:xfrm>
          <a:custGeom>
            <a:avLst/>
            <a:gdLst>
              <a:gd name="connsiteX0" fmla="*/ 0 w 8229600"/>
              <a:gd name="connsiteY0" fmla="*/ 0 h 18288"/>
              <a:gd name="connsiteX1" fmla="*/ 521208 w 8229600"/>
              <a:gd name="connsiteY1" fmla="*/ 0 h 18288"/>
              <a:gd name="connsiteX2" fmla="*/ 1371600 w 8229600"/>
              <a:gd name="connsiteY2" fmla="*/ 0 h 18288"/>
              <a:gd name="connsiteX3" fmla="*/ 2221992 w 8229600"/>
              <a:gd name="connsiteY3" fmla="*/ 0 h 18288"/>
              <a:gd name="connsiteX4" fmla="*/ 3072384 w 8229600"/>
              <a:gd name="connsiteY4" fmla="*/ 0 h 18288"/>
              <a:gd name="connsiteX5" fmla="*/ 3511296 w 8229600"/>
              <a:gd name="connsiteY5" fmla="*/ 0 h 18288"/>
              <a:gd name="connsiteX6" fmla="*/ 4114800 w 8229600"/>
              <a:gd name="connsiteY6" fmla="*/ 0 h 18288"/>
              <a:gd name="connsiteX7" fmla="*/ 4553712 w 8229600"/>
              <a:gd name="connsiteY7" fmla="*/ 0 h 18288"/>
              <a:gd name="connsiteX8" fmla="*/ 5239512 w 8229600"/>
              <a:gd name="connsiteY8" fmla="*/ 0 h 18288"/>
              <a:gd name="connsiteX9" fmla="*/ 5843016 w 8229600"/>
              <a:gd name="connsiteY9" fmla="*/ 0 h 18288"/>
              <a:gd name="connsiteX10" fmla="*/ 6611112 w 8229600"/>
              <a:gd name="connsiteY10" fmla="*/ 0 h 18288"/>
              <a:gd name="connsiteX11" fmla="*/ 7461504 w 8229600"/>
              <a:gd name="connsiteY11" fmla="*/ 0 h 18288"/>
              <a:gd name="connsiteX12" fmla="*/ 8229600 w 8229600"/>
              <a:gd name="connsiteY12" fmla="*/ 0 h 18288"/>
              <a:gd name="connsiteX13" fmla="*/ 8229600 w 8229600"/>
              <a:gd name="connsiteY13" fmla="*/ 18288 h 18288"/>
              <a:gd name="connsiteX14" fmla="*/ 7461504 w 8229600"/>
              <a:gd name="connsiteY14" fmla="*/ 18288 h 18288"/>
              <a:gd name="connsiteX15" fmla="*/ 6940296 w 8229600"/>
              <a:gd name="connsiteY15" fmla="*/ 18288 h 18288"/>
              <a:gd name="connsiteX16" fmla="*/ 6419088 w 8229600"/>
              <a:gd name="connsiteY16" fmla="*/ 18288 h 18288"/>
              <a:gd name="connsiteX17" fmla="*/ 5650992 w 8229600"/>
              <a:gd name="connsiteY17" fmla="*/ 18288 h 18288"/>
              <a:gd name="connsiteX18" fmla="*/ 5129784 w 8229600"/>
              <a:gd name="connsiteY18" fmla="*/ 18288 h 18288"/>
              <a:gd name="connsiteX19" fmla="*/ 4690872 w 8229600"/>
              <a:gd name="connsiteY19" fmla="*/ 18288 h 18288"/>
              <a:gd name="connsiteX20" fmla="*/ 4087368 w 8229600"/>
              <a:gd name="connsiteY20" fmla="*/ 18288 h 18288"/>
              <a:gd name="connsiteX21" fmla="*/ 3401568 w 8229600"/>
              <a:gd name="connsiteY21" fmla="*/ 18288 h 18288"/>
              <a:gd name="connsiteX22" fmla="*/ 2798064 w 8229600"/>
              <a:gd name="connsiteY22" fmla="*/ 18288 h 18288"/>
              <a:gd name="connsiteX23" fmla="*/ 2276856 w 8229600"/>
              <a:gd name="connsiteY23" fmla="*/ 18288 h 18288"/>
              <a:gd name="connsiteX24" fmla="*/ 1426464 w 8229600"/>
              <a:gd name="connsiteY24" fmla="*/ 18288 h 18288"/>
              <a:gd name="connsiteX25" fmla="*/ 740664 w 8229600"/>
              <a:gd name="connsiteY25" fmla="*/ 18288 h 18288"/>
              <a:gd name="connsiteX26" fmla="*/ 0 w 8229600"/>
              <a:gd name="connsiteY26" fmla="*/ 18288 h 18288"/>
              <a:gd name="connsiteX27" fmla="*/ 0 w 8229600"/>
              <a:gd name="connsiteY2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8229600" h="18288" fill="none" extrusionOk="0">
                <a:moveTo>
                  <a:pt x="0" y="0"/>
                </a:moveTo>
                <a:cubicBezTo>
                  <a:pt x="227594" y="-4267"/>
                  <a:pt x="329693" y="13251"/>
                  <a:pt x="521208" y="0"/>
                </a:cubicBezTo>
                <a:cubicBezTo>
                  <a:pt x="712723" y="-13251"/>
                  <a:pt x="1137373" y="-13618"/>
                  <a:pt x="1371600" y="0"/>
                </a:cubicBezTo>
                <a:cubicBezTo>
                  <a:pt x="1605827" y="13618"/>
                  <a:pt x="1975382" y="-27374"/>
                  <a:pt x="2221992" y="0"/>
                </a:cubicBezTo>
                <a:cubicBezTo>
                  <a:pt x="2468602" y="27374"/>
                  <a:pt x="2863316" y="-20517"/>
                  <a:pt x="3072384" y="0"/>
                </a:cubicBezTo>
                <a:cubicBezTo>
                  <a:pt x="3281452" y="20517"/>
                  <a:pt x="3331438" y="10793"/>
                  <a:pt x="3511296" y="0"/>
                </a:cubicBezTo>
                <a:cubicBezTo>
                  <a:pt x="3691154" y="-10793"/>
                  <a:pt x="3906405" y="-29737"/>
                  <a:pt x="4114800" y="0"/>
                </a:cubicBezTo>
                <a:cubicBezTo>
                  <a:pt x="4323195" y="29737"/>
                  <a:pt x="4428852" y="-2234"/>
                  <a:pt x="4553712" y="0"/>
                </a:cubicBezTo>
                <a:cubicBezTo>
                  <a:pt x="4678572" y="2234"/>
                  <a:pt x="5065629" y="29368"/>
                  <a:pt x="5239512" y="0"/>
                </a:cubicBezTo>
                <a:cubicBezTo>
                  <a:pt x="5413395" y="-29368"/>
                  <a:pt x="5703888" y="11839"/>
                  <a:pt x="5843016" y="0"/>
                </a:cubicBezTo>
                <a:cubicBezTo>
                  <a:pt x="5982144" y="-11839"/>
                  <a:pt x="6260765" y="24719"/>
                  <a:pt x="6611112" y="0"/>
                </a:cubicBezTo>
                <a:cubicBezTo>
                  <a:pt x="6961459" y="-24719"/>
                  <a:pt x="7228293" y="32959"/>
                  <a:pt x="7461504" y="0"/>
                </a:cubicBezTo>
                <a:cubicBezTo>
                  <a:pt x="7694715" y="-32959"/>
                  <a:pt x="7990029" y="-3422"/>
                  <a:pt x="8229600" y="0"/>
                </a:cubicBezTo>
                <a:cubicBezTo>
                  <a:pt x="8228940" y="5812"/>
                  <a:pt x="8229447" y="9773"/>
                  <a:pt x="8229600" y="18288"/>
                </a:cubicBezTo>
                <a:cubicBezTo>
                  <a:pt x="7940706" y="-9293"/>
                  <a:pt x="7792584" y="-16009"/>
                  <a:pt x="7461504" y="18288"/>
                </a:cubicBezTo>
                <a:cubicBezTo>
                  <a:pt x="7130424" y="52585"/>
                  <a:pt x="7080072" y="43845"/>
                  <a:pt x="6940296" y="18288"/>
                </a:cubicBezTo>
                <a:cubicBezTo>
                  <a:pt x="6800520" y="-7269"/>
                  <a:pt x="6672872" y="26671"/>
                  <a:pt x="6419088" y="18288"/>
                </a:cubicBezTo>
                <a:cubicBezTo>
                  <a:pt x="6165304" y="9905"/>
                  <a:pt x="5869721" y="4987"/>
                  <a:pt x="5650992" y="18288"/>
                </a:cubicBezTo>
                <a:cubicBezTo>
                  <a:pt x="5432263" y="31589"/>
                  <a:pt x="5308310" y="3023"/>
                  <a:pt x="5129784" y="18288"/>
                </a:cubicBezTo>
                <a:cubicBezTo>
                  <a:pt x="4951258" y="33553"/>
                  <a:pt x="4799696" y="15357"/>
                  <a:pt x="4690872" y="18288"/>
                </a:cubicBezTo>
                <a:cubicBezTo>
                  <a:pt x="4582048" y="21219"/>
                  <a:pt x="4311124" y="-7836"/>
                  <a:pt x="4087368" y="18288"/>
                </a:cubicBezTo>
                <a:cubicBezTo>
                  <a:pt x="3863612" y="44412"/>
                  <a:pt x="3730288" y="13374"/>
                  <a:pt x="3401568" y="18288"/>
                </a:cubicBezTo>
                <a:cubicBezTo>
                  <a:pt x="3072848" y="23202"/>
                  <a:pt x="3020684" y="32425"/>
                  <a:pt x="2798064" y="18288"/>
                </a:cubicBezTo>
                <a:cubicBezTo>
                  <a:pt x="2575444" y="4151"/>
                  <a:pt x="2440915" y="-7352"/>
                  <a:pt x="2276856" y="18288"/>
                </a:cubicBezTo>
                <a:cubicBezTo>
                  <a:pt x="2112797" y="43928"/>
                  <a:pt x="1726502" y="-9560"/>
                  <a:pt x="1426464" y="18288"/>
                </a:cubicBezTo>
                <a:cubicBezTo>
                  <a:pt x="1126426" y="46136"/>
                  <a:pt x="992925" y="21016"/>
                  <a:pt x="740664" y="18288"/>
                </a:cubicBezTo>
                <a:cubicBezTo>
                  <a:pt x="488403" y="15560"/>
                  <a:pt x="195650" y="-16061"/>
                  <a:pt x="0" y="18288"/>
                </a:cubicBezTo>
                <a:cubicBezTo>
                  <a:pt x="348" y="9455"/>
                  <a:pt x="654" y="3983"/>
                  <a:pt x="0" y="0"/>
                </a:cubicBezTo>
                <a:close/>
              </a:path>
              <a:path w="8229600" h="18288" stroke="0" extrusionOk="0">
                <a:moveTo>
                  <a:pt x="0" y="0"/>
                </a:moveTo>
                <a:cubicBezTo>
                  <a:pt x="259263" y="-9445"/>
                  <a:pt x="404731" y="4427"/>
                  <a:pt x="521208" y="0"/>
                </a:cubicBezTo>
                <a:cubicBezTo>
                  <a:pt x="637685" y="-4427"/>
                  <a:pt x="839187" y="564"/>
                  <a:pt x="960120" y="0"/>
                </a:cubicBezTo>
                <a:cubicBezTo>
                  <a:pt x="1081053" y="-564"/>
                  <a:pt x="1313469" y="-16481"/>
                  <a:pt x="1481328" y="0"/>
                </a:cubicBezTo>
                <a:cubicBezTo>
                  <a:pt x="1649187" y="16481"/>
                  <a:pt x="1885247" y="26161"/>
                  <a:pt x="2167128" y="0"/>
                </a:cubicBezTo>
                <a:cubicBezTo>
                  <a:pt x="2449009" y="-26161"/>
                  <a:pt x="2761875" y="-22202"/>
                  <a:pt x="2935224" y="0"/>
                </a:cubicBezTo>
                <a:cubicBezTo>
                  <a:pt x="3108573" y="22202"/>
                  <a:pt x="3540687" y="-2863"/>
                  <a:pt x="3785616" y="0"/>
                </a:cubicBezTo>
                <a:cubicBezTo>
                  <a:pt x="4030545" y="2863"/>
                  <a:pt x="4280774" y="-12442"/>
                  <a:pt x="4636008" y="0"/>
                </a:cubicBezTo>
                <a:cubicBezTo>
                  <a:pt x="4991242" y="12442"/>
                  <a:pt x="5025483" y="16914"/>
                  <a:pt x="5239512" y="0"/>
                </a:cubicBezTo>
                <a:cubicBezTo>
                  <a:pt x="5453541" y="-16914"/>
                  <a:pt x="5754008" y="16592"/>
                  <a:pt x="6007608" y="0"/>
                </a:cubicBezTo>
                <a:cubicBezTo>
                  <a:pt x="6261208" y="-16592"/>
                  <a:pt x="6407957" y="-11909"/>
                  <a:pt x="6693408" y="0"/>
                </a:cubicBezTo>
                <a:cubicBezTo>
                  <a:pt x="6978859" y="11909"/>
                  <a:pt x="7015437" y="-20890"/>
                  <a:pt x="7296912" y="0"/>
                </a:cubicBezTo>
                <a:cubicBezTo>
                  <a:pt x="7578387" y="20890"/>
                  <a:pt x="7859622" y="46406"/>
                  <a:pt x="8229600" y="0"/>
                </a:cubicBezTo>
                <a:cubicBezTo>
                  <a:pt x="8230508" y="6337"/>
                  <a:pt x="8228722" y="11778"/>
                  <a:pt x="8229600" y="18288"/>
                </a:cubicBezTo>
                <a:cubicBezTo>
                  <a:pt x="8075287" y="35054"/>
                  <a:pt x="7821366" y="21850"/>
                  <a:pt x="7626096" y="18288"/>
                </a:cubicBezTo>
                <a:cubicBezTo>
                  <a:pt x="7430826" y="14726"/>
                  <a:pt x="7320004" y="-9669"/>
                  <a:pt x="7022592" y="18288"/>
                </a:cubicBezTo>
                <a:cubicBezTo>
                  <a:pt x="6725180" y="46245"/>
                  <a:pt x="6348804" y="-14025"/>
                  <a:pt x="6172200" y="18288"/>
                </a:cubicBezTo>
                <a:cubicBezTo>
                  <a:pt x="5995596" y="50601"/>
                  <a:pt x="5788102" y="22890"/>
                  <a:pt x="5650992" y="18288"/>
                </a:cubicBezTo>
                <a:cubicBezTo>
                  <a:pt x="5513882" y="13686"/>
                  <a:pt x="5198399" y="29121"/>
                  <a:pt x="4882896" y="18288"/>
                </a:cubicBezTo>
                <a:cubicBezTo>
                  <a:pt x="4567393" y="7455"/>
                  <a:pt x="4557008" y="26965"/>
                  <a:pt x="4443984" y="18288"/>
                </a:cubicBezTo>
                <a:cubicBezTo>
                  <a:pt x="4330960" y="9611"/>
                  <a:pt x="4061674" y="28891"/>
                  <a:pt x="3758184" y="18288"/>
                </a:cubicBezTo>
                <a:cubicBezTo>
                  <a:pt x="3454694" y="7685"/>
                  <a:pt x="3380392" y="19119"/>
                  <a:pt x="3236976" y="18288"/>
                </a:cubicBezTo>
                <a:cubicBezTo>
                  <a:pt x="3093560" y="17457"/>
                  <a:pt x="2632116" y="37607"/>
                  <a:pt x="2386584" y="18288"/>
                </a:cubicBezTo>
                <a:cubicBezTo>
                  <a:pt x="2141052" y="-1031"/>
                  <a:pt x="2110884" y="28777"/>
                  <a:pt x="1947672" y="18288"/>
                </a:cubicBezTo>
                <a:cubicBezTo>
                  <a:pt x="1784460" y="7799"/>
                  <a:pt x="1535467" y="461"/>
                  <a:pt x="1261872" y="18288"/>
                </a:cubicBezTo>
                <a:cubicBezTo>
                  <a:pt x="988277" y="36115"/>
                  <a:pt x="1021096" y="10375"/>
                  <a:pt x="822960" y="18288"/>
                </a:cubicBezTo>
                <a:cubicBezTo>
                  <a:pt x="624824" y="26201"/>
                  <a:pt x="298309" y="1283"/>
                  <a:pt x="0" y="18288"/>
                </a:cubicBezTo>
                <a:cubicBezTo>
                  <a:pt x="-633" y="12278"/>
                  <a:pt x="-757" y="5867"/>
                  <a:pt x="0" y="0"/>
                </a:cubicBezTo>
                <a:close/>
              </a:path>
            </a:pathLst>
          </a:custGeom>
          <a:solidFill>
            <a:schemeClr val="accent2">
              <a:alpha val="75000"/>
            </a:schemeClr>
          </a:solidFill>
          <a:ln w="44450" cap="rnd">
            <a:solidFill>
              <a:schemeClr val="accent2">
                <a:alpha val="75000"/>
              </a:schemeClr>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picture containing LEGO, toy&#10;&#10;Description automatically generated">
            <a:extLst>
              <a:ext uri="{FF2B5EF4-FFF2-40B4-BE49-F238E27FC236}">
                <a16:creationId xmlns:a16="http://schemas.microsoft.com/office/drawing/2014/main" id="{13416CB8-1D74-4D33-9D88-AF89E506D04D}"/>
              </a:ext>
            </a:extLst>
          </p:cNvPr>
          <p:cNvPicPr>
            <a:picLocks noChangeAspect="1"/>
          </p:cNvPicPr>
          <p:nvPr/>
        </p:nvPicPr>
        <p:blipFill>
          <a:blip r:embed="rId3">
            <a:extLst>
              <a:ext uri="{28A0092B-C50C-407E-A947-70E740481C1C}">
                <a14:useLocalDpi xmlns:a14="http://schemas.microsoft.com/office/drawing/2010/main" val="0"/>
              </a:ext>
            </a:extLst>
          </a:blip>
          <a:srcRect l="20130" r="18561" b="-2"/>
          <a:stretch>
            <a:fillRect/>
          </a:stretch>
        </p:blipFill>
        <p:spPr>
          <a:xfrm>
            <a:off x="429369" y="2002056"/>
            <a:ext cx="2957886" cy="4184060"/>
          </a:xfrm>
          <a:custGeom>
            <a:avLst/>
            <a:gdLst/>
            <a:ahLst/>
            <a:cxnLst/>
            <a:rect l="l" t="t" r="r" b="b"/>
            <a:pathLst>
              <a:path w="3807742" h="6307845">
                <a:moveTo>
                  <a:pt x="723201" y="386"/>
                </a:moveTo>
                <a:cubicBezTo>
                  <a:pt x="853884" y="-4204"/>
                  <a:pt x="1013493" y="33912"/>
                  <a:pt x="1176100" y="22622"/>
                </a:cubicBezTo>
                <a:cubicBezTo>
                  <a:pt x="1230302" y="18859"/>
                  <a:pt x="1281736" y="20622"/>
                  <a:pt x="1331852" y="24473"/>
                </a:cubicBezTo>
                <a:lnTo>
                  <a:pt x="1439547" y="34944"/>
                </a:lnTo>
                <a:lnTo>
                  <a:pt x="1484197" y="36226"/>
                </a:lnTo>
                <a:cubicBezTo>
                  <a:pt x="1535166" y="35421"/>
                  <a:pt x="1586369" y="31625"/>
                  <a:pt x="1636625" y="22622"/>
                </a:cubicBezTo>
                <a:cubicBezTo>
                  <a:pt x="1686882" y="13619"/>
                  <a:pt x="1729837" y="10653"/>
                  <a:pt x="1768740" y="10885"/>
                </a:cubicBezTo>
                <a:lnTo>
                  <a:pt x="1829538" y="15086"/>
                </a:lnTo>
                <a:lnTo>
                  <a:pt x="1869968" y="7996"/>
                </a:lnTo>
                <a:cubicBezTo>
                  <a:pt x="1953577" y="-31"/>
                  <a:pt x="2036989" y="9808"/>
                  <a:pt x="2112925" y="20118"/>
                </a:cubicBezTo>
                <a:lnTo>
                  <a:pt x="2119331" y="20977"/>
                </a:lnTo>
                <a:lnTo>
                  <a:pt x="2221855" y="13374"/>
                </a:lnTo>
                <a:cubicBezTo>
                  <a:pt x="2261207" y="12845"/>
                  <a:pt x="2298379" y="14359"/>
                  <a:pt x="2333484" y="16393"/>
                </a:cubicBezTo>
                <a:lnTo>
                  <a:pt x="2372613" y="18812"/>
                </a:lnTo>
                <a:lnTo>
                  <a:pt x="2404945" y="9387"/>
                </a:lnTo>
                <a:cubicBezTo>
                  <a:pt x="2452532" y="1754"/>
                  <a:pt x="2506192" y="9333"/>
                  <a:pt x="2561622" y="17814"/>
                </a:cubicBezTo>
                <a:lnTo>
                  <a:pt x="2583950" y="20591"/>
                </a:lnTo>
                <a:lnTo>
                  <a:pt x="2643527" y="20319"/>
                </a:lnTo>
                <a:cubicBezTo>
                  <a:pt x="2669677" y="20426"/>
                  <a:pt x="2697963" y="20717"/>
                  <a:pt x="2727392" y="21103"/>
                </a:cubicBezTo>
                <a:lnTo>
                  <a:pt x="2786908" y="21989"/>
                </a:lnTo>
                <a:lnTo>
                  <a:pt x="2846459" y="13267"/>
                </a:lnTo>
                <a:cubicBezTo>
                  <a:pt x="2896401" y="10176"/>
                  <a:pt x="2960607" y="12733"/>
                  <a:pt x="3036361" y="17072"/>
                </a:cubicBezTo>
                <a:lnTo>
                  <a:pt x="3129100" y="22671"/>
                </a:lnTo>
                <a:lnTo>
                  <a:pt x="3130653" y="22622"/>
                </a:lnTo>
                <a:cubicBezTo>
                  <a:pt x="3178874" y="19804"/>
                  <a:pt x="3260845" y="26231"/>
                  <a:pt x="3352422" y="32691"/>
                </a:cubicBezTo>
                <a:lnTo>
                  <a:pt x="3362608" y="33356"/>
                </a:lnTo>
                <a:lnTo>
                  <a:pt x="3446036" y="35579"/>
                </a:lnTo>
                <a:cubicBezTo>
                  <a:pt x="3550323" y="36566"/>
                  <a:pt x="3662083" y="33535"/>
                  <a:pt x="3778601" y="22622"/>
                </a:cubicBezTo>
                <a:cubicBezTo>
                  <a:pt x="3793981" y="243672"/>
                  <a:pt x="3764152" y="318695"/>
                  <a:pt x="3778601" y="467157"/>
                </a:cubicBezTo>
                <a:cubicBezTo>
                  <a:pt x="3790077" y="557563"/>
                  <a:pt x="3783697" y="684218"/>
                  <a:pt x="3777639" y="811856"/>
                </a:cubicBezTo>
                <a:lnTo>
                  <a:pt x="3773760" y="922625"/>
                </a:lnTo>
                <a:lnTo>
                  <a:pt x="3778601" y="974384"/>
                </a:lnTo>
                <a:cubicBezTo>
                  <a:pt x="3785784" y="1003717"/>
                  <a:pt x="3785160" y="1041120"/>
                  <a:pt x="3781239" y="1085904"/>
                </a:cubicBezTo>
                <a:lnTo>
                  <a:pt x="3776107" y="1132519"/>
                </a:lnTo>
                <a:lnTo>
                  <a:pt x="3778601" y="1162456"/>
                </a:lnTo>
                <a:cubicBezTo>
                  <a:pt x="3791360" y="1256797"/>
                  <a:pt x="3774958" y="1367020"/>
                  <a:pt x="3763568" y="1469787"/>
                </a:cubicBezTo>
                <a:lnTo>
                  <a:pt x="3758806" y="1520515"/>
                </a:lnTo>
                <a:lnTo>
                  <a:pt x="3760417" y="1549437"/>
                </a:lnTo>
                <a:cubicBezTo>
                  <a:pt x="3764298" y="1588133"/>
                  <a:pt x="3770171" y="1628243"/>
                  <a:pt x="3778601" y="1669683"/>
                </a:cubicBezTo>
                <a:cubicBezTo>
                  <a:pt x="3846039" y="2001203"/>
                  <a:pt x="3774784" y="2142285"/>
                  <a:pt x="3778601" y="2364982"/>
                </a:cubicBezTo>
                <a:lnTo>
                  <a:pt x="3776565" y="2406088"/>
                </a:lnTo>
                <a:lnTo>
                  <a:pt x="3778601" y="2427673"/>
                </a:lnTo>
                <a:cubicBezTo>
                  <a:pt x="3821357" y="2695960"/>
                  <a:pt x="3735684" y="2699438"/>
                  <a:pt x="3778601" y="2809517"/>
                </a:cubicBezTo>
                <a:cubicBezTo>
                  <a:pt x="3789330" y="2837037"/>
                  <a:pt x="3791666" y="2872927"/>
                  <a:pt x="3789892" y="2914654"/>
                </a:cubicBezTo>
                <a:lnTo>
                  <a:pt x="3784971" y="2966248"/>
                </a:lnTo>
                <a:lnTo>
                  <a:pt x="3796722" y="3024078"/>
                </a:lnTo>
                <a:cubicBezTo>
                  <a:pt x="3809238" y="3115139"/>
                  <a:pt x="3806232" y="3210898"/>
                  <a:pt x="3799338" y="3302850"/>
                </a:cubicBezTo>
                <a:lnTo>
                  <a:pt x="3787405" y="3438354"/>
                </a:lnTo>
                <a:lnTo>
                  <a:pt x="3790719" y="3460532"/>
                </a:lnTo>
                <a:cubicBezTo>
                  <a:pt x="3797323" y="3541872"/>
                  <a:pt x="3789007" y="3624193"/>
                  <a:pt x="3780361" y="3709762"/>
                </a:cubicBezTo>
                <a:lnTo>
                  <a:pt x="3780169" y="3712283"/>
                </a:lnTo>
                <a:lnTo>
                  <a:pt x="3781239" y="3768266"/>
                </a:lnTo>
                <a:cubicBezTo>
                  <a:pt x="3780994" y="3815588"/>
                  <a:pt x="3779902" y="3863939"/>
                  <a:pt x="3778794" y="3912511"/>
                </a:cubicBezTo>
                <a:lnTo>
                  <a:pt x="3776324" y="4054010"/>
                </a:lnTo>
                <a:lnTo>
                  <a:pt x="3778601" y="4074733"/>
                </a:lnTo>
                <a:cubicBezTo>
                  <a:pt x="3822365" y="4336760"/>
                  <a:pt x="3765189" y="4482586"/>
                  <a:pt x="3778601" y="4644650"/>
                </a:cubicBezTo>
                <a:cubicBezTo>
                  <a:pt x="3781954" y="4685166"/>
                  <a:pt x="3782850" y="4718916"/>
                  <a:pt x="3782504" y="4749344"/>
                </a:cubicBezTo>
                <a:lnTo>
                  <a:pt x="3780512" y="4796832"/>
                </a:lnTo>
                <a:lnTo>
                  <a:pt x="3786260" y="4877451"/>
                </a:lnTo>
                <a:cubicBezTo>
                  <a:pt x="3786165" y="4918212"/>
                  <a:pt x="3784020" y="4964155"/>
                  <a:pt x="3781623" y="5015963"/>
                </a:cubicBezTo>
                <a:lnTo>
                  <a:pt x="3779076" y="5087925"/>
                </a:lnTo>
                <a:lnTo>
                  <a:pt x="3779599" y="5155456"/>
                </a:lnTo>
                <a:lnTo>
                  <a:pt x="3775907" y="5219073"/>
                </a:lnTo>
                <a:lnTo>
                  <a:pt x="3778601" y="5402640"/>
                </a:lnTo>
                <a:cubicBezTo>
                  <a:pt x="3780494" y="5441637"/>
                  <a:pt x="3781680" y="5475146"/>
                  <a:pt x="3782335" y="5504141"/>
                </a:cubicBezTo>
                <a:lnTo>
                  <a:pt x="3782798" y="5566951"/>
                </a:lnTo>
                <a:lnTo>
                  <a:pt x="3786885" y="5599303"/>
                </a:lnTo>
                <a:cubicBezTo>
                  <a:pt x="3799534" y="5776838"/>
                  <a:pt x="3769350" y="6111156"/>
                  <a:pt x="3778601" y="6291711"/>
                </a:cubicBezTo>
                <a:cubicBezTo>
                  <a:pt x="3687392" y="6306733"/>
                  <a:pt x="3632350" y="6304889"/>
                  <a:pt x="3574752" y="6300212"/>
                </a:cubicBezTo>
                <a:lnTo>
                  <a:pt x="3545837" y="6297718"/>
                </a:lnTo>
                <a:lnTo>
                  <a:pt x="3527963" y="6296834"/>
                </a:lnTo>
                <a:cubicBezTo>
                  <a:pt x="3482151" y="6294419"/>
                  <a:pt x="3430025" y="6291672"/>
                  <a:pt x="3355561" y="6291711"/>
                </a:cubicBezTo>
                <a:cubicBezTo>
                  <a:pt x="3304843" y="6293555"/>
                  <a:pt x="3262749" y="6292377"/>
                  <a:pt x="3225711" y="6290098"/>
                </a:cubicBezTo>
                <a:lnTo>
                  <a:pt x="3218247" y="6289525"/>
                </a:lnTo>
                <a:lnTo>
                  <a:pt x="3198550" y="6289212"/>
                </a:lnTo>
                <a:cubicBezTo>
                  <a:pt x="3144315" y="6287803"/>
                  <a:pt x="3088976" y="6286105"/>
                  <a:pt x="3034921" y="6284968"/>
                </a:cubicBezTo>
                <a:lnTo>
                  <a:pt x="2973802" y="6284626"/>
                </a:lnTo>
                <a:lnTo>
                  <a:pt x="2932520" y="6291711"/>
                </a:lnTo>
                <a:cubicBezTo>
                  <a:pt x="2893699" y="6300111"/>
                  <a:pt x="2847670" y="6301992"/>
                  <a:pt x="2797581" y="6300669"/>
                </a:cubicBezTo>
                <a:lnTo>
                  <a:pt x="2672392" y="6292599"/>
                </a:lnTo>
                <a:lnTo>
                  <a:pt x="2629726" y="6293120"/>
                </a:lnTo>
                <a:lnTo>
                  <a:pt x="2540544" y="6284698"/>
                </a:lnTo>
                <a:lnTo>
                  <a:pt x="2473475" y="6280786"/>
                </a:lnTo>
                <a:cubicBezTo>
                  <a:pt x="2419724" y="6279900"/>
                  <a:pt x="2368202" y="6282437"/>
                  <a:pt x="2322057" y="6291711"/>
                </a:cubicBezTo>
                <a:cubicBezTo>
                  <a:pt x="2275912" y="6300985"/>
                  <a:pt x="2236301" y="6305003"/>
                  <a:pt x="2199195" y="6305968"/>
                </a:cubicBezTo>
                <a:lnTo>
                  <a:pt x="2094190" y="6302012"/>
                </a:lnTo>
                <a:lnTo>
                  <a:pt x="2029724" y="6307766"/>
                </a:lnTo>
                <a:cubicBezTo>
                  <a:pt x="1971866" y="6308389"/>
                  <a:pt x="1916420" y="6305265"/>
                  <a:pt x="1864312" y="6301339"/>
                </a:cubicBezTo>
                <a:lnTo>
                  <a:pt x="1761307" y="6293375"/>
                </a:lnTo>
                <a:lnTo>
                  <a:pt x="1745972" y="6293782"/>
                </a:lnTo>
                <a:cubicBezTo>
                  <a:pt x="1699734" y="6294177"/>
                  <a:pt x="1664143" y="6292827"/>
                  <a:pt x="1633352" y="6291083"/>
                </a:cubicBezTo>
                <a:lnTo>
                  <a:pt x="1621369" y="6290324"/>
                </a:lnTo>
                <a:lnTo>
                  <a:pt x="1599140" y="6291711"/>
                </a:lnTo>
                <a:cubicBezTo>
                  <a:pt x="1564093" y="6296354"/>
                  <a:pt x="1527169" y="6296254"/>
                  <a:pt x="1488567" y="6294097"/>
                </a:cubicBezTo>
                <a:lnTo>
                  <a:pt x="1429716" y="6289243"/>
                </a:lnTo>
                <a:lnTo>
                  <a:pt x="1401008" y="6291711"/>
                </a:lnTo>
                <a:cubicBezTo>
                  <a:pt x="1314301" y="6301163"/>
                  <a:pt x="1222976" y="6299856"/>
                  <a:pt x="1127367" y="6296839"/>
                </a:cubicBezTo>
                <a:lnTo>
                  <a:pt x="1062601" y="6295730"/>
                </a:lnTo>
                <a:lnTo>
                  <a:pt x="964991" y="6305909"/>
                </a:lnTo>
                <a:cubicBezTo>
                  <a:pt x="833250" y="6307778"/>
                  <a:pt x="714190" y="6280255"/>
                  <a:pt x="603122" y="6291711"/>
                </a:cubicBezTo>
                <a:cubicBezTo>
                  <a:pt x="455032" y="6306986"/>
                  <a:pt x="261206" y="6260346"/>
                  <a:pt x="30143" y="6291711"/>
                </a:cubicBezTo>
                <a:cubicBezTo>
                  <a:pt x="-1198" y="6167281"/>
                  <a:pt x="7291" y="6044138"/>
                  <a:pt x="19371" y="5934598"/>
                </a:cubicBezTo>
                <a:lnTo>
                  <a:pt x="33559" y="5801663"/>
                </a:lnTo>
                <a:lnTo>
                  <a:pt x="30143" y="5784485"/>
                </a:lnTo>
                <a:cubicBezTo>
                  <a:pt x="7257" y="5691455"/>
                  <a:pt x="7506" y="5585492"/>
                  <a:pt x="13352" y="5476692"/>
                </a:cubicBezTo>
                <a:lnTo>
                  <a:pt x="21882" y="5346809"/>
                </a:lnTo>
                <a:lnTo>
                  <a:pt x="22064" y="5339439"/>
                </a:lnTo>
                <a:lnTo>
                  <a:pt x="29601" y="5166357"/>
                </a:lnTo>
                <a:lnTo>
                  <a:pt x="30143" y="5151877"/>
                </a:lnTo>
                <a:cubicBezTo>
                  <a:pt x="30018" y="5125783"/>
                  <a:pt x="30111" y="5102484"/>
                  <a:pt x="30346" y="5081409"/>
                </a:cubicBezTo>
                <a:lnTo>
                  <a:pt x="30433" y="5076663"/>
                </a:lnTo>
                <a:lnTo>
                  <a:pt x="30143" y="4963804"/>
                </a:lnTo>
                <a:cubicBezTo>
                  <a:pt x="27040" y="4910138"/>
                  <a:pt x="27067" y="4856021"/>
                  <a:pt x="28459" y="4800989"/>
                </a:cubicBezTo>
                <a:lnTo>
                  <a:pt x="30399" y="4750796"/>
                </a:lnTo>
                <a:lnTo>
                  <a:pt x="31514" y="4666872"/>
                </a:lnTo>
                <a:lnTo>
                  <a:pt x="34697" y="4639551"/>
                </a:lnTo>
                <a:lnTo>
                  <a:pt x="34963" y="4632686"/>
                </a:lnTo>
                <a:cubicBezTo>
                  <a:pt x="37318" y="4575362"/>
                  <a:pt x="39271" y="4516661"/>
                  <a:pt x="39056" y="4456118"/>
                </a:cubicBezTo>
                <a:lnTo>
                  <a:pt x="36996" y="4412759"/>
                </a:lnTo>
                <a:lnTo>
                  <a:pt x="30143" y="4388188"/>
                </a:lnTo>
                <a:cubicBezTo>
                  <a:pt x="7389" y="4328002"/>
                  <a:pt x="11492" y="4256950"/>
                  <a:pt x="19232" y="4188739"/>
                </a:cubicBezTo>
                <a:lnTo>
                  <a:pt x="23985" y="4147809"/>
                </a:lnTo>
                <a:lnTo>
                  <a:pt x="23690" y="4087290"/>
                </a:lnTo>
                <a:lnTo>
                  <a:pt x="29097" y="3984687"/>
                </a:lnTo>
                <a:lnTo>
                  <a:pt x="28035" y="3962690"/>
                </a:lnTo>
                <a:cubicBezTo>
                  <a:pt x="28525" y="3945828"/>
                  <a:pt x="30052" y="3926691"/>
                  <a:pt x="32148" y="3905387"/>
                </a:cubicBezTo>
                <a:lnTo>
                  <a:pt x="34754" y="3881032"/>
                </a:lnTo>
                <a:lnTo>
                  <a:pt x="39206" y="3802233"/>
                </a:lnTo>
                <a:cubicBezTo>
                  <a:pt x="39778" y="3763353"/>
                  <a:pt x="37619" y="3728800"/>
                  <a:pt x="30143" y="3698588"/>
                </a:cubicBezTo>
                <a:cubicBezTo>
                  <a:pt x="7714" y="3607954"/>
                  <a:pt x="33117" y="3482508"/>
                  <a:pt x="36579" y="3365983"/>
                </a:cubicBezTo>
                <a:lnTo>
                  <a:pt x="36510" y="3356621"/>
                </a:lnTo>
                <a:lnTo>
                  <a:pt x="30143" y="3311044"/>
                </a:lnTo>
                <a:cubicBezTo>
                  <a:pt x="14271" y="3224157"/>
                  <a:pt x="11445" y="3149243"/>
                  <a:pt x="14856" y="3082749"/>
                </a:cubicBezTo>
                <a:lnTo>
                  <a:pt x="22229" y="3005366"/>
                </a:lnTo>
                <a:lnTo>
                  <a:pt x="27244" y="2895198"/>
                </a:lnTo>
                <a:cubicBezTo>
                  <a:pt x="29143" y="2848776"/>
                  <a:pt x="30527" y="2799531"/>
                  <a:pt x="30143" y="2746826"/>
                </a:cubicBezTo>
                <a:lnTo>
                  <a:pt x="36784" y="2638240"/>
                </a:lnTo>
                <a:lnTo>
                  <a:pt x="30143" y="2615745"/>
                </a:lnTo>
                <a:cubicBezTo>
                  <a:pt x="-20952" y="2495890"/>
                  <a:pt x="17898" y="2340273"/>
                  <a:pt x="37923" y="2201958"/>
                </a:cubicBezTo>
                <a:lnTo>
                  <a:pt x="42734" y="2158379"/>
                </a:lnTo>
                <a:lnTo>
                  <a:pt x="30143" y="2114218"/>
                </a:lnTo>
                <a:cubicBezTo>
                  <a:pt x="2269" y="2040950"/>
                  <a:pt x="-2735" y="1972014"/>
                  <a:pt x="1162" y="1906697"/>
                </a:cubicBezTo>
                <a:lnTo>
                  <a:pt x="6289" y="1854885"/>
                </a:lnTo>
                <a:lnTo>
                  <a:pt x="8053" y="1809168"/>
                </a:lnTo>
                <a:cubicBezTo>
                  <a:pt x="9832" y="1790244"/>
                  <a:pt x="12470" y="1771472"/>
                  <a:pt x="15415" y="1752867"/>
                </a:cubicBezTo>
                <a:lnTo>
                  <a:pt x="30925" y="1652561"/>
                </a:lnTo>
                <a:lnTo>
                  <a:pt x="30143" y="1606992"/>
                </a:lnTo>
                <a:cubicBezTo>
                  <a:pt x="28397" y="1588584"/>
                  <a:pt x="27931" y="1568665"/>
                  <a:pt x="28348" y="1547550"/>
                </a:cubicBezTo>
                <a:lnTo>
                  <a:pt x="29206" y="1531212"/>
                </a:lnTo>
                <a:lnTo>
                  <a:pt x="23637" y="1487282"/>
                </a:lnTo>
                <a:cubicBezTo>
                  <a:pt x="16479" y="1367166"/>
                  <a:pt x="59638" y="1246041"/>
                  <a:pt x="30143" y="1156757"/>
                </a:cubicBezTo>
                <a:cubicBezTo>
                  <a:pt x="21716" y="1131248"/>
                  <a:pt x="18318" y="1090735"/>
                  <a:pt x="17757" y="1041370"/>
                </a:cubicBezTo>
                <a:lnTo>
                  <a:pt x="18463" y="985697"/>
                </a:lnTo>
                <a:lnTo>
                  <a:pt x="16239" y="975915"/>
                </a:lnTo>
                <a:cubicBezTo>
                  <a:pt x="13541" y="957312"/>
                  <a:pt x="12597" y="940330"/>
                  <a:pt x="12862" y="924477"/>
                </a:cubicBezTo>
                <a:lnTo>
                  <a:pt x="23640" y="845857"/>
                </a:lnTo>
                <a:lnTo>
                  <a:pt x="30907" y="688163"/>
                </a:lnTo>
                <a:lnTo>
                  <a:pt x="31375" y="662715"/>
                </a:lnTo>
                <a:lnTo>
                  <a:pt x="30143" y="655230"/>
                </a:lnTo>
                <a:cubicBezTo>
                  <a:pt x="20345" y="615334"/>
                  <a:pt x="17924" y="569960"/>
                  <a:pt x="19185" y="520814"/>
                </a:cubicBezTo>
                <a:lnTo>
                  <a:pt x="26662" y="415314"/>
                </a:lnTo>
                <a:lnTo>
                  <a:pt x="25635" y="383217"/>
                </a:lnTo>
                <a:cubicBezTo>
                  <a:pt x="25461" y="243905"/>
                  <a:pt x="35455" y="113017"/>
                  <a:pt x="30143" y="22622"/>
                </a:cubicBezTo>
                <a:cubicBezTo>
                  <a:pt x="90096" y="13526"/>
                  <a:pt x="146841" y="12585"/>
                  <a:pt x="200495" y="15390"/>
                </a:cubicBezTo>
                <a:lnTo>
                  <a:pt x="324102" y="27794"/>
                </a:lnTo>
                <a:lnTo>
                  <a:pt x="329634" y="27979"/>
                </a:lnTo>
                <a:cubicBezTo>
                  <a:pt x="398332" y="30204"/>
                  <a:pt x="468106" y="31425"/>
                  <a:pt x="551798" y="27886"/>
                </a:cubicBezTo>
                <a:lnTo>
                  <a:pt x="592464" y="25476"/>
                </a:lnTo>
                <a:lnTo>
                  <a:pt x="603122" y="22622"/>
                </a:lnTo>
                <a:cubicBezTo>
                  <a:pt x="639294" y="8191"/>
                  <a:pt x="679641" y="1916"/>
                  <a:pt x="723201" y="386"/>
                </a:cubicBezTo>
                <a:close/>
              </a:path>
            </a:pathLst>
          </a:custGeom>
        </p:spPr>
      </p:pic>
      <p:sp>
        <p:nvSpPr>
          <p:cNvPr id="3" name="Content Placeholder 2">
            <a:extLst>
              <a:ext uri="{FF2B5EF4-FFF2-40B4-BE49-F238E27FC236}">
                <a16:creationId xmlns:a16="http://schemas.microsoft.com/office/drawing/2014/main" id="{89BF1108-E215-4F57-9B9E-D86F1681DE66}"/>
              </a:ext>
            </a:extLst>
          </p:cNvPr>
          <p:cNvSpPr>
            <a:spLocks noGrp="1"/>
          </p:cNvSpPr>
          <p:nvPr>
            <p:ph idx="1"/>
          </p:nvPr>
        </p:nvSpPr>
        <p:spPr>
          <a:xfrm>
            <a:off x="3679466" y="2071316"/>
            <a:ext cx="5035164" cy="4114800"/>
          </a:xfrm>
        </p:spPr>
        <p:txBody>
          <a:bodyPr vert="horz" lIns="91440" tIns="45720" rIns="91440" bIns="45720" rtlCol="0" anchor="t">
            <a:normAutofit lnSpcReduction="10000"/>
          </a:bodyPr>
          <a:lstStyle/>
          <a:p>
            <a:pPr marL="265510" indent="-228600" defTabSz="914400"/>
            <a:r>
              <a:rPr lang="cy" sz="1900" b="0" i="0" u="none" strike="noStrike" cap="none" baseline="0" dirty="0">
                <a:solidFill>
                  <a:srgbClr val="000000"/>
                </a:solidFill>
                <a:effectLst/>
                <a:uFillTx/>
                <a:latin typeface="Aptos"/>
              </a:rPr>
              <a:t>Adeiladu ar ymddiriedaeth</a:t>
            </a:r>
          </a:p>
          <a:p>
            <a:pPr marL="265510" indent="-228600" defTabSz="914400"/>
            <a:r>
              <a:rPr lang="en-GB" sz="1900" b="0" i="0" u="none" strike="noStrike" cap="none" baseline="0" dirty="0">
                <a:solidFill>
                  <a:srgbClr val="000000"/>
                </a:solidFill>
                <a:effectLst/>
                <a:uFillTx/>
                <a:latin typeface="Aptos"/>
              </a:rPr>
              <a:t>L</a:t>
            </a:r>
            <a:r>
              <a:rPr lang="cy" sz="1900" b="0" i="0" u="none" strike="noStrike" cap="none" baseline="0" dirty="0">
                <a:solidFill>
                  <a:srgbClr val="000000"/>
                </a:solidFill>
                <a:effectLst/>
                <a:uFillTx/>
                <a:latin typeface="Aptos"/>
              </a:rPr>
              <a:t>lai o waith mewn silo - cydweithio dros achos gyffredin</a:t>
            </a:r>
          </a:p>
          <a:p>
            <a:pPr marL="265510" indent="-228600" defTabSz="914400"/>
            <a:r>
              <a:rPr lang="cy" sz="1900" b="0" i="0" u="none" strike="noStrike" cap="none" baseline="0" dirty="0">
                <a:solidFill>
                  <a:srgbClr val="000000"/>
                </a:solidFill>
                <a:effectLst/>
                <a:uFillTx/>
                <a:latin typeface="Aptos"/>
              </a:rPr>
              <a:t>Herio’n barchus </a:t>
            </a:r>
          </a:p>
          <a:p>
            <a:pPr marL="265510" indent="-228600" defTabSz="914400"/>
            <a:r>
              <a:rPr lang="cy" sz="1900" b="0" i="0" u="none" strike="noStrike" cap="none" baseline="0" dirty="0">
                <a:solidFill>
                  <a:srgbClr val="000000"/>
                </a:solidFill>
                <a:effectLst/>
                <a:uFillTx/>
                <a:latin typeface="Aptos"/>
              </a:rPr>
              <a:t>Cynnal agwedd sydd yn canolbwyntio ar yr unigolyn</a:t>
            </a:r>
          </a:p>
          <a:p>
            <a:pPr marL="265510" indent="-228600" defTabSz="914400"/>
            <a:r>
              <a:rPr lang="cy" sz="1900" b="0" i="0" u="none" strike="noStrike" cap="none" baseline="0" dirty="0">
                <a:solidFill>
                  <a:srgbClr val="000000"/>
                </a:solidFill>
                <a:effectLst/>
                <a:uFillTx/>
                <a:latin typeface="Aptos"/>
              </a:rPr>
              <a:t>Sicrhau eglurder o ran pwrpas gydag esboniadau clir a gonest</a:t>
            </a:r>
          </a:p>
          <a:p>
            <a:pPr marL="265510" indent="-228600" defTabSz="914400"/>
            <a:r>
              <a:rPr lang="cy" sz="1900" b="0" i="0" u="none" strike="noStrike" cap="none" baseline="0" dirty="0">
                <a:solidFill>
                  <a:srgbClr val="000000"/>
                </a:solidFill>
                <a:effectLst/>
                <a:uFillTx/>
                <a:latin typeface="Aptos"/>
              </a:rPr>
              <a:t>Deall profiad bywyd unigolion</a:t>
            </a:r>
          </a:p>
          <a:p>
            <a:pPr marL="265510" indent="-228600" defTabSz="914400"/>
            <a:r>
              <a:rPr lang="cy" sz="1900" b="0" i="0" u="none" strike="noStrike" cap="none" baseline="0" dirty="0">
                <a:solidFill>
                  <a:srgbClr val="000000"/>
                </a:solidFill>
                <a:effectLst/>
                <a:uFillTx/>
                <a:latin typeface="Aptos"/>
              </a:rPr>
              <a:t>Cydweithio er mwyn diffinio a datrys anawsterau </a:t>
            </a:r>
          </a:p>
          <a:p>
            <a:pPr marL="265510" indent="-228600" defTabSz="914400"/>
            <a:r>
              <a:rPr lang="cy" sz="1900" b="0" i="0" u="none" strike="noStrike" cap="none" baseline="0" dirty="0">
                <a:solidFill>
                  <a:srgbClr val="000000"/>
                </a:solidFill>
                <a:effectLst/>
                <a:uFillTx/>
                <a:latin typeface="Aptos"/>
              </a:rPr>
              <a:t>Yn gweithredu ar ddull sy’n seiliedig ar gryfderau ac sydd yn canolbwyntio ar ganlyniadau</a:t>
            </a:r>
          </a:p>
        </p:txBody>
      </p:sp>
      <p:sp>
        <p:nvSpPr>
          <p:cNvPr id="5" name="Rectangle 1"/>
          <p:cNvSpPr>
            <a:spLocks noChangeArrowheads="1"/>
          </p:cNvSpPr>
          <p:nvPr/>
        </p:nvSpPr>
        <p:spPr bwMode="auto">
          <a:xfrm>
            <a:off x="0" y="107729"/>
            <a:ext cx="65" cy="241744"/>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17457" rIns="0" bIns="-17457"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pPr>
            <a:endParaRPr kumimoji="0" lang="cy-GB" altLang="cy-GB" sz="1800" b="0" i="0" u="none" strike="noStrike" cap="none" normalizeH="0" baseline="0">
              <a:ln>
                <a:noFill/>
              </a:ln>
              <a:solidFill>
                <a:schemeClr val="tx1"/>
              </a:solidFill>
              <a:effectLst/>
              <a:highlight>
                <a:srgbClr val="00FF00"/>
              </a:highlight>
              <a:latin typeface="Arial" panose="020B0604020202020204" pitchFamily="34" charset="0"/>
            </a:endParaRPr>
          </a:p>
        </p:txBody>
      </p:sp>
    </p:spTree>
    <p:extLst>
      <p:ext uri="{BB962C8B-B14F-4D97-AF65-F5344CB8AC3E}">
        <p14:creationId xmlns:p14="http://schemas.microsoft.com/office/powerpoint/2010/main" val="2183714743"/>
      </p:ext>
    </p:extLst>
  </p:cSld>
  <p:clrMapOvr>
    <a:masterClrMapping/>
  </p:clrMapOvr>
  <p:transition/>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EC7D36EC-10B4-4BF5-80EC-42FD44A6BDBA}"/>
              </a:ext>
            </a:extLst>
          </p:cNvPr>
          <p:cNvSpPr>
            <a:spLocks noGrp="1"/>
          </p:cNvSpPr>
          <p:nvPr>
            <p:ph type="title"/>
          </p:nvPr>
        </p:nvSpPr>
        <p:spPr/>
        <p:txBody>
          <a:bodyPr>
            <a:normAutofit/>
          </a:bodyPr>
          <a:lstStyle/>
          <a:p>
            <a:pPr>
              <a:defRPr/>
            </a:pPr>
            <a:r>
              <a:rPr lang="cy" sz="4300" b="1" i="0" u="none" strike="noStrike" cap="none" baseline="0" dirty="0">
                <a:solidFill>
                  <a:srgbClr val="000000"/>
                </a:solidFill>
                <a:effectLst/>
                <a:uFillTx/>
                <a:latin typeface="Aptos Display"/>
              </a:rPr>
              <a:t>Tensiynau a Gwrthdaro</a:t>
            </a:r>
            <a:br>
              <a:rPr sz="4300" dirty="0"/>
            </a:br>
            <a:r>
              <a:rPr lang="cy" sz="4300" b="1" i="0" u="none" strike="noStrike" cap="none" baseline="0" dirty="0">
                <a:solidFill>
                  <a:srgbClr val="000000"/>
                </a:solidFill>
                <a:effectLst/>
                <a:uFillTx/>
                <a:latin typeface="Aptos Display"/>
              </a:rPr>
              <a:t>Ymarfer 3 </a:t>
            </a:r>
          </a:p>
        </p:txBody>
      </p:sp>
      <p:sp>
        <p:nvSpPr>
          <p:cNvPr id="34818" name="Content Placeholder 1">
            <a:extLst>
              <a:ext uri="{FF2B5EF4-FFF2-40B4-BE49-F238E27FC236}">
                <a16:creationId xmlns:a16="http://schemas.microsoft.com/office/drawing/2014/main" id="{E5F1370F-1DD6-437A-ADF1-80E2D0F9CA70}"/>
              </a:ext>
            </a:extLst>
          </p:cNvPr>
          <p:cNvSpPr>
            <a:spLocks noGrp="1"/>
          </p:cNvSpPr>
          <p:nvPr>
            <p:ph idx="1"/>
          </p:nvPr>
        </p:nvSpPr>
        <p:spPr/>
        <p:txBody>
          <a:bodyPr>
            <a:normAutofit/>
          </a:bodyPr>
          <a:lstStyle/>
          <a:p>
            <a:r>
              <a:rPr lang="cy" sz="2400" b="0" i="0" u="none" strike="noStrike" cap="none" baseline="0" dirty="0">
                <a:solidFill>
                  <a:srgbClr val="000000"/>
                </a:solidFill>
                <a:effectLst/>
                <a:uFillTx/>
                <a:latin typeface="Aptos"/>
              </a:rPr>
              <a:t>Myfyriwch ar rai o'r </a:t>
            </a:r>
            <a:r>
              <a:rPr lang="cy" sz="2400" b="1" i="0" u="none" strike="noStrike" cap="none" baseline="0" dirty="0">
                <a:solidFill>
                  <a:srgbClr val="000000"/>
                </a:solidFill>
                <a:effectLst/>
                <a:uFillTx/>
                <a:latin typeface="Aptos"/>
              </a:rPr>
              <a:t>tensiynau a gwrthdaro </a:t>
            </a:r>
            <a:r>
              <a:rPr lang="cy" sz="2400" b="0" i="0" u="none" strike="noStrike" cap="none" baseline="0" dirty="0">
                <a:solidFill>
                  <a:srgbClr val="000000"/>
                </a:solidFill>
                <a:effectLst/>
                <a:uFillTx/>
                <a:latin typeface="Aptos"/>
              </a:rPr>
              <a:t>posibl sy'n gynhenid yn eich maes ymarfer wrth geisio cydweithio?</a:t>
            </a:r>
          </a:p>
          <a:p>
            <a:r>
              <a:rPr lang="cy" sz="2400" b="0" i="0" u="none" strike="noStrike" cap="none" baseline="0" dirty="0">
                <a:solidFill>
                  <a:srgbClr val="000000"/>
                </a:solidFill>
                <a:effectLst/>
                <a:uFillTx/>
                <a:latin typeface="Aptos"/>
              </a:rPr>
              <a:t>Gall y rhain gynnwys gwrthdaro buddiannau, gwrthdaro rhwng gwerthoedd.</a:t>
            </a:r>
          </a:p>
          <a:p>
            <a:r>
              <a:rPr lang="cy" sz="2400" dirty="0">
                <a:solidFill>
                  <a:srgbClr val="000000"/>
                </a:solidFill>
                <a:latin typeface="Aptos"/>
              </a:rPr>
              <a:t>Dylech hefyd ystyried effaith bosibl gwrthdaro sy’n ymwneud â</a:t>
            </a:r>
            <a:r>
              <a:rPr lang="cy" sz="2400" b="0" i="0" u="none" strike="noStrike" cap="none" baseline="0" dirty="0">
                <a:solidFill>
                  <a:srgbClr val="000000"/>
                </a:solidFill>
                <a:effectLst/>
                <a:uFillTx/>
                <a:latin typeface="Aptos"/>
              </a:rPr>
              <a:t> deddfwriaeth/polisi/</a:t>
            </a:r>
            <a:br>
              <a:rPr lang="cy" sz="2400" b="0" i="0" u="none" strike="noStrike" cap="none" baseline="0" dirty="0">
                <a:solidFill>
                  <a:srgbClr val="000000"/>
                </a:solidFill>
                <a:effectLst/>
                <a:uFillTx/>
                <a:latin typeface="Aptos"/>
              </a:rPr>
            </a:br>
            <a:r>
              <a:rPr lang="cy" sz="2400" b="0" i="0" u="none" strike="noStrike" cap="none" baseline="0" dirty="0">
                <a:solidFill>
                  <a:srgbClr val="000000"/>
                </a:solidFill>
                <a:effectLst/>
                <a:uFillTx/>
                <a:latin typeface="Aptos"/>
              </a:rPr>
              <a:t>gweithdrefn wrth geisio   cydweithio ag unigolion, teuluoedd, gofalwyr a gweithwyr proffesiynol, sefydliadau, asiantaethau eraill. </a:t>
            </a:r>
            <a:r>
              <a:rPr lang="cy" sz="1900" b="0" i="0" u="none" strike="noStrike" cap="none" baseline="0" dirty="0">
                <a:solidFill>
                  <a:srgbClr val="000000"/>
                </a:solidFill>
                <a:effectLst/>
                <a:uFillTx/>
                <a:latin typeface="Aptos"/>
              </a:rPr>
              <a:t> </a:t>
            </a:r>
          </a:p>
          <a:p>
            <a:pPr marL="0" indent="0">
              <a:buNone/>
            </a:pPr>
            <a:endParaRPr lang="cy" sz="1900" b="0" i="0" u="none" strike="noStrike" cap="none" baseline="0" dirty="0">
              <a:solidFill>
                <a:srgbClr val="000000"/>
              </a:solidFill>
              <a:effectLst/>
              <a:uFillTx/>
              <a:latin typeface="Aptos"/>
            </a:endParaRPr>
          </a:p>
          <a:p>
            <a:endParaRPr lang="en-GB" altLang="en-US" sz="1900" dirty="0"/>
          </a:p>
        </p:txBody>
      </p:sp>
      <p:sp>
        <p:nvSpPr>
          <p:cNvPr id="5" name="Footer Placeholder 4">
            <a:extLst>
              <a:ext uri="{FF2B5EF4-FFF2-40B4-BE49-F238E27FC236}">
                <a16:creationId xmlns:a16="http://schemas.microsoft.com/office/drawing/2014/main" id="{8C9FE78B-43BB-43D8-2BDD-F1BD3C7BBACB}"/>
              </a:ext>
            </a:extLst>
          </p:cNvPr>
          <p:cNvSpPr>
            <a:spLocks noGrp="1"/>
          </p:cNvSpPr>
          <p:nvPr>
            <p:ph type="ftr" sz="quarter" idx="11"/>
          </p:nvPr>
        </p:nvSpPr>
        <p:spPr/>
        <p:txBody>
          <a:bodyPr>
            <a:normAutofit/>
          </a:bodyPr>
          <a:lstStyle/>
          <a:p>
            <a:pPr>
              <a:lnSpc>
                <a:spcPct val="90000"/>
              </a:lnSpc>
              <a:spcAft>
                <a:spcPts val="600"/>
              </a:spcAft>
              <a:defRPr/>
            </a:pPr>
            <a:r>
              <a:rPr lang="cy" sz="200" b="0" i="0" u="none" strike="noStrike" cap="none" baseline="0" dirty="0">
                <a:solidFill>
                  <a:srgbClr val="767676"/>
                </a:solidFill>
                <a:effectLst/>
                <a:uFillTx/>
                <a:latin typeface="Aptos"/>
              </a:rPr>
              <a:t>PORTH AGORED - </a:t>
            </a:r>
            <a:r>
              <a:rPr lang="en-GB" sz="200" b="0" i="0" u="none" strike="noStrike" cap="none" baseline="0" dirty="0" err="1">
                <a:solidFill>
                  <a:srgbClr val="767676"/>
                </a:solidFill>
                <a:effectLst/>
                <a:uFillTx/>
                <a:latin typeface="Aptos"/>
              </a:rPr>
              <a:t>Cadarnhau</a:t>
            </a:r>
            <a:r>
              <a:rPr lang="cy" sz="200" b="0" i="0" u="none" strike="noStrike" cap="none" baseline="0" dirty="0">
                <a:solidFill>
                  <a:srgbClr val="767676"/>
                </a:solidFill>
                <a:effectLst/>
                <a:uFillTx/>
                <a:latin typeface="Aptos"/>
              </a:rPr>
              <a:t> Ymarfer Gwaith Cymdeithasol</a:t>
            </a:r>
          </a:p>
          <a:p>
            <a:pPr>
              <a:lnSpc>
                <a:spcPct val="90000"/>
              </a:lnSpc>
              <a:spcAft>
                <a:spcPts val="600"/>
              </a:spcAft>
              <a:defRPr/>
            </a:pPr>
            <a:r>
              <a:rPr lang="en-GB" sz="200" dirty="0"/>
              <a:t>
</a:t>
            </a:r>
          </a:p>
        </p:txBody>
      </p:sp>
      <p:sp>
        <p:nvSpPr>
          <p:cNvPr id="2" name="Slide Number Placeholder 1">
            <a:extLst>
              <a:ext uri="{FF2B5EF4-FFF2-40B4-BE49-F238E27FC236}">
                <a16:creationId xmlns:a16="http://schemas.microsoft.com/office/drawing/2014/main" id="{8387457D-0119-6B2A-3534-75E064EB80B9}"/>
              </a:ext>
            </a:extLst>
          </p:cNvPr>
          <p:cNvSpPr>
            <a:spLocks noGrp="1"/>
          </p:cNvSpPr>
          <p:nvPr>
            <p:ph type="sldNum" sz="quarter" idx="12"/>
          </p:nvPr>
        </p:nvSpPr>
        <p:spPr/>
        <p:txBody>
          <a:bodyPr>
            <a:normAutofit/>
          </a:bodyPr>
          <a:lstStyle/>
          <a:p>
            <a:pPr>
              <a:spcAft>
                <a:spcPts val="600"/>
              </a:spcAft>
              <a:defRPr/>
            </a:pPr>
            <a:fld id="{B279AC3C-9A7B-46D6-8EDB-3083219B5F49}" type="slidenum">
              <a:rPr lang="en-GB" altLang="en-US" smtClean="0"/>
              <a:pPr>
                <a:spcAft>
                  <a:spcPts val="600"/>
                </a:spcAft>
                <a:defRPr/>
              </a:pPr>
              <a:t>23</a:t>
            </a:fld>
            <a:endParaRPr lang="en-GB" altLang="en-US"/>
          </a:p>
        </p:txBody>
      </p:sp>
    </p:spTree>
  </p:cSld>
  <p:clrMapOvr>
    <a:masterClrMapping/>
  </p:clrMapOv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818" name="Picture 2">
            <a:extLst>
              <a:ext uri="{FF2B5EF4-FFF2-40B4-BE49-F238E27FC236}">
                <a16:creationId xmlns:a16="http://schemas.microsoft.com/office/drawing/2014/main" id="{63CA1105-D515-4004-BFE7-033DC76FE90F}"/>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130201" y="4937582"/>
            <a:ext cx="2664296" cy="19982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itle 1">
            <a:extLst>
              <a:ext uri="{FF2B5EF4-FFF2-40B4-BE49-F238E27FC236}">
                <a16:creationId xmlns:a16="http://schemas.microsoft.com/office/drawing/2014/main" id="{E5340B1C-21A0-425B-B03D-5BD15062790B}"/>
              </a:ext>
            </a:extLst>
          </p:cNvPr>
          <p:cNvSpPr txBox="1"/>
          <p:nvPr/>
        </p:nvSpPr>
        <p:spPr>
          <a:xfrm>
            <a:off x="468313" y="333375"/>
            <a:ext cx="8229600" cy="647700"/>
          </a:xfrm>
          <a:prstGeom prst="rect">
            <a:avLst/>
          </a:prstGeom>
        </p:spPr>
        <p:txBody>
          <a:bodyPr/>
          <a:lstStyle/>
          <a:p>
            <a:pPr algn="ctr" eaLnBrk="1" fontAlgn="auto" hangingPunct="1">
              <a:spcAft>
                <a:spcPct val="0"/>
              </a:spcAft>
              <a:defRPr/>
            </a:pPr>
            <a:r>
              <a:rPr lang="cy" sz="4000" b="0" i="0" u="none" strike="noStrike" cap="none" baseline="0">
                <a:solidFill>
                  <a:srgbClr val="000000"/>
                </a:solidFill>
                <a:effectLst/>
                <a:uFillTx/>
                <a:latin typeface="Aptos Display"/>
              </a:rPr>
              <a:t>Tensiynau a Gwrthdaro </a:t>
            </a:r>
          </a:p>
        </p:txBody>
      </p:sp>
      <p:sp>
        <p:nvSpPr>
          <p:cNvPr id="4" name="Title 1">
            <a:extLst>
              <a:ext uri="{FF2B5EF4-FFF2-40B4-BE49-F238E27FC236}">
                <a16:creationId xmlns:a16="http://schemas.microsoft.com/office/drawing/2014/main" id="{C31B4AAB-4984-41AA-9414-4BBA60FF5652}"/>
              </a:ext>
            </a:extLst>
          </p:cNvPr>
          <p:cNvSpPr txBox="1"/>
          <p:nvPr/>
        </p:nvSpPr>
        <p:spPr>
          <a:xfrm>
            <a:off x="5131043" y="5405711"/>
            <a:ext cx="3203526" cy="1368152"/>
          </a:xfrm>
          <a:prstGeom prst="rect">
            <a:avLst/>
          </a:prstGeom>
        </p:spPr>
        <p:txBody>
          <a:bodyPr/>
          <a:lstStyle/>
          <a:p>
            <a:pPr algn="ctr" eaLnBrk="1" fontAlgn="auto" hangingPunct="1">
              <a:spcAft>
                <a:spcPct val="0"/>
              </a:spcAft>
              <a:defRPr/>
            </a:pPr>
            <a:endParaRPr lang="en-GB" altLang="en-US" sz="1000">
              <a:latin typeface="+mj-lt"/>
              <a:ea typeface="+mj-ea"/>
              <a:cs typeface="+mj-cs"/>
            </a:endParaRPr>
          </a:p>
        </p:txBody>
      </p:sp>
      <p:sp>
        <p:nvSpPr>
          <p:cNvPr id="10" name="Content Placeholder 9">
            <a:extLst>
              <a:ext uri="{FF2B5EF4-FFF2-40B4-BE49-F238E27FC236}">
                <a16:creationId xmlns:a16="http://schemas.microsoft.com/office/drawing/2014/main" id="{DA94517C-CA6C-4B5E-B7C4-F73340CDA211}"/>
              </a:ext>
            </a:extLst>
          </p:cNvPr>
          <p:cNvSpPr>
            <a:spLocks noGrp="1"/>
          </p:cNvSpPr>
          <p:nvPr>
            <p:ph idx="1"/>
          </p:nvPr>
        </p:nvSpPr>
        <p:spPr>
          <a:xfrm>
            <a:off x="405859" y="1268760"/>
            <a:ext cx="8229600" cy="4221062"/>
          </a:xfrm>
        </p:spPr>
        <p:txBody>
          <a:bodyPr>
            <a:normAutofit/>
          </a:bodyPr>
          <a:lstStyle/>
          <a:p>
            <a:pPr fontAlgn="auto">
              <a:spcBef>
                <a:spcPct val="20000"/>
              </a:spcBef>
              <a:spcAft>
                <a:spcPct val="0"/>
              </a:spcAft>
              <a:buNone/>
              <a:defRPr/>
            </a:pPr>
            <a:r>
              <a:rPr lang="cy" sz="2000" b="0" i="0" u="none" strike="noStrike" cap="none" baseline="0" dirty="0">
                <a:solidFill>
                  <a:srgbClr val="000000"/>
                </a:solidFill>
                <a:effectLst/>
                <a:uFillTx/>
                <a:latin typeface="Aptos"/>
              </a:rPr>
              <a:t>Bydd gweithwyr cymdeithasol sy’n gweithio mewn cyd-destun cyfreithiol yn wynebu sawl penbleth:</a:t>
            </a:r>
            <a:br>
              <a:rPr sz="2000" dirty="0"/>
            </a:br>
            <a:br>
              <a:rPr sz="2000" dirty="0"/>
            </a:br>
            <a:r>
              <a:rPr lang="cy" sz="2000" b="0" i="0" u="none" strike="noStrike" cap="none" baseline="0" dirty="0">
                <a:solidFill>
                  <a:srgbClr val="000000"/>
                </a:solidFill>
                <a:effectLst/>
                <a:uFillTx/>
                <a:latin typeface="Aptos"/>
              </a:rPr>
              <a:t>* Annibyniaeth v Dibyniaeth;</a:t>
            </a:r>
            <a:br>
              <a:rPr sz="2000" dirty="0"/>
            </a:br>
            <a:r>
              <a:rPr lang="cy" sz="2000" b="0" i="0" u="none" strike="noStrike" cap="none" baseline="0" dirty="0">
                <a:solidFill>
                  <a:srgbClr val="000000"/>
                </a:solidFill>
                <a:effectLst/>
                <a:uFillTx/>
                <a:latin typeface="Aptos"/>
              </a:rPr>
              <a:t>* Ymyrraeth v </a:t>
            </a:r>
            <a:r>
              <a:rPr lang="cy" sz="2000" b="0" i="1" u="none" strike="noStrike" cap="none" baseline="0" dirty="0">
                <a:solidFill>
                  <a:srgbClr val="000000"/>
                </a:solidFill>
                <a:effectLst/>
                <a:uFillTx/>
                <a:latin typeface="Aptos"/>
              </a:rPr>
              <a:t>Laissez Faire</a:t>
            </a:r>
            <a:r>
              <a:rPr lang="cy" sz="2000" b="0" i="0" u="none" strike="noStrike" cap="none" baseline="0" dirty="0">
                <a:solidFill>
                  <a:srgbClr val="000000"/>
                </a:solidFill>
                <a:effectLst/>
                <a:uFillTx/>
                <a:latin typeface="Aptos"/>
              </a:rPr>
              <a:t>;</a:t>
            </a:r>
            <a:br>
              <a:rPr sz="2000" dirty="0"/>
            </a:br>
            <a:r>
              <a:rPr lang="cy" sz="2000" b="0" i="0" u="none" strike="noStrike" cap="none" baseline="0" dirty="0">
                <a:solidFill>
                  <a:srgbClr val="000000"/>
                </a:solidFill>
                <a:effectLst/>
                <a:uFillTx/>
                <a:latin typeface="Aptos"/>
              </a:rPr>
              <a:t>* Awdurdod v Partneriaeth (cyd-gynhyrchu);</a:t>
            </a:r>
          </a:p>
          <a:p>
            <a:pPr fontAlgn="auto">
              <a:spcBef>
                <a:spcPct val="20000"/>
              </a:spcBef>
              <a:spcAft>
                <a:spcPct val="0"/>
              </a:spcAft>
              <a:buNone/>
              <a:defRPr/>
            </a:pPr>
            <a:r>
              <a:rPr lang="cy" sz="2000" b="0" i="0" u="none" strike="noStrike" cap="none" baseline="0" dirty="0">
                <a:solidFill>
                  <a:srgbClr val="000000"/>
                </a:solidFill>
                <a:effectLst/>
                <a:uFillTx/>
                <a:latin typeface="Aptos"/>
              </a:rPr>
              <a:t>   * Hawliau sy’n gwrthdaro;</a:t>
            </a:r>
            <a:br>
              <a:rPr sz="2000" dirty="0"/>
            </a:br>
            <a:r>
              <a:rPr lang="cy" sz="2000" b="0" i="0" u="none" strike="noStrike" cap="none" baseline="0" dirty="0">
                <a:solidFill>
                  <a:srgbClr val="000000"/>
                </a:solidFill>
                <a:effectLst/>
                <a:uFillTx/>
                <a:latin typeface="Aptos"/>
              </a:rPr>
              <a:t>* Yr angen i amddiffyn v yr angen i hyrwyddo hawliau </a:t>
            </a:r>
            <a:br>
              <a:rPr sz="2000" dirty="0"/>
            </a:br>
            <a:endParaRPr lang="en-GB" sz="2000" dirty="0"/>
          </a:p>
          <a:p>
            <a:pPr fontAlgn="auto">
              <a:spcBef>
                <a:spcPct val="20000"/>
              </a:spcBef>
              <a:spcAft>
                <a:spcPct val="0"/>
              </a:spcAft>
              <a:buNone/>
              <a:defRPr/>
            </a:pPr>
            <a:r>
              <a:rPr lang="cy" sz="2000" b="0" i="0" u="none" strike="noStrike" cap="none" baseline="0" dirty="0">
                <a:solidFill>
                  <a:srgbClr val="000000"/>
                </a:solidFill>
                <a:effectLst/>
                <a:uFillTx/>
                <a:latin typeface="Aptos"/>
              </a:rPr>
              <a:t>Mae’r gyfraith yn gosod ffiniau: mewn perthynas â PH</a:t>
            </a:r>
            <a:r>
              <a:rPr lang="cy" sz="2000" b="0" i="0" u="none" strike="noStrike" cap="none" baseline="0" dirty="0">
                <a:solidFill>
                  <a:srgbClr val="000000"/>
                </a:solidFill>
                <a:effectLst/>
                <a:uFillTx/>
                <a:latin typeface="Arial"/>
              </a:rPr>
              <a:t>Ŵ</a:t>
            </a:r>
            <a:r>
              <a:rPr lang="cy" sz="2000" b="0" i="0" u="none" strike="noStrike" cap="none" baseline="0" dirty="0">
                <a:solidFill>
                  <a:srgbClr val="000000"/>
                </a:solidFill>
                <a:effectLst/>
                <a:uFillTx/>
                <a:latin typeface="Aptos"/>
              </a:rPr>
              <a:t>ER a DYLETSWYDDAU </a:t>
            </a:r>
          </a:p>
          <a:p>
            <a:pPr fontAlgn="auto">
              <a:spcBef>
                <a:spcPct val="20000"/>
              </a:spcBef>
              <a:spcAft>
                <a:spcPct val="0"/>
              </a:spcAft>
              <a:buNone/>
              <a:defRPr/>
            </a:pPr>
            <a:r>
              <a:rPr lang="cy" sz="2000" b="0" i="0" u="none" strike="noStrike" cap="none" baseline="0" dirty="0">
                <a:solidFill>
                  <a:srgbClr val="000000"/>
                </a:solidFill>
                <a:effectLst/>
                <a:uFillTx/>
                <a:latin typeface="Aptos"/>
              </a:rPr>
              <a:t>Gall Cod Ymarfer SSWB(W)A fod yn ddefnyddiol i ystyried y materion hyn; fodd bynnag, sicrhewch eu bod yn cael eu darllen ar y cyd â’r rheoliadau. </a:t>
            </a:r>
          </a:p>
        </p:txBody>
      </p:sp>
      <p:sp>
        <p:nvSpPr>
          <p:cNvPr id="2" name="Slide Number Placeholder 1">
            <a:extLst>
              <a:ext uri="{FF2B5EF4-FFF2-40B4-BE49-F238E27FC236}">
                <a16:creationId xmlns:a16="http://schemas.microsoft.com/office/drawing/2014/main" id="{6660E763-7B1D-41E0-BFBA-04053181080F}"/>
              </a:ext>
            </a:extLst>
          </p:cNvPr>
          <p:cNvSpPr>
            <a:spLocks noGrp="1"/>
          </p:cNvSpPr>
          <p:nvPr>
            <p:ph type="sldNum" sz="quarter" idx="12"/>
          </p:nvPr>
        </p:nvSpPr>
        <p:spPr/>
        <p:txBody>
          <a:bodyPr/>
          <a:lstStyle/>
          <a:p>
            <a:pPr>
              <a:defRPr/>
            </a:pPr>
            <a:fld id="{3667BF6C-317A-46B2-9AC2-0A4D69FFFBED}" type="slidenum">
              <a:rPr lang="en-US" altLang="en-US" smtClean="0"/>
              <a:pPr>
                <a:defRPr/>
              </a:pPr>
              <a:t>24</a:t>
            </a:fld>
            <a:endParaRPr lang="en-US" altLang="en-US"/>
          </a:p>
        </p:txBody>
      </p:sp>
    </p:spTree>
  </p:cSld>
  <p:clrMapOvr>
    <a:masterClrMapping/>
  </p:clrMapOv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5698B09-942D-4651-9624-F1B7E8F6FC6A}"/>
              </a:ext>
            </a:extLst>
          </p:cNvPr>
          <p:cNvSpPr>
            <a:spLocks noGrp="1"/>
          </p:cNvSpPr>
          <p:nvPr>
            <p:ph type="title"/>
          </p:nvPr>
        </p:nvSpPr>
        <p:spPr>
          <a:xfrm>
            <a:off x="429369" y="238539"/>
            <a:ext cx="8263890" cy="1434415"/>
          </a:xfrm>
        </p:spPr>
        <p:txBody>
          <a:bodyPr anchor="b">
            <a:normAutofit/>
          </a:bodyPr>
          <a:lstStyle/>
          <a:p>
            <a:pPr>
              <a:defRPr/>
            </a:pPr>
            <a:r>
              <a:rPr lang="cy" sz="4700" b="1" i="0" u="none" strike="noStrike" cap="none" baseline="0">
                <a:solidFill>
                  <a:srgbClr val="000000"/>
                </a:solidFill>
                <a:effectLst/>
                <a:uFillTx/>
                <a:latin typeface="Aptos Display"/>
              </a:rPr>
              <a:t>Risg, Diogelu a Gwerthoedd</a:t>
            </a:r>
          </a:p>
        </p:txBody>
      </p:sp>
      <p:sp>
        <p:nvSpPr>
          <p:cNvPr id="53250" name="Content Placeholder 1">
            <a:extLst>
              <a:ext uri="{FF2B5EF4-FFF2-40B4-BE49-F238E27FC236}">
                <a16:creationId xmlns:a16="http://schemas.microsoft.com/office/drawing/2014/main" id="{E930F170-B02F-451B-9051-F6A645E32D33}"/>
              </a:ext>
            </a:extLst>
          </p:cNvPr>
          <p:cNvSpPr>
            <a:spLocks noGrp="1"/>
          </p:cNvSpPr>
          <p:nvPr>
            <p:ph idx="1"/>
          </p:nvPr>
        </p:nvSpPr>
        <p:spPr>
          <a:xfrm>
            <a:off x="429369" y="2071316"/>
            <a:ext cx="5035164" cy="4119172"/>
          </a:xfrm>
        </p:spPr>
        <p:txBody>
          <a:bodyPr anchor="t">
            <a:normAutofit lnSpcReduction="10000"/>
          </a:bodyPr>
          <a:lstStyle/>
          <a:p>
            <a:pPr>
              <a:defRPr/>
            </a:pPr>
            <a:r>
              <a:rPr lang="cy" sz="1900" b="0" i="0" u="none" strike="noStrike" cap="none" baseline="0">
                <a:solidFill>
                  <a:srgbClr val="000000"/>
                </a:solidFill>
                <a:effectLst/>
                <a:uFillTx/>
                <a:latin typeface="Aptos"/>
              </a:rPr>
              <a:t>Mae delio â risg a gwerthoedd yn llawn cyfyng-gyngor moesol a moesegol i weithwyr cymdeithasol</a:t>
            </a:r>
          </a:p>
          <a:p>
            <a:pPr>
              <a:defRPr/>
            </a:pPr>
            <a:r>
              <a:rPr lang="cy" sz="1900" b="0" i="0" u="none" strike="noStrike" cap="none" baseline="0">
                <a:solidFill>
                  <a:srgbClr val="000000"/>
                </a:solidFill>
                <a:effectLst/>
                <a:uFillTx/>
                <a:latin typeface="Aptos"/>
              </a:rPr>
              <a:t>Yn aml nid oes ateb “cywir” nac “anghywir” gan nad yw asesu risg byth yn wyddor fanwl gywir</a:t>
            </a:r>
          </a:p>
          <a:p>
            <a:pPr>
              <a:defRPr/>
            </a:pPr>
            <a:r>
              <a:rPr lang="cy" sz="1900" b="0" i="0" u="none" strike="noStrike" cap="none" baseline="0">
                <a:solidFill>
                  <a:srgbClr val="000000"/>
                </a:solidFill>
                <a:effectLst/>
                <a:uFillTx/>
                <a:latin typeface="Aptos"/>
              </a:rPr>
              <a:t>Gall penderfyniadau anghywir yn y broses asesu arwain at oblygiadau difrifol a dwys  </a:t>
            </a:r>
          </a:p>
          <a:p>
            <a:pPr>
              <a:defRPr/>
            </a:pPr>
            <a:r>
              <a:rPr lang="cy" sz="1900" b="0" i="0" u="none" strike="noStrike" cap="none" baseline="0">
                <a:solidFill>
                  <a:srgbClr val="000000"/>
                </a:solidFill>
                <a:effectLst/>
                <a:uFillTx/>
                <a:latin typeface="Aptos"/>
              </a:rPr>
              <a:t>Yn aml, gwneir penderfyniadau o dan amodau sy'n “ansicrwydd wedi'i greu” lle nid yn unig y mae'r sylfaen wybodaeth yn anghyflawn ond yn aml mae mwy a gwell gwybodaeth yn golygu mwy o ansicrwydd.</a:t>
            </a:r>
          </a:p>
          <a:p>
            <a:pPr marL="109537" indent="0">
              <a:buFont typeface="Wingdings 3" panose="05040102010807070707" pitchFamily="18" charset="2"/>
              <a:buNone/>
              <a:defRPr/>
            </a:pPr>
            <a:r>
              <a:rPr lang="cy" sz="1900" b="0" i="0" u="none" strike="noStrike" cap="none" baseline="0">
                <a:solidFill>
                  <a:srgbClr val="000000"/>
                </a:solidFill>
                <a:effectLst/>
                <a:uFillTx/>
                <a:latin typeface="Aptos"/>
              </a:rPr>
              <a:t>     Adams, Dominelli a Payne (2009) </a:t>
            </a:r>
          </a:p>
          <a:p>
            <a:pPr marL="109537" indent="0">
              <a:buFont typeface="Wingdings 3" panose="05040102010807070707" pitchFamily="18" charset="2"/>
              <a:buNone/>
              <a:defRPr/>
            </a:pPr>
            <a:endParaRPr lang="en-GB" altLang="en-US" sz="1900"/>
          </a:p>
          <a:p>
            <a:pPr>
              <a:defRPr/>
            </a:pPr>
            <a:endParaRPr lang="en-GB" altLang="en-US" sz="1900"/>
          </a:p>
        </p:txBody>
      </p:sp>
      <p:pic>
        <p:nvPicPr>
          <p:cNvPr id="53252" name="Picture 53251" descr="Two people holding each other's hands">
            <a:extLst>
              <a:ext uri="{FF2B5EF4-FFF2-40B4-BE49-F238E27FC236}">
                <a16:creationId xmlns:a16="http://schemas.microsoft.com/office/drawing/2014/main" id="{62B8B989-AE5B-97AC-BD08-A6410CFC97C2}"/>
              </a:ext>
            </a:extLst>
          </p:cNvPr>
          <p:cNvPicPr>
            <a:picLocks noChangeAspect="1"/>
          </p:cNvPicPr>
          <p:nvPr/>
        </p:nvPicPr>
        <p:blipFill>
          <a:blip r:embed="rId3"/>
          <a:srcRect l="23108" r="28730" b="2"/>
          <a:stretch>
            <a:fillRect/>
          </a:stretch>
        </p:blipFill>
        <p:spPr>
          <a:xfrm>
            <a:off x="5756743" y="2093976"/>
            <a:ext cx="2955798" cy="4096512"/>
          </a:xfrm>
          <a:prstGeom prst="rect">
            <a:avLst/>
          </a:prstGeom>
        </p:spPr>
      </p:pic>
      <p:sp>
        <p:nvSpPr>
          <p:cNvPr id="2" name="Slide Number Placeholder 1">
            <a:extLst>
              <a:ext uri="{FF2B5EF4-FFF2-40B4-BE49-F238E27FC236}">
                <a16:creationId xmlns:a16="http://schemas.microsoft.com/office/drawing/2014/main" id="{FE3C20C7-1561-BADA-6C65-EEFDEDDD259B}"/>
              </a:ext>
            </a:extLst>
          </p:cNvPr>
          <p:cNvSpPr>
            <a:spLocks noGrp="1"/>
          </p:cNvSpPr>
          <p:nvPr>
            <p:ph type="sldNum" sz="quarter" idx="12"/>
          </p:nvPr>
        </p:nvSpPr>
        <p:spPr/>
        <p:txBody>
          <a:bodyPr/>
          <a:lstStyle/>
          <a:p>
            <a:pPr>
              <a:defRPr/>
            </a:pPr>
            <a:fld id="{B279AC3C-9A7B-46D6-8EDB-3083219B5F49}" type="slidenum">
              <a:rPr lang="en-GB" altLang="en-US" smtClean="0"/>
              <a:pPr>
                <a:defRPr/>
              </a:pPr>
              <a:t>25</a:t>
            </a:fld>
            <a:endParaRPr lang="en-GB" altLang="en-US"/>
          </a:p>
        </p:txBody>
      </p:sp>
      <p:sp>
        <p:nvSpPr>
          <p:cNvPr id="5" name="Footer Placeholder 4">
            <a:extLst>
              <a:ext uri="{FF2B5EF4-FFF2-40B4-BE49-F238E27FC236}">
                <a16:creationId xmlns:a16="http://schemas.microsoft.com/office/drawing/2014/main" id="{178B625A-D6A0-D589-8519-F730F4989A70}"/>
              </a:ext>
            </a:extLst>
          </p:cNvPr>
          <p:cNvSpPr>
            <a:spLocks noGrp="1"/>
          </p:cNvSpPr>
          <p:nvPr>
            <p:ph type="ftr" sz="quarter" idx="11"/>
          </p:nvPr>
        </p:nvSpPr>
        <p:spPr/>
        <p:txBody>
          <a:bodyPr/>
          <a:lstStyle/>
          <a:p>
            <a:pPr>
              <a:defRPr/>
            </a:pPr>
            <a:r>
              <a:rPr lang="cy" sz="900" b="0" i="0" u="none" strike="noStrike" cap="none" baseline="0" dirty="0">
                <a:solidFill>
                  <a:srgbClr val="767676"/>
                </a:solidFill>
                <a:effectLst/>
                <a:uFillTx/>
                <a:latin typeface="Aptos"/>
              </a:rPr>
              <a:t>PORTH AGORED - </a:t>
            </a:r>
            <a:r>
              <a:rPr lang="en-GB" sz="900" b="0" i="0" u="none" strike="noStrike" cap="none" baseline="0" dirty="0" err="1">
                <a:solidFill>
                  <a:srgbClr val="767676"/>
                </a:solidFill>
                <a:effectLst/>
                <a:uFillTx/>
                <a:latin typeface="Aptos"/>
              </a:rPr>
              <a:t>Cadarnhau</a:t>
            </a:r>
            <a:r>
              <a:rPr lang="cy" sz="900" b="0" i="0" u="none" strike="noStrike" cap="none" baseline="0" dirty="0">
                <a:solidFill>
                  <a:srgbClr val="767676"/>
                </a:solidFill>
                <a:effectLst/>
                <a:uFillTx/>
                <a:latin typeface="Aptos"/>
              </a:rPr>
              <a:t> Ymarfer Gwaith Cymdeithasol</a:t>
            </a:r>
          </a:p>
          <a:p>
            <a:pPr>
              <a:defRPr/>
            </a:pPr>
            <a:r>
              <a:rPr lang="en-GB" dirty="0"/>
              <a:t>
</a:t>
            </a:r>
          </a:p>
        </p:txBody>
      </p:sp>
    </p:spTree>
  </p:cSld>
  <p:clrMapOvr>
    <a:masterClrMapping/>
  </p:clrMapOv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138D1A5-23AF-4601-B4A8-EA6CF57D6D2C}"/>
              </a:ext>
            </a:extLst>
          </p:cNvPr>
          <p:cNvSpPr>
            <a:spLocks noGrp="1"/>
          </p:cNvSpPr>
          <p:nvPr>
            <p:ph type="title"/>
          </p:nvPr>
        </p:nvSpPr>
        <p:spPr/>
        <p:txBody>
          <a:bodyPr/>
          <a:lstStyle/>
          <a:p>
            <a:pPr>
              <a:defRPr/>
            </a:pPr>
            <a:r>
              <a:rPr lang="cy" sz="3300" b="1" i="0" u="none" strike="noStrike" cap="none" baseline="0" dirty="0">
                <a:solidFill>
                  <a:srgbClr val="000000"/>
                </a:solidFill>
                <a:effectLst/>
                <a:uFillTx/>
                <a:latin typeface="Aptos Display"/>
              </a:rPr>
              <a:t>Moeseg ac Ymarfer Effeithiol</a:t>
            </a:r>
          </a:p>
        </p:txBody>
      </p:sp>
      <p:sp>
        <p:nvSpPr>
          <p:cNvPr id="63491" name="Text Placeholder 3">
            <a:extLst>
              <a:ext uri="{FF2B5EF4-FFF2-40B4-BE49-F238E27FC236}">
                <a16:creationId xmlns:a16="http://schemas.microsoft.com/office/drawing/2014/main" id="{943B5D0E-6CA8-4004-897B-AC8DC6995ECB}"/>
              </a:ext>
            </a:extLst>
          </p:cNvPr>
          <p:cNvSpPr>
            <a:spLocks noGrp="1"/>
          </p:cNvSpPr>
          <p:nvPr>
            <p:ph type="body" idx="1"/>
          </p:nvPr>
        </p:nvSpPr>
        <p:spPr>
          <a:xfrm>
            <a:off x="234950" y="7210425"/>
            <a:ext cx="4040188" cy="762000"/>
          </a:xfrm>
        </p:spPr>
        <p:txBody>
          <a:bodyPr/>
          <a:lstStyle/>
          <a:p>
            <a:endParaRPr lang="en-GB" altLang="en-US"/>
          </a:p>
        </p:txBody>
      </p:sp>
      <p:sp>
        <p:nvSpPr>
          <p:cNvPr id="5" name="Content Placeholder 4">
            <a:extLst>
              <a:ext uri="{FF2B5EF4-FFF2-40B4-BE49-F238E27FC236}">
                <a16:creationId xmlns:a16="http://schemas.microsoft.com/office/drawing/2014/main" id="{ECA840DB-A3F2-4F91-8300-7C185B4FC54C}"/>
              </a:ext>
            </a:extLst>
          </p:cNvPr>
          <p:cNvSpPr>
            <a:spLocks noGrp="1"/>
          </p:cNvSpPr>
          <p:nvPr>
            <p:ph sz="half" idx="2"/>
          </p:nvPr>
        </p:nvSpPr>
        <p:spPr>
          <a:xfrm>
            <a:off x="495452" y="1506152"/>
            <a:ext cx="3868340" cy="3684588"/>
          </a:xfrm>
        </p:spPr>
        <p:txBody>
          <a:bodyPr/>
          <a:lstStyle/>
          <a:p>
            <a:pPr marL="109537" indent="0">
              <a:buFont typeface="Wingdings 3" panose="05040102010807070707" pitchFamily="18" charset="2"/>
              <a:buNone/>
              <a:defRPr/>
            </a:pPr>
            <a:r>
              <a:rPr lang="cy" sz="2000" b="1" i="0" u="none" strike="noStrike" cap="none" baseline="0" dirty="0">
                <a:solidFill>
                  <a:srgbClr val="000000"/>
                </a:solidFill>
                <a:effectLst/>
                <a:uFillTx/>
                <a:latin typeface="Aptos"/>
              </a:rPr>
              <a:t>Mae ymarfer yn foesegol yn cynnwys</a:t>
            </a:r>
            <a:r>
              <a:rPr lang="cy" sz="2000" b="0" i="0" u="none" strike="noStrike" cap="none" baseline="0" dirty="0">
                <a:solidFill>
                  <a:srgbClr val="000000"/>
                </a:solidFill>
                <a:effectLst/>
                <a:uFillTx/>
                <a:latin typeface="Aptos"/>
              </a:rPr>
              <a:t>:</a:t>
            </a:r>
          </a:p>
          <a:p>
            <a:pPr>
              <a:defRPr/>
            </a:pPr>
            <a:r>
              <a:rPr lang="cy" sz="2000" b="0" i="0" u="none" strike="noStrike" cap="none" baseline="0" dirty="0">
                <a:solidFill>
                  <a:srgbClr val="000000"/>
                </a:solidFill>
                <a:effectLst/>
                <a:uFillTx/>
                <a:latin typeface="Aptos"/>
              </a:rPr>
              <a:t>Sail gwerthoedd cryf a grymus yn ymgorffori ymwybyddiaeth o sut fydd eich dull o ymarfer yn effeithio ar unigolion </a:t>
            </a:r>
          </a:p>
          <a:p>
            <a:pPr>
              <a:defRPr/>
            </a:pPr>
            <a:r>
              <a:rPr lang="cy" sz="2000" b="0" i="0" u="none" strike="noStrike" cap="none" baseline="0" dirty="0">
                <a:solidFill>
                  <a:srgbClr val="000000"/>
                </a:solidFill>
                <a:effectLst/>
                <a:uFillTx/>
                <a:latin typeface="Aptos"/>
              </a:rPr>
              <a:t>Ymarfer gwrth-wahaniaethol a gwrth-ormesol </a:t>
            </a:r>
          </a:p>
          <a:p>
            <a:pPr>
              <a:defRPr/>
            </a:pPr>
            <a:r>
              <a:rPr lang="cy" sz="2000" b="0" i="0" u="none" strike="noStrike" cap="none" baseline="0" dirty="0">
                <a:solidFill>
                  <a:srgbClr val="000000"/>
                </a:solidFill>
                <a:effectLst/>
                <a:uFillTx/>
                <a:latin typeface="Aptos"/>
              </a:rPr>
              <a:t>Atebolrwydd personol a phroffesiynol </a:t>
            </a:r>
          </a:p>
          <a:p>
            <a:pPr marL="109537" indent="0">
              <a:buFont typeface="Wingdings 3" panose="05040102010807070707" pitchFamily="18" charset="2"/>
              <a:buNone/>
              <a:defRPr/>
            </a:pPr>
            <a:r>
              <a:rPr lang="cy" sz="1400" b="0" i="0" u="none" strike="noStrike" cap="none" baseline="0" dirty="0">
                <a:solidFill>
                  <a:srgbClr val="000000"/>
                </a:solidFill>
                <a:effectLst/>
                <a:uFillTx/>
                <a:latin typeface="Aptos"/>
              </a:rPr>
              <a:t>Watson a West (2006)</a:t>
            </a:r>
          </a:p>
          <a:p>
            <a:pPr marL="109537" indent="0">
              <a:buFont typeface="Wingdings 3" panose="05040102010807070707" pitchFamily="18" charset="2"/>
              <a:buNone/>
              <a:defRPr/>
            </a:pPr>
            <a:endParaRPr lang="en-GB" sz="2000" dirty="0"/>
          </a:p>
        </p:txBody>
      </p:sp>
      <p:sp>
        <p:nvSpPr>
          <p:cNvPr id="49158" name="Content Placeholder 6">
            <a:extLst>
              <a:ext uri="{FF2B5EF4-FFF2-40B4-BE49-F238E27FC236}">
                <a16:creationId xmlns:a16="http://schemas.microsoft.com/office/drawing/2014/main" id="{FE27DF2B-53F0-4378-BF84-52C3FAF172F4}"/>
              </a:ext>
            </a:extLst>
          </p:cNvPr>
          <p:cNvSpPr>
            <a:spLocks noGrp="1"/>
          </p:cNvSpPr>
          <p:nvPr>
            <p:ph sz="quarter" idx="4"/>
          </p:nvPr>
        </p:nvSpPr>
        <p:spPr>
          <a:xfrm>
            <a:off x="4589463" y="1484313"/>
            <a:ext cx="4041775" cy="3784600"/>
          </a:xfrm>
          <a:ln>
            <a:prstDash val="solid"/>
          </a:ln>
          <a:extLst>
            <a:ext uri="{91240B29-F687-4F45-9708-019B960494DF}">
              <a14:hiddenLine xmlns:a14="http://schemas.microsoft.com/office/drawing/2010/main" w="9525">
                <a:solidFill>
                  <a:srgbClr val="000000"/>
                </a:solidFill>
                <a:prstDash val="sysDash"/>
                <a:miter lim="800000"/>
                <a:headEnd/>
                <a:tailEnd/>
              </a14:hiddenLine>
            </a:ext>
          </a:extLst>
        </p:spPr>
        <p:txBody>
          <a:bodyPr/>
          <a:lstStyle/>
          <a:p>
            <a:pPr marL="109537" indent="0">
              <a:spcBef>
                <a:spcPct val="0"/>
              </a:spcBef>
              <a:buFont typeface="Wingdings 3" panose="05040102010807070707" pitchFamily="18" charset="2"/>
              <a:buNone/>
              <a:defRPr/>
            </a:pPr>
            <a:r>
              <a:rPr lang="cy" sz="2000" b="1" i="0" u="none" strike="noStrike" cap="none" baseline="0" dirty="0">
                <a:solidFill>
                  <a:srgbClr val="000000"/>
                </a:solidFill>
                <a:effectLst/>
                <a:uFillTx/>
                <a:latin typeface="Aptos"/>
              </a:rPr>
              <a:t>Mae ymarfer yn effeithiol yn cynnwys</a:t>
            </a:r>
            <a:r>
              <a:rPr lang="cy" sz="2000" b="0" i="0" u="none" strike="noStrike" cap="none" baseline="0" dirty="0">
                <a:solidFill>
                  <a:srgbClr val="000000"/>
                </a:solidFill>
                <a:effectLst/>
                <a:uFillTx/>
                <a:latin typeface="Aptos"/>
              </a:rPr>
              <a:t>:</a:t>
            </a:r>
          </a:p>
          <a:p>
            <a:pPr>
              <a:spcBef>
                <a:spcPct val="0"/>
              </a:spcBef>
              <a:defRPr/>
            </a:pPr>
            <a:r>
              <a:rPr lang="cy" sz="2000" b="0" i="0" u="none" strike="noStrike" cap="none" baseline="0" dirty="0">
                <a:solidFill>
                  <a:srgbClr val="000000"/>
                </a:solidFill>
                <a:effectLst/>
                <a:uFillTx/>
                <a:latin typeface="Aptos"/>
              </a:rPr>
              <a:t>Dealltwriaeth ddamcaniaethol o weithredoedd gweithwyr ac unigolion o fewn cyd-destun cymdeithasol-economaidd penodol</a:t>
            </a:r>
          </a:p>
          <a:p>
            <a:pPr>
              <a:spcBef>
                <a:spcPct val="0"/>
              </a:spcBef>
              <a:defRPr/>
            </a:pPr>
            <a:r>
              <a:rPr lang="cy" sz="2000" b="0" i="0" u="none" strike="noStrike" cap="none" baseline="0" dirty="0">
                <a:solidFill>
                  <a:srgbClr val="000000"/>
                </a:solidFill>
                <a:effectLst/>
                <a:uFillTx/>
                <a:latin typeface="Aptos"/>
              </a:rPr>
              <a:t>Dealltwriaeth o’r dystiolaeth ymchwil gyfredol berthnasol</a:t>
            </a:r>
          </a:p>
          <a:p>
            <a:pPr>
              <a:spcBef>
                <a:spcPct val="0"/>
              </a:spcBef>
              <a:defRPr/>
            </a:pPr>
            <a:r>
              <a:rPr lang="cy" sz="2000" b="0" i="0" u="none" strike="noStrike" cap="none" baseline="0" dirty="0">
                <a:solidFill>
                  <a:srgbClr val="000000"/>
                </a:solidFill>
                <a:effectLst/>
                <a:uFillTx/>
                <a:latin typeface="Aptos"/>
              </a:rPr>
              <a:t>Proses werthuso glir sy’n ymgorffori persbectif yr unigolyn </a:t>
            </a:r>
          </a:p>
          <a:p>
            <a:pPr marL="109537" indent="0">
              <a:spcBef>
                <a:spcPct val="0"/>
              </a:spcBef>
              <a:buFont typeface="Wingdings 3" panose="05040102010807070707" pitchFamily="18" charset="2"/>
              <a:buNone/>
              <a:defRPr/>
            </a:pPr>
            <a:r>
              <a:rPr lang="cy" sz="1400" b="0" i="0" u="none" strike="noStrike" cap="none" baseline="0" dirty="0">
                <a:solidFill>
                  <a:srgbClr val="000000"/>
                </a:solidFill>
                <a:effectLst/>
                <a:uFillTx/>
                <a:latin typeface="Aptos"/>
              </a:rPr>
              <a:t>Watson a West (2006)</a:t>
            </a:r>
          </a:p>
          <a:p>
            <a:pPr marL="109537" indent="0">
              <a:spcBef>
                <a:spcPct val="0"/>
              </a:spcBef>
              <a:buFont typeface="Wingdings 3" panose="05040102010807070707" pitchFamily="18" charset="2"/>
              <a:buNone/>
              <a:defRPr/>
            </a:pPr>
            <a:endParaRPr lang="en-GB" altLang="en-US" dirty="0"/>
          </a:p>
          <a:p>
            <a:pPr>
              <a:spcBef>
                <a:spcPct val="0"/>
              </a:spcBef>
              <a:defRPr/>
            </a:pPr>
            <a:endParaRPr lang="en-GB" altLang="en-US" dirty="0"/>
          </a:p>
        </p:txBody>
      </p:sp>
      <p:sp>
        <p:nvSpPr>
          <p:cNvPr id="2" name="Slide Number Placeholder 1">
            <a:extLst>
              <a:ext uri="{FF2B5EF4-FFF2-40B4-BE49-F238E27FC236}">
                <a16:creationId xmlns:a16="http://schemas.microsoft.com/office/drawing/2014/main" id="{67A769F0-46FB-4108-B2C1-9C4238BD2E5A}"/>
              </a:ext>
            </a:extLst>
          </p:cNvPr>
          <p:cNvSpPr>
            <a:spLocks noGrp="1"/>
          </p:cNvSpPr>
          <p:nvPr>
            <p:ph type="sldNum" sz="quarter" idx="12"/>
          </p:nvPr>
        </p:nvSpPr>
        <p:spPr/>
        <p:txBody>
          <a:bodyPr/>
          <a:lstStyle/>
          <a:p>
            <a:pPr>
              <a:defRPr/>
            </a:pPr>
            <a:fld id="{3EB1E038-CF19-4CA5-9D8B-A3388D668184}" type="slidenum">
              <a:rPr lang="en-GB" altLang="en-US" smtClean="0"/>
              <a:pPr>
                <a:defRPr/>
              </a:pPr>
              <a:t>26</a:t>
            </a:fld>
            <a:endParaRPr lang="en-GB" altLang="en-US"/>
          </a:p>
        </p:txBody>
      </p:sp>
      <p:pic>
        <p:nvPicPr>
          <p:cNvPr id="63494" name="Picture 10" descr="Related image">
            <a:extLst>
              <a:ext uri="{FF2B5EF4-FFF2-40B4-BE49-F238E27FC236}">
                <a16:creationId xmlns:a16="http://schemas.microsoft.com/office/drawing/2014/main" id="{364EB1AD-7708-4F18-B0EC-DEA05E4196BC}"/>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127375" y="4941888"/>
            <a:ext cx="1443038" cy="178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D0870BA-9F3E-4A5A-BF66-E5F46B20F80A}"/>
              </a:ext>
            </a:extLst>
          </p:cNvPr>
          <p:cNvSpPr>
            <a:spLocks noGrp="1"/>
          </p:cNvSpPr>
          <p:nvPr>
            <p:ph type="title"/>
          </p:nvPr>
        </p:nvSpPr>
        <p:spPr/>
        <p:txBody>
          <a:bodyPr anchor="ctr">
            <a:normAutofit/>
          </a:bodyPr>
          <a:lstStyle/>
          <a:p>
            <a:r>
              <a:rPr lang="cy" sz="3300" b="1" i="0" u="none" strike="noStrike" cap="none" baseline="0" dirty="0">
                <a:solidFill>
                  <a:srgbClr val="000000"/>
                </a:solidFill>
                <a:effectLst/>
                <a:uFillTx/>
                <a:latin typeface="Aptos Display"/>
              </a:rPr>
              <a:t>Eiriolaeth - Egwyddorion</a:t>
            </a:r>
          </a:p>
        </p:txBody>
      </p:sp>
      <p:sp>
        <p:nvSpPr>
          <p:cNvPr id="7" name="Content Placeholder 6">
            <a:extLst>
              <a:ext uri="{FF2B5EF4-FFF2-40B4-BE49-F238E27FC236}">
                <a16:creationId xmlns:a16="http://schemas.microsoft.com/office/drawing/2014/main" id="{0E476D11-B01D-4337-99C4-05F36690F24F}"/>
              </a:ext>
            </a:extLst>
          </p:cNvPr>
          <p:cNvSpPr>
            <a:spLocks noGrp="1"/>
          </p:cNvSpPr>
          <p:nvPr>
            <p:ph sz="half" idx="2"/>
          </p:nvPr>
        </p:nvSpPr>
        <p:spPr>
          <a:xfrm>
            <a:off x="323528" y="1722697"/>
            <a:ext cx="3868340" cy="3684588"/>
          </a:xfrm>
        </p:spPr>
        <p:txBody>
          <a:bodyPr wrap="square" anchor="t">
            <a:normAutofit fontScale="90000" lnSpcReduction="10000"/>
          </a:bodyPr>
          <a:lstStyle/>
          <a:p>
            <a:pPr>
              <a:lnSpc>
                <a:spcPct val="90000"/>
              </a:lnSpc>
            </a:pPr>
            <a:r>
              <a:rPr lang="cy" sz="2200" b="0" i="0" u="none" strike="noStrike" cap="none" baseline="0" dirty="0">
                <a:solidFill>
                  <a:srgbClr val="000000"/>
                </a:solidFill>
                <a:effectLst/>
                <a:uFillTx/>
                <a:latin typeface="Aptos"/>
              </a:rPr>
              <a:t>Perthynas sydd wedi ei seilio ar ymddiriedaeth a grymuso </a:t>
            </a:r>
          </a:p>
          <a:p>
            <a:r>
              <a:rPr lang="cy" sz="2200" b="0" i="0" u="none" strike="noStrike" cap="none" baseline="0" dirty="0">
                <a:solidFill>
                  <a:srgbClr val="000000"/>
                </a:solidFill>
                <a:effectLst/>
                <a:uFillTx/>
                <a:latin typeface="Aptos"/>
              </a:rPr>
              <a:t>Nad yw wedi ei seilio ar fuddiannau gorau, ond ar ddymuniadau’r unigolyn</a:t>
            </a:r>
          </a:p>
          <a:p>
            <a:r>
              <a:rPr lang="cy" sz="2200" dirty="0">
                <a:solidFill>
                  <a:srgbClr val="000000"/>
                </a:solidFill>
                <a:latin typeface="Aptos"/>
              </a:rPr>
              <a:t>Gallu adnabod perygl o g</a:t>
            </a:r>
            <a:r>
              <a:rPr lang="cy" sz="2200" dirty="0">
                <a:solidFill>
                  <a:srgbClr val="000000"/>
                </a:solidFill>
              </a:rPr>
              <a:t>amdriniaeth</a:t>
            </a:r>
          </a:p>
          <a:p>
            <a:r>
              <a:rPr lang="cy" sz="2200" dirty="0">
                <a:solidFill>
                  <a:srgbClr val="000000"/>
                </a:solidFill>
              </a:rPr>
              <a:t>Dim gwrthdaro mewn buddiannau</a:t>
            </a:r>
          </a:p>
          <a:p>
            <a:r>
              <a:rPr lang="cy" sz="2200" dirty="0">
                <a:solidFill>
                  <a:srgbClr val="000000"/>
                </a:solidFill>
              </a:rPr>
              <a:t>Unigolyn yn ganolog wrth wneud ei benderfyniadau a'i ddewisiadau </a:t>
            </a:r>
            <a:endParaRPr lang="cy" sz="2200" b="0" i="0" u="none" strike="noStrike" cap="none" baseline="0" dirty="0">
              <a:solidFill>
                <a:srgbClr val="000000"/>
              </a:solidFill>
              <a:effectLst/>
              <a:uFillTx/>
              <a:latin typeface="Aptos"/>
            </a:endParaRPr>
          </a:p>
        </p:txBody>
      </p:sp>
      <p:sp>
        <p:nvSpPr>
          <p:cNvPr id="4" name="Slide Number Placeholder 3">
            <a:extLst>
              <a:ext uri="{FF2B5EF4-FFF2-40B4-BE49-F238E27FC236}">
                <a16:creationId xmlns:a16="http://schemas.microsoft.com/office/drawing/2014/main" id="{6DD57F9C-8FF8-46A1-A28F-2A55F4C696D3}"/>
              </a:ext>
            </a:extLst>
          </p:cNvPr>
          <p:cNvSpPr>
            <a:spLocks noGrp="1"/>
          </p:cNvSpPr>
          <p:nvPr>
            <p:ph type="sldNum" sz="quarter" idx="12"/>
          </p:nvPr>
        </p:nvSpPr>
        <p:spPr/>
        <p:txBody>
          <a:bodyPr wrap="square" anchor="b">
            <a:normAutofit/>
          </a:bodyPr>
          <a:lstStyle/>
          <a:p>
            <a:pPr>
              <a:spcAft>
                <a:spcPts val="600"/>
              </a:spcAft>
              <a:defRPr/>
            </a:pPr>
            <a:fld id="{B279AC3C-9A7B-46D6-8EDB-3083219B5F49}" type="slidenum">
              <a:rPr lang="en-GB" altLang="en-US" smtClean="0"/>
              <a:pPr>
                <a:spcAft>
                  <a:spcPts val="600"/>
                </a:spcAft>
                <a:defRPr/>
              </a:pPr>
              <a:t>27</a:t>
            </a:fld>
            <a:endParaRPr lang="en-GB" altLang="en-US"/>
          </a:p>
        </p:txBody>
      </p:sp>
      <p:graphicFrame>
        <p:nvGraphicFramePr>
          <p:cNvPr id="8" name="Content Placeholder 4">
            <a:extLst>
              <a:ext uri="{FF2B5EF4-FFF2-40B4-BE49-F238E27FC236}">
                <a16:creationId xmlns:a16="http://schemas.microsoft.com/office/drawing/2014/main" id="{52F58EA7-21B3-49DD-B5E0-F7857D78287A}"/>
              </a:ext>
            </a:extLst>
          </p:cNvPr>
          <p:cNvGraphicFramePr>
            <a:graphicFrameLocks noGrp="1"/>
          </p:cNvGraphicFramePr>
          <p:nvPr>
            <p:extLst>
              <p:ext uri="{D42A27DB-BD31-4B8C-83A1-F6EECF244321}">
                <p14:modId xmlns:p14="http://schemas.microsoft.com/office/powerpoint/2010/main" val="3787534237"/>
              </p:ext>
            </p:extLst>
          </p:nvPr>
        </p:nvGraphicFramePr>
        <p:xfrm>
          <a:off x="4645025" y="1444294"/>
          <a:ext cx="4041775" cy="39417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65323154"/>
      </p:ext>
    </p:extLst>
  </p:cSld>
  <p:clrMapOvr>
    <a:masterClrMapping/>
  </p:clrMapOv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47E8B60-6E2E-4F7F-917A-74E279CDB511}"/>
              </a:ext>
            </a:extLst>
          </p:cNvPr>
          <p:cNvSpPr>
            <a:spLocks noGrp="1"/>
          </p:cNvSpPr>
          <p:nvPr>
            <p:ph type="title"/>
          </p:nvPr>
        </p:nvSpPr>
        <p:spPr>
          <a:xfrm>
            <a:off x="504826" y="88195"/>
            <a:ext cx="6763094" cy="1481328"/>
          </a:xfrm>
        </p:spPr>
        <p:txBody>
          <a:bodyPr anchor="b">
            <a:normAutofit/>
          </a:bodyPr>
          <a:lstStyle/>
          <a:p>
            <a:pPr>
              <a:defRPr/>
            </a:pPr>
            <a:r>
              <a:rPr lang="cy" sz="4700" b="1" i="0" u="none" strike="noStrike" cap="none" baseline="0" dirty="0">
                <a:solidFill>
                  <a:srgbClr val="000000"/>
                </a:solidFill>
                <a:effectLst/>
                <a:uFillTx/>
                <a:latin typeface="Aptos Display"/>
              </a:rPr>
              <a:t>Ymarfer 4 - Diogelu</a:t>
            </a:r>
          </a:p>
        </p:txBody>
      </p:sp>
      <p:sp>
        <p:nvSpPr>
          <p:cNvPr id="38914" name="Content Placeholder 1">
            <a:extLst>
              <a:ext uri="{FF2B5EF4-FFF2-40B4-BE49-F238E27FC236}">
                <a16:creationId xmlns:a16="http://schemas.microsoft.com/office/drawing/2014/main" id="{D597D447-B81F-40EE-A063-9F0C0E570756}"/>
              </a:ext>
            </a:extLst>
          </p:cNvPr>
          <p:cNvSpPr>
            <a:spLocks noGrp="1"/>
          </p:cNvSpPr>
          <p:nvPr>
            <p:ph idx="1"/>
          </p:nvPr>
        </p:nvSpPr>
        <p:spPr>
          <a:xfrm>
            <a:off x="504826" y="1942592"/>
            <a:ext cx="4170806" cy="3989028"/>
          </a:xfrm>
        </p:spPr>
        <p:txBody>
          <a:bodyPr anchor="t">
            <a:noAutofit/>
          </a:bodyPr>
          <a:lstStyle/>
          <a:p>
            <a:pPr>
              <a:defRPr/>
            </a:pPr>
            <a:r>
              <a:rPr lang="cy" sz="2400" b="0" i="0" u="none" strike="noStrike" cap="none" baseline="0" dirty="0">
                <a:solidFill>
                  <a:srgbClr val="000000"/>
                </a:solidFill>
                <a:effectLst/>
                <a:uFillTx/>
                <a:latin typeface="Aptos"/>
              </a:rPr>
              <a:t>Mewn grwpiau, cymerwch 5 munud yr un i amlinellu'r achos yr ydych yn bwriadu ei ddefnyddio ar gyfer Tasg 3 – Diogelu. </a:t>
            </a:r>
          </a:p>
          <a:p>
            <a:pPr>
              <a:defRPr/>
            </a:pPr>
            <a:r>
              <a:rPr lang="cy" sz="2400" b="0" i="0" u="none" strike="noStrike" cap="none" baseline="0" dirty="0">
                <a:solidFill>
                  <a:srgbClr val="000000"/>
                </a:solidFill>
                <a:effectLst/>
                <a:uFillTx/>
                <a:latin typeface="Aptos"/>
              </a:rPr>
              <a:t>Rhaid i'r achos gynnwys elfen o ddiogelu</a:t>
            </a:r>
          </a:p>
          <a:p>
            <a:pPr>
              <a:defRPr/>
            </a:pPr>
            <a:r>
              <a:rPr lang="cy" sz="2400" b="0" i="0" u="none" strike="noStrike" cap="none" baseline="0" dirty="0">
                <a:solidFill>
                  <a:srgbClr val="000000"/>
                </a:solidFill>
                <a:effectLst/>
                <a:uFillTx/>
                <a:latin typeface="Aptos"/>
              </a:rPr>
              <a:t>Rhaid i'r achos a ddewiswch fod yn achos yr ydych wedi gweithio arno ers dechrau'r rhaglen hon.</a:t>
            </a:r>
          </a:p>
        </p:txBody>
      </p:sp>
      <p:pic>
        <p:nvPicPr>
          <p:cNvPr id="53252" name="Picture 7" descr="Image result for social worker values and ethics">
            <a:extLst>
              <a:ext uri="{FF2B5EF4-FFF2-40B4-BE49-F238E27FC236}">
                <a16:creationId xmlns:a16="http://schemas.microsoft.com/office/drawing/2014/main" id="{84FA1338-97E2-48EE-A71D-7188A6ADA2AE}"/>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049774" y="2020673"/>
            <a:ext cx="4094226" cy="3310474"/>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Footer Placeholder 4">
            <a:extLst>
              <a:ext uri="{FF2B5EF4-FFF2-40B4-BE49-F238E27FC236}">
                <a16:creationId xmlns:a16="http://schemas.microsoft.com/office/drawing/2014/main" id="{37BD88A5-2912-51CC-589F-93100791EB45}"/>
              </a:ext>
            </a:extLst>
          </p:cNvPr>
          <p:cNvSpPr>
            <a:spLocks noGrp="1"/>
          </p:cNvSpPr>
          <p:nvPr>
            <p:ph type="ftr" sz="quarter" idx="11"/>
          </p:nvPr>
        </p:nvSpPr>
        <p:spPr>
          <a:xfrm>
            <a:off x="3028950" y="6356350"/>
            <a:ext cx="3086100" cy="365125"/>
          </a:xfrm>
        </p:spPr>
        <p:txBody>
          <a:bodyPr>
            <a:normAutofit lnSpcReduction="10000"/>
          </a:bodyPr>
          <a:lstStyle/>
          <a:p>
            <a:pPr>
              <a:lnSpc>
                <a:spcPct val="90000"/>
              </a:lnSpc>
              <a:spcAft>
                <a:spcPts val="600"/>
              </a:spcAft>
              <a:defRPr/>
            </a:pPr>
            <a:r>
              <a:rPr lang="cy" sz="300" b="0" i="0" u="none" strike="noStrike" cap="none" baseline="0" dirty="0">
                <a:solidFill>
                  <a:srgbClr val="767676"/>
                </a:solidFill>
                <a:effectLst/>
                <a:uFillTx/>
                <a:latin typeface="Aptos"/>
              </a:rPr>
              <a:t>PORTH AGORED - </a:t>
            </a:r>
            <a:r>
              <a:rPr lang="en-GB" sz="300" b="0" i="0" u="none" strike="noStrike" cap="none" baseline="0" dirty="0" err="1">
                <a:solidFill>
                  <a:srgbClr val="767676"/>
                </a:solidFill>
                <a:effectLst/>
                <a:uFillTx/>
                <a:latin typeface="Aptos"/>
              </a:rPr>
              <a:t>Cadarnhau</a:t>
            </a:r>
            <a:r>
              <a:rPr lang="cy" sz="300" b="0" i="0" u="none" strike="noStrike" cap="none" baseline="0" dirty="0">
                <a:solidFill>
                  <a:srgbClr val="767676"/>
                </a:solidFill>
                <a:effectLst/>
                <a:uFillTx/>
                <a:latin typeface="Aptos"/>
              </a:rPr>
              <a:t> Ymarfer Gwaith Cymdeithasol</a:t>
            </a:r>
          </a:p>
          <a:p>
            <a:pPr>
              <a:lnSpc>
                <a:spcPct val="90000"/>
              </a:lnSpc>
              <a:spcAft>
                <a:spcPts val="600"/>
              </a:spcAft>
              <a:defRPr/>
            </a:pPr>
            <a:r>
              <a:rPr lang="en-GB" sz="300" dirty="0"/>
              <a:t>
</a:t>
            </a:r>
          </a:p>
        </p:txBody>
      </p:sp>
      <p:sp>
        <p:nvSpPr>
          <p:cNvPr id="2" name="Slide Number Placeholder 1">
            <a:extLst>
              <a:ext uri="{FF2B5EF4-FFF2-40B4-BE49-F238E27FC236}">
                <a16:creationId xmlns:a16="http://schemas.microsoft.com/office/drawing/2014/main" id="{E843A6A8-7EE1-DE3D-56B0-85EC9AAAD3E5}"/>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B279AC3C-9A7B-46D6-8EDB-3083219B5F49}" type="slidenum">
              <a:rPr lang="en-GB" altLang="en-US" smtClean="0"/>
              <a:pPr>
                <a:spcAft>
                  <a:spcPts val="600"/>
                </a:spcAft>
                <a:defRPr/>
              </a:pPr>
              <a:t>28</a:t>
            </a:fld>
            <a:endParaRPr lang="en-GB" altLang="en-US"/>
          </a:p>
        </p:txBody>
      </p:sp>
    </p:spTree>
  </p:cSld>
  <p:clrMapOvr>
    <a:masterClrMapping/>
  </p:clrMapOvr>
  <p:transition/>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855A872-3C4D-4E1F-A5A3-9892A574AF45}"/>
              </a:ext>
            </a:extLst>
          </p:cNvPr>
          <p:cNvSpPr>
            <a:spLocks noGrp="1"/>
          </p:cNvSpPr>
          <p:nvPr>
            <p:ph type="title"/>
          </p:nvPr>
        </p:nvSpPr>
        <p:spPr>
          <a:xfrm>
            <a:off x="683568" y="442240"/>
            <a:ext cx="5605629" cy="994172"/>
          </a:xfrm>
        </p:spPr>
        <p:txBody>
          <a:bodyPr>
            <a:normAutofit fontScale="90000"/>
          </a:bodyPr>
          <a:lstStyle/>
          <a:p>
            <a:pPr>
              <a:defRPr/>
            </a:pPr>
            <a:br>
              <a:rPr sz="3600" dirty="0"/>
            </a:br>
            <a:r>
              <a:rPr lang="cy" sz="3600" b="1" i="0" u="none" strike="noStrike" cap="none" baseline="0" dirty="0">
                <a:solidFill>
                  <a:srgbClr val="000000"/>
                </a:solidFill>
                <a:effectLst/>
                <a:uFillTx/>
                <a:latin typeface="Aptos Display"/>
              </a:rPr>
              <a:t>Gwerthfawrogi Rhagfarn yn y Broses Asesu Risg</a:t>
            </a:r>
            <a:br>
              <a:rPr sz="2100" dirty="0"/>
            </a:br>
            <a:endParaRPr sz="2100" dirty="0"/>
          </a:p>
        </p:txBody>
      </p:sp>
      <p:sp>
        <p:nvSpPr>
          <p:cNvPr id="2" name="Content Placeholder 1">
            <a:extLst>
              <a:ext uri="{FF2B5EF4-FFF2-40B4-BE49-F238E27FC236}">
                <a16:creationId xmlns:a16="http://schemas.microsoft.com/office/drawing/2014/main" id="{15C40FB9-1104-4540-A9FE-024B0AE33AE5}"/>
              </a:ext>
            </a:extLst>
          </p:cNvPr>
          <p:cNvSpPr>
            <a:spLocks noGrp="1"/>
          </p:cNvSpPr>
          <p:nvPr>
            <p:ph idx="1"/>
          </p:nvPr>
        </p:nvSpPr>
        <p:spPr>
          <a:xfrm>
            <a:off x="539553" y="1681653"/>
            <a:ext cx="5345990" cy="4334518"/>
          </a:xfrm>
        </p:spPr>
        <p:txBody>
          <a:bodyPr anchor="ctr">
            <a:normAutofit/>
          </a:bodyPr>
          <a:lstStyle/>
          <a:p>
            <a:pPr eaLnBrk="1" hangingPunct="1">
              <a:spcBef>
                <a:spcPct val="0"/>
              </a:spcBef>
              <a:buClrTx/>
              <a:buSzTx/>
              <a:buFontTx/>
              <a:buNone/>
              <a:defRPr/>
            </a:pPr>
            <a:r>
              <a:rPr lang="cy" sz="2000" b="0" i="0" u="none" strike="noStrike" cap="none" baseline="0" dirty="0">
                <a:solidFill>
                  <a:srgbClr val="000000"/>
                </a:solidFill>
                <a:effectLst/>
                <a:uFillTx/>
                <a:latin typeface="Aptos Display"/>
              </a:rPr>
              <a:t>   During the course of their normal working day, social workers make decisions that have an impact on people’s lives.  Often, they are operating with minimal information and are forced to make decisions within specific timeframes.  Many of the decisions they make have far reaching implications on the lives of individuals.  It is, therefore, extremely important that the influences and biases that affect these decision process are better understood.  </a:t>
            </a:r>
          </a:p>
          <a:p>
            <a:pPr eaLnBrk="1" hangingPunct="1">
              <a:spcBef>
                <a:spcPct val="0"/>
              </a:spcBef>
              <a:buClrTx/>
              <a:buSzTx/>
              <a:buFontTx/>
              <a:buNone/>
              <a:defRPr/>
            </a:pPr>
            <a:endParaRPr lang="en-GB" altLang="en-US" sz="2000" dirty="0">
              <a:latin typeface="+mj-lt"/>
            </a:endParaRPr>
          </a:p>
          <a:p>
            <a:pPr eaLnBrk="1" hangingPunct="1">
              <a:spcBef>
                <a:spcPct val="0"/>
              </a:spcBef>
              <a:buClrTx/>
              <a:buSzTx/>
              <a:buFontTx/>
              <a:buNone/>
              <a:defRPr/>
            </a:pPr>
            <a:r>
              <a:rPr lang="cy" sz="1900" b="0" i="1" u="none" strike="noStrike" cap="none" baseline="0" dirty="0">
                <a:solidFill>
                  <a:srgbClr val="000000"/>
                </a:solidFill>
                <a:effectLst/>
                <a:uFillTx/>
                <a:latin typeface="Aptos Display"/>
              </a:rPr>
              <a:t>Kershall, H a Pritchard, J (2007) “Good Practice in Risk Assessment &amp; Risk Management”, London: Jessica Kingsley.</a:t>
            </a:r>
          </a:p>
          <a:p>
            <a:pPr>
              <a:defRPr/>
            </a:pPr>
            <a:endParaRPr lang="en-GB" sz="1900" dirty="0"/>
          </a:p>
        </p:txBody>
      </p:sp>
      <p:sp>
        <p:nvSpPr>
          <p:cNvPr id="20" name="Rectangle 19">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9435" y="0"/>
            <a:ext cx="1954565"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22" name="Oval 21">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9567" y="2369132"/>
            <a:ext cx="2119736" cy="2119736"/>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4" name="Slide Number Placeholder 3">
            <a:extLst>
              <a:ext uri="{FF2B5EF4-FFF2-40B4-BE49-F238E27FC236}">
                <a16:creationId xmlns:a16="http://schemas.microsoft.com/office/drawing/2014/main" id="{A274369F-5227-429A-A4D9-5CF92468781D}"/>
              </a:ext>
            </a:extLst>
          </p:cNvPr>
          <p:cNvSpPr>
            <a:spLocks noGrp="1"/>
          </p:cNvSpPr>
          <p:nvPr>
            <p:ph type="sldNum" sz="quarter" idx="12"/>
          </p:nvPr>
        </p:nvSpPr>
        <p:spPr>
          <a:xfrm>
            <a:off x="7576075" y="6415760"/>
            <a:ext cx="759278" cy="273844"/>
          </a:xfrm>
        </p:spPr>
        <p:txBody>
          <a:bodyPr>
            <a:normAutofit/>
          </a:bodyPr>
          <a:lstStyle/>
          <a:p>
            <a:pPr>
              <a:spcAft>
                <a:spcPts val="600"/>
              </a:spcAft>
              <a:defRPr/>
            </a:pPr>
            <a:fld id="{EC75C4D8-5E1B-4BCC-B7D7-71E1D1D7A2FD}" type="slidenum">
              <a:rPr lang="en-GB" altLang="en-US" sz="920">
                <a:solidFill>
                  <a:srgbClr val="FFFFFF"/>
                </a:solidFill>
              </a:rPr>
              <a:pPr>
                <a:spcAft>
                  <a:spcPts val="600"/>
                </a:spcAft>
                <a:defRPr/>
              </a:pPr>
              <a:t>29</a:t>
            </a:fld>
            <a:endParaRPr lang="en-GB" altLang="en-US" sz="920">
              <a:solidFill>
                <a:srgbClr val="FFFFFF"/>
              </a:solidFill>
            </a:endParaRPr>
          </a:p>
        </p:txBody>
      </p:sp>
    </p:spTree>
  </p:cSld>
  <p:clrMapOvr>
    <a:masterClrMapping/>
  </p:clrMapOvr>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168A210-1F4E-436E-A64D-49DD5F2B0D9A}"/>
              </a:ext>
            </a:extLst>
          </p:cNvPr>
          <p:cNvSpPr>
            <a:spLocks noGrp="1"/>
          </p:cNvSpPr>
          <p:nvPr>
            <p:ph type="title"/>
          </p:nvPr>
        </p:nvSpPr>
        <p:spPr/>
        <p:txBody>
          <a:bodyPr>
            <a:normAutofit/>
          </a:bodyPr>
          <a:lstStyle/>
          <a:p>
            <a:r>
              <a:rPr lang="cy" sz="3300" b="0" i="0" u="none" strike="noStrike" cap="none" baseline="0" dirty="0">
                <a:solidFill>
                  <a:srgbClr val="000000"/>
                </a:solidFill>
                <a:effectLst/>
                <a:uFillTx/>
                <a:latin typeface="Aptos Display"/>
              </a:rPr>
              <a:t>Chwilfrydedd Proffesiynol - Cydweithio </a:t>
            </a:r>
          </a:p>
        </p:txBody>
      </p:sp>
      <p:sp>
        <p:nvSpPr>
          <p:cNvPr id="2" name="Content Placeholder 1">
            <a:extLst>
              <a:ext uri="{FF2B5EF4-FFF2-40B4-BE49-F238E27FC236}">
                <a16:creationId xmlns:a16="http://schemas.microsoft.com/office/drawing/2014/main" id="{FD2262C4-4C15-4A77-AED1-2500A44B233F}"/>
              </a:ext>
            </a:extLst>
          </p:cNvPr>
          <p:cNvSpPr>
            <a:spLocks noGrp="1"/>
          </p:cNvSpPr>
          <p:nvPr>
            <p:ph idx="1"/>
          </p:nvPr>
        </p:nvSpPr>
        <p:spPr>
          <a:xfrm>
            <a:off x="457200" y="1417638"/>
            <a:ext cx="8229600" cy="4589462"/>
          </a:xfrm>
        </p:spPr>
        <p:txBody>
          <a:bodyPr>
            <a:normAutofit/>
          </a:bodyPr>
          <a:lstStyle/>
          <a:p>
            <a:r>
              <a:rPr lang="cy" sz="2000" b="0" i="0" u="none" strike="noStrike" cap="none" baseline="0" dirty="0">
                <a:solidFill>
                  <a:srgbClr val="000000"/>
                </a:solidFill>
                <a:effectLst/>
                <a:uFillTx/>
                <a:latin typeface="Aptos"/>
              </a:rPr>
              <a:t>Chwilfrydedd proffesiynol yw’r gallu i archwilio ac i ddeall beth sydd yn digwydd o fewn teuluoedd yn hytrach na gwneud rhagdybiaethau na derbyn pethau ar yr olwg gyntaf.</a:t>
            </a:r>
          </a:p>
          <a:p>
            <a:r>
              <a:rPr lang="cy" sz="2000" b="0" i="0" u="none" strike="noStrike" cap="none" baseline="0" dirty="0">
                <a:solidFill>
                  <a:srgbClr val="000000"/>
                </a:solidFill>
                <a:effectLst/>
                <a:uFillTx/>
                <a:latin typeface="Aptos"/>
              </a:rPr>
              <a:t>Mae’n anodd iawn mewn gwirionedd i ganfod barn a theimladau plant/ oedolion. </a:t>
            </a:r>
          </a:p>
          <a:p>
            <a:r>
              <a:rPr lang="cy" sz="2000" b="0" i="0" u="none" strike="noStrike" cap="none" baseline="0" dirty="0">
                <a:solidFill>
                  <a:srgbClr val="000000"/>
                </a:solidFill>
                <a:effectLst/>
                <a:uFillTx/>
                <a:latin typeface="Aptos"/>
              </a:rPr>
              <a:t>Nid yw gweithwyr proffesiynol yn gwrando bob amser ar oedolyn sydd yn ceisio siarad dros blentyn/unigolyn. </a:t>
            </a:r>
          </a:p>
          <a:p>
            <a:r>
              <a:rPr lang="cy" sz="2000" dirty="0">
                <a:solidFill>
                  <a:srgbClr val="000000"/>
                </a:solidFill>
                <a:latin typeface="Aptos"/>
              </a:rPr>
              <a:t>Gellir twyllo gweithwyr proffesiynol gyda straeon rydym am gredu eu bod yn wir, gall hyn arwain at fethiant i edrych ymhellach neu dderbyn gwybodaeth sy’n anghytuno â’n damcaniaeth wreiddiol. </a:t>
            </a:r>
            <a:endParaRPr lang="cy" sz="2000" b="0" i="0" u="none" strike="noStrike" cap="none" baseline="0" dirty="0">
              <a:solidFill>
                <a:srgbClr val="000000"/>
              </a:solidFill>
              <a:effectLst/>
              <a:uFillTx/>
              <a:latin typeface="Aptos"/>
            </a:endParaRPr>
          </a:p>
          <a:p>
            <a:r>
              <a:rPr lang="cy" sz="2000" b="0" i="0" u="none" strike="noStrike" cap="none" baseline="0" dirty="0">
                <a:solidFill>
                  <a:srgbClr val="000000"/>
                </a:solidFill>
                <a:effectLst/>
                <a:uFillTx/>
                <a:latin typeface="Aptos"/>
              </a:rPr>
              <a:t>Mae angen i waith amlasiantaethol effeithiol gael ei gydlynu.</a:t>
            </a:r>
          </a:p>
          <a:p>
            <a:r>
              <a:rPr lang="cy" sz="2000" b="0" i="0" u="none" strike="noStrike" cap="none" baseline="0" dirty="0">
                <a:solidFill>
                  <a:srgbClr val="000000"/>
                </a:solidFill>
                <a:effectLst/>
                <a:uFillTx/>
                <a:latin typeface="Aptos"/>
              </a:rPr>
              <a:t>Mae herio rhieni (a chydweithwyr) yn gofyn am arbenigedd, hyder, amser a llawer o egni emosiynol. </a:t>
            </a:r>
          </a:p>
          <a:p>
            <a:r>
              <a:rPr lang="cy" sz="2000" b="0" i="0" u="none" strike="noStrike" cap="none" baseline="0" dirty="0">
                <a:solidFill>
                  <a:srgbClr val="000000"/>
                </a:solidFill>
                <a:effectLst/>
                <a:uFillTx/>
                <a:latin typeface="Arial"/>
                <a:hlinkClick r:id="rId3" history="0"/>
              </a:rPr>
              <a:t>worcestershiresafeguarding.org.uk</a:t>
            </a:r>
            <a:r>
              <a:rPr lang="cy" sz="2000" b="0" i="0" u="none" strike="noStrike" cap="none" baseline="0" dirty="0">
                <a:solidFill>
                  <a:srgbClr val="000000"/>
                </a:solidFill>
                <a:effectLst/>
                <a:uFillTx/>
                <a:latin typeface="Arial"/>
              </a:rPr>
              <a:t> </a:t>
            </a:r>
          </a:p>
          <a:p>
            <a:endParaRPr lang="cy-GB" sz="2000" dirty="0"/>
          </a:p>
        </p:txBody>
      </p:sp>
      <p:sp>
        <p:nvSpPr>
          <p:cNvPr id="4" name="Slide Number Placeholder 3">
            <a:extLst>
              <a:ext uri="{FF2B5EF4-FFF2-40B4-BE49-F238E27FC236}">
                <a16:creationId xmlns:a16="http://schemas.microsoft.com/office/drawing/2014/main" id="{78654D56-3DAC-4C79-B500-4E2FC571D06F}"/>
              </a:ext>
            </a:extLst>
          </p:cNvPr>
          <p:cNvSpPr>
            <a:spLocks noGrp="1"/>
          </p:cNvSpPr>
          <p:nvPr>
            <p:ph type="sldNum" sz="quarter" idx="12"/>
          </p:nvPr>
        </p:nvSpPr>
        <p:spPr/>
        <p:txBody>
          <a:bodyPr/>
          <a:lstStyle/>
          <a:p>
            <a:pPr>
              <a:defRPr/>
            </a:pPr>
            <a:fld id="{B279AC3C-9A7B-46D6-8EDB-3083219B5F49}" type="slidenum">
              <a:rPr lang="en-GB" altLang="en-US" smtClean="0"/>
              <a:pPr>
                <a:defRPr/>
              </a:pPr>
              <a:t>30</a:t>
            </a:fld>
            <a:endParaRPr lang="en-GB" altLang="en-US"/>
          </a:p>
        </p:txBody>
      </p:sp>
    </p:spTree>
    <p:extLst>
      <p:ext uri="{BB962C8B-B14F-4D97-AF65-F5344CB8AC3E}">
        <p14:creationId xmlns:p14="http://schemas.microsoft.com/office/powerpoint/2010/main" val="635480023"/>
      </p:ext>
    </p:extLst>
  </p:cSld>
  <p:clrMapOvr>
    <a:masterClrMapping/>
  </p:clrMapOvr>
  <p:transition/>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684674-FF11-0121-8864-2B4E67A53CB4}"/>
              </a:ext>
            </a:extLst>
          </p:cNvPr>
          <p:cNvSpPr>
            <a:spLocks noGrp="1"/>
          </p:cNvSpPr>
          <p:nvPr>
            <p:ph type="title"/>
          </p:nvPr>
        </p:nvSpPr>
        <p:spPr>
          <a:xfrm>
            <a:off x="501777" y="154813"/>
            <a:ext cx="8462711" cy="1535875"/>
          </a:xfrm>
        </p:spPr>
        <p:txBody>
          <a:bodyPr>
            <a:normAutofit fontScale="90000"/>
          </a:bodyPr>
          <a:lstStyle/>
          <a:p>
            <a:r>
              <a:rPr lang="cy" b="0" i="0" u="none" strike="noStrike" cap="none" baseline="0" dirty="0">
                <a:effectLst/>
                <a:uFillTx/>
              </a:rPr>
              <a:t>Canlyniad Dysgu 3 </a:t>
            </a:r>
            <a:br>
              <a:rPr lang="cy" b="0" i="0" u="none" strike="noStrike" cap="none" baseline="0" dirty="0">
                <a:effectLst/>
                <a:uFillTx/>
              </a:rPr>
            </a:br>
            <a:r>
              <a:rPr lang="cy" b="0" i="0" u="none" strike="noStrike" cap="none" baseline="0" dirty="0">
                <a:effectLst/>
                <a:uFillTx/>
              </a:rPr>
              <a:t>3. Ymyrraeth a chymhwyso barn broffesiynol mewn sefyllfaoedd cynyddol gymhleth </a:t>
            </a:r>
            <a:br>
              <a:rPr sz="1500" dirty="0"/>
            </a:br>
            <a:endParaRPr sz="1500" dirty="0"/>
          </a:p>
        </p:txBody>
      </p:sp>
      <p:sp>
        <p:nvSpPr>
          <p:cNvPr id="13"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onnsiteX0" fmla="*/ 0 w 8140446"/>
              <a:gd name="connsiteY0" fmla="*/ 0 h 18288"/>
              <a:gd name="connsiteX1" fmla="*/ 434157 w 8140446"/>
              <a:gd name="connsiteY1" fmla="*/ 0 h 18288"/>
              <a:gd name="connsiteX2" fmla="*/ 1193932 w 8140446"/>
              <a:gd name="connsiteY2" fmla="*/ 0 h 18288"/>
              <a:gd name="connsiteX3" fmla="*/ 1628089 w 8140446"/>
              <a:gd name="connsiteY3" fmla="*/ 0 h 18288"/>
              <a:gd name="connsiteX4" fmla="*/ 2225055 w 8140446"/>
              <a:gd name="connsiteY4" fmla="*/ 0 h 18288"/>
              <a:gd name="connsiteX5" fmla="*/ 3066235 w 8140446"/>
              <a:gd name="connsiteY5" fmla="*/ 0 h 18288"/>
              <a:gd name="connsiteX6" fmla="*/ 3744605 w 8140446"/>
              <a:gd name="connsiteY6" fmla="*/ 0 h 18288"/>
              <a:gd name="connsiteX7" fmla="*/ 4504380 w 8140446"/>
              <a:gd name="connsiteY7" fmla="*/ 0 h 18288"/>
              <a:gd name="connsiteX8" fmla="*/ 5101346 w 8140446"/>
              <a:gd name="connsiteY8" fmla="*/ 0 h 18288"/>
              <a:gd name="connsiteX9" fmla="*/ 5779717 w 8140446"/>
              <a:gd name="connsiteY9" fmla="*/ 0 h 18288"/>
              <a:gd name="connsiteX10" fmla="*/ 6620896 w 8140446"/>
              <a:gd name="connsiteY10" fmla="*/ 0 h 18288"/>
              <a:gd name="connsiteX11" fmla="*/ 7136458 w 8140446"/>
              <a:gd name="connsiteY11" fmla="*/ 0 h 18288"/>
              <a:gd name="connsiteX12" fmla="*/ 8140446 w 8140446"/>
              <a:gd name="connsiteY12" fmla="*/ 0 h 18288"/>
              <a:gd name="connsiteX13" fmla="*/ 8140446 w 8140446"/>
              <a:gd name="connsiteY13" fmla="*/ 18288 h 18288"/>
              <a:gd name="connsiteX14" fmla="*/ 7543480 w 8140446"/>
              <a:gd name="connsiteY14" fmla="*/ 18288 h 18288"/>
              <a:gd name="connsiteX15" fmla="*/ 7109323 w 8140446"/>
              <a:gd name="connsiteY15" fmla="*/ 18288 h 18288"/>
              <a:gd name="connsiteX16" fmla="*/ 6430952 w 8140446"/>
              <a:gd name="connsiteY16" fmla="*/ 18288 h 18288"/>
              <a:gd name="connsiteX17" fmla="*/ 5915391 w 8140446"/>
              <a:gd name="connsiteY17" fmla="*/ 18288 h 18288"/>
              <a:gd name="connsiteX18" fmla="*/ 5237020 w 8140446"/>
              <a:gd name="connsiteY18" fmla="*/ 18288 h 18288"/>
              <a:gd name="connsiteX19" fmla="*/ 4558650 w 8140446"/>
              <a:gd name="connsiteY19" fmla="*/ 18288 h 18288"/>
              <a:gd name="connsiteX20" fmla="*/ 3880279 w 8140446"/>
              <a:gd name="connsiteY20" fmla="*/ 18288 h 18288"/>
              <a:gd name="connsiteX21" fmla="*/ 3201909 w 8140446"/>
              <a:gd name="connsiteY21" fmla="*/ 18288 h 18288"/>
              <a:gd name="connsiteX22" fmla="*/ 2604943 w 8140446"/>
              <a:gd name="connsiteY22" fmla="*/ 18288 h 18288"/>
              <a:gd name="connsiteX23" fmla="*/ 1845168 w 8140446"/>
              <a:gd name="connsiteY23" fmla="*/ 18288 h 18288"/>
              <a:gd name="connsiteX24" fmla="*/ 1166797 w 8140446"/>
              <a:gd name="connsiteY24" fmla="*/ 18288 h 18288"/>
              <a:gd name="connsiteX25" fmla="*/ 0 w 8140446"/>
              <a:gd name="connsiteY25" fmla="*/ 18288 h 18288"/>
              <a:gd name="connsiteX26" fmla="*/ 0 w 8140446"/>
              <a:gd name="connsiteY2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olidFill>
            <a:schemeClr val="accent2"/>
          </a:solidFill>
          <a:ln w="41275"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AC7292C-8DB4-D56F-114B-4E918A7AA12E}"/>
              </a:ext>
            </a:extLst>
          </p:cNvPr>
          <p:cNvSpPr>
            <a:spLocks noGrp="1"/>
          </p:cNvSpPr>
          <p:nvPr>
            <p:ph idx="1"/>
          </p:nvPr>
        </p:nvSpPr>
        <p:spPr>
          <a:xfrm>
            <a:off x="628650" y="1929384"/>
            <a:ext cx="7886700" cy="4251960"/>
          </a:xfrm>
        </p:spPr>
        <p:txBody>
          <a:bodyPr>
            <a:normAutofit/>
          </a:bodyPr>
          <a:lstStyle/>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500" b="0" i="0" u="none" strike="noStrike" cap="none" baseline="0" dirty="0">
                <a:solidFill>
                  <a:srgbClr val="000000"/>
                </a:solidFill>
                <a:effectLst/>
                <a:uFillTx/>
                <a:latin typeface="Arial"/>
              </a:rPr>
              <a:t>3.1. Deall y berthynas rhwng polisi cymdeithasol, fframweithiau deddfwriaethol a chanllawiau </a:t>
            </a:r>
            <a:r>
              <a:rPr lang="en-GB" sz="1500" dirty="0" err="1">
                <a:solidFill>
                  <a:srgbClr val="000000"/>
                </a:solidFill>
                <a:latin typeface="Arial"/>
              </a:rPr>
              <a:t>sy’n</a:t>
            </a:r>
            <a:r>
              <a:rPr lang="en-GB" sz="1500" dirty="0">
                <a:solidFill>
                  <a:srgbClr val="000000"/>
                </a:solidFill>
                <a:latin typeface="Arial"/>
              </a:rPr>
              <a:t> ymwneud â </a:t>
            </a:r>
            <a:r>
              <a:rPr lang="en-GB" sz="1500" dirty="0" err="1">
                <a:solidFill>
                  <a:srgbClr val="000000"/>
                </a:solidFill>
                <a:latin typeface="Arial"/>
              </a:rPr>
              <a:t>darparu</a:t>
            </a:r>
            <a:r>
              <a:rPr lang="en-GB" sz="1500" dirty="0">
                <a:solidFill>
                  <a:srgbClr val="000000"/>
                </a:solidFill>
                <a:latin typeface="Arial"/>
              </a:rPr>
              <a:t> gwasanaethau cymdeithasol </a:t>
            </a:r>
            <a:r>
              <a:rPr lang="en-GB" sz="1500" dirty="0" err="1">
                <a:solidFill>
                  <a:srgbClr val="000000"/>
                </a:solidFill>
                <a:latin typeface="Arial"/>
              </a:rPr>
              <a:t>yng</a:t>
            </a:r>
            <a:r>
              <a:rPr lang="en-GB" sz="1500" dirty="0">
                <a:solidFill>
                  <a:srgbClr val="000000"/>
                </a:solidFill>
                <a:latin typeface="Arial"/>
              </a:rPr>
              <a:t> </a:t>
            </a:r>
            <a:r>
              <a:rPr lang="en-GB" sz="1500" dirty="0" err="1">
                <a:solidFill>
                  <a:srgbClr val="000000"/>
                </a:solidFill>
                <a:latin typeface="Arial"/>
              </a:rPr>
              <a:t>Nghymru</a:t>
            </a:r>
            <a:endParaRPr lang="cy" sz="1500" dirty="0">
              <a:solidFill>
                <a:srgbClr val="000000"/>
              </a:solidFill>
              <a:latin typeface="Arial"/>
            </a:endParaRPr>
          </a:p>
          <a:p>
            <a:r>
              <a:rPr lang="cy" sz="1500" b="0" i="0" u="none" strike="noStrike" cap="none" baseline="0" dirty="0">
                <a:solidFill>
                  <a:srgbClr val="000000"/>
                </a:solidFill>
                <a:effectLst/>
                <a:uFillTx/>
                <a:latin typeface="Arial"/>
              </a:rPr>
              <a:t>3.2. Gallu rheoli ei rôl fel gweithiwr cymdeithasol mewn sefyllfaoedd cynyddol gymhleth</a:t>
            </a:r>
          </a:p>
          <a:p>
            <a:r>
              <a:rPr lang="cy" sz="1500" b="0" i="0" u="none" strike="noStrike" cap="none" baseline="0" dirty="0">
                <a:solidFill>
                  <a:srgbClr val="000000"/>
                </a:solidFill>
                <a:effectLst/>
                <a:uFillTx/>
                <a:latin typeface="Arial"/>
              </a:rPr>
              <a:t>3.5. Gallu ymarfer y rôl gwaith cymdeithasol proffesiynol mewn ymyriadau diogelu</a:t>
            </a:r>
          </a:p>
          <a:p>
            <a:r>
              <a:rPr lang="cy" sz="1500" b="0" i="0" u="none" strike="noStrike" cap="none" baseline="0" dirty="0">
                <a:solidFill>
                  <a:srgbClr val="000000"/>
                </a:solidFill>
                <a:effectLst/>
                <a:uFillTx/>
                <a:latin typeface="Arial"/>
              </a:rPr>
              <a:t>3.6. Gallu cyfrannu tuag at brosesau cyfreithiol o fewn cylch gorchwyl gwaith cymdeithasol proffesiynol</a:t>
            </a:r>
          </a:p>
          <a:p>
            <a:r>
              <a:rPr lang="cy" sz="1500" b="0" i="0" u="none" strike="noStrike" cap="none" baseline="0" dirty="0">
                <a:solidFill>
                  <a:srgbClr val="000000"/>
                </a:solidFill>
                <a:effectLst/>
                <a:uFillTx/>
                <a:latin typeface="Arial"/>
              </a:rPr>
              <a:t>3.7. Gallu ymarfer atebolrwydd proffesiynol mewn sefyllfaoedd cynyddol gymhleth. </a:t>
            </a:r>
          </a:p>
          <a:p>
            <a:pPr marL="0" indent="0">
              <a:buNone/>
            </a:pPr>
            <a:r>
              <a:rPr lang="cy" sz="1500" b="1" i="0" u="none" strike="noStrike" cap="none" baseline="0" dirty="0">
                <a:solidFill>
                  <a:srgbClr val="000000"/>
                </a:solidFill>
                <a:effectLst/>
                <a:uFillTx/>
                <a:latin typeface="Arial"/>
              </a:rPr>
              <a:t>NAILL AI, </a:t>
            </a:r>
            <a:r>
              <a:rPr lang="cy" sz="1500" b="0" i="0" u="none" strike="noStrike" cap="none" baseline="0" dirty="0">
                <a:solidFill>
                  <a:srgbClr val="000000"/>
                </a:solidFill>
                <a:effectLst/>
                <a:uFillTx/>
                <a:latin typeface="Arial"/>
              </a:rPr>
              <a:t>OS YW EICH ASTUDIAETH ACHOS YNGLYN Â DIOGELU OEDOLION</a:t>
            </a:r>
          </a:p>
          <a:p>
            <a:r>
              <a:rPr lang="cy" sz="1500" b="0" i="0" u="none" strike="noStrike" cap="none" baseline="0" dirty="0">
                <a:solidFill>
                  <a:srgbClr val="000000"/>
                </a:solidFill>
                <a:effectLst/>
                <a:uFillTx/>
                <a:latin typeface="Arial"/>
              </a:rPr>
              <a:t>3.3. Deall rôl gwaith cymdeithasol proffesiynol yng nghyswllt diogelu oedolion sy</a:t>
            </a:r>
            <a:r>
              <a:rPr lang="cy" sz="1500" dirty="0">
                <a:solidFill>
                  <a:srgbClr val="000000"/>
                </a:solidFill>
                <a:latin typeface="Arial"/>
              </a:rPr>
              <a:t>dd mewn perygl.</a:t>
            </a:r>
            <a:endParaRPr lang="cy" sz="1500" b="0" i="0" u="none" strike="noStrike" cap="none" baseline="0" dirty="0">
              <a:solidFill>
                <a:srgbClr val="000000"/>
              </a:solidFill>
              <a:effectLst/>
              <a:uFillTx/>
              <a:latin typeface="Arial"/>
            </a:endParaRPr>
          </a:p>
          <a:p>
            <a:pPr marL="0" indent="0">
              <a:buNone/>
            </a:pPr>
            <a:r>
              <a:rPr lang="cy" sz="1500" b="1" i="0" u="none" strike="noStrike" cap="none" baseline="0" dirty="0">
                <a:solidFill>
                  <a:srgbClr val="000000"/>
                </a:solidFill>
                <a:effectLst/>
                <a:uFillTx/>
                <a:latin typeface="Arial"/>
              </a:rPr>
              <a:t>NEU,</a:t>
            </a:r>
            <a:r>
              <a:rPr lang="cy" sz="1500" b="0" i="0" u="none" strike="noStrike" cap="none" baseline="0" dirty="0">
                <a:solidFill>
                  <a:srgbClr val="000000"/>
                </a:solidFill>
                <a:effectLst/>
                <a:uFillTx/>
                <a:latin typeface="Arial"/>
              </a:rPr>
              <a:t> OS YW'R ASTUDIAETH ACHOS YNGLYN Â DIOGELU PLANT</a:t>
            </a:r>
          </a:p>
          <a:p>
            <a:r>
              <a:rPr lang="cy" sz="1500" b="0" i="0" u="none" strike="noStrike" cap="none" baseline="0" dirty="0">
                <a:solidFill>
                  <a:srgbClr val="000000"/>
                </a:solidFill>
                <a:effectLst/>
                <a:uFillTx/>
                <a:latin typeface="Arial"/>
              </a:rPr>
              <a:t>3.4. Deall rôl gwaith cymdeithasol proffesiynol yng nghyswllt diogelu plant sy'n wynebu risg.</a:t>
            </a:r>
          </a:p>
          <a:p>
            <a:pPr marL="0" indent="0">
              <a:buNone/>
            </a:pPr>
            <a:r>
              <a:rPr lang="cy" sz="1500" b="0" i="0" u="none" strike="noStrike" cap="none" baseline="0" dirty="0">
                <a:solidFill>
                  <a:srgbClr val="000000"/>
                </a:solidFill>
                <a:effectLst/>
                <a:uFillTx/>
                <a:latin typeface="Arial"/>
              </a:rPr>
              <a:t>Gweler atodiad 4 y llawlyfr am y dadansoddiad manylach yn y “Meini Prawf Asesu”. </a:t>
            </a:r>
          </a:p>
          <a:p>
            <a:endParaRPr lang="en-GB" sz="1500" dirty="0">
              <a:effectLst/>
              <a:latin typeface="Arial" panose="020B0604020202020204" pitchFamily="34" charset="0"/>
            </a:endParaRPr>
          </a:p>
          <a:p>
            <a:endParaRPr lang="en-US" sz="1500" dirty="0"/>
          </a:p>
        </p:txBody>
      </p:sp>
      <p:sp>
        <p:nvSpPr>
          <p:cNvPr id="6" name="Footer Placeholder 5">
            <a:extLst>
              <a:ext uri="{FF2B5EF4-FFF2-40B4-BE49-F238E27FC236}">
                <a16:creationId xmlns:a16="http://schemas.microsoft.com/office/drawing/2014/main" id="{1E6391E8-B29D-F447-872F-6B2A0202CF3A}"/>
              </a:ext>
            </a:extLst>
          </p:cNvPr>
          <p:cNvSpPr>
            <a:spLocks noGrp="1"/>
          </p:cNvSpPr>
          <p:nvPr>
            <p:ph type="ftr" sz="quarter" idx="11"/>
          </p:nvPr>
        </p:nvSpPr>
        <p:spPr>
          <a:xfrm>
            <a:off x="3028950" y="6356350"/>
            <a:ext cx="3086100" cy="365125"/>
          </a:xfrm>
        </p:spPr>
        <p:txBody>
          <a:bodyPr>
            <a:normAutofit/>
          </a:bodyPr>
          <a:lstStyle/>
          <a:p>
            <a:pPr>
              <a:lnSpc>
                <a:spcPct val="90000"/>
              </a:lnSpc>
              <a:spcAft>
                <a:spcPts val="600"/>
              </a:spcAft>
              <a:defRPr/>
            </a:pPr>
            <a:r>
              <a:rPr lang="cy" sz="200" b="0" i="0" u="none" strike="noStrike" cap="none" baseline="0" dirty="0">
                <a:solidFill>
                  <a:srgbClr val="767676"/>
                </a:solidFill>
                <a:effectLst/>
                <a:uFillTx/>
                <a:latin typeface="Aptos"/>
              </a:rPr>
              <a:t>PORTH AGORED - </a:t>
            </a:r>
            <a:r>
              <a:rPr lang="en-GB" sz="200" b="0" i="0" u="none" strike="noStrike" cap="none" baseline="0" dirty="0" err="1">
                <a:solidFill>
                  <a:srgbClr val="767676"/>
                </a:solidFill>
                <a:effectLst/>
                <a:uFillTx/>
                <a:latin typeface="Aptos"/>
              </a:rPr>
              <a:t>Cadarnhau</a:t>
            </a:r>
            <a:r>
              <a:rPr lang="cy" sz="200" b="0" i="0" u="none" strike="noStrike" cap="none" baseline="0" dirty="0">
                <a:solidFill>
                  <a:srgbClr val="767676"/>
                </a:solidFill>
                <a:effectLst/>
                <a:uFillTx/>
                <a:latin typeface="Aptos"/>
              </a:rPr>
              <a:t> Ymarfer Gwaith Cymdeithasol</a:t>
            </a:r>
          </a:p>
          <a:p>
            <a:pPr>
              <a:lnSpc>
                <a:spcPct val="90000"/>
              </a:lnSpc>
              <a:spcAft>
                <a:spcPts val="600"/>
              </a:spcAft>
              <a:defRPr/>
            </a:pPr>
            <a:r>
              <a:rPr lang="en-GB" sz="200" dirty="0"/>
              <a:t>
</a:t>
            </a:r>
          </a:p>
        </p:txBody>
      </p:sp>
      <p:sp>
        <p:nvSpPr>
          <p:cNvPr id="5" name="Slide Number Placeholder 4">
            <a:extLst>
              <a:ext uri="{FF2B5EF4-FFF2-40B4-BE49-F238E27FC236}">
                <a16:creationId xmlns:a16="http://schemas.microsoft.com/office/drawing/2014/main" id="{FB8A7D04-3163-B0DA-77F2-A5602FDF56A7}"/>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B279AC3C-9A7B-46D6-8EDB-3083219B5F49}" type="slidenum">
              <a:rPr lang="en-GB" altLang="en-US" smtClean="0"/>
              <a:pPr>
                <a:spcAft>
                  <a:spcPts val="600"/>
                </a:spcAft>
                <a:defRPr/>
              </a:pPr>
              <a:t>31</a:t>
            </a:fld>
            <a:endParaRPr lang="en-GB" altLang="en-US"/>
          </a:p>
        </p:txBody>
      </p:sp>
    </p:spTree>
    <p:extLst>
      <p:ext uri="{BB962C8B-B14F-4D97-AF65-F5344CB8AC3E}">
        <p14:creationId xmlns:p14="http://schemas.microsoft.com/office/powerpoint/2010/main" val="2124659461"/>
      </p:ext>
    </p:extLst>
  </p:cSld>
  <p:clrMapOvr>
    <a:masterClrMapping/>
  </p:clrMapOvr>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Shared services and collaborative working in a Welsh context: Applying  theory to practice - apse">
            <a:extLst>
              <a:ext uri="{FF2B5EF4-FFF2-40B4-BE49-F238E27FC236}">
                <a16:creationId xmlns:a16="http://schemas.microsoft.com/office/drawing/2014/main" id="{E5A957FA-A959-4879-98A1-81368E340DFB}"/>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57200" y="1715995"/>
            <a:ext cx="3139151" cy="3153165"/>
          </a:xfrm>
          <a:prstGeom prst="rect">
            <a:avLst/>
          </a:prstGeom>
          <a:solidFill>
            <a:srgbClr val="FFFFFF"/>
          </a:solidFill>
        </p:spPr>
      </p:pic>
      <p:sp>
        <p:nvSpPr>
          <p:cNvPr id="3" name="Title 2">
            <a:extLst>
              <a:ext uri="{FF2B5EF4-FFF2-40B4-BE49-F238E27FC236}">
                <a16:creationId xmlns:a16="http://schemas.microsoft.com/office/drawing/2014/main" id="{3DF57F9B-5D2F-4B40-8770-2AEF9E1C14CC}"/>
              </a:ext>
            </a:extLst>
          </p:cNvPr>
          <p:cNvSpPr>
            <a:spLocks noGrp="1"/>
          </p:cNvSpPr>
          <p:nvPr>
            <p:ph type="title"/>
          </p:nvPr>
        </p:nvSpPr>
        <p:spPr/>
        <p:txBody>
          <a:bodyPr anchor="ctr">
            <a:normAutofit/>
          </a:bodyPr>
          <a:lstStyle/>
          <a:p>
            <a:pPr>
              <a:defRPr/>
            </a:pPr>
            <a:r>
              <a:rPr lang="cy" sz="3300" b="1" i="0" u="none" strike="noStrike" cap="none" baseline="0" dirty="0">
                <a:solidFill>
                  <a:srgbClr val="000000"/>
                </a:solidFill>
                <a:effectLst/>
                <a:uFillTx/>
                <a:latin typeface="Aptos Display"/>
              </a:rPr>
              <a:t>Dimensiynau Gweithio yng Nghymru</a:t>
            </a:r>
          </a:p>
        </p:txBody>
      </p:sp>
      <p:sp>
        <p:nvSpPr>
          <p:cNvPr id="69634" name="Content Placeholder 1">
            <a:extLst>
              <a:ext uri="{FF2B5EF4-FFF2-40B4-BE49-F238E27FC236}">
                <a16:creationId xmlns:a16="http://schemas.microsoft.com/office/drawing/2014/main" id="{EA52847D-9641-4E1F-8625-962E1D6364BB}"/>
              </a:ext>
            </a:extLst>
          </p:cNvPr>
          <p:cNvSpPr>
            <a:spLocks noGrp="1"/>
          </p:cNvSpPr>
          <p:nvPr>
            <p:ph sz="half" idx="1"/>
          </p:nvPr>
        </p:nvSpPr>
        <p:spPr>
          <a:xfrm>
            <a:off x="3596351" y="1556792"/>
            <a:ext cx="5090449" cy="4936082"/>
          </a:xfrm>
        </p:spPr>
        <p:txBody>
          <a:bodyPr wrap="square" anchor="t">
            <a:normAutofit/>
          </a:bodyPr>
          <a:lstStyle/>
          <a:p>
            <a:pPr marL="109537" indent="0">
              <a:lnSpc>
                <a:spcPct val="90000"/>
              </a:lnSpc>
              <a:buNone/>
            </a:pPr>
            <a:r>
              <a:rPr lang="cy" sz="2000" b="0" i="0" u="none" strike="noStrike" cap="none" baseline="0" dirty="0">
                <a:solidFill>
                  <a:srgbClr val="000000"/>
                </a:solidFill>
                <a:effectLst/>
                <a:uFillTx/>
                <a:latin typeface="Aptos"/>
              </a:rPr>
              <a:t>Dylai’r adran hon:</a:t>
            </a:r>
          </a:p>
          <a:p>
            <a:pPr>
              <a:lnSpc>
                <a:spcPct val="90000"/>
              </a:lnSpc>
            </a:pPr>
            <a:r>
              <a:rPr lang="cy" sz="2000" b="0" i="0" u="none" strike="noStrike" cap="none" baseline="0" dirty="0">
                <a:solidFill>
                  <a:srgbClr val="000000"/>
                </a:solidFill>
                <a:effectLst/>
                <a:uFillTx/>
                <a:latin typeface="Aptos"/>
              </a:rPr>
              <a:t>Dystiolaethu profiad personol o’r heriau a wynebir yn y sector gofal mewn perthynas a’r iaith Gymraeg a diwylliant</a:t>
            </a:r>
          </a:p>
          <a:p>
            <a:pPr marL="0" indent="0">
              <a:lnSpc>
                <a:spcPct val="90000"/>
              </a:lnSpc>
              <a:buNone/>
            </a:pPr>
            <a:r>
              <a:rPr lang="cy" sz="2000" b="0" i="0" u="none" strike="noStrike" cap="none" baseline="0" dirty="0">
                <a:solidFill>
                  <a:srgbClr val="000000"/>
                </a:solidFill>
                <a:effectLst/>
                <a:uFillTx/>
                <a:latin typeface="Aptos"/>
              </a:rPr>
              <a:t>Gan gynnwys:</a:t>
            </a:r>
          </a:p>
          <a:p>
            <a:r>
              <a:rPr lang="cy" sz="2000" b="0" i="0" u="none" strike="noStrike" cap="none" baseline="0" dirty="0">
                <a:solidFill>
                  <a:srgbClr val="000000"/>
                </a:solidFill>
                <a:effectLst/>
                <a:uFillTx/>
                <a:latin typeface="Aptos"/>
              </a:rPr>
              <a:t> y cyd-destun daearyddol, dealltwriaeth o ddiwylliant, sefydliadau a’r ieithoedd a siaredir </a:t>
            </a:r>
          </a:p>
          <a:p>
            <a:r>
              <a:rPr lang="cy" sz="2000" b="0" i="0" u="none" strike="noStrike" cap="none" baseline="0" dirty="0">
                <a:solidFill>
                  <a:srgbClr val="000000"/>
                </a:solidFill>
                <a:effectLst/>
                <a:uFillTx/>
                <a:latin typeface="Aptos"/>
              </a:rPr>
              <a:t>Deddfwriaeth, Polisi a Gweithdrefnau yn cynnwys Byrddau Diogelu a Mesurau’r Gymraeg.</a:t>
            </a:r>
          </a:p>
          <a:p>
            <a:pPr marL="0" indent="0">
              <a:lnSpc>
                <a:spcPct val="90000"/>
              </a:lnSpc>
              <a:buNone/>
              <a:defRPr/>
            </a:pPr>
            <a:r>
              <a:rPr lang="en-GB" altLang="en-US" sz="2000" dirty="0" err="1"/>
              <a:t>Cwestiynau</a:t>
            </a:r>
            <a:r>
              <a:rPr lang="en-GB" altLang="en-US" sz="2000" dirty="0"/>
              <a:t> </a:t>
            </a:r>
          </a:p>
          <a:p>
            <a:pPr marL="0" indent="0">
              <a:lnSpc>
                <a:spcPct val="90000"/>
              </a:lnSpc>
              <a:buNone/>
              <a:defRPr/>
            </a:pPr>
            <a:r>
              <a:rPr lang="en-GB" altLang="en-US" sz="2000" dirty="0"/>
              <a:t>Pa </a:t>
            </a:r>
            <a:r>
              <a:rPr lang="en-GB" altLang="en-US" sz="2000" dirty="0" err="1"/>
              <a:t>enghreifftiau</a:t>
            </a:r>
            <a:r>
              <a:rPr lang="en-GB" altLang="en-US" sz="2000" dirty="0"/>
              <a:t> a </a:t>
            </a:r>
            <a:r>
              <a:rPr lang="en-GB" altLang="en-US" sz="2000" dirty="0" err="1"/>
              <a:t>allech</a:t>
            </a:r>
            <a:r>
              <a:rPr lang="en-GB" altLang="en-US" sz="2000" dirty="0"/>
              <a:t> </a:t>
            </a:r>
            <a:r>
              <a:rPr lang="en-GB" altLang="en-US" sz="2000" dirty="0" err="1"/>
              <a:t>eu</a:t>
            </a:r>
            <a:r>
              <a:rPr lang="en-GB" altLang="en-US" sz="2000" dirty="0"/>
              <a:t> </a:t>
            </a:r>
            <a:r>
              <a:rPr lang="en-GB" altLang="en-US" sz="2000" dirty="0" err="1"/>
              <a:t>rhoi</a:t>
            </a:r>
            <a:r>
              <a:rPr lang="en-GB" altLang="en-US" sz="2000" dirty="0"/>
              <a:t> o </a:t>
            </a:r>
            <a:r>
              <a:rPr lang="en-GB" altLang="en-US" sz="2000" dirty="0" err="1"/>
              <a:t>gyd-destun</a:t>
            </a:r>
            <a:r>
              <a:rPr lang="en-GB" altLang="en-US" sz="2000" dirty="0"/>
              <a:t> </a:t>
            </a:r>
            <a:r>
              <a:rPr lang="en-GB" altLang="en-US" sz="2000" dirty="0" err="1"/>
              <a:t>Cymreig</a:t>
            </a:r>
            <a:r>
              <a:rPr lang="en-GB" altLang="en-US" sz="2000" dirty="0"/>
              <a:t> </a:t>
            </a:r>
            <a:r>
              <a:rPr lang="en-GB" altLang="en-US" sz="2000" dirty="0" err="1"/>
              <a:t>perthnasol</a:t>
            </a:r>
            <a:r>
              <a:rPr lang="en-GB" altLang="en-US" sz="2000" dirty="0"/>
              <a:t> </a:t>
            </a:r>
            <a:r>
              <a:rPr lang="en-GB" altLang="en-US" sz="2000" dirty="0" err="1"/>
              <a:t>yn</a:t>
            </a:r>
            <a:r>
              <a:rPr lang="en-GB" altLang="en-US" sz="2000" dirty="0"/>
              <a:t> </a:t>
            </a:r>
            <a:r>
              <a:rPr lang="en-GB" altLang="en-US" sz="2000" dirty="0" err="1"/>
              <a:t>ymwneud</a:t>
            </a:r>
            <a:r>
              <a:rPr lang="en-GB" altLang="en-US" sz="2000" dirty="0"/>
              <a:t> â </a:t>
            </a:r>
            <a:r>
              <a:rPr lang="en-GB" altLang="en-US" sz="2000" dirty="0" err="1"/>
              <a:t>diogelu</a:t>
            </a:r>
            <a:r>
              <a:rPr lang="en-GB" altLang="en-US" sz="2000" dirty="0"/>
              <a:t> </a:t>
            </a:r>
            <a:r>
              <a:rPr lang="en-GB" altLang="en-US" sz="2000" dirty="0" err="1"/>
              <a:t>yn</a:t>
            </a:r>
            <a:r>
              <a:rPr lang="en-GB" altLang="en-US" sz="2000" dirty="0"/>
              <a:t> </a:t>
            </a:r>
            <a:r>
              <a:rPr lang="en-GB" altLang="en-US" sz="2000" dirty="0" err="1"/>
              <a:t>eich</a:t>
            </a:r>
            <a:r>
              <a:rPr lang="en-GB" altLang="en-US" sz="2000" dirty="0"/>
              <a:t> </a:t>
            </a:r>
            <a:r>
              <a:rPr lang="en-GB" altLang="en-US" sz="2000" dirty="0" err="1"/>
              <a:t>maes</a:t>
            </a:r>
            <a:r>
              <a:rPr lang="en-GB" altLang="en-US" sz="2000" dirty="0"/>
              <a:t> </a:t>
            </a:r>
            <a:r>
              <a:rPr lang="en-GB" altLang="en-US" sz="2000" dirty="0" err="1"/>
              <a:t>gwaith</a:t>
            </a:r>
            <a:r>
              <a:rPr lang="en-GB" altLang="en-US" sz="2000" dirty="0"/>
              <a:t>?</a:t>
            </a:r>
          </a:p>
          <a:p>
            <a:endParaRPr lang="cy" sz="2000" b="0" i="0" u="none" strike="noStrike" cap="none" baseline="0" dirty="0">
              <a:solidFill>
                <a:srgbClr val="000000"/>
              </a:solidFill>
              <a:effectLst/>
              <a:uFillTx/>
              <a:latin typeface="Aptos"/>
            </a:endParaRPr>
          </a:p>
          <a:p>
            <a:endParaRPr lang="cy" sz="2000" b="0" i="0" u="none" strike="noStrike" cap="none" baseline="0" dirty="0">
              <a:solidFill>
                <a:srgbClr val="000000"/>
              </a:solidFill>
              <a:effectLst/>
              <a:uFillTx/>
              <a:latin typeface="Aptos"/>
            </a:endParaRPr>
          </a:p>
          <a:p>
            <a:pPr>
              <a:lnSpc>
                <a:spcPct val="90000"/>
              </a:lnSpc>
            </a:pPr>
            <a:endParaRPr lang="en-GB" altLang="en-US" sz="2000" dirty="0">
              <a:highlight>
                <a:srgbClr val="00FF00"/>
              </a:highlight>
            </a:endParaRPr>
          </a:p>
          <a:p>
            <a:pPr marL="0" indent="0">
              <a:lnSpc>
                <a:spcPct val="90000"/>
              </a:lnSpc>
              <a:buNone/>
            </a:pPr>
            <a:endParaRPr lang="en-GB" altLang="en-US" sz="2000" dirty="0">
              <a:highlight>
                <a:srgbClr val="00FF00"/>
              </a:highlight>
            </a:endParaRPr>
          </a:p>
          <a:p>
            <a:pPr>
              <a:lnSpc>
                <a:spcPct val="90000"/>
              </a:lnSpc>
            </a:pPr>
            <a:endParaRPr lang="cy-GB" altLang="en-US" sz="2000" dirty="0">
              <a:highlight>
                <a:srgbClr val="00FF00"/>
              </a:highlight>
            </a:endParaRPr>
          </a:p>
        </p:txBody>
      </p:sp>
      <p:sp>
        <p:nvSpPr>
          <p:cNvPr id="2" name="Slide Number Placeholder 1">
            <a:extLst>
              <a:ext uri="{FF2B5EF4-FFF2-40B4-BE49-F238E27FC236}">
                <a16:creationId xmlns:a16="http://schemas.microsoft.com/office/drawing/2014/main" id="{586EC215-AFB6-4B86-9815-BA049FCE9977}"/>
              </a:ext>
            </a:extLst>
          </p:cNvPr>
          <p:cNvSpPr>
            <a:spLocks noGrp="1"/>
          </p:cNvSpPr>
          <p:nvPr>
            <p:ph type="sldNum" sz="quarter" idx="12"/>
          </p:nvPr>
        </p:nvSpPr>
        <p:spPr/>
        <p:txBody>
          <a:bodyPr wrap="square" anchor="b">
            <a:normAutofit/>
          </a:bodyPr>
          <a:lstStyle/>
          <a:p>
            <a:pPr>
              <a:spcAft>
                <a:spcPts val="600"/>
              </a:spcAft>
              <a:defRPr/>
            </a:pPr>
            <a:fld id="{EC75C4D8-5E1B-4BCC-B7D7-71E1D1D7A2FD}" type="slidenum">
              <a:rPr lang="en-GB" altLang="en-US" smtClean="0"/>
              <a:pPr>
                <a:spcAft>
                  <a:spcPts val="600"/>
                </a:spcAft>
                <a:defRPr/>
              </a:pPr>
              <a:t>32</a:t>
            </a:fld>
            <a:endParaRPr lang="en-GB" altLang="en-US"/>
          </a:p>
        </p:txBody>
      </p:sp>
    </p:spTree>
  </p:cSld>
  <p:clrMapOvr>
    <a:masterClrMapping/>
  </p:clrMapOvr>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49A9C8B3-3468-4EE4-8C15-714FADF3AB94}"/>
              </a:ext>
            </a:extLst>
          </p:cNvPr>
          <p:cNvSpPr>
            <a:spLocks noGrp="1"/>
          </p:cNvSpPr>
          <p:nvPr>
            <p:ph type="title"/>
          </p:nvPr>
        </p:nvSpPr>
        <p:spPr>
          <a:xfrm>
            <a:off x="628650" y="140864"/>
            <a:ext cx="7886700" cy="1325563"/>
          </a:xfrm>
        </p:spPr>
        <p:txBody>
          <a:bodyPr anchor="ctr">
            <a:normAutofit/>
          </a:bodyPr>
          <a:lstStyle/>
          <a:p>
            <a:pPr>
              <a:lnSpc>
                <a:spcPct val="90000"/>
              </a:lnSpc>
              <a:defRPr/>
            </a:pPr>
            <a:r>
              <a:rPr lang="cy" b="1" i="0" u="none" strike="noStrike" cap="none" baseline="0" dirty="0">
                <a:effectLst/>
                <a:uFillTx/>
              </a:rPr>
              <a:t>Deddf Gwasanaethau Cymdeithasol a Llesiant (Cymru) (2014) : Hawliau dynol </a:t>
            </a:r>
          </a:p>
        </p:txBody>
      </p:sp>
      <p:pic>
        <p:nvPicPr>
          <p:cNvPr id="8" name="Content Placeholder 7">
            <a:extLst>
              <a:ext uri="{FF2B5EF4-FFF2-40B4-BE49-F238E27FC236}">
                <a16:creationId xmlns:a16="http://schemas.microsoft.com/office/drawing/2014/main" id="{944DDF7F-C80F-4072-A2D0-16DDF455C2CF}"/>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57201" y="1902055"/>
            <a:ext cx="2550728" cy="2103009"/>
          </a:xfrm>
          <a:prstGeom prst="rect">
            <a:avLst/>
          </a:prstGeom>
          <a:noFill/>
          <a:ln>
            <a:noFill/>
            <a:prstDash val="sysDash"/>
            <a:miter lim="800000"/>
          </a:ln>
        </p:spPr>
      </p:pic>
      <p:sp>
        <p:nvSpPr>
          <p:cNvPr id="2" name="Content Placeholder 1">
            <a:extLst>
              <a:ext uri="{FF2B5EF4-FFF2-40B4-BE49-F238E27FC236}">
                <a16:creationId xmlns:a16="http://schemas.microsoft.com/office/drawing/2014/main" id="{A74F3A8E-2365-449F-AAD7-4397C9574CFC}"/>
              </a:ext>
            </a:extLst>
          </p:cNvPr>
          <p:cNvSpPr>
            <a:spLocks noGrp="1"/>
          </p:cNvSpPr>
          <p:nvPr>
            <p:ph sz="quarter" idx="4"/>
          </p:nvPr>
        </p:nvSpPr>
        <p:spPr>
          <a:xfrm>
            <a:off x="3275856" y="1444294"/>
            <a:ext cx="5544616" cy="5009042"/>
          </a:xfrm>
        </p:spPr>
        <p:txBody>
          <a:bodyPr wrap="square" anchor="t">
            <a:normAutofit fontScale="95000" lnSpcReduction="10000"/>
          </a:bodyPr>
          <a:lstStyle/>
          <a:p>
            <a:pPr marL="109537" indent="0">
              <a:lnSpc>
                <a:spcPct val="90000"/>
              </a:lnSpc>
              <a:spcAft>
                <a:spcPts val="600"/>
              </a:spcAft>
              <a:buFont typeface="Wingdings 3" panose="05040102010807070707" pitchFamily="18" charset="2"/>
              <a:buNone/>
              <a:defRPr/>
            </a:pPr>
            <a:r>
              <a:rPr lang="cy" sz="2000" b="0" i="0" u="none" strike="noStrike" cap="none" baseline="0" dirty="0">
                <a:solidFill>
                  <a:srgbClr val="000000"/>
                </a:solidFill>
                <a:effectLst/>
                <a:uFillTx/>
                <a:latin typeface="Aptos"/>
              </a:rPr>
              <a:t>Dyletswyddau trosfwaol:  </a:t>
            </a:r>
          </a:p>
          <a:p>
            <a:pPr marL="109537" indent="0">
              <a:lnSpc>
                <a:spcPct val="90000"/>
              </a:lnSpc>
              <a:spcAft>
                <a:spcPts val="600"/>
              </a:spcAft>
              <a:buFont typeface="Wingdings 3" panose="05040102010807070707" pitchFamily="18" charset="2"/>
              <a:buNone/>
              <a:defRPr/>
            </a:pPr>
            <a:r>
              <a:rPr lang="cy" sz="2000" b="0" i="0" u="none" strike="noStrike" cap="none" baseline="0" dirty="0">
                <a:solidFill>
                  <a:srgbClr val="000000"/>
                </a:solidFill>
                <a:effectLst/>
                <a:uFillTx/>
                <a:latin typeface="Aptos"/>
              </a:rPr>
              <a:t>Rhaid i berson sy’n gweithredu ei swyddogaethau dan y Ddeddf hon roi ystyriaeth ddilys i Egwyddorion y Cenhedloedd Unedig ar: </a:t>
            </a:r>
          </a:p>
          <a:p>
            <a:pPr>
              <a:lnSpc>
                <a:spcPct val="90000"/>
              </a:lnSpc>
              <a:spcAft>
                <a:spcPts val="600"/>
              </a:spcAft>
              <a:defRPr/>
            </a:pPr>
            <a:r>
              <a:rPr lang="cy" sz="2000" b="0" i="0" u="none" strike="noStrike" cap="none" baseline="0" dirty="0">
                <a:solidFill>
                  <a:srgbClr val="000000"/>
                </a:solidFill>
                <a:effectLst/>
                <a:uFillTx/>
                <a:latin typeface="Aptos"/>
              </a:rPr>
              <a:t>Pobl Hŷn </a:t>
            </a:r>
          </a:p>
          <a:p>
            <a:pPr>
              <a:lnSpc>
                <a:spcPct val="90000"/>
              </a:lnSpc>
              <a:spcAft>
                <a:spcPts val="600"/>
              </a:spcAft>
              <a:defRPr/>
            </a:pPr>
            <a:r>
              <a:rPr lang="cy" sz="2000" b="0" i="0" u="none" strike="noStrike" cap="none" baseline="0" dirty="0">
                <a:solidFill>
                  <a:srgbClr val="000000"/>
                </a:solidFill>
                <a:effectLst/>
                <a:uFillTx/>
                <a:latin typeface="Aptos"/>
              </a:rPr>
              <a:t>Hawliau'r Plentyn</a:t>
            </a:r>
          </a:p>
          <a:p>
            <a:pPr>
              <a:lnSpc>
                <a:spcPct val="90000"/>
              </a:lnSpc>
              <a:spcAft>
                <a:spcPts val="600"/>
              </a:spcAft>
              <a:defRPr/>
            </a:pPr>
            <a:r>
              <a:rPr lang="cy" sz="2000" b="0" i="0" u="none" strike="noStrike" cap="none" baseline="0" dirty="0">
                <a:solidFill>
                  <a:srgbClr val="000000"/>
                </a:solidFill>
                <a:effectLst/>
                <a:uFillTx/>
                <a:latin typeface="Aptos"/>
              </a:rPr>
              <a:t>Hawliau Pobl Anabl </a:t>
            </a:r>
          </a:p>
          <a:p>
            <a:pPr>
              <a:lnSpc>
                <a:spcPct val="90000"/>
              </a:lnSpc>
              <a:spcAft>
                <a:spcPts val="600"/>
              </a:spcAft>
              <a:defRPr/>
            </a:pPr>
            <a:r>
              <a:rPr lang="cy" sz="2000" b="0" i="0" u="none" strike="noStrike" cap="none" baseline="0" dirty="0">
                <a:solidFill>
                  <a:srgbClr val="000000"/>
                </a:solidFill>
                <a:effectLst/>
                <a:uFillTx/>
                <a:latin typeface="Aptos"/>
              </a:rPr>
              <a:t>Ni ddylai awdurdodau cyhoeddus ymddwyn mewn ffordd sy’n anghydnaws â’r hawliau dan y Confensiwn Ewropeaidd ar Hawliau Dynol (Cod Ymarfer: Rhan 2 y Ddeddf)</a:t>
            </a:r>
          </a:p>
          <a:p>
            <a:pPr>
              <a:lnSpc>
                <a:spcPct val="90000"/>
              </a:lnSpc>
              <a:spcAft>
                <a:spcPts val="600"/>
              </a:spcAft>
              <a:defRPr/>
            </a:pPr>
            <a:r>
              <a:rPr lang="cy" sz="2000" b="0" i="0" u="none" strike="noStrike" cap="none" baseline="0" dirty="0">
                <a:solidFill>
                  <a:srgbClr val="000000"/>
                </a:solidFill>
                <a:effectLst/>
                <a:uFillTx/>
                <a:latin typeface="Aptos"/>
              </a:rPr>
              <a:t>Mae angen deall y rhain yn nhermau hawliau absoliwt, hawliau cyfyngedig neu hawliau cymwys.</a:t>
            </a:r>
          </a:p>
          <a:p>
            <a:pPr>
              <a:lnSpc>
                <a:spcPct val="90000"/>
              </a:lnSpc>
              <a:spcAft>
                <a:spcPts val="600"/>
              </a:spcAft>
              <a:defRPr/>
            </a:pPr>
            <a:r>
              <a:rPr lang="cy" sz="2200" b="0" i="0" u="none" strike="noStrike" cap="none" baseline="0" dirty="0">
                <a:solidFill>
                  <a:srgbClr val="000000"/>
                </a:solidFill>
                <a:effectLst/>
                <a:uFillTx/>
                <a:latin typeface="Aptos"/>
              </a:rPr>
              <a:t>Beth mae'r hawliau hyn yn ei olygu?</a:t>
            </a:r>
          </a:p>
        </p:txBody>
      </p:sp>
      <p:sp>
        <p:nvSpPr>
          <p:cNvPr id="4" name="Slide Number Placeholder 3">
            <a:extLst>
              <a:ext uri="{FF2B5EF4-FFF2-40B4-BE49-F238E27FC236}">
                <a16:creationId xmlns:a16="http://schemas.microsoft.com/office/drawing/2014/main" id="{6C57FD62-8F6D-424F-AA1A-C6CF4F097507}"/>
              </a:ext>
            </a:extLst>
          </p:cNvPr>
          <p:cNvSpPr>
            <a:spLocks noGrp="1"/>
          </p:cNvSpPr>
          <p:nvPr>
            <p:ph type="sldNum" sz="quarter" idx="12"/>
          </p:nvPr>
        </p:nvSpPr>
        <p:spPr/>
        <p:txBody>
          <a:bodyPr wrap="square" anchor="b">
            <a:normAutofit/>
          </a:bodyPr>
          <a:lstStyle/>
          <a:p>
            <a:pPr>
              <a:spcAft>
                <a:spcPts val="600"/>
              </a:spcAft>
              <a:defRPr/>
            </a:pPr>
            <a:fld id="{EC75C4D8-5E1B-4BCC-B7D7-71E1D1D7A2FD}" type="slidenum">
              <a:rPr lang="en-GB" altLang="en-US" smtClean="0"/>
              <a:pPr>
                <a:spcAft>
                  <a:spcPts val="600"/>
                </a:spcAft>
                <a:defRPr/>
              </a:pPr>
              <a:t>33</a:t>
            </a:fld>
            <a:endParaRPr lang="en-GB" altLang="en-US"/>
          </a:p>
        </p:txBody>
      </p:sp>
    </p:spTree>
  </p:cSld>
  <p:clrMapOvr>
    <a:masterClrMapping/>
  </p:clrMapOvr>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EF24334-F8E5-4EB9-AF4A-0B176670A570}"/>
              </a:ext>
            </a:extLst>
          </p:cNvPr>
          <p:cNvSpPr>
            <a:spLocks noGrp="1"/>
          </p:cNvSpPr>
          <p:nvPr>
            <p:ph type="title"/>
          </p:nvPr>
        </p:nvSpPr>
        <p:spPr>
          <a:xfrm>
            <a:off x="251520" y="1700808"/>
            <a:ext cx="2777429" cy="2016224"/>
          </a:xfrm>
        </p:spPr>
        <p:txBody>
          <a:bodyPr anchor="b">
            <a:normAutofit/>
          </a:bodyPr>
          <a:lstStyle/>
          <a:p>
            <a:pPr>
              <a:defRPr/>
            </a:pPr>
            <a:r>
              <a:rPr lang="cy" sz="2400" b="1" i="0" u="none" strike="noStrike" cap="none" baseline="0" dirty="0">
                <a:solidFill>
                  <a:srgbClr val="000000"/>
                </a:solidFill>
                <a:effectLst/>
                <a:uFillTx/>
                <a:latin typeface="Aptos Display"/>
              </a:rPr>
              <a:t>Ymyrraeth a Chymhwyso Barn Broffesiynol Mewn Sefyllfaoedd Cynyddol Gymhleth </a:t>
            </a:r>
          </a:p>
        </p:txBody>
      </p:sp>
      <p:graphicFrame>
        <p:nvGraphicFramePr>
          <p:cNvPr id="7" name="Content Placeholder 1">
            <a:extLst>
              <a:ext uri="{FF2B5EF4-FFF2-40B4-BE49-F238E27FC236}">
                <a16:creationId xmlns:a16="http://schemas.microsoft.com/office/drawing/2014/main" id="{F0655458-3784-A9F7-EA6A-7E1F47F33F3D}"/>
              </a:ext>
            </a:extLst>
          </p:cNvPr>
          <p:cNvGraphicFramePr>
            <a:graphicFrameLocks noGrp="1"/>
          </p:cNvGraphicFramePr>
          <p:nvPr>
            <p:ph idx="1"/>
          </p:nvPr>
        </p:nvGraphicFramePr>
        <p:xfrm>
          <a:off x="3678789" y="750440"/>
          <a:ext cx="5000124"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Slide Number Placeholder 1">
            <a:extLst>
              <a:ext uri="{FF2B5EF4-FFF2-40B4-BE49-F238E27FC236}">
                <a16:creationId xmlns:a16="http://schemas.microsoft.com/office/drawing/2014/main" id="{1E65546E-00C4-ED59-D2A5-FF3975F7B09F}"/>
              </a:ext>
            </a:extLst>
          </p:cNvPr>
          <p:cNvSpPr>
            <a:spLocks noGrp="1"/>
          </p:cNvSpPr>
          <p:nvPr>
            <p:ph type="sldNum" sz="quarter" idx="12"/>
          </p:nvPr>
        </p:nvSpPr>
        <p:spPr/>
        <p:txBody>
          <a:bodyPr/>
          <a:lstStyle/>
          <a:p>
            <a:pPr>
              <a:defRPr/>
            </a:pPr>
            <a:fld id="{B279AC3C-9A7B-46D6-8EDB-3083219B5F49}" type="slidenum">
              <a:rPr lang="en-GB" altLang="en-US" smtClean="0"/>
              <a:pPr>
                <a:defRPr/>
              </a:pPr>
              <a:t>34</a:t>
            </a:fld>
            <a:endParaRPr lang="en-GB" altLang="en-US"/>
          </a:p>
        </p:txBody>
      </p:sp>
      <p:sp>
        <p:nvSpPr>
          <p:cNvPr id="4" name="Footer Placeholder 3">
            <a:extLst>
              <a:ext uri="{FF2B5EF4-FFF2-40B4-BE49-F238E27FC236}">
                <a16:creationId xmlns:a16="http://schemas.microsoft.com/office/drawing/2014/main" id="{D72758C4-6791-B716-E399-F93C14E6C608}"/>
              </a:ext>
            </a:extLst>
          </p:cNvPr>
          <p:cNvSpPr>
            <a:spLocks noGrp="1"/>
          </p:cNvSpPr>
          <p:nvPr>
            <p:ph type="ftr" sz="quarter" idx="11"/>
          </p:nvPr>
        </p:nvSpPr>
        <p:spPr/>
        <p:txBody>
          <a:bodyPr/>
          <a:lstStyle/>
          <a:p>
            <a:pPr>
              <a:defRPr/>
            </a:pPr>
            <a:r>
              <a:rPr lang="cy" sz="900" b="0" i="0" u="none" strike="noStrike" cap="none" baseline="0" dirty="0">
                <a:solidFill>
                  <a:srgbClr val="767676"/>
                </a:solidFill>
                <a:effectLst/>
                <a:uFillTx/>
                <a:latin typeface="Aptos"/>
              </a:rPr>
              <a:t>PORTH AGORED - </a:t>
            </a:r>
            <a:r>
              <a:rPr lang="en-GB" sz="900" b="0" i="0" u="none" strike="noStrike" cap="none" baseline="0" dirty="0" err="1">
                <a:solidFill>
                  <a:srgbClr val="767676"/>
                </a:solidFill>
                <a:effectLst/>
                <a:uFillTx/>
                <a:latin typeface="Aptos"/>
              </a:rPr>
              <a:t>Cadarnhau</a:t>
            </a:r>
            <a:r>
              <a:rPr lang="cy" sz="900" b="0" i="0" u="none" strike="noStrike" cap="none" baseline="0" dirty="0">
                <a:solidFill>
                  <a:srgbClr val="767676"/>
                </a:solidFill>
                <a:effectLst/>
                <a:uFillTx/>
                <a:latin typeface="Aptos"/>
              </a:rPr>
              <a:t> Ymarfer Gwaith Cymdeithasol</a:t>
            </a:r>
          </a:p>
          <a:p>
            <a:pPr>
              <a:defRPr/>
            </a:pPr>
            <a:r>
              <a:rPr lang="en-GB" dirty="0"/>
              <a:t>
</a:t>
            </a:r>
          </a:p>
        </p:txBody>
      </p:sp>
    </p:spTree>
  </p:cSld>
  <p:clrMapOvr>
    <a:masterClrMapping/>
  </p:clrMapOvr>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6A242EC0-B615-4D25-A11F-7CC73B052626}"/>
              </a:ext>
            </a:extLst>
          </p:cNvPr>
          <p:cNvSpPr>
            <a:spLocks noGrp="1"/>
          </p:cNvSpPr>
          <p:nvPr>
            <p:ph type="title"/>
          </p:nvPr>
        </p:nvSpPr>
        <p:spPr>
          <a:xfrm>
            <a:off x="323528" y="365126"/>
            <a:ext cx="8193013" cy="1325563"/>
          </a:xfrm>
        </p:spPr>
        <p:txBody>
          <a:bodyPr anchor="ctr">
            <a:normAutofit fontScale="90000"/>
          </a:bodyPr>
          <a:lstStyle/>
          <a:p>
            <a:pPr>
              <a:lnSpc>
                <a:spcPct val="90000"/>
              </a:lnSpc>
              <a:defRPr/>
            </a:pPr>
            <a:r>
              <a:rPr lang="cy" sz="3500" b="0" i="0" u="none" strike="noStrike" cap="none" baseline="0" dirty="0">
                <a:solidFill>
                  <a:srgbClr val="000000"/>
                </a:solidFill>
                <a:effectLst/>
                <a:uFillTx/>
                <a:latin typeface="Aptos Display"/>
              </a:rPr>
              <a:t>Damcaniaethau Gwaith Cymdeithasol</a:t>
            </a:r>
            <a:br>
              <a:rPr lang="cy" sz="3500" b="0" i="0" u="none" strike="noStrike" cap="none" baseline="0" dirty="0">
                <a:solidFill>
                  <a:srgbClr val="000000"/>
                </a:solidFill>
                <a:effectLst/>
                <a:uFillTx/>
                <a:latin typeface="Aptos Display"/>
              </a:rPr>
            </a:br>
            <a:r>
              <a:rPr lang="cy" sz="3500" b="0" i="0" u="none" strike="noStrike" cap="none" baseline="0" dirty="0">
                <a:solidFill>
                  <a:srgbClr val="000000"/>
                </a:solidFill>
                <a:effectLst/>
                <a:uFillTx/>
                <a:latin typeface="Aptos Display"/>
              </a:rPr>
              <a:t>Mae damcaniaeth yn sail i wneud penderfyniadau proffesiynol</a:t>
            </a:r>
          </a:p>
        </p:txBody>
      </p:sp>
      <p:sp>
        <p:nvSpPr>
          <p:cNvPr id="57347" name="Content Placeholder 7">
            <a:extLst>
              <a:ext uri="{FF2B5EF4-FFF2-40B4-BE49-F238E27FC236}">
                <a16:creationId xmlns:a16="http://schemas.microsoft.com/office/drawing/2014/main" id="{9E133630-9419-48F3-A950-DF8852EF9028}"/>
              </a:ext>
            </a:extLst>
          </p:cNvPr>
          <p:cNvSpPr>
            <a:spLocks noGrp="1"/>
          </p:cNvSpPr>
          <p:nvPr>
            <p:ph sz="half" idx="2"/>
          </p:nvPr>
        </p:nvSpPr>
        <p:spPr>
          <a:xfrm>
            <a:off x="457200" y="1693316"/>
            <a:ext cx="5050904" cy="5164684"/>
          </a:xfrm>
        </p:spPr>
        <p:txBody>
          <a:bodyPr wrap="square" anchor="t">
            <a:normAutofit/>
          </a:bodyPr>
          <a:lstStyle/>
          <a:p>
            <a:pPr marL="109537" indent="0">
              <a:lnSpc>
                <a:spcPct val="90000"/>
              </a:lnSpc>
              <a:buFont typeface="Wingdings 3" panose="05040102010807070707" pitchFamily="18" charset="2"/>
              <a:buNone/>
              <a:defRPr/>
            </a:pPr>
            <a:r>
              <a:rPr lang="cy" sz="1800" b="0" i="0" u="none" strike="noStrike" cap="none" baseline="0" dirty="0">
                <a:solidFill>
                  <a:srgbClr val="000000"/>
                </a:solidFill>
                <a:effectLst/>
                <a:uFillTx/>
                <a:latin typeface="Aptos"/>
              </a:rPr>
              <a:t>Ystyriwch:</a:t>
            </a:r>
          </a:p>
          <a:p>
            <a:pPr>
              <a:lnSpc>
                <a:spcPct val="90000"/>
              </a:lnSpc>
              <a:defRPr/>
            </a:pPr>
            <a:r>
              <a:rPr lang="cy" sz="1800" b="0" i="0" u="none" strike="noStrike" cap="none" baseline="0" dirty="0">
                <a:solidFill>
                  <a:srgbClr val="000000"/>
                </a:solidFill>
                <a:effectLst/>
                <a:uFillTx/>
                <a:latin typeface="Aptos"/>
              </a:rPr>
              <a:t>Beth yw sgiliau craidd damcaniaeth? Er enghraifft: dull sydd yn canolbwyntio ar y person - beth mae hyn yn ei olygu mewn gwirionedd o ran yr ymyriad? E.e.  cynhesrwydd, empathi, gonestrwydd ac ati. </a:t>
            </a:r>
          </a:p>
          <a:p>
            <a:pPr>
              <a:lnSpc>
                <a:spcPct val="90000"/>
              </a:lnSpc>
              <a:defRPr/>
            </a:pPr>
            <a:r>
              <a:rPr lang="cy" sz="1800" b="0" i="0" u="none" strike="noStrike" cap="none" baseline="0" dirty="0">
                <a:solidFill>
                  <a:srgbClr val="000000"/>
                </a:solidFill>
                <a:effectLst/>
                <a:uFillTx/>
                <a:latin typeface="Aptos"/>
              </a:rPr>
              <a:t>Sut mae/roedd y damcaniaethau rydych yn eu defnyddio yn sail i’ch asesiad? </a:t>
            </a:r>
          </a:p>
          <a:p>
            <a:pPr>
              <a:lnSpc>
                <a:spcPct val="90000"/>
              </a:lnSpc>
              <a:defRPr/>
            </a:pPr>
            <a:r>
              <a:rPr lang="cy" sz="1800" b="0" i="0" u="none" strike="noStrike" cap="none" baseline="0" dirty="0">
                <a:solidFill>
                  <a:srgbClr val="000000"/>
                </a:solidFill>
                <a:effectLst/>
                <a:uFillTx/>
                <a:latin typeface="Aptos"/>
              </a:rPr>
              <a:t>Sut y</a:t>
            </a:r>
            <a:r>
              <a:rPr lang="cy" sz="1800" dirty="0">
                <a:solidFill>
                  <a:srgbClr val="000000"/>
                </a:solidFill>
                <a:latin typeface="Aptos"/>
              </a:rPr>
              <a:t> gwnaethoch werthuso eu heffeitholrwydd yn yr achos/ymyriad hwn?</a:t>
            </a:r>
            <a:endParaRPr lang="cy" sz="1800" b="0" i="0" u="none" strike="noStrike" cap="none" baseline="0" dirty="0">
              <a:solidFill>
                <a:srgbClr val="000000"/>
              </a:solidFill>
              <a:effectLst/>
              <a:uFillTx/>
              <a:latin typeface="Aptos"/>
            </a:endParaRPr>
          </a:p>
          <a:p>
            <a:pPr>
              <a:lnSpc>
                <a:spcPct val="90000"/>
              </a:lnSpc>
              <a:defRPr/>
            </a:pPr>
            <a:r>
              <a:rPr lang="cy" sz="1800" b="0" i="0" u="none" strike="noStrike" cap="none" baseline="0" dirty="0">
                <a:solidFill>
                  <a:srgbClr val="000000"/>
                </a:solidFill>
                <a:effectLst/>
                <a:uFillTx/>
                <a:latin typeface="Aptos"/>
              </a:rPr>
              <a:t>A oes unrhyw faterion i’w hystyried mewn perthynas a’r damcaniaethau rydych wedi eu dewis? </a:t>
            </a:r>
          </a:p>
          <a:p>
            <a:pPr>
              <a:defRPr/>
            </a:pPr>
            <a:r>
              <a:rPr lang="cy" sz="1800" b="0" i="0" u="none" strike="noStrike" cap="none" baseline="0" dirty="0">
                <a:solidFill>
                  <a:srgbClr val="000000"/>
                </a:solidFill>
                <a:effectLst/>
                <a:uFillTx/>
                <a:latin typeface="Aptos"/>
              </a:rPr>
              <a:t>RHAID i chi gynnwys defnydd o “ddamcaniaethau” yn nhasg 3 hy mwy nag un ddamcaniaeth. </a:t>
            </a:r>
          </a:p>
          <a:p>
            <a:pPr>
              <a:lnSpc>
                <a:spcPct val="90000"/>
              </a:lnSpc>
              <a:defRPr/>
            </a:pPr>
            <a:endParaRPr lang="cy-GB" altLang="en-US" sz="1800" dirty="0"/>
          </a:p>
        </p:txBody>
      </p:sp>
      <p:sp>
        <p:nvSpPr>
          <p:cNvPr id="2" name="Slide Number Placeholder 1">
            <a:extLst>
              <a:ext uri="{FF2B5EF4-FFF2-40B4-BE49-F238E27FC236}">
                <a16:creationId xmlns:a16="http://schemas.microsoft.com/office/drawing/2014/main" id="{B325EBE2-8BC5-45B3-B8AA-FC0C0101CC62}"/>
              </a:ext>
            </a:extLst>
          </p:cNvPr>
          <p:cNvSpPr>
            <a:spLocks noGrp="1"/>
          </p:cNvSpPr>
          <p:nvPr>
            <p:ph type="sldNum" sz="quarter" idx="12"/>
          </p:nvPr>
        </p:nvSpPr>
        <p:spPr/>
        <p:txBody>
          <a:bodyPr wrap="square" anchor="b">
            <a:normAutofit/>
          </a:bodyPr>
          <a:lstStyle/>
          <a:p>
            <a:pPr>
              <a:spcAft>
                <a:spcPts val="600"/>
              </a:spcAft>
              <a:defRPr/>
            </a:pPr>
            <a:fld id="{B279AC3C-9A7B-46D6-8EDB-3083219B5F49}" type="slidenum">
              <a:rPr lang="en-GB" altLang="en-US" smtClean="0"/>
              <a:pPr>
                <a:spcAft>
                  <a:spcPts val="600"/>
                </a:spcAft>
                <a:defRPr/>
              </a:pPr>
              <a:t>35</a:t>
            </a:fld>
            <a:endParaRPr lang="en-GB" altLang="en-US" dirty="0"/>
          </a:p>
        </p:txBody>
      </p:sp>
      <p:pic>
        <p:nvPicPr>
          <p:cNvPr id="60420" name="Picture 5" descr="Image result for social work theory">
            <a:extLst>
              <a:ext uri="{FF2B5EF4-FFF2-40B4-BE49-F238E27FC236}">
                <a16:creationId xmlns:a16="http://schemas.microsoft.com/office/drawing/2014/main" id="{49DF9A32-3794-4974-B17F-171FB7F9F191}"/>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508104" y="1916832"/>
            <a:ext cx="3434458" cy="3678262"/>
          </a:xfrm>
          <a:prstGeom prst="rect">
            <a:avLst/>
          </a:prstGeom>
          <a:solidFill>
            <a:srgbClr val="FFFFFF"/>
          </a:solidFill>
          <a:ln>
            <a:noFill/>
            <a:prstDash val="sysDash"/>
            <a:miter lim="800000"/>
          </a:ln>
          <a:extLs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700322A-F658-4FB7-AE08-55634614EBB7}"/>
              </a:ext>
            </a:extLst>
          </p:cNvPr>
          <p:cNvSpPr>
            <a:spLocks noGrp="1"/>
          </p:cNvSpPr>
          <p:nvPr>
            <p:ph type="title"/>
          </p:nvPr>
        </p:nvSpPr>
        <p:spPr>
          <a:xfrm>
            <a:off x="482458" y="76647"/>
            <a:ext cx="6691086" cy="1481328"/>
          </a:xfrm>
        </p:spPr>
        <p:txBody>
          <a:bodyPr vert="horz" lIns="91440" tIns="45720" rIns="91440" bIns="45720" rtlCol="0" anchor="b">
            <a:normAutofit/>
          </a:bodyPr>
          <a:lstStyle/>
          <a:p>
            <a:pPr>
              <a:defRPr/>
            </a:pPr>
            <a:r>
              <a:rPr lang="cy" sz="4000" b="1" i="0" u="none" strike="noStrike" cap="none" baseline="0">
                <a:solidFill>
                  <a:srgbClr val="000000"/>
                </a:solidFill>
                <a:effectLst/>
                <a:uFillTx/>
                <a:latin typeface="Aptos Display"/>
              </a:rPr>
              <a:t>Damcaniaethau (gan gynnwys Modelau)</a:t>
            </a:r>
          </a:p>
        </p:txBody>
      </p:sp>
      <p:sp>
        <p:nvSpPr>
          <p:cNvPr id="37890" name="Content Placeholder 1">
            <a:extLst>
              <a:ext uri="{FF2B5EF4-FFF2-40B4-BE49-F238E27FC236}">
                <a16:creationId xmlns:a16="http://schemas.microsoft.com/office/drawing/2014/main" id="{7B74F407-3B84-4156-9BE8-BA3117EAEB2C}"/>
              </a:ext>
            </a:extLst>
          </p:cNvPr>
          <p:cNvSpPr>
            <a:spLocks noGrp="1"/>
          </p:cNvSpPr>
          <p:nvPr>
            <p:ph sz="half" idx="2"/>
          </p:nvPr>
        </p:nvSpPr>
        <p:spPr>
          <a:xfrm>
            <a:off x="482458" y="1844824"/>
            <a:ext cx="4449582" cy="4363952"/>
          </a:xfrm>
        </p:spPr>
        <p:txBody>
          <a:bodyPr vert="horz" lIns="91440" tIns="45720" rIns="91440" bIns="45720" rtlCol="0" anchor="t">
            <a:normAutofit/>
          </a:bodyPr>
          <a:lstStyle/>
          <a:p>
            <a:pPr marL="0" indent="0">
              <a:buNone/>
              <a:defRPr/>
            </a:pPr>
            <a:r>
              <a:rPr lang="cy" sz="2400" b="1" i="0" u="none" strike="noStrike" cap="none" baseline="0">
                <a:solidFill>
                  <a:srgbClr val="000000"/>
                </a:solidFill>
                <a:effectLst/>
                <a:uFillTx/>
                <a:latin typeface="Aptos"/>
              </a:rPr>
              <a:t>Ymarfer 5:</a:t>
            </a:r>
          </a:p>
          <a:p>
            <a:pPr>
              <a:defRPr/>
            </a:pPr>
            <a:r>
              <a:rPr lang="cy" sz="2400" b="0" i="0" u="none" strike="noStrike" cap="none" baseline="0" dirty="0">
                <a:solidFill>
                  <a:srgbClr val="000000"/>
                </a:solidFill>
                <a:effectLst/>
                <a:uFillTx/>
                <a:latin typeface="Aptos"/>
              </a:rPr>
              <a:t>Nodwch rai damcaniaethau (gall hyn gynnwys modelau) y gwnaethoch eu dilyn neu bwriadwch eu dilyn yn eich achos diogelu ar gyfer Tasg 3. </a:t>
            </a:r>
          </a:p>
          <a:p>
            <a:pPr>
              <a:defRPr/>
            </a:pPr>
            <a:r>
              <a:rPr lang="cy" sz="2400" b="0" i="0" u="none" strike="noStrike" cap="none" baseline="0" dirty="0">
                <a:solidFill>
                  <a:srgbClr val="000000"/>
                </a:solidFill>
                <a:effectLst/>
                <a:uFillTx/>
                <a:latin typeface="Aptos"/>
              </a:rPr>
              <a:t>Ystyriwch pam rydych chi'n meddwl eu bod yn berthnasol? </a:t>
            </a:r>
          </a:p>
          <a:p>
            <a:pPr>
              <a:defRPr/>
            </a:pPr>
            <a:r>
              <a:rPr lang="cy" sz="2400" b="0" i="0" u="none" strike="noStrike" cap="none" baseline="0" dirty="0">
                <a:solidFill>
                  <a:srgbClr val="000000"/>
                </a:solidFill>
                <a:effectLst/>
                <a:uFillTx/>
                <a:latin typeface="Aptos"/>
              </a:rPr>
              <a:t>Gwerthuswch pa effaith a gawsant/y gallent ei chael?</a:t>
            </a:r>
          </a:p>
          <a:p>
            <a:pPr>
              <a:defRPr/>
            </a:pPr>
            <a:endParaRPr lang="en-US" sz="1900" dirty="0">
              <a:effectLst/>
            </a:endParaRPr>
          </a:p>
          <a:p>
            <a:pPr marL="109537">
              <a:defRPr/>
            </a:pPr>
            <a:endParaRPr lang="en-US" altLang="en-US" sz="1900" dirty="0"/>
          </a:p>
          <a:p>
            <a:pPr>
              <a:defRPr/>
            </a:pPr>
            <a:endParaRPr lang="en-US" altLang="en-US" sz="1900" dirty="0"/>
          </a:p>
        </p:txBody>
      </p:sp>
      <p:pic>
        <p:nvPicPr>
          <p:cNvPr id="7" name="Picture 6" descr="A colourful pile of yarn turned into a yellow yarn light bulb">
            <a:extLst>
              <a:ext uri="{FF2B5EF4-FFF2-40B4-BE49-F238E27FC236}">
                <a16:creationId xmlns:a16="http://schemas.microsoft.com/office/drawing/2014/main" id="{A1B9CDF2-97A1-08BD-52D6-41A75A586B8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292080" y="2462341"/>
            <a:ext cx="3449516" cy="2302551"/>
          </a:xfrm>
          <a:prstGeom prst="rect">
            <a:avLst/>
          </a:prstGeom>
        </p:spPr>
      </p:pic>
      <p:sp>
        <p:nvSpPr>
          <p:cNvPr id="2" name="Slide Number Placeholder 1">
            <a:extLst>
              <a:ext uri="{FF2B5EF4-FFF2-40B4-BE49-F238E27FC236}">
                <a16:creationId xmlns:a16="http://schemas.microsoft.com/office/drawing/2014/main" id="{A65D5B72-03F3-F801-CBF7-08459C99A9D9}"/>
              </a:ext>
            </a:extLst>
          </p:cNvPr>
          <p:cNvSpPr>
            <a:spLocks noGrp="1"/>
          </p:cNvSpPr>
          <p:nvPr>
            <p:ph type="sldNum" sz="quarter" idx="12"/>
          </p:nvPr>
        </p:nvSpPr>
        <p:spPr/>
        <p:txBody>
          <a:bodyPr/>
          <a:lstStyle/>
          <a:p>
            <a:pPr>
              <a:defRPr/>
            </a:pPr>
            <a:fld id="{07C15AAB-93E2-498D-96AC-3B90A4A92671}" type="slidenum">
              <a:rPr lang="en-GB" altLang="en-US" smtClean="0"/>
              <a:pPr>
                <a:defRPr/>
              </a:pPr>
              <a:t>36</a:t>
            </a:fld>
            <a:endParaRPr lang="en-GB" altLang="en-US"/>
          </a:p>
        </p:txBody>
      </p:sp>
      <p:sp>
        <p:nvSpPr>
          <p:cNvPr id="5" name="Footer Placeholder 4">
            <a:extLst>
              <a:ext uri="{FF2B5EF4-FFF2-40B4-BE49-F238E27FC236}">
                <a16:creationId xmlns:a16="http://schemas.microsoft.com/office/drawing/2014/main" id="{E27B417F-01AD-95B9-FFB1-2DFFC1ED8182}"/>
              </a:ext>
            </a:extLst>
          </p:cNvPr>
          <p:cNvSpPr>
            <a:spLocks noGrp="1"/>
          </p:cNvSpPr>
          <p:nvPr>
            <p:ph type="ftr" sz="quarter" idx="11"/>
          </p:nvPr>
        </p:nvSpPr>
        <p:spPr/>
        <p:txBody>
          <a:bodyPr/>
          <a:lstStyle/>
          <a:p>
            <a:pPr>
              <a:defRPr/>
            </a:pPr>
            <a:r>
              <a:rPr lang="cy" sz="900" b="0" i="0" u="none" strike="noStrike" cap="none" baseline="0" dirty="0">
                <a:solidFill>
                  <a:srgbClr val="767676"/>
                </a:solidFill>
                <a:effectLst/>
                <a:uFillTx/>
                <a:latin typeface="Aptos"/>
              </a:rPr>
              <a:t>PORTH AGORED - </a:t>
            </a:r>
            <a:r>
              <a:rPr lang="en-GB" sz="900" b="0" i="0" u="none" strike="noStrike" cap="none" baseline="0" dirty="0" err="1">
                <a:solidFill>
                  <a:srgbClr val="767676"/>
                </a:solidFill>
                <a:effectLst/>
                <a:uFillTx/>
                <a:latin typeface="Aptos"/>
              </a:rPr>
              <a:t>Cadarnhau</a:t>
            </a:r>
            <a:r>
              <a:rPr lang="cy" sz="900" b="0" i="0" u="none" strike="noStrike" cap="none" baseline="0" dirty="0">
                <a:solidFill>
                  <a:srgbClr val="767676"/>
                </a:solidFill>
                <a:effectLst/>
                <a:uFillTx/>
                <a:latin typeface="Aptos"/>
              </a:rPr>
              <a:t> Ymarfer Gwaith Cymdeithasol</a:t>
            </a:r>
          </a:p>
          <a:p>
            <a:pPr>
              <a:defRPr/>
            </a:pPr>
            <a:r>
              <a:rPr lang="en-GB" dirty="0"/>
              <a:t>
</a:t>
            </a:r>
          </a:p>
        </p:txBody>
      </p:sp>
    </p:spTree>
  </p:cSld>
  <p:clrMapOvr>
    <a:masterClrMapping/>
  </p:clrMapOvr>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ABC7219-88B4-4D39-B7BD-B969AE340A9B}"/>
              </a:ext>
            </a:extLst>
          </p:cNvPr>
          <p:cNvSpPr>
            <a:spLocks noGrp="1"/>
          </p:cNvSpPr>
          <p:nvPr>
            <p:ph type="title"/>
          </p:nvPr>
        </p:nvSpPr>
        <p:spPr>
          <a:xfrm>
            <a:off x="440055" y="-315416"/>
            <a:ext cx="8263890" cy="1434415"/>
          </a:xfrm>
        </p:spPr>
        <p:txBody>
          <a:bodyPr anchor="b">
            <a:normAutofit/>
          </a:bodyPr>
          <a:lstStyle/>
          <a:p>
            <a:pPr>
              <a:defRPr/>
            </a:pPr>
            <a:r>
              <a:rPr lang="cy" sz="4700" b="0" i="0" u="none" strike="noStrike" cap="none" baseline="0" dirty="0">
                <a:solidFill>
                  <a:srgbClr val="000000"/>
                </a:solidFill>
                <a:effectLst/>
                <a:uFillTx/>
                <a:latin typeface="Aptos Display"/>
              </a:rPr>
              <a:t>Ystyried Cymhlethdod</a:t>
            </a:r>
          </a:p>
        </p:txBody>
      </p:sp>
      <p:sp>
        <p:nvSpPr>
          <p:cNvPr id="49154" name="Content Placeholder 1">
            <a:extLst>
              <a:ext uri="{FF2B5EF4-FFF2-40B4-BE49-F238E27FC236}">
                <a16:creationId xmlns:a16="http://schemas.microsoft.com/office/drawing/2014/main" id="{82236505-2B5A-4DD9-949F-F0E2A3F6B7E2}"/>
              </a:ext>
            </a:extLst>
          </p:cNvPr>
          <p:cNvSpPr>
            <a:spLocks noGrp="1"/>
          </p:cNvSpPr>
          <p:nvPr>
            <p:ph idx="1"/>
          </p:nvPr>
        </p:nvSpPr>
        <p:spPr>
          <a:xfrm>
            <a:off x="429388" y="1556792"/>
            <a:ext cx="5035164" cy="4119172"/>
          </a:xfrm>
        </p:spPr>
        <p:txBody>
          <a:bodyPr anchor="t">
            <a:normAutofit lnSpcReduction="10000"/>
          </a:bodyPr>
          <a:lstStyle/>
          <a:p>
            <a:r>
              <a:rPr lang="cy" sz="1900" b="0" i="0" u="none" strike="noStrike" cap="none" baseline="0" dirty="0">
                <a:solidFill>
                  <a:srgbClr val="000000"/>
                </a:solidFill>
                <a:effectLst/>
                <a:uFillTx/>
                <a:latin typeface="Aptos"/>
              </a:rPr>
              <a:t>Mae llawer o asiantaethau/gwasanaethau gwahanol yn cymryd rhan fel arfer</a:t>
            </a:r>
          </a:p>
          <a:p>
            <a:r>
              <a:rPr lang="cy" sz="1900" b="0" i="0" u="none" strike="noStrike" cap="none" baseline="0" dirty="0">
                <a:solidFill>
                  <a:srgbClr val="000000"/>
                </a:solidFill>
                <a:effectLst/>
                <a:uFillTx/>
                <a:latin typeface="Aptos"/>
              </a:rPr>
              <a:t>Gall fod gan y rhain werthoedd, canlyniadau, modelau gofal gwahanol ac ati.</a:t>
            </a:r>
          </a:p>
          <a:p>
            <a:r>
              <a:rPr lang="cy" sz="1900" b="0" i="0" u="none" strike="noStrike" cap="none" baseline="0" dirty="0">
                <a:solidFill>
                  <a:srgbClr val="000000"/>
                </a:solidFill>
                <a:effectLst/>
                <a:uFillTx/>
                <a:latin typeface="Aptos"/>
              </a:rPr>
              <a:t>Problemau lluosog ee nid yw wedi'i ynysu i un mater, er enghraifft gallai problemau cyffuriau ac alcohol hefyd gynnwys anableddau dysgu a thrais domestig</a:t>
            </a:r>
          </a:p>
          <a:p>
            <a:r>
              <a:rPr lang="cy" sz="1900" b="0" i="0" u="none" strike="noStrike" cap="none" baseline="0" dirty="0">
                <a:solidFill>
                  <a:srgbClr val="000000"/>
                </a:solidFill>
                <a:effectLst/>
                <a:uFillTx/>
                <a:latin typeface="Aptos"/>
              </a:rPr>
              <a:t>Grŵp cymdeithasol cymhleth e.e. teuluoedd, ffrindiau ac ati</a:t>
            </a:r>
          </a:p>
          <a:p>
            <a:r>
              <a:rPr lang="cy" sz="1900" b="0" i="0" u="none" strike="noStrike" cap="none" baseline="0" dirty="0">
                <a:solidFill>
                  <a:srgbClr val="000000"/>
                </a:solidFill>
                <a:effectLst/>
                <a:uFillTx/>
                <a:latin typeface="Aptos"/>
              </a:rPr>
              <a:t>Amwyseddau - teimladau, y rheswm dros y penderfyniadau a wnaed, effaith y penderfyniadau a'r camau a gymerwyd, gwrthdaro buddiannau.</a:t>
            </a:r>
          </a:p>
          <a:p>
            <a:endParaRPr lang="en-GB" altLang="en-US" sz="1900" dirty="0"/>
          </a:p>
        </p:txBody>
      </p:sp>
      <p:pic>
        <p:nvPicPr>
          <p:cNvPr id="12" name="Picture 11" descr="Child sitting on the road">
            <a:extLst>
              <a:ext uri="{FF2B5EF4-FFF2-40B4-BE49-F238E27FC236}">
                <a16:creationId xmlns:a16="http://schemas.microsoft.com/office/drawing/2014/main" id="{EDFF8132-12EC-F445-9276-EB2AA8BC4C4E}"/>
              </a:ext>
            </a:extLst>
          </p:cNvPr>
          <p:cNvPicPr>
            <a:picLocks noChangeAspect="1"/>
          </p:cNvPicPr>
          <p:nvPr/>
        </p:nvPicPr>
        <p:blipFill>
          <a:blip r:embed="rId3">
            <a:extLst>
              <a:ext uri="{28A0092B-C50C-407E-A947-70E740481C1C}">
                <a14:useLocalDpi xmlns:a14="http://schemas.microsoft.com/office/drawing/2010/main" val="0"/>
              </a:ext>
            </a:extLst>
          </a:blip>
          <a:srcRect l="30849" r="23875" b="1"/>
          <a:stretch>
            <a:fillRect/>
          </a:stretch>
        </p:blipFill>
        <p:spPr>
          <a:xfrm>
            <a:off x="5780125" y="1689419"/>
            <a:ext cx="2955798" cy="4096512"/>
          </a:xfrm>
          <a:prstGeom prst="rect">
            <a:avLst/>
          </a:prstGeom>
        </p:spPr>
      </p:pic>
      <p:sp>
        <p:nvSpPr>
          <p:cNvPr id="2" name="Slide Number Placeholder 1">
            <a:extLst>
              <a:ext uri="{FF2B5EF4-FFF2-40B4-BE49-F238E27FC236}">
                <a16:creationId xmlns:a16="http://schemas.microsoft.com/office/drawing/2014/main" id="{A8AF1279-7C92-64E8-3905-17DF680552E5}"/>
              </a:ext>
            </a:extLst>
          </p:cNvPr>
          <p:cNvSpPr>
            <a:spLocks noGrp="1"/>
          </p:cNvSpPr>
          <p:nvPr>
            <p:ph type="sldNum" sz="quarter" idx="12"/>
          </p:nvPr>
        </p:nvSpPr>
        <p:spPr/>
        <p:txBody>
          <a:bodyPr/>
          <a:lstStyle/>
          <a:p>
            <a:pPr>
              <a:defRPr/>
            </a:pPr>
            <a:fld id="{B279AC3C-9A7B-46D6-8EDB-3083219B5F49}" type="slidenum">
              <a:rPr lang="en-GB" altLang="en-US" smtClean="0"/>
              <a:pPr>
                <a:defRPr/>
              </a:pPr>
              <a:t>37</a:t>
            </a:fld>
            <a:endParaRPr lang="en-GB" altLang="en-US"/>
          </a:p>
        </p:txBody>
      </p:sp>
      <p:sp>
        <p:nvSpPr>
          <p:cNvPr id="5" name="Footer Placeholder 4">
            <a:extLst>
              <a:ext uri="{FF2B5EF4-FFF2-40B4-BE49-F238E27FC236}">
                <a16:creationId xmlns:a16="http://schemas.microsoft.com/office/drawing/2014/main" id="{F2A039A0-13B4-2FB1-1947-60E95444B8A3}"/>
              </a:ext>
            </a:extLst>
          </p:cNvPr>
          <p:cNvSpPr>
            <a:spLocks noGrp="1"/>
          </p:cNvSpPr>
          <p:nvPr>
            <p:ph type="ftr" sz="quarter" idx="11"/>
          </p:nvPr>
        </p:nvSpPr>
        <p:spPr/>
        <p:txBody>
          <a:bodyPr/>
          <a:lstStyle/>
          <a:p>
            <a:pPr>
              <a:defRPr/>
            </a:pPr>
            <a:r>
              <a:rPr lang="cy" sz="900" b="0" i="0" u="none" strike="noStrike" cap="none" baseline="0" dirty="0">
                <a:solidFill>
                  <a:srgbClr val="767676"/>
                </a:solidFill>
                <a:effectLst/>
                <a:uFillTx/>
                <a:latin typeface="Aptos"/>
              </a:rPr>
              <a:t>PORTH AGORED - </a:t>
            </a:r>
            <a:r>
              <a:rPr lang="en-GB" sz="900" b="0" i="0" u="none" strike="noStrike" cap="none" baseline="0" dirty="0" err="1">
                <a:solidFill>
                  <a:srgbClr val="767676"/>
                </a:solidFill>
                <a:effectLst/>
                <a:uFillTx/>
                <a:latin typeface="Aptos"/>
              </a:rPr>
              <a:t>Cadarnhau</a:t>
            </a:r>
            <a:r>
              <a:rPr lang="cy" sz="900" b="0" i="0" u="none" strike="noStrike" cap="none" baseline="0" dirty="0">
                <a:solidFill>
                  <a:srgbClr val="767676"/>
                </a:solidFill>
                <a:effectLst/>
                <a:uFillTx/>
                <a:latin typeface="Aptos"/>
              </a:rPr>
              <a:t> Ymarfer Gwaith Cymdeithasol</a:t>
            </a:r>
          </a:p>
          <a:p>
            <a:pPr>
              <a:defRPr/>
            </a:pPr>
            <a:r>
              <a:rPr lang="en-GB" dirty="0"/>
              <a:t>
</a:t>
            </a:r>
          </a:p>
        </p:txBody>
      </p:sp>
    </p:spTree>
  </p:cSld>
  <p:clrMapOvr>
    <a:masterClrMapping/>
  </p:clrMapOvr>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A33B2D92-1108-4470-BA2C-4D37773E0496}"/>
              </a:ext>
            </a:extLst>
          </p:cNvPr>
          <p:cNvSpPr>
            <a:spLocks noGrp="1"/>
          </p:cNvSpPr>
          <p:nvPr>
            <p:ph type="title"/>
          </p:nvPr>
        </p:nvSpPr>
        <p:spPr>
          <a:xfrm>
            <a:off x="3515418" y="-201311"/>
            <a:ext cx="5170932" cy="1783080"/>
          </a:xfrm>
        </p:spPr>
        <p:txBody>
          <a:bodyPr anchor="b">
            <a:normAutofit/>
          </a:bodyPr>
          <a:lstStyle/>
          <a:p>
            <a:pPr>
              <a:defRPr/>
            </a:pPr>
            <a:r>
              <a:rPr lang="cy" sz="4700" b="0" i="0" u="none" strike="noStrike" cap="none" baseline="0" dirty="0">
                <a:solidFill>
                  <a:srgbClr val="000000"/>
                </a:solidFill>
                <a:effectLst/>
                <a:uFillTx/>
                <a:latin typeface="Aptos Display"/>
              </a:rPr>
              <a:t>Meddwl yn Gymhleth</a:t>
            </a:r>
          </a:p>
        </p:txBody>
      </p:sp>
      <p:pic>
        <p:nvPicPr>
          <p:cNvPr id="56340" name="Picture 56339" descr="Person with idea concept">
            <a:extLst>
              <a:ext uri="{FF2B5EF4-FFF2-40B4-BE49-F238E27FC236}">
                <a16:creationId xmlns:a16="http://schemas.microsoft.com/office/drawing/2014/main" id="{1BD5498F-5B2B-B046-E0C2-8867C1E4AB24}"/>
              </a:ext>
            </a:extLst>
          </p:cNvPr>
          <p:cNvPicPr>
            <a:picLocks noChangeAspect="1"/>
          </p:cNvPicPr>
          <p:nvPr/>
        </p:nvPicPr>
        <p:blipFill>
          <a:blip r:embed="rId3"/>
          <a:srcRect l="39440" r="30977" b="-2"/>
          <a:stretch>
            <a:fillRect/>
          </a:stretch>
        </p:blipFill>
        <p:spPr>
          <a:xfrm>
            <a:off x="20" y="1"/>
            <a:ext cx="3039386" cy="6858000"/>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
        <p:nvSpPr>
          <p:cNvPr id="56322" name="Content Placeholder 1">
            <a:extLst>
              <a:ext uri="{FF2B5EF4-FFF2-40B4-BE49-F238E27FC236}">
                <a16:creationId xmlns:a16="http://schemas.microsoft.com/office/drawing/2014/main" id="{45B1C155-EB0D-4A72-A890-45E9B88AC606}"/>
              </a:ext>
            </a:extLst>
          </p:cNvPr>
          <p:cNvSpPr>
            <a:spLocks noGrp="1"/>
          </p:cNvSpPr>
          <p:nvPr>
            <p:ph idx="1"/>
          </p:nvPr>
        </p:nvSpPr>
        <p:spPr>
          <a:xfrm>
            <a:off x="3529584" y="1844824"/>
            <a:ext cx="5170932" cy="4248472"/>
          </a:xfrm>
        </p:spPr>
        <p:txBody>
          <a:bodyPr>
            <a:normAutofit/>
          </a:bodyPr>
          <a:lstStyle/>
          <a:p>
            <a:pPr marL="109537" indent="0">
              <a:buFont typeface="Wingdings 3" panose="05040102010807070707" pitchFamily="18" charset="2"/>
              <a:buNone/>
              <a:defRPr/>
            </a:pPr>
            <a:r>
              <a:rPr lang="cy" sz="2000" b="0" i="0" u="none" strike="noStrike" cap="none" baseline="0" dirty="0">
                <a:solidFill>
                  <a:srgbClr val="000000"/>
                </a:solidFill>
                <a:effectLst/>
                <a:uFillTx/>
                <a:latin typeface="Aptos"/>
              </a:rPr>
              <a:t>Mae meddwl yn gymhleth yn cynnwys:</a:t>
            </a:r>
          </a:p>
          <a:p>
            <a:pPr>
              <a:defRPr/>
            </a:pPr>
            <a:r>
              <a:rPr lang="cy" sz="2000" b="0" i="0" u="none" strike="noStrike" cap="none" baseline="0" dirty="0">
                <a:solidFill>
                  <a:srgbClr val="000000"/>
                </a:solidFill>
                <a:effectLst/>
                <a:uFillTx/>
                <a:latin typeface="Aptos"/>
              </a:rPr>
              <a:t>Ailedrych ar syniadau trwy </a:t>
            </a:r>
            <a:r>
              <a:rPr lang="en-GB" sz="2000" b="0" i="0" u="none" strike="noStrike" cap="none" baseline="0" dirty="0" err="1">
                <a:solidFill>
                  <a:srgbClr val="000000"/>
                </a:solidFill>
                <a:effectLst/>
                <a:uFillTx/>
                <a:latin typeface="Aptos"/>
              </a:rPr>
              <a:t>adlewyrchu</a:t>
            </a:r>
            <a:r>
              <a:rPr lang="cy" sz="2000" b="0" i="0" u="none" strike="noStrike" cap="none" baseline="0" dirty="0">
                <a:solidFill>
                  <a:srgbClr val="000000"/>
                </a:solidFill>
                <a:effectLst/>
                <a:uFillTx/>
                <a:latin typeface="Aptos"/>
              </a:rPr>
              <a:t>, meddwl yn feirniadol a gwneud sy’n ein galluogi i’w hail-werthuso yng ngoleuni ein hymarfer sy’n datblygu a darllen am ymarfer, wrth i’n dealltwriaeth o’r syniadau hynny ddod yn ddyfnach ac yn fwy coeth. </a:t>
            </a:r>
          </a:p>
          <a:p>
            <a:pPr>
              <a:defRPr/>
            </a:pPr>
            <a:r>
              <a:rPr lang="cy" sz="2000" b="0" i="0" u="none" strike="noStrike" cap="none" baseline="0" dirty="0">
                <a:solidFill>
                  <a:srgbClr val="000000"/>
                </a:solidFill>
                <a:effectLst/>
                <a:uFillTx/>
                <a:latin typeface="Aptos"/>
              </a:rPr>
              <a:t>Mae’n ein galluogi i brofi a newid syniadau am sefyllfaoedd sy’n ein hwynebu </a:t>
            </a:r>
          </a:p>
          <a:p>
            <a:pPr>
              <a:defRPr/>
            </a:pPr>
            <a:r>
              <a:rPr lang="cy" sz="2000" b="0" i="0" u="none" strike="noStrike" cap="none" baseline="0" dirty="0">
                <a:solidFill>
                  <a:srgbClr val="000000"/>
                </a:solidFill>
                <a:effectLst/>
                <a:uFillTx/>
                <a:latin typeface="Aptos"/>
              </a:rPr>
              <a:t>Mae ymarfer yn cynnwys cyfuniad cymhleth o sgiliau ymarferol, gwybodaeth, gwerthoedd, meddyliau, teimladau a gweithredu.</a:t>
            </a:r>
          </a:p>
        </p:txBody>
      </p:sp>
      <p:sp>
        <p:nvSpPr>
          <p:cNvPr id="2" name="Slide Number Placeholder 1">
            <a:extLst>
              <a:ext uri="{FF2B5EF4-FFF2-40B4-BE49-F238E27FC236}">
                <a16:creationId xmlns:a16="http://schemas.microsoft.com/office/drawing/2014/main" id="{8EA1E385-004D-EEAA-5980-B374B875B2DF}"/>
              </a:ext>
            </a:extLst>
          </p:cNvPr>
          <p:cNvSpPr>
            <a:spLocks noGrp="1"/>
          </p:cNvSpPr>
          <p:nvPr>
            <p:ph type="sldNum" sz="quarter" idx="12"/>
          </p:nvPr>
        </p:nvSpPr>
        <p:spPr/>
        <p:txBody>
          <a:bodyPr/>
          <a:lstStyle/>
          <a:p>
            <a:pPr>
              <a:defRPr/>
            </a:pPr>
            <a:fld id="{B279AC3C-9A7B-46D6-8EDB-3083219B5F49}" type="slidenum">
              <a:rPr lang="en-GB" altLang="en-US" smtClean="0"/>
              <a:pPr>
                <a:defRPr/>
              </a:pPr>
              <a:t>38</a:t>
            </a:fld>
            <a:endParaRPr lang="en-GB" altLang="en-US"/>
          </a:p>
        </p:txBody>
      </p:sp>
      <p:sp>
        <p:nvSpPr>
          <p:cNvPr id="5" name="Footer Placeholder 4">
            <a:extLst>
              <a:ext uri="{FF2B5EF4-FFF2-40B4-BE49-F238E27FC236}">
                <a16:creationId xmlns:a16="http://schemas.microsoft.com/office/drawing/2014/main" id="{6642A14A-EA23-534D-EE0C-A7DB71735536}"/>
              </a:ext>
            </a:extLst>
          </p:cNvPr>
          <p:cNvSpPr>
            <a:spLocks noGrp="1"/>
          </p:cNvSpPr>
          <p:nvPr>
            <p:ph type="ftr" sz="quarter" idx="11"/>
          </p:nvPr>
        </p:nvSpPr>
        <p:spPr/>
        <p:txBody>
          <a:bodyPr/>
          <a:lstStyle/>
          <a:p>
            <a:pPr>
              <a:defRPr/>
            </a:pPr>
            <a:r>
              <a:rPr lang="cy" sz="900" b="0" i="0" u="none" strike="noStrike" cap="none" baseline="0" dirty="0">
                <a:solidFill>
                  <a:srgbClr val="767676"/>
                </a:solidFill>
                <a:effectLst/>
                <a:uFillTx/>
                <a:latin typeface="Aptos"/>
              </a:rPr>
              <a:t>PORTH AGORED - </a:t>
            </a:r>
            <a:r>
              <a:rPr lang="en-GB" sz="900" b="0" i="0" u="none" strike="noStrike" cap="none" baseline="0" dirty="0" err="1">
                <a:solidFill>
                  <a:srgbClr val="767676"/>
                </a:solidFill>
                <a:effectLst/>
                <a:uFillTx/>
                <a:latin typeface="Aptos"/>
              </a:rPr>
              <a:t>Cadarnhau</a:t>
            </a:r>
            <a:r>
              <a:rPr lang="cy" sz="900" b="0" i="0" u="none" strike="noStrike" cap="none" baseline="0" dirty="0">
                <a:solidFill>
                  <a:srgbClr val="767676"/>
                </a:solidFill>
                <a:effectLst/>
                <a:uFillTx/>
                <a:latin typeface="Aptos"/>
              </a:rPr>
              <a:t> Ymarfer Gwaith Cymdeithasol</a:t>
            </a:r>
          </a:p>
          <a:p>
            <a:pPr>
              <a:defRPr/>
            </a:pPr>
            <a:r>
              <a:rPr lang="en-GB" dirty="0"/>
              <a:t>
</a:t>
            </a:r>
          </a:p>
        </p:txBody>
      </p:sp>
    </p:spTree>
  </p:cSld>
  <p:clrMapOvr>
    <a:masterClrMapping/>
  </p:clrMapOvr>
  <p:transition/>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72D2B9-6BFE-47B0-A930-6FE1BDB2C598}"/>
              </a:ext>
            </a:extLst>
          </p:cNvPr>
          <p:cNvSpPr>
            <a:spLocks noGrp="1"/>
          </p:cNvSpPr>
          <p:nvPr>
            <p:ph type="title"/>
          </p:nvPr>
        </p:nvSpPr>
        <p:spPr>
          <a:xfrm>
            <a:off x="628650" y="365125"/>
            <a:ext cx="7886700" cy="1325563"/>
          </a:xfrm>
        </p:spPr>
        <p:txBody>
          <a:bodyPr>
            <a:normAutofit fontScale="90000"/>
          </a:bodyPr>
          <a:lstStyle/>
          <a:p>
            <a:r>
              <a:rPr lang="cy" sz="4700" b="0" i="0" u="none" strike="noStrike" cap="none" baseline="0">
                <a:solidFill>
                  <a:srgbClr val="000000"/>
                </a:solidFill>
                <a:effectLst/>
                <a:uFillTx/>
                <a:latin typeface="Aptos Display"/>
              </a:rPr>
              <a:t>Gwneud Penderfyniadau a Chynllunio</a:t>
            </a:r>
          </a:p>
        </p:txBody>
      </p:sp>
      <p:sp>
        <p:nvSpPr>
          <p:cNvPr id="16"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onnsiteX0" fmla="*/ 0 w 8140446"/>
              <a:gd name="connsiteY0" fmla="*/ 0 h 18288"/>
              <a:gd name="connsiteX1" fmla="*/ 434157 w 8140446"/>
              <a:gd name="connsiteY1" fmla="*/ 0 h 18288"/>
              <a:gd name="connsiteX2" fmla="*/ 1193932 w 8140446"/>
              <a:gd name="connsiteY2" fmla="*/ 0 h 18288"/>
              <a:gd name="connsiteX3" fmla="*/ 1628089 w 8140446"/>
              <a:gd name="connsiteY3" fmla="*/ 0 h 18288"/>
              <a:gd name="connsiteX4" fmla="*/ 2225055 w 8140446"/>
              <a:gd name="connsiteY4" fmla="*/ 0 h 18288"/>
              <a:gd name="connsiteX5" fmla="*/ 3066235 w 8140446"/>
              <a:gd name="connsiteY5" fmla="*/ 0 h 18288"/>
              <a:gd name="connsiteX6" fmla="*/ 3744605 w 8140446"/>
              <a:gd name="connsiteY6" fmla="*/ 0 h 18288"/>
              <a:gd name="connsiteX7" fmla="*/ 4504380 w 8140446"/>
              <a:gd name="connsiteY7" fmla="*/ 0 h 18288"/>
              <a:gd name="connsiteX8" fmla="*/ 5101346 w 8140446"/>
              <a:gd name="connsiteY8" fmla="*/ 0 h 18288"/>
              <a:gd name="connsiteX9" fmla="*/ 5779717 w 8140446"/>
              <a:gd name="connsiteY9" fmla="*/ 0 h 18288"/>
              <a:gd name="connsiteX10" fmla="*/ 6620896 w 8140446"/>
              <a:gd name="connsiteY10" fmla="*/ 0 h 18288"/>
              <a:gd name="connsiteX11" fmla="*/ 7136458 w 8140446"/>
              <a:gd name="connsiteY11" fmla="*/ 0 h 18288"/>
              <a:gd name="connsiteX12" fmla="*/ 8140446 w 8140446"/>
              <a:gd name="connsiteY12" fmla="*/ 0 h 18288"/>
              <a:gd name="connsiteX13" fmla="*/ 8140446 w 8140446"/>
              <a:gd name="connsiteY13" fmla="*/ 18288 h 18288"/>
              <a:gd name="connsiteX14" fmla="*/ 7543480 w 8140446"/>
              <a:gd name="connsiteY14" fmla="*/ 18288 h 18288"/>
              <a:gd name="connsiteX15" fmla="*/ 7109323 w 8140446"/>
              <a:gd name="connsiteY15" fmla="*/ 18288 h 18288"/>
              <a:gd name="connsiteX16" fmla="*/ 6430952 w 8140446"/>
              <a:gd name="connsiteY16" fmla="*/ 18288 h 18288"/>
              <a:gd name="connsiteX17" fmla="*/ 5915391 w 8140446"/>
              <a:gd name="connsiteY17" fmla="*/ 18288 h 18288"/>
              <a:gd name="connsiteX18" fmla="*/ 5237020 w 8140446"/>
              <a:gd name="connsiteY18" fmla="*/ 18288 h 18288"/>
              <a:gd name="connsiteX19" fmla="*/ 4558650 w 8140446"/>
              <a:gd name="connsiteY19" fmla="*/ 18288 h 18288"/>
              <a:gd name="connsiteX20" fmla="*/ 3880279 w 8140446"/>
              <a:gd name="connsiteY20" fmla="*/ 18288 h 18288"/>
              <a:gd name="connsiteX21" fmla="*/ 3201909 w 8140446"/>
              <a:gd name="connsiteY21" fmla="*/ 18288 h 18288"/>
              <a:gd name="connsiteX22" fmla="*/ 2604943 w 8140446"/>
              <a:gd name="connsiteY22" fmla="*/ 18288 h 18288"/>
              <a:gd name="connsiteX23" fmla="*/ 1845168 w 8140446"/>
              <a:gd name="connsiteY23" fmla="*/ 18288 h 18288"/>
              <a:gd name="connsiteX24" fmla="*/ 1166797 w 8140446"/>
              <a:gd name="connsiteY24" fmla="*/ 18288 h 18288"/>
              <a:gd name="connsiteX25" fmla="*/ 0 w 8140446"/>
              <a:gd name="connsiteY25" fmla="*/ 18288 h 18288"/>
              <a:gd name="connsiteX26" fmla="*/ 0 w 8140446"/>
              <a:gd name="connsiteY2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olidFill>
            <a:schemeClr val="accent2"/>
          </a:solidFill>
          <a:ln w="41275"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ontent Placeholder 5">
            <a:extLst>
              <a:ext uri="{FF2B5EF4-FFF2-40B4-BE49-F238E27FC236}">
                <a16:creationId xmlns:a16="http://schemas.microsoft.com/office/drawing/2014/main" id="{0ED9DC10-C16A-426E-BFB0-1699F7FE0141}"/>
              </a:ext>
            </a:extLst>
          </p:cNvPr>
          <p:cNvSpPr>
            <a:spLocks noGrp="1"/>
          </p:cNvSpPr>
          <p:nvPr>
            <p:ph idx="1"/>
          </p:nvPr>
        </p:nvSpPr>
        <p:spPr>
          <a:xfrm>
            <a:off x="628650" y="1929384"/>
            <a:ext cx="7886700" cy="4251960"/>
          </a:xfrm>
        </p:spPr>
        <p:txBody>
          <a:bodyPr>
            <a:normAutofit/>
          </a:bodyPr>
          <a:lstStyle/>
          <a:p>
            <a:pPr>
              <a:spcBef>
                <a:spcPct val="0"/>
              </a:spcBef>
              <a:spcAft>
                <a:spcPts val="1800"/>
              </a:spcAft>
            </a:pPr>
            <a:r>
              <a:rPr lang="cy" sz="1900" b="0" i="0" u="none" strike="noStrike" cap="none" baseline="0" dirty="0">
                <a:solidFill>
                  <a:srgbClr val="000000"/>
                </a:solidFill>
                <a:effectLst/>
                <a:uFillTx/>
                <a:latin typeface="Aptos"/>
              </a:rPr>
              <a:t>Beth mae'r wybodaeth a gasglwyd yn dweud am </a:t>
            </a:r>
            <a:r>
              <a:rPr lang="cy" sz="1900" b="1" i="0" u="none" strike="noStrike" cap="none" baseline="0" dirty="0">
                <a:solidFill>
                  <a:srgbClr val="000000"/>
                </a:solidFill>
                <a:effectLst/>
                <a:uFillTx/>
                <a:latin typeface="Aptos"/>
              </a:rPr>
              <a:t>risg</a:t>
            </a:r>
            <a:r>
              <a:rPr lang="cy" sz="1900" b="0" i="0" u="none" strike="noStrike" cap="none" baseline="0" dirty="0">
                <a:solidFill>
                  <a:srgbClr val="000000"/>
                </a:solidFill>
                <a:effectLst/>
                <a:uFillTx/>
                <a:latin typeface="Aptos"/>
              </a:rPr>
              <a:t> o niwed a ffactorau </a:t>
            </a:r>
            <a:r>
              <a:rPr lang="cy" sz="1900" b="1" i="0" u="none" strike="noStrike" cap="none" baseline="0" dirty="0">
                <a:solidFill>
                  <a:srgbClr val="000000"/>
                </a:solidFill>
                <a:effectLst/>
                <a:uFillTx/>
                <a:latin typeface="Aptos"/>
              </a:rPr>
              <a:t>amddiffynnol</a:t>
            </a:r>
            <a:r>
              <a:rPr lang="cy" sz="1900" b="0" i="0" u="none" strike="noStrike" cap="none" baseline="0" dirty="0">
                <a:solidFill>
                  <a:srgbClr val="000000"/>
                </a:solidFill>
                <a:effectLst/>
                <a:uFillTx/>
                <a:latin typeface="Aptos"/>
              </a:rPr>
              <a:t> sy'n ymwneud â'r oedolyn/plentyn sy'n wynebu risg?</a:t>
            </a:r>
          </a:p>
          <a:p>
            <a:pPr>
              <a:spcBef>
                <a:spcPct val="0"/>
              </a:spcBef>
              <a:spcAft>
                <a:spcPts val="1800"/>
              </a:spcAft>
            </a:pPr>
            <a:r>
              <a:rPr lang="cy" sz="1900" b="0" i="0" u="none" strike="noStrike" cap="none" baseline="0" dirty="0">
                <a:solidFill>
                  <a:srgbClr val="000000"/>
                </a:solidFill>
                <a:effectLst/>
                <a:uFillTx/>
                <a:latin typeface="Aptos"/>
              </a:rPr>
              <a:t>A oes digon o wybodaeth i wneud penderfyniad gwybodus am y </a:t>
            </a:r>
            <a:r>
              <a:rPr lang="cy" sz="1900" b="1" i="0" u="none" strike="noStrike" cap="none" baseline="0" dirty="0">
                <a:solidFill>
                  <a:srgbClr val="000000"/>
                </a:solidFill>
                <a:effectLst/>
                <a:uFillTx/>
                <a:latin typeface="Aptos"/>
              </a:rPr>
              <a:t>camau nesaf</a:t>
            </a:r>
            <a:r>
              <a:rPr lang="cy" sz="1900" b="0" i="0" u="none" strike="noStrike" cap="none" baseline="0" dirty="0">
                <a:solidFill>
                  <a:srgbClr val="000000"/>
                </a:solidFill>
                <a:effectLst/>
                <a:uFillTx/>
                <a:latin typeface="Aptos"/>
              </a:rPr>
              <a:t>?</a:t>
            </a:r>
          </a:p>
          <a:p>
            <a:pPr>
              <a:spcBef>
                <a:spcPct val="0"/>
              </a:spcBef>
              <a:spcAft>
                <a:spcPts val="1800"/>
              </a:spcAft>
            </a:pPr>
            <a:r>
              <a:rPr lang="cy" sz="1900" b="0" i="0" u="none" strike="noStrike" cap="none" baseline="0" dirty="0">
                <a:solidFill>
                  <a:srgbClr val="000000"/>
                </a:solidFill>
                <a:effectLst/>
                <a:uFillTx/>
                <a:latin typeface="Aptos"/>
              </a:rPr>
              <a:t>Beth yw dymuniadau'r oedolyn sy'n wynebu risg? Ydy dymuniadau'r plentyn yn hysbys? Ydy llais yr oedolyn/plentyn wedi cael ei glywed? </a:t>
            </a:r>
          </a:p>
          <a:p>
            <a:pPr>
              <a:spcBef>
                <a:spcPct val="0"/>
              </a:spcBef>
              <a:spcAft>
                <a:spcPts val="1800"/>
              </a:spcAft>
            </a:pPr>
            <a:r>
              <a:rPr lang="cy" sz="1900" b="0" i="0" u="none" strike="noStrike" cap="none" baseline="0" dirty="0">
                <a:solidFill>
                  <a:srgbClr val="000000"/>
                </a:solidFill>
                <a:effectLst/>
                <a:uFillTx/>
                <a:latin typeface="Aptos"/>
              </a:rPr>
              <a:t>Beth mae angen i </a:t>
            </a:r>
            <a:r>
              <a:rPr lang="cy" sz="1900" b="1" i="0" u="none" strike="noStrike" cap="none" baseline="0" dirty="0">
                <a:solidFill>
                  <a:srgbClr val="000000"/>
                </a:solidFill>
                <a:effectLst/>
                <a:uFillTx/>
                <a:latin typeface="Aptos"/>
              </a:rPr>
              <a:t>ymarferwyr </a:t>
            </a:r>
            <a:r>
              <a:rPr lang="cy" sz="1900" b="0" i="0" u="none" strike="noStrike" cap="none" baseline="0" dirty="0">
                <a:solidFill>
                  <a:srgbClr val="000000"/>
                </a:solidFill>
                <a:effectLst/>
                <a:uFillTx/>
                <a:latin typeface="Aptos"/>
              </a:rPr>
              <a:t> ei wneud i amddiffyn yr oedolyn/plentyn sy'n wynebu risg o gamdriniaeth ac esgeulustod heb dorri ei hawl i fywyd teuluol? </a:t>
            </a:r>
          </a:p>
          <a:p>
            <a:pPr marL="0" indent="0">
              <a:spcBef>
                <a:spcPct val="0"/>
              </a:spcBef>
              <a:spcAft>
                <a:spcPts val="1800"/>
              </a:spcAft>
              <a:buNone/>
            </a:pPr>
            <a:r>
              <a:rPr lang="cy" sz="1900" b="0" i="0" u="none" strike="noStrike" cap="none" baseline="0" dirty="0">
                <a:solidFill>
                  <a:srgbClr val="000000"/>
                </a:solidFill>
                <a:effectLst/>
                <a:uFillTx/>
                <a:latin typeface="Aptos"/>
              </a:rPr>
              <a:t>Beth allwch chi ei nodi fel ffactorau/egwyddor allweddol y mae angen i chi eu hystyried wrth asesu risg? </a:t>
            </a:r>
          </a:p>
          <a:p>
            <a:pPr marL="0" indent="0">
              <a:spcBef>
                <a:spcPct val="0"/>
              </a:spcBef>
              <a:spcAft>
                <a:spcPts val="1800"/>
              </a:spcAft>
              <a:buNone/>
            </a:pPr>
            <a:endParaRPr lang="en-US" sz="1900" dirty="0"/>
          </a:p>
        </p:txBody>
      </p:sp>
      <p:sp>
        <p:nvSpPr>
          <p:cNvPr id="5" name="Footer Placeholder 4">
            <a:extLst>
              <a:ext uri="{FF2B5EF4-FFF2-40B4-BE49-F238E27FC236}">
                <a16:creationId xmlns:a16="http://schemas.microsoft.com/office/drawing/2014/main" id="{D435EE41-C269-45DB-5A28-0B81807DACC9}"/>
              </a:ext>
            </a:extLst>
          </p:cNvPr>
          <p:cNvSpPr>
            <a:spLocks noGrp="1"/>
          </p:cNvSpPr>
          <p:nvPr>
            <p:ph type="ftr" sz="quarter" idx="11"/>
          </p:nvPr>
        </p:nvSpPr>
        <p:spPr>
          <a:xfrm>
            <a:off x="3028950" y="6356350"/>
            <a:ext cx="3086100" cy="365125"/>
          </a:xfrm>
        </p:spPr>
        <p:txBody>
          <a:bodyPr>
            <a:normAutofit/>
          </a:bodyPr>
          <a:lstStyle/>
          <a:p>
            <a:pPr>
              <a:lnSpc>
                <a:spcPct val="90000"/>
              </a:lnSpc>
              <a:spcAft>
                <a:spcPts val="600"/>
              </a:spcAft>
              <a:defRPr/>
            </a:pPr>
            <a:r>
              <a:rPr lang="cy" sz="200" b="0" i="0" u="none" strike="noStrike" cap="none" baseline="0" dirty="0">
                <a:solidFill>
                  <a:srgbClr val="767676"/>
                </a:solidFill>
                <a:effectLst/>
                <a:uFillTx/>
                <a:latin typeface="Aptos"/>
              </a:rPr>
              <a:t>PORTH AGORED - </a:t>
            </a:r>
            <a:r>
              <a:rPr lang="en-GB" sz="200" b="0" i="0" u="none" strike="noStrike" cap="none" baseline="0" dirty="0" err="1">
                <a:solidFill>
                  <a:srgbClr val="767676"/>
                </a:solidFill>
                <a:effectLst/>
                <a:uFillTx/>
                <a:latin typeface="Aptos"/>
              </a:rPr>
              <a:t>Cadarnhau</a:t>
            </a:r>
            <a:r>
              <a:rPr lang="cy" sz="200" b="0" i="0" u="none" strike="noStrike" cap="none" baseline="0" dirty="0">
                <a:solidFill>
                  <a:srgbClr val="767676"/>
                </a:solidFill>
                <a:effectLst/>
                <a:uFillTx/>
                <a:latin typeface="Aptos"/>
              </a:rPr>
              <a:t> Ymarfer Gwaith Cymdeithasol</a:t>
            </a:r>
          </a:p>
          <a:p>
            <a:pPr>
              <a:lnSpc>
                <a:spcPct val="90000"/>
              </a:lnSpc>
              <a:spcAft>
                <a:spcPts val="600"/>
              </a:spcAft>
              <a:defRPr/>
            </a:pPr>
            <a:r>
              <a:rPr lang="en-GB" sz="200" dirty="0"/>
              <a:t>
</a:t>
            </a:r>
          </a:p>
        </p:txBody>
      </p:sp>
      <p:sp>
        <p:nvSpPr>
          <p:cNvPr id="4" name="Slide Number Placeholder 3">
            <a:extLst>
              <a:ext uri="{FF2B5EF4-FFF2-40B4-BE49-F238E27FC236}">
                <a16:creationId xmlns:a16="http://schemas.microsoft.com/office/drawing/2014/main" id="{33E3D77E-F45A-7E1D-E527-D6C5D53A4AA7}"/>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B279AC3C-9A7B-46D6-8EDB-3083219B5F49}" type="slidenum">
              <a:rPr lang="en-GB" altLang="en-US" smtClean="0"/>
              <a:pPr>
                <a:spcAft>
                  <a:spcPts val="600"/>
                </a:spcAft>
                <a:defRPr/>
              </a:pPr>
              <a:t>39</a:t>
            </a:fld>
            <a:endParaRPr lang="en-GB" altLang="en-US"/>
          </a:p>
        </p:txBody>
      </p:sp>
    </p:spTree>
    <p:extLst>
      <p:ext uri="{BB962C8B-B14F-4D97-AF65-F5344CB8AC3E}">
        <p14:creationId xmlns:p14="http://schemas.microsoft.com/office/powerpoint/2010/main" val="553432278"/>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afterGroup">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afterGroup">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afterGroup">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afterGroup">
                            <p:stCondLst>
                              <p:cond delay="0"/>
                            </p:stCondLst>
                            <p:childTnLst>
                              <p:par>
                                <p:cTn id="21" presetID="1" presetClass="entr" presetSubtype="0" fill="hold" nodeType="clickEffect">
                                  <p:stCondLst>
                                    <p:cond delay="0"/>
                                  </p:stCondLst>
                                  <p:childTnLst>
                                    <p:set>
                                      <p:cBhvr>
                                        <p:cTn id="22"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919" name="Rectangle 38918">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30BFA631-09BF-439F-8AA1-77CBB8C96B67}"/>
              </a:ext>
            </a:extLst>
          </p:cNvPr>
          <p:cNvSpPr>
            <a:spLocks noGrp="1"/>
          </p:cNvSpPr>
          <p:nvPr>
            <p:ph type="title"/>
          </p:nvPr>
        </p:nvSpPr>
        <p:spPr>
          <a:xfrm>
            <a:off x="628650" y="365125"/>
            <a:ext cx="7886700" cy="1325563"/>
          </a:xfrm>
        </p:spPr>
        <p:txBody>
          <a:bodyPr>
            <a:normAutofit/>
          </a:bodyPr>
          <a:lstStyle/>
          <a:p>
            <a:pPr>
              <a:defRPr/>
            </a:pPr>
            <a:r>
              <a:rPr lang="cy" sz="4300" b="0" i="0" u="none" strike="noStrike" cap="none" baseline="0">
                <a:solidFill>
                  <a:srgbClr val="000000"/>
                </a:solidFill>
                <a:effectLst/>
                <a:uFillTx/>
                <a:latin typeface="Aptos Display"/>
              </a:rPr>
              <a:t>Barn Broffesiynol yn Seiliedig ar Wybodaeth Asesu </a:t>
            </a:r>
          </a:p>
        </p:txBody>
      </p:sp>
      <p:sp>
        <p:nvSpPr>
          <p:cNvPr id="38921"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onnsiteX0" fmla="*/ 0 w 8140446"/>
              <a:gd name="connsiteY0" fmla="*/ 0 h 18288"/>
              <a:gd name="connsiteX1" fmla="*/ 434157 w 8140446"/>
              <a:gd name="connsiteY1" fmla="*/ 0 h 18288"/>
              <a:gd name="connsiteX2" fmla="*/ 1193932 w 8140446"/>
              <a:gd name="connsiteY2" fmla="*/ 0 h 18288"/>
              <a:gd name="connsiteX3" fmla="*/ 1628089 w 8140446"/>
              <a:gd name="connsiteY3" fmla="*/ 0 h 18288"/>
              <a:gd name="connsiteX4" fmla="*/ 2225055 w 8140446"/>
              <a:gd name="connsiteY4" fmla="*/ 0 h 18288"/>
              <a:gd name="connsiteX5" fmla="*/ 3066235 w 8140446"/>
              <a:gd name="connsiteY5" fmla="*/ 0 h 18288"/>
              <a:gd name="connsiteX6" fmla="*/ 3744605 w 8140446"/>
              <a:gd name="connsiteY6" fmla="*/ 0 h 18288"/>
              <a:gd name="connsiteX7" fmla="*/ 4504380 w 8140446"/>
              <a:gd name="connsiteY7" fmla="*/ 0 h 18288"/>
              <a:gd name="connsiteX8" fmla="*/ 5101346 w 8140446"/>
              <a:gd name="connsiteY8" fmla="*/ 0 h 18288"/>
              <a:gd name="connsiteX9" fmla="*/ 5779717 w 8140446"/>
              <a:gd name="connsiteY9" fmla="*/ 0 h 18288"/>
              <a:gd name="connsiteX10" fmla="*/ 6620896 w 8140446"/>
              <a:gd name="connsiteY10" fmla="*/ 0 h 18288"/>
              <a:gd name="connsiteX11" fmla="*/ 7136458 w 8140446"/>
              <a:gd name="connsiteY11" fmla="*/ 0 h 18288"/>
              <a:gd name="connsiteX12" fmla="*/ 8140446 w 8140446"/>
              <a:gd name="connsiteY12" fmla="*/ 0 h 18288"/>
              <a:gd name="connsiteX13" fmla="*/ 8140446 w 8140446"/>
              <a:gd name="connsiteY13" fmla="*/ 18288 h 18288"/>
              <a:gd name="connsiteX14" fmla="*/ 7543480 w 8140446"/>
              <a:gd name="connsiteY14" fmla="*/ 18288 h 18288"/>
              <a:gd name="connsiteX15" fmla="*/ 7109323 w 8140446"/>
              <a:gd name="connsiteY15" fmla="*/ 18288 h 18288"/>
              <a:gd name="connsiteX16" fmla="*/ 6430952 w 8140446"/>
              <a:gd name="connsiteY16" fmla="*/ 18288 h 18288"/>
              <a:gd name="connsiteX17" fmla="*/ 5915391 w 8140446"/>
              <a:gd name="connsiteY17" fmla="*/ 18288 h 18288"/>
              <a:gd name="connsiteX18" fmla="*/ 5237020 w 8140446"/>
              <a:gd name="connsiteY18" fmla="*/ 18288 h 18288"/>
              <a:gd name="connsiteX19" fmla="*/ 4558650 w 8140446"/>
              <a:gd name="connsiteY19" fmla="*/ 18288 h 18288"/>
              <a:gd name="connsiteX20" fmla="*/ 3880279 w 8140446"/>
              <a:gd name="connsiteY20" fmla="*/ 18288 h 18288"/>
              <a:gd name="connsiteX21" fmla="*/ 3201909 w 8140446"/>
              <a:gd name="connsiteY21" fmla="*/ 18288 h 18288"/>
              <a:gd name="connsiteX22" fmla="*/ 2604943 w 8140446"/>
              <a:gd name="connsiteY22" fmla="*/ 18288 h 18288"/>
              <a:gd name="connsiteX23" fmla="*/ 1845168 w 8140446"/>
              <a:gd name="connsiteY23" fmla="*/ 18288 h 18288"/>
              <a:gd name="connsiteX24" fmla="*/ 1166797 w 8140446"/>
              <a:gd name="connsiteY24" fmla="*/ 18288 h 18288"/>
              <a:gd name="connsiteX25" fmla="*/ 0 w 8140446"/>
              <a:gd name="connsiteY25" fmla="*/ 18288 h 18288"/>
              <a:gd name="connsiteX26" fmla="*/ 0 w 8140446"/>
              <a:gd name="connsiteY2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olidFill>
            <a:schemeClr val="accent2"/>
          </a:solidFill>
          <a:ln w="41275"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914" name="Content Placeholder 1">
            <a:extLst>
              <a:ext uri="{FF2B5EF4-FFF2-40B4-BE49-F238E27FC236}">
                <a16:creationId xmlns:a16="http://schemas.microsoft.com/office/drawing/2014/main" id="{F295E1DB-73ED-41F9-A5F1-56D64B851B60}"/>
              </a:ext>
            </a:extLst>
          </p:cNvPr>
          <p:cNvSpPr>
            <a:spLocks noGrp="1"/>
          </p:cNvSpPr>
          <p:nvPr>
            <p:ph idx="1"/>
          </p:nvPr>
        </p:nvSpPr>
        <p:spPr>
          <a:xfrm>
            <a:off x="628650" y="1929384"/>
            <a:ext cx="7886700" cy="4251960"/>
          </a:xfrm>
        </p:spPr>
        <p:txBody>
          <a:bodyPr>
            <a:normAutofit/>
          </a:bodyPr>
          <a:lstStyle/>
          <a:p>
            <a:pPr marL="109537" indent="0">
              <a:buFont typeface="Wingdings 3" panose="05040102010807070707" pitchFamily="18" charset="2"/>
              <a:buNone/>
              <a:defRPr/>
            </a:pPr>
            <a:r>
              <a:rPr lang="cy" sz="1900" b="0" i="0" u="none" strike="noStrike" cap="none" baseline="0">
                <a:solidFill>
                  <a:srgbClr val="000000"/>
                </a:solidFill>
                <a:effectLst/>
                <a:uFillTx/>
                <a:latin typeface="Aptos"/>
              </a:rPr>
              <a:t>Dylai hyn gynnwys:</a:t>
            </a:r>
          </a:p>
          <a:p>
            <a:pPr>
              <a:defRPr/>
            </a:pPr>
            <a:r>
              <a:rPr lang="cy" sz="1900" b="0" i="0" u="none" strike="noStrike" cap="none" baseline="0">
                <a:solidFill>
                  <a:srgbClr val="000000"/>
                </a:solidFill>
                <a:effectLst/>
                <a:uFillTx/>
                <a:latin typeface="Aptos"/>
              </a:rPr>
              <a:t>Nodi a dadansoddi ffactorau perthnasol sydd wedi/a allai gynyddu cymhlethdod</a:t>
            </a:r>
          </a:p>
          <a:p>
            <a:pPr>
              <a:defRPr/>
            </a:pPr>
            <a:r>
              <a:rPr lang="cy" sz="1900" b="0" i="0" u="none" strike="noStrike" cap="none" baseline="0">
                <a:solidFill>
                  <a:srgbClr val="000000"/>
                </a:solidFill>
                <a:effectLst/>
                <a:uFillTx/>
                <a:latin typeface="Aptos"/>
              </a:rPr>
              <a:t>Ffiniau proffesiynol (cyfreithiol a sefydliadol)</a:t>
            </a:r>
          </a:p>
          <a:p>
            <a:pPr>
              <a:defRPr/>
            </a:pPr>
            <a:r>
              <a:rPr lang="cy" sz="1900" b="0" i="0" u="none" strike="noStrike" cap="none" baseline="0">
                <a:solidFill>
                  <a:srgbClr val="000000"/>
                </a:solidFill>
                <a:effectLst/>
                <a:uFillTx/>
                <a:latin typeface="Aptos"/>
              </a:rPr>
              <a:t>Cyd-drafod ag eraill i wneud penderfyniadau gan gynnwys safbwyntiau, anghenion, cryfderau, risg a ffactorau amddiffynnol unigolion</a:t>
            </a:r>
          </a:p>
          <a:p>
            <a:pPr>
              <a:defRPr/>
            </a:pPr>
            <a:r>
              <a:rPr lang="cy" sz="1900" b="0" i="0" u="none" strike="noStrike" cap="none" baseline="0">
                <a:solidFill>
                  <a:srgbClr val="000000"/>
                </a:solidFill>
                <a:effectLst/>
                <a:uFillTx/>
                <a:latin typeface="Aptos"/>
              </a:rPr>
              <a:t>Argymhellion a chyfiawnhad dros benderfyniadau (atebolrwydd)</a:t>
            </a:r>
          </a:p>
          <a:p>
            <a:pPr>
              <a:defRPr/>
            </a:pPr>
            <a:r>
              <a:rPr lang="cy" sz="1900" b="0" i="0" u="none" strike="noStrike" cap="none" baseline="0">
                <a:solidFill>
                  <a:srgbClr val="000000"/>
                </a:solidFill>
                <a:effectLst/>
                <a:uFillTx/>
                <a:latin typeface="Aptos"/>
              </a:rPr>
              <a:t>Defnyddio goruchwyliaeth a mentora i ystyried a rheoli cymhlethdod – mae hyn yn bwysig i ddangos tystiolaeth o wneud penderfyniadau proffesiynol </a:t>
            </a:r>
          </a:p>
          <a:p>
            <a:pPr>
              <a:defRPr/>
            </a:pPr>
            <a:r>
              <a:rPr lang="cy" sz="1900" b="0" i="0" u="none" strike="noStrike" cap="none" baseline="0">
                <a:solidFill>
                  <a:srgbClr val="000000"/>
                </a:solidFill>
                <a:effectLst/>
                <a:uFillTx/>
                <a:latin typeface="Aptos"/>
              </a:rPr>
              <a:t>Defnyddio tystiolaeth ymchwil i lywio penderfyniadau proffesiynol.   </a:t>
            </a:r>
          </a:p>
        </p:txBody>
      </p:sp>
      <p:sp>
        <p:nvSpPr>
          <p:cNvPr id="5" name="Footer Placeholder 4">
            <a:extLst>
              <a:ext uri="{FF2B5EF4-FFF2-40B4-BE49-F238E27FC236}">
                <a16:creationId xmlns:a16="http://schemas.microsoft.com/office/drawing/2014/main" id="{41187141-3B2F-7DC0-34F7-2CF92CE72C51}"/>
              </a:ext>
            </a:extLst>
          </p:cNvPr>
          <p:cNvSpPr>
            <a:spLocks noGrp="1"/>
          </p:cNvSpPr>
          <p:nvPr>
            <p:ph type="ftr" sz="quarter" idx="11"/>
          </p:nvPr>
        </p:nvSpPr>
        <p:spPr>
          <a:xfrm>
            <a:off x="3028950" y="6356350"/>
            <a:ext cx="3086100" cy="365125"/>
          </a:xfrm>
        </p:spPr>
        <p:txBody>
          <a:bodyPr>
            <a:normAutofit/>
          </a:bodyPr>
          <a:lstStyle/>
          <a:p>
            <a:pPr>
              <a:lnSpc>
                <a:spcPct val="90000"/>
              </a:lnSpc>
              <a:spcAft>
                <a:spcPts val="600"/>
              </a:spcAft>
              <a:defRPr/>
            </a:pPr>
            <a:r>
              <a:rPr lang="cy" sz="200" b="0" i="0" u="none" strike="noStrike" cap="none" baseline="0" dirty="0">
                <a:solidFill>
                  <a:srgbClr val="767676"/>
                </a:solidFill>
                <a:effectLst/>
                <a:uFillTx/>
                <a:latin typeface="Aptos"/>
              </a:rPr>
              <a:t>PORTH AGORED - </a:t>
            </a:r>
            <a:r>
              <a:rPr lang="en-GB" sz="200" b="0" i="0" u="none" strike="noStrike" cap="none" baseline="0" dirty="0" err="1">
                <a:solidFill>
                  <a:srgbClr val="767676"/>
                </a:solidFill>
                <a:effectLst/>
                <a:uFillTx/>
                <a:latin typeface="Aptos"/>
              </a:rPr>
              <a:t>Cadarnhau</a:t>
            </a:r>
            <a:r>
              <a:rPr lang="cy" sz="200" b="0" i="0" u="none" strike="noStrike" cap="none" baseline="0" dirty="0">
                <a:solidFill>
                  <a:srgbClr val="767676"/>
                </a:solidFill>
                <a:effectLst/>
                <a:uFillTx/>
                <a:latin typeface="Aptos"/>
              </a:rPr>
              <a:t> Ymarfer Gwaith Cymdeithasol</a:t>
            </a:r>
          </a:p>
          <a:p>
            <a:pPr>
              <a:lnSpc>
                <a:spcPct val="90000"/>
              </a:lnSpc>
              <a:spcAft>
                <a:spcPts val="600"/>
              </a:spcAft>
              <a:defRPr/>
            </a:pPr>
            <a:r>
              <a:rPr lang="en-GB" sz="200" dirty="0"/>
              <a:t>
</a:t>
            </a:r>
          </a:p>
        </p:txBody>
      </p:sp>
      <p:sp>
        <p:nvSpPr>
          <p:cNvPr id="2" name="Slide Number Placeholder 1">
            <a:extLst>
              <a:ext uri="{FF2B5EF4-FFF2-40B4-BE49-F238E27FC236}">
                <a16:creationId xmlns:a16="http://schemas.microsoft.com/office/drawing/2014/main" id="{8EA79BC2-A0EE-2E0F-9FF3-8647DF2CAD8F}"/>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B279AC3C-9A7B-46D6-8EDB-3083219B5F49}" type="slidenum">
              <a:rPr lang="en-GB" altLang="en-US" smtClean="0"/>
              <a:pPr>
                <a:spcAft>
                  <a:spcPts val="600"/>
                </a:spcAft>
                <a:defRPr/>
              </a:pPr>
              <a:t>40</a:t>
            </a:fld>
            <a:endParaRPr lang="en-GB" altLang="en-US"/>
          </a:p>
        </p:txBody>
      </p:sp>
    </p:spTree>
  </p:cSld>
  <p:clrMapOvr>
    <a:masterClrMapping/>
  </p:clrMapOvr>
  <p:transition/>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6521" y="1"/>
            <a:ext cx="851299"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a:extLst>
              <a:ext uri="{FF2B5EF4-FFF2-40B4-BE49-F238E27FC236}">
                <a16:creationId xmlns:a16="http://schemas.microsoft.com/office/drawing/2014/main" id="{20B667B2-D088-4F0A-A62E-DA85239C6237}"/>
              </a:ext>
            </a:extLst>
          </p:cNvPr>
          <p:cNvSpPr>
            <a:spLocks noGrp="1"/>
          </p:cNvSpPr>
          <p:nvPr>
            <p:ph type="title"/>
          </p:nvPr>
        </p:nvSpPr>
        <p:spPr/>
        <p:txBody>
          <a:bodyPr vert="horz" lIns="91440" tIns="45720" rIns="91440" bIns="45720" rtlCol="0" anchor="ctr">
            <a:normAutofit/>
          </a:bodyPr>
          <a:lstStyle/>
          <a:p>
            <a:pPr defTabSz="914400"/>
            <a:r>
              <a:rPr lang="en-US" sz="3600" b="0" i="0" u="none" strike="noStrike" kern="1200" cap="none" baseline="0" dirty="0" err="1">
                <a:solidFill>
                  <a:schemeClr val="tx1"/>
                </a:solidFill>
                <a:effectLst/>
                <a:uFillTx/>
                <a:latin typeface="+mj-lt"/>
                <a:ea typeface="+mj-ea"/>
                <a:cs typeface="+mj-cs"/>
              </a:rPr>
              <a:t>Diogelu</a:t>
            </a:r>
            <a:r>
              <a:rPr lang="en-US" sz="3600" b="0" i="0" u="none" strike="noStrike" kern="1200" cap="none" baseline="0" dirty="0">
                <a:solidFill>
                  <a:schemeClr val="tx1"/>
                </a:solidFill>
                <a:effectLst/>
                <a:uFillTx/>
                <a:latin typeface="+mj-lt"/>
                <a:ea typeface="+mj-ea"/>
                <a:cs typeface="+mj-cs"/>
              </a:rPr>
              <a:t> - </a:t>
            </a:r>
            <a:r>
              <a:rPr lang="en-US" sz="3600" b="0" i="0" u="none" strike="noStrike" kern="1200" cap="none" baseline="0" dirty="0" err="1">
                <a:solidFill>
                  <a:schemeClr val="tx1"/>
                </a:solidFill>
                <a:effectLst/>
                <a:uFillTx/>
                <a:latin typeface="+mj-lt"/>
                <a:ea typeface="+mj-ea"/>
                <a:cs typeface="+mj-cs"/>
              </a:rPr>
              <a:t>Tasg</a:t>
            </a:r>
            <a:r>
              <a:rPr lang="en-US" sz="3600" b="0" i="0" u="none" strike="noStrike" kern="1200" cap="none" baseline="0" dirty="0">
                <a:solidFill>
                  <a:schemeClr val="tx1"/>
                </a:solidFill>
                <a:effectLst/>
                <a:uFillTx/>
                <a:latin typeface="+mj-lt"/>
                <a:ea typeface="+mj-ea"/>
                <a:cs typeface="+mj-cs"/>
              </a:rPr>
              <a:t> 3</a:t>
            </a:r>
            <a:br>
              <a:rPr lang="en-US" sz="3600" kern="1200" dirty="0">
                <a:solidFill>
                  <a:schemeClr val="tx1"/>
                </a:solidFill>
                <a:latin typeface="+mj-lt"/>
                <a:ea typeface="+mj-ea"/>
                <a:cs typeface="+mj-cs"/>
              </a:rPr>
            </a:br>
            <a:r>
              <a:rPr lang="en-US" sz="3600" b="0" i="0" u="none" strike="noStrike" kern="1200" cap="none" baseline="0" dirty="0" err="1">
                <a:solidFill>
                  <a:schemeClr val="tx1"/>
                </a:solidFill>
                <a:effectLst/>
                <a:uFillTx/>
                <a:latin typeface="+mj-lt"/>
                <a:ea typeface="+mj-ea"/>
                <a:cs typeface="+mj-cs"/>
              </a:rPr>
              <a:t>Crynodeb</a:t>
            </a:r>
            <a:r>
              <a:rPr lang="en-US" sz="3600" b="0" i="0" u="none" strike="noStrike" kern="1200" cap="none" baseline="0" dirty="0">
                <a:solidFill>
                  <a:schemeClr val="tx1"/>
                </a:solidFill>
                <a:effectLst/>
                <a:uFillTx/>
                <a:latin typeface="+mj-lt"/>
                <a:ea typeface="+mj-ea"/>
                <a:cs typeface="+mj-cs"/>
              </a:rPr>
              <a:t> - Beth </a:t>
            </a:r>
            <a:r>
              <a:rPr lang="en-US" sz="3600" b="0" i="0" u="none" strike="noStrike" kern="1200" cap="none" baseline="0" dirty="0" err="1">
                <a:solidFill>
                  <a:schemeClr val="tx1"/>
                </a:solidFill>
                <a:effectLst/>
                <a:uFillTx/>
                <a:latin typeface="+mj-lt"/>
                <a:ea typeface="+mj-ea"/>
                <a:cs typeface="+mj-cs"/>
              </a:rPr>
              <a:t>i'w</a:t>
            </a:r>
            <a:r>
              <a:rPr lang="en-US" sz="3600" b="0" i="0" u="none" strike="noStrike" kern="1200" cap="none" baseline="0" dirty="0">
                <a:solidFill>
                  <a:schemeClr val="tx1"/>
                </a:solidFill>
                <a:effectLst/>
                <a:uFillTx/>
                <a:latin typeface="+mj-lt"/>
                <a:ea typeface="+mj-ea"/>
                <a:cs typeface="+mj-cs"/>
              </a:rPr>
              <a:t> </a:t>
            </a:r>
            <a:r>
              <a:rPr lang="en-US" sz="3600" b="0" i="0" u="none" strike="noStrike" kern="1200" cap="none" baseline="0" dirty="0" err="1">
                <a:solidFill>
                  <a:schemeClr val="tx1"/>
                </a:solidFill>
                <a:effectLst/>
                <a:uFillTx/>
                <a:latin typeface="+mj-lt"/>
                <a:ea typeface="+mj-ea"/>
                <a:cs typeface="+mj-cs"/>
              </a:rPr>
              <a:t>gynnwys</a:t>
            </a:r>
            <a:endParaRPr lang="en-US" sz="3600" b="0" i="0" u="none" strike="noStrike" kern="1200" cap="none" baseline="0" dirty="0">
              <a:solidFill>
                <a:schemeClr val="tx1"/>
              </a:solidFill>
              <a:effectLst/>
              <a:uFillTx/>
              <a:latin typeface="+mj-lt"/>
              <a:ea typeface="+mj-ea"/>
              <a:cs typeface="+mj-cs"/>
            </a:endParaRPr>
          </a:p>
        </p:txBody>
      </p:sp>
      <p:sp>
        <p:nvSpPr>
          <p:cNvPr id="25" name="Arc 24">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93647" y="2693652"/>
            <a:ext cx="4083433" cy="3062575"/>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 name="Content Placeholder 1">
            <a:extLst>
              <a:ext uri="{FF2B5EF4-FFF2-40B4-BE49-F238E27FC236}">
                <a16:creationId xmlns:a16="http://schemas.microsoft.com/office/drawing/2014/main" id="{483FDCE0-0D93-490B-84E7-E4D1803A01D1}"/>
              </a:ext>
            </a:extLst>
          </p:cNvPr>
          <p:cNvSpPr/>
          <p:nvPr/>
        </p:nvSpPr>
        <p:spPr>
          <a:xfrm>
            <a:off x="627459" y="1591878"/>
            <a:ext cx="3943399" cy="5005473"/>
          </a:xfrm>
          <a:prstGeom prst="rect">
            <a:avLst/>
          </a:prstGeom>
        </p:spPr>
        <p:txBody>
          <a:bodyPr vert="horz" lIns="91440" tIns="45720" rIns="91440" bIns="45720" rtlCol="0">
            <a:normAutofit/>
          </a:bodyPr>
          <a:lstStyle/>
          <a:p>
            <a:pPr marL="71769" indent="-228600">
              <a:lnSpc>
                <a:spcPct val="90000"/>
              </a:lnSpc>
              <a:spcAft>
                <a:spcPts val="504"/>
              </a:spcAft>
              <a:buFont typeface="Arial" panose="020B0604020202020204" pitchFamily="34" charset="0"/>
              <a:buChar char="•"/>
            </a:pPr>
            <a:r>
              <a:rPr lang="en-US" sz="2000" b="0" i="0" u="none" strike="noStrike" cap="none" baseline="0" dirty="0" err="1">
                <a:effectLst/>
                <a:uFillTx/>
              </a:rPr>
              <a:t>Rhaid</a:t>
            </a:r>
            <a:r>
              <a:rPr lang="en-US" sz="2000" b="0" i="0" u="none" strike="noStrike" cap="none" baseline="0" dirty="0">
                <a:effectLst/>
                <a:uFillTx/>
              </a:rPr>
              <a:t> </a:t>
            </a:r>
            <a:r>
              <a:rPr lang="en-US" sz="2000" b="0" i="0" u="none" strike="noStrike" cap="none" baseline="0" dirty="0" err="1">
                <a:effectLst/>
                <a:uFillTx/>
              </a:rPr>
              <a:t>i</a:t>
            </a:r>
            <a:r>
              <a:rPr lang="en-US" sz="2000" b="0" i="0" u="none" strike="noStrike" cap="none" baseline="0" dirty="0">
                <a:effectLst/>
                <a:uFillTx/>
              </a:rPr>
              <a:t> chi </a:t>
            </a:r>
            <a:r>
              <a:rPr lang="en-US" sz="2000" b="0" i="0" u="none" strike="noStrike" cap="none" baseline="0" dirty="0" err="1">
                <a:effectLst/>
                <a:uFillTx/>
              </a:rPr>
              <a:t>ddangos</a:t>
            </a:r>
            <a:r>
              <a:rPr lang="en-US" sz="2000" b="0" i="0" u="none" strike="noStrike" cap="none" baseline="0" dirty="0">
                <a:effectLst/>
                <a:uFillTx/>
              </a:rPr>
              <a:t> </a:t>
            </a:r>
            <a:r>
              <a:rPr lang="en-US" sz="2000" b="0" i="0" u="none" strike="noStrike" cap="none" baseline="0" dirty="0" err="1">
                <a:effectLst/>
                <a:uFillTx/>
              </a:rPr>
              <a:t>eich</a:t>
            </a:r>
            <a:r>
              <a:rPr lang="en-US" sz="2000" b="0" i="0" u="none" strike="noStrike" cap="none" baseline="0" dirty="0">
                <a:effectLst/>
                <a:uFillTx/>
              </a:rPr>
              <a:t> </a:t>
            </a:r>
            <a:r>
              <a:rPr lang="en-US" sz="2000" b="0" i="0" u="none" strike="noStrike" cap="none" baseline="0" dirty="0" err="1">
                <a:effectLst/>
                <a:uFillTx/>
              </a:rPr>
              <a:t>dealltwriaeth</a:t>
            </a:r>
            <a:r>
              <a:rPr lang="en-US" sz="2000" b="0" i="0" u="none" strike="noStrike" cap="none" baseline="0" dirty="0">
                <a:effectLst/>
                <a:uFillTx/>
              </a:rPr>
              <a:t> o:</a:t>
            </a:r>
          </a:p>
          <a:p>
            <a:pPr marL="71769" indent="-228600">
              <a:lnSpc>
                <a:spcPct val="90000"/>
              </a:lnSpc>
              <a:spcAft>
                <a:spcPts val="504"/>
              </a:spcAft>
              <a:buFont typeface="Arial" panose="020B0604020202020204" pitchFamily="34" charset="0"/>
              <a:buChar char="•"/>
            </a:pPr>
            <a:r>
              <a:rPr lang="en-US" sz="2000" b="0" i="0" u="none" strike="noStrike" cap="none" baseline="0" dirty="0" err="1">
                <a:effectLst/>
                <a:uFillTx/>
              </a:rPr>
              <a:t>Canlyniadau</a:t>
            </a:r>
            <a:r>
              <a:rPr lang="en-US" sz="2000" b="0" i="0" u="none" strike="noStrike" cap="none" baseline="0" dirty="0">
                <a:effectLst/>
                <a:uFillTx/>
              </a:rPr>
              <a:t> </a:t>
            </a:r>
            <a:r>
              <a:rPr lang="en-US" sz="2000" b="0" i="0" u="none" strike="noStrike" cap="none" baseline="0" dirty="0" err="1">
                <a:effectLst/>
                <a:uFillTx/>
              </a:rPr>
              <a:t>dysgu</a:t>
            </a:r>
            <a:r>
              <a:rPr lang="en-US" sz="2000" b="0" i="0" u="none" strike="noStrike" cap="none" baseline="0" dirty="0">
                <a:effectLst/>
                <a:uFillTx/>
              </a:rPr>
              <a:t> GCC:</a:t>
            </a:r>
          </a:p>
          <a:p>
            <a:pPr marL="240030" indent="-228600">
              <a:lnSpc>
                <a:spcPct val="90000"/>
              </a:lnSpc>
              <a:spcAft>
                <a:spcPts val="504"/>
              </a:spcAft>
              <a:buFont typeface="Arial" panose="020B0604020202020204" pitchFamily="34" charset="0"/>
              <a:buChar char="•"/>
            </a:pPr>
            <a:r>
              <a:rPr lang="en-US" sz="2000" b="0" i="0" u="none" strike="noStrike" cap="none" baseline="0" dirty="0" err="1">
                <a:effectLst/>
                <a:uFillTx/>
              </a:rPr>
              <a:t>Integreiddio</a:t>
            </a:r>
            <a:r>
              <a:rPr lang="en-US" sz="2000" b="0" i="0" u="none" strike="noStrike" cap="none" baseline="0" dirty="0">
                <a:effectLst/>
                <a:uFillTx/>
              </a:rPr>
              <a:t> </a:t>
            </a:r>
            <a:r>
              <a:rPr lang="en-US" sz="2000" b="0" i="0" u="none" strike="noStrike" cap="none" baseline="0" dirty="0" err="1">
                <a:effectLst/>
                <a:uFillTx/>
              </a:rPr>
              <a:t>dadansoddi</a:t>
            </a:r>
            <a:r>
              <a:rPr lang="en-US" sz="2000" b="0" i="0" u="none" strike="noStrike" cap="none" baseline="0" dirty="0">
                <a:effectLst/>
                <a:uFillTx/>
              </a:rPr>
              <a:t> </a:t>
            </a:r>
            <a:r>
              <a:rPr lang="en-US" sz="2000" b="0" i="0" u="none" strike="noStrike" cap="none" baseline="0" dirty="0" err="1">
                <a:effectLst/>
                <a:uFillTx/>
              </a:rPr>
              <a:t>mewn</a:t>
            </a:r>
            <a:r>
              <a:rPr lang="en-US" sz="2000" b="0" i="0" u="none" strike="noStrike" cap="none" baseline="0" dirty="0">
                <a:effectLst/>
                <a:uFillTx/>
              </a:rPr>
              <a:t> </a:t>
            </a:r>
            <a:r>
              <a:rPr lang="en-US" sz="2000" b="0" i="0" u="none" strike="noStrike" cap="none" baseline="0" dirty="0" err="1">
                <a:effectLst/>
                <a:uFillTx/>
              </a:rPr>
              <a:t>asesu</a:t>
            </a:r>
            <a:endParaRPr lang="en-US" sz="2000" b="0" i="0" u="none" strike="noStrike" cap="none" baseline="0" dirty="0">
              <a:effectLst/>
              <a:uFillTx/>
            </a:endParaRPr>
          </a:p>
          <a:p>
            <a:pPr marL="240030" indent="-228600">
              <a:lnSpc>
                <a:spcPct val="90000"/>
              </a:lnSpc>
              <a:spcAft>
                <a:spcPts val="504"/>
              </a:spcAft>
              <a:buFont typeface="Arial" panose="020B0604020202020204" pitchFamily="34" charset="0"/>
              <a:buChar char="•"/>
            </a:pPr>
            <a:r>
              <a:rPr lang="en-US" sz="2000" b="0" i="0" u="none" strike="noStrike" cap="none" baseline="0" dirty="0" err="1">
                <a:effectLst/>
                <a:uFillTx/>
              </a:rPr>
              <a:t>Cydweithio</a:t>
            </a:r>
            <a:endParaRPr lang="en-US" sz="2000" b="0" i="0" u="none" strike="noStrike" cap="none" baseline="0" dirty="0">
              <a:effectLst/>
              <a:uFillTx/>
            </a:endParaRPr>
          </a:p>
          <a:p>
            <a:pPr marL="240030" indent="-228600">
              <a:lnSpc>
                <a:spcPct val="90000"/>
              </a:lnSpc>
              <a:spcAft>
                <a:spcPts val="504"/>
              </a:spcAft>
              <a:buFont typeface="Arial" panose="020B0604020202020204" pitchFamily="34" charset="0"/>
              <a:buChar char="•"/>
            </a:pPr>
            <a:r>
              <a:rPr lang="en-US" sz="2000" b="0" i="0" u="none" strike="noStrike" cap="none" baseline="0" dirty="0">
                <a:effectLst/>
                <a:uFillTx/>
              </a:rPr>
              <a:t>Barn </a:t>
            </a:r>
            <a:r>
              <a:rPr lang="en-US" sz="2000" b="0" i="0" u="none" strike="noStrike" cap="none" baseline="0" dirty="0" err="1">
                <a:effectLst/>
                <a:uFillTx/>
              </a:rPr>
              <a:t>broffesiynol</a:t>
            </a:r>
            <a:r>
              <a:rPr lang="en-US" sz="2000" b="0" i="0" u="none" strike="noStrike" cap="none" baseline="0" dirty="0">
                <a:effectLst/>
                <a:uFillTx/>
              </a:rPr>
              <a:t> </a:t>
            </a:r>
            <a:r>
              <a:rPr lang="en-US" sz="2000" b="0" i="0" u="none" strike="noStrike" cap="none" baseline="0" dirty="0" err="1">
                <a:effectLst/>
                <a:uFillTx/>
              </a:rPr>
              <a:t>mewn</a:t>
            </a:r>
            <a:r>
              <a:rPr lang="en-US" sz="2000" b="0" i="0" u="none" strike="noStrike" cap="none" baseline="0" dirty="0">
                <a:effectLst/>
                <a:uFillTx/>
              </a:rPr>
              <a:t> </a:t>
            </a:r>
            <a:r>
              <a:rPr lang="en-US" sz="2000" b="0" i="0" u="none" strike="noStrike" cap="none" baseline="0" dirty="0" err="1">
                <a:effectLst/>
                <a:uFillTx/>
              </a:rPr>
              <a:t>sefyllfaoedd</a:t>
            </a:r>
            <a:r>
              <a:rPr lang="en-US" sz="2000" b="0" i="0" u="none" strike="noStrike" cap="none" baseline="0" dirty="0">
                <a:effectLst/>
                <a:uFillTx/>
              </a:rPr>
              <a:t> </a:t>
            </a:r>
            <a:r>
              <a:rPr lang="en-US" sz="2000" b="0" i="0" u="none" strike="noStrike" cap="none" baseline="0" dirty="0" err="1">
                <a:effectLst/>
                <a:uFillTx/>
              </a:rPr>
              <a:t>cynyddol</a:t>
            </a:r>
            <a:r>
              <a:rPr lang="en-US" sz="2000" b="0" i="0" u="none" strike="noStrike" cap="none" baseline="0" dirty="0">
                <a:effectLst/>
                <a:uFillTx/>
              </a:rPr>
              <a:t> </a:t>
            </a:r>
            <a:r>
              <a:rPr lang="en-US" sz="2000" b="0" i="0" u="none" strike="noStrike" cap="none" baseline="0" dirty="0" err="1">
                <a:effectLst/>
                <a:uFillTx/>
              </a:rPr>
              <a:t>gymhleth</a:t>
            </a:r>
            <a:r>
              <a:rPr lang="en-US" sz="2000" b="0" i="0" u="none" strike="noStrike" cap="none" baseline="0" dirty="0">
                <a:effectLst/>
                <a:uFillTx/>
              </a:rPr>
              <a:t>  </a:t>
            </a:r>
          </a:p>
          <a:p>
            <a:pPr marL="240030" indent="-228600">
              <a:lnSpc>
                <a:spcPct val="90000"/>
              </a:lnSpc>
              <a:spcAft>
                <a:spcPts val="504"/>
              </a:spcAft>
              <a:buFont typeface="Arial" panose="020B0604020202020204" pitchFamily="34" charset="0"/>
              <a:buChar char="•"/>
            </a:pPr>
            <a:r>
              <a:rPr lang="en-US" sz="2000" b="0" i="0" u="none" strike="noStrike" cap="none" baseline="0" dirty="0" err="1">
                <a:effectLst/>
                <a:uFillTx/>
              </a:rPr>
              <a:t>Defnydd</a:t>
            </a:r>
            <a:r>
              <a:rPr lang="en-US" sz="2000" b="0" i="0" u="none" strike="noStrike" cap="none" baseline="0" dirty="0">
                <a:effectLst/>
                <a:uFillTx/>
              </a:rPr>
              <a:t> o </a:t>
            </a:r>
            <a:r>
              <a:rPr lang="en-US" sz="2000" b="1" i="0" u="none" strike="noStrike" cap="none" baseline="0" dirty="0" err="1">
                <a:effectLst/>
                <a:uFillTx/>
              </a:rPr>
              <a:t>ddamcaniaethau</a:t>
            </a:r>
            <a:r>
              <a:rPr lang="en-US" sz="2000" b="0" i="0" u="none" strike="noStrike" cap="none" baseline="0" dirty="0">
                <a:effectLst/>
                <a:uFillTx/>
              </a:rPr>
              <a:t> </a:t>
            </a:r>
            <a:r>
              <a:rPr lang="en-US" sz="2000" b="0" i="0" u="none" strike="noStrike" cap="none" baseline="0" dirty="0" err="1">
                <a:effectLst/>
                <a:uFillTx/>
              </a:rPr>
              <a:t>gwaith</a:t>
            </a:r>
            <a:r>
              <a:rPr lang="en-US" sz="2000" b="0" i="0" u="none" strike="noStrike" cap="none" baseline="0" dirty="0">
                <a:effectLst/>
                <a:uFillTx/>
              </a:rPr>
              <a:t> </a:t>
            </a:r>
            <a:r>
              <a:rPr lang="en-US" sz="2000" b="0" i="0" u="none" strike="noStrike" cap="none" baseline="0" dirty="0" err="1">
                <a:effectLst/>
                <a:uFillTx/>
              </a:rPr>
              <a:t>cymdeithasol</a:t>
            </a:r>
            <a:endParaRPr lang="en-US" sz="2000" b="0" i="0" u="none" strike="noStrike" cap="none" baseline="0" dirty="0">
              <a:effectLst/>
              <a:uFillTx/>
            </a:endParaRPr>
          </a:p>
          <a:p>
            <a:pPr marL="240030" indent="-228600">
              <a:lnSpc>
                <a:spcPct val="90000"/>
              </a:lnSpc>
              <a:spcAft>
                <a:spcPts val="504"/>
              </a:spcAft>
              <a:buFont typeface="Arial" panose="020B0604020202020204" pitchFamily="34" charset="0"/>
              <a:buChar char="•"/>
            </a:pPr>
            <a:r>
              <a:rPr lang="en-US" sz="2000" b="0" i="0" u="none" strike="noStrike" cap="none" baseline="0" dirty="0" err="1">
                <a:effectLst/>
                <a:uFillTx/>
              </a:rPr>
              <a:t>Dimensiynau</a:t>
            </a:r>
            <a:r>
              <a:rPr lang="en-US" sz="2000" b="0" i="0" u="none" strike="noStrike" cap="none" baseline="0" dirty="0">
                <a:effectLst/>
                <a:uFillTx/>
              </a:rPr>
              <a:t> </a:t>
            </a:r>
            <a:r>
              <a:rPr lang="en-US" sz="2000" b="0" i="0" u="none" strike="noStrike" cap="none" baseline="0" dirty="0" err="1">
                <a:effectLst/>
                <a:uFillTx/>
              </a:rPr>
              <a:t>penodol</a:t>
            </a:r>
            <a:r>
              <a:rPr lang="en-US" sz="2000" b="0" i="0" u="none" strike="noStrike" cap="none" baseline="0" dirty="0">
                <a:effectLst/>
                <a:uFillTx/>
              </a:rPr>
              <a:t> </a:t>
            </a:r>
            <a:r>
              <a:rPr lang="en-US" sz="2000" b="0" i="0" u="none" strike="noStrike" cap="none" baseline="0" dirty="0" err="1">
                <a:effectLst/>
                <a:uFillTx/>
              </a:rPr>
              <a:t>gweithio</a:t>
            </a:r>
            <a:r>
              <a:rPr lang="en-US" sz="2000" b="0" i="0" u="none" strike="noStrike" cap="none" baseline="0" dirty="0">
                <a:effectLst/>
                <a:uFillTx/>
              </a:rPr>
              <a:t> </a:t>
            </a:r>
            <a:r>
              <a:rPr lang="en-US" sz="2000" b="0" i="0" u="none" strike="noStrike" cap="none" baseline="0" dirty="0" err="1">
                <a:effectLst/>
                <a:uFillTx/>
              </a:rPr>
              <a:t>yng</a:t>
            </a:r>
            <a:r>
              <a:rPr lang="en-US" sz="2000" b="0" i="0" u="none" strike="noStrike" cap="none" baseline="0" dirty="0">
                <a:effectLst/>
                <a:uFillTx/>
              </a:rPr>
              <a:t> </a:t>
            </a:r>
            <a:r>
              <a:rPr lang="en-US" sz="2000" b="0" i="0" u="none" strike="noStrike" cap="none" baseline="0" dirty="0" err="1">
                <a:effectLst/>
                <a:uFillTx/>
              </a:rPr>
              <a:t>Nghymru</a:t>
            </a:r>
            <a:endParaRPr lang="en-US" sz="2000" b="0" i="0" u="none" strike="noStrike" cap="none" baseline="0" dirty="0">
              <a:effectLst/>
              <a:uFillTx/>
            </a:endParaRPr>
          </a:p>
          <a:p>
            <a:pPr marL="240030" indent="-228600">
              <a:lnSpc>
                <a:spcPct val="90000"/>
              </a:lnSpc>
              <a:spcAft>
                <a:spcPts val="504"/>
              </a:spcAft>
              <a:buFont typeface="Arial" panose="020B0604020202020204" pitchFamily="34" charset="0"/>
              <a:buChar char="•"/>
            </a:pPr>
            <a:r>
              <a:rPr lang="en-US" sz="2000" dirty="0" err="1"/>
              <a:t>Archwilio</a:t>
            </a:r>
            <a:r>
              <a:rPr lang="en-US" sz="2000" dirty="0"/>
              <a:t> </a:t>
            </a:r>
            <a:r>
              <a:rPr lang="en-US" sz="2000" dirty="0" err="1"/>
              <a:t>gwahaniaethau</a:t>
            </a:r>
            <a:r>
              <a:rPr lang="en-US" sz="2000" dirty="0"/>
              <a:t> </a:t>
            </a:r>
            <a:r>
              <a:rPr lang="en-US" sz="2000" dirty="0" err="1"/>
              <a:t>mewn</a:t>
            </a:r>
            <a:r>
              <a:rPr lang="en-US" sz="2000" dirty="0"/>
              <a:t> </a:t>
            </a:r>
            <a:r>
              <a:rPr lang="en-US" sz="2000" dirty="0" err="1"/>
              <a:t>pŵer</a:t>
            </a:r>
            <a:r>
              <a:rPr lang="en-US" sz="2000" dirty="0"/>
              <a:t> a </a:t>
            </a:r>
            <a:r>
              <a:rPr lang="en-US" sz="2000" dirty="0" err="1"/>
              <a:t>chyfyng-gyngor</a:t>
            </a:r>
            <a:r>
              <a:rPr lang="en-US" sz="2000" dirty="0"/>
              <a:t> </a:t>
            </a:r>
            <a:r>
              <a:rPr lang="en-US" sz="2000" dirty="0" err="1"/>
              <a:t>gwaith</a:t>
            </a:r>
            <a:r>
              <a:rPr lang="en-US" sz="2000" dirty="0"/>
              <a:t> </a:t>
            </a:r>
            <a:r>
              <a:rPr lang="en-US" sz="2000" dirty="0" err="1"/>
              <a:t>cymdeithasol</a:t>
            </a:r>
            <a:endParaRPr lang="en-US" sz="2000" dirty="0"/>
          </a:p>
        </p:txBody>
      </p:sp>
      <p:sp>
        <p:nvSpPr>
          <p:cNvPr id="7" name="Content Placeholder 6">
            <a:extLst>
              <a:ext uri="{FF2B5EF4-FFF2-40B4-BE49-F238E27FC236}">
                <a16:creationId xmlns:a16="http://schemas.microsoft.com/office/drawing/2014/main" id="{0EEECA6B-A59B-45B9-B472-62052A71D5A4}"/>
              </a:ext>
            </a:extLst>
          </p:cNvPr>
          <p:cNvSpPr/>
          <p:nvPr/>
        </p:nvSpPr>
        <p:spPr>
          <a:xfrm>
            <a:off x="4570858" y="1591877"/>
            <a:ext cx="4248472" cy="4501419"/>
          </a:xfrm>
          <a:prstGeom prst="rect">
            <a:avLst/>
          </a:prstGeom>
        </p:spPr>
        <p:txBody>
          <a:bodyPr/>
          <a:lstStyle/>
          <a:p>
            <a:pPr marL="370286" indent="-299557" defTabSz="299557">
              <a:spcAft>
                <a:spcPts val="504"/>
              </a:spcAft>
              <a:buFont typeface="Arial" panose="020B0604020202020204" pitchFamily="34" charset="0"/>
              <a:buChar char="•"/>
              <a:defRPr/>
            </a:pPr>
            <a:r>
              <a:rPr lang="cy" sz="2000" b="0" i="0" u="none" strike="noStrike" cap="none" baseline="0" dirty="0">
                <a:solidFill>
                  <a:srgbClr val="000000"/>
                </a:solidFill>
                <a:effectLst/>
                <a:uFillTx/>
                <a:latin typeface="Aptos"/>
              </a:rPr>
              <a:t>Deddfwriaeth, polisi a gweithdrefnau cyfredol sy'n berthnasol i'ch maes gwaith cymdeithasol </a:t>
            </a:r>
          </a:p>
          <a:p>
            <a:pPr marL="370286" indent="-299557" defTabSz="299557">
              <a:spcAft>
                <a:spcPts val="504"/>
              </a:spcAft>
              <a:buFont typeface="Arial" panose="020B0604020202020204" pitchFamily="34" charset="0"/>
              <a:buChar char="•"/>
              <a:defRPr/>
            </a:pPr>
            <a:r>
              <a:rPr lang="cy" sz="2000" b="0" i="0" u="none" strike="noStrike" cap="none" baseline="0" dirty="0">
                <a:solidFill>
                  <a:srgbClr val="000000"/>
                </a:solidFill>
                <a:effectLst/>
                <a:uFillTx/>
                <a:latin typeface="Aptos"/>
              </a:rPr>
              <a:t>Diogelu data a rhannu gwybodaeth</a:t>
            </a:r>
          </a:p>
          <a:p>
            <a:pPr marL="370286" indent="-299557" defTabSz="299557">
              <a:spcAft>
                <a:spcPts val="504"/>
              </a:spcAft>
              <a:buFont typeface="Arial" panose="020B0604020202020204" pitchFamily="34" charset="0"/>
              <a:buChar char="•"/>
              <a:defRPr/>
            </a:pPr>
            <a:r>
              <a:rPr lang="cy" sz="2000" b="0" i="0" u="none" strike="noStrike" cap="none" baseline="0" dirty="0">
                <a:solidFill>
                  <a:srgbClr val="000000"/>
                </a:solidFill>
                <a:effectLst/>
                <a:uFillTx/>
                <a:latin typeface="Aptos"/>
              </a:rPr>
              <a:t>Deddfwriaeth cydraddoldeb</a:t>
            </a:r>
          </a:p>
          <a:p>
            <a:pPr marL="370286" indent="-299557" defTabSz="299557">
              <a:spcAft>
                <a:spcPts val="504"/>
              </a:spcAft>
              <a:buFont typeface="Arial" panose="020B0604020202020204" pitchFamily="34" charset="0"/>
              <a:buChar char="•"/>
              <a:defRPr/>
            </a:pPr>
            <a:r>
              <a:rPr lang="cy" sz="2000" b="0" i="0" u="none" strike="noStrike" cap="none" baseline="0" dirty="0">
                <a:solidFill>
                  <a:srgbClr val="000000"/>
                </a:solidFill>
                <a:effectLst/>
                <a:uFillTx/>
                <a:latin typeface="Aptos"/>
              </a:rPr>
              <a:t>Iechyd a diogelwch yn y gwaith</a:t>
            </a:r>
          </a:p>
          <a:p>
            <a:pPr marL="370286" indent="-299557" defTabSz="299557">
              <a:spcAft>
                <a:spcPts val="504"/>
              </a:spcAft>
              <a:buFont typeface="Arial" panose="020B0604020202020204" pitchFamily="34" charset="0"/>
              <a:buChar char="•"/>
              <a:defRPr/>
            </a:pPr>
            <a:r>
              <a:rPr lang="cy" sz="2000" b="0" i="0" u="none" strike="noStrike" cap="none" baseline="0" dirty="0">
                <a:solidFill>
                  <a:srgbClr val="000000"/>
                </a:solidFill>
                <a:effectLst/>
                <a:uFillTx/>
                <a:latin typeface="Aptos"/>
              </a:rPr>
              <a:t>Cyfraith ddomestig a rhyngwladol; gan gynnwys hawliau dynol a Chonfensiwn y Cenhedloedd Unedig ar Hawliau Dynol.</a:t>
            </a:r>
          </a:p>
          <a:p>
            <a:pPr marL="370286" indent="-299557" defTabSz="299557">
              <a:spcAft>
                <a:spcPts val="504"/>
              </a:spcAft>
              <a:defRPr/>
            </a:pPr>
            <a:endParaRPr lang="en-GB" altLang="en-US" sz="1310" kern="1200" dirty="0">
              <a:solidFill>
                <a:schemeClr val="tx1"/>
              </a:solidFill>
              <a:latin typeface="+mn-lt"/>
              <a:ea typeface="+mn-ea"/>
              <a:cs typeface="+mn-cs"/>
            </a:endParaRPr>
          </a:p>
          <a:p>
            <a:pPr>
              <a:spcAft>
                <a:spcPts val="600"/>
              </a:spcAft>
            </a:pPr>
            <a:endParaRPr lang="en-GB" dirty="0"/>
          </a:p>
        </p:txBody>
      </p:sp>
    </p:spTree>
    <p:extLst>
      <p:ext uri="{BB962C8B-B14F-4D97-AF65-F5344CB8AC3E}">
        <p14:creationId xmlns:p14="http://schemas.microsoft.com/office/powerpoint/2010/main" val="39380247"/>
      </p:ext>
    </p:extLst>
  </p:cSld>
  <p:clrMapOvr>
    <a:masterClrMapping/>
  </p:clrMapOvr>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040FC21-6D76-479E-98E1-546CD1626F95}"/>
              </a:ext>
            </a:extLst>
          </p:cNvPr>
          <p:cNvSpPr>
            <a:spLocks noGrp="1"/>
          </p:cNvSpPr>
          <p:nvPr>
            <p:ph type="title"/>
          </p:nvPr>
        </p:nvSpPr>
        <p:spPr>
          <a:xfrm>
            <a:off x="628650" y="302794"/>
            <a:ext cx="8225715" cy="1102229"/>
          </a:xfrm>
        </p:spPr>
        <p:txBody>
          <a:bodyPr anchor="b">
            <a:normAutofit fontScale="90000"/>
          </a:bodyPr>
          <a:lstStyle/>
          <a:p>
            <a:pPr>
              <a:defRPr/>
            </a:pPr>
            <a:br>
              <a:rPr sz="2200" dirty="0"/>
            </a:br>
            <a:r>
              <a:rPr lang="cy" sz="4000" b="1" i="0" u="none" strike="noStrike" cap="none" baseline="0" dirty="0">
                <a:solidFill>
                  <a:srgbClr val="000000"/>
                </a:solidFill>
                <a:effectLst/>
                <a:uFillTx/>
                <a:latin typeface="Aptos Display"/>
              </a:rPr>
              <a:t>Tasg Diogelu 3</a:t>
            </a:r>
            <a:br>
              <a:rPr sz="4000" dirty="0"/>
            </a:br>
            <a:r>
              <a:rPr lang="cy" sz="4000" b="1" i="0" u="none" strike="noStrike" cap="none" baseline="0" dirty="0">
                <a:solidFill>
                  <a:srgbClr val="000000"/>
                </a:solidFill>
                <a:effectLst/>
                <a:uFillTx/>
                <a:latin typeface="Aptos Display"/>
              </a:rPr>
              <a:t>Awgrymiadau a Chynghorion</a:t>
            </a:r>
            <a:br>
              <a:rPr sz="2200" dirty="0"/>
            </a:br>
            <a:endParaRPr sz="2200" dirty="0"/>
          </a:p>
        </p:txBody>
      </p:sp>
      <p:sp>
        <p:nvSpPr>
          <p:cNvPr id="70658" name="Content Placeholder 1">
            <a:extLst>
              <a:ext uri="{FF2B5EF4-FFF2-40B4-BE49-F238E27FC236}">
                <a16:creationId xmlns:a16="http://schemas.microsoft.com/office/drawing/2014/main" id="{CA3D04B3-A396-462F-82DF-0D678656B23B}"/>
              </a:ext>
            </a:extLst>
          </p:cNvPr>
          <p:cNvSpPr>
            <a:spLocks noGrp="1"/>
          </p:cNvSpPr>
          <p:nvPr>
            <p:ph idx="1"/>
          </p:nvPr>
        </p:nvSpPr>
        <p:spPr>
          <a:xfrm>
            <a:off x="628650" y="1405023"/>
            <a:ext cx="7992888" cy="5278693"/>
          </a:xfrm>
        </p:spPr>
        <p:txBody>
          <a:bodyPr anchor="t">
            <a:normAutofit fontScale="92500" lnSpcReduction="10000"/>
          </a:bodyPr>
          <a:lstStyle/>
          <a:p>
            <a:r>
              <a:rPr lang="cy" sz="2000" b="0" i="0" u="none" strike="noStrike" cap="none" baseline="0" dirty="0">
                <a:solidFill>
                  <a:srgbClr val="000000"/>
                </a:solidFill>
                <a:effectLst/>
                <a:uFillTx/>
                <a:latin typeface="Aptos"/>
              </a:rPr>
              <a:t>Atebwch y cwestiwn yn llawn, bodlonwch y meini prawf marcio, tystiolaethwch y canlyniadau dysgu a SGC, cynhwyswch werthoedd gwaith cymdeithasol a'r CoPP. </a:t>
            </a:r>
          </a:p>
          <a:p>
            <a:r>
              <a:rPr lang="cy" sz="2000" b="0" i="0" u="none" strike="noStrike" cap="none" baseline="0" dirty="0">
                <a:solidFill>
                  <a:srgbClr val="000000"/>
                </a:solidFill>
                <a:effectLst/>
                <a:uFillTx/>
              </a:rPr>
              <a:t>Gosodwch y cefndir - Adnabod cyd-destun daearyddol </a:t>
            </a:r>
            <a:r>
              <a:rPr lang="cy-GB" sz="2000" dirty="0"/>
              <a:t>a diwylliannol </a:t>
            </a:r>
            <a:r>
              <a:rPr lang="cy" sz="2000" b="0" i="0" u="none" strike="noStrike" cap="none" baseline="0" dirty="0">
                <a:solidFill>
                  <a:srgbClr val="000000"/>
                </a:solidFill>
                <a:effectLst/>
                <a:uFillTx/>
              </a:rPr>
              <a:t>yr achos e.e. oedran, ethnigrwydd, anghenion iaith ac ati. </a:t>
            </a:r>
          </a:p>
          <a:p>
            <a:r>
              <a:rPr lang="cy" sz="2000" b="0" i="0" u="none" strike="noStrike" cap="none" baseline="0" dirty="0">
                <a:solidFill>
                  <a:srgbClr val="000000"/>
                </a:solidFill>
                <a:effectLst/>
                <a:uFillTx/>
                <a:latin typeface="Aptos"/>
              </a:rPr>
              <a:t>Cofiwch gynnwys cyfeiriadau at</a:t>
            </a:r>
            <a:r>
              <a:rPr lang="cy" sz="2000" b="1" i="0" u="none" strike="noStrike" cap="none" baseline="0" dirty="0">
                <a:solidFill>
                  <a:srgbClr val="000000"/>
                </a:solidFill>
                <a:effectLst/>
                <a:uFillTx/>
                <a:latin typeface="Aptos"/>
              </a:rPr>
              <a:t> ddamcaniaethau </a:t>
            </a:r>
            <a:r>
              <a:rPr lang="cy" sz="2000" b="0" i="0" u="none" strike="noStrike" cap="none" baseline="0" dirty="0">
                <a:solidFill>
                  <a:srgbClr val="000000"/>
                </a:solidFill>
                <a:effectLst/>
                <a:uFillTx/>
                <a:latin typeface="Aptos"/>
              </a:rPr>
              <a:t>ac ymchwil diweddar.</a:t>
            </a:r>
          </a:p>
          <a:p>
            <a:r>
              <a:rPr lang="cy" sz="2000" b="0" i="0" u="none" strike="noStrike" cap="none" baseline="0" dirty="0">
                <a:solidFill>
                  <a:srgbClr val="000000"/>
                </a:solidFill>
                <a:effectLst/>
                <a:uFillTx/>
                <a:latin typeface="Aptos"/>
              </a:rPr>
              <a:t>Byddwch yn </a:t>
            </a:r>
            <a:r>
              <a:rPr lang="cy" sz="2000" b="1" i="0" u="none" strike="noStrike" cap="none" baseline="0" dirty="0">
                <a:solidFill>
                  <a:srgbClr val="000000"/>
                </a:solidFill>
                <a:effectLst/>
                <a:uFillTx/>
                <a:latin typeface="Aptos"/>
              </a:rPr>
              <a:t>feirniadol </a:t>
            </a:r>
            <a:r>
              <a:rPr lang="en-GB" sz="2000" b="1" i="0" u="none" strike="noStrike" cap="none" baseline="0" dirty="0" err="1">
                <a:solidFill>
                  <a:srgbClr val="000000"/>
                </a:solidFill>
                <a:effectLst/>
                <a:uFillTx/>
                <a:latin typeface="Aptos"/>
              </a:rPr>
              <a:t>adlewyrchol</a:t>
            </a:r>
            <a:r>
              <a:rPr lang="cy" sz="2000" b="1" i="0" u="none" strike="noStrike" cap="none" baseline="0" dirty="0">
                <a:solidFill>
                  <a:srgbClr val="000000"/>
                </a:solidFill>
                <a:effectLst/>
                <a:uFillTx/>
                <a:latin typeface="Aptos"/>
              </a:rPr>
              <a:t> </a:t>
            </a:r>
            <a:r>
              <a:rPr lang="cy" sz="2000" b="0" i="0" u="none" strike="noStrike" cap="none" baseline="0" dirty="0">
                <a:solidFill>
                  <a:srgbClr val="000000"/>
                </a:solidFill>
                <a:effectLst/>
                <a:uFillTx/>
                <a:latin typeface="Aptos"/>
              </a:rPr>
              <a:t>– Gall fod o gymorth i gynnwys ac integreiddio model o </a:t>
            </a:r>
            <a:r>
              <a:rPr lang="en-GB" sz="2000" b="0" i="0" u="none" strike="noStrike" cap="none" baseline="0" dirty="0" err="1">
                <a:solidFill>
                  <a:srgbClr val="000000"/>
                </a:solidFill>
                <a:effectLst/>
                <a:uFillTx/>
                <a:latin typeface="Aptos"/>
              </a:rPr>
              <a:t>adlewyrchu</a:t>
            </a:r>
            <a:r>
              <a:rPr lang="cy" sz="2000" b="0" i="0" u="none" strike="noStrike" cap="none" baseline="0" dirty="0">
                <a:solidFill>
                  <a:srgbClr val="000000"/>
                </a:solidFill>
                <a:effectLst/>
                <a:uFillTx/>
                <a:latin typeface="Aptos"/>
              </a:rPr>
              <a:t> (nid oes angen model cyfeiriedig fel gofyniad ar gyfer y dasg hon).  </a:t>
            </a:r>
          </a:p>
          <a:p>
            <a:r>
              <a:rPr lang="cy" sz="2000" b="0" i="0" u="none" strike="noStrike" cap="none" baseline="0" dirty="0">
                <a:solidFill>
                  <a:srgbClr val="000000"/>
                </a:solidFill>
                <a:effectLst/>
                <a:uFillTx/>
                <a:latin typeface="Aptos"/>
              </a:rPr>
              <a:t>Osgowch fod yn rhy fanwl, darparwch </a:t>
            </a:r>
            <a:r>
              <a:rPr lang="cy" sz="2000" b="1" dirty="0">
                <a:solidFill>
                  <a:srgbClr val="000000"/>
                </a:solidFill>
                <a:latin typeface="Aptos"/>
              </a:rPr>
              <a:t>adlewyrchiad</a:t>
            </a:r>
            <a:r>
              <a:rPr lang="cy" sz="2000" b="1" i="0" u="none" strike="noStrike" cap="none" baseline="0" dirty="0">
                <a:solidFill>
                  <a:srgbClr val="000000"/>
                </a:solidFill>
                <a:effectLst/>
                <a:uFillTx/>
                <a:latin typeface="Aptos"/>
              </a:rPr>
              <a:t> beirniadol </a:t>
            </a:r>
            <a:r>
              <a:rPr lang="cy" sz="2000" b="0" i="0" u="none" strike="noStrike" cap="none" baseline="0" dirty="0">
                <a:solidFill>
                  <a:srgbClr val="000000"/>
                </a:solidFill>
                <a:effectLst/>
                <a:uFillTx/>
                <a:latin typeface="Aptos"/>
              </a:rPr>
              <a:t>a dadansoddiad o'r ymyriad yn rhoi digon o fanylion i'w wneud yn ddealladwy a rhoi cyd-destun, yna myfyriwch yn feirniadol.</a:t>
            </a:r>
          </a:p>
          <a:p>
            <a:r>
              <a:rPr lang="cy" sz="2000" b="0" i="0" u="none" strike="noStrike" cap="none" baseline="0" dirty="0">
                <a:solidFill>
                  <a:srgbClr val="000000"/>
                </a:solidFill>
                <a:effectLst/>
                <a:uFillTx/>
                <a:latin typeface="Aptos"/>
              </a:rPr>
              <a:t>Gwnewch yn siŵr eich bod yn ysgrifennu Tasg 3 yn eich maes gwaith dynodedig (naill ai plant neu oedolion) nid cymysgedd o'r ddau</a:t>
            </a:r>
            <a:r>
              <a:rPr lang="cy" sz="2000" dirty="0">
                <a:solidFill>
                  <a:srgbClr val="000000"/>
                </a:solidFill>
                <a:latin typeface="Aptos"/>
              </a:rPr>
              <a:t> a’i fod yn achos yr ydych wedi gweithio arno ers dechrau’r rhaglen g</a:t>
            </a:r>
            <a:r>
              <a:rPr lang="en-GB" sz="2000" dirty="0" err="1">
                <a:solidFill>
                  <a:srgbClr val="000000"/>
                </a:solidFill>
                <a:latin typeface="Aptos"/>
              </a:rPr>
              <a:t>adarnhau</a:t>
            </a:r>
            <a:r>
              <a:rPr lang="cy" sz="2000" dirty="0">
                <a:solidFill>
                  <a:srgbClr val="000000"/>
                </a:solidFill>
                <a:latin typeface="Aptos"/>
              </a:rPr>
              <a:t>.</a:t>
            </a:r>
            <a:r>
              <a:rPr lang="en-GB" altLang="en-US" sz="2000" dirty="0">
                <a:highlight>
                  <a:srgbClr val="FFFF00"/>
                </a:highlight>
              </a:rPr>
              <a:t> </a:t>
            </a:r>
            <a:endParaRPr lang="cy" sz="2000" b="0" i="0" u="none" strike="noStrike" cap="none" baseline="0" dirty="0">
              <a:solidFill>
                <a:srgbClr val="000000"/>
              </a:solidFill>
              <a:effectLst/>
              <a:uFillTx/>
              <a:latin typeface="Aptos"/>
            </a:endParaRPr>
          </a:p>
          <a:p>
            <a:r>
              <a:rPr lang="cy" sz="2000" b="0" i="0" u="none" strike="noStrike" cap="none" baseline="0" dirty="0">
                <a:solidFill>
                  <a:srgbClr val="000000"/>
                </a:solidFill>
                <a:effectLst/>
                <a:uFillTx/>
                <a:latin typeface="Aptos"/>
              </a:rPr>
              <a:t>Eglurwch bethau yn llawn, gan gynnwys eich rôl yn y broses ddiogelu neu beth allai eich rôl </a:t>
            </a:r>
            <a:r>
              <a:rPr lang="cy" sz="2000" b="1" i="0" u="none" strike="noStrike" cap="none" baseline="0" dirty="0">
                <a:solidFill>
                  <a:srgbClr val="000000"/>
                </a:solidFill>
                <a:effectLst/>
                <a:uFillTx/>
                <a:latin typeface="Aptos"/>
              </a:rPr>
              <a:t>fod wedi bod </a:t>
            </a:r>
            <a:r>
              <a:rPr lang="cy" sz="2000" b="0" i="0" u="none" strike="noStrike" cap="none" baseline="0" dirty="0">
                <a:solidFill>
                  <a:srgbClr val="000000"/>
                </a:solidFill>
                <a:effectLst/>
                <a:uFillTx/>
                <a:latin typeface="Aptos"/>
              </a:rPr>
              <a:t>yn hytrach na thybio bod y darllenydd yn deall, er enghraifft grwpiau craidd, trothwyon, nodi risg, cysylltiadau â deddfwriaeth/polisi/gweithdrefn ac ati.  </a:t>
            </a:r>
          </a:p>
          <a:p>
            <a:endParaRPr lang="en-GB" altLang="en-US" sz="1300" dirty="0"/>
          </a:p>
        </p:txBody>
      </p:sp>
      <p:pic>
        <p:nvPicPr>
          <p:cNvPr id="5" name="Picture 4" descr="A person pushing a blue button&#10;&#10;Description automatically generated">
            <a:extLst>
              <a:ext uri="{FF2B5EF4-FFF2-40B4-BE49-F238E27FC236}">
                <a16:creationId xmlns:a16="http://schemas.microsoft.com/office/drawing/2014/main" id="{65BEF73B-DEDC-C97C-9526-DF34BCA96053}"/>
              </a:ext>
            </a:extLst>
          </p:cNvPr>
          <p:cNvPicPr>
            <a:picLocks noChangeAspect="1"/>
          </p:cNvPicPr>
          <p:nvPr/>
        </p:nvPicPr>
        <p:blipFill>
          <a:blip r:embed="rId3">
            <a:extLst>
              <a:ext uri="{28A0092B-C50C-407E-A947-70E740481C1C}">
                <a14:useLocalDpi xmlns:a14="http://schemas.microsoft.com/office/drawing/2010/main" val="0"/>
              </a:ext>
            </a:extLst>
          </a:blip>
          <a:srcRect l="45782" r="-1" b="-1"/>
          <a:stretch>
            <a:fillRect/>
          </a:stretch>
        </p:blipFill>
        <p:spPr>
          <a:xfrm>
            <a:off x="8260106" y="31958"/>
            <a:ext cx="795303" cy="1102230"/>
          </a:xfrm>
          <a:prstGeom prst="rect">
            <a:avLst/>
          </a:prstGeom>
        </p:spPr>
      </p:pic>
      <p:sp>
        <p:nvSpPr>
          <p:cNvPr id="2" name="Slide Number Placeholder 1">
            <a:extLst>
              <a:ext uri="{FF2B5EF4-FFF2-40B4-BE49-F238E27FC236}">
                <a16:creationId xmlns:a16="http://schemas.microsoft.com/office/drawing/2014/main" id="{EC44F610-E217-B651-77A6-9C3DCF1B8B77}"/>
              </a:ext>
            </a:extLst>
          </p:cNvPr>
          <p:cNvSpPr>
            <a:spLocks noGrp="1"/>
          </p:cNvSpPr>
          <p:nvPr>
            <p:ph type="sldNum" sz="quarter" idx="12"/>
          </p:nvPr>
        </p:nvSpPr>
        <p:spPr/>
        <p:txBody>
          <a:bodyPr/>
          <a:lstStyle/>
          <a:p>
            <a:pPr>
              <a:defRPr/>
            </a:pPr>
            <a:fld id="{B279AC3C-9A7B-46D6-8EDB-3083219B5F49}" type="slidenum">
              <a:rPr lang="en-GB" altLang="en-US" smtClean="0"/>
              <a:pPr>
                <a:defRPr/>
              </a:pPr>
              <a:t>42</a:t>
            </a:fld>
            <a:endParaRPr lang="en-GB" altLang="en-US"/>
          </a:p>
        </p:txBody>
      </p:sp>
      <p:sp>
        <p:nvSpPr>
          <p:cNvPr id="6" name="Footer Placeholder 5">
            <a:extLst>
              <a:ext uri="{FF2B5EF4-FFF2-40B4-BE49-F238E27FC236}">
                <a16:creationId xmlns:a16="http://schemas.microsoft.com/office/drawing/2014/main" id="{1A35A1FC-6DDD-93BC-F778-B379D5A99E16}"/>
              </a:ext>
            </a:extLst>
          </p:cNvPr>
          <p:cNvSpPr>
            <a:spLocks noGrp="1"/>
          </p:cNvSpPr>
          <p:nvPr>
            <p:ph type="ftr" sz="quarter" idx="11"/>
          </p:nvPr>
        </p:nvSpPr>
        <p:spPr/>
        <p:txBody>
          <a:bodyPr/>
          <a:lstStyle/>
          <a:p>
            <a:pPr>
              <a:defRPr/>
            </a:pPr>
            <a:r>
              <a:rPr lang="cy" sz="900" b="0" i="0" u="none" strike="noStrike" cap="none" baseline="0" dirty="0">
                <a:solidFill>
                  <a:srgbClr val="767676"/>
                </a:solidFill>
                <a:effectLst/>
                <a:uFillTx/>
                <a:latin typeface="Aptos"/>
              </a:rPr>
              <a:t>PORTH AGORED - </a:t>
            </a:r>
            <a:r>
              <a:rPr lang="en-GB" sz="900" b="0" i="0" u="none" strike="noStrike" cap="none" baseline="0" dirty="0" err="1">
                <a:solidFill>
                  <a:srgbClr val="767676"/>
                </a:solidFill>
                <a:effectLst/>
                <a:uFillTx/>
                <a:latin typeface="Aptos"/>
              </a:rPr>
              <a:t>Cadarnhau</a:t>
            </a:r>
            <a:r>
              <a:rPr lang="cy" sz="900" b="0" i="0" u="none" strike="noStrike" cap="none" baseline="0" dirty="0">
                <a:solidFill>
                  <a:srgbClr val="767676"/>
                </a:solidFill>
                <a:effectLst/>
                <a:uFillTx/>
                <a:latin typeface="Aptos"/>
              </a:rPr>
              <a:t> Ymarfer Gwaith Cymdeithasol</a:t>
            </a:r>
          </a:p>
          <a:p>
            <a:pPr>
              <a:defRPr/>
            </a:pPr>
            <a:r>
              <a:rPr lang="en-GB" dirty="0"/>
              <a:t>
</a:t>
            </a:r>
          </a:p>
        </p:txBody>
      </p:sp>
    </p:spTree>
  </p:cSld>
  <p:clrMapOvr>
    <a:masterClrMapping/>
  </p:clrMapOvr>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C4F381-8D4A-4945-B219-9B3F093165F4}"/>
              </a:ext>
            </a:extLst>
          </p:cNvPr>
          <p:cNvSpPr>
            <a:spLocks noGrp="1"/>
          </p:cNvSpPr>
          <p:nvPr>
            <p:ph type="title"/>
          </p:nvPr>
        </p:nvSpPr>
        <p:spPr>
          <a:xfrm>
            <a:off x="457200" y="273050"/>
            <a:ext cx="8229600" cy="762000"/>
          </a:xfrm>
        </p:spPr>
        <p:txBody>
          <a:bodyPr>
            <a:normAutofit/>
          </a:bodyPr>
          <a:lstStyle/>
          <a:p>
            <a:pPr>
              <a:defRPr/>
            </a:pPr>
            <a:r>
              <a:rPr lang="cy" sz="3300" b="0" i="0" u="none" strike="noStrike" cap="none" baseline="0" dirty="0">
                <a:solidFill>
                  <a:srgbClr val="000000"/>
                </a:solidFill>
                <a:effectLst/>
                <a:uFillTx/>
                <a:latin typeface="Arial"/>
              </a:rPr>
              <a:t>Gweithdy 4  </a:t>
            </a:r>
          </a:p>
        </p:txBody>
      </p:sp>
      <p:sp>
        <p:nvSpPr>
          <p:cNvPr id="87044" name="Content Placeholder 2">
            <a:extLst>
              <a:ext uri="{FF2B5EF4-FFF2-40B4-BE49-F238E27FC236}">
                <a16:creationId xmlns:a16="http://schemas.microsoft.com/office/drawing/2014/main" id="{33A95E6E-1451-4303-9952-E829E8D57E78}"/>
              </a:ext>
            </a:extLst>
          </p:cNvPr>
          <p:cNvSpPr>
            <a:spLocks noGrp="1"/>
          </p:cNvSpPr>
          <p:nvPr>
            <p:ph sz="quarter" idx="2"/>
          </p:nvPr>
        </p:nvSpPr>
        <p:spPr>
          <a:xfrm>
            <a:off x="457199" y="1412776"/>
            <a:ext cx="4040188" cy="4351007"/>
          </a:xfrm>
        </p:spPr>
        <p:txBody>
          <a:bodyPr>
            <a:normAutofit lnSpcReduction="10000"/>
          </a:bodyPr>
          <a:lstStyle/>
          <a:p>
            <a:pPr>
              <a:defRPr/>
            </a:pPr>
            <a:r>
              <a:rPr lang="cy" sz="1800" b="0" i="0" u="none" strike="noStrike" cap="none" baseline="0" dirty="0">
                <a:solidFill>
                  <a:srgbClr val="000000"/>
                </a:solidFill>
                <a:effectLst/>
                <a:uFillTx/>
                <a:latin typeface="Arial"/>
              </a:rPr>
              <a:t>Byddwch yn derbyn slot 10 munud 1 i 1 yng ngweithdy 4 neu bydd amser arall yn cael ei gynnig </a:t>
            </a:r>
          </a:p>
          <a:p>
            <a:pPr>
              <a:defRPr/>
            </a:pPr>
            <a:r>
              <a:rPr lang="cy" sz="1800" b="0" i="0" u="none" strike="noStrike" cap="none" baseline="0" dirty="0">
                <a:solidFill>
                  <a:srgbClr val="000000"/>
                </a:solidFill>
                <a:effectLst/>
                <a:uFillTx/>
                <a:latin typeface="Arial"/>
              </a:rPr>
              <a:t>Dyma gyfle i egluro materion a thrafod eich gwaith </a:t>
            </a:r>
          </a:p>
          <a:p>
            <a:pPr>
              <a:defRPr/>
            </a:pPr>
            <a:r>
              <a:rPr lang="cy" sz="1800" b="0" i="0" u="none" strike="noStrike" cap="none" baseline="0" dirty="0">
                <a:solidFill>
                  <a:srgbClr val="000000"/>
                </a:solidFill>
                <a:effectLst/>
                <a:uFillTx/>
                <a:latin typeface="Arial"/>
              </a:rPr>
              <a:t>Anfonwch waith yr hoffech ei drafod at yr hyfforddwr o leiaf 5 diwrnod gwaith cyn gweithdy 4 trwy e-bost fel ei fod wedi cael cyfle i edrych drwyddo cyn iddynt gwrdd â chi </a:t>
            </a:r>
          </a:p>
          <a:p>
            <a:pPr>
              <a:defRPr/>
            </a:pPr>
            <a:r>
              <a:rPr lang="cy" sz="1800" b="0" i="0" u="none" strike="noStrike" cap="none" baseline="0" dirty="0">
                <a:solidFill>
                  <a:srgbClr val="000000"/>
                </a:solidFill>
                <a:effectLst/>
                <a:uFillTx/>
                <a:latin typeface="Arial"/>
              </a:rPr>
              <a:t>Cofiwch efallai na fydd yr hyfforddwr</a:t>
            </a:r>
            <a:r>
              <a:rPr lang="cy" sz="1800" b="1" i="0" u="none" strike="noStrike" cap="none" baseline="0" dirty="0">
                <a:solidFill>
                  <a:srgbClr val="000000"/>
                </a:solidFill>
                <a:effectLst/>
                <a:uFillTx/>
                <a:latin typeface="Arial"/>
              </a:rPr>
              <a:t>  </a:t>
            </a:r>
            <a:r>
              <a:rPr lang="cy" sz="1800" b="0" i="0" u="none" strike="noStrike" cap="none" baseline="0" dirty="0">
                <a:solidFill>
                  <a:srgbClr val="000000"/>
                </a:solidFill>
                <a:effectLst/>
                <a:uFillTx/>
                <a:latin typeface="Arial"/>
              </a:rPr>
              <a:t>yn gallu edrych ar eich portffolio cyfan, felly dewiswch y tasgau yr hoffech gael cymorth/cyngor gyda nhw a gwnewch hyn yn glir yn yr e-bost.</a:t>
            </a:r>
          </a:p>
          <a:p>
            <a:pPr marL="82153" indent="0">
              <a:buNone/>
              <a:defRPr/>
            </a:pPr>
            <a:r>
              <a:rPr lang="en-GB" altLang="en-US" sz="1800" dirty="0"/>
              <a:t> </a:t>
            </a:r>
          </a:p>
        </p:txBody>
      </p:sp>
      <p:sp>
        <p:nvSpPr>
          <p:cNvPr id="5" name="Content Placeholder 4">
            <a:extLst>
              <a:ext uri="{FF2B5EF4-FFF2-40B4-BE49-F238E27FC236}">
                <a16:creationId xmlns:a16="http://schemas.microsoft.com/office/drawing/2014/main" id="{FCB1B7E5-52D2-4200-99CB-263E489860B0}"/>
              </a:ext>
            </a:extLst>
          </p:cNvPr>
          <p:cNvSpPr>
            <a:spLocks noGrp="1"/>
          </p:cNvSpPr>
          <p:nvPr>
            <p:ph sz="quarter" idx="4"/>
          </p:nvPr>
        </p:nvSpPr>
        <p:spPr>
          <a:xfrm>
            <a:off x="4620769" y="1035049"/>
            <a:ext cx="4066032" cy="5738813"/>
          </a:xfrm>
        </p:spPr>
        <p:txBody>
          <a:bodyPr>
            <a:normAutofit/>
          </a:bodyPr>
          <a:lstStyle/>
          <a:p>
            <a:pPr marL="82153" indent="0">
              <a:buNone/>
              <a:defRPr/>
            </a:pPr>
            <a:r>
              <a:rPr lang="cy" sz="2000" b="1" i="0" u="none" strike="noStrike" cap="none" baseline="0" dirty="0">
                <a:solidFill>
                  <a:srgbClr val="000000"/>
                </a:solidFill>
                <a:effectLst/>
                <a:uFillTx/>
                <a:latin typeface="Arial"/>
              </a:rPr>
              <a:t>Erbyn Gweithdy 4</a:t>
            </a:r>
          </a:p>
          <a:p>
            <a:pPr>
              <a:defRPr/>
            </a:pPr>
            <a:r>
              <a:rPr lang="cy" sz="2000" b="0" i="0" u="none" strike="noStrike" cap="none" baseline="0" dirty="0">
                <a:solidFill>
                  <a:srgbClr val="000000"/>
                </a:solidFill>
                <a:effectLst/>
                <a:uFillTx/>
                <a:latin typeface="Arial"/>
              </a:rPr>
              <a:t>Wedi cwblhau Tasg 1 rhan a – adolygiad datblygiadol </a:t>
            </a:r>
          </a:p>
          <a:p>
            <a:pPr>
              <a:defRPr/>
            </a:pPr>
            <a:r>
              <a:rPr lang="cy" sz="2000" b="0" i="0" u="none" strike="noStrike" cap="none" baseline="0" dirty="0">
                <a:solidFill>
                  <a:srgbClr val="000000"/>
                </a:solidFill>
                <a:effectLst/>
                <a:uFillTx/>
                <a:latin typeface="Arial"/>
              </a:rPr>
              <a:t>Wedi gwneud ac ysgrifennu eich arsylwad – Tasg 2</a:t>
            </a:r>
          </a:p>
          <a:p>
            <a:pPr>
              <a:defRPr/>
            </a:pPr>
            <a:r>
              <a:rPr lang="cy" sz="2000" b="0" i="0" u="none" strike="noStrike" cap="none" baseline="0" dirty="0">
                <a:solidFill>
                  <a:srgbClr val="000000"/>
                </a:solidFill>
                <a:effectLst/>
                <a:uFillTx/>
                <a:latin typeface="Arial"/>
              </a:rPr>
              <a:t>Wedi gorffen drafft o’ch traethawd diogelu – Tasg 3</a:t>
            </a:r>
          </a:p>
          <a:p>
            <a:pPr>
              <a:defRPr/>
            </a:pPr>
            <a:r>
              <a:rPr lang="cy" sz="2000" b="0" i="0" u="none" strike="noStrike" cap="none" baseline="0" dirty="0">
                <a:solidFill>
                  <a:srgbClr val="000000"/>
                </a:solidFill>
                <a:effectLst/>
                <a:uFillTx/>
                <a:latin typeface="Arial"/>
              </a:rPr>
              <a:t>Bydd Gweithdy 4 yn caniatáu amser i fynd dros unrhyw adran yr hoffech ei hegluro/trafod ymhellach</a:t>
            </a:r>
          </a:p>
          <a:p>
            <a:pPr>
              <a:defRPr/>
            </a:pPr>
            <a:r>
              <a:rPr lang="cy" sz="2000" b="0" i="0" u="none" strike="noStrike" cap="none" baseline="0" dirty="0">
                <a:solidFill>
                  <a:srgbClr val="000000"/>
                </a:solidFill>
                <a:effectLst/>
                <a:uFillTx/>
                <a:latin typeface="Arial"/>
              </a:rPr>
              <a:t>Sicrhewch eich bod yn trefnu eich 3 diwrnod o gyfnod astudio os nad ydych wedi gwneud hynny eisoes.</a:t>
            </a:r>
          </a:p>
          <a:p>
            <a:pPr marL="109537" indent="0">
              <a:buNone/>
            </a:pPr>
            <a:endParaRPr lang="en-GB" dirty="0"/>
          </a:p>
        </p:txBody>
      </p:sp>
      <p:sp>
        <p:nvSpPr>
          <p:cNvPr id="90114" name="Slide Number Placeholder 5">
            <a:extLst>
              <a:ext uri="{FF2B5EF4-FFF2-40B4-BE49-F238E27FC236}">
                <a16:creationId xmlns:a16="http://schemas.microsoft.com/office/drawing/2014/main" id="{920CC773-EF94-4995-821B-FF28FB8161D2}"/>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557213" indent="-214313">
              <a:defRPr>
                <a:solidFill>
                  <a:schemeClr val="tx1"/>
                </a:solidFill>
                <a:latin typeface="Arial" panose="020B0604020202020204" pitchFamily="34" charset="0"/>
                <a:cs typeface="Arial" panose="020B0604020202020204" pitchFamily="34" charset="0"/>
              </a:defRPr>
            </a:lvl2pPr>
            <a:lvl3pPr marL="857250" indent="-171450">
              <a:defRPr>
                <a:solidFill>
                  <a:schemeClr val="tx1"/>
                </a:solidFill>
                <a:latin typeface="Arial" panose="020B0604020202020204" pitchFamily="34" charset="0"/>
                <a:cs typeface="Arial" panose="020B0604020202020204" pitchFamily="34" charset="0"/>
              </a:defRPr>
            </a:lvl3pPr>
            <a:lvl4pPr marL="1200150" indent="-171450">
              <a:defRPr>
                <a:solidFill>
                  <a:schemeClr val="tx1"/>
                </a:solidFill>
                <a:latin typeface="Arial" panose="020B0604020202020204" pitchFamily="34" charset="0"/>
                <a:cs typeface="Arial" panose="020B0604020202020204" pitchFamily="34" charset="0"/>
              </a:defRPr>
            </a:lvl4pPr>
            <a:lvl5pPr marL="1543050" indent="-171450">
              <a:defRPr>
                <a:solidFill>
                  <a:schemeClr val="tx1"/>
                </a:solidFill>
                <a:latin typeface="Arial" panose="020B0604020202020204" pitchFamily="34" charset="0"/>
                <a:cs typeface="Arial" panose="020B0604020202020204" pitchFamily="34" charset="0"/>
              </a:defRPr>
            </a:lvl5pPr>
            <a:lvl6pPr marL="1885950" indent="-17145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228850" indent="-17145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2571750" indent="-17145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2914650" indent="-17145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26823BE-D58C-4492-8D1C-0278258490E4}" type="slidenum">
              <a:rPr lang="en-GB" altLang="en-US" smtClean="0"/>
              <a:t>43</a:t>
            </a:fld>
            <a:endParaRPr lang="en-GB" altLang="en-US"/>
          </a:p>
        </p:txBody>
      </p:sp>
      <p:sp>
        <p:nvSpPr>
          <p:cNvPr id="3" name="Footer Placeholder 2">
            <a:extLst>
              <a:ext uri="{FF2B5EF4-FFF2-40B4-BE49-F238E27FC236}">
                <a16:creationId xmlns:a16="http://schemas.microsoft.com/office/drawing/2014/main" id="{7CFD3CF1-6C16-9FCA-82E8-5CC521464E2B}"/>
              </a:ext>
            </a:extLst>
          </p:cNvPr>
          <p:cNvSpPr>
            <a:spLocks noGrp="1"/>
          </p:cNvSpPr>
          <p:nvPr>
            <p:ph type="ftr" sz="quarter" idx="11"/>
          </p:nvPr>
        </p:nvSpPr>
        <p:spPr/>
        <p:txBody>
          <a:bodyPr/>
          <a:lstStyle/>
          <a:p>
            <a:pPr>
              <a:defRPr/>
            </a:pPr>
            <a:r>
              <a:rPr lang="cy" sz="900" b="0" i="0" u="none" strike="noStrike" cap="none" baseline="0" dirty="0">
                <a:solidFill>
                  <a:srgbClr val="767676"/>
                </a:solidFill>
                <a:effectLst/>
                <a:uFillTx/>
                <a:latin typeface="Aptos"/>
              </a:rPr>
              <a:t>PORTH AGORED - </a:t>
            </a:r>
            <a:r>
              <a:rPr lang="en-GB" sz="900" b="0" i="0" u="none" strike="noStrike" cap="none" baseline="0" dirty="0" err="1">
                <a:solidFill>
                  <a:srgbClr val="767676"/>
                </a:solidFill>
                <a:effectLst/>
                <a:uFillTx/>
                <a:latin typeface="Aptos"/>
              </a:rPr>
              <a:t>Cadarnhau</a:t>
            </a:r>
            <a:r>
              <a:rPr lang="cy" sz="900" b="0" i="0" u="none" strike="noStrike" cap="none" baseline="0" dirty="0">
                <a:solidFill>
                  <a:srgbClr val="767676"/>
                </a:solidFill>
                <a:effectLst/>
                <a:uFillTx/>
                <a:latin typeface="Aptos"/>
              </a:rPr>
              <a:t> Ymarfer Gwaith Cymdeithasol</a:t>
            </a:r>
          </a:p>
          <a:p>
            <a:pPr>
              <a:defRPr/>
            </a:pPr>
            <a:r>
              <a:rPr lang="en-GB" dirty="0"/>
              <a:t>
</a:t>
            </a:r>
          </a:p>
        </p:txBody>
      </p:sp>
    </p:spTree>
  </p:cSld>
  <p:clrMapOvr>
    <a:masterClrMapping/>
  </p:clrMapOvr>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9C6AA4-A4E7-DE45-B501-512E103D50BE}"/>
              </a:ext>
            </a:extLst>
          </p:cNvPr>
          <p:cNvSpPr>
            <a:spLocks noGrp="1"/>
          </p:cNvSpPr>
          <p:nvPr>
            <p:ph type="title"/>
          </p:nvPr>
        </p:nvSpPr>
        <p:spPr/>
        <p:txBody>
          <a:bodyPr/>
          <a:lstStyle/>
          <a:p>
            <a:r>
              <a:rPr lang="en-US" dirty="0"/>
              <a:t>Reference List </a:t>
            </a:r>
          </a:p>
        </p:txBody>
      </p:sp>
      <p:sp>
        <p:nvSpPr>
          <p:cNvPr id="3" name="Content Placeholder 2">
            <a:extLst>
              <a:ext uri="{FF2B5EF4-FFF2-40B4-BE49-F238E27FC236}">
                <a16:creationId xmlns:a16="http://schemas.microsoft.com/office/drawing/2014/main" id="{83317B8A-69E2-0669-66F0-66EFEB66437D}"/>
              </a:ext>
            </a:extLst>
          </p:cNvPr>
          <p:cNvSpPr>
            <a:spLocks noGrp="1"/>
          </p:cNvSpPr>
          <p:nvPr>
            <p:ph idx="1"/>
          </p:nvPr>
        </p:nvSpPr>
        <p:spPr>
          <a:xfrm>
            <a:off x="633688" y="1847851"/>
            <a:ext cx="7886700" cy="4351338"/>
          </a:xfrm>
        </p:spPr>
        <p:txBody>
          <a:bodyPr>
            <a:normAutofit/>
          </a:bodyPr>
          <a:lstStyle/>
          <a:p>
            <a:r>
              <a:rPr lang="en-GB" altLang="en-US" sz="1700" dirty="0">
                <a:latin typeface="Arial" panose="020B0604020202020204" pitchFamily="34" charset="0"/>
                <a:cs typeface="Arial" panose="020B0604020202020204" pitchFamily="34" charset="0"/>
              </a:rPr>
              <a:t>Adams, R, </a:t>
            </a:r>
            <a:r>
              <a:rPr lang="en-GB" altLang="en-US" sz="1700" dirty="0" err="1">
                <a:latin typeface="Arial" panose="020B0604020202020204" pitchFamily="34" charset="0"/>
                <a:cs typeface="Arial" panose="020B0604020202020204" pitchFamily="34" charset="0"/>
              </a:rPr>
              <a:t>Dominelli</a:t>
            </a:r>
            <a:r>
              <a:rPr lang="en-GB" altLang="en-US" sz="1700" dirty="0">
                <a:latin typeface="Arial" panose="020B0604020202020204" pitchFamily="34" charset="0"/>
                <a:cs typeface="Arial" panose="020B0604020202020204" pitchFamily="34" charset="0"/>
              </a:rPr>
              <a:t>, L and Payne, M (2009) </a:t>
            </a:r>
            <a:r>
              <a:rPr lang="en-GB" altLang="en-US" sz="1700" i="1" dirty="0">
                <a:latin typeface="Arial" panose="020B0604020202020204" pitchFamily="34" charset="0"/>
                <a:cs typeface="Arial" panose="020B0604020202020204" pitchFamily="34" charset="0"/>
              </a:rPr>
              <a:t>Social work Futures, </a:t>
            </a:r>
            <a:r>
              <a:rPr lang="en-GB" altLang="en-US" sz="1700" dirty="0">
                <a:latin typeface="Arial" panose="020B0604020202020204" pitchFamily="34" charset="0"/>
                <a:cs typeface="Arial" panose="020B0604020202020204" pitchFamily="34" charset="0"/>
              </a:rPr>
              <a:t>Basingstoke: Palgrave </a:t>
            </a:r>
            <a:r>
              <a:rPr lang="en-GB" altLang="en-US" sz="1700" dirty="0" err="1">
                <a:latin typeface="Arial" panose="020B0604020202020204" pitchFamily="34" charset="0"/>
                <a:cs typeface="Arial" panose="020B0604020202020204" pitchFamily="34" charset="0"/>
              </a:rPr>
              <a:t>Macmillian</a:t>
            </a:r>
            <a:r>
              <a:rPr lang="en-GB" altLang="en-US" sz="1700" dirty="0">
                <a:latin typeface="Arial" panose="020B0604020202020204" pitchFamily="34" charset="0"/>
                <a:cs typeface="Arial" panose="020B0604020202020204" pitchFamily="34" charset="0"/>
              </a:rPr>
              <a:t>.</a:t>
            </a:r>
          </a:p>
          <a:p>
            <a:r>
              <a:rPr lang="en-GB" sz="1700" dirty="0">
                <a:effectLst/>
                <a:latin typeface="Arial" panose="020B0604020202020204" pitchFamily="34" charset="0"/>
                <a:ea typeface="Calibri" panose="020F0502020204030204" pitchFamily="34" charset="0"/>
                <a:cs typeface="Arial" panose="020B0604020202020204" pitchFamily="34" charset="0"/>
              </a:rPr>
              <a:t>Johns, R (2005) </a:t>
            </a:r>
            <a:r>
              <a:rPr lang="en-GB" sz="1700" i="1" dirty="0">
                <a:effectLst/>
                <a:latin typeface="Arial" panose="020B0604020202020204" pitchFamily="34" charset="0"/>
                <a:ea typeface="Calibri" panose="020F0502020204030204" pitchFamily="34" charset="0"/>
                <a:cs typeface="Arial" panose="020B0604020202020204" pitchFamily="34" charset="0"/>
              </a:rPr>
              <a:t>“Using the Law in Social Work”, </a:t>
            </a:r>
            <a:r>
              <a:rPr lang="en-GB" sz="1700" dirty="0">
                <a:effectLst/>
                <a:latin typeface="Arial" panose="020B0604020202020204" pitchFamily="34" charset="0"/>
                <a:ea typeface="Calibri" panose="020F0502020204030204" pitchFamily="34" charset="0"/>
                <a:cs typeface="Arial" panose="020B0604020202020204" pitchFamily="34" charset="0"/>
              </a:rPr>
              <a:t>Exeter: Learning Matters Ltd. </a:t>
            </a:r>
            <a:endParaRPr lang="en-GB" altLang="en-US" sz="1700" dirty="0">
              <a:latin typeface="Arial" panose="020B0604020202020204" pitchFamily="34" charset="0"/>
              <a:cs typeface="Arial" panose="020B0604020202020204" pitchFamily="34" charset="0"/>
            </a:endParaRPr>
          </a:p>
          <a:p>
            <a:r>
              <a:rPr lang="en-GB" altLang="en-US" sz="1700" dirty="0">
                <a:latin typeface="Arial" panose="020B0604020202020204" pitchFamily="34" charset="0"/>
                <a:cs typeface="Arial" panose="020B0604020202020204" pitchFamily="34" charset="0"/>
              </a:rPr>
              <a:t>Kershall, H and Pritchard, J (2007) </a:t>
            </a:r>
            <a:r>
              <a:rPr lang="en-GB" altLang="en-US" sz="1700" i="1" dirty="0">
                <a:latin typeface="Arial" panose="020B0604020202020204" pitchFamily="34" charset="0"/>
                <a:cs typeface="Arial" panose="020B0604020202020204" pitchFamily="34" charset="0"/>
              </a:rPr>
              <a:t>“Good Practice in Risk Assessment &amp; Risk Management”, </a:t>
            </a:r>
            <a:r>
              <a:rPr lang="en-GB" altLang="en-US" sz="1700" dirty="0">
                <a:latin typeface="Arial" panose="020B0604020202020204" pitchFamily="34" charset="0"/>
                <a:cs typeface="Arial" panose="020B0604020202020204" pitchFamily="34" charset="0"/>
              </a:rPr>
              <a:t>London: Jessica Kingsley.</a:t>
            </a:r>
          </a:p>
          <a:p>
            <a:r>
              <a:rPr lang="en-GB" altLang="en-US" sz="1700" dirty="0" err="1">
                <a:latin typeface="Arial" panose="020B0604020202020204" pitchFamily="34" charset="0"/>
                <a:cs typeface="Arial" panose="020B0604020202020204" pitchFamily="34" charset="0"/>
              </a:rPr>
              <a:t>Tedam</a:t>
            </a:r>
            <a:r>
              <a:rPr lang="en-GB" altLang="en-US" sz="1700" dirty="0">
                <a:latin typeface="Arial" panose="020B0604020202020204" pitchFamily="34" charset="0"/>
                <a:cs typeface="Arial" panose="020B0604020202020204" pitchFamily="34" charset="0"/>
              </a:rPr>
              <a:t>, P (2021) </a:t>
            </a:r>
            <a:r>
              <a:rPr lang="en-GB" altLang="en-US" sz="1700" i="1" dirty="0">
                <a:latin typeface="Arial" panose="020B0604020202020204" pitchFamily="34" charset="0"/>
                <a:cs typeface="Arial" panose="020B0604020202020204" pitchFamily="34" charset="0"/>
              </a:rPr>
              <a:t>Anti-Oppressive Social Work Practice, </a:t>
            </a:r>
            <a:r>
              <a:rPr lang="en-GB" altLang="en-US" sz="1700" dirty="0">
                <a:latin typeface="Arial" panose="020B0604020202020204" pitchFamily="34" charset="0"/>
                <a:cs typeface="Arial" panose="020B0604020202020204" pitchFamily="34" charset="0"/>
              </a:rPr>
              <a:t>London: Learning Matters, Sage Publication.</a:t>
            </a:r>
            <a:endParaRPr lang="en-GB" altLang="en-US" sz="1700" i="1" dirty="0">
              <a:latin typeface="Arial" panose="020B0604020202020204" pitchFamily="34" charset="0"/>
              <a:cs typeface="Arial" panose="020B0604020202020204" pitchFamily="34" charset="0"/>
            </a:endParaRPr>
          </a:p>
          <a:p>
            <a:r>
              <a:rPr lang="en-GB" altLang="en-US" sz="1700" dirty="0">
                <a:latin typeface="Arial" panose="020B0604020202020204" pitchFamily="34" charset="0"/>
                <a:cs typeface="Arial" panose="020B0604020202020204" pitchFamily="34" charset="0"/>
              </a:rPr>
              <a:t>Watson, D and West, J (2006) </a:t>
            </a:r>
            <a:r>
              <a:rPr lang="en-GB" altLang="en-US" sz="1700" i="1" dirty="0">
                <a:latin typeface="Arial" panose="020B0604020202020204" pitchFamily="34" charset="0"/>
                <a:cs typeface="Arial" panose="020B0604020202020204" pitchFamily="34" charset="0"/>
              </a:rPr>
              <a:t>Social Work Process and Practice, </a:t>
            </a:r>
            <a:r>
              <a:rPr lang="en-GB" altLang="en-US" sz="1700" dirty="0">
                <a:latin typeface="Arial" panose="020B0604020202020204" pitchFamily="34" charset="0"/>
                <a:cs typeface="Arial" panose="020B0604020202020204" pitchFamily="34" charset="0"/>
              </a:rPr>
              <a:t>Basingstoke: Palgrave Macmillan.</a:t>
            </a:r>
            <a:endParaRPr lang="en-GB" altLang="en-US" sz="1700" i="1" dirty="0">
              <a:latin typeface="Arial" panose="020B0604020202020204" pitchFamily="34" charset="0"/>
              <a:cs typeface="Arial" panose="020B0604020202020204" pitchFamily="34" charset="0"/>
            </a:endParaRPr>
          </a:p>
          <a:p>
            <a:pPr marL="0" indent="0">
              <a:buNone/>
            </a:pPr>
            <a:endParaRPr lang="en-US" sz="2800" dirty="0"/>
          </a:p>
        </p:txBody>
      </p:sp>
      <p:sp>
        <p:nvSpPr>
          <p:cNvPr id="4" name="Footer Placeholder 3">
            <a:extLst>
              <a:ext uri="{FF2B5EF4-FFF2-40B4-BE49-F238E27FC236}">
                <a16:creationId xmlns:a16="http://schemas.microsoft.com/office/drawing/2014/main" id="{F11BC59E-6805-83EA-C09E-6BFB3BFC76BB}"/>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
        <p:nvSpPr>
          <p:cNvPr id="5" name="Slide Number Placeholder 4">
            <a:extLst>
              <a:ext uri="{FF2B5EF4-FFF2-40B4-BE49-F238E27FC236}">
                <a16:creationId xmlns:a16="http://schemas.microsoft.com/office/drawing/2014/main" id="{27395154-C620-73E7-2ABC-F1636BDD161C}"/>
              </a:ext>
            </a:extLst>
          </p:cNvPr>
          <p:cNvSpPr>
            <a:spLocks noGrp="1"/>
          </p:cNvSpPr>
          <p:nvPr>
            <p:ph type="sldNum" sz="quarter" idx="12"/>
          </p:nvPr>
        </p:nvSpPr>
        <p:spPr/>
        <p:txBody>
          <a:bodyPr/>
          <a:lstStyle/>
          <a:p>
            <a:pPr>
              <a:defRPr/>
            </a:pPr>
            <a:fld id="{B279AC3C-9A7B-46D6-8EDB-3083219B5F49}" type="slidenum">
              <a:rPr lang="en-GB" altLang="en-US" smtClean="0"/>
              <a:pPr>
                <a:defRPr/>
              </a:pPr>
              <a:t>44</a:t>
            </a:fld>
            <a:endParaRPr lang="en-GB" altLang="en-US"/>
          </a:p>
        </p:txBody>
      </p:sp>
    </p:spTree>
    <p:extLst>
      <p:ext uri="{BB962C8B-B14F-4D97-AF65-F5344CB8AC3E}">
        <p14:creationId xmlns:p14="http://schemas.microsoft.com/office/powerpoint/2010/main" val="350134081"/>
      </p:ext>
    </p:extLst>
  </p:cSld>
  <p:clrMapOvr>
    <a:masterClrMapping/>
  </p:clrMapOvr>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B89A842-16B8-4A2C-E12C-FF3E0627B52B}"/>
              </a:ext>
            </a:extLst>
          </p:cNvPr>
          <p:cNvSpPr>
            <a:spLocks noGrp="1"/>
          </p:cNvSpPr>
          <p:nvPr>
            <p:ph type="title"/>
          </p:nvPr>
        </p:nvSpPr>
        <p:spPr/>
        <p:txBody>
          <a:bodyPr anchor="ctr">
            <a:normAutofit/>
          </a:bodyPr>
          <a:lstStyle/>
          <a:p>
            <a:r>
              <a:rPr lang="cy" sz="3300" b="0" i="0" u="none" strike="noStrike" cap="none" baseline="0">
                <a:solidFill>
                  <a:srgbClr val="000000"/>
                </a:solidFill>
                <a:effectLst/>
                <a:uFillTx/>
                <a:latin typeface="Aptos Display"/>
              </a:rPr>
              <a:t>Gwerthusiad </a:t>
            </a:r>
          </a:p>
        </p:txBody>
      </p:sp>
      <p:graphicFrame>
        <p:nvGraphicFramePr>
          <p:cNvPr id="5" name="Content Placeholder 4">
            <a:extLst>
              <a:ext uri="{FF2B5EF4-FFF2-40B4-BE49-F238E27FC236}">
                <a16:creationId xmlns:a16="http://schemas.microsoft.com/office/drawing/2014/main" id="{E7A38FB7-598C-CE86-7799-75F86697BD24}"/>
              </a:ext>
            </a:extLst>
          </p:cNvPr>
          <p:cNvGraphicFramePr>
            <a:graphicFrameLocks noGrp="1"/>
          </p:cNvGraphicFramePr>
          <p:nvPr>
            <p:ph sz="quarter" idx="2"/>
          </p:nvPr>
        </p:nvGraphicFramePr>
        <p:xfrm>
          <a:off x="457200" y="1919288"/>
          <a:ext cx="4040188" cy="3468740"/>
        </p:xfrm>
        <a:graphic>
          <a:graphicData uri="http://schemas.openxmlformats.org/drawingml/2006/table">
            <a:tbl>
              <a:tblPr firstRow="1" firstCol="1" bandRow="1">
                <a:noFill/>
                <a:tableStyleId>{5C22544A-7EE6-4342-B048-85BDC9FD1C3A}</a:tableStyleId>
              </a:tblPr>
              <a:tblGrid>
                <a:gridCol w="4040188">
                  <a:extLst>
                    <a:ext uri="{9D8B030D-6E8A-4147-A177-3AD203B41FA5}">
                      <a16:colId xmlns:a16="http://schemas.microsoft.com/office/drawing/2014/main" val="3659162764"/>
                    </a:ext>
                  </a:extLst>
                </a:gridCol>
              </a:tblGrid>
              <a:tr h="1049633">
                <a:tc>
                  <a:txBody>
                    <a:bodyPr/>
                    <a:lstStyle/>
                    <a:p>
                      <a:r>
                        <a:rPr lang="cy" sz="1400" b="1" i="0" u="none" strike="noStrike" cap="none" baseline="0" dirty="0">
                          <a:solidFill>
                            <a:srgbClr val="FFFFFF"/>
                          </a:solidFill>
                          <a:effectLst/>
                          <a:uFillTx/>
                          <a:latin typeface="Aptos"/>
                        </a:rPr>
                        <a:t>Beth yn eich barn chi a weithiodd yn dda yn y gweithdy/beth oedd yn ddefnyddiol i chi heddiw?</a:t>
                      </a:r>
                    </a:p>
                  </a:txBody>
                  <a:tcPr marL="199338" marR="119603" marT="119603" marB="119603" anchor="ctr">
                    <a:lnL w="38100" cap="flat" cmpd="sng" algn="ctr">
                      <a:noFill/>
                      <a:prstDash val="solid"/>
                    </a:lnL>
                    <a:lnR w="38100" cap="flat" cmpd="sng" algn="ctr">
                      <a:noFill/>
                      <a:prstDash val="solid"/>
                    </a:lnR>
                    <a:lnT w="38100" cap="flat" cmpd="sng" algn="ctr">
                      <a:no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2454308226"/>
                  </a:ext>
                </a:extLst>
              </a:tr>
              <a:tr h="1081646">
                <a:tc>
                  <a:txBody>
                    <a:bodyPr/>
                    <a:lstStyle/>
                    <a:p>
                      <a:r>
                        <a:rPr lang="cy" sz="1400" b="1" i="0" u="none" strike="noStrike" cap="none" baseline="0" dirty="0">
                          <a:solidFill>
                            <a:srgbClr val="FFFFFF"/>
                          </a:solidFill>
                          <a:effectLst/>
                          <a:uFillTx/>
                          <a:latin typeface="Aptos"/>
                        </a:rPr>
                        <a:t>A oedd unrhyw beth nad oeddech yn meddwl a weithiodd cystal? </a:t>
                      </a:r>
                    </a:p>
                    <a:p>
                      <a:r>
                        <a:rPr lang="en-GB" sz="1400" b="1" dirty="0">
                          <a:solidFill>
                            <a:srgbClr val="FFFFFF"/>
                          </a:solidFill>
                          <a:effectLst/>
                        </a:rPr>
                        <a:t> </a:t>
                      </a:r>
                      <a:endParaRPr lang="en-GB" sz="1400" b="1"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199338" marR="119603" marT="119603" marB="119603" anchor="ctr">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1567399577"/>
                  </a:ext>
                </a:extLst>
              </a:tr>
              <a:tr h="1337461">
                <a:tc>
                  <a:txBody>
                    <a:bodyPr/>
                    <a:lstStyle/>
                    <a:p>
                      <a:r>
                        <a:rPr lang="cy" sz="1400" b="1" i="0" u="none" strike="noStrike" cap="none" baseline="0">
                          <a:solidFill>
                            <a:srgbClr val="FFFFFF"/>
                          </a:solidFill>
                          <a:effectLst/>
                          <a:uFillTx/>
                          <a:latin typeface="Aptos"/>
                        </a:rPr>
                        <a:t>A oes gennych unrhyw awgrymiadau am ffyrdd y gallwn wella'r gweithdai hyn?</a:t>
                      </a:r>
                    </a:p>
                    <a:p>
                      <a:br>
                        <a:rPr lang="en-GB" sz="1400" b="1">
                          <a:solidFill>
                            <a:srgbClr val="FFFFFF"/>
                          </a:solidFill>
                          <a:effectLst/>
                        </a:rPr>
                      </a:br>
                      <a:endParaRPr lang="en-GB" sz="1400" b="1">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199338" marR="119603" marT="119603" marB="119603" anchor="ctr">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noFill/>
                      <a:prstDash val="solid"/>
                    </a:lnB>
                    <a:solidFill>
                      <a:srgbClr val="636B68">
                        <a:alpha val="69804"/>
                      </a:srgbClr>
                    </a:solidFill>
                  </a:tcPr>
                </a:tc>
                <a:extLst>
                  <a:ext uri="{0D108BD9-81ED-4DB2-BD59-A6C34878D82A}">
                    <a16:rowId xmlns:a16="http://schemas.microsoft.com/office/drawing/2014/main" val="2856407520"/>
                  </a:ext>
                </a:extLst>
              </a:tr>
            </a:tbl>
          </a:graphicData>
        </a:graphic>
      </p:graphicFrame>
      <p:sp>
        <p:nvSpPr>
          <p:cNvPr id="14" name="Content Placeholder 4">
            <a:extLst>
              <a:ext uri="{FF2B5EF4-FFF2-40B4-BE49-F238E27FC236}">
                <a16:creationId xmlns:a16="http://schemas.microsoft.com/office/drawing/2014/main" id="{4CB5EB5F-DB26-4B3C-3E16-7A512836BD90}"/>
              </a:ext>
            </a:extLst>
          </p:cNvPr>
          <p:cNvSpPr>
            <a:spLocks noGrp="1"/>
          </p:cNvSpPr>
          <p:nvPr>
            <p:ph sz="quarter" idx="4"/>
          </p:nvPr>
        </p:nvSpPr>
        <p:spPr>
          <a:xfrm>
            <a:off x="4799409" y="2125266"/>
            <a:ext cx="3887391" cy="2763441"/>
          </a:xfrm>
        </p:spPr>
        <p:txBody>
          <a:bodyPr wrap="square" anchor="t">
            <a:normAutofit fontScale="90000" lnSpcReduction="20000"/>
          </a:bodyPr>
          <a:lstStyle/>
          <a:p>
            <a:pPr>
              <a:spcAft>
                <a:spcPts val="450"/>
              </a:spcAft>
            </a:pPr>
            <a:r>
              <a:rPr lang="cy" sz="2100" b="0" i="0" u="none" strike="noStrike" cap="none" baseline="0" dirty="0">
                <a:solidFill>
                  <a:srgbClr val="000000"/>
                </a:solidFill>
                <a:effectLst/>
                <a:uFillTx/>
                <a:latin typeface="Aptos"/>
              </a:rPr>
              <a:t>Bydd yr hyfforddwyr yn eich gadael am 5 munud i wneud gwerthusiad o'r diwrnod. </a:t>
            </a:r>
          </a:p>
          <a:p>
            <a:pPr>
              <a:spcAft>
                <a:spcPts val="450"/>
              </a:spcAft>
            </a:pPr>
            <a:r>
              <a:rPr lang="cy" sz="2100" b="0" i="0" u="none" strike="noStrike" cap="none" baseline="0" dirty="0">
                <a:solidFill>
                  <a:srgbClr val="000000"/>
                </a:solidFill>
                <a:effectLst/>
                <a:uFillTx/>
                <a:latin typeface="Aptos"/>
              </a:rPr>
              <a:t>A fyddai modd i un ohonoch gymryd nodiadau o'r adborth gan y grŵp a'i drosglwyddo i'r hyfforddwr (naill ai teipiwch yn y blwch trafod/sgwrsio os ar-lein neu ar siart droi os wyneb yn wyneb). </a:t>
            </a:r>
          </a:p>
          <a:p>
            <a:pPr marL="82153" indent="0">
              <a:spcAft>
                <a:spcPts val="450"/>
              </a:spcAft>
              <a:buNone/>
            </a:pPr>
            <a:r>
              <a:rPr lang="cy" sz="2100" b="0" i="0" u="none" strike="noStrike" cap="none" baseline="0" dirty="0">
                <a:solidFill>
                  <a:srgbClr val="000000"/>
                </a:solidFill>
                <a:effectLst/>
                <a:uFillTx/>
                <a:latin typeface="Aptos"/>
              </a:rPr>
              <a:t>                 Diolch. </a:t>
            </a:r>
          </a:p>
        </p:txBody>
      </p:sp>
      <p:sp>
        <p:nvSpPr>
          <p:cNvPr id="4" name="Slide Number Placeholder 3">
            <a:extLst>
              <a:ext uri="{FF2B5EF4-FFF2-40B4-BE49-F238E27FC236}">
                <a16:creationId xmlns:a16="http://schemas.microsoft.com/office/drawing/2014/main" id="{3E6CBAF6-033B-BDF6-9B93-FE7FF3A54AF2}"/>
              </a:ext>
            </a:extLst>
          </p:cNvPr>
          <p:cNvSpPr>
            <a:spLocks noGrp="1"/>
          </p:cNvSpPr>
          <p:nvPr>
            <p:ph type="sldNum" sz="quarter" idx="12"/>
          </p:nvPr>
        </p:nvSpPr>
        <p:spPr/>
        <p:txBody>
          <a:bodyPr wrap="square" anchor="b">
            <a:normAutofit/>
          </a:bodyPr>
          <a:lstStyle/>
          <a:p>
            <a:pPr>
              <a:spcAft>
                <a:spcPts val="450"/>
              </a:spcAft>
              <a:defRPr/>
            </a:pPr>
            <a:fld id="{7774C298-7B0E-45D6-A1A1-14F34D0A5FD3}" type="slidenum">
              <a:rPr lang="en-GB" altLang="en-US" smtClean="0"/>
              <a:pPr>
                <a:spcAft>
                  <a:spcPts val="450"/>
                </a:spcAft>
                <a:defRPr/>
              </a:pPr>
              <a:t>45</a:t>
            </a:fld>
            <a:endParaRPr lang="en-GB" altLang="en-US" dirty="0"/>
          </a:p>
        </p:txBody>
      </p:sp>
      <p:sp>
        <p:nvSpPr>
          <p:cNvPr id="6" name="Footer Placeholder 5">
            <a:extLst>
              <a:ext uri="{FF2B5EF4-FFF2-40B4-BE49-F238E27FC236}">
                <a16:creationId xmlns:a16="http://schemas.microsoft.com/office/drawing/2014/main" id="{94191839-017A-48AA-7BB0-5F3D1E7B8415}"/>
              </a:ext>
            </a:extLst>
          </p:cNvPr>
          <p:cNvSpPr>
            <a:spLocks noGrp="1"/>
          </p:cNvSpPr>
          <p:nvPr>
            <p:ph type="ftr" sz="quarter" idx="11"/>
          </p:nvPr>
        </p:nvSpPr>
        <p:spPr/>
        <p:txBody>
          <a:bodyPr/>
          <a:lstStyle/>
          <a:p>
            <a:pPr>
              <a:defRPr/>
            </a:pPr>
            <a:r>
              <a:rPr lang="cy" sz="900" b="0" i="0" u="none" strike="noStrike" cap="none" baseline="0" dirty="0">
                <a:solidFill>
                  <a:srgbClr val="767676"/>
                </a:solidFill>
                <a:effectLst/>
                <a:uFillTx/>
                <a:latin typeface="Aptos"/>
              </a:rPr>
              <a:t>PORTH AGORED - Cadarnhau Ymarfer Gwaith Cymdeithasol</a:t>
            </a:r>
          </a:p>
          <a:p>
            <a:pPr>
              <a:defRPr/>
            </a:pPr>
            <a:r>
              <a:rPr lang="en-GB" dirty="0"/>
              <a:t>
</a:t>
            </a:r>
          </a:p>
        </p:txBody>
      </p:sp>
    </p:spTree>
    <p:extLst>
      <p:ext uri="{BB962C8B-B14F-4D97-AF65-F5344CB8AC3E}">
        <p14:creationId xmlns:p14="http://schemas.microsoft.com/office/powerpoint/2010/main" val="2182308461"/>
      </p:ext>
    </p:extLst>
  </p:cSld>
  <p:clrMapOvr>
    <a:masterClrMapping/>
  </p:clrMapOvr>
  <p:transition/>
</p:sld>
</file>

<file path=ppt/tags/tag1.xml><?xml version="1.0" encoding="utf-8"?>
<p:tagLst xmlns:a="http://schemas.openxmlformats.org/drawingml/2006/main" xmlns:r="http://schemas.openxmlformats.org/officeDocument/2006/relationships" xmlns:p="http://schemas.openxmlformats.org/presentationml/2006/main">
  <p:tag name="AS_OS" val="Microsoft Windows NT 10.0"/>
  <p:tag name="AS_RELEASE_DATE" val="2017.10.31"/>
  <p:tag name="AS_TITLE" val="Aspose.Slides for Java"/>
  <p:tag name="AS_VERSION" val="17.10"/>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Arial"/>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Arial"/>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LongProperties xmlns="http://schemas.microsoft.com/office/2006/metadata/longProperties"/>
</file>

<file path=customXml/item2.xml><?xml version="1.0" encoding="utf-8"?>
<ct:contentTypeSchema xmlns:ct="http://schemas.microsoft.com/office/2006/metadata/contentType" xmlns:ma="http://schemas.microsoft.com/office/2006/metadata/properties/metaAttributes" ct:_="" ma:_="" ma:contentTypeName="Dogfen Gwynedd" ma:contentTypeID="0x01010027448A19590E40ABB966CC44EC05A4100100DDBEE0595C65424693521F46C90C6E88" ma:contentTypeVersion="28" ma:contentTypeDescription="Dogfen ar gyfer defnydd cyffredinol. Drwy ddefnyddio hwn, byddwn yn sicrhau metadata cyson ar draws yr holl ddogfennau" ma:contentTypeScope="" ma:versionID="02f62fea7011fca3205f6d166f1bfcd1">
  <xsd:schema xmlns:xsd="http://www.w3.org/2001/XMLSchema" xmlns:xs="http://www.w3.org/2001/XMLSchema" xmlns:p="http://schemas.microsoft.com/office/2006/metadata/properties" xmlns:ns2="d91f2355-c79c-4942-b1d4-b53202503f7b" targetNamespace="http://schemas.microsoft.com/office/2006/metadata/properties" ma:root="true" ma:fieldsID="fc4754c80b1656297057a73273a00323" ns2:_="">
    <xsd:import namespace="d91f2355-c79c-4942-b1d4-b53202503f7b"/>
    <xsd:element name="properties">
      <xsd:complexType>
        <xsd:sequence>
          <xsd:element name="documentManagement">
            <xsd:complexType>
              <xsd:all>
                <xsd:element ref="ns2:CurrentStatus" minOccurs="0"/>
                <xsd:element ref="ns2:d1780b1f095142689bede48a1a592c27" minOccurs="0"/>
                <xsd:element ref="ns2:TaxCatchAll" minOccurs="0"/>
                <xsd:element ref="ns2:TaxCatchAllLabel" minOccurs="0"/>
                <xsd:element ref="ns2:ke93f16e132f4fd988b16f5cfb0cdfe5" minOccurs="0"/>
                <xsd:element ref="ns2:DocumentOwner" minOccurs="0"/>
                <xsd:element ref="ns2:fc21e95941e341fd9527e12848537719" minOccurs="0"/>
                <xsd:element ref="ns2:Migrated" minOccurs="0"/>
                <xsd:element ref="ns2:MigrationDetails" minOccurs="0"/>
                <xsd:element ref="ns2:TaxKeyword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91f2355-c79c-4942-b1d4-b53202503f7b" elementFormDefault="qualified">
    <xsd:import namespace="http://schemas.microsoft.com/office/2006/documentManagement/types"/>
    <xsd:import namespace="http://schemas.microsoft.com/office/infopath/2007/PartnerControls"/>
    <xsd:element name="CurrentStatus" ma:index="8" nillable="true" ma:displayName="Statws Presennol" ma:default="Drafft" ma:internalName="CurrentStatus">
      <xsd:simpleType>
        <xsd:restriction base="dms:Choice">
          <xsd:enumeration value="Drafft"/>
          <xsd:enumeration value="I'w Adolygu"/>
          <xsd:enumeration value="Adolygwyd"/>
          <xsd:enumeration value="I'w Gymeradwyo"/>
          <xsd:enumeration value="Wedi Cymeradwyo"/>
        </xsd:restriction>
      </xsd:simpleType>
    </xsd:element>
    <xsd:element name="d1780b1f095142689bede48a1a592c27" ma:index="9" nillable="true" ma:taxonomy="true" ma:internalName="d1780b1f095142689bede48a1a592c27" ma:taxonomyFieldName="_cx_SecurityMarkings" ma:displayName="Marc Gwarchod" ma:default="1;#Official|cc759f6a-42a8-4716-9405-b226874081d1" ma:fieldId="{d1780b1f-0951-4268-9bed-e48a1a592c27}" ma:sspId="3eea98ac-f451-44df-b5cb-3b1154eab1c5" ma:termSetId="a9da5f56-ebc6-4d64-8a44-41072e1701b2" ma:anchorId="00000000-0000-0000-0000-000000000000" ma:open="false" ma:isKeyword="false">
      <xsd:complexType>
        <xsd:sequence>
          <xsd:element ref="pc:Terms" minOccurs="0" maxOccurs="1"/>
        </xsd:sequence>
      </xsd:complexType>
    </xsd:element>
    <xsd:element name="TaxCatchAll" ma:index="10" nillable="true" ma:displayName="Taxonomy Catch All Column" ma:hidden="true" ma:list="{944fe43a-a92a-430f-a164-6bf196254a76}" ma:internalName="TaxCatchAll" ma:showField="CatchAllData" ma:web="dfdbbb4c-8504-44a6-883e-d5cdcb631b1a">
      <xsd:complexType>
        <xsd:complexContent>
          <xsd:extension base="dms:MultiChoiceLookup">
            <xsd:sequence>
              <xsd:element name="Value" type="dms:Lookup" maxOccurs="unbounded" minOccurs="0" nillable="true"/>
            </xsd:sequence>
          </xsd:extension>
        </xsd:complexContent>
      </xsd:complexType>
    </xsd:element>
    <xsd:element name="TaxCatchAllLabel" ma:index="11" nillable="true" ma:displayName="Taxonomy Catch All Column1" ma:hidden="true" ma:list="{944fe43a-a92a-430f-a164-6bf196254a76}" ma:internalName="TaxCatchAllLabel" ma:readOnly="true" ma:showField="CatchAllDataLabel" ma:web="dfdbbb4c-8504-44a6-883e-d5cdcb631b1a">
      <xsd:complexType>
        <xsd:complexContent>
          <xsd:extension base="dms:MultiChoiceLookup">
            <xsd:sequence>
              <xsd:element name="Value" type="dms:Lookup" maxOccurs="unbounded" minOccurs="0" nillable="true"/>
            </xsd:sequence>
          </xsd:extension>
        </xsd:complexContent>
      </xsd:complexType>
    </xsd:element>
    <xsd:element name="ke93f16e132f4fd988b16f5cfb0cdfe5" ma:index="13" nillable="true" ma:taxonomy="true" ma:internalName="ke93f16e132f4fd988b16f5cfb0cdfe5" ma:taxonomyFieldName="Classification" ma:displayName="Categori Gwybodaeth" ma:fieldId="{4e93f16e-132f-4fd9-88b1-6f5cfb0cdfe5}" ma:sspId="3eea98ac-f451-44df-b5cb-3b1154eab1c5" ma:termSetId="9f7b28ae-a563-43f9-b8e9-f13e41e6424a" ma:anchorId="00000000-0000-0000-0000-000000000000" ma:open="false" ma:isKeyword="false">
      <xsd:complexType>
        <xsd:sequence>
          <xsd:element ref="pc:Terms" minOccurs="0" maxOccurs="1"/>
        </xsd:sequence>
      </xsd:complexType>
    </xsd:element>
    <xsd:element name="DocumentOwner" ma:index="15" nillable="true" ma:displayName="Perchen y Ddogfen(nau)" ma:description="Y prif berson sy'n gyfrifol am asedau gwybodaeth y tîm (e.e. Rheolwr Gwasanaeth)" ma:SearchPeopleOnly="false" ma:SharePointGroup="0" ma:internalName="DocumentOwner" ma:readOnly="false"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fc21e95941e341fd9527e12848537719" ma:index="16" nillable="true" ma:taxonomy="true" ma:internalName="fc21e95941e341fd9527e12848537719" ma:taxonomyFieldName="OriginatingFunction" ma:displayName="Tarddiad" ma:readOnly="false" ma:fieldId="{fc21e959-41e3-41fd-9527-e12848537719}" ma:sspId="3eea98ac-f451-44df-b5cb-3b1154eab1c5" ma:termSetId="9f7b28ae-a563-43f9-b8e9-f13e41e6424a" ma:anchorId="00000000-0000-0000-0000-000000000000" ma:open="false" ma:isKeyword="false">
      <xsd:complexType>
        <xsd:sequence>
          <xsd:element ref="pc:Terms" minOccurs="0" maxOccurs="1"/>
        </xsd:sequence>
      </xsd:complexType>
    </xsd:element>
    <xsd:element name="Migrated" ma:index="18" nillable="true" ma:displayName="Mudo" ma:default="Na" ma:hidden="true" ma:internalName="Migrated">
      <xsd:simpleType>
        <xsd:restriction base="dms:Choice">
          <xsd:enumeration value="Ia"/>
          <xsd:enumeration value="Na"/>
        </xsd:restriction>
      </xsd:simpleType>
    </xsd:element>
    <xsd:element name="MigrationDetails" ma:index="19" nillable="true" ma:displayName="Manylion Mudo" ma:description="Manylion ychwanegol am y ddogfen wreiddiol a'r broses fudo" ma:hidden="true" ma:internalName="MigrationDetails">
      <xsd:simpleType>
        <xsd:restriction base="dms:Note">
          <xsd:maxLength value="255"/>
        </xsd:restriction>
      </xsd:simpleType>
    </xsd:element>
    <xsd:element name="TaxKeywordTaxHTField" ma:index="20" nillable="true" ma:taxonomy="true" ma:internalName="TaxKeywordTaxHTField" ma:taxonomyFieldName="TaxKeyword" ma:displayName="Allweddeiriau Enterprise" ma:fieldId="{23f27201-bee3-471e-b2e7-b64fd8b7ca38}" ma:taxonomyMulti="true" ma:sspId="3eea98ac-f451-44df-b5cb-3b1154eab1c5" ma:termSetId="00000000-0000-0000-0000-000000000000" ma:anchorId="00000000-0000-0000-0000-000000000000" ma:open="true" ma:isKeyword="tru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Math o Gynnwys"/>
        <xsd:element ref="dc:title" minOccurs="0" maxOccurs="1" ma:index="4" ma:displayName="Teit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Migrated xmlns="d91f2355-c79c-4942-b1d4-b53202503f7b">Na</Migrated>
    <TaxKeywordTaxHTField xmlns="d91f2355-c79c-4942-b1d4-b53202503f7b">
      <Terms xmlns="http://schemas.microsoft.com/office/infopath/2007/PartnerControls"/>
    </TaxKeywordTaxHTField>
    <d1780b1f095142689bede48a1a592c27 xmlns="d91f2355-c79c-4942-b1d4-b53202503f7b">
      <Terms xmlns="http://schemas.microsoft.com/office/infopath/2007/PartnerControls">
        <TermInfo xmlns="http://schemas.microsoft.com/office/infopath/2007/PartnerControls">
          <TermName xmlns="http://schemas.microsoft.com/office/infopath/2007/PartnerControls">Official</TermName>
          <TermId xmlns="http://schemas.microsoft.com/office/infopath/2007/PartnerControls">cc759f6a-42a8-4716-9405-b226874081d1</TermId>
        </TermInfo>
      </Terms>
    </d1780b1f095142689bede48a1a592c27>
    <CurrentStatus xmlns="d91f2355-c79c-4942-b1d4-b53202503f7b">Drafft</CurrentStatus>
    <ke93f16e132f4fd988b16f5cfb0cdfe5 xmlns="d91f2355-c79c-4942-b1d4-b53202503f7b">
      <Terms xmlns="http://schemas.microsoft.com/office/infopath/2007/PartnerControls"/>
    </ke93f16e132f4fd988b16f5cfb0cdfe5>
    <fc21e95941e341fd9527e12848537719 xmlns="d91f2355-c79c-4942-b1d4-b53202503f7b">
      <Terms xmlns="http://schemas.microsoft.com/office/infopath/2007/PartnerControls"/>
    </fc21e95941e341fd9527e12848537719>
    <DocumentOwner xmlns="d91f2355-c79c-4942-b1d4-b53202503f7b">
      <UserInfo>
        <DisplayName/>
        <AccountId xsi:nil="true"/>
        <AccountType/>
      </UserInfo>
    </DocumentOwner>
    <MigrationDetails xmlns="d91f2355-c79c-4942-b1d4-b53202503f7b" xsi:nil="true"/>
    <TaxCatchAll xmlns="d91f2355-c79c-4942-b1d4-b53202503f7b">
      <Value>1</Value>
    </TaxCatchAll>
  </documentManagement>
</p:properties>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D450E9B-33F8-4939-B032-A161FCF9D8E5}">
  <ds:schemaRefs>
    <ds:schemaRef ds:uri="http://schemas.microsoft.com/office/2006/metadata/longProperties"/>
  </ds:schemaRefs>
</ds:datastoreItem>
</file>

<file path=customXml/itemProps2.xml><?xml version="1.0" encoding="utf-8"?>
<ds:datastoreItem xmlns:ds="http://schemas.openxmlformats.org/officeDocument/2006/customXml" ds:itemID="{47324421-5013-4A44-A8F5-8AC74748C85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91f2355-c79c-4942-b1d4-b53202503f7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9312E128-EA12-40AB-B0FD-BAD4E4CE5E73}">
  <ds:schemaRefs>
    <ds:schemaRef ds:uri="http://schemas.microsoft.com/office/2006/documentManagement/types"/>
    <ds:schemaRef ds:uri="d91f2355-c79c-4942-b1d4-b53202503f7b"/>
    <ds:schemaRef ds:uri="http://schemas.microsoft.com/office/infopath/2007/PartnerControls"/>
    <ds:schemaRef ds:uri="http://schemas.openxmlformats.org/package/2006/metadata/core-properties"/>
    <ds:schemaRef ds:uri="http://schemas.microsoft.com/office/2006/metadata/properties"/>
    <ds:schemaRef ds:uri="http://purl.org/dc/terms/"/>
    <ds:schemaRef ds:uri="http://www.w3.org/XML/1998/namespace"/>
    <ds:schemaRef ds:uri="http://purl.org/dc/dcmitype/"/>
    <ds:schemaRef ds:uri="http://purl.org/dc/elements/1.1/"/>
  </ds:schemaRefs>
</ds:datastoreItem>
</file>

<file path=customXml/itemProps4.xml><?xml version="1.0" encoding="utf-8"?>
<ds:datastoreItem xmlns:ds="http://schemas.openxmlformats.org/officeDocument/2006/customXml" ds:itemID="{89FBAE32-042B-498D-AA48-83D4A82A029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57880</TotalTime>
  <Words>4754</Words>
  <Application>Microsoft Macintosh PowerPoint</Application>
  <PresentationFormat>On-screen Show (4:3)</PresentationFormat>
  <Paragraphs>488</Paragraphs>
  <Slides>45</Slides>
  <Notes>40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45</vt:i4>
      </vt:variant>
    </vt:vector>
  </HeadingPairs>
  <TitlesOfParts>
    <vt:vector size="52" baseType="lpstr">
      <vt:lpstr>Aptos</vt:lpstr>
      <vt:lpstr>Aptos Display</vt:lpstr>
      <vt:lpstr>Arial</vt:lpstr>
      <vt:lpstr>Calibri</vt:lpstr>
      <vt:lpstr>Wingdings</vt:lpstr>
      <vt:lpstr>Wingdings 3</vt:lpstr>
      <vt:lpstr>Office Theme</vt:lpstr>
      <vt:lpstr> </vt:lpstr>
      <vt:lpstr>  Disgwyliadau/ Rheolau ar gyfer gweithdai rhithiol</vt:lpstr>
      <vt:lpstr>Nodau ac Amcanion  </vt:lpstr>
      <vt:lpstr>Tasg 3 - Diogelu - Y Cwestiwn Portffolio</vt:lpstr>
      <vt:lpstr>Canlyniadau Dysgu GCC - Tasg 3 </vt:lpstr>
      <vt:lpstr>Canlyniad Dysgu - 1</vt:lpstr>
      <vt:lpstr>PowerPoint Presentation</vt:lpstr>
      <vt:lpstr>Deddfwriaeth Trosfwaol</vt:lpstr>
      <vt:lpstr>Deddfwriaeth, Polisi a Gweithrefnau Diogelu Trosfwaol </vt:lpstr>
      <vt:lpstr>Dyletswyddau Trosfwaol dan y Ddeddfa Gwasanaethau Cymdeithasol a Llesiant (Cymru) 2014</vt:lpstr>
      <vt:lpstr>PowerPoint Presentation</vt:lpstr>
      <vt:lpstr> Deddfwriaethau, polisïau,strategaethau a gweithdrefnau diogelu </vt:lpstr>
      <vt:lpstr>Gweithdrefnau Diogelu Cymru – Oedolion (mae'r egwyddorion hefyd yn berthnasol i blant)  </vt:lpstr>
      <vt:lpstr>Gweithdrefnau Diogelu Cymru – Oedolion (mae'r egwyddorion hefyd yn berthnasol i blant)</vt:lpstr>
      <vt:lpstr>Plant sydd yn wynebu risg</vt:lpstr>
      <vt:lpstr>Asesiad: Damcaniaethau ac Ymarfer - Goroesi Diogelu </vt:lpstr>
      <vt:lpstr> Pŵer ac Asesiadau Ymarfer Gwrth-wahaniaethol a Gwrth-ormesol </vt:lpstr>
      <vt:lpstr>Asesiadau ac Ymyriadau Gwaith Cymdeithasol sy'n Ddiwylliannol Sensitif - Model 4D2P (Prospera Tedam 2021)</vt:lpstr>
      <vt:lpstr>  </vt:lpstr>
      <vt:lpstr>Ymarfer 2</vt:lpstr>
      <vt:lpstr>Canlyniad Dysgu - 2  2. Cydweithio â phobl sy’n cael gofal a chymorth, gofalwyr a gweithwyr proffesiynol eraill</vt:lpstr>
      <vt:lpstr>PowerPoint Presentation</vt:lpstr>
      <vt:lpstr>Tensiynau a Gwrthdaro Ymarfer 3 </vt:lpstr>
      <vt:lpstr>PowerPoint Presentation</vt:lpstr>
      <vt:lpstr>Risg, Diogelu a Gwerthoedd</vt:lpstr>
      <vt:lpstr>Moeseg ac Ymarfer Effeithiol</vt:lpstr>
      <vt:lpstr>Eiriolaeth - Egwyddorion</vt:lpstr>
      <vt:lpstr>Ymarfer 4 - Diogelu</vt:lpstr>
      <vt:lpstr> Gwerthfawrogi Rhagfarn yn y Broses Asesu Risg </vt:lpstr>
      <vt:lpstr>Chwilfrydedd Proffesiynol - Cydweithio </vt:lpstr>
      <vt:lpstr>Canlyniad Dysgu 3  3. Ymyrraeth a chymhwyso barn broffesiynol mewn sefyllfaoedd cynyddol gymhleth  </vt:lpstr>
      <vt:lpstr>Dimensiynau Gweithio yng Nghymru</vt:lpstr>
      <vt:lpstr>Deddf Gwasanaethau Cymdeithasol a Llesiant (Cymru) (2014) : Hawliau dynol </vt:lpstr>
      <vt:lpstr>Ymyrraeth a Chymhwyso Barn Broffesiynol Mewn Sefyllfaoedd Cynyddol Gymhleth </vt:lpstr>
      <vt:lpstr>Damcaniaethau Gwaith Cymdeithasol Mae damcaniaeth yn sail i wneud penderfyniadau proffesiynol</vt:lpstr>
      <vt:lpstr>Damcaniaethau (gan gynnwys Modelau)</vt:lpstr>
      <vt:lpstr>Ystyried Cymhlethdod</vt:lpstr>
      <vt:lpstr>Meddwl yn Gymhleth</vt:lpstr>
      <vt:lpstr>Gwneud Penderfyniadau a Chynllunio</vt:lpstr>
      <vt:lpstr>Barn Broffesiynol yn Seiliedig ar Wybodaeth Asesu </vt:lpstr>
      <vt:lpstr>Diogelu - Tasg 3 Crynodeb - Beth i'w gynnwys</vt:lpstr>
      <vt:lpstr> Tasg Diogelu 3 Awgrymiadau a Chynghorion </vt:lpstr>
      <vt:lpstr>Gweithdy 4  </vt:lpstr>
      <vt:lpstr>Reference List </vt:lpstr>
      <vt:lpstr>Gwerthusiad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Tystysgrif i Raddedigion Porth Agored   Rhaglen Cadarnhau Gweithdy 3</dc:title>
  <dc:creator>Paula McCreary</dc:creator>
  <cp:lastModifiedBy>Paula McCreary</cp:lastModifiedBy>
  <cp:revision>78</cp:revision>
  <dcterms:created xsi:type="dcterms:W3CDTF">2021-01-05T17:42:59Z</dcterms:created>
  <dcterms:modified xsi:type="dcterms:W3CDTF">2025-09-23T08:28:31Z</dcterms:modified>
</cp:coreProperties>
</file>