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  <p:sldMasterId id="2147483660" r:id="rId2"/>
  </p:sldMasterIdLst>
  <p:notesMasterIdLst>
    <p:notesMasterId r:id="rId45"/>
  </p:notesMasterIdLst>
  <p:sldIdLst>
    <p:sldId id="286" r:id="rId3"/>
    <p:sldId id="256" r:id="rId4"/>
    <p:sldId id="287" r:id="rId5"/>
    <p:sldId id="297" r:id="rId6"/>
    <p:sldId id="429" r:id="rId7"/>
    <p:sldId id="430" r:id="rId8"/>
    <p:sldId id="431" r:id="rId9"/>
    <p:sldId id="436" r:id="rId10"/>
    <p:sldId id="404" r:id="rId11"/>
    <p:sldId id="301" r:id="rId12"/>
    <p:sldId id="501" r:id="rId13"/>
    <p:sldId id="302" r:id="rId14"/>
    <p:sldId id="303" r:id="rId15"/>
    <p:sldId id="304" r:id="rId16"/>
    <p:sldId id="496" r:id="rId17"/>
    <p:sldId id="497" r:id="rId18"/>
    <p:sldId id="498" r:id="rId19"/>
    <p:sldId id="311" r:id="rId20"/>
    <p:sldId id="504" r:id="rId21"/>
    <p:sldId id="494" r:id="rId22"/>
    <p:sldId id="499" r:id="rId23"/>
    <p:sldId id="318" r:id="rId24"/>
    <p:sldId id="500" r:id="rId25"/>
    <p:sldId id="412" r:id="rId26"/>
    <p:sldId id="414" r:id="rId27"/>
    <p:sldId id="288" r:id="rId28"/>
    <p:sldId id="505" r:id="rId29"/>
    <p:sldId id="329" r:id="rId30"/>
    <p:sldId id="331" r:id="rId31"/>
    <p:sldId id="502" r:id="rId32"/>
    <p:sldId id="333" r:id="rId33"/>
    <p:sldId id="506" r:id="rId34"/>
    <p:sldId id="503" r:id="rId35"/>
    <p:sldId id="373" r:id="rId36"/>
    <p:sldId id="508" r:id="rId37"/>
    <p:sldId id="507" r:id="rId38"/>
    <p:sldId id="300" r:id="rId39"/>
    <p:sldId id="375" r:id="rId40"/>
    <p:sldId id="376" r:id="rId41"/>
    <p:sldId id="367" r:id="rId42"/>
    <p:sldId id="317" r:id="rId43"/>
    <p:sldId id="305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775" autoAdjust="0"/>
  </p:normalViewPr>
  <p:slideViewPr>
    <p:cSldViewPr>
      <p:cViewPr>
        <p:scale>
          <a:sx n="76" d="100"/>
          <a:sy n="76" d="100"/>
        </p:scale>
        <p:origin x="1584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4F1E7-632E-4EFC-8D9D-F492D50888A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473D7-50BF-4AD3-B2BA-EE8A81C88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7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3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5896E-A7F3-6AEC-8EBC-B43D1318B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61FFC-24BB-2879-D1D4-E2459DB3A5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512B0-93DE-9256-0D6C-747209DE0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Fear Appeal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FD10-AACE-71AE-43F9-26615DE2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87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2E3FB-86E7-1B26-B85A-8DF646D85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44FD0-FA70-52F2-9D03-0B8DD59DE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F736D9-B197-ACF3-AD28-A1CF5830F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Sexual appeal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EAC428-147E-4A09-1EE9-64952706A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70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2327B-6919-EF85-462A-EA696C11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5EE13-AC9C-A893-0D3F-9ACE055A2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54197-1220-C4D7-DF19-C39AF4A05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Humour appeal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85366-6A59-7FFB-8AD1-9402B0EB8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68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366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282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 – The Internet could shorten the channel length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188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Various suppliers, manufacturers, distributors, wholesalers, retailers =&gt; owned by Apple (as subsidiaries)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96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A359B-3CAE-499E-D050-A504D710D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D0FA-DDEB-88CB-94BF-349B8078C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A84752-C04B-FBFB-7907-9D6E2525A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4DBBA-225B-A920-55F9-DCF4AB552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001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The answer is No (Not Yet): Acemoglu &amp; Restrepo, 2020, </a:t>
            </a:r>
            <a:r>
              <a:rPr lang="en-GB" i="1" dirty="0"/>
              <a:t>Robots and Jobs: Evidence from US Labour Market, </a:t>
            </a:r>
            <a:r>
              <a:rPr lang="en-GB" i="0" dirty="0"/>
              <a:t>Journal of Political Economy, Vol 128 No 6:</a:t>
            </a:r>
          </a:p>
          <a:p>
            <a:r>
              <a:rPr lang="en-GB" i="0" dirty="0"/>
              <a:t>Adding one robot reduces employment nationwide by 3.3 workers and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has resulted in fewer jobs and lower wages</a:t>
            </a:r>
            <a:endParaRPr lang="en-GB" i="0" dirty="0"/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Declining demand or international competition could affect commuting zones, and other negative shocks could as well.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Amazon’s prototype robots are not yet capable of doing the most challenging and important work inside its fulfilment centres – Robots are simply not smart enough.</a:t>
            </a:r>
            <a:endParaRPr lang="en-GB" i="0" dirty="0"/>
          </a:p>
          <a:p>
            <a:endParaRPr lang="en-GB" i="0" dirty="0"/>
          </a:p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2419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22664-4617-54BB-88BD-CFE96CB29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AB1917-5CCD-D0CE-DC54-4F6BB8E60C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8A5900-F3A2-D838-C730-893DE7EA65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9EB644-3713-AAEA-6EBD-E9E7457F3D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3046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19815-C334-3B65-2D0A-16C892C7A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72BDC-10CA-0E93-2712-71A2A528A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446DA-B120-9023-9055-69AD9A1A7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A1637-65F4-EB26-9EF5-1F38CD4E8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2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">
            <a:extLst>
              <a:ext uri="{FF2B5EF4-FFF2-40B4-BE49-F238E27FC236}">
                <a16:creationId xmlns:a16="http://schemas.microsoft.com/office/drawing/2014/main" id="{6A6D4F36-BF2E-B68C-43EF-D8262E60A69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2A405-80A5-9493-8090-0F1E647C0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B9B3F-3061-4BC2-770C-DC75D7BEA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FA97C-CF47-C5F2-48D8-CDB381ED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0846-A3AA-932A-D777-DFD6C467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E940-8C24-93DE-376C-DC0F5CC2D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51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4072-EAC4-284A-A542-05D7A538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DEF2-D51D-AF96-4853-C844D3FF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AC53-3E62-BE33-A640-7C7B30CC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FA273-3C5E-85DC-D5F3-327857CE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CF6A-522E-E1CE-1C80-CDC7A115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3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CBC9-F0FA-7BDC-CE16-AD951B72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5260D-BAB0-318A-47EE-1E8125537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57B5C-45AD-D0F9-3F32-B79D2C0E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FE921-D1B4-6ABA-C628-C7376A864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C3C66-81C6-EF71-B402-97542AEA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7459-A5AE-09E8-E7D2-116B1D19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1A17F-B740-6C93-276A-21961D2AC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4A48-F86A-7C75-3CC3-5453FF117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815FE-B276-33FB-3CCB-519598A82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D01D9-3A5F-51AC-555F-B10B809E1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F3694-2173-A985-FEFD-720BBAB7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1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9B47-B33C-F6E2-6D3D-8F8340326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913CB-5D92-C570-17C3-F5C8D8075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545C7-56C9-3501-8918-7FCD18759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7F240-CBF3-91B3-0258-A73B7F1BC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DF9CC-2FEC-E875-F9E7-B005BDF13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A5DA4E-5F80-7D4D-9119-FF66BB16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EA97B-A84D-EAF3-9821-033A06AE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5F78BC-2D8C-0FD2-917C-AB96DAB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2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3BB43-3C7A-2B44-8187-F1931C3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2C2BC-76BF-6659-43A3-4D48322C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CDCFDB-514B-A17A-219C-948302A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FFEE-3AEB-B29A-9A70-AB6B362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2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39FAC-5266-EDE7-E5E5-0F8D8C675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B932DC-AF04-DB0A-0B33-82AEE165F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5A193-9012-D234-21C1-AE274DA7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43F0-A3B1-0D0E-2264-C8429064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B72D0-1C2F-B1AE-86D7-CC9013A8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7700C-B517-B736-4580-74BC59C38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4FB02-1DFD-86BB-5825-5F22BDDC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986DD5-B991-1427-0298-E9A50D1E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C4FC2-7F05-C96D-6431-9A46FEE30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59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6AC8-7527-D886-8B60-594495CB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79C348-9B62-6412-6603-CAB348339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6B25A-BA6E-E654-DE58-BFF30D52A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BDD27-63A7-4CE6-7335-9EA54A49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1B3C-EE27-231F-89CA-0B4F92B3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BACD4-856E-EF97-9EBA-21084F748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A8488-F747-7E3F-472A-D273F54E0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32737-6DE1-94D9-3BAB-D61FF7982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2ED3-3538-ACB4-BB51-5C5B94B5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3975-4CD1-7984-F0F0-BDEC86CEA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7E646-FF73-720F-7467-0E4A8CA2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2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C7482B-FF40-39AF-C947-2F282AF26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8E75B-04D9-EBD4-A4C4-5DE3CF6B5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C54D-B69B-DDCC-82D7-AC63D198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D1FFD-51FA-56E5-2FFC-6EED317E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92DF-068C-8967-2F64-F9130FE4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4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A4104-DC2A-1991-0C75-40A70920F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2CA62-E9F4-2B7E-94F4-A0832EEB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5FDAA-ED5B-833D-BDDC-D7529B66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5CE30-D92B-859D-B677-075E373D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86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3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52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100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49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34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91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5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C078-FADC-8768-DDE6-30254F3A2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CD416-FBDF-E5B2-36B0-B185923E9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71F6-84F8-8804-18EF-9EF37E0F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32126-4C5C-E356-1F07-A8326CCD4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D5DFD-28C6-E521-6ED7-71C57E690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ue and black text&#10;&#10;AI-generated content may be incorrect.">
            <a:extLst>
              <a:ext uri="{FF2B5EF4-FFF2-40B4-BE49-F238E27FC236}">
                <a16:creationId xmlns:a16="http://schemas.microsoft.com/office/drawing/2014/main" id="{333356E3-EE59-4083-FFE1-52D3993B627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07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5" r:id="rId4"/>
    <p:sldLayoutId id="2147483666" r:id="rId5"/>
    <p:sldLayoutId id="2147483667" r:id="rId6"/>
    <p:sldLayoutId id="2147483668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9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FEC7-1822-AE1C-8626-751136DADA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International Marketing: Principles and Practices</a:t>
            </a:r>
            <a:br>
              <a:rPr lang="en-GB" dirty="0"/>
            </a:br>
            <a:r>
              <a:rPr lang="en-GB" sz="3600" dirty="0"/>
              <a:t>LCMB 7026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7AD84-1DC5-3A74-362C-755C41253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WEEK 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Week Eight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2362200"/>
            <a:ext cx="7924800" cy="1066800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Managing International Distribution and Logistics</a:t>
            </a:r>
          </a:p>
        </p:txBody>
      </p:sp>
    </p:spTree>
    <p:extLst>
      <p:ext uri="{BB962C8B-B14F-4D97-AF65-F5344CB8AC3E}">
        <p14:creationId xmlns:p14="http://schemas.microsoft.com/office/powerpoint/2010/main" val="274965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1F7F-6DF7-DE54-0134-5ADFC266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3BDD-AC04-29F2-0AF6-6DE3C2E43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Last Week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09CADA7-44A3-5A66-193B-3509E6245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9" y="1115615"/>
            <a:ext cx="6858000" cy="585152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/>
              <a:t>We have covered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6B386E-8799-835E-706A-AD5CD8EA9D30}"/>
              </a:ext>
            </a:extLst>
          </p:cNvPr>
          <p:cNvSpPr>
            <a:spLocks noGrp="1"/>
          </p:cNvSpPr>
          <p:nvPr/>
        </p:nvSpPr>
        <p:spPr>
          <a:xfrm>
            <a:off x="838200" y="18288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The most common strategic objectives associated with prices and the methods that may be used to achieve those objectives.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Traditional and culturally based types of advertising appeals that marketing professionals use.</a:t>
            </a: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6242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E63B6B6-2308-75A2-4077-4F635D522B60}"/>
              </a:ext>
            </a:extLst>
          </p:cNvPr>
          <p:cNvSpPr>
            <a:spLocks noGrp="1"/>
          </p:cNvSpPr>
          <p:nvPr/>
        </p:nvSpPr>
        <p:spPr>
          <a:xfrm>
            <a:off x="171450" y="990600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After reading and studying this session, you will be able to: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the essential elements of an international marketing channel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how international marketing channels function through various intermediaries.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what international retailing is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400" dirty="0"/>
              <a:t>.</a:t>
            </a: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781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90524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DAC0-A6D0-9C60-F860-2F190B915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11BDF-A0F4-B578-6BB5-B5EEEA73D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To </a:t>
            </a:r>
            <a:r>
              <a:rPr lang="en-US" b="1" dirty="0">
                <a:highlight>
                  <a:srgbClr val="FFFF00"/>
                </a:highlight>
              </a:rPr>
              <a:t>r</a:t>
            </a:r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B1D7FA-A318-75ED-882C-B299B0642140}"/>
              </a:ext>
            </a:extLst>
          </p:cNvPr>
          <p:cNvSpPr>
            <a:spLocks noGrp="1"/>
          </p:cNvSpPr>
          <p:nvPr/>
        </p:nvSpPr>
        <p:spPr>
          <a:xfrm>
            <a:off x="457200" y="1600199"/>
            <a:ext cx="3886200" cy="4163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r>
              <a:rPr lang="en-US" sz="2200" dirty="0"/>
              <a:t>What type of appeals are used in this advertising?</a:t>
            </a:r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dirty="0"/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i="1" dirty="0"/>
          </a:p>
          <a:p>
            <a:pPr marL="228600" indent="-228600">
              <a:spcBef>
                <a:spcPts val="500"/>
              </a:spcBef>
            </a:pPr>
            <a:endParaRPr lang="en-US" sz="2200" dirty="0"/>
          </a:p>
        </p:txBody>
      </p:sp>
      <p:pic>
        <p:nvPicPr>
          <p:cNvPr id="1026" name="Picture 2" descr="Image result for advertising with fear appeal example">
            <a:extLst>
              <a:ext uri="{FF2B5EF4-FFF2-40B4-BE49-F238E27FC236}">
                <a16:creationId xmlns:a16="http://schemas.microsoft.com/office/drawing/2014/main" id="{B833ECD9-1766-DD14-ED0F-D8C3A592C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7" r="19492"/>
          <a:stretch/>
        </p:blipFill>
        <p:spPr bwMode="auto">
          <a:xfrm>
            <a:off x="4800602" y="1347386"/>
            <a:ext cx="3886200" cy="416322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1" name="Slide Number Placeholder 4">
            <a:extLst>
              <a:ext uri="{FF2B5EF4-FFF2-40B4-BE49-F238E27FC236}">
                <a16:creationId xmlns:a16="http://schemas.microsoft.com/office/drawing/2014/main" id="{00AD7BE8-1FA7-E31D-A6B0-8376A35A8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40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443F2-5B35-F9FA-83DD-C9A602DD5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CAA8-2202-3421-3AC1-0181FF4AD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pic>
        <p:nvPicPr>
          <p:cNvPr id="2050" name="Picture 2" descr="Chloe Perfume Fragrances - Perfumes, Colognes, Parfums, Scents resource ...">
            <a:extLst>
              <a:ext uri="{FF2B5EF4-FFF2-40B4-BE49-F238E27FC236}">
                <a16:creationId xmlns:a16="http://schemas.microsoft.com/office/drawing/2014/main" id="{BB9EF38A-0069-3E2B-99AF-664C4FB83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524000"/>
            <a:ext cx="2857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6F6CD-F849-4F6E-FECF-1CC84DA22F5F}"/>
              </a:ext>
            </a:extLst>
          </p:cNvPr>
          <p:cNvSpPr>
            <a:spLocks noGrp="1"/>
          </p:cNvSpPr>
          <p:nvPr/>
        </p:nvSpPr>
        <p:spPr>
          <a:xfrm>
            <a:off x="706582" y="2057400"/>
            <a:ext cx="3886200" cy="259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r>
              <a:rPr lang="en-US" sz="2200" dirty="0"/>
              <a:t>What type of appeals are used in this advertising?</a:t>
            </a:r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dirty="0"/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i="1" dirty="0"/>
          </a:p>
          <a:p>
            <a:pPr marL="228600" indent="-228600">
              <a:spcBef>
                <a:spcPts val="500"/>
              </a:spcBef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38389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DB9E9-12C5-EB49-101A-1F7F01362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4FC5-A043-DCF7-7777-46EF82C6EA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pic>
        <p:nvPicPr>
          <p:cNvPr id="3074" name="Picture 2" descr="Image result for advertising with humor appeal example">
            <a:extLst>
              <a:ext uri="{FF2B5EF4-FFF2-40B4-BE49-F238E27FC236}">
                <a16:creationId xmlns:a16="http://schemas.microsoft.com/office/drawing/2014/main" id="{3DF0FE41-1F98-5309-51ED-EBCD29271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50" y="1714500"/>
            <a:ext cx="4438650" cy="230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9DDF0-3220-A136-E9D2-C8C5D9784177}"/>
              </a:ext>
            </a:extLst>
          </p:cNvPr>
          <p:cNvSpPr>
            <a:spLocks noGrp="1"/>
          </p:cNvSpPr>
          <p:nvPr/>
        </p:nvSpPr>
        <p:spPr>
          <a:xfrm>
            <a:off x="2057400" y="4393990"/>
            <a:ext cx="6400800" cy="99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r>
              <a:rPr lang="en-US" sz="2200" dirty="0"/>
              <a:t>What type of appeals are used in this advertising?</a:t>
            </a:r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dirty="0"/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i="1" dirty="0"/>
          </a:p>
          <a:p>
            <a:pPr marL="228600" indent="-228600">
              <a:spcBef>
                <a:spcPts val="500"/>
              </a:spcBef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90667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F9C1B-1B28-AB7B-B2EE-F3352D1FB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993D3-C6D2-43B2-C881-5DD90639C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762000"/>
            <a:ext cx="7924800" cy="533400"/>
          </a:xfrm>
        </p:spPr>
        <p:txBody>
          <a:bodyPr anchor="t">
            <a:noAutofit/>
          </a:bodyPr>
          <a:lstStyle/>
          <a:p>
            <a:r>
              <a:rPr lang="en-US" sz="2400" b="1" dirty="0"/>
              <a:t>How does today’s session link to your assessment?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7B11CC0-EB0C-EE8D-B5D4-812D9E8E8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" y="1219200"/>
            <a:ext cx="8534400" cy="3810000"/>
          </a:xfrm>
        </p:spPr>
        <p:txBody>
          <a:bodyPr>
            <a:noAutofit/>
          </a:bodyPr>
          <a:lstStyle/>
          <a:p>
            <a:pPr marL="342900" marR="4572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Choose one of these brands below:</a:t>
            </a:r>
          </a:p>
          <a:p>
            <a:pPr marR="457200" lvl="1" algn="l">
              <a:lnSpc>
                <a:spcPct val="115000"/>
              </a:lnSpc>
              <a:spcBef>
                <a:spcPts val="0"/>
              </a:spcBef>
            </a:pPr>
            <a:r>
              <a:rPr lang="fi-FI" sz="1800" dirty="0">
                <a:latin typeface="+mj-lt"/>
                <a:ea typeface="Times New Roman" panose="02020603050405020304" pitchFamily="18" charset="0"/>
              </a:rPr>
              <a:t>•Adidas			</a:t>
            </a:r>
            <a:r>
              <a:rPr lang="fi-FI" sz="1800" dirty="0">
                <a:ea typeface="Times New Roman" panose="02020603050405020304" pitchFamily="18" charset="0"/>
              </a:rPr>
              <a:t>•Pizza hut</a:t>
            </a:r>
          </a:p>
          <a:p>
            <a:pPr marR="457200" lvl="1" algn="l">
              <a:lnSpc>
                <a:spcPct val="115000"/>
              </a:lnSpc>
              <a:spcBef>
                <a:spcPts val="0"/>
              </a:spcBef>
            </a:pPr>
            <a:r>
              <a:rPr lang="fi-FI" sz="1800" dirty="0">
                <a:ea typeface="Times New Roman" panose="02020603050405020304" pitchFamily="18" charset="0"/>
              </a:rPr>
              <a:t>•Chanel			•Toyota </a:t>
            </a:r>
          </a:p>
          <a:p>
            <a:pPr marR="457200" lvl="1" algn="l">
              <a:lnSpc>
                <a:spcPct val="115000"/>
              </a:lnSpc>
              <a:spcBef>
                <a:spcPts val="0"/>
              </a:spcBef>
            </a:pPr>
            <a:r>
              <a:rPr lang="fi-FI" sz="1800" dirty="0">
                <a:ea typeface="Times New Roman" panose="02020603050405020304" pitchFamily="18" charset="0"/>
              </a:rPr>
              <a:t>•Cadbury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Name two countries where the chosen brand could be found. For example, </a:t>
            </a:r>
            <a:r>
              <a:rPr lang="en-GB" sz="1800" dirty="0">
                <a:latin typeface="+mj-lt"/>
                <a:ea typeface="Times New Roman" panose="02020603050405020304" pitchFamily="18" charset="0"/>
              </a:rPr>
              <a:t>Cadbury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in the UK and India.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Analyse the brand's marketing strategies in those countries. Your analysis should cover the following components: </a:t>
            </a:r>
          </a:p>
          <a:p>
            <a:pPr lvl="1" algn="l">
              <a:lnSpc>
                <a:spcPct val="115000"/>
              </a:lnSpc>
              <a:spcBef>
                <a:spcPts val="0"/>
              </a:spcBef>
            </a:pPr>
            <a:r>
              <a:rPr lang="en-GB" sz="1800" b="1" dirty="0">
                <a:effectLst/>
                <a:latin typeface="+mj-lt"/>
                <a:ea typeface="Times New Roman" panose="02020603050405020304" pitchFamily="18" charset="0"/>
              </a:rPr>
              <a:t>b.	</a:t>
            </a:r>
            <a:r>
              <a:rPr lang="en-GB" dirty="0"/>
              <a:t> Comparative analysis of STP (Segmentation, Targeting, and Positioning) and </a:t>
            </a:r>
            <a:r>
              <a:rPr lang="en-GB" dirty="0">
                <a:highlight>
                  <a:srgbClr val="FFFF00"/>
                </a:highlight>
              </a:rPr>
              <a:t>International Marketing Mix (7Ps) strategies in </a:t>
            </a:r>
            <a:r>
              <a:rPr lang="en-GB" b="1" dirty="0">
                <a:highlight>
                  <a:srgbClr val="FFFF00"/>
                </a:highlight>
              </a:rPr>
              <a:t>both</a:t>
            </a:r>
            <a:r>
              <a:rPr lang="en-GB" dirty="0">
                <a:highlight>
                  <a:srgbClr val="FFFF00"/>
                </a:highlight>
              </a:rPr>
              <a:t> countries.</a:t>
            </a:r>
            <a:endParaRPr lang="en-GB" sz="1800" b="1" dirty="0">
              <a:effectLst/>
              <a:highlight>
                <a:srgbClr val="FFFF00"/>
              </a:highlight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E3657861-2790-63CA-8772-A42B364922C2}"/>
              </a:ext>
            </a:extLst>
          </p:cNvPr>
          <p:cNvSpPr/>
          <p:nvPr/>
        </p:nvSpPr>
        <p:spPr>
          <a:xfrm>
            <a:off x="8610600" y="3733800"/>
            <a:ext cx="533400" cy="3810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94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C449D-D258-E6AC-B6D3-E61B84AB4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3F511-3F58-264D-3964-FF2EC27FE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Objective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4B75-B3CA-1794-AA38-6213CC6C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the essential elements of an international marketing channel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0C7DB-1A0E-1212-E706-8EEE04DBC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66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Marketing Channels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52600"/>
            <a:ext cx="7886700" cy="3886200"/>
          </a:xfrm>
        </p:spPr>
        <p:txBody>
          <a:bodyPr>
            <a:normAutofit/>
          </a:bodyPr>
          <a:lstStyle/>
          <a:p>
            <a:r>
              <a:rPr lang="en-US" dirty="0"/>
              <a:t>Marketing channel managements integrates two key areas in marketing strategy: </a:t>
            </a:r>
            <a:r>
              <a:rPr lang="en-US" b="1" dirty="0"/>
              <a:t>distribution and logistics</a:t>
            </a:r>
            <a:r>
              <a:rPr lang="en-US" dirty="0"/>
              <a:t>. </a:t>
            </a:r>
          </a:p>
          <a:p>
            <a:pPr lvl="1"/>
            <a:r>
              <a:rPr lang="en-US" b="1" dirty="0"/>
              <a:t>International distribution </a:t>
            </a:r>
            <a:r>
              <a:rPr lang="en-US" dirty="0"/>
              <a:t>is the </a:t>
            </a:r>
            <a:r>
              <a:rPr lang="en-US" b="1" dirty="0"/>
              <a:t>physical process</a:t>
            </a:r>
            <a:r>
              <a:rPr lang="en-US" dirty="0"/>
              <a:t> by which products and services flow between producers, companies that act as intermediaries, and consumers, and includes the transfer of ownership. </a:t>
            </a:r>
            <a:endParaRPr lang="en-US" b="1" dirty="0"/>
          </a:p>
          <a:p>
            <a:pPr lvl="1"/>
            <a:r>
              <a:rPr lang="en-US" b="1" dirty="0"/>
              <a:t>International logistics </a:t>
            </a:r>
            <a:r>
              <a:rPr lang="en-US" dirty="0"/>
              <a:t>refers to the </a:t>
            </a:r>
            <a:r>
              <a:rPr lang="en-US" b="1" dirty="0"/>
              <a:t>strategic management process</a:t>
            </a:r>
            <a:r>
              <a:rPr lang="en-US" dirty="0"/>
              <a:t> of the flow of products and services among marketing channel members, including both upstream and downstream activities. 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326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676F6-161A-2D1B-CC63-AC6412695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31D70-F4AB-13B4-92C5-848197E1E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Marketing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1E7ED-73EC-195F-6733-F5B5255E5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52600"/>
            <a:ext cx="7886700" cy="1524000"/>
          </a:xfrm>
        </p:spPr>
        <p:txBody>
          <a:bodyPr>
            <a:normAutofit/>
          </a:bodyPr>
          <a:lstStyle/>
          <a:p>
            <a:r>
              <a:rPr lang="en-US" sz="2000" b="1" dirty="0"/>
              <a:t>Upstream</a:t>
            </a:r>
            <a:r>
              <a:rPr lang="en-US" sz="2000" dirty="0"/>
              <a:t> activities focus on bringing a product or supplies into a company</a:t>
            </a:r>
          </a:p>
          <a:p>
            <a:r>
              <a:rPr lang="en-US" sz="2000" b="1" dirty="0"/>
              <a:t>Downstream</a:t>
            </a:r>
            <a:r>
              <a:rPr lang="en-US" sz="2000" dirty="0"/>
              <a:t> activities concentrate on sending a product or supplies to another channel member for resale.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4B05FAE-270F-91C9-60D8-0BE380196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11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2C18463-FD2B-8CE0-6177-3CC728DBD048}"/>
              </a:ext>
            </a:extLst>
          </p:cNvPr>
          <p:cNvGrpSpPr/>
          <p:nvPr/>
        </p:nvGrpSpPr>
        <p:grpSpPr>
          <a:xfrm>
            <a:off x="1219200" y="3276600"/>
            <a:ext cx="7025331" cy="3029674"/>
            <a:chOff x="1219200" y="3276600"/>
            <a:chExt cx="7025331" cy="3029674"/>
          </a:xfrm>
        </p:grpSpPr>
        <p:pic>
          <p:nvPicPr>
            <p:cNvPr id="1028" name="Picture 4" descr="Week9.1 - Supply Chain Management">
              <a:extLst>
                <a:ext uri="{FF2B5EF4-FFF2-40B4-BE49-F238E27FC236}">
                  <a16:creationId xmlns:a16="http://schemas.microsoft.com/office/drawing/2014/main" id="{9D8B6458-0FF1-C2FD-3F37-745BFE0FD87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3333"/>
            <a:stretch>
              <a:fillRect/>
            </a:stretch>
          </p:blipFill>
          <p:spPr bwMode="auto">
            <a:xfrm>
              <a:off x="1219200" y="3276600"/>
              <a:ext cx="7025331" cy="30296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A16FCA0-7B31-7668-8772-736481107BE2}"/>
                </a:ext>
              </a:extLst>
            </p:cNvPr>
            <p:cNvSpPr txBox="1"/>
            <p:nvPr/>
          </p:nvSpPr>
          <p:spPr>
            <a:xfrm>
              <a:off x="1600200" y="5438743"/>
              <a:ext cx="89845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Upstream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083AB66-E055-5D24-67A0-B724060AA4C6}"/>
                </a:ext>
              </a:extLst>
            </p:cNvPr>
            <p:cNvSpPr txBox="1"/>
            <p:nvPr/>
          </p:nvSpPr>
          <p:spPr>
            <a:xfrm>
              <a:off x="6248400" y="3429000"/>
              <a:ext cx="11430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Downstream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76181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0803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Marketing Channel Decisions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5A2ED-CCAB-7740-3615-A32F8AF7F7D7}"/>
              </a:ext>
            </a:extLst>
          </p:cNvPr>
          <p:cNvSpPr txBox="1">
            <a:spLocks/>
          </p:cNvSpPr>
          <p:nvPr/>
        </p:nvSpPr>
        <p:spPr>
          <a:xfrm>
            <a:off x="628650" y="2438400"/>
            <a:ext cx="7886700" cy="2286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International Marketing channel decisions consist of:</a:t>
            </a:r>
          </a:p>
          <a:p>
            <a:r>
              <a:rPr lang="en-US" dirty="0"/>
              <a:t>Deciding the distribution intensity</a:t>
            </a:r>
          </a:p>
          <a:p>
            <a:r>
              <a:rPr lang="en-US" dirty="0"/>
              <a:t>Selection of distribution channel</a:t>
            </a:r>
          </a:p>
          <a:p>
            <a:r>
              <a:rPr lang="en-US" dirty="0"/>
              <a:t>Managing distribution channels</a:t>
            </a:r>
          </a:p>
          <a:p>
            <a:r>
              <a:rPr lang="en-US" dirty="0"/>
              <a:t>Physical distribution</a:t>
            </a:r>
          </a:p>
        </p:txBody>
      </p:sp>
    </p:spTree>
    <p:extLst>
      <p:ext uri="{BB962C8B-B14F-4D97-AF65-F5344CB8AC3E}">
        <p14:creationId xmlns:p14="http://schemas.microsoft.com/office/powerpoint/2010/main" val="4221755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16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Distribution Intensity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82868"/>
            <a:ext cx="7886700" cy="4152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Distribution intensity:</a:t>
            </a:r>
          </a:p>
          <a:p>
            <a:pPr marL="0" indent="0">
              <a:buNone/>
            </a:pPr>
            <a:r>
              <a:rPr lang="en-US" i="1" dirty="0"/>
              <a:t>The extent to which products are distributed throughout a country and the number of intermediaries </a:t>
            </a:r>
            <a:r>
              <a:rPr lang="en-US" i="1" dirty="0" err="1"/>
              <a:t>utilised</a:t>
            </a:r>
            <a:r>
              <a:rPr lang="en-US" i="1" dirty="0"/>
              <a:t> to carry a good constitute the product’s distribution intensity.</a:t>
            </a:r>
          </a:p>
          <a:p>
            <a:pPr marL="0" indent="0">
              <a:buNone/>
            </a:pPr>
            <a:endParaRPr lang="en-US" i="1" dirty="0"/>
          </a:p>
          <a:p>
            <a:r>
              <a:rPr lang="en-GB" dirty="0"/>
              <a:t>The level of distribution intensity are made country-by-country because product demand</a:t>
            </a:r>
            <a:r>
              <a:rPr lang="en-US" dirty="0"/>
              <a:t> can vary greatly across countries.</a:t>
            </a:r>
          </a:p>
          <a:p>
            <a:pPr lvl="1"/>
            <a:r>
              <a:rPr lang="en-US" dirty="0"/>
              <a:t>Marketing infrastructures differ greatly.</a:t>
            </a:r>
          </a:p>
          <a:p>
            <a:pPr lvl="1"/>
            <a:r>
              <a:rPr lang="en-US" dirty="0"/>
              <a:t>In developing countries, some products can only be made available in limited locations (e.g. Uber is only available in cities with internet coverage).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14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533400"/>
            <a:ext cx="86868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Distribution Intensity Approach </a:t>
            </a:r>
            <a:r>
              <a:rPr lang="en-US" sz="1800" b="1" dirty="0">
                <a:highlight>
                  <a:srgbClr val="FFFF00"/>
                </a:highlight>
              </a:rPr>
              <a:t>(1 of 3)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" y="1923440"/>
            <a:ext cx="7886700" cy="1680210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/>
              <a:t>Intensive distribution </a:t>
            </a:r>
            <a:r>
              <a:rPr lang="en-US" dirty="0"/>
              <a:t>is an international marketing strategy in which products are distributed through as many wholesalers and retailers as possible in a particular market. </a:t>
            </a:r>
            <a:r>
              <a:rPr lang="en-GB" dirty="0"/>
              <a:t>These items are typically low-cost and low-involvement. </a:t>
            </a:r>
          </a:p>
          <a:p>
            <a:r>
              <a:rPr lang="en-GB" dirty="0"/>
              <a:t>(e.g., Coca-Cola can be found in many channels – shops, vending machines, restaurants)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1032" name="Picture 8" descr="Cans of Coca-Cola drinks seen in a supermarket. (Photo by Alex Tai ...">
            <a:extLst>
              <a:ext uri="{FF2B5EF4-FFF2-40B4-BE49-F238E27FC236}">
                <a16:creationId xmlns:a16="http://schemas.microsoft.com/office/drawing/2014/main" id="{DA7DAE1D-9B51-F0D1-F78E-6FED1F235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3661568"/>
            <a:ext cx="2686051" cy="197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oca-Cola is now the official drinks for all KFC and Pizza Hut ...">
            <a:extLst>
              <a:ext uri="{FF2B5EF4-FFF2-40B4-BE49-F238E27FC236}">
                <a16:creationId xmlns:a16="http://schemas.microsoft.com/office/drawing/2014/main" id="{26B58A5F-32CA-C16D-CBB0-4A01E0F97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806190"/>
            <a:ext cx="3200400" cy="168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oca-Cola Vahig Mini Fridge 10 Can Retro Vending Machine Style Beverage Cooler">
            <a:extLst>
              <a:ext uri="{FF2B5EF4-FFF2-40B4-BE49-F238E27FC236}">
                <a16:creationId xmlns:a16="http://schemas.microsoft.com/office/drawing/2014/main" id="{09C15735-5F49-D851-5E40-8CFDD8C611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5" t="5263" r="21053" b="10526"/>
          <a:stretch>
            <a:fillRect/>
          </a:stretch>
        </p:blipFill>
        <p:spPr bwMode="auto">
          <a:xfrm>
            <a:off x="7048499" y="3475709"/>
            <a:ext cx="1588520" cy="216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6090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75BC7-FF75-3095-854C-16A8F529A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F149B-5483-F3DC-4343-8CEF8FF3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533400"/>
            <a:ext cx="86868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Distribution Intensity Approach </a:t>
            </a:r>
            <a:r>
              <a:rPr lang="en-US" sz="1600" b="1" dirty="0">
                <a:highlight>
                  <a:srgbClr val="FFFF00"/>
                </a:highlight>
              </a:rPr>
              <a:t>(1 of 3)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609F5-6199-5749-A232-82B76FF2B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31181"/>
            <a:ext cx="7886700" cy="1093019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/>
              <a:t>Selective distribution </a:t>
            </a:r>
            <a:r>
              <a:rPr lang="en-US" dirty="0"/>
              <a:t>system is a strategy of using only a limited number of channel intermediaries in the international marketing program. </a:t>
            </a:r>
          </a:p>
          <a:p>
            <a:r>
              <a:rPr lang="en-GB" dirty="0"/>
              <a:t> e.g., Rolex has 100 retailers in the UK (compare to Coca-Cola</a:t>
            </a:r>
            <a:r>
              <a:rPr lang="en-US" dirty="0"/>
              <a:t>?)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C5AE9F-0ABD-8074-B324-7DFD82120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2050" name="Picture 2" descr="Rolex – Flughafen Zuerich">
            <a:extLst>
              <a:ext uri="{FF2B5EF4-FFF2-40B4-BE49-F238E27FC236}">
                <a16:creationId xmlns:a16="http://schemas.microsoft.com/office/drawing/2014/main" id="{3B90E47C-60AC-FE96-AA17-A82B13BA53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64" y="3459162"/>
            <a:ext cx="2499784" cy="187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map of united kingdom with cities and cities&#10;&#10;AI-generated content may be incorrect.">
            <a:extLst>
              <a:ext uri="{FF2B5EF4-FFF2-40B4-BE49-F238E27FC236}">
                <a16:creationId xmlns:a16="http://schemas.microsoft.com/office/drawing/2014/main" id="{71E8CB47-7A7D-E1AC-8392-7A0CFDD27D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3124200"/>
            <a:ext cx="2633852" cy="2541060"/>
          </a:xfrm>
          <a:prstGeom prst="rect">
            <a:avLst/>
          </a:prstGeom>
        </p:spPr>
      </p:pic>
      <p:pic>
        <p:nvPicPr>
          <p:cNvPr id="2052" name="Picture 4" descr="Goldsmiths hi-res stock photography and images - Alamy">
            <a:extLst>
              <a:ext uri="{FF2B5EF4-FFF2-40B4-BE49-F238E27FC236}">
                <a16:creationId xmlns:a16="http://schemas.microsoft.com/office/drawing/2014/main" id="{88E4FFCB-4E7C-FA21-1609-F364D90E4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785" y="3449644"/>
            <a:ext cx="2942492" cy="203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42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10B82A-8CE6-28D4-6D99-9890E10C7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3D734-D1EC-C3DA-71D3-825A18686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27037"/>
            <a:ext cx="8686800" cy="1325563"/>
          </a:xfrm>
        </p:spPr>
        <p:txBody>
          <a:bodyPr/>
          <a:lstStyle/>
          <a:p>
            <a:r>
              <a:rPr lang="en-US" b="1" dirty="0">
                <a:highlight>
                  <a:srgbClr val="FFFF00"/>
                </a:highlight>
              </a:rPr>
              <a:t>International Distribution Intensity Approach </a:t>
            </a:r>
            <a:r>
              <a:rPr lang="en-US" sz="1800" b="1" dirty="0">
                <a:highlight>
                  <a:srgbClr val="FFFF00"/>
                </a:highlight>
              </a:rPr>
              <a:t>(1 of 3)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A64A9-CBC3-ACAF-0BEC-8119E0C1C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892423"/>
            <a:ext cx="3352800" cy="3124200"/>
          </a:xfrm>
        </p:spPr>
        <p:txBody>
          <a:bodyPr>
            <a:normAutofit/>
          </a:bodyPr>
          <a:lstStyle/>
          <a:p>
            <a:r>
              <a:rPr lang="en-US" sz="2000" b="1" dirty="0"/>
              <a:t>Exclusive distribution </a:t>
            </a:r>
            <a:r>
              <a:rPr lang="en-US" sz="2000" dirty="0"/>
              <a:t>focuses on offering products through only one wholesaler or retailer in a particular market area. </a:t>
            </a:r>
          </a:p>
          <a:p>
            <a:r>
              <a:rPr lang="en-US" sz="2000" dirty="0"/>
              <a:t> e.g., Ferrari only has 15 dealers in the UK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EACFD53-3126-FE31-6D85-1D1032265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93C966E8-B37D-FDE8-E594-30052E027C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219200"/>
            <a:ext cx="502920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20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41C18FBB-16F2-411E-ACAC-97FBDD9635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95" r="4727"/>
          <a:stretch>
            <a:fillRect/>
          </a:stretch>
        </p:blipFill>
        <p:spPr bwMode="auto">
          <a:xfrm>
            <a:off x="76200" y="1371600"/>
            <a:ext cx="900384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946780-860D-C533-EB43-77C8C2DEEE9D}"/>
              </a:ext>
            </a:extLst>
          </p:cNvPr>
          <p:cNvSpPr txBox="1">
            <a:spLocks/>
          </p:cNvSpPr>
          <p:nvPr/>
        </p:nvSpPr>
        <p:spPr>
          <a:xfrm>
            <a:off x="228600" y="427037"/>
            <a:ext cx="86868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>
                <a:highlight>
                  <a:srgbClr val="FFFF00"/>
                </a:highlight>
              </a:rPr>
              <a:t>Real world example:</a:t>
            </a:r>
          </a:p>
        </p:txBody>
      </p:sp>
    </p:spTree>
    <p:extLst>
      <p:ext uri="{BB962C8B-B14F-4D97-AF65-F5344CB8AC3E}">
        <p14:creationId xmlns:p14="http://schemas.microsoft.com/office/powerpoint/2010/main" val="776447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014" y="136525"/>
            <a:ext cx="7886700" cy="1006476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Channel Length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286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Marketing channel </a:t>
            </a:r>
            <a:r>
              <a:rPr lang="en-US" dirty="0"/>
              <a:t>length refers to </a:t>
            </a:r>
            <a:r>
              <a:rPr lang="en-US" i="1" dirty="0"/>
              <a:t>the number of intermediaries that a product goes through before reaching the consumer.</a:t>
            </a:r>
          </a:p>
          <a:p>
            <a:pPr lvl="1"/>
            <a:r>
              <a:rPr lang="en-US" dirty="0"/>
              <a:t>In a traditional channel, there are two intermediaries: the wholesaler and the retailer.</a:t>
            </a:r>
          </a:p>
          <a:p>
            <a:pPr lvl="1"/>
            <a:r>
              <a:rPr lang="en-US" dirty="0"/>
              <a:t>Direct marketing represents the shortest channel length,  as the product moves directly from the manufacturer to the retail customer.</a:t>
            </a:r>
          </a:p>
          <a:p>
            <a:r>
              <a:rPr lang="en-US" dirty="0"/>
              <a:t>Products that are intensively distributed tend to have longer international marketing channels. (see slide 14)</a:t>
            </a:r>
          </a:p>
          <a:p>
            <a:r>
              <a:rPr lang="en-US" dirty="0"/>
              <a:t>Exclusively distributed products often have shorter channels. (see slide 16)</a:t>
            </a:r>
          </a:p>
          <a:p>
            <a:r>
              <a:rPr lang="en-US" dirty="0"/>
              <a:t>International marketing channels across the globe may differ significantly in both length and complexity.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965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ypical Marketing Channels">
            <a:extLst>
              <a:ext uri="{FF2B5EF4-FFF2-40B4-BE49-F238E27FC236}">
                <a16:creationId xmlns:a16="http://schemas.microsoft.com/office/drawing/2014/main" id="{932DFA50-0EE6-0E58-089B-E7FBBE590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327" y="1295400"/>
            <a:ext cx="5841666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5AE782-3CBE-C2C3-0BFD-E151917EC20B}"/>
              </a:ext>
            </a:extLst>
          </p:cNvPr>
          <p:cNvSpPr txBox="1">
            <a:spLocks/>
          </p:cNvSpPr>
          <p:nvPr/>
        </p:nvSpPr>
        <p:spPr>
          <a:xfrm>
            <a:off x="-81107" y="304800"/>
            <a:ext cx="5273386" cy="6254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Channel Length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DF9062F-44CE-9B36-5EF9-F96AEB104E46}"/>
              </a:ext>
            </a:extLst>
          </p:cNvPr>
          <p:cNvSpPr txBox="1">
            <a:spLocks/>
          </p:cNvSpPr>
          <p:nvPr/>
        </p:nvSpPr>
        <p:spPr>
          <a:xfrm>
            <a:off x="298620" y="1828800"/>
            <a:ext cx="2231566" cy="2286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 dirty="0">
                <a:highlight>
                  <a:srgbClr val="00FF00"/>
                </a:highlight>
              </a:rPr>
              <a:t>Think about Amazon or Netflix. What channel length do they use?</a:t>
            </a:r>
          </a:p>
          <a:p>
            <a:pPr algn="ctr"/>
            <a:r>
              <a:rPr lang="en-US" sz="2000" b="1" dirty="0">
                <a:highlight>
                  <a:srgbClr val="00FF00"/>
                </a:highlight>
              </a:rPr>
              <a:t>(Direct/ short/ multichannel?)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B6B8B8-72B4-2693-79EA-EBCB17DEC43F}"/>
              </a:ext>
            </a:extLst>
          </p:cNvPr>
          <p:cNvSpPr txBox="1"/>
          <p:nvPr/>
        </p:nvSpPr>
        <p:spPr>
          <a:xfrm>
            <a:off x="2895600" y="4267200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Direct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005297-44B6-4356-4E17-DFEC5944533F}"/>
              </a:ext>
            </a:extLst>
          </p:cNvPr>
          <p:cNvSpPr txBox="1"/>
          <p:nvPr/>
        </p:nvSpPr>
        <p:spPr>
          <a:xfrm>
            <a:off x="4038109" y="342900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Short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95C6DF-C612-02DD-BBDD-389A40CC6F71}"/>
              </a:ext>
            </a:extLst>
          </p:cNvPr>
          <p:cNvSpPr txBox="1"/>
          <p:nvPr/>
        </p:nvSpPr>
        <p:spPr>
          <a:xfrm>
            <a:off x="6019800" y="668335"/>
            <a:ext cx="1625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Multichannel</a:t>
            </a: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1C4300CB-C1B9-1E95-7629-F3FCCE0E92F6}"/>
              </a:ext>
            </a:extLst>
          </p:cNvPr>
          <p:cNvSpPr/>
          <p:nvPr/>
        </p:nvSpPr>
        <p:spPr>
          <a:xfrm rot="16200000">
            <a:off x="6641110" y="121165"/>
            <a:ext cx="152400" cy="21463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6500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525" y="157306"/>
            <a:ext cx="836295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Selecting Intermediary Arrangements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795" y="1517505"/>
            <a:ext cx="7886700" cy="4152952"/>
          </a:xfrm>
        </p:spPr>
        <p:txBody>
          <a:bodyPr/>
          <a:lstStyle/>
          <a:p>
            <a:r>
              <a:rPr lang="en-US" dirty="0"/>
              <a:t>The second strategic choice is whether to use traditional intermediaries or to create an in-house distribution channel.</a:t>
            </a:r>
          </a:p>
          <a:p>
            <a:endParaRPr lang="en-US" b="1" dirty="0"/>
          </a:p>
          <a:p>
            <a:r>
              <a:rPr lang="en-US" b="1" dirty="0"/>
              <a:t>Vertical integration </a:t>
            </a:r>
            <a:r>
              <a:rPr lang="en-US" dirty="0"/>
              <a:t>means that one member of the market channel merges with or acquires another intermediary.</a:t>
            </a:r>
          </a:p>
          <a:p>
            <a:pPr lvl="1"/>
            <a:r>
              <a:rPr lang="en-US" dirty="0"/>
              <a:t> Backwards vertical integration occurs when a retail chain develops or acquires its own wholesale distribution system.</a:t>
            </a:r>
          </a:p>
          <a:p>
            <a:pPr lvl="1"/>
            <a:r>
              <a:rPr lang="en-US" dirty="0"/>
              <a:t>Forward vertical integration strategies involve manufacturers establishing wholesale distribution systems or company-owned retail outlets.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3046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0B6898E0-29DB-3D64-F9B6-E12F85925E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167"/>
          <a:stretch>
            <a:fillRect/>
          </a:stretch>
        </p:blipFill>
        <p:spPr bwMode="auto">
          <a:xfrm>
            <a:off x="393032" y="152400"/>
            <a:ext cx="41910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AF7EDA6-FCD3-1B26-E867-B924273B2251}"/>
              </a:ext>
            </a:extLst>
          </p:cNvPr>
          <p:cNvSpPr/>
          <p:nvPr/>
        </p:nvSpPr>
        <p:spPr>
          <a:xfrm>
            <a:off x="6248400" y="304800"/>
            <a:ext cx="2133600" cy="4953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APPLE</a:t>
            </a:r>
          </a:p>
        </p:txBody>
      </p:sp>
      <p:sp>
        <p:nvSpPr>
          <p:cNvPr id="3" name="Right Brace 2">
            <a:extLst>
              <a:ext uri="{FF2B5EF4-FFF2-40B4-BE49-F238E27FC236}">
                <a16:creationId xmlns:a16="http://schemas.microsoft.com/office/drawing/2014/main" id="{746FE544-C167-AE51-6DC7-F1D40DEB6717}"/>
              </a:ext>
            </a:extLst>
          </p:cNvPr>
          <p:cNvSpPr/>
          <p:nvPr/>
        </p:nvSpPr>
        <p:spPr>
          <a:xfrm>
            <a:off x="4429072" y="1252251"/>
            <a:ext cx="826168" cy="3581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A42713-F46E-0430-75D3-7DA7BAB64173}"/>
              </a:ext>
            </a:extLst>
          </p:cNvPr>
          <p:cNvSpPr txBox="1"/>
          <p:nvPr/>
        </p:nvSpPr>
        <p:spPr>
          <a:xfrm>
            <a:off x="5335259" y="2627452"/>
            <a:ext cx="898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Merge into </a:t>
            </a:r>
          </a:p>
          <a:p>
            <a:r>
              <a:rPr lang="en-GB" sz="1200" dirty="0"/>
              <a:t>one company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716E16D-65E6-23BA-4AA7-78DFC1B7D167}"/>
              </a:ext>
            </a:extLst>
          </p:cNvPr>
          <p:cNvCxnSpPr/>
          <p:nvPr/>
        </p:nvCxnSpPr>
        <p:spPr>
          <a:xfrm>
            <a:off x="6553200" y="762000"/>
            <a:ext cx="0" cy="4071651"/>
          </a:xfrm>
          <a:prstGeom prst="straightConnector1">
            <a:avLst/>
          </a:prstGeom>
          <a:ln w="76200">
            <a:solidFill>
              <a:schemeClr val="bg2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69404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381999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Selecting Intermediary Arrangements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524000"/>
            <a:ext cx="8058149" cy="4267200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Horizontal integration </a:t>
            </a:r>
            <a:r>
              <a:rPr lang="en-US" dirty="0"/>
              <a:t>involves acquiring or merging with another company at the same level of the distribution channel</a:t>
            </a:r>
          </a:p>
          <a:p>
            <a:pPr lvl="1"/>
            <a:r>
              <a:rPr lang="en-US" dirty="0"/>
              <a:t>These efforts include manufacturers joining with other manufacturers, wholesalers acquiring other wholesalers, or retailers merging with or acquiring other retailers.</a:t>
            </a:r>
          </a:p>
          <a:p>
            <a:pPr marL="228600" lvl="1" indent="0">
              <a:buNone/>
            </a:pPr>
            <a:endParaRPr lang="en-US" dirty="0"/>
          </a:p>
          <a:p>
            <a:r>
              <a:rPr lang="en-US" b="1" dirty="0"/>
              <a:t>A grey market </a:t>
            </a:r>
            <a:r>
              <a:rPr lang="en-US" dirty="0"/>
              <a:t>is the practice of distributing products through </a:t>
            </a:r>
            <a:r>
              <a:rPr lang="en-GB" dirty="0"/>
              <a:t>channels that were not authorised by the product's marketer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Wholesalers buy a product in one country at a low price and resell it in other markets, or to </a:t>
            </a:r>
            <a:r>
              <a:rPr lang="en-US" dirty="0" err="1"/>
              <a:t>unauthorised</a:t>
            </a:r>
            <a:r>
              <a:rPr lang="en-US" dirty="0"/>
              <a:t> retailers, for profit. </a:t>
            </a:r>
            <a:r>
              <a:rPr lang="en-US" sz="2000" dirty="0"/>
              <a:t>(e.g. iPhones from Singapore are hand-carried to be sold in Indonesia to avoid import tax)</a:t>
            </a:r>
            <a:endParaRPr lang="en-US" dirty="0"/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2459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8EDE38E4-E97A-BEA1-BAEC-B416B84B3C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67"/>
          <a:stretch>
            <a:fillRect/>
          </a:stretch>
        </p:blipFill>
        <p:spPr bwMode="auto">
          <a:xfrm>
            <a:off x="304800" y="152400"/>
            <a:ext cx="48768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4E0D8-BC53-4D3F-2E4B-A14B5D779DFF}"/>
              </a:ext>
            </a:extLst>
          </p:cNvPr>
          <p:cNvSpPr/>
          <p:nvPr/>
        </p:nvSpPr>
        <p:spPr>
          <a:xfrm>
            <a:off x="5638800" y="4407568"/>
            <a:ext cx="2819400" cy="6096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Supplier 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CCB216-E1F0-C03D-4F5B-817EEFA5CCF9}"/>
              </a:ext>
            </a:extLst>
          </p:cNvPr>
          <p:cNvSpPr/>
          <p:nvPr/>
        </p:nvSpPr>
        <p:spPr>
          <a:xfrm>
            <a:off x="5638800" y="3581400"/>
            <a:ext cx="2819400" cy="6096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Manufacturer Z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4FF94E-15D4-95BC-46E8-698B027F8D85}"/>
              </a:ext>
            </a:extLst>
          </p:cNvPr>
          <p:cNvSpPr/>
          <p:nvPr/>
        </p:nvSpPr>
        <p:spPr>
          <a:xfrm>
            <a:off x="5638800" y="2743200"/>
            <a:ext cx="2819400" cy="609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Distributor 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2BFEDF-1ADE-B77B-1AF4-13DF38E203A9}"/>
              </a:ext>
            </a:extLst>
          </p:cNvPr>
          <p:cNvSpPr/>
          <p:nvPr/>
        </p:nvSpPr>
        <p:spPr>
          <a:xfrm>
            <a:off x="5638800" y="1905000"/>
            <a:ext cx="2819400" cy="609600"/>
          </a:xfrm>
          <a:prstGeom prst="rect">
            <a:avLst/>
          </a:prstGeom>
          <a:solidFill>
            <a:srgbClr val="808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Wholesalers P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4046D5-6A9D-4A30-56FB-71203D329EC0}"/>
              </a:ext>
            </a:extLst>
          </p:cNvPr>
          <p:cNvSpPr/>
          <p:nvPr/>
        </p:nvSpPr>
        <p:spPr>
          <a:xfrm>
            <a:off x="5638800" y="1143000"/>
            <a:ext cx="2819400" cy="6096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Retailers X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96A188F-7282-2D0A-D33D-EA9D17FD0AD1}"/>
              </a:ext>
            </a:extLst>
          </p:cNvPr>
          <p:cNvCxnSpPr>
            <a:cxnSpLocks/>
          </p:cNvCxnSpPr>
          <p:nvPr/>
        </p:nvCxnSpPr>
        <p:spPr>
          <a:xfrm>
            <a:off x="4572000" y="1524000"/>
            <a:ext cx="838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C570A875-F77F-1C85-EFBE-2945665F2FDA}"/>
              </a:ext>
            </a:extLst>
          </p:cNvPr>
          <p:cNvSpPr txBox="1"/>
          <p:nvPr/>
        </p:nvSpPr>
        <p:spPr>
          <a:xfrm>
            <a:off x="4533900" y="1143000"/>
            <a:ext cx="990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2 become 1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33D3C54-F67E-457B-F3EF-83FC0A671644}"/>
              </a:ext>
            </a:extLst>
          </p:cNvPr>
          <p:cNvCxnSpPr>
            <a:cxnSpLocks/>
          </p:cNvCxnSpPr>
          <p:nvPr/>
        </p:nvCxnSpPr>
        <p:spPr>
          <a:xfrm>
            <a:off x="4572000" y="2209800"/>
            <a:ext cx="838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4F72136-6533-64EC-7C3D-E60CA3BCE51C}"/>
              </a:ext>
            </a:extLst>
          </p:cNvPr>
          <p:cNvCxnSpPr>
            <a:cxnSpLocks/>
          </p:cNvCxnSpPr>
          <p:nvPr/>
        </p:nvCxnSpPr>
        <p:spPr>
          <a:xfrm>
            <a:off x="4572000" y="3048000"/>
            <a:ext cx="838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37F3208-C4DB-66A7-1048-1BDB3FAE0788}"/>
              </a:ext>
            </a:extLst>
          </p:cNvPr>
          <p:cNvCxnSpPr>
            <a:cxnSpLocks/>
          </p:cNvCxnSpPr>
          <p:nvPr/>
        </p:nvCxnSpPr>
        <p:spPr>
          <a:xfrm>
            <a:off x="4583017" y="3886200"/>
            <a:ext cx="838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CD9A895-12F7-EE0B-BD19-6B5645BE96A3}"/>
              </a:ext>
            </a:extLst>
          </p:cNvPr>
          <p:cNvCxnSpPr>
            <a:cxnSpLocks/>
          </p:cNvCxnSpPr>
          <p:nvPr/>
        </p:nvCxnSpPr>
        <p:spPr>
          <a:xfrm>
            <a:off x="4572000" y="4724400"/>
            <a:ext cx="838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7667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A5D35-0006-8A89-F6C6-96908169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27B4-4803-1168-511B-FA7D6149785E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B5B757-EE2C-8FD3-BE48-28E4997B95F0}"/>
              </a:ext>
            </a:extLst>
          </p:cNvPr>
          <p:cNvSpPr txBox="1">
            <a:spLocks/>
          </p:cNvSpPr>
          <p:nvPr/>
        </p:nvSpPr>
        <p:spPr>
          <a:xfrm>
            <a:off x="504825" y="1066800"/>
            <a:ext cx="8134350" cy="381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What type of distribution tactic- intensive, selective, or exclusive- do you think should be used for the following products?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Milk in the United Kingdom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Luxury jewellery in France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High-end automobiles in Germany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Cigarettes in Mexico</a:t>
            </a:r>
            <a:endParaRPr lang="en-GB" sz="24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15000"/>
              </a:lnSpc>
              <a:spcAft>
                <a:spcPts val="1200"/>
              </a:spcAft>
              <a:buNone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Write your answer on a piece of paper or in a PowerPoint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sz="2400" dirty="0"/>
          </a:p>
          <a:p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899480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DA7C0-A2D3-952B-F99C-F6176B89A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33F5E00-88EF-5688-9B29-72441A965567}"/>
              </a:ext>
            </a:extLst>
          </p:cNvPr>
          <p:cNvSpPr txBox="1">
            <a:spLocks/>
          </p:cNvSpPr>
          <p:nvPr/>
        </p:nvSpPr>
        <p:spPr>
          <a:xfrm>
            <a:off x="628650" y="1981200"/>
            <a:ext cx="78867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6000" b="1" dirty="0">
                <a:highlight>
                  <a:srgbClr val="FFFF00"/>
                </a:highlight>
              </a:rPr>
              <a:t>BREAK</a:t>
            </a:r>
            <a:endParaRPr lang="en-US" sz="6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50914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Objective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international marketing channel functions do various intermediaries perform?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9295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FFA89-445E-07F9-6AA5-1B41B3ACD742}"/>
              </a:ext>
            </a:extLst>
          </p:cNvPr>
          <p:cNvSpPr txBox="1">
            <a:spLocks/>
          </p:cNvSpPr>
          <p:nvPr/>
        </p:nvSpPr>
        <p:spPr>
          <a:xfrm>
            <a:off x="628650" y="457200"/>
            <a:ext cx="7886700" cy="132556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Function of the Marketing Channel</a:t>
            </a:r>
            <a:br>
              <a:rPr lang="en-US" b="1" dirty="0">
                <a:highlight>
                  <a:srgbClr val="FFFF00"/>
                </a:highlight>
              </a:rPr>
            </a:br>
            <a:endParaRPr lang="en-US" sz="31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030E5-66B1-6D0F-F86B-068E8D062B53}"/>
              </a:ext>
            </a:extLst>
          </p:cNvPr>
          <p:cNvSpPr txBox="1">
            <a:spLocks/>
          </p:cNvSpPr>
          <p:nvPr/>
        </p:nvSpPr>
        <p:spPr>
          <a:xfrm>
            <a:off x="628650" y="1524000"/>
            <a:ext cx="7886700" cy="25908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The marketing channel (e.g. retailer/ wholesaler) has several functions, such as:</a:t>
            </a:r>
          </a:p>
          <a:p>
            <a:r>
              <a:rPr lang="en-GB" dirty="0"/>
              <a:t>Warehousing, Inventory Control, and Materials Handling</a:t>
            </a:r>
          </a:p>
          <a:p>
            <a:r>
              <a:rPr lang="en-US" dirty="0"/>
              <a:t>The sorting Function</a:t>
            </a:r>
          </a:p>
          <a:p>
            <a:r>
              <a:rPr lang="en-US" dirty="0"/>
              <a:t>Transportation</a:t>
            </a:r>
          </a:p>
        </p:txBody>
      </p:sp>
    </p:spTree>
    <p:extLst>
      <p:ext uri="{BB962C8B-B14F-4D97-AF65-F5344CB8AC3E}">
        <p14:creationId xmlns:p14="http://schemas.microsoft.com/office/powerpoint/2010/main" val="2692854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7200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Channel function:</a:t>
            </a:r>
            <a:br>
              <a:rPr lang="en-US" b="1" dirty="0">
                <a:highlight>
                  <a:srgbClr val="FFFF00"/>
                </a:highlight>
              </a:rPr>
            </a:br>
            <a:r>
              <a:rPr lang="en-US" sz="3100" b="1" dirty="0">
                <a:highlight>
                  <a:srgbClr val="FFFF00"/>
                </a:highlight>
              </a:rPr>
              <a:t>Warehousing, Inventory Control, and Materials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93081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Warehousing is the process of storing products until they are sold.</a:t>
            </a:r>
          </a:p>
          <a:p>
            <a:r>
              <a:rPr lang="en-US" dirty="0"/>
              <a:t>Marketing channel members also focus on inventory control. </a:t>
            </a:r>
          </a:p>
          <a:p>
            <a:pPr lvl="1"/>
            <a:r>
              <a:rPr lang="en-US" dirty="0"/>
              <a:t>Maintaining an optimal inventory of products that will meet consumer demand without burdening the system with excessive stock constitutes a challenge for logistics managers.</a:t>
            </a:r>
          </a:p>
          <a:p>
            <a:r>
              <a:rPr lang="en-US" dirty="0"/>
              <a:t>Materials handling includes all activities associated with moving products within the manufacturing and warehousing systems.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973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Channel function:</a:t>
            </a:r>
            <a:br>
              <a:rPr lang="en-US" b="1" dirty="0">
                <a:highlight>
                  <a:srgbClr val="FFFF00"/>
                </a:highlight>
              </a:rPr>
            </a:br>
            <a:r>
              <a:rPr lang="en-US" sz="3200" b="1" dirty="0">
                <a:highlight>
                  <a:srgbClr val="FFFF00"/>
                </a:highlight>
              </a:rPr>
              <a:t>The Sorting Function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7824F-CECF-F1D3-3DBA-D8C0847F0FE6}"/>
              </a:ext>
            </a:extLst>
          </p:cNvPr>
          <p:cNvSpPr txBox="1">
            <a:spLocks/>
          </p:cNvSpPr>
          <p:nvPr/>
        </p:nvSpPr>
        <p:spPr>
          <a:xfrm>
            <a:off x="304800" y="1424953"/>
            <a:ext cx="7886700" cy="1051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Sorting out: Break heterogeneous deliveries into relatively homogeneous stocks of products</a:t>
            </a:r>
          </a:p>
        </p:txBody>
      </p:sp>
      <p:pic>
        <p:nvPicPr>
          <p:cNvPr id="2050" name="Picture 2" descr="Amazon Robots in the Warehouse: Efficiency and Innovation - Robotic  Warehouse Picker">
            <a:extLst>
              <a:ext uri="{FF2B5EF4-FFF2-40B4-BE49-F238E27FC236}">
                <a16:creationId xmlns:a16="http://schemas.microsoft.com/office/drawing/2014/main" id="{F345666A-B04F-42DF-D8A7-875311BB2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2260216"/>
            <a:ext cx="5638800" cy="318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82B653-D82F-C528-75AE-316F3CEC828F}"/>
              </a:ext>
            </a:extLst>
          </p:cNvPr>
          <p:cNvSpPr txBox="1"/>
          <p:nvPr/>
        </p:nvSpPr>
        <p:spPr>
          <a:xfrm>
            <a:off x="6875498" y="2555644"/>
            <a:ext cx="11636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Robot pickers at an Amazon warehouse</a:t>
            </a:r>
          </a:p>
        </p:txBody>
      </p:sp>
    </p:spTree>
    <p:extLst>
      <p:ext uri="{BB962C8B-B14F-4D97-AF65-F5344CB8AC3E}">
        <p14:creationId xmlns:p14="http://schemas.microsoft.com/office/powerpoint/2010/main" val="30885207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FD54F8-D02A-E3A1-C43C-E8E8D6FC99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3332" y="380765"/>
            <a:ext cx="5411068" cy="30482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756AD8-D0CD-F603-9462-2C2DB1D177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21" y="3428999"/>
            <a:ext cx="5766479" cy="30228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5AC71D-8EDD-AA84-3096-7D6704249FFE}"/>
              </a:ext>
            </a:extLst>
          </p:cNvPr>
          <p:cNvSpPr txBox="1"/>
          <p:nvPr/>
        </p:nvSpPr>
        <p:spPr>
          <a:xfrm>
            <a:off x="584200" y="2438400"/>
            <a:ext cx="1549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Manual/ human pickers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1D6724-1139-5D93-A048-F01A9C27D9DD}"/>
              </a:ext>
            </a:extLst>
          </p:cNvPr>
          <p:cNvSpPr txBox="1"/>
          <p:nvPr/>
        </p:nvSpPr>
        <p:spPr>
          <a:xfrm>
            <a:off x="1524000" y="406165"/>
            <a:ext cx="1905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Automation sorter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30812F0-8850-BE5F-EAE7-528D4966EBCE}"/>
              </a:ext>
            </a:extLst>
          </p:cNvPr>
          <p:cNvSpPr txBox="1">
            <a:spLocks/>
          </p:cNvSpPr>
          <p:nvPr/>
        </p:nvSpPr>
        <p:spPr>
          <a:xfrm>
            <a:off x="6400800" y="4114800"/>
            <a:ext cx="2231566" cy="1371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 dirty="0">
                <a:highlight>
                  <a:srgbClr val="00FF00"/>
                </a:highlight>
              </a:rPr>
              <a:t>Will robots replace all warehouse workers?</a:t>
            </a:r>
          </a:p>
        </p:txBody>
      </p:sp>
    </p:spTree>
    <p:extLst>
      <p:ext uri="{BB962C8B-B14F-4D97-AF65-F5344CB8AC3E}">
        <p14:creationId xmlns:p14="http://schemas.microsoft.com/office/powerpoint/2010/main" val="31708961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Channel function:</a:t>
            </a:r>
            <a:br>
              <a:rPr lang="en-US" b="1" dirty="0">
                <a:highlight>
                  <a:srgbClr val="FFFF00"/>
                </a:highlight>
              </a:rPr>
            </a:br>
            <a:r>
              <a:rPr lang="en-US" b="1" dirty="0">
                <a:highlight>
                  <a:srgbClr val="FFFF00"/>
                </a:highlight>
              </a:rPr>
              <a:t>Transportation and logistics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global transportation of products will be an important part of international marketing channels.</a:t>
            </a:r>
          </a:p>
          <a:p>
            <a:r>
              <a:rPr lang="en-US" dirty="0"/>
              <a:t>Products must be delivered reliably and effectively.</a:t>
            </a:r>
          </a:p>
          <a:p>
            <a:pPr lvl="1"/>
            <a:r>
              <a:rPr lang="en-US" dirty="0"/>
              <a:t>Deliveries are reliable when they are on time.</a:t>
            </a:r>
          </a:p>
          <a:p>
            <a:pPr lvl="1"/>
            <a:r>
              <a:rPr lang="en-US" dirty="0"/>
              <a:t>Deliveries are effective when the shipments arrive in good quality, undamaged by the mode of transportation.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9258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FB426-92A8-4197-4756-65B5DAC73A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22D9B-9F8C-FC18-6F7A-B7FFB38A2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Logistics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2FAE1-E704-B89E-9827-D975639E5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term </a:t>
            </a:r>
            <a:r>
              <a:rPr lang="en-US" b="1" dirty="0"/>
              <a:t>logistics</a:t>
            </a:r>
            <a:r>
              <a:rPr lang="en-US" dirty="0"/>
              <a:t> refers to all of the activities in the physical movement and storage of goods from the producer to the consumer.</a:t>
            </a:r>
          </a:p>
          <a:p>
            <a:r>
              <a:rPr lang="en-US" dirty="0"/>
              <a:t>The ultimate objective of a logistics program will be to meet the needs of customers in a convenient and timely fashion at the lowest possible cost.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692CDB3-430F-7919-F657-3042C5C8C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7791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C75CB5-FEC0-0F84-27A3-13C94C1CD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81000"/>
            <a:ext cx="8077200" cy="498991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F7CECE5-ABAB-AFFB-0272-D0323F33306F}"/>
              </a:ext>
            </a:extLst>
          </p:cNvPr>
          <p:cNvSpPr txBox="1">
            <a:spLocks/>
          </p:cNvSpPr>
          <p:nvPr/>
        </p:nvSpPr>
        <p:spPr>
          <a:xfrm>
            <a:off x="228600" y="5257800"/>
            <a:ext cx="4933950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b="1" dirty="0"/>
              <a:t>Various transportation mode in supply chain</a:t>
            </a:r>
          </a:p>
        </p:txBody>
      </p:sp>
    </p:spTree>
    <p:extLst>
      <p:ext uri="{BB962C8B-B14F-4D97-AF65-F5344CB8AC3E}">
        <p14:creationId xmlns:p14="http://schemas.microsoft.com/office/powerpoint/2010/main" val="1719922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577" y="19407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Terrorism and International Marketing Channels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20098"/>
            <a:ext cx="8134350" cy="4152952"/>
          </a:xfrm>
        </p:spPr>
        <p:txBody>
          <a:bodyPr>
            <a:normAutofit/>
          </a:bodyPr>
          <a:lstStyle/>
          <a:p>
            <a:r>
              <a:rPr lang="en-US" dirty="0"/>
              <a:t>The increased occurrence of global terrorism has exhibited a significant impact on international distribution activities.</a:t>
            </a:r>
          </a:p>
          <a:p>
            <a:pPr lvl="1"/>
            <a:r>
              <a:rPr lang="en-US" dirty="0"/>
              <a:t>Due to tighter security restrictions worldwide, delays in product shipments to international destinations have become more common.</a:t>
            </a:r>
          </a:p>
          <a:p>
            <a:r>
              <a:rPr lang="en-US" dirty="0"/>
              <a:t>In general, terrorism is considered an external risk that directly impacts product flow. It can affect all forms of transportation.</a:t>
            </a:r>
          </a:p>
          <a:p>
            <a:pPr lvl="1"/>
            <a:r>
              <a:rPr lang="en-GB" dirty="0"/>
              <a:t> The increase in piracy, particularly in the Gulf of Aden, the Indian Ocean, and the Arabian Sea near Somalia, has recently been a concern for product transportation</a:t>
            </a:r>
            <a:r>
              <a:rPr lang="en-US" dirty="0"/>
              <a:t>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536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B3A53-6D1A-453D-5981-007091E9F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1DCF0-C21F-B2D3-F7B1-0370A9C1C39F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34BA287-60A9-04A9-7AB8-5A7673A3DE61}"/>
              </a:ext>
            </a:extLst>
          </p:cNvPr>
          <p:cNvSpPr txBox="1">
            <a:spLocks/>
          </p:cNvSpPr>
          <p:nvPr/>
        </p:nvSpPr>
        <p:spPr>
          <a:xfrm>
            <a:off x="504825" y="1066800"/>
            <a:ext cx="8134350" cy="381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What type of distribution tactic- intensive, selective, or exclusive- do you think should be used for the following products?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Milk in the United Kingdom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Luxury jewellery in France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High-end automobiles in Germany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Cigarettes in Mexico</a:t>
            </a:r>
            <a:endParaRPr lang="en-GB" sz="24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15000"/>
              </a:lnSpc>
              <a:spcAft>
                <a:spcPts val="1200"/>
              </a:spcAft>
              <a:buNone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Write your answer on a piece of paper or in a PowerPoint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sz="2400" dirty="0"/>
          </a:p>
          <a:p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6437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D2875B-EC0B-CA33-1BD7-5EE7668F3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21CA9-FC99-57DD-E864-5C86C26AA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750" y="1226185"/>
            <a:ext cx="8058150" cy="1325563"/>
          </a:xfrm>
        </p:spPr>
        <p:txBody>
          <a:bodyPr>
            <a:normAutofit/>
          </a:bodyPr>
          <a:lstStyle/>
          <a:p>
            <a:r>
              <a:rPr lang="en-US" sz="2400" b="1" dirty="0">
                <a:highlight>
                  <a:srgbClr val="FFFF00"/>
                </a:highlight>
              </a:rPr>
              <a:t>Do the research on the closure of Strait of Hormuz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22AB5-9871-DF3F-0A29-B69458A9D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8050" y="2478036"/>
            <a:ext cx="7886700" cy="148436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Imagine yourself as the marketing manager of an international brand. Will your brand be impacted by the closure of the </a:t>
            </a:r>
            <a:r>
              <a:rPr lang="en-US" dirty="0"/>
              <a:t>Strait of Hormuz? How?</a:t>
            </a:r>
          </a:p>
          <a:p>
            <a:r>
              <a:rPr lang="en-US" dirty="0"/>
              <a:t>Write your answer on a piece of paper / PowerPoint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8AA1847-5FE2-7537-0C78-67CACDBCB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89E8B14-529C-F657-AD92-3260891CD2B6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15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8225216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Objective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international retailing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0412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Retailing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2838476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The final destination for many distribution activities will be the retail store or retail outlet.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International retailing refers to all of the retail activities that occur across national boundaries.</a:t>
            </a:r>
          </a:p>
          <a:p>
            <a:pPr lvl="1"/>
            <a:r>
              <a:rPr lang="en-US" sz="2400" dirty="0"/>
              <a:t>The definition focuses specifically on large, international retail firms that conduct operations in more than one country.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275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014" y="2372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Types of International Retail Outlets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39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7D1CD-4A86-5540-F8F3-7558476B12E5}"/>
              </a:ext>
            </a:extLst>
          </p:cNvPr>
          <p:cNvSpPr txBox="1">
            <a:spLocks/>
          </p:cNvSpPr>
          <p:nvPr/>
        </p:nvSpPr>
        <p:spPr>
          <a:xfrm>
            <a:off x="594014" y="1447800"/>
            <a:ext cx="8397586" cy="3810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Convenience stores (corner shops – sell cigarettes)</a:t>
            </a:r>
          </a:p>
          <a:p>
            <a:r>
              <a:rPr lang="en-US" sz="2400" dirty="0"/>
              <a:t>Supermarket/ Grocery stores (ASDA, Tesco, Aldi)</a:t>
            </a:r>
          </a:p>
          <a:p>
            <a:r>
              <a:rPr lang="en-US" sz="2400" dirty="0"/>
              <a:t>Hypermarkets (Tesco Extra / big size supermarket)</a:t>
            </a:r>
          </a:p>
          <a:p>
            <a:r>
              <a:rPr lang="en-US" sz="2400" dirty="0"/>
              <a:t>Open-air markets  (Bullring open market)</a:t>
            </a:r>
          </a:p>
          <a:p>
            <a:r>
              <a:rPr lang="en-US" sz="2400" dirty="0"/>
              <a:t>Department stores – Multiple product lines e.g. Selfridge, John Lewis</a:t>
            </a:r>
          </a:p>
          <a:p>
            <a:r>
              <a:rPr lang="en-US" sz="2400" dirty="0"/>
              <a:t>Discount store (e.g. B&amp;M, Poundland)</a:t>
            </a:r>
          </a:p>
          <a:p>
            <a:r>
              <a:rPr lang="en-US" sz="2400" dirty="0" err="1"/>
              <a:t>Speciality</a:t>
            </a:r>
            <a:r>
              <a:rPr lang="en-US" sz="2400" dirty="0"/>
              <a:t> stores – single product line (e.g. gift shop/ card shop)</a:t>
            </a:r>
          </a:p>
          <a:p>
            <a:r>
              <a:rPr lang="en-US" sz="2400" dirty="0"/>
              <a:t>Online retailing (ASOS, Shein)</a:t>
            </a:r>
          </a:p>
        </p:txBody>
      </p:sp>
    </p:spTree>
    <p:extLst>
      <p:ext uri="{BB962C8B-B14F-4D97-AF65-F5344CB8AC3E}">
        <p14:creationId xmlns:p14="http://schemas.microsoft.com/office/powerpoint/2010/main" val="35977327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11B85-0276-B91B-0DFA-038195CA0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CDCF730-A2BA-BE6A-6665-468A4C977A2B}"/>
              </a:ext>
            </a:extLst>
          </p:cNvPr>
          <p:cNvSpPr>
            <a:spLocks noGrp="1"/>
          </p:cNvSpPr>
          <p:nvPr/>
        </p:nvSpPr>
        <p:spPr>
          <a:xfrm>
            <a:off x="444713" y="1600200"/>
            <a:ext cx="8102173" cy="213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Find a product that has an </a:t>
            </a:r>
            <a:r>
              <a:rPr lang="en-GB" sz="2400" b="1" dirty="0"/>
              <a:t>intensive distribution channel </a:t>
            </a:r>
            <a:r>
              <a:rPr lang="en-GB" sz="2400" dirty="0"/>
              <a:t>(see slide 14) in </a:t>
            </a:r>
            <a:r>
              <a:rPr lang="en-GB" sz="2400" b="1" dirty="0"/>
              <a:t>a country of your choice</a:t>
            </a:r>
            <a:r>
              <a:rPr lang="en-GB" sz="2400" dirty="0"/>
              <a:t>. Look for this information online. What can you say about its distribution channels in that country?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Write down your report on PowerPoint slide/ Paper</a:t>
            </a: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C80BD-F923-746F-254B-8836251F60B8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Group Activity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265846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0257-8615-1ED0-1A83-1CA7674F2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2875F1-6CAB-7F65-9041-0DBD6DE9E63F}"/>
              </a:ext>
            </a:extLst>
          </p:cNvPr>
          <p:cNvSpPr>
            <a:spLocks noGrp="1"/>
          </p:cNvSpPr>
          <p:nvPr/>
        </p:nvSpPr>
        <p:spPr>
          <a:xfrm>
            <a:off x="2971800" y="3810000"/>
            <a:ext cx="5806988" cy="140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/>
              <a:t>Next week we will study</a:t>
            </a:r>
          </a:p>
          <a:p>
            <a:pPr marL="0" indent="0" algn="ctr">
              <a:buNone/>
            </a:pPr>
            <a:r>
              <a:rPr lang="en-GB" sz="2800" b="1" dirty="0"/>
              <a:t>Ethics in International Marketing and</a:t>
            </a:r>
          </a:p>
          <a:p>
            <a:pPr marL="0" indent="0" algn="ctr">
              <a:buNone/>
            </a:pPr>
            <a:r>
              <a:rPr lang="en-GB" sz="2800" b="1" dirty="0"/>
              <a:t>Assessment Surgeries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120C0F2-0D23-0ED8-9D89-4B66AD19E2BC}"/>
              </a:ext>
            </a:extLst>
          </p:cNvPr>
          <p:cNvSpPr txBox="1"/>
          <p:nvPr/>
        </p:nvSpPr>
        <p:spPr>
          <a:xfrm>
            <a:off x="76200" y="457200"/>
            <a:ext cx="4112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Any 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4" name="Picture 3" descr="Image result for any questions gif">
            <a:extLst>
              <a:ext uri="{FF2B5EF4-FFF2-40B4-BE49-F238E27FC236}">
                <a16:creationId xmlns:a16="http://schemas.microsoft.com/office/drawing/2014/main" id="{73F1C5A4-488F-D9AA-47DC-B20F8A7F7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7" y="1075346"/>
            <a:ext cx="3500026" cy="211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0710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09BC-F1AB-3DBA-E0C8-F4028AE8E5BD}"/>
              </a:ext>
            </a:extLst>
          </p:cNvPr>
          <p:cNvSpPr txBox="1">
            <a:spLocks/>
          </p:cNvSpPr>
          <p:nvPr/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F2C6-A3C3-EDAD-D110-1452F43595EE}"/>
              </a:ext>
            </a:extLst>
          </p:cNvPr>
          <p:cNvSpPr txBox="1">
            <a:spLocks/>
          </p:cNvSpPr>
          <p:nvPr/>
        </p:nvSpPr>
        <p:spPr>
          <a:xfrm>
            <a:off x="628650" y="1352524"/>
            <a:ext cx="7886700" cy="415295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1400" b="0" i="0" dirty="0">
              <a:effectLst/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Baack, D. G. (2018). </a:t>
            </a:r>
            <a:r>
              <a:rPr lang="en-GB" sz="1400" b="0" i="1" dirty="0">
                <a:effectLst/>
                <a:latin typeface="Aptos" panose="020B0004020202020204" pitchFamily="34" charset="0"/>
              </a:rPr>
              <a:t>International marketing</a:t>
            </a:r>
            <a:r>
              <a:rPr lang="en-GB" sz="1400" b="0" i="0" dirty="0">
                <a:effectLst/>
                <a:latin typeface="Aptos" panose="020B0004020202020204" pitchFamily="34" charset="0"/>
              </a:rPr>
              <a:t>., 2nd edition. London: SAGE Publications.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 err="1">
                <a:latin typeface="Aptos" panose="020B0004020202020204" pitchFamily="34" charset="0"/>
              </a:rPr>
              <a:t>Czinkota</a:t>
            </a:r>
            <a:r>
              <a:rPr lang="en-GB" sz="1400" dirty="0">
                <a:latin typeface="Aptos" panose="020B0004020202020204" pitchFamily="34" charset="0"/>
              </a:rPr>
              <a:t>, M.R. (2011) </a:t>
            </a:r>
            <a:r>
              <a:rPr lang="en-GB" sz="1400" i="1" dirty="0">
                <a:latin typeface="Aptos" panose="020B0004020202020204" pitchFamily="34" charset="0"/>
              </a:rPr>
              <a:t>International Marketing</a:t>
            </a:r>
            <a:r>
              <a:rPr lang="en-GB" sz="1400" dirty="0">
                <a:latin typeface="Aptos" panose="020B0004020202020204" pitchFamily="34" charset="0"/>
              </a:rPr>
              <a:t>. </a:t>
            </a:r>
            <a:r>
              <a:rPr lang="en-GB" sz="1400" dirty="0" err="1">
                <a:latin typeface="Aptos" panose="020B0004020202020204" pitchFamily="34" charset="0"/>
              </a:rPr>
              <a:t>Hampsire</a:t>
            </a:r>
            <a:r>
              <a:rPr lang="en-GB" sz="1400" dirty="0">
                <a:latin typeface="Aptos" panose="020B0004020202020204" pitchFamily="34" charset="0"/>
              </a:rPr>
              <a:t>: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De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Búrca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S., Fletcher, R. and Brown, L. (2004)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International marketing : an SME perspective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. 1st ed. Harlow, England: FT Prentice Hall.</a:t>
            </a:r>
            <a:endParaRPr lang="en-GB" sz="1400" dirty="0"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Doole, I. and Lowe, R. (2012) </a:t>
            </a:r>
            <a:r>
              <a:rPr lang="en-GB" sz="1400" i="1" dirty="0">
                <a:latin typeface="Aptos" panose="020B0004020202020204" pitchFamily="34" charset="0"/>
              </a:rPr>
              <a:t>International marketing strategy : analysis, development and implementation</a:t>
            </a:r>
            <a:r>
              <a:rPr lang="en-GB" sz="1400" dirty="0">
                <a:latin typeface="Aptos" panose="020B0004020202020204" pitchFamily="34" charset="0"/>
              </a:rPr>
              <a:t>.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Keegan, W.J. and Green, M.C. (2013) </a:t>
            </a:r>
            <a:r>
              <a:rPr lang="en-GB" sz="1400" i="1" dirty="0">
                <a:latin typeface="Aptos" panose="020B0004020202020204" pitchFamily="34" charset="0"/>
              </a:rPr>
              <a:t>Global marketing</a:t>
            </a:r>
            <a:r>
              <a:rPr lang="en-GB" sz="1400" dirty="0">
                <a:latin typeface="Aptos" panose="020B0004020202020204" pitchFamily="34" charset="0"/>
              </a:rPr>
              <a:t>. 7th ed., global ed. Boston, Mass. ; London: Pearson.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Ko, E., Kim, E., Taylor, C. R., Kim, K. H., &amp; Kang, I. J. (2007). Cross-national market segmentation in the fashion industry: A study of European, Korean, and US consumers. International Marketing Review, 24(5), 629–651.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Mathur, U. C. (2008). </a:t>
            </a:r>
            <a:r>
              <a:rPr lang="en-GB" sz="1400" i="1" dirty="0">
                <a:latin typeface="Aptos" panose="020B0004020202020204" pitchFamily="34" charset="0"/>
              </a:rPr>
              <a:t>International marketing management : text and cases</a:t>
            </a:r>
            <a:r>
              <a:rPr lang="en-GB" sz="1400" dirty="0">
                <a:latin typeface="Aptos" panose="020B0004020202020204" pitchFamily="34" charset="0"/>
              </a:rPr>
              <a:t>. SAGE.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Wind, Y., &amp; Douglas, S. P. (1972). International market segmentation. European Journal of Marketing, 6(1), 17–25.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788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9301</TotalTime>
  <Words>2100</Words>
  <Application>Microsoft Office PowerPoint</Application>
  <PresentationFormat>On-screen Show (4:3)</PresentationFormat>
  <Paragraphs>235</Paragraphs>
  <Slides>42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Aptos</vt:lpstr>
      <vt:lpstr>Aptos Display</vt:lpstr>
      <vt:lpstr>Arial</vt:lpstr>
      <vt:lpstr>Calibri</vt:lpstr>
      <vt:lpstr>Courier New</vt:lpstr>
      <vt:lpstr>Symbol</vt:lpstr>
      <vt:lpstr>Times New Roman</vt:lpstr>
      <vt:lpstr>Wingdings</vt:lpstr>
      <vt:lpstr>Custom Design</vt:lpstr>
      <vt:lpstr>CDC PPT master theme</vt:lpstr>
      <vt:lpstr>International Marketing: Principles and Practices LCMB 7026</vt:lpstr>
      <vt:lpstr>Week Eight</vt:lpstr>
      <vt:lpstr>Last Week</vt:lpstr>
      <vt:lpstr>PowerPoint Presentation</vt:lpstr>
      <vt:lpstr>To refresh your memory</vt:lpstr>
      <vt:lpstr>To refresh your memory</vt:lpstr>
      <vt:lpstr>To refresh your memory</vt:lpstr>
      <vt:lpstr>How does today’s session link to your assessment?</vt:lpstr>
      <vt:lpstr>Learning Objective 1</vt:lpstr>
      <vt:lpstr>International Marketing Channels</vt:lpstr>
      <vt:lpstr>International Marketing Channels</vt:lpstr>
      <vt:lpstr>International Marketing Channel Decisions</vt:lpstr>
      <vt:lpstr>Distribution Intensity</vt:lpstr>
      <vt:lpstr>International Distribution Intensity Approach (1 of 3)</vt:lpstr>
      <vt:lpstr>International Distribution Intensity Approach (1 of 3)</vt:lpstr>
      <vt:lpstr>International Distribution Intensity Approach (1 of 3)</vt:lpstr>
      <vt:lpstr>PowerPoint Presentation</vt:lpstr>
      <vt:lpstr>Channel Length</vt:lpstr>
      <vt:lpstr>PowerPoint Presentation</vt:lpstr>
      <vt:lpstr>Selecting Intermediary Arrangements</vt:lpstr>
      <vt:lpstr>PowerPoint Presentation</vt:lpstr>
      <vt:lpstr>Selecting Intermediary Arrangements</vt:lpstr>
      <vt:lpstr>PowerPoint Presentation</vt:lpstr>
      <vt:lpstr>PowerPoint Presentation</vt:lpstr>
      <vt:lpstr>PowerPoint Presentation</vt:lpstr>
      <vt:lpstr>Learning Objective 2</vt:lpstr>
      <vt:lpstr>PowerPoint Presentation</vt:lpstr>
      <vt:lpstr>Channel function: Warehousing, Inventory Control, and Materials Handling</vt:lpstr>
      <vt:lpstr>Channel function: The Sorting Function</vt:lpstr>
      <vt:lpstr>PowerPoint Presentation</vt:lpstr>
      <vt:lpstr>Channel function: Transportation and logistics</vt:lpstr>
      <vt:lpstr>Logistics</vt:lpstr>
      <vt:lpstr>PowerPoint Presentation</vt:lpstr>
      <vt:lpstr>Terrorism and International Marketing Channels</vt:lpstr>
      <vt:lpstr>PowerPoint Presentation</vt:lpstr>
      <vt:lpstr>Do the research on the closure of Strait of Hormuz</vt:lpstr>
      <vt:lpstr>Learning Objective 3</vt:lpstr>
      <vt:lpstr>International Retailing</vt:lpstr>
      <vt:lpstr>Types of International Retail Outlets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 Essentials of International Marketing   Chapter One Introduction to International Marketing</dc:title>
  <dc:creator>Dan Baack</dc:creator>
  <cp:lastModifiedBy>Dian Mayasari</cp:lastModifiedBy>
  <cp:revision>984</cp:revision>
  <dcterms:created xsi:type="dcterms:W3CDTF">2011-10-11T02:36:14Z</dcterms:created>
  <dcterms:modified xsi:type="dcterms:W3CDTF">2026-06-17T11:39:16Z</dcterms:modified>
</cp:coreProperties>
</file>