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69" r:id="rId2"/>
    <p:sldId id="256" r:id="rId3"/>
    <p:sldId id="257" r:id="rId4"/>
    <p:sldId id="258" r:id="rId5"/>
    <p:sldId id="265" r:id="rId6"/>
    <p:sldId id="260" r:id="rId7"/>
    <p:sldId id="264" r:id="rId8"/>
    <p:sldId id="261" r:id="rId9"/>
    <p:sldId id="266" r:id="rId10"/>
    <p:sldId id="262" r:id="rId11"/>
    <p:sldId id="263"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4E6F60A-1DF9-4176-B49F-A5C04D743236}" type="datetimeFigureOut">
              <a:rPr lang="en-GB" smtClean="0"/>
              <a:t>23/01/2020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632817-66A8-4E72-8EE1-E0F84D686804}" type="slidenum">
              <a:rPr lang="en-GB" smtClean="0"/>
              <a:t>‹#›</a:t>
            </a:fld>
            <a:endParaRPr lang="en-GB"/>
          </a:p>
        </p:txBody>
      </p:sp>
    </p:spTree>
    <p:extLst>
      <p:ext uri="{BB962C8B-B14F-4D97-AF65-F5344CB8AC3E}">
        <p14:creationId xmlns:p14="http://schemas.microsoft.com/office/powerpoint/2010/main" val="2035735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E6F60A-1DF9-4176-B49F-A5C04D743236}" type="datetimeFigureOut">
              <a:rPr lang="en-GB" smtClean="0"/>
              <a:t>23/01/2020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632817-66A8-4E72-8EE1-E0F84D686804}" type="slidenum">
              <a:rPr lang="en-GB" smtClean="0"/>
              <a:t>‹#›</a:t>
            </a:fld>
            <a:endParaRPr lang="en-GB"/>
          </a:p>
        </p:txBody>
      </p:sp>
    </p:spTree>
    <p:extLst>
      <p:ext uri="{BB962C8B-B14F-4D97-AF65-F5344CB8AC3E}">
        <p14:creationId xmlns:p14="http://schemas.microsoft.com/office/powerpoint/2010/main" val="1358132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E6F60A-1DF9-4176-B49F-A5C04D743236}" type="datetimeFigureOut">
              <a:rPr lang="en-GB" smtClean="0"/>
              <a:t>23/01/2020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632817-66A8-4E72-8EE1-E0F84D686804}" type="slidenum">
              <a:rPr lang="en-GB" smtClean="0"/>
              <a:t>‹#›</a:t>
            </a:fld>
            <a:endParaRPr lang="en-GB"/>
          </a:p>
        </p:txBody>
      </p:sp>
    </p:spTree>
    <p:extLst>
      <p:ext uri="{BB962C8B-B14F-4D97-AF65-F5344CB8AC3E}">
        <p14:creationId xmlns:p14="http://schemas.microsoft.com/office/powerpoint/2010/main" val="1313845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4E6F60A-1DF9-4176-B49F-A5C04D743236}" type="datetimeFigureOut">
              <a:rPr lang="en-GB" smtClean="0"/>
              <a:t>23/01/2020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632817-66A8-4E72-8EE1-E0F84D686804}" type="slidenum">
              <a:rPr lang="en-GB" smtClean="0"/>
              <a:t>‹#›</a:t>
            </a:fld>
            <a:endParaRPr lang="en-GB"/>
          </a:p>
        </p:txBody>
      </p:sp>
    </p:spTree>
    <p:extLst>
      <p:ext uri="{BB962C8B-B14F-4D97-AF65-F5344CB8AC3E}">
        <p14:creationId xmlns:p14="http://schemas.microsoft.com/office/powerpoint/2010/main" val="983995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4E6F60A-1DF9-4176-B49F-A5C04D743236}" type="datetimeFigureOut">
              <a:rPr lang="en-GB" smtClean="0"/>
              <a:t>23/01/2020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8632817-66A8-4E72-8EE1-E0F84D686804}" type="slidenum">
              <a:rPr lang="en-GB" smtClean="0"/>
              <a:t>‹#›</a:t>
            </a:fld>
            <a:endParaRPr lang="en-GB"/>
          </a:p>
        </p:txBody>
      </p:sp>
    </p:spTree>
    <p:extLst>
      <p:ext uri="{BB962C8B-B14F-4D97-AF65-F5344CB8AC3E}">
        <p14:creationId xmlns:p14="http://schemas.microsoft.com/office/powerpoint/2010/main" val="22186167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4E6F60A-1DF9-4176-B49F-A5C04D743236}" type="datetimeFigureOut">
              <a:rPr lang="en-GB" smtClean="0"/>
              <a:t>23/01/2020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8632817-66A8-4E72-8EE1-E0F84D686804}" type="slidenum">
              <a:rPr lang="en-GB" smtClean="0"/>
              <a:t>‹#›</a:t>
            </a:fld>
            <a:endParaRPr lang="en-GB"/>
          </a:p>
        </p:txBody>
      </p:sp>
    </p:spTree>
    <p:extLst>
      <p:ext uri="{BB962C8B-B14F-4D97-AF65-F5344CB8AC3E}">
        <p14:creationId xmlns:p14="http://schemas.microsoft.com/office/powerpoint/2010/main" val="3835475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E6F60A-1DF9-4176-B49F-A5C04D743236}" type="datetimeFigureOut">
              <a:rPr lang="en-GB" smtClean="0"/>
              <a:t>23/01/2020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8632817-66A8-4E72-8EE1-E0F84D686804}" type="slidenum">
              <a:rPr lang="en-GB" smtClean="0"/>
              <a:t>‹#›</a:t>
            </a:fld>
            <a:endParaRPr lang="en-GB"/>
          </a:p>
        </p:txBody>
      </p:sp>
    </p:spTree>
    <p:extLst>
      <p:ext uri="{BB962C8B-B14F-4D97-AF65-F5344CB8AC3E}">
        <p14:creationId xmlns:p14="http://schemas.microsoft.com/office/powerpoint/2010/main" val="2121199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4E6F60A-1DF9-4176-B49F-A5C04D743236}" type="datetimeFigureOut">
              <a:rPr lang="en-GB" smtClean="0"/>
              <a:t>23/01/2020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632817-66A8-4E72-8EE1-E0F84D686804}" type="slidenum">
              <a:rPr lang="en-GB" smtClean="0"/>
              <a:t>‹#›</a:t>
            </a:fld>
            <a:endParaRPr lang="en-GB"/>
          </a:p>
        </p:txBody>
      </p:sp>
    </p:spTree>
    <p:extLst>
      <p:ext uri="{BB962C8B-B14F-4D97-AF65-F5344CB8AC3E}">
        <p14:creationId xmlns:p14="http://schemas.microsoft.com/office/powerpoint/2010/main" val="229355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4E6F60A-1DF9-4176-B49F-A5C04D743236}" type="datetimeFigureOut">
              <a:rPr lang="en-GB" smtClean="0"/>
              <a:t>23/01/2020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632817-66A8-4E72-8EE1-E0F84D686804}" type="slidenum">
              <a:rPr lang="en-GB" smtClean="0"/>
              <a:t>‹#›</a:t>
            </a:fld>
            <a:endParaRPr lang="en-GB"/>
          </a:p>
        </p:txBody>
      </p:sp>
    </p:spTree>
    <p:extLst>
      <p:ext uri="{BB962C8B-B14F-4D97-AF65-F5344CB8AC3E}">
        <p14:creationId xmlns:p14="http://schemas.microsoft.com/office/powerpoint/2010/main" val="3131200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E6F60A-1DF9-4176-B49F-A5C04D743236}" type="datetimeFigureOut">
              <a:rPr lang="en-GB" smtClean="0"/>
              <a:t>23/01/2020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632817-66A8-4E72-8EE1-E0F84D686804}" type="slidenum">
              <a:rPr lang="en-GB" smtClean="0"/>
              <a:t>‹#›</a:t>
            </a:fld>
            <a:endParaRPr lang="en-GB"/>
          </a:p>
        </p:txBody>
      </p:sp>
    </p:spTree>
    <p:extLst>
      <p:ext uri="{BB962C8B-B14F-4D97-AF65-F5344CB8AC3E}">
        <p14:creationId xmlns:p14="http://schemas.microsoft.com/office/powerpoint/2010/main" val="586608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E6F60A-1DF9-4176-B49F-A5C04D743236}" type="datetimeFigureOut">
              <a:rPr lang="en-GB" smtClean="0"/>
              <a:t>23/01/2020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632817-66A8-4E72-8EE1-E0F84D68680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4069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E6F60A-1DF9-4176-B49F-A5C04D743236}" type="datetimeFigureOut">
              <a:rPr lang="en-GB" smtClean="0"/>
              <a:t>23/01/2020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632817-66A8-4E72-8EE1-E0F84D686804}" type="slidenum">
              <a:rPr lang="en-GB" smtClean="0"/>
              <a:t>‹#›</a:t>
            </a:fld>
            <a:endParaRPr lang="en-GB"/>
          </a:p>
        </p:txBody>
      </p:sp>
    </p:spTree>
    <p:extLst>
      <p:ext uri="{BB962C8B-B14F-4D97-AF65-F5344CB8AC3E}">
        <p14:creationId xmlns:p14="http://schemas.microsoft.com/office/powerpoint/2010/main" val="18296541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E6F60A-1DF9-4176-B49F-A5C04D743236}" type="datetimeFigureOut">
              <a:rPr lang="en-GB" smtClean="0"/>
              <a:t>23/01/2020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632817-66A8-4E72-8EE1-E0F84D68680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613684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E6F60A-1DF9-4176-B49F-A5C04D743236}" type="datetimeFigureOut">
              <a:rPr lang="en-GB" smtClean="0"/>
              <a:t>23/01/2020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632817-66A8-4E72-8EE1-E0F84D686804}" type="slidenum">
              <a:rPr lang="en-GB" smtClean="0"/>
              <a:t>‹#›</a:t>
            </a:fld>
            <a:endParaRPr lang="en-GB"/>
          </a:p>
        </p:txBody>
      </p:sp>
    </p:spTree>
    <p:extLst>
      <p:ext uri="{BB962C8B-B14F-4D97-AF65-F5344CB8AC3E}">
        <p14:creationId xmlns:p14="http://schemas.microsoft.com/office/powerpoint/2010/main" val="2829929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E6F60A-1DF9-4176-B49F-A5C04D743236}" type="datetimeFigureOut">
              <a:rPr lang="en-GB" smtClean="0"/>
              <a:t>23/01/2020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632817-66A8-4E72-8EE1-E0F84D686804}" type="slidenum">
              <a:rPr lang="en-GB" smtClean="0"/>
              <a:t>‹#›</a:t>
            </a:fld>
            <a:endParaRPr lang="en-GB"/>
          </a:p>
        </p:txBody>
      </p:sp>
    </p:spTree>
    <p:extLst>
      <p:ext uri="{BB962C8B-B14F-4D97-AF65-F5344CB8AC3E}">
        <p14:creationId xmlns:p14="http://schemas.microsoft.com/office/powerpoint/2010/main" val="12904345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E6F60A-1DF9-4176-B49F-A5C04D743236}" type="datetimeFigureOut">
              <a:rPr lang="en-GB" smtClean="0"/>
              <a:t>23/01/2020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632817-66A8-4E72-8EE1-E0F84D686804}" type="slidenum">
              <a:rPr lang="en-GB" smtClean="0"/>
              <a:t>‹#›</a:t>
            </a:fld>
            <a:endParaRPr lang="en-GB"/>
          </a:p>
        </p:txBody>
      </p:sp>
    </p:spTree>
    <p:extLst>
      <p:ext uri="{BB962C8B-B14F-4D97-AF65-F5344CB8AC3E}">
        <p14:creationId xmlns:p14="http://schemas.microsoft.com/office/powerpoint/2010/main" val="1278955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4E6F60A-1DF9-4176-B49F-A5C04D743236}" type="datetimeFigureOut">
              <a:rPr lang="en-GB" smtClean="0"/>
              <a:t>23/01/2020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E8632817-66A8-4E72-8EE1-E0F84D686804}" type="slidenum">
              <a:rPr lang="en-GB" smtClean="0"/>
              <a:t>‹#›</a:t>
            </a:fld>
            <a:endParaRPr lang="en-GB"/>
          </a:p>
        </p:txBody>
      </p:sp>
    </p:spTree>
    <p:extLst>
      <p:ext uri="{BB962C8B-B14F-4D97-AF65-F5344CB8AC3E}">
        <p14:creationId xmlns:p14="http://schemas.microsoft.com/office/powerpoint/2010/main" val="109666334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gov.wales/sites/default/files/publications/2018-02/foundation-phase-framework-revised-2015.pdf" TargetMode="External"/><Relationship Id="rId2" Type="http://schemas.openxmlformats.org/officeDocument/2006/relationships/hyperlink" Target="https://gov.wales/sites/default/files/publications/2018-03/succesful-futures-a-summary-of-professor-graham-donaldsons-report.pdf" TargetMode="External"/><Relationship Id="rId1" Type="http://schemas.openxmlformats.org/officeDocument/2006/relationships/slideLayout" Target="../slideLayouts/slideLayout2.xml"/><Relationship Id="rId4" Type="http://schemas.openxmlformats.org/officeDocument/2006/relationships/hyperlink" Target="https://doi.org/10.1080/10901027.2014.997844" TargetMode="External"/></Relationships>
</file>

<file path=ppt/slides/_rels/slide12.xml.rels><?xml version="1.0" encoding="UTF-8" standalone="yes"?>
<Relationships xmlns="http://schemas.openxmlformats.org/package/2006/relationships"><Relationship Id="rId2" Type="http://schemas.openxmlformats.org/officeDocument/2006/relationships/hyperlink" Target="https://s3-eu-west-1.amazonaws.com/hwb-live-storage/98/b6/32/ac/655c427189581dd0cab40bf0/foundation-phase-outdoor-learning-handbook.pdf"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3" name="Group 8">
            <a:extLst>
              <a:ext uri="{FF2B5EF4-FFF2-40B4-BE49-F238E27FC236}">
                <a16:creationId xmlns:a16="http://schemas.microsoft.com/office/drawing/2014/main" id="{DDE8DE2B-61C1-46D5-BEB8-521321C182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E012C92A-B902-4B69-BDCF-CCA3021FCB4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A2BDBC14-42A0-4182-BFBA-0751F6350C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902DC474-5BCC-4188-ACDC-AD63E6B187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7B427019-8592-4032-931B-4F27104C9D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1D6E2CEA-A5BB-4CF7-B907-AE4DBF6748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78D09D5A-29CC-4B32-9CE1-72E607558A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6DF3A3FC-950B-40B0-923D-0F0BC1A542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BCA0F2E1-CD3D-4521-9CCB-41A5CC6C54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9BA4F16A-21DC-462A-AD37-0A93C8B79E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FB75EBDD-038D-4572-A372-1149382957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5" name="Rectangle 20">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22">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4" name="Straight Connector 23">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7"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8" name="Isosceles Triangle 26">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9"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4" name="Rectangle 33">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AA25BD8-760C-4F87-84E6-DC29B007B58F}"/>
              </a:ext>
            </a:extLst>
          </p:cNvPr>
          <p:cNvPicPr>
            <a:picLocks noChangeAspect="1"/>
          </p:cNvPicPr>
          <p:nvPr/>
        </p:nvPicPr>
        <p:blipFill rotWithShape="1">
          <a:blip r:embed="rId2"/>
          <a:srcRect r="1" b="6434"/>
          <a:stretch/>
        </p:blipFill>
        <p:spPr>
          <a:xfrm>
            <a:off x="568452" y="571500"/>
            <a:ext cx="11055096" cy="5715000"/>
          </a:xfrm>
          <a:prstGeom prst="rect">
            <a:avLst/>
          </a:prstGeom>
        </p:spPr>
      </p:pic>
    </p:spTree>
    <p:extLst>
      <p:ext uri="{BB962C8B-B14F-4D97-AF65-F5344CB8AC3E}">
        <p14:creationId xmlns:p14="http://schemas.microsoft.com/office/powerpoint/2010/main" val="1540777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80ECD-3B6E-49BF-9836-EA84F5875FCB}"/>
              </a:ext>
            </a:extLst>
          </p:cNvPr>
          <p:cNvSpPr>
            <a:spLocks noGrp="1"/>
          </p:cNvSpPr>
          <p:nvPr>
            <p:ph type="ctrTitle"/>
          </p:nvPr>
        </p:nvSpPr>
        <p:spPr/>
        <p:txBody>
          <a:bodyPr/>
          <a:lstStyle/>
          <a:p>
            <a:pPr algn="ctr"/>
            <a:r>
              <a:rPr lang="en-GB" sz="4000" dirty="0"/>
              <a:t>Observational study on the role of the adult in the environment in the foundation phase and early years in Wales</a:t>
            </a:r>
          </a:p>
        </p:txBody>
      </p:sp>
      <p:sp>
        <p:nvSpPr>
          <p:cNvPr id="3" name="Subtitle 2">
            <a:extLst>
              <a:ext uri="{FF2B5EF4-FFF2-40B4-BE49-F238E27FC236}">
                <a16:creationId xmlns:a16="http://schemas.microsoft.com/office/drawing/2014/main" id="{086C1535-C005-4431-BB30-C00BC0C8F79E}"/>
              </a:ext>
            </a:extLst>
          </p:cNvPr>
          <p:cNvSpPr>
            <a:spLocks noGrp="1"/>
          </p:cNvSpPr>
          <p:nvPr>
            <p:ph type="subTitle" idx="1"/>
          </p:nvPr>
        </p:nvSpPr>
        <p:spPr/>
        <p:txBody>
          <a:bodyPr/>
          <a:lstStyle/>
          <a:p>
            <a:r>
              <a:rPr lang="en-GB" dirty="0"/>
              <a:t>Joanna Coghlin</a:t>
            </a:r>
          </a:p>
        </p:txBody>
      </p:sp>
    </p:spTree>
    <p:extLst>
      <p:ext uri="{BB962C8B-B14F-4D97-AF65-F5344CB8AC3E}">
        <p14:creationId xmlns:p14="http://schemas.microsoft.com/office/powerpoint/2010/main" val="4279341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7F259-21A0-43CD-9593-FAC3024134EE}"/>
              </a:ext>
            </a:extLst>
          </p:cNvPr>
          <p:cNvSpPr>
            <a:spLocks noGrp="1"/>
          </p:cNvSpPr>
          <p:nvPr>
            <p:ph type="title"/>
          </p:nvPr>
        </p:nvSpPr>
        <p:spPr/>
        <p:txBody>
          <a:bodyPr/>
          <a:lstStyle/>
          <a:p>
            <a:r>
              <a:rPr lang="en-GB" dirty="0"/>
              <a:t>Intended Research</a:t>
            </a:r>
          </a:p>
        </p:txBody>
      </p:sp>
      <p:sp>
        <p:nvSpPr>
          <p:cNvPr id="5" name="Title 1">
            <a:extLst>
              <a:ext uri="{FF2B5EF4-FFF2-40B4-BE49-F238E27FC236}">
                <a16:creationId xmlns:a16="http://schemas.microsoft.com/office/drawing/2014/main" id="{1DA7ABB2-5B55-454B-A956-954CD092E9D0}"/>
              </a:ext>
            </a:extLst>
          </p:cNvPr>
          <p:cNvSpPr>
            <a:spLocks noGrp="1"/>
          </p:cNvSpPr>
          <p:nvPr>
            <p:ph idx="1"/>
          </p:nvPr>
        </p:nvSpPr>
        <p:spPr>
          <a:xfrm>
            <a:off x="677334" y="1730327"/>
            <a:ext cx="8596668" cy="4311036"/>
          </a:xfrm>
        </p:spPr>
        <p:txBody>
          <a:bodyPr/>
          <a:lstStyle/>
          <a:p>
            <a:pPr marL="0" indent="0">
              <a:buNone/>
            </a:pPr>
            <a:endParaRPr lang="en-GB" sz="2400" dirty="0"/>
          </a:p>
          <a:p>
            <a:r>
              <a:rPr lang="en-GB" dirty="0"/>
              <a:t>Observational study, with check list. </a:t>
            </a:r>
          </a:p>
          <a:p>
            <a:r>
              <a:rPr lang="en-GB" dirty="0"/>
              <a:t>Questionnaires and Interviews. </a:t>
            </a:r>
          </a:p>
          <a:p>
            <a:pPr marL="0" indent="0">
              <a:buNone/>
            </a:pPr>
            <a:endParaRPr lang="en-GB" dirty="0"/>
          </a:p>
          <a:p>
            <a:pPr marL="0" indent="0">
              <a:buNone/>
            </a:pPr>
            <a:r>
              <a:rPr lang="en-GB" dirty="0"/>
              <a:t>Mixed Method of study including both </a:t>
            </a:r>
            <a:r>
              <a:rPr lang="en-GB" b="1" i="1" dirty="0"/>
              <a:t>quantitative</a:t>
            </a:r>
            <a:r>
              <a:rPr lang="en-GB" dirty="0"/>
              <a:t> and </a:t>
            </a:r>
            <a:r>
              <a:rPr lang="en-GB" b="1" i="1" dirty="0"/>
              <a:t>qualitive </a:t>
            </a:r>
            <a:r>
              <a:rPr lang="en-GB" dirty="0"/>
              <a:t>Data. </a:t>
            </a:r>
          </a:p>
          <a:p>
            <a:pPr marL="0" indent="0">
              <a:buNone/>
            </a:pPr>
            <a:endParaRPr lang="en-GB" dirty="0"/>
          </a:p>
          <a:p>
            <a:pPr marL="0" indent="0">
              <a:buNone/>
            </a:pPr>
            <a:r>
              <a:rPr lang="en-GB" dirty="0"/>
              <a:t>Primarily the research leads this study to an interpretivist paradigm.</a:t>
            </a:r>
          </a:p>
          <a:p>
            <a:pPr marL="0" indent="0">
              <a:buNone/>
            </a:pPr>
            <a:endParaRPr lang="en-GB" dirty="0"/>
          </a:p>
        </p:txBody>
      </p:sp>
    </p:spTree>
    <p:extLst>
      <p:ext uri="{BB962C8B-B14F-4D97-AF65-F5344CB8AC3E}">
        <p14:creationId xmlns:p14="http://schemas.microsoft.com/office/powerpoint/2010/main" val="3573632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animEffect transition="in" filter="fade">
                                      <p:cBhvr>
                                        <p:cTn id="27"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9ABEF-7D60-45F7-88AD-5AC2E6C808D4}"/>
              </a:ext>
            </a:extLst>
          </p:cNvPr>
          <p:cNvSpPr>
            <a:spLocks noGrp="1"/>
          </p:cNvSpPr>
          <p:nvPr>
            <p:ph type="title"/>
          </p:nvPr>
        </p:nvSpPr>
        <p:spPr/>
        <p:txBody>
          <a:bodyPr/>
          <a:lstStyle/>
          <a:p>
            <a:r>
              <a:rPr lang="en-GB" dirty="0"/>
              <a:t>Literature Review</a:t>
            </a:r>
          </a:p>
        </p:txBody>
      </p:sp>
      <p:sp>
        <p:nvSpPr>
          <p:cNvPr id="3" name="Content Placeholder 2">
            <a:extLst>
              <a:ext uri="{FF2B5EF4-FFF2-40B4-BE49-F238E27FC236}">
                <a16:creationId xmlns:a16="http://schemas.microsoft.com/office/drawing/2014/main" id="{4C30A665-FC39-4FC9-A86F-845DD7F53495}"/>
              </a:ext>
            </a:extLst>
          </p:cNvPr>
          <p:cNvSpPr>
            <a:spLocks noGrp="1"/>
          </p:cNvSpPr>
          <p:nvPr>
            <p:ph idx="1"/>
          </p:nvPr>
        </p:nvSpPr>
        <p:spPr>
          <a:xfrm>
            <a:off x="677334" y="1643753"/>
            <a:ext cx="8596668" cy="4982333"/>
          </a:xfrm>
        </p:spPr>
        <p:txBody>
          <a:bodyPr/>
          <a:lstStyle/>
          <a:p>
            <a:r>
              <a:rPr lang="en-GB" dirty="0"/>
              <a:t>The Foundation Phase in Wales: on using both indoor and outdoor environments to encourage early learning and development. (Welsh Assembly Government, 2009)</a:t>
            </a:r>
          </a:p>
          <a:p>
            <a:endParaRPr lang="en-GB" dirty="0"/>
          </a:p>
          <a:p>
            <a:r>
              <a:rPr lang="en-GB" dirty="0"/>
              <a:t>The Foundation Phase places great importance on using the outdoor environment to allow children to explore natural surroundings, experiment and take risks (Foundation Phase Framework, 2015).</a:t>
            </a:r>
          </a:p>
          <a:p>
            <a:endParaRPr lang="en-GB" dirty="0"/>
          </a:p>
          <a:p>
            <a:r>
              <a:rPr lang="en-GB" dirty="0"/>
              <a:t>As Steiner (cited in Nicol and Taplin, 2012) theory suggests the best form of assessment is for the adult to be able to observe and study the child, without the need to become involved and direct activities that are going on.</a:t>
            </a:r>
          </a:p>
          <a:p>
            <a:endParaRPr lang="en-GB" dirty="0"/>
          </a:p>
          <a:p>
            <a:r>
              <a:rPr lang="en-GB" dirty="0"/>
              <a:t>Donaldson (2018) Successful Futures – Independent capable learners. The new national curriculum (2022) </a:t>
            </a:r>
          </a:p>
          <a:p>
            <a:endParaRPr lang="en-GB" dirty="0"/>
          </a:p>
        </p:txBody>
      </p:sp>
    </p:spTree>
    <p:extLst>
      <p:ext uri="{BB962C8B-B14F-4D97-AF65-F5344CB8AC3E}">
        <p14:creationId xmlns:p14="http://schemas.microsoft.com/office/powerpoint/2010/main" val="174062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fade">
                                      <p:cBhvr>
                                        <p:cTn id="2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D35F8C-2C4D-4730-BE29-6A60FC9E75D3}"/>
              </a:ext>
            </a:extLst>
          </p:cNvPr>
          <p:cNvSpPr>
            <a:spLocks noGrp="1"/>
          </p:cNvSpPr>
          <p:nvPr>
            <p:ph idx="1"/>
          </p:nvPr>
        </p:nvSpPr>
        <p:spPr>
          <a:xfrm>
            <a:off x="677334" y="861391"/>
            <a:ext cx="8596668" cy="5179972"/>
          </a:xfrm>
        </p:spPr>
        <p:txBody>
          <a:bodyPr>
            <a:normAutofit/>
          </a:bodyPr>
          <a:lstStyle/>
          <a:p>
            <a:pPr marL="0" indent="0">
              <a:buNone/>
            </a:pPr>
            <a:endParaRPr lang="en-GB" dirty="0"/>
          </a:p>
          <a:p>
            <a:endParaRPr lang="en-GB" dirty="0"/>
          </a:p>
          <a:p>
            <a:r>
              <a:rPr lang="en-GB" dirty="0"/>
              <a:t>McClintic and Petty (2015) studying the roles of teachers during children’s outdoor play found that maintaining safety and directing children’s play were the most common roles played by teachers in the outdoor environment.</a:t>
            </a:r>
            <a:br>
              <a:rPr lang="en-GB" dirty="0"/>
            </a:br>
            <a:endParaRPr lang="en-GB" dirty="0"/>
          </a:p>
          <a:p>
            <a:r>
              <a:rPr lang="en-GB" dirty="0"/>
              <a:t>Waters and Maynard (2010)- Also observed interaction between the children and the adults and the initiation of interaction, questioning and conversation between the children and the adults</a:t>
            </a:r>
          </a:p>
          <a:p>
            <a:endParaRPr lang="en-GB" dirty="0"/>
          </a:p>
          <a:p>
            <a:r>
              <a:rPr lang="en-GB" dirty="0"/>
              <a:t>Maria Montessori (cited in </a:t>
            </a:r>
            <a:r>
              <a:rPr lang="en-GB" dirty="0" err="1"/>
              <a:t>Barbieru</a:t>
            </a:r>
            <a:r>
              <a:rPr lang="en-GB" dirty="0"/>
              <a:t>, 2016)  - Child moving freely in the environment that the educator or pedagogy can see the child’s true potential and development. Montessori believed that children need to acquire independence in order to grow and learn. </a:t>
            </a:r>
          </a:p>
        </p:txBody>
      </p:sp>
    </p:spTree>
    <p:extLst>
      <p:ext uri="{BB962C8B-B14F-4D97-AF65-F5344CB8AC3E}">
        <p14:creationId xmlns:p14="http://schemas.microsoft.com/office/powerpoint/2010/main" val="2707886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FD936-5836-48D3-B44A-AD18D51CDAB3}"/>
              </a:ext>
            </a:extLst>
          </p:cNvPr>
          <p:cNvSpPr>
            <a:spLocks noGrp="1"/>
          </p:cNvSpPr>
          <p:nvPr>
            <p:ph type="title"/>
          </p:nvPr>
        </p:nvSpPr>
        <p:spPr/>
        <p:txBody>
          <a:bodyPr/>
          <a:lstStyle/>
          <a:p>
            <a:r>
              <a:rPr lang="en-GB" dirty="0"/>
              <a:t>Research question?</a:t>
            </a:r>
          </a:p>
        </p:txBody>
      </p:sp>
      <p:sp>
        <p:nvSpPr>
          <p:cNvPr id="3" name="Content Placeholder 2">
            <a:extLst>
              <a:ext uri="{FF2B5EF4-FFF2-40B4-BE49-F238E27FC236}">
                <a16:creationId xmlns:a16="http://schemas.microsoft.com/office/drawing/2014/main" id="{B33FDAEA-7BF3-413F-A4F5-63CEAA1CAF52}"/>
              </a:ext>
            </a:extLst>
          </p:cNvPr>
          <p:cNvSpPr>
            <a:spLocks noGrp="1"/>
          </p:cNvSpPr>
          <p:nvPr>
            <p:ph idx="1"/>
          </p:nvPr>
        </p:nvSpPr>
        <p:spPr>
          <a:xfrm>
            <a:off x="677334" y="2160589"/>
            <a:ext cx="8596668" cy="4187202"/>
          </a:xfrm>
        </p:spPr>
        <p:txBody>
          <a:bodyPr/>
          <a:lstStyle/>
          <a:p>
            <a:r>
              <a:rPr lang="en-GB" sz="2400" dirty="0"/>
              <a:t>What is the adults understanding of their role when in the outdoor environment? </a:t>
            </a:r>
          </a:p>
          <a:p>
            <a:endParaRPr lang="en-GB" sz="2400" dirty="0"/>
          </a:p>
          <a:p>
            <a:r>
              <a:rPr lang="en-GB" sz="2400" dirty="0"/>
              <a:t>What is the adults understanding of child led learning when in the outdoors?</a:t>
            </a:r>
          </a:p>
          <a:p>
            <a:endParaRPr lang="en-GB" sz="2400" dirty="0"/>
          </a:p>
          <a:p>
            <a:r>
              <a:rPr lang="en-GB" sz="2400" dirty="0"/>
              <a:t>How confident and comfortable are the adults when in the outdoors?</a:t>
            </a:r>
          </a:p>
          <a:p>
            <a:endParaRPr lang="en-GB" dirty="0"/>
          </a:p>
        </p:txBody>
      </p:sp>
    </p:spTree>
    <p:extLst>
      <p:ext uri="{BB962C8B-B14F-4D97-AF65-F5344CB8AC3E}">
        <p14:creationId xmlns:p14="http://schemas.microsoft.com/office/powerpoint/2010/main" val="286401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B15DE-5A64-443B-B6CB-3A7C33627F3E}"/>
              </a:ext>
            </a:extLst>
          </p:cNvPr>
          <p:cNvSpPr>
            <a:spLocks noGrp="1"/>
          </p:cNvSpPr>
          <p:nvPr>
            <p:ph type="title"/>
          </p:nvPr>
        </p:nvSpPr>
        <p:spPr>
          <a:xfrm>
            <a:off x="783351" y="586933"/>
            <a:ext cx="8596668" cy="459409"/>
          </a:xfrm>
        </p:spPr>
        <p:txBody>
          <a:bodyPr>
            <a:normAutofit fontScale="90000"/>
          </a:bodyPr>
          <a:lstStyle/>
          <a:p>
            <a:r>
              <a:rPr lang="en-GB" dirty="0"/>
              <a:t>Methodology</a:t>
            </a:r>
          </a:p>
        </p:txBody>
      </p:sp>
      <p:sp>
        <p:nvSpPr>
          <p:cNvPr id="3" name="Content Placeholder 2">
            <a:extLst>
              <a:ext uri="{FF2B5EF4-FFF2-40B4-BE49-F238E27FC236}">
                <a16:creationId xmlns:a16="http://schemas.microsoft.com/office/drawing/2014/main" id="{D1DDC4EF-BAF7-4041-AA37-8F3A2D6B313C}"/>
              </a:ext>
            </a:extLst>
          </p:cNvPr>
          <p:cNvSpPr>
            <a:spLocks noGrp="1"/>
          </p:cNvSpPr>
          <p:nvPr>
            <p:ph idx="1"/>
          </p:nvPr>
        </p:nvSpPr>
        <p:spPr>
          <a:xfrm>
            <a:off x="677334" y="1232453"/>
            <a:ext cx="8596668" cy="4808910"/>
          </a:xfrm>
        </p:spPr>
        <p:txBody>
          <a:bodyPr>
            <a:normAutofit/>
          </a:bodyPr>
          <a:lstStyle/>
          <a:p>
            <a:endParaRPr lang="en-GB" dirty="0"/>
          </a:p>
          <a:p>
            <a:r>
              <a:rPr lang="en-GB" dirty="0"/>
              <a:t>3 x 30 minute observations throughout the day over 5 days. </a:t>
            </a:r>
          </a:p>
          <a:p>
            <a:r>
              <a:rPr lang="en-GB" dirty="0"/>
              <a:t>Take a check list with me to see </a:t>
            </a:r>
          </a:p>
          <a:p>
            <a:pPr marL="0" indent="0">
              <a:buNone/>
            </a:pPr>
            <a:r>
              <a:rPr lang="en-GB" dirty="0"/>
              <a:t>	how many times the adult intervened in the play. </a:t>
            </a:r>
          </a:p>
          <a:p>
            <a:pPr marL="0" indent="0">
              <a:buNone/>
            </a:pPr>
            <a:r>
              <a:rPr lang="en-GB" dirty="0"/>
              <a:t>	How many times the adult stopped the flow of play. </a:t>
            </a:r>
          </a:p>
          <a:p>
            <a:pPr marL="0" indent="0">
              <a:buNone/>
            </a:pPr>
            <a:r>
              <a:rPr lang="en-GB" dirty="0"/>
              <a:t>	How often did the adult question the child?</a:t>
            </a:r>
          </a:p>
          <a:p>
            <a:r>
              <a:rPr lang="en-GB" dirty="0"/>
              <a:t>Questionnaires are measurable data, the answers are measurable and analysed. </a:t>
            </a:r>
            <a:r>
              <a:rPr lang="en-GB" dirty="0" err="1"/>
              <a:t>Makherji</a:t>
            </a:r>
            <a:r>
              <a:rPr lang="en-GB" dirty="0"/>
              <a:t> and </a:t>
            </a:r>
            <a:r>
              <a:rPr lang="en-GB" dirty="0" err="1"/>
              <a:t>Albon</a:t>
            </a:r>
            <a:r>
              <a:rPr lang="en-GB" dirty="0"/>
              <a:t>(2012)</a:t>
            </a:r>
          </a:p>
          <a:p>
            <a:r>
              <a:rPr lang="en-GB" dirty="0"/>
              <a:t>Interviews to accompany questionnaires.</a:t>
            </a:r>
          </a:p>
          <a:p>
            <a:pPr>
              <a:buFont typeface="Wingdings" panose="05000000000000000000" pitchFamily="2" charset="2"/>
              <a:buChar char="§"/>
            </a:pPr>
            <a:r>
              <a:rPr lang="en-GB" dirty="0"/>
              <a:t>Holmes (2012) Advised the best way to carry out an interview would be to tape record so that the interviewer can actively listen.</a:t>
            </a:r>
          </a:p>
          <a:p>
            <a:pPr>
              <a:buFont typeface="Wingdings" panose="05000000000000000000" pitchFamily="2" charset="2"/>
              <a:buChar char="§"/>
            </a:pPr>
            <a:r>
              <a:rPr lang="en-GB" dirty="0"/>
              <a:t>Additional person (Bell, 2005) keeping note of  the interview, and the minutes of our conversation.</a:t>
            </a:r>
          </a:p>
        </p:txBody>
      </p:sp>
    </p:spTree>
    <p:extLst>
      <p:ext uri="{BB962C8B-B14F-4D97-AF65-F5344CB8AC3E}">
        <p14:creationId xmlns:p14="http://schemas.microsoft.com/office/powerpoint/2010/main" val="2519752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500"/>
                                        <p:tgtEl>
                                          <p:spTgt spid="3">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5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500"/>
                                        <p:tgtEl>
                                          <p:spTgt spid="3">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500"/>
                                        <p:tgtEl>
                                          <p:spTgt spid="3">
                                            <p:txEl>
                                              <p:pRg st="6" end="6"/>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Effect transition="in" filter="fade">
                                      <p:cBhvr>
                                        <p:cTn id="41" dur="500"/>
                                        <p:tgtEl>
                                          <p:spTgt spid="3">
                                            <p:txEl>
                                              <p:pRg st="7" end="7"/>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
                                            <p:txEl>
                                              <p:pRg st="8" end="8"/>
                                            </p:txEl>
                                          </p:spTgt>
                                        </p:tgtEl>
                                        <p:attrNameLst>
                                          <p:attrName>style.visibility</p:attrName>
                                        </p:attrNameLst>
                                      </p:cBhvr>
                                      <p:to>
                                        <p:strVal val="visible"/>
                                      </p:to>
                                    </p:set>
                                    <p:animEffect transition="in" filter="fade">
                                      <p:cBhvr>
                                        <p:cTn id="46" dur="500"/>
                                        <p:tgtEl>
                                          <p:spTgt spid="3">
                                            <p:txEl>
                                              <p:pRg st="8" end="8"/>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3">
                                            <p:txEl>
                                              <p:pRg st="9" end="9"/>
                                            </p:txEl>
                                          </p:spTgt>
                                        </p:tgtEl>
                                        <p:attrNameLst>
                                          <p:attrName>style.visibility</p:attrName>
                                        </p:attrNameLst>
                                      </p:cBhvr>
                                      <p:to>
                                        <p:strVal val="visible"/>
                                      </p:to>
                                    </p:set>
                                    <p:animEffect transition="in" filter="fade">
                                      <p:cBhvr>
                                        <p:cTn id="51"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3792F-14E8-4C62-A609-C8848E6E783F}"/>
              </a:ext>
            </a:extLst>
          </p:cNvPr>
          <p:cNvSpPr>
            <a:spLocks noGrp="1"/>
          </p:cNvSpPr>
          <p:nvPr>
            <p:ph type="title"/>
          </p:nvPr>
        </p:nvSpPr>
        <p:spPr/>
        <p:txBody>
          <a:bodyPr/>
          <a:lstStyle/>
          <a:p>
            <a:r>
              <a:rPr lang="en-GB" dirty="0"/>
              <a:t>Exactly what I plan to do…</a:t>
            </a:r>
          </a:p>
        </p:txBody>
      </p:sp>
      <p:sp>
        <p:nvSpPr>
          <p:cNvPr id="3" name="Content Placeholder 2">
            <a:extLst>
              <a:ext uri="{FF2B5EF4-FFF2-40B4-BE49-F238E27FC236}">
                <a16:creationId xmlns:a16="http://schemas.microsoft.com/office/drawing/2014/main" id="{F65808EC-1229-48CC-A74B-F627965C4D87}"/>
              </a:ext>
            </a:extLst>
          </p:cNvPr>
          <p:cNvSpPr>
            <a:spLocks noGrp="1"/>
          </p:cNvSpPr>
          <p:nvPr>
            <p:ph idx="1"/>
          </p:nvPr>
        </p:nvSpPr>
        <p:spPr/>
        <p:txBody>
          <a:bodyPr/>
          <a:lstStyle/>
          <a:p>
            <a:r>
              <a:rPr lang="en-GB" sz="2800" dirty="0"/>
              <a:t>8 Children in every group. ( adults ratio 1:8 (Foundation Phase Framework, 2015). </a:t>
            </a:r>
          </a:p>
          <a:p>
            <a:r>
              <a:rPr lang="en-GB" sz="2800" dirty="0"/>
              <a:t>1 Adult with 8 children in each observation.</a:t>
            </a:r>
          </a:p>
          <a:p>
            <a:r>
              <a:rPr lang="en-GB" sz="2800" dirty="0"/>
              <a:t>4 Settings (2 large schools. 1 small school and a Day nursery)</a:t>
            </a:r>
          </a:p>
          <a:p>
            <a:r>
              <a:rPr lang="en-GB" sz="2800" dirty="0"/>
              <a:t>Foundation Phase: Ages 3-6</a:t>
            </a:r>
          </a:p>
          <a:p>
            <a:r>
              <a:rPr lang="en-GB" sz="2800" dirty="0"/>
              <a:t>Loose Parts (Nicholson, 1971)</a:t>
            </a:r>
          </a:p>
          <a:p>
            <a:pPr marL="0" indent="0">
              <a:buNone/>
            </a:pPr>
            <a:endParaRPr lang="en-GB" dirty="0"/>
          </a:p>
        </p:txBody>
      </p:sp>
    </p:spTree>
    <p:extLst>
      <p:ext uri="{BB962C8B-B14F-4D97-AF65-F5344CB8AC3E}">
        <p14:creationId xmlns:p14="http://schemas.microsoft.com/office/powerpoint/2010/main" val="1421798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4D579-58BC-4E7F-99D7-9678CC0DC280}"/>
              </a:ext>
            </a:extLst>
          </p:cNvPr>
          <p:cNvSpPr>
            <a:spLocks noGrp="1"/>
          </p:cNvSpPr>
          <p:nvPr>
            <p:ph type="title"/>
          </p:nvPr>
        </p:nvSpPr>
        <p:spPr/>
        <p:txBody>
          <a:bodyPr/>
          <a:lstStyle/>
          <a:p>
            <a:r>
              <a:rPr lang="en-GB" dirty="0"/>
              <a:t>Ethics</a:t>
            </a:r>
          </a:p>
        </p:txBody>
      </p:sp>
      <p:sp>
        <p:nvSpPr>
          <p:cNvPr id="3" name="Content Placeholder 2">
            <a:extLst>
              <a:ext uri="{FF2B5EF4-FFF2-40B4-BE49-F238E27FC236}">
                <a16:creationId xmlns:a16="http://schemas.microsoft.com/office/drawing/2014/main" id="{E0D4F8D2-9178-4B2C-AE2F-DFBBDD489A24}"/>
              </a:ext>
            </a:extLst>
          </p:cNvPr>
          <p:cNvSpPr>
            <a:spLocks noGrp="1"/>
          </p:cNvSpPr>
          <p:nvPr>
            <p:ph idx="1"/>
          </p:nvPr>
        </p:nvSpPr>
        <p:spPr>
          <a:xfrm>
            <a:off x="677334" y="1444487"/>
            <a:ext cx="8596668" cy="5234609"/>
          </a:xfrm>
        </p:spPr>
        <p:txBody>
          <a:bodyPr>
            <a:normAutofit lnSpcReduction="10000"/>
          </a:bodyPr>
          <a:lstStyle/>
          <a:p>
            <a:r>
              <a:rPr lang="en-GB" dirty="0"/>
              <a:t>Written consent from Headteachers / Nursery Manager</a:t>
            </a:r>
          </a:p>
          <a:p>
            <a:r>
              <a:rPr lang="en-GB" dirty="0"/>
              <a:t>Policy and procedures</a:t>
            </a:r>
          </a:p>
          <a:p>
            <a:r>
              <a:rPr lang="en-GB" dirty="0"/>
              <a:t>Authorisation from the individuals (both adults and children) being involved in the observations.</a:t>
            </a:r>
          </a:p>
          <a:p>
            <a:r>
              <a:rPr lang="en-GB" dirty="0"/>
              <a:t>Optional choice to complete a fully confidential questionnaire.</a:t>
            </a:r>
          </a:p>
          <a:p>
            <a:r>
              <a:rPr lang="en-GB" dirty="0"/>
              <a:t>Possibility of interviews which stem from questionnaires. </a:t>
            </a:r>
          </a:p>
          <a:p>
            <a:pPr marL="0" indent="0">
              <a:buNone/>
            </a:pPr>
            <a:endParaRPr lang="en-GB" dirty="0"/>
          </a:p>
          <a:p>
            <a:pPr marL="0" indent="0">
              <a:buNone/>
            </a:pPr>
            <a:r>
              <a:rPr lang="en-GB" sz="1400" dirty="0"/>
              <a:t>When drawing up the questionnaires there will be particular awareness that some members of staff will consider this personal as it could be misconstrued as questioning their abilities to do their job, Therefore it’s important to keep the questions relevant to the research, non-intrusive and all questionnaires will remain anonymous for confidentiality reasons. </a:t>
            </a:r>
          </a:p>
          <a:p>
            <a:pPr marL="0" indent="0">
              <a:buNone/>
            </a:pPr>
            <a:endParaRPr lang="en-GB" sz="1400" dirty="0"/>
          </a:p>
          <a:p>
            <a:pPr marL="0" indent="0">
              <a:buNone/>
            </a:pPr>
            <a:r>
              <a:rPr lang="en-GB" sz="1400" dirty="0"/>
              <a:t>Data taken from observations will be kept completely anonymous and no names or </a:t>
            </a:r>
            <a:r>
              <a:rPr lang="en-GB" sz="1400" dirty="0" err="1"/>
              <a:t>identaties</a:t>
            </a:r>
            <a:r>
              <a:rPr lang="en-GB" sz="1400" dirty="0"/>
              <a:t> will be used when drawing up results, both adults and children with be given pseudo names or labelled with numbers or letters (Child A, Adult/Pedagogy 2) – Data protection and confidentiality.</a:t>
            </a:r>
          </a:p>
          <a:p>
            <a:pPr marL="0" indent="0">
              <a:buNone/>
            </a:pPr>
            <a:endParaRPr lang="en-GB" sz="1400" dirty="0"/>
          </a:p>
          <a:p>
            <a:pPr marL="0" indent="0">
              <a:buNone/>
            </a:pPr>
            <a:r>
              <a:rPr lang="en-GB" sz="1400" dirty="0"/>
              <a:t>Schools and Nursery will at no point be disclosed or names through the research.</a:t>
            </a:r>
          </a:p>
          <a:p>
            <a:endParaRPr lang="en-GB" dirty="0"/>
          </a:p>
        </p:txBody>
      </p:sp>
    </p:spTree>
    <p:extLst>
      <p:ext uri="{BB962C8B-B14F-4D97-AF65-F5344CB8AC3E}">
        <p14:creationId xmlns:p14="http://schemas.microsoft.com/office/powerpoint/2010/main" val="1095437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B4222-7D10-4C40-AC74-42C2993CB235}"/>
              </a:ext>
            </a:extLst>
          </p:cNvPr>
          <p:cNvSpPr>
            <a:spLocks noGrp="1"/>
          </p:cNvSpPr>
          <p:nvPr>
            <p:ph type="title"/>
          </p:nvPr>
        </p:nvSpPr>
        <p:spPr/>
        <p:txBody>
          <a:bodyPr/>
          <a:lstStyle/>
          <a:p>
            <a:r>
              <a:rPr lang="en-GB" dirty="0"/>
              <a:t>Analysis</a:t>
            </a:r>
          </a:p>
        </p:txBody>
      </p:sp>
      <p:sp>
        <p:nvSpPr>
          <p:cNvPr id="3" name="Content Placeholder 2">
            <a:extLst>
              <a:ext uri="{FF2B5EF4-FFF2-40B4-BE49-F238E27FC236}">
                <a16:creationId xmlns:a16="http://schemas.microsoft.com/office/drawing/2014/main" id="{A1E4CA99-A782-4B96-845D-4B337852A35D}"/>
              </a:ext>
            </a:extLst>
          </p:cNvPr>
          <p:cNvSpPr>
            <a:spLocks noGrp="1"/>
          </p:cNvSpPr>
          <p:nvPr>
            <p:ph idx="1"/>
          </p:nvPr>
        </p:nvSpPr>
        <p:spPr>
          <a:xfrm>
            <a:off x="677334" y="2160589"/>
            <a:ext cx="8596668" cy="4087811"/>
          </a:xfrm>
        </p:spPr>
        <p:txBody>
          <a:bodyPr/>
          <a:lstStyle/>
          <a:p>
            <a:r>
              <a:rPr lang="en-GB" dirty="0"/>
              <a:t>Observations: </a:t>
            </a:r>
            <a:r>
              <a:rPr lang="en-GB" b="1" i="1" dirty="0"/>
              <a:t>Qualitative Data </a:t>
            </a:r>
          </a:p>
          <a:p>
            <a:pPr>
              <a:buFont typeface="Wingdings" panose="05000000000000000000" pitchFamily="2" charset="2"/>
              <a:buChar char="§"/>
            </a:pPr>
            <a:r>
              <a:rPr lang="en-GB" dirty="0"/>
              <a:t>Non statistical research, Able to understand the area of study in greater depth, First hand experience of seeing the research being carried out (Bell, 2005)</a:t>
            </a:r>
          </a:p>
          <a:p>
            <a:pPr>
              <a:buFont typeface="Wingdings" panose="05000000000000000000" pitchFamily="2" charset="2"/>
              <a:buChar char="§"/>
            </a:pPr>
            <a:r>
              <a:rPr lang="en-GB" dirty="0"/>
              <a:t>Transcript </a:t>
            </a:r>
          </a:p>
          <a:p>
            <a:endParaRPr lang="en-GB" dirty="0"/>
          </a:p>
          <a:p>
            <a:r>
              <a:rPr lang="en-GB" dirty="0"/>
              <a:t>Questionnaires, check list: </a:t>
            </a:r>
            <a:r>
              <a:rPr lang="en-GB" b="1" i="1" dirty="0" err="1"/>
              <a:t>Quantative</a:t>
            </a:r>
            <a:r>
              <a:rPr lang="en-GB" b="1" i="1" dirty="0"/>
              <a:t> Data</a:t>
            </a:r>
          </a:p>
          <a:p>
            <a:pPr>
              <a:buFont typeface="Wingdings" panose="05000000000000000000" pitchFamily="2" charset="2"/>
              <a:buChar char="§"/>
            </a:pPr>
            <a:r>
              <a:rPr lang="en-GB" dirty="0"/>
              <a:t> Analysed and presented in graphs, charts or diagrams to show and compare the measurable data. </a:t>
            </a:r>
          </a:p>
          <a:p>
            <a:pPr>
              <a:buFont typeface="Wingdings" panose="05000000000000000000" pitchFamily="2" charset="2"/>
              <a:buChar char="§"/>
            </a:pPr>
            <a:r>
              <a:rPr lang="en-GB" dirty="0"/>
              <a:t>Numerical data and see if there are any trends within the findings. (Mukherji &amp; </a:t>
            </a:r>
            <a:r>
              <a:rPr lang="en-GB" dirty="0" err="1"/>
              <a:t>Albon</a:t>
            </a:r>
            <a:r>
              <a:rPr lang="en-GB" dirty="0"/>
              <a:t>, 2012)</a:t>
            </a:r>
          </a:p>
          <a:p>
            <a:pPr>
              <a:buFont typeface="Wingdings" panose="05000000000000000000" pitchFamily="2" charset="2"/>
              <a:buChar char="§"/>
            </a:pPr>
            <a:endParaRPr lang="en-GB" dirty="0"/>
          </a:p>
          <a:p>
            <a:endParaRPr lang="en-GB" dirty="0"/>
          </a:p>
        </p:txBody>
      </p:sp>
    </p:spTree>
    <p:extLst>
      <p:ext uri="{BB962C8B-B14F-4D97-AF65-F5344CB8AC3E}">
        <p14:creationId xmlns:p14="http://schemas.microsoft.com/office/powerpoint/2010/main" val="560732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5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268F78-B2DA-4447-91D4-8D71F07AE84F}"/>
              </a:ext>
            </a:extLst>
          </p:cNvPr>
          <p:cNvSpPr>
            <a:spLocks noGrp="1"/>
          </p:cNvSpPr>
          <p:nvPr>
            <p:ph type="title"/>
          </p:nvPr>
        </p:nvSpPr>
        <p:spPr/>
        <p:txBody>
          <a:bodyPr/>
          <a:lstStyle/>
          <a:p>
            <a:r>
              <a:rPr lang="en-GB" dirty="0"/>
              <a:t>Reference</a:t>
            </a:r>
          </a:p>
        </p:txBody>
      </p:sp>
      <p:sp>
        <p:nvSpPr>
          <p:cNvPr id="3" name="Content Placeholder 2">
            <a:extLst>
              <a:ext uri="{FF2B5EF4-FFF2-40B4-BE49-F238E27FC236}">
                <a16:creationId xmlns:a16="http://schemas.microsoft.com/office/drawing/2014/main" id="{E3BEF932-8DD9-43E3-BD38-0FFBC882BD76}"/>
              </a:ext>
            </a:extLst>
          </p:cNvPr>
          <p:cNvSpPr>
            <a:spLocks noGrp="1"/>
          </p:cNvSpPr>
          <p:nvPr>
            <p:ph idx="1"/>
          </p:nvPr>
        </p:nvSpPr>
        <p:spPr>
          <a:xfrm>
            <a:off x="677334" y="1537253"/>
            <a:ext cx="8596668" cy="4711148"/>
          </a:xfrm>
        </p:spPr>
        <p:txBody>
          <a:bodyPr>
            <a:normAutofit fontScale="92500" lnSpcReduction="20000"/>
          </a:bodyPr>
          <a:lstStyle/>
          <a:p>
            <a:r>
              <a:rPr lang="en-GB" sz="1600" dirty="0" err="1"/>
              <a:t>Barbieru</a:t>
            </a:r>
            <a:r>
              <a:rPr lang="en-GB" sz="1600" dirty="0"/>
              <a:t>, I. T. C. (2016). </a:t>
            </a:r>
            <a:r>
              <a:rPr lang="en-GB" sz="1600" i="1" dirty="0"/>
              <a:t>The Role of the Educator in a Montessori Classroom. </a:t>
            </a:r>
            <a:r>
              <a:rPr lang="en-GB" sz="1600" i="1" dirty="0" err="1"/>
              <a:t>Revista</a:t>
            </a:r>
            <a:r>
              <a:rPr lang="en-GB" sz="1600" i="1" dirty="0"/>
              <a:t> </a:t>
            </a:r>
            <a:r>
              <a:rPr lang="en-GB" sz="1600" i="1" dirty="0" err="1"/>
              <a:t>Romaneasca</a:t>
            </a:r>
            <a:r>
              <a:rPr lang="en-GB" sz="1600" i="1" dirty="0"/>
              <a:t> </a:t>
            </a:r>
            <a:r>
              <a:rPr lang="en-GB" sz="1600" i="1" dirty="0" err="1"/>
              <a:t>pentru</a:t>
            </a:r>
            <a:r>
              <a:rPr lang="en-GB" sz="1600" i="1" dirty="0"/>
              <a:t> </a:t>
            </a:r>
            <a:r>
              <a:rPr lang="en-GB" sz="1600" i="1" dirty="0" err="1"/>
              <a:t>Educatie</a:t>
            </a:r>
            <a:r>
              <a:rPr lang="en-GB" sz="1600" i="1" dirty="0"/>
              <a:t> </a:t>
            </a:r>
            <a:r>
              <a:rPr lang="en-GB" sz="1600" i="1" dirty="0" err="1"/>
              <a:t>Multidimensionala</a:t>
            </a:r>
            <a:r>
              <a:rPr lang="en-GB" sz="1600" dirty="0"/>
              <a:t>, 8(1), 107-123. </a:t>
            </a:r>
            <a:r>
              <a:rPr lang="en-GB" sz="1600" dirty="0" err="1"/>
              <a:t>doi</a:t>
            </a:r>
            <a:r>
              <a:rPr lang="en-GB" sz="1600" dirty="0"/>
              <a:t>: 10.18662/</a:t>
            </a:r>
            <a:r>
              <a:rPr lang="en-GB" sz="1600" dirty="0" err="1"/>
              <a:t>rrem</a:t>
            </a:r>
            <a:r>
              <a:rPr lang="en-GB" sz="1600" dirty="0"/>
              <a:t>/2016.0801.07 </a:t>
            </a:r>
          </a:p>
          <a:p>
            <a:r>
              <a:rPr lang="en-GB" sz="1600" dirty="0"/>
              <a:t>Bell, J. (2005) Doing your research project: </a:t>
            </a:r>
            <a:r>
              <a:rPr lang="en-GB" sz="1600" i="1" dirty="0"/>
              <a:t>A guide for first time researchers in Education, health and social science. </a:t>
            </a:r>
            <a:r>
              <a:rPr lang="en-GB" sz="1600" dirty="0"/>
              <a:t>4</a:t>
            </a:r>
            <a:r>
              <a:rPr lang="en-GB" sz="1600" baseline="30000" dirty="0"/>
              <a:t>th</a:t>
            </a:r>
            <a:r>
              <a:rPr lang="en-GB" sz="1600" dirty="0"/>
              <a:t> </a:t>
            </a:r>
            <a:r>
              <a:rPr lang="en-GB" sz="1600" dirty="0" err="1"/>
              <a:t>edn</a:t>
            </a:r>
            <a:r>
              <a:rPr lang="en-GB" sz="1600" dirty="0"/>
              <a:t>. Maidenhead: Open University Press.</a:t>
            </a:r>
          </a:p>
          <a:p>
            <a:r>
              <a:rPr lang="en-GB" dirty="0"/>
              <a:t>Donaldson, G. (2018) </a:t>
            </a:r>
            <a:r>
              <a:rPr lang="en-GB" i="1" dirty="0"/>
              <a:t>Successful Futures Looking at the Curriculum and Assessment Arrangements in Wales. </a:t>
            </a:r>
            <a:r>
              <a:rPr lang="en-GB" dirty="0"/>
              <a:t>Available at: </a:t>
            </a:r>
            <a:r>
              <a:rPr lang="en-GB" u="sng" dirty="0">
                <a:hlinkClick r:id="rId2"/>
              </a:rPr>
              <a:t>https://gov.wales/sites/default/files/publications/2018-03/succesful-futures-a-summary-of-professor-graham-donaldsons-report.pdf</a:t>
            </a:r>
            <a:r>
              <a:rPr lang="en-GB" dirty="0"/>
              <a:t> </a:t>
            </a:r>
          </a:p>
          <a:p>
            <a:r>
              <a:rPr lang="en-GB" dirty="0"/>
              <a:t>Flannigan, C. and </a:t>
            </a:r>
            <a:r>
              <a:rPr lang="en-GB" dirty="0" err="1"/>
              <a:t>Dietze</a:t>
            </a:r>
            <a:r>
              <a:rPr lang="en-GB" dirty="0"/>
              <a:t>, B., (2017). </a:t>
            </a:r>
            <a:r>
              <a:rPr lang="en-GB" i="1" dirty="0"/>
              <a:t>Children, Outdoor Play, and Loose Parts. Journal of Childhood Studies</a:t>
            </a:r>
            <a:r>
              <a:rPr lang="en-GB" dirty="0"/>
              <a:t>, 42(4), pp. 53-60.</a:t>
            </a:r>
          </a:p>
          <a:p>
            <a:r>
              <a:rPr lang="en-GB" sz="1600" dirty="0"/>
              <a:t>Foundation Phase Framework (2015). Foundation Phase Framework (</a:t>
            </a:r>
            <a:r>
              <a:rPr lang="en-GB" sz="1600" dirty="0" err="1"/>
              <a:t>Resvised</a:t>
            </a:r>
            <a:r>
              <a:rPr lang="en-GB" sz="1600" dirty="0"/>
              <a:t> 2015). Available at: </a:t>
            </a:r>
            <a:r>
              <a:rPr lang="en-GB" sz="1600" dirty="0">
                <a:hlinkClick r:id="rId3"/>
              </a:rPr>
              <a:t>https://gov.wales/sites/default/files/publications/2018-02/foundation-phase-framework-revised-2015.pdf</a:t>
            </a:r>
            <a:endParaRPr lang="en-GB" sz="1600" dirty="0"/>
          </a:p>
          <a:p>
            <a:r>
              <a:rPr lang="en-GB" sz="1600" dirty="0"/>
              <a:t>Holmes, G Robert. (2012).</a:t>
            </a:r>
            <a:r>
              <a:rPr lang="en-GB" sz="1600" i="1" dirty="0"/>
              <a:t>Doing your early years Research Project: a step by step guide</a:t>
            </a:r>
            <a:r>
              <a:rPr lang="en-GB" sz="1600" dirty="0"/>
              <a:t>. 2</a:t>
            </a:r>
            <a:r>
              <a:rPr lang="en-GB" sz="1600" baseline="30000" dirty="0"/>
              <a:t>nd</a:t>
            </a:r>
            <a:r>
              <a:rPr lang="en-GB" sz="1600" dirty="0"/>
              <a:t> </a:t>
            </a:r>
            <a:r>
              <a:rPr lang="en-GB" sz="1600" dirty="0" err="1"/>
              <a:t>edn</a:t>
            </a:r>
            <a:r>
              <a:rPr lang="en-GB" sz="1600" dirty="0"/>
              <a:t>. London. Sage</a:t>
            </a:r>
          </a:p>
          <a:p>
            <a:r>
              <a:rPr lang="en-GB" sz="1600" dirty="0"/>
              <a:t>McClintic, S. &amp; Petty, K. (2015)</a:t>
            </a:r>
            <a:r>
              <a:rPr lang="en-GB" sz="1600" i="1" dirty="0"/>
              <a:t> Exploring Early Childhood Teachers’ Beliefs and Practices About Preschool Outdoor Play: A Qualitative Study</a:t>
            </a:r>
            <a:r>
              <a:rPr lang="en-GB" sz="1600" dirty="0"/>
              <a:t>, Journal of Early Childhood Teacher Education, 36:1, 24-43, DOI: </a:t>
            </a:r>
            <a:r>
              <a:rPr lang="en-GB" sz="1600" u="sng" dirty="0">
                <a:hlinkClick r:id="rId4"/>
              </a:rPr>
              <a:t>10.1080/10901027.2014.997844</a:t>
            </a:r>
            <a:r>
              <a:rPr lang="en-GB" sz="1600" u="sng" dirty="0"/>
              <a:t> </a:t>
            </a:r>
          </a:p>
          <a:p>
            <a:endParaRPr lang="en-GB" sz="1500" u="sng" dirty="0"/>
          </a:p>
          <a:p>
            <a:endParaRPr lang="en-GB" sz="1700" dirty="0"/>
          </a:p>
          <a:p>
            <a:endParaRPr lang="en-GB" dirty="0"/>
          </a:p>
        </p:txBody>
      </p:sp>
    </p:spTree>
    <p:extLst>
      <p:ext uri="{BB962C8B-B14F-4D97-AF65-F5344CB8AC3E}">
        <p14:creationId xmlns:p14="http://schemas.microsoft.com/office/powerpoint/2010/main" val="4186161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5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500"/>
                                        <p:tgtEl>
                                          <p:spTgt spid="3">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9FDE4-907F-4BE9-8079-B80BE56B06A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F69B7B9-7E52-4CE5-903F-96970034A4DC}"/>
              </a:ext>
            </a:extLst>
          </p:cNvPr>
          <p:cNvSpPr>
            <a:spLocks noGrp="1"/>
          </p:cNvSpPr>
          <p:nvPr>
            <p:ph idx="1"/>
          </p:nvPr>
        </p:nvSpPr>
        <p:spPr/>
        <p:txBody>
          <a:bodyPr>
            <a:normAutofit/>
          </a:bodyPr>
          <a:lstStyle/>
          <a:p>
            <a:r>
              <a:rPr lang="en-GB" sz="1600" dirty="0"/>
              <a:t>Mukherji, P and </a:t>
            </a:r>
            <a:r>
              <a:rPr lang="en-GB" sz="1600" dirty="0" err="1"/>
              <a:t>Albon</a:t>
            </a:r>
            <a:r>
              <a:rPr lang="en-GB" sz="1600" dirty="0"/>
              <a:t>, D. (2012) </a:t>
            </a:r>
            <a:r>
              <a:rPr lang="en-GB" sz="1600" i="1" dirty="0"/>
              <a:t>Research methods in early childhood. </a:t>
            </a:r>
            <a:r>
              <a:rPr lang="en-GB" sz="1600" dirty="0"/>
              <a:t>London. Sage</a:t>
            </a:r>
          </a:p>
          <a:p>
            <a:r>
              <a:rPr lang="en-GB" sz="1600" dirty="0"/>
              <a:t>Nicol, J and Taplin, J. (2012) Understanding the Steiner Waldorf Approach. Early years education in practice. New York. Routledge</a:t>
            </a:r>
          </a:p>
          <a:p>
            <a:r>
              <a:rPr lang="en-GB" sz="1600" dirty="0"/>
              <a:t>Waters, J &amp; Maynard, T (2010) What's so interesting outside? A study of child‐initiated interaction with teachers in the natural outdoor environment, European Early Childhood Education Research Journal, 18:4, 473-483, DOI: 10.1080/1350293X.2010.525939 </a:t>
            </a:r>
          </a:p>
          <a:p>
            <a:r>
              <a:rPr lang="en-GB" sz="1600" dirty="0"/>
              <a:t>Welsh Assembly Government. (2009) </a:t>
            </a:r>
            <a:r>
              <a:rPr lang="en-GB" sz="1600" i="1" dirty="0"/>
              <a:t>Foundation Phase Outdoor Learning Handbook.</a:t>
            </a:r>
            <a:r>
              <a:rPr lang="en-GB" sz="1600" dirty="0"/>
              <a:t> Available at : </a:t>
            </a:r>
            <a:r>
              <a:rPr lang="en-GB" sz="1600" u="sng" dirty="0">
                <a:hlinkClick r:id="rId2"/>
              </a:rPr>
              <a:t>https://s3-eu-west-1.amazonaws.com/hwb-live-storage/98/b6/32/ac/655c427189581dd0cab40bf0/foundation-phase-outdoor-learning-handbook.pdf</a:t>
            </a:r>
            <a:endParaRPr lang="en-GB" sz="1600" u="sng" dirty="0"/>
          </a:p>
          <a:p>
            <a:endParaRPr lang="en-GB" sz="1400" dirty="0"/>
          </a:p>
          <a:p>
            <a:endParaRPr lang="en-GB" sz="1400" dirty="0"/>
          </a:p>
        </p:txBody>
      </p:sp>
    </p:spTree>
    <p:extLst>
      <p:ext uri="{BB962C8B-B14F-4D97-AF65-F5344CB8AC3E}">
        <p14:creationId xmlns:p14="http://schemas.microsoft.com/office/powerpoint/2010/main" val="373232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E09B7E24-271E-4A3A-9D65-EE95ED9723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45C59434-03B2-4F06-8362-A01DD785E2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FDF3815-C9F7-4B9E-A371-DE71C4E9D17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4C30A41-6D9F-42F2-BE4A-B6D2E44007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8577AE11-EC00-4E67-9DDD-624E9DA123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406A24DE-7A6F-4459-9A79-712243D200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BFEBE697-7D77-4AC8-8E68-0483B47DFB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49FC7B15-C721-4A23-8F6A-2CFA77C614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164E8ACB-FC50-451D-AF0A-879ABC6EA6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D5F354A0-F0C9-4254-A913-DD68E78161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9B01B525-8D81-44A3-BC1F-C711B89D23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6F8D44AF-6517-470C-8FD0-D6483249F46C}"/>
              </a:ext>
            </a:extLst>
          </p:cNvPr>
          <p:cNvSpPr>
            <a:spLocks noGrp="1"/>
          </p:cNvSpPr>
          <p:nvPr>
            <p:ph type="title"/>
          </p:nvPr>
        </p:nvSpPr>
        <p:spPr>
          <a:xfrm>
            <a:off x="4974337" y="1265314"/>
            <a:ext cx="4299666" cy="3249131"/>
          </a:xfrm>
        </p:spPr>
        <p:txBody>
          <a:bodyPr vert="horz" lIns="91440" tIns="45720" rIns="91440" bIns="45720" rtlCol="0" anchor="b">
            <a:normAutofit/>
          </a:bodyPr>
          <a:lstStyle/>
          <a:p>
            <a:pPr algn="ctr"/>
            <a:r>
              <a:rPr lang="en-US" sz="6600" dirty="0"/>
              <a:t>Any Questions?</a:t>
            </a:r>
          </a:p>
        </p:txBody>
      </p:sp>
      <p:sp>
        <p:nvSpPr>
          <p:cNvPr id="22" name="Isosceles Triangle 21">
            <a:extLst>
              <a:ext uri="{FF2B5EF4-FFF2-40B4-BE49-F238E27FC236}">
                <a16:creationId xmlns:a16="http://schemas.microsoft.com/office/drawing/2014/main" id="{ADC5C86B-28CE-4597-97B7-4C09E20141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5" name="Content Placeholder 4" descr="Questions">
            <a:extLst>
              <a:ext uri="{FF2B5EF4-FFF2-40B4-BE49-F238E27FC236}">
                <a16:creationId xmlns:a16="http://schemas.microsoft.com/office/drawing/2014/main" id="{48B94CCA-18A0-4106-9E0A-32B840B943E8}"/>
              </a:ext>
            </a:extLst>
          </p:cNvPr>
          <p:cNvPicPr>
            <a:picLocks noGrp="1" noChangeAspect="1"/>
          </p:cNvPicPr>
          <p:nvPr>
            <p:ph idx="1"/>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88604" y="1550139"/>
            <a:ext cx="3765692" cy="3765692"/>
          </a:xfrm>
          <a:prstGeom prst="rect">
            <a:avLst/>
          </a:prstGeom>
        </p:spPr>
      </p:pic>
    </p:spTree>
    <p:extLst>
      <p:ext uri="{BB962C8B-B14F-4D97-AF65-F5344CB8AC3E}">
        <p14:creationId xmlns:p14="http://schemas.microsoft.com/office/powerpoint/2010/main" val="3659640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otalTime>0</TotalTime>
  <Words>1151</Words>
  <Application>Microsoft Office PowerPoint</Application>
  <PresentationFormat>Widescreen</PresentationFormat>
  <Paragraphs>81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Trebuchet MS</vt:lpstr>
      <vt:lpstr>Wingdings</vt:lpstr>
      <vt:lpstr>Wingdings 3</vt:lpstr>
      <vt:lpstr>Facet</vt:lpstr>
      <vt:lpstr>PowerPoint Presentation</vt:lpstr>
      <vt:lpstr>Observational study on the role of the adult in the environment in the foundation phase and early years in Wales</vt:lpstr>
      <vt:lpstr>Intended Research</vt:lpstr>
      <vt:lpstr>Literature Review</vt:lpstr>
      <vt:lpstr>PowerPoint Presentation</vt:lpstr>
      <vt:lpstr>Research question?</vt:lpstr>
      <vt:lpstr>Methodology</vt:lpstr>
      <vt:lpstr>Exactly what I plan to do…</vt:lpstr>
      <vt:lpstr>Ethics</vt:lpstr>
      <vt:lpstr>Analysis</vt:lpstr>
      <vt:lpstr>Reference</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Coghlin</dc:creator>
  <cp:lastModifiedBy>Joanna Coghlin</cp:lastModifiedBy>
  <cp:revision>7</cp:revision>
  <dcterms:created xsi:type="dcterms:W3CDTF">2020-01-22T20:38:02Z</dcterms:created>
  <dcterms:modified xsi:type="dcterms:W3CDTF">2020-01-23T15:58:06Z</dcterms:modified>
</cp:coreProperties>
</file>