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80" r:id="rId4"/>
    <p:sldId id="259" r:id="rId5"/>
    <p:sldId id="262" r:id="rId6"/>
    <p:sldId id="263" r:id="rId7"/>
    <p:sldId id="258" r:id="rId8"/>
    <p:sldId id="264" r:id="rId9"/>
    <p:sldId id="261" r:id="rId10"/>
    <p:sldId id="283" r:id="rId11"/>
    <p:sldId id="282" r:id="rId12"/>
    <p:sldId id="260" r:id="rId13"/>
    <p:sldId id="265" r:id="rId14"/>
    <p:sldId id="266" r:id="rId15"/>
    <p:sldId id="267" r:id="rId16"/>
    <p:sldId id="268" r:id="rId17"/>
    <p:sldId id="269" r:id="rId18"/>
    <p:sldId id="270" r:id="rId19"/>
    <p:sldId id="271" r:id="rId20"/>
    <p:sldId id="272" r:id="rId21"/>
    <p:sldId id="278" r:id="rId22"/>
    <p:sldId id="281" r:id="rId23"/>
    <p:sldId id="284" r:id="rId24"/>
    <p:sldId id="288" r:id="rId25"/>
    <p:sldId id="287" r:id="rId26"/>
    <p:sldId id="285" r:id="rId27"/>
    <p:sldId id="286" r:id="rId28"/>
    <p:sldId id="273" r:id="rId29"/>
    <p:sldId id="274" r:id="rId30"/>
    <p:sldId id="275" r:id="rId31"/>
    <p:sldId id="276" r:id="rId32"/>
    <p:sldId id="27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sorterViewPr>
    <p:cViewPr>
      <p:scale>
        <a:sx n="100" d="100"/>
        <a:sy n="100" d="100"/>
      </p:scale>
      <p:origin x="0" y="-1114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AB96487-C488-4859-AAB6-D3126834E244}"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077087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6487-C488-4859-AAB6-D3126834E244}"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317203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AB96487-C488-4859-AAB6-D3126834E244}"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93028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AB96487-C488-4859-AAB6-D3126834E244}"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423858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AB96487-C488-4859-AAB6-D3126834E244}"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989380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AB96487-C488-4859-AAB6-D3126834E244}"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763016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B96487-C488-4859-AAB6-D3126834E244}"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4285701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B96487-C488-4859-AAB6-D3126834E244}"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603582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B96487-C488-4859-AAB6-D3126834E244}"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98496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6487-C488-4859-AAB6-D3126834E244}"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400187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6487-C488-4859-AAB6-D3126834E244}"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42392E-CEE5-455B-87C6-5B868E02FABA}" type="slidenum">
              <a:rPr lang="en-GB" smtClean="0"/>
              <a:t>‹#›</a:t>
            </a:fld>
            <a:endParaRPr lang="en-GB"/>
          </a:p>
        </p:txBody>
      </p:sp>
    </p:spTree>
    <p:extLst>
      <p:ext uri="{BB962C8B-B14F-4D97-AF65-F5344CB8AC3E}">
        <p14:creationId xmlns:p14="http://schemas.microsoft.com/office/powerpoint/2010/main" val="1637691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B96487-C488-4859-AAB6-D3126834E244}" type="datetimeFigureOut">
              <a:rPr lang="en-GB" smtClean="0"/>
              <a:t>18/02/2019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42392E-CEE5-455B-87C6-5B868E02FABA}" type="slidenum">
              <a:rPr lang="en-GB" smtClean="0"/>
              <a:t>‹#›</a:t>
            </a:fld>
            <a:endParaRPr lang="en-GB"/>
          </a:p>
        </p:txBody>
      </p:sp>
    </p:spTree>
    <p:extLst>
      <p:ext uri="{BB962C8B-B14F-4D97-AF65-F5344CB8AC3E}">
        <p14:creationId xmlns:p14="http://schemas.microsoft.com/office/powerpoint/2010/main" val="4011175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 and </a:t>
            </a:r>
            <a:r>
              <a:rPr lang="en-GB" dirty="0" smtClean="0"/>
              <a:t>Management</a:t>
            </a:r>
            <a:br>
              <a:rPr lang="en-GB" dirty="0" smtClean="0"/>
            </a:br>
            <a:r>
              <a:rPr lang="en-GB" sz="2400" dirty="0" smtClean="0"/>
              <a:t>Dr Rachel Alexander BSc(Hons) </a:t>
            </a:r>
            <a:r>
              <a:rPr lang="en-GB" sz="2400" dirty="0" err="1" smtClean="0"/>
              <a:t>Mres</a:t>
            </a:r>
            <a:r>
              <a:rPr lang="en-GB" sz="2400" dirty="0" smtClean="0"/>
              <a:t> </a:t>
            </a:r>
            <a:r>
              <a:rPr lang="en-GB" sz="2400" dirty="0" err="1" smtClean="0"/>
              <a:t>EngD</a:t>
            </a:r>
            <a:r>
              <a:rPr lang="en-GB" sz="2400" smtClean="0"/>
              <a:t> FHEA MIET </a:t>
            </a:r>
            <a:endParaRPr lang="en-GB" sz="2400" dirty="0"/>
          </a:p>
        </p:txBody>
      </p:sp>
      <p:sp>
        <p:nvSpPr>
          <p:cNvPr id="3" name="Subtitle 2"/>
          <p:cNvSpPr>
            <a:spLocks noGrp="1"/>
          </p:cNvSpPr>
          <p:nvPr>
            <p:ph type="subTitle" idx="1"/>
          </p:nvPr>
        </p:nvSpPr>
        <p:spPr/>
        <p:txBody>
          <a:bodyPr/>
          <a:lstStyle/>
          <a:p>
            <a:r>
              <a:rPr lang="en-GB" dirty="0" smtClean="0"/>
              <a:t>“There are people who make things happen, there are people who watch what’s happening and there are people who haven’t the slightest idea what’s happening” Oliver Wendell Holmes</a:t>
            </a:r>
            <a:endParaRPr lang="en-GB" dirty="0"/>
          </a:p>
        </p:txBody>
      </p:sp>
    </p:spTree>
    <p:extLst>
      <p:ext uri="{BB962C8B-B14F-4D97-AF65-F5344CB8AC3E}">
        <p14:creationId xmlns:p14="http://schemas.microsoft.com/office/powerpoint/2010/main" val="2128480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dirty="0" smtClean="0"/>
              <a:t>Leadership is the ability to elicit extraordinary performance from ordinary people</a:t>
            </a:r>
          </a:p>
          <a:p>
            <a:r>
              <a:rPr lang="en-GB" dirty="0" smtClean="0"/>
              <a:t>Leadership is the ability to get followers</a:t>
            </a:r>
            <a:endParaRPr lang="en-GB" dirty="0"/>
          </a:p>
        </p:txBody>
      </p:sp>
    </p:spTree>
    <p:extLst>
      <p:ext uri="{BB962C8B-B14F-4D97-AF65-F5344CB8AC3E}">
        <p14:creationId xmlns:p14="http://schemas.microsoft.com/office/powerpoint/2010/main" val="6150262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leaders?</a:t>
            </a:r>
            <a:endParaRPr lang="en-GB" dirty="0"/>
          </a:p>
        </p:txBody>
      </p:sp>
      <p:sp>
        <p:nvSpPr>
          <p:cNvPr id="3" name="Content Placeholder 2"/>
          <p:cNvSpPr>
            <a:spLocks noGrp="1"/>
          </p:cNvSpPr>
          <p:nvPr>
            <p:ph idx="1"/>
          </p:nvPr>
        </p:nvSpPr>
        <p:spPr/>
        <p:txBody>
          <a:bodyPr/>
          <a:lstStyle/>
          <a:p>
            <a:r>
              <a:rPr lang="en-GB" dirty="0" smtClean="0"/>
              <a:t>“The reason we need leadership so badly in our institutions and especially in our businesses is because the people working in today’s businesses and institutions are far more difficult and demanding, far more analytical and more selfish than they have ever been before”</a:t>
            </a:r>
          </a:p>
          <a:p>
            <a:r>
              <a:rPr lang="en-GB" dirty="0" smtClean="0"/>
              <a:t>Brian Tracy (Leadership 2014)</a:t>
            </a:r>
            <a:endParaRPr lang="en-GB" dirty="0"/>
          </a:p>
        </p:txBody>
      </p:sp>
    </p:spTree>
    <p:extLst>
      <p:ext uri="{BB962C8B-B14F-4D97-AF65-F5344CB8AC3E}">
        <p14:creationId xmlns:p14="http://schemas.microsoft.com/office/powerpoint/2010/main" val="817138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difference between a manager and a leader?</a:t>
            </a:r>
            <a:endParaRPr lang="en-GB" dirty="0"/>
          </a:p>
        </p:txBody>
      </p:sp>
    </p:spTree>
    <p:extLst>
      <p:ext uri="{BB962C8B-B14F-4D97-AF65-F5344CB8AC3E}">
        <p14:creationId xmlns:p14="http://schemas.microsoft.com/office/powerpoint/2010/main" val="3340491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qualities does a good manager need?</a:t>
            </a:r>
            <a:endParaRPr lang="en-GB" dirty="0"/>
          </a:p>
        </p:txBody>
      </p:sp>
    </p:spTree>
    <p:extLst>
      <p:ext uri="{BB962C8B-B14F-4D97-AF65-F5344CB8AC3E}">
        <p14:creationId xmlns:p14="http://schemas.microsoft.com/office/powerpoint/2010/main" val="1817347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319609"/>
          </a:xfrm>
        </p:spPr>
        <p:txBody>
          <a:bodyPr>
            <a:normAutofit/>
          </a:bodyPr>
          <a:lstStyle/>
          <a:p>
            <a:r>
              <a:rPr lang="en-GB" dirty="0" smtClean="0"/>
              <a:t>A manager needs to be able to: </a:t>
            </a:r>
            <a:br>
              <a:rPr lang="en-GB" dirty="0" smtClean="0"/>
            </a:br>
            <a:r>
              <a:rPr lang="en-GB" dirty="0" smtClean="0"/>
              <a:t>Plan</a:t>
            </a:r>
            <a:br>
              <a:rPr lang="en-GB" dirty="0" smtClean="0"/>
            </a:br>
            <a:r>
              <a:rPr lang="en-GB" dirty="0" smtClean="0"/>
              <a:t>Organise</a:t>
            </a:r>
            <a:br>
              <a:rPr lang="en-GB" dirty="0" smtClean="0"/>
            </a:br>
            <a:r>
              <a:rPr lang="en-GB" dirty="0" smtClean="0"/>
              <a:t>Lead </a:t>
            </a:r>
            <a:br>
              <a:rPr lang="en-GB" dirty="0" smtClean="0"/>
            </a:br>
            <a:r>
              <a:rPr lang="en-GB" dirty="0" smtClean="0"/>
              <a:t>Control</a:t>
            </a:r>
            <a:endParaRPr lang="en-GB" dirty="0"/>
          </a:p>
        </p:txBody>
      </p:sp>
    </p:spTree>
    <p:extLst>
      <p:ext uri="{BB962C8B-B14F-4D97-AF65-F5344CB8AC3E}">
        <p14:creationId xmlns:p14="http://schemas.microsoft.com/office/powerpoint/2010/main" val="1051523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qualities that a leader needs?</a:t>
            </a:r>
            <a:endParaRPr lang="en-GB" dirty="0"/>
          </a:p>
        </p:txBody>
      </p:sp>
    </p:spTree>
    <p:extLst>
      <p:ext uri="{BB962C8B-B14F-4D97-AF65-F5344CB8AC3E}">
        <p14:creationId xmlns:p14="http://schemas.microsoft.com/office/powerpoint/2010/main" val="1449498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762185"/>
          </a:xfrm>
        </p:spPr>
        <p:txBody>
          <a:bodyPr>
            <a:normAutofit fontScale="90000"/>
          </a:bodyPr>
          <a:lstStyle/>
          <a:p>
            <a:pPr marL="571500" indent="-571500">
              <a:buFont typeface="Arial" panose="020B0604020202020204" pitchFamily="34" charset="0"/>
              <a:buChar char="•"/>
            </a:pPr>
            <a:r>
              <a:rPr lang="en-GB" dirty="0" smtClean="0"/>
              <a:t>A leader needs to be able to:</a:t>
            </a:r>
            <a:br>
              <a:rPr lang="en-GB" dirty="0" smtClean="0"/>
            </a:br>
            <a:r>
              <a:rPr lang="en-GB" dirty="0" smtClean="0"/>
              <a:t>Communicate</a:t>
            </a:r>
            <a:br>
              <a:rPr lang="en-GB" dirty="0" smtClean="0"/>
            </a:br>
            <a:r>
              <a:rPr lang="en-GB" dirty="0" smtClean="0"/>
              <a:t>Motivate</a:t>
            </a:r>
            <a:br>
              <a:rPr lang="en-GB" dirty="0" smtClean="0"/>
            </a:br>
            <a:r>
              <a:rPr lang="en-GB" dirty="0" smtClean="0"/>
              <a:t>Inspire</a:t>
            </a:r>
            <a:br>
              <a:rPr lang="en-GB" dirty="0" smtClean="0"/>
            </a:br>
            <a:r>
              <a:rPr lang="en-GB" dirty="0" smtClean="0"/>
              <a:t>Guide</a:t>
            </a:r>
            <a:br>
              <a:rPr lang="en-GB" dirty="0" smtClean="0"/>
            </a:br>
            <a:r>
              <a:rPr lang="en-GB" dirty="0" smtClean="0"/>
              <a:t>Encourage</a:t>
            </a:r>
            <a:br>
              <a:rPr lang="en-GB" dirty="0" smtClean="0"/>
            </a:br>
            <a:r>
              <a:rPr lang="en-GB" dirty="0" smtClean="0"/>
              <a:t>Facilitate</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917872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Think of the managers you have worked for – </a:t>
            </a:r>
            <a:br>
              <a:rPr lang="en-GB" dirty="0" smtClean="0"/>
            </a:br>
            <a:r>
              <a:rPr lang="en-GB" dirty="0" smtClean="0"/>
              <a:t>What were the good things about their behaviour and what were the bad things. Make two lists. </a:t>
            </a:r>
            <a:endParaRPr lang="en-GB" dirty="0"/>
          </a:p>
        </p:txBody>
      </p:sp>
    </p:spTree>
    <p:extLst>
      <p:ext uri="{BB962C8B-B14F-4D97-AF65-F5344CB8AC3E}">
        <p14:creationId xmlns:p14="http://schemas.microsoft.com/office/powerpoint/2010/main" val="3480368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 at the bad list of behaviours</a:t>
            </a:r>
            <a:br>
              <a:rPr lang="en-GB" dirty="0" smtClean="0"/>
            </a:br>
            <a:r>
              <a:rPr lang="en-GB" dirty="0" smtClean="0"/>
              <a:t>Is there anything there that you do that you could stop doing.</a:t>
            </a:r>
            <a:endParaRPr lang="en-GB" dirty="0"/>
          </a:p>
        </p:txBody>
      </p:sp>
    </p:spTree>
    <p:extLst>
      <p:ext uri="{BB962C8B-B14F-4D97-AF65-F5344CB8AC3E}">
        <p14:creationId xmlns:p14="http://schemas.microsoft.com/office/powerpoint/2010/main" val="2868099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3749675"/>
          </a:xfrm>
        </p:spPr>
        <p:txBody>
          <a:bodyPr>
            <a:normAutofit/>
          </a:bodyPr>
          <a:lstStyle/>
          <a:p>
            <a:r>
              <a:rPr lang="en-GB" dirty="0" smtClean="0"/>
              <a:t>Look at the good list of behaviours</a:t>
            </a:r>
            <a:br>
              <a:rPr lang="en-GB" dirty="0" smtClean="0"/>
            </a:br>
            <a:r>
              <a:rPr lang="en-GB" dirty="0" smtClean="0"/>
              <a:t>Could you start to behave like that?</a:t>
            </a:r>
            <a:br>
              <a:rPr lang="en-GB" dirty="0" smtClean="0"/>
            </a:br>
            <a:r>
              <a:rPr lang="en-GB" dirty="0" smtClean="0"/>
              <a:t>If you start to copy those behaviours, you will, over a period of time absorb those qualities and become a leader yourself</a:t>
            </a:r>
            <a:endParaRPr lang="en-GB" dirty="0"/>
          </a:p>
        </p:txBody>
      </p:sp>
    </p:spTree>
    <p:extLst>
      <p:ext uri="{BB962C8B-B14F-4D97-AF65-F5344CB8AC3E}">
        <p14:creationId xmlns:p14="http://schemas.microsoft.com/office/powerpoint/2010/main" val="1099904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difference between a manager and a leader?</a:t>
            </a:r>
            <a:endParaRPr lang="en-GB" dirty="0"/>
          </a:p>
        </p:txBody>
      </p:sp>
      <p:sp>
        <p:nvSpPr>
          <p:cNvPr id="3" name="TextBox 2"/>
          <p:cNvSpPr txBox="1"/>
          <p:nvPr/>
        </p:nvSpPr>
        <p:spPr>
          <a:xfrm>
            <a:off x="838199" y="1828801"/>
            <a:ext cx="10673220" cy="4154984"/>
          </a:xfrm>
          <a:prstGeom prst="rect">
            <a:avLst/>
          </a:prstGeom>
          <a:noFill/>
        </p:spPr>
        <p:txBody>
          <a:bodyPr wrap="square" rtlCol="0">
            <a:spAutoFit/>
          </a:bodyPr>
          <a:lstStyle/>
          <a:p>
            <a:r>
              <a:rPr lang="en-GB" sz="2400" dirty="0" smtClean="0">
                <a:latin typeface="Times New Roman" panose="02020603050405020304" pitchFamily="18" charset="0"/>
                <a:cs typeface="Times New Roman" panose="02020603050405020304" pitchFamily="18" charset="0"/>
              </a:rPr>
              <a:t>Managers are held responsible for their actions, as well as for the actions of their subordinates. With the title comes the authority and the privilege to promote, hire, fire, discipline, or reward employees based on their performance and behaviour.</a:t>
            </a: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A </a:t>
            </a:r>
            <a:r>
              <a:rPr lang="en-GB" sz="2400" dirty="0">
                <a:latin typeface="Times New Roman" panose="02020603050405020304" pitchFamily="18" charset="0"/>
                <a:cs typeface="Times New Roman" panose="02020603050405020304" pitchFamily="18" charset="0"/>
              </a:rPr>
              <a:t>leader doesn’t have to be an authority figure in the organization; a leader can be anyone.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Unlike managers, leaders are followed because of their personality, </a:t>
            </a:r>
            <a:r>
              <a:rPr lang="en-GB" sz="2400" dirty="0" smtClean="0">
                <a:latin typeface="Times New Roman" panose="02020603050405020304" pitchFamily="18" charset="0"/>
                <a:cs typeface="Times New Roman" panose="02020603050405020304" pitchFamily="18" charset="0"/>
              </a:rPr>
              <a:t>behaviour</a:t>
            </a:r>
            <a:r>
              <a:rPr lang="en-GB" sz="2400" dirty="0">
                <a:latin typeface="Times New Roman" panose="02020603050405020304" pitchFamily="18" charset="0"/>
                <a:cs typeface="Times New Roman" panose="02020603050405020304" pitchFamily="18" charset="0"/>
              </a:rPr>
              <a:t>, and beliefs. A leader personally invests in tasks and projects and demonstrates a high level of passion for work. Leaders take a great deal of interest in the success of their followers, enabling them to reach their goals to satisfaction</a:t>
            </a:r>
          </a:p>
        </p:txBody>
      </p:sp>
    </p:spTree>
    <p:extLst>
      <p:ext uri="{BB962C8B-B14F-4D97-AF65-F5344CB8AC3E}">
        <p14:creationId xmlns:p14="http://schemas.microsoft.com/office/powerpoint/2010/main" val="728449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20859"/>
          </a:xfrm>
        </p:spPr>
        <p:txBody>
          <a:bodyPr>
            <a:normAutofit/>
          </a:bodyPr>
          <a:lstStyle/>
          <a:p>
            <a:r>
              <a:rPr lang="en-GB" dirty="0" smtClean="0"/>
              <a:t>Managers can</a:t>
            </a:r>
            <a:br>
              <a:rPr lang="en-GB" dirty="0" smtClean="0"/>
            </a:br>
            <a:r>
              <a:rPr lang="en-GB" dirty="0" smtClean="0"/>
              <a:t>Execute a vision, break it down for their team to follow</a:t>
            </a:r>
            <a:br>
              <a:rPr lang="en-GB" dirty="0" smtClean="0"/>
            </a:br>
            <a:r>
              <a:rPr lang="en-GB" dirty="0" smtClean="0"/>
              <a:t>Direct daily effort while reviewing resources and need for changes</a:t>
            </a:r>
            <a:br>
              <a:rPr lang="en-GB" dirty="0" smtClean="0"/>
            </a:br>
            <a:r>
              <a:rPr lang="en-GB" dirty="0" smtClean="0"/>
              <a:t>Establish rules, procedures, processes and standards</a:t>
            </a:r>
            <a:br>
              <a:rPr lang="en-GB" dirty="0" smtClean="0"/>
            </a:br>
            <a:r>
              <a:rPr lang="en-GB" dirty="0" smtClean="0"/>
              <a:t>Look after the needs of their staff</a:t>
            </a:r>
            <a:endParaRPr lang="en-GB" dirty="0"/>
          </a:p>
        </p:txBody>
      </p:sp>
    </p:spTree>
    <p:extLst>
      <p:ext uri="{BB962C8B-B14F-4D97-AF65-F5344CB8AC3E}">
        <p14:creationId xmlns:p14="http://schemas.microsoft.com/office/powerpoint/2010/main" val="1758440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71587"/>
          </a:xfrm>
        </p:spPr>
        <p:txBody>
          <a:bodyPr>
            <a:normAutofit fontScale="90000"/>
          </a:bodyPr>
          <a:lstStyle/>
          <a:p>
            <a:r>
              <a:rPr lang="en-GB" dirty="0" smtClean="0"/>
              <a:t>A leader has </a:t>
            </a:r>
            <a:br>
              <a:rPr lang="en-GB" dirty="0" smtClean="0"/>
            </a:br>
            <a:r>
              <a:rPr lang="en-GB" dirty="0" smtClean="0"/>
              <a:t>vision – charting the future direction with the team</a:t>
            </a:r>
            <a:br>
              <a:rPr lang="en-GB" dirty="0" smtClean="0"/>
            </a:br>
            <a:r>
              <a:rPr lang="en-GB" dirty="0" smtClean="0"/>
              <a:t>honesty and integrity – people trust them and will follow them</a:t>
            </a:r>
            <a:br>
              <a:rPr lang="en-GB" dirty="0" smtClean="0"/>
            </a:br>
            <a:r>
              <a:rPr lang="en-GB" dirty="0" smtClean="0"/>
              <a:t>Inspiration – help team understand their role</a:t>
            </a:r>
            <a:br>
              <a:rPr lang="en-GB" dirty="0" smtClean="0"/>
            </a:br>
            <a:r>
              <a:rPr lang="en-GB" dirty="0" smtClean="0"/>
              <a:t>Communication skills – keep the team informed</a:t>
            </a:r>
            <a:br>
              <a:rPr lang="en-GB" dirty="0" smtClean="0"/>
            </a:br>
            <a:r>
              <a:rPr lang="en-GB" dirty="0" smtClean="0"/>
              <a:t>Ability to challenge – problem solve, think outside the box</a:t>
            </a:r>
            <a:endParaRPr lang="en-GB" dirty="0"/>
          </a:p>
        </p:txBody>
      </p:sp>
    </p:spTree>
    <p:extLst>
      <p:ext uri="{BB962C8B-B14F-4D97-AF65-F5344CB8AC3E}">
        <p14:creationId xmlns:p14="http://schemas.microsoft.com/office/powerpoint/2010/main" val="3943102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61976"/>
          </a:xfrm>
        </p:spPr>
        <p:txBody>
          <a:bodyPr>
            <a:normAutofit fontScale="90000"/>
          </a:bodyPr>
          <a:lstStyle/>
          <a:p>
            <a:r>
              <a:rPr lang="en-GB" dirty="0" smtClean="0"/>
              <a:t>Differences</a:t>
            </a:r>
            <a:br>
              <a:rPr lang="en-GB" dirty="0" smtClean="0"/>
            </a:br>
            <a:r>
              <a:rPr lang="en-GB" dirty="0"/>
              <a:t/>
            </a:r>
            <a:br>
              <a:rPr lang="en-GB" dirty="0"/>
            </a:br>
            <a:r>
              <a:rPr lang="en-GB" dirty="0" smtClean="0"/>
              <a:t>A leader invents/innovates, a manager organises.</a:t>
            </a:r>
            <a:br>
              <a:rPr lang="en-GB" dirty="0" smtClean="0"/>
            </a:br>
            <a:r>
              <a:rPr lang="en-GB" dirty="0" smtClean="0"/>
              <a:t>A leader looks at trends, a manager maintains the established </a:t>
            </a:r>
            <a:br>
              <a:rPr lang="en-GB" dirty="0" smtClean="0"/>
            </a:br>
            <a:r>
              <a:rPr lang="en-GB" dirty="0"/>
              <a:t/>
            </a:r>
            <a:br>
              <a:rPr lang="en-GB" dirty="0"/>
            </a:br>
            <a:r>
              <a:rPr lang="en-GB" dirty="0" smtClean="0"/>
              <a:t>A manager controls, a leader inspires trust</a:t>
            </a:r>
            <a:br>
              <a:rPr lang="en-GB" dirty="0" smtClean="0"/>
            </a:br>
            <a:r>
              <a:rPr lang="en-GB" dirty="0" smtClean="0"/>
              <a:t>A leader asks what and why, a manager how and when- what did we learn from this, why did it go wrong?</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3946553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71796"/>
          </a:xfrm>
        </p:spPr>
        <p:txBody>
          <a:bodyPr>
            <a:normAutofit/>
          </a:bodyPr>
          <a:lstStyle/>
          <a:p>
            <a:r>
              <a:rPr lang="en-GB" dirty="0" smtClean="0"/>
              <a:t>Managers count value, leaders create value</a:t>
            </a:r>
            <a:br>
              <a:rPr lang="en-GB" dirty="0" smtClean="0"/>
            </a:br>
            <a:r>
              <a:rPr lang="en-GB" dirty="0" smtClean="0"/>
              <a:t>Managers have circles of power, leaders have circles of influence</a:t>
            </a:r>
            <a:br>
              <a:rPr lang="en-GB" dirty="0" smtClean="0"/>
            </a:br>
            <a:r>
              <a:rPr lang="en-GB" dirty="0" smtClean="0"/>
              <a:t>Managers use control and power, leaders motivate, influence and enable</a:t>
            </a:r>
            <a:endParaRPr lang="en-GB" dirty="0"/>
          </a:p>
        </p:txBody>
      </p:sp>
    </p:spTree>
    <p:extLst>
      <p:ext uri="{BB962C8B-B14F-4D97-AF65-F5344CB8AC3E}">
        <p14:creationId xmlns:p14="http://schemas.microsoft.com/office/powerpoint/2010/main" val="2420909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71587"/>
          </a:xfrm>
        </p:spPr>
        <p:txBody>
          <a:bodyPr>
            <a:normAutofit/>
          </a:bodyPr>
          <a:lstStyle/>
          <a:p>
            <a:r>
              <a:rPr lang="en-GB" dirty="0" smtClean="0"/>
              <a:t>Managers and Leaders both important</a:t>
            </a:r>
            <a:br>
              <a:rPr lang="en-GB" dirty="0" smtClean="0"/>
            </a:br>
            <a:r>
              <a:rPr lang="en-GB" dirty="0" smtClean="0"/>
              <a:t>Finding all the qualities for both is the professional jackpot</a:t>
            </a:r>
            <a:br>
              <a:rPr lang="en-GB" dirty="0" smtClean="0"/>
            </a:br>
            <a:r>
              <a:rPr lang="en-GB" dirty="0" smtClean="0"/>
              <a:t>Leadership is not about being in charge. “Leadership is about taking care of those in your charge.” – Simon Sinek</a:t>
            </a:r>
            <a:endParaRPr lang="en-GB" dirty="0"/>
          </a:p>
        </p:txBody>
      </p:sp>
    </p:spTree>
    <p:extLst>
      <p:ext uri="{BB962C8B-B14F-4D97-AF65-F5344CB8AC3E}">
        <p14:creationId xmlns:p14="http://schemas.microsoft.com/office/powerpoint/2010/main" val="1516293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3593811"/>
          </a:xfrm>
        </p:spPr>
        <p:txBody>
          <a:bodyPr>
            <a:normAutofit/>
          </a:bodyPr>
          <a:lstStyle/>
          <a:p>
            <a:r>
              <a:rPr lang="en-GB" dirty="0" smtClean="0"/>
              <a:t>A boss who micromanages is like a coach who wants to get in the game. Leaders guide and support and then sit back to cheer from the </a:t>
            </a:r>
            <a:r>
              <a:rPr lang="en-GB" dirty="0" err="1" smtClean="0"/>
              <a:t>sidelines</a:t>
            </a:r>
            <a:r>
              <a:rPr lang="en-GB" dirty="0" smtClean="0"/>
              <a:t> – Simon Sinek</a:t>
            </a:r>
            <a:br>
              <a:rPr lang="en-GB" dirty="0" smtClean="0"/>
            </a:br>
            <a:endParaRPr lang="en-GB" dirty="0"/>
          </a:p>
        </p:txBody>
      </p:sp>
    </p:spTree>
    <p:extLst>
      <p:ext uri="{BB962C8B-B14F-4D97-AF65-F5344CB8AC3E}">
        <p14:creationId xmlns:p14="http://schemas.microsoft.com/office/powerpoint/2010/main" val="2078695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11248"/>
          </a:xfrm>
        </p:spPr>
        <p:txBody>
          <a:bodyPr>
            <a:normAutofit fontScale="90000"/>
          </a:bodyPr>
          <a:lstStyle/>
          <a:p>
            <a:r>
              <a:rPr lang="en-GB" dirty="0" smtClean="0"/>
              <a:t>Bad leaders</a:t>
            </a:r>
            <a:br>
              <a:rPr lang="en-GB" dirty="0" smtClean="0"/>
            </a:br>
            <a:r>
              <a:rPr lang="en-GB" dirty="0" smtClean="0"/>
              <a:t>The Marionette – follows orders, doesn’t stand up for team, no loyalty</a:t>
            </a:r>
            <a:br>
              <a:rPr lang="en-GB" dirty="0" smtClean="0"/>
            </a:br>
            <a:r>
              <a:rPr lang="en-GB" dirty="0" smtClean="0"/>
              <a:t>King Kong – draws the distinction between management and staff, pushes their weight around and doesn’t make employees feel valued but inferior</a:t>
            </a:r>
            <a:br>
              <a:rPr lang="en-GB" dirty="0" smtClean="0"/>
            </a:br>
            <a:r>
              <a:rPr lang="en-GB" dirty="0" smtClean="0"/>
              <a:t>Superman – makes all the decisions solo, ignores bad feedback, takes all the credit</a:t>
            </a:r>
            <a:br>
              <a:rPr lang="en-GB" dirty="0" smtClean="0"/>
            </a:br>
            <a:r>
              <a:rPr lang="en-GB" dirty="0" smtClean="0"/>
              <a:t>Taskmaster – micromanager constantly monitoring</a:t>
            </a:r>
            <a:endParaRPr lang="en-GB" dirty="0"/>
          </a:p>
        </p:txBody>
      </p:sp>
    </p:spTree>
    <p:extLst>
      <p:ext uri="{BB962C8B-B14F-4D97-AF65-F5344CB8AC3E}">
        <p14:creationId xmlns:p14="http://schemas.microsoft.com/office/powerpoint/2010/main" val="1116043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2628"/>
          </a:xfrm>
        </p:spPr>
        <p:txBody>
          <a:bodyPr>
            <a:normAutofit fontScale="90000"/>
          </a:bodyPr>
          <a:lstStyle/>
          <a:p>
            <a:r>
              <a:rPr lang="en-GB" dirty="0" smtClean="0"/>
              <a:t>Then there is the leader. A leader coaches, supports and inspires. He/she puts the interests of their team before their own. They take care of their team. They push their team to grow and become their very best. A leader never leaves any of his team members to hang out dry. When a leader is at the helm, employees feel valued and appreciated. The world is littered with managers but there are very few leaders. Employees long for bosses who are leaders.</a:t>
            </a:r>
            <a:endParaRPr lang="en-GB" dirty="0"/>
          </a:p>
        </p:txBody>
      </p:sp>
    </p:spTree>
    <p:extLst>
      <p:ext uri="{BB962C8B-B14F-4D97-AF65-F5344CB8AC3E}">
        <p14:creationId xmlns:p14="http://schemas.microsoft.com/office/powerpoint/2010/main" val="3593187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types of leader</a:t>
            </a:r>
            <a:endParaRPr lang="en-GB" dirty="0"/>
          </a:p>
        </p:txBody>
      </p:sp>
      <p:sp>
        <p:nvSpPr>
          <p:cNvPr id="3" name="Content Placeholder 2"/>
          <p:cNvSpPr>
            <a:spLocks noGrp="1"/>
          </p:cNvSpPr>
          <p:nvPr>
            <p:ph idx="1"/>
          </p:nvPr>
        </p:nvSpPr>
        <p:spPr/>
        <p:txBody>
          <a:bodyPr/>
          <a:lstStyle/>
          <a:p>
            <a:r>
              <a:rPr lang="en-GB" dirty="0" smtClean="0"/>
              <a:t>The Transactional Leader – the person who gets things done with and through others</a:t>
            </a:r>
          </a:p>
          <a:p>
            <a:r>
              <a:rPr lang="en-GB" dirty="0" smtClean="0"/>
              <a:t>The Transformational leader – the path-maker, visionary who motivates, uplifts, inspires and empowers people to perform at levels far beyond anything they’ve ever done before.</a:t>
            </a:r>
            <a:endParaRPr lang="en-GB" dirty="0"/>
          </a:p>
        </p:txBody>
      </p:sp>
    </p:spTree>
    <p:extLst>
      <p:ext uri="{BB962C8B-B14F-4D97-AF65-F5344CB8AC3E}">
        <p14:creationId xmlns:p14="http://schemas.microsoft.com/office/powerpoint/2010/main" val="1704319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Ascribed Leadership (from position, money, authority) short lived</a:t>
            </a:r>
          </a:p>
          <a:p>
            <a:r>
              <a:rPr lang="en-GB" dirty="0" smtClean="0"/>
              <a:t>Lasting leadership- where people decide that they are going to follow the direction, guidance and vision of someone else – voluntary leadership</a:t>
            </a:r>
            <a:endParaRPr lang="en-GB" dirty="0"/>
          </a:p>
        </p:txBody>
      </p:sp>
    </p:spTree>
    <p:extLst>
      <p:ext uri="{BB962C8B-B14F-4D97-AF65-F5344CB8AC3E}">
        <p14:creationId xmlns:p14="http://schemas.microsoft.com/office/powerpoint/2010/main" val="4089862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8657"/>
          </a:xfrm>
        </p:spPr>
        <p:txBody>
          <a:bodyPr>
            <a:normAutofit fontScale="90000"/>
          </a:bodyPr>
          <a:lstStyle/>
          <a:p>
            <a:r>
              <a:rPr lang="en-GB" sz="2800" dirty="0" smtClean="0"/>
              <a:t>Study great leaders (as defined by Google!) -Ascribed or Lasting? Were they really great? Who would you define as a great leader? Why?</a:t>
            </a:r>
            <a:endParaRPr lang="en-GB" sz="2800" dirty="0"/>
          </a:p>
        </p:txBody>
      </p:sp>
      <p:sp>
        <p:nvSpPr>
          <p:cNvPr id="3" name="TextBox 2"/>
          <p:cNvSpPr txBox="1"/>
          <p:nvPr/>
        </p:nvSpPr>
        <p:spPr>
          <a:xfrm>
            <a:off x="550717" y="1361208"/>
            <a:ext cx="11180620" cy="5324535"/>
          </a:xfrm>
          <a:prstGeom prst="rect">
            <a:avLst/>
          </a:prstGeom>
          <a:noFill/>
        </p:spPr>
        <p:txBody>
          <a:bodyPr wrap="square" numCol="3" rtlCol="0">
            <a:spAutoFit/>
          </a:bodyPr>
          <a:lstStyle/>
          <a:p>
            <a:r>
              <a:rPr lang="en-GB" sz="2000" dirty="0" smtClean="0"/>
              <a:t>Alexander the Great </a:t>
            </a:r>
            <a:endParaRPr lang="en-GB" sz="2000" dirty="0"/>
          </a:p>
          <a:p>
            <a:r>
              <a:rPr lang="en-GB" sz="2000" dirty="0" smtClean="0"/>
              <a:t>Cleopatra</a:t>
            </a:r>
          </a:p>
          <a:p>
            <a:r>
              <a:rPr lang="en-GB" sz="2000" dirty="0" smtClean="0"/>
              <a:t>Boudicca</a:t>
            </a:r>
          </a:p>
          <a:p>
            <a:r>
              <a:rPr lang="en-GB" sz="2000" dirty="0" smtClean="0"/>
              <a:t>Hannibal of Carthage</a:t>
            </a:r>
          </a:p>
          <a:p>
            <a:r>
              <a:rPr lang="en-GB" sz="2000" dirty="0" smtClean="0"/>
              <a:t>Scipio, the general who defeated Hannibal</a:t>
            </a:r>
          </a:p>
          <a:p>
            <a:r>
              <a:rPr lang="en-GB" sz="2000" dirty="0" err="1" smtClean="0"/>
              <a:t>Napolean</a:t>
            </a:r>
            <a:endParaRPr lang="en-GB" sz="2000" dirty="0" smtClean="0"/>
          </a:p>
          <a:p>
            <a:r>
              <a:rPr lang="en-GB" sz="2000" dirty="0" smtClean="0"/>
              <a:t>Eleanor of Aquitaine</a:t>
            </a:r>
          </a:p>
          <a:p>
            <a:r>
              <a:rPr lang="en-GB" sz="2000" dirty="0" smtClean="0"/>
              <a:t>Joan of Arc</a:t>
            </a:r>
          </a:p>
          <a:p>
            <a:r>
              <a:rPr lang="en-GB" sz="2000" dirty="0" smtClean="0"/>
              <a:t>St Teresa of Avila</a:t>
            </a:r>
          </a:p>
          <a:p>
            <a:r>
              <a:rPr lang="en-GB" sz="2000" dirty="0" smtClean="0"/>
              <a:t>Queen Elizabeth 1 </a:t>
            </a:r>
          </a:p>
          <a:p>
            <a:r>
              <a:rPr lang="en-GB" sz="2000" dirty="0" smtClean="0"/>
              <a:t>Queen </a:t>
            </a:r>
            <a:r>
              <a:rPr lang="en-GB" sz="2000" dirty="0"/>
              <a:t>Elizabeth </a:t>
            </a:r>
            <a:r>
              <a:rPr lang="en-GB" sz="2000" dirty="0" smtClean="0"/>
              <a:t>2</a:t>
            </a:r>
          </a:p>
          <a:p>
            <a:r>
              <a:rPr lang="en-GB" sz="2000" dirty="0" smtClean="0"/>
              <a:t>Wellington</a:t>
            </a:r>
          </a:p>
          <a:p>
            <a:r>
              <a:rPr lang="en-GB" sz="2000" dirty="0" smtClean="0"/>
              <a:t>Churchill</a:t>
            </a:r>
          </a:p>
          <a:p>
            <a:r>
              <a:rPr lang="en-GB" sz="2000" dirty="0" smtClean="0"/>
              <a:t>Margaret Thatcher</a:t>
            </a:r>
          </a:p>
          <a:p>
            <a:r>
              <a:rPr lang="en-GB" sz="2000" dirty="0" smtClean="0"/>
              <a:t>Gandhi</a:t>
            </a:r>
          </a:p>
          <a:p>
            <a:r>
              <a:rPr lang="en-GB" sz="2000" dirty="0" smtClean="0"/>
              <a:t>Harriet Beecher Stowe</a:t>
            </a:r>
          </a:p>
          <a:p>
            <a:r>
              <a:rPr lang="en-GB" sz="2000" dirty="0" smtClean="0"/>
              <a:t>Florence Nightingale</a:t>
            </a:r>
          </a:p>
          <a:p>
            <a:r>
              <a:rPr lang="en-GB" sz="2000" dirty="0" smtClean="0"/>
              <a:t>Washington</a:t>
            </a:r>
          </a:p>
          <a:p>
            <a:r>
              <a:rPr lang="en-GB" sz="2000" dirty="0" smtClean="0"/>
              <a:t>Lincoln</a:t>
            </a:r>
          </a:p>
          <a:p>
            <a:r>
              <a:rPr lang="en-GB" sz="2000" dirty="0" smtClean="0"/>
              <a:t>Caesar</a:t>
            </a:r>
          </a:p>
          <a:p>
            <a:r>
              <a:rPr lang="en-GB" sz="2000" dirty="0" smtClean="0"/>
              <a:t>Castro</a:t>
            </a:r>
          </a:p>
          <a:p>
            <a:r>
              <a:rPr lang="en-GB" sz="2000" dirty="0" smtClean="0"/>
              <a:t>Susan B Anthony</a:t>
            </a:r>
          </a:p>
          <a:p>
            <a:r>
              <a:rPr lang="en-GB" sz="2000" dirty="0" smtClean="0"/>
              <a:t>Elizabeth Blackwell</a:t>
            </a:r>
          </a:p>
          <a:p>
            <a:r>
              <a:rPr lang="en-GB" sz="2000" dirty="0" err="1" smtClean="0"/>
              <a:t>Che</a:t>
            </a:r>
            <a:r>
              <a:rPr lang="en-GB" sz="2000" dirty="0" smtClean="0"/>
              <a:t> Guevara</a:t>
            </a:r>
          </a:p>
          <a:p>
            <a:r>
              <a:rPr lang="en-GB" sz="2000" dirty="0" smtClean="0"/>
              <a:t>Mandela</a:t>
            </a:r>
          </a:p>
          <a:p>
            <a:r>
              <a:rPr lang="en-GB" sz="2000" dirty="0" smtClean="0"/>
              <a:t>Hitler</a:t>
            </a:r>
          </a:p>
          <a:p>
            <a:r>
              <a:rPr lang="en-GB" sz="2000" dirty="0" smtClean="0"/>
              <a:t>Mao Zedong</a:t>
            </a:r>
          </a:p>
          <a:p>
            <a:r>
              <a:rPr lang="en-GB" sz="2000" dirty="0" smtClean="0"/>
              <a:t>Muhammad</a:t>
            </a:r>
          </a:p>
          <a:p>
            <a:r>
              <a:rPr lang="en-GB" sz="2000" dirty="0" smtClean="0"/>
              <a:t>Asoka</a:t>
            </a:r>
          </a:p>
          <a:p>
            <a:r>
              <a:rPr lang="en-GB" sz="2000" dirty="0" smtClean="0"/>
              <a:t>Martin Luther King</a:t>
            </a:r>
          </a:p>
          <a:p>
            <a:r>
              <a:rPr lang="en-GB" sz="2000" dirty="0" smtClean="0"/>
              <a:t>Millicent Fawcett</a:t>
            </a:r>
          </a:p>
          <a:p>
            <a:r>
              <a:rPr lang="en-GB" sz="2000" dirty="0" smtClean="0"/>
              <a:t>Marie Curie</a:t>
            </a:r>
          </a:p>
          <a:p>
            <a:r>
              <a:rPr lang="en-GB" sz="2000" dirty="0" smtClean="0"/>
              <a:t>Helen Keller</a:t>
            </a:r>
          </a:p>
          <a:p>
            <a:r>
              <a:rPr lang="en-GB" sz="2000" dirty="0" smtClean="0"/>
              <a:t>Mother Teresa</a:t>
            </a:r>
          </a:p>
          <a:p>
            <a:r>
              <a:rPr lang="en-GB" sz="2000" dirty="0" smtClean="0"/>
              <a:t>Dorothy Hodgkin</a:t>
            </a:r>
          </a:p>
          <a:p>
            <a:r>
              <a:rPr lang="en-GB" sz="2000" dirty="0" smtClean="0"/>
              <a:t>Rosa Parks</a:t>
            </a:r>
          </a:p>
          <a:p>
            <a:r>
              <a:rPr lang="en-GB" sz="2000" dirty="0" smtClean="0"/>
              <a:t>Princess Diana</a:t>
            </a:r>
          </a:p>
          <a:p>
            <a:r>
              <a:rPr lang="en-GB" sz="2000" dirty="0" smtClean="0"/>
              <a:t>Emma Watson</a:t>
            </a:r>
          </a:p>
          <a:p>
            <a:r>
              <a:rPr lang="en-GB" sz="2000" dirty="0" smtClean="0"/>
              <a:t>William Wallace</a:t>
            </a:r>
          </a:p>
          <a:p>
            <a:r>
              <a:rPr lang="en-GB" sz="2000" dirty="0" smtClean="0"/>
              <a:t>Enoch Powell</a:t>
            </a:r>
          </a:p>
          <a:p>
            <a:r>
              <a:rPr lang="en-GB" sz="2000" dirty="0" smtClean="0"/>
              <a:t>Bernard Montgomery</a:t>
            </a:r>
          </a:p>
          <a:p>
            <a:r>
              <a:rPr lang="en-GB" sz="2000" dirty="0" smtClean="0"/>
              <a:t>Nelson</a:t>
            </a:r>
          </a:p>
          <a:p>
            <a:r>
              <a:rPr lang="en-GB" sz="2000" dirty="0" smtClean="0"/>
              <a:t>Lieutenant Clive </a:t>
            </a:r>
            <a:r>
              <a:rPr lang="en-GB" sz="2000" dirty="0" err="1" smtClean="0"/>
              <a:t>Dytor</a:t>
            </a:r>
            <a:r>
              <a:rPr lang="en-GB" sz="2000" dirty="0" smtClean="0"/>
              <a:t> (Falklands)</a:t>
            </a:r>
          </a:p>
          <a:p>
            <a:endParaRPr lang="en-GB" sz="2000" dirty="0" smtClean="0"/>
          </a:p>
          <a:p>
            <a:endParaRPr lang="en-GB" sz="2000" dirty="0" smtClean="0"/>
          </a:p>
          <a:p>
            <a:endParaRPr lang="en-GB" sz="2000" dirty="0" smtClean="0"/>
          </a:p>
          <a:p>
            <a:endParaRPr lang="en-GB" sz="2800" dirty="0" smtClean="0"/>
          </a:p>
          <a:p>
            <a:endParaRPr lang="en-GB" dirty="0" smtClean="0"/>
          </a:p>
        </p:txBody>
      </p:sp>
    </p:spTree>
    <p:extLst>
      <p:ext uri="{BB962C8B-B14F-4D97-AF65-F5344CB8AC3E}">
        <p14:creationId xmlns:p14="http://schemas.microsoft.com/office/powerpoint/2010/main" val="598960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Rectangle 2"/>
          <p:cNvSpPr/>
          <p:nvPr/>
        </p:nvSpPr>
        <p:spPr>
          <a:xfrm>
            <a:off x="408709" y="141285"/>
            <a:ext cx="5753100" cy="2862322"/>
          </a:xfrm>
          <a:prstGeom prst="rect">
            <a:avLst/>
          </a:prstGeom>
        </p:spPr>
        <p:txBody>
          <a:bodyPr wrap="square">
            <a:spAutoFit/>
          </a:bodyPr>
          <a:lstStyle/>
          <a:p>
            <a:r>
              <a:rPr lang="en-GB" b="1" dirty="0">
                <a:solidFill>
                  <a:srgbClr val="333333"/>
                </a:solidFill>
                <a:latin typeface="Lato"/>
              </a:rPr>
              <a:t>Adolf Hitler</a:t>
            </a:r>
            <a:endParaRPr lang="en-GB" dirty="0">
              <a:solidFill>
                <a:srgbClr val="000000"/>
              </a:solidFill>
              <a:latin typeface="Lato"/>
            </a:endParaRPr>
          </a:p>
          <a:p>
            <a:r>
              <a:rPr lang="en-GB" dirty="0">
                <a:solidFill>
                  <a:srgbClr val="000000"/>
                </a:solidFill>
                <a:latin typeface="Lato"/>
              </a:rPr>
              <a:t>Although despised through the world, Adolf Hitler was one of the greatest leaders of all time. After becoming the chancellor of Germany in 1933, he was responsible for one of the greatest economic and military expansions the world has ever seen. He successfully invaded more than 10 countries with his brilliant strategy and meticulous planning. His oratory skills, propaganda and planning made him a leader par excellence.</a:t>
            </a:r>
            <a:endParaRPr lang="en-GB" b="0" i="0" dirty="0">
              <a:solidFill>
                <a:srgbClr val="000000"/>
              </a:solidFill>
              <a:effectLst/>
              <a:latin typeface="Lato"/>
            </a:endParaRPr>
          </a:p>
        </p:txBody>
      </p:sp>
      <p:sp>
        <p:nvSpPr>
          <p:cNvPr id="4" name="Rectangle 3"/>
          <p:cNvSpPr/>
          <p:nvPr/>
        </p:nvSpPr>
        <p:spPr>
          <a:xfrm>
            <a:off x="408709" y="3133866"/>
            <a:ext cx="5451764" cy="2585323"/>
          </a:xfrm>
          <a:prstGeom prst="rect">
            <a:avLst/>
          </a:prstGeom>
        </p:spPr>
        <p:txBody>
          <a:bodyPr wrap="square">
            <a:spAutoFit/>
          </a:bodyPr>
          <a:lstStyle/>
          <a:p>
            <a:r>
              <a:rPr lang="en-GB" b="1" dirty="0">
                <a:solidFill>
                  <a:srgbClr val="333333"/>
                </a:solidFill>
                <a:latin typeface="Lato"/>
              </a:rPr>
              <a:t>Abraham Lincoln</a:t>
            </a:r>
            <a:endParaRPr lang="en-GB" dirty="0">
              <a:solidFill>
                <a:srgbClr val="000000"/>
              </a:solidFill>
              <a:latin typeface="Lato"/>
            </a:endParaRPr>
          </a:p>
          <a:p>
            <a:r>
              <a:rPr lang="en-GB" dirty="0">
                <a:solidFill>
                  <a:srgbClr val="000000"/>
                </a:solidFill>
                <a:latin typeface="Lato"/>
              </a:rPr>
              <a:t>The 16</a:t>
            </a:r>
            <a:r>
              <a:rPr lang="en-GB" baseline="30000" dirty="0">
                <a:solidFill>
                  <a:srgbClr val="000000"/>
                </a:solidFill>
                <a:latin typeface="Lato"/>
              </a:rPr>
              <a:t>th</a:t>
            </a:r>
            <a:r>
              <a:rPr lang="en-GB" dirty="0">
                <a:solidFill>
                  <a:srgbClr val="000000"/>
                </a:solidFill>
                <a:latin typeface="Lato"/>
              </a:rPr>
              <a:t> president of the United States is also one of the most well known leaders of all time. He was in office during the American Civil War where he kept the people together and is the only reason that the nation did not break into smaller parts. He also ended slavery in the US by signing the Emancipation Proclamation. His greatest traits were his determination, persistence, beliefs and courage.</a:t>
            </a:r>
            <a:endParaRPr lang="en-GB" b="0" i="0" dirty="0">
              <a:solidFill>
                <a:srgbClr val="000000"/>
              </a:solidFill>
              <a:effectLst/>
              <a:latin typeface="Lato"/>
            </a:endParaRPr>
          </a:p>
        </p:txBody>
      </p:sp>
      <p:sp>
        <p:nvSpPr>
          <p:cNvPr id="5" name="Rectangle 4"/>
          <p:cNvSpPr/>
          <p:nvPr/>
        </p:nvSpPr>
        <p:spPr>
          <a:xfrm>
            <a:off x="6400800" y="3133866"/>
            <a:ext cx="5791200" cy="2862322"/>
          </a:xfrm>
          <a:prstGeom prst="rect">
            <a:avLst/>
          </a:prstGeom>
        </p:spPr>
        <p:txBody>
          <a:bodyPr wrap="square">
            <a:spAutoFit/>
          </a:bodyPr>
          <a:lstStyle/>
          <a:p>
            <a:r>
              <a:rPr lang="en-GB" b="1" dirty="0">
                <a:solidFill>
                  <a:srgbClr val="333333"/>
                </a:solidFill>
                <a:latin typeface="Lato"/>
              </a:rPr>
              <a:t>Winston Churchill</a:t>
            </a:r>
            <a:endParaRPr lang="en-GB" dirty="0">
              <a:solidFill>
                <a:srgbClr val="000000"/>
              </a:solidFill>
              <a:latin typeface="Lato"/>
            </a:endParaRPr>
          </a:p>
          <a:p>
            <a:r>
              <a:rPr lang="en-GB" dirty="0">
                <a:solidFill>
                  <a:srgbClr val="000000"/>
                </a:solidFill>
                <a:latin typeface="Lato"/>
              </a:rPr>
              <a:t>Prime Minister of Britain from 1940 to 1945, Churchill led Great Britain against the Nazi Germany during the World War II. He teamed up with allies and consequently led to the defeat and downfall of Hitler. His tenure as the British Prime Minister was in a time of fear and destruction caused by Hitler and his allies. Churchill was known for his fearlessness, determination, unyielding perseverance and undying devotion to his goal.</a:t>
            </a:r>
            <a:endParaRPr lang="en-GB" b="0" i="0" dirty="0">
              <a:solidFill>
                <a:srgbClr val="000000"/>
              </a:solidFill>
              <a:effectLst/>
              <a:latin typeface="Lato"/>
            </a:endParaRPr>
          </a:p>
        </p:txBody>
      </p:sp>
      <p:sp>
        <p:nvSpPr>
          <p:cNvPr id="6" name="Rectangle 5"/>
          <p:cNvSpPr/>
          <p:nvPr/>
        </p:nvSpPr>
        <p:spPr>
          <a:xfrm>
            <a:off x="6400800" y="271544"/>
            <a:ext cx="5704609" cy="2862322"/>
          </a:xfrm>
          <a:prstGeom prst="rect">
            <a:avLst/>
          </a:prstGeom>
        </p:spPr>
        <p:txBody>
          <a:bodyPr wrap="square">
            <a:spAutoFit/>
          </a:bodyPr>
          <a:lstStyle/>
          <a:p>
            <a:r>
              <a:rPr lang="en-GB" b="1" dirty="0">
                <a:solidFill>
                  <a:srgbClr val="333333"/>
                </a:solidFill>
                <a:latin typeface="Lato"/>
              </a:rPr>
              <a:t>Fidel Castro</a:t>
            </a:r>
            <a:endParaRPr lang="en-GB" dirty="0">
              <a:solidFill>
                <a:srgbClr val="000000"/>
              </a:solidFill>
              <a:latin typeface="Lato"/>
            </a:endParaRPr>
          </a:p>
          <a:p>
            <a:r>
              <a:rPr lang="en-GB" dirty="0">
                <a:solidFill>
                  <a:srgbClr val="000000"/>
                </a:solidFill>
                <a:latin typeface="Lato"/>
              </a:rPr>
              <a:t>Castro was the leader of the Cuban Revolution and later went to become the Prime Minister of Cuba. He also became the President of Cuba from 1976 to 2008. He endured many crisis, invasions and assassination attempts and took them in the stride. His vision for Cuba still stands and he has proved to be an effective leader and commander. His traits of courage, strategy, hiring the right people and dissemination of duties made him the leader he was.</a:t>
            </a:r>
            <a:endParaRPr lang="en-GB" b="0" i="0" dirty="0">
              <a:solidFill>
                <a:srgbClr val="000000"/>
              </a:solidFill>
              <a:effectLst/>
              <a:latin typeface="Lato"/>
            </a:endParaRPr>
          </a:p>
        </p:txBody>
      </p:sp>
    </p:spTree>
    <p:extLst>
      <p:ext uri="{BB962C8B-B14F-4D97-AF65-F5344CB8AC3E}">
        <p14:creationId xmlns:p14="http://schemas.microsoft.com/office/powerpoint/2010/main" val="3423973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great leaders</a:t>
            </a:r>
            <a:endParaRPr lang="en-GB" dirty="0"/>
          </a:p>
        </p:txBody>
      </p:sp>
      <p:sp>
        <p:nvSpPr>
          <p:cNvPr id="3" name="TextBox 2"/>
          <p:cNvSpPr txBox="1"/>
          <p:nvPr/>
        </p:nvSpPr>
        <p:spPr>
          <a:xfrm>
            <a:off x="407221" y="1812141"/>
            <a:ext cx="9284677" cy="3139321"/>
          </a:xfrm>
          <a:prstGeom prst="rect">
            <a:avLst/>
          </a:prstGeom>
          <a:noFill/>
        </p:spPr>
        <p:txBody>
          <a:bodyPr wrap="square" rtlCol="0">
            <a:spAutoFit/>
          </a:bodyPr>
          <a:lstStyle/>
          <a:p>
            <a:r>
              <a:rPr lang="en-GB" dirty="0" smtClean="0"/>
              <a:t>Alexander the Great was convinced it was his destiny to conquer the known world. He started studying at eight years old. He had a vision of uniting all . With Aristotle as his teacher he studied and prepared himself for many years, he learned the military arts from his father and his father’s best generals. He saw himself as a great  king and had an unshakeable belief in his ability to achieve any goal he set himself. </a:t>
            </a:r>
          </a:p>
          <a:p>
            <a:r>
              <a:rPr lang="en-GB" dirty="0" smtClean="0"/>
              <a:t>He was brilliant at administration and execution and showed great judgement in delegating. He appointed the right officers in the right positions at the right time. He was able to plan, organize think through and execute brilliantly. At the battle of Arbela he led 50,000 men in a full frontal assault on the one million strong Persian army and routed them, never entertaining the possibility of defeat. He had complete trust in himself, his men and their ability to overcome any difficulty no matter how great the odds against them</a:t>
            </a:r>
            <a:endParaRPr lang="en-GB" dirty="0"/>
          </a:p>
        </p:txBody>
      </p:sp>
    </p:spTree>
    <p:extLst>
      <p:ext uri="{BB962C8B-B14F-4D97-AF65-F5344CB8AC3E}">
        <p14:creationId xmlns:p14="http://schemas.microsoft.com/office/powerpoint/2010/main" val="2642509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TextBox 3"/>
          <p:cNvSpPr txBox="1"/>
          <p:nvPr/>
        </p:nvSpPr>
        <p:spPr>
          <a:xfrm>
            <a:off x="1230923" y="2637692"/>
            <a:ext cx="6119446" cy="1754326"/>
          </a:xfrm>
          <a:prstGeom prst="rect">
            <a:avLst/>
          </a:prstGeom>
          <a:noFill/>
        </p:spPr>
        <p:txBody>
          <a:bodyPr wrap="square" rtlCol="0">
            <a:spAutoFit/>
          </a:bodyPr>
          <a:lstStyle/>
          <a:p>
            <a:r>
              <a:rPr lang="en-GB" dirty="0" smtClean="0"/>
              <a:t>He had the ability to organize his men, inspire them to exceed anything they had ever done before. He had the ability to concentrate on his strengths  and to focus on the critical areas that were essential for victory. He is an example of a blend of all the great leadership qualities that have been identified in every study on the subject.</a:t>
            </a:r>
            <a:endParaRPr lang="en-GB" dirty="0"/>
          </a:p>
        </p:txBody>
      </p:sp>
    </p:spTree>
    <p:extLst>
      <p:ext uri="{BB962C8B-B14F-4D97-AF65-F5344CB8AC3E}">
        <p14:creationId xmlns:p14="http://schemas.microsoft.com/office/powerpoint/2010/main" val="2515077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yourself as a leader</a:t>
            </a:r>
            <a:endParaRPr lang="en-GB" dirty="0"/>
          </a:p>
        </p:txBody>
      </p:sp>
      <p:sp>
        <p:nvSpPr>
          <p:cNvPr id="3" name="TextBox 2"/>
          <p:cNvSpPr txBox="1"/>
          <p:nvPr/>
        </p:nvSpPr>
        <p:spPr>
          <a:xfrm>
            <a:off x="734291" y="1690688"/>
            <a:ext cx="6688015" cy="2585323"/>
          </a:xfrm>
          <a:prstGeom prst="rect">
            <a:avLst/>
          </a:prstGeom>
          <a:noFill/>
        </p:spPr>
        <p:txBody>
          <a:bodyPr wrap="square" rtlCol="0">
            <a:spAutoFit/>
          </a:bodyPr>
          <a:lstStyle/>
          <a:p>
            <a:r>
              <a:rPr lang="en-GB" dirty="0" smtClean="0"/>
              <a:t>You are what you think you are.</a:t>
            </a:r>
          </a:p>
          <a:p>
            <a:r>
              <a:rPr lang="en-GB" dirty="0" smtClean="0"/>
              <a:t>Law of Cause and effect – for every effect there is a cause. Nothing just happens. The success of every person has a cause so if you want to emulate successful people and how they acted and what they accomplished, find out what they did and do the same. Do the same things as successful people again and again and you will get the same results.</a:t>
            </a:r>
          </a:p>
          <a:p>
            <a:r>
              <a:rPr lang="en-GB" dirty="0" smtClean="0"/>
              <a:t>Law of belief – If you believe in something with conviction what you believe in will become your reality</a:t>
            </a:r>
            <a:endParaRPr lang="en-GB" dirty="0"/>
          </a:p>
        </p:txBody>
      </p:sp>
    </p:spTree>
    <p:extLst>
      <p:ext uri="{BB962C8B-B14F-4D97-AF65-F5344CB8AC3E}">
        <p14:creationId xmlns:p14="http://schemas.microsoft.com/office/powerpoint/2010/main" val="12560054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https://www.linkedin.com/pulse/4-types-bad-bosses-makes-employees-want-quit-brigette-hyacinth/</a:t>
            </a:r>
            <a:endParaRPr lang="en-GB"/>
          </a:p>
        </p:txBody>
      </p:sp>
    </p:spTree>
    <p:extLst>
      <p:ext uri="{BB962C8B-B14F-4D97-AF65-F5344CB8AC3E}">
        <p14:creationId xmlns:p14="http://schemas.microsoft.com/office/powerpoint/2010/main" val="1098102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Theories</a:t>
            </a:r>
            <a:endParaRPr lang="en-GB" dirty="0"/>
          </a:p>
        </p:txBody>
      </p:sp>
      <p:sp>
        <p:nvSpPr>
          <p:cNvPr id="3" name="TextBox 2"/>
          <p:cNvSpPr txBox="1"/>
          <p:nvPr/>
        </p:nvSpPr>
        <p:spPr>
          <a:xfrm>
            <a:off x="1330036" y="2327564"/>
            <a:ext cx="9352832" cy="3416320"/>
          </a:xfrm>
          <a:prstGeom prst="rect">
            <a:avLst/>
          </a:prstGeom>
          <a:noFill/>
        </p:spPr>
        <p:txBody>
          <a:bodyPr wrap="square" rtlCol="0">
            <a:spAutoFit/>
          </a:bodyPr>
          <a:lstStyle/>
          <a:p>
            <a:r>
              <a:rPr lang="en-GB" dirty="0" smtClean="0"/>
              <a:t>Great Man Theories</a:t>
            </a:r>
          </a:p>
          <a:p>
            <a:pPr marL="285750" indent="-285750">
              <a:buFontTx/>
              <a:buChar char="-"/>
            </a:pPr>
            <a:r>
              <a:rPr lang="en-GB" dirty="0" smtClean="0"/>
              <a:t>Assume that leadership skills are inherent, leaders are born with charisma, confidence, intelligence, social skills that make them natural leaders. Assumes all leaders male!</a:t>
            </a:r>
          </a:p>
          <a:p>
            <a:pPr marL="285750" indent="-285750">
              <a:buFontTx/>
              <a:buChar char="-"/>
            </a:pPr>
            <a:endParaRPr lang="en-GB" dirty="0"/>
          </a:p>
          <a:p>
            <a:pPr marL="285750" indent="-285750">
              <a:buFontTx/>
              <a:buChar char="-"/>
            </a:pPr>
            <a:r>
              <a:rPr lang="en-GB" dirty="0" smtClean="0"/>
              <a:t>Trait Theories</a:t>
            </a:r>
          </a:p>
          <a:p>
            <a:pPr marL="285750" indent="-285750">
              <a:buFontTx/>
              <a:buChar char="-"/>
            </a:pPr>
            <a:r>
              <a:rPr lang="en-GB" dirty="0" smtClean="0"/>
              <a:t>Leaders have certain personality traits making them suitable for leadership like extrovert, confident, courageous BUT some people have these traits but are not great leaders and some people are great leaders without these traits.</a:t>
            </a:r>
          </a:p>
          <a:p>
            <a:pPr marL="285750" indent="-285750">
              <a:buFontTx/>
              <a:buChar char="-"/>
            </a:pPr>
            <a:endParaRPr lang="en-GB" dirty="0"/>
          </a:p>
          <a:p>
            <a:pPr marL="285750" indent="-285750">
              <a:buFontTx/>
              <a:buChar char="-"/>
            </a:pPr>
            <a:r>
              <a:rPr lang="en-GB" dirty="0" smtClean="0"/>
              <a:t>Consider extrovert versus introvert in terms of leadership.</a:t>
            </a:r>
          </a:p>
          <a:p>
            <a:pPr marL="285750" indent="-285750">
              <a:buFontTx/>
              <a:buChar char="-"/>
            </a:pPr>
            <a:r>
              <a:rPr lang="en-GB" dirty="0" smtClean="0"/>
              <a:t>Confidence vs worrier</a:t>
            </a:r>
          </a:p>
          <a:p>
            <a:pPr marL="285750" indent="-285750">
              <a:buFontTx/>
              <a:buChar char="-"/>
            </a:pPr>
            <a:r>
              <a:rPr lang="en-GB" dirty="0" smtClean="0"/>
              <a:t>Courage versus risk averse</a:t>
            </a:r>
            <a:endParaRPr lang="en-GB" dirty="0"/>
          </a:p>
        </p:txBody>
      </p:sp>
    </p:spTree>
    <p:extLst>
      <p:ext uri="{BB962C8B-B14F-4D97-AF65-F5344CB8AC3E}">
        <p14:creationId xmlns:p14="http://schemas.microsoft.com/office/powerpoint/2010/main" val="42487118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theories</a:t>
            </a:r>
            <a:endParaRPr lang="en-GB" dirty="0"/>
          </a:p>
        </p:txBody>
      </p:sp>
      <p:sp>
        <p:nvSpPr>
          <p:cNvPr id="3" name="TextBox 2"/>
          <p:cNvSpPr txBox="1"/>
          <p:nvPr/>
        </p:nvSpPr>
        <p:spPr>
          <a:xfrm>
            <a:off x="1295061" y="1690688"/>
            <a:ext cx="5129561" cy="3970318"/>
          </a:xfrm>
          <a:prstGeom prst="rect">
            <a:avLst/>
          </a:prstGeom>
          <a:noFill/>
        </p:spPr>
        <p:txBody>
          <a:bodyPr wrap="square" rtlCol="0">
            <a:spAutoFit/>
          </a:bodyPr>
          <a:lstStyle/>
          <a:p>
            <a:r>
              <a:rPr lang="en-GB" dirty="0" smtClean="0"/>
              <a:t>Contingency theories</a:t>
            </a:r>
          </a:p>
          <a:p>
            <a:r>
              <a:rPr lang="en-GB" dirty="0" smtClean="0"/>
              <a:t>Changing leadership styles to suit the situation</a:t>
            </a:r>
          </a:p>
          <a:p>
            <a:r>
              <a:rPr lang="en-GB" dirty="0" smtClean="0"/>
              <a:t>White and Hodgson – effective leadership means striking balance between behaviour, needs, context, assess followers needs, take stock of the situation, adjust behaviour accordingly</a:t>
            </a:r>
          </a:p>
          <a:p>
            <a:r>
              <a:rPr lang="en-GB" dirty="0" smtClean="0"/>
              <a:t>Situational theories</a:t>
            </a:r>
          </a:p>
          <a:p>
            <a:r>
              <a:rPr lang="en-GB" dirty="0" smtClean="0"/>
              <a:t>Leaders choose course of action dependent on situational variables, </a:t>
            </a:r>
            <a:r>
              <a:rPr lang="en-GB" dirty="0" err="1" smtClean="0"/>
              <a:t>eg</a:t>
            </a:r>
            <a:r>
              <a:rPr lang="en-GB" dirty="0" smtClean="0"/>
              <a:t> if the leader is the most knowledgeable and experienced member of group an authoritarian style might be appropriate</a:t>
            </a:r>
          </a:p>
          <a:p>
            <a:r>
              <a:rPr lang="en-GB" dirty="0" smtClean="0"/>
              <a:t>Where group members are skilled experts a democratic style might be better</a:t>
            </a:r>
          </a:p>
          <a:p>
            <a:endParaRPr lang="en-GB" dirty="0"/>
          </a:p>
        </p:txBody>
      </p:sp>
    </p:spTree>
    <p:extLst>
      <p:ext uri="{BB962C8B-B14F-4D97-AF65-F5344CB8AC3E}">
        <p14:creationId xmlns:p14="http://schemas.microsoft.com/office/powerpoint/2010/main" val="1939200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Box 2"/>
          <p:cNvSpPr txBox="1"/>
          <p:nvPr/>
        </p:nvSpPr>
        <p:spPr>
          <a:xfrm>
            <a:off x="838200" y="1803456"/>
            <a:ext cx="8008923" cy="3139321"/>
          </a:xfrm>
          <a:prstGeom prst="rect">
            <a:avLst/>
          </a:prstGeom>
          <a:noFill/>
        </p:spPr>
        <p:txBody>
          <a:bodyPr wrap="square" rtlCol="0">
            <a:spAutoFit/>
          </a:bodyPr>
          <a:lstStyle/>
          <a:p>
            <a:r>
              <a:rPr lang="en-GB" dirty="0" smtClean="0"/>
              <a:t>Behavioural theories</a:t>
            </a:r>
          </a:p>
          <a:p>
            <a:r>
              <a:rPr lang="en-GB" dirty="0" smtClean="0"/>
              <a:t>Great leaders made not born- learn to lead through teaching and observation</a:t>
            </a:r>
          </a:p>
          <a:p>
            <a:r>
              <a:rPr lang="en-GB" dirty="0" smtClean="0"/>
              <a:t>Participative theories</a:t>
            </a:r>
          </a:p>
          <a:p>
            <a:r>
              <a:rPr lang="en-GB" dirty="0" smtClean="0"/>
              <a:t>Takes other’s ideas into account – encourage ideas and shared decision making to enhance commitment but retain the right to have final say</a:t>
            </a:r>
          </a:p>
          <a:p>
            <a:r>
              <a:rPr lang="en-GB" dirty="0" smtClean="0"/>
              <a:t>Management Theories or Transactional Theories </a:t>
            </a:r>
          </a:p>
          <a:p>
            <a:r>
              <a:rPr lang="en-GB" dirty="0" smtClean="0"/>
              <a:t>Focus on supervision, organization and group performance, base leadership on rewards and punishments</a:t>
            </a:r>
          </a:p>
          <a:p>
            <a:r>
              <a:rPr lang="en-GB" dirty="0" smtClean="0"/>
              <a:t>Relationship theories or transformational theories</a:t>
            </a:r>
          </a:p>
          <a:p>
            <a:r>
              <a:rPr lang="en-GB" dirty="0" smtClean="0"/>
              <a:t>Motivate and inspire people helping them to develop and to see the importance of the task</a:t>
            </a:r>
            <a:endParaRPr lang="en-GB" dirty="0"/>
          </a:p>
        </p:txBody>
      </p:sp>
    </p:spTree>
    <p:extLst>
      <p:ext uri="{BB962C8B-B14F-4D97-AF65-F5344CB8AC3E}">
        <p14:creationId xmlns:p14="http://schemas.microsoft.com/office/powerpoint/2010/main" val="37648032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Integrity – The essential Quality of Leadership</a:t>
            </a:r>
            <a:endParaRPr lang="en-GB" dirty="0"/>
          </a:p>
        </p:txBody>
      </p:sp>
      <p:sp>
        <p:nvSpPr>
          <p:cNvPr id="3" name="TextBox 2"/>
          <p:cNvSpPr txBox="1"/>
          <p:nvPr/>
        </p:nvSpPr>
        <p:spPr>
          <a:xfrm>
            <a:off x="838200" y="2602523"/>
            <a:ext cx="7285892" cy="646331"/>
          </a:xfrm>
          <a:prstGeom prst="rect">
            <a:avLst/>
          </a:prstGeom>
          <a:noFill/>
        </p:spPr>
        <p:txBody>
          <a:bodyPr wrap="square" rtlCol="0">
            <a:spAutoFit/>
          </a:bodyPr>
          <a:lstStyle/>
          <a:p>
            <a:r>
              <a:rPr lang="en-GB" dirty="0" smtClean="0"/>
              <a:t>“It seems to me that integrity isn’t really a value in itself; it is simply the value that guarantees all the other values”</a:t>
            </a:r>
            <a:endParaRPr lang="en-GB" dirty="0"/>
          </a:p>
        </p:txBody>
      </p:sp>
    </p:spTree>
    <p:extLst>
      <p:ext uri="{BB962C8B-B14F-4D97-AF65-F5344CB8AC3E}">
        <p14:creationId xmlns:p14="http://schemas.microsoft.com/office/powerpoint/2010/main" val="4042499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1104</TotalTime>
  <Words>1550</Words>
  <Application>Microsoft Office PowerPoint</Application>
  <PresentationFormat>Widescreen</PresentationFormat>
  <Paragraphs>127</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Lato</vt:lpstr>
      <vt:lpstr>Times New Roman</vt:lpstr>
      <vt:lpstr>Office Theme</vt:lpstr>
      <vt:lpstr>Leadership and Management Dr Rachel Alexander BSc(Hons) Mres EngD FHEA MIET </vt:lpstr>
      <vt:lpstr>Definitions</vt:lpstr>
      <vt:lpstr>Why do we need leaders?</vt:lpstr>
      <vt:lpstr>What is the difference between a manager and a leader?</vt:lpstr>
      <vt:lpstr>What qualities does a good manager need?</vt:lpstr>
      <vt:lpstr>A manager needs to be able to:  Plan Organise Lead  Control</vt:lpstr>
      <vt:lpstr>What are the qualities that a leader needs?</vt:lpstr>
      <vt:lpstr>A leader needs to be able to: Communicate Motivate Inspire Guide Encourage Facilitate     </vt:lpstr>
      <vt:lpstr>Think of the managers you have worked for –  What were the good things about their behaviour and what were the bad things. Make two lists. </vt:lpstr>
      <vt:lpstr>Look at the bad list of behaviours Is there anything there that you do that you could stop doing.</vt:lpstr>
      <vt:lpstr>Look at the good list of behaviours Could you start to behave like that? If you start to copy those behaviours, you will, over a period of time absorb those qualities and become a leader yourself</vt:lpstr>
      <vt:lpstr>What is the difference between a manager and a leader?</vt:lpstr>
      <vt:lpstr>Managers can Execute a vision, break it down for their team to follow Direct daily effort while reviewing resources and need for changes Establish rules, procedures, processes and standards Look after the needs of their staff</vt:lpstr>
      <vt:lpstr>A leader has  vision – charting the future direction with the team honesty and integrity – people trust them and will follow them Inspiration – help team understand their role Communication skills – keep the team informed Ability to challenge – problem solve, think outside the box</vt:lpstr>
      <vt:lpstr>Differences  A leader invents/innovates, a manager organises. A leader looks at trends, a manager maintains the established   A manager controls, a leader inspires trust A leader asks what and why, a manager how and when- what did we learn from this, why did it go wrong?  </vt:lpstr>
      <vt:lpstr>Managers count value, leaders create value Managers have circles of power, leaders have circles of influence Managers use control and power, leaders motivate, influence and enable</vt:lpstr>
      <vt:lpstr>Managers and Leaders both important Finding all the qualities for both is the professional jackpot Leadership is not about being in charge. “Leadership is about taking care of those in your charge.” – Simon Sinek</vt:lpstr>
      <vt:lpstr>A boss who micromanages is like a coach who wants to get in the game. Leaders guide and support and then sit back to cheer from the sidelines – Simon Sinek </vt:lpstr>
      <vt:lpstr>Bad leaders The Marionette – follows orders, doesn’t stand up for team, no loyalty King Kong – draws the distinction between management and staff, pushes their weight around and doesn’t make employees feel valued but inferior Superman – makes all the decisions solo, ignores bad feedback, takes all the credit Taskmaster – micromanager constantly monitoring</vt:lpstr>
      <vt:lpstr>Then there is the leader. A leader coaches, supports and inspires. He/she puts the interests of their team before their own. They take care of their team. They push their team to grow and become their very best. A leader never leaves any of his team members to hang out dry. When a leader is at the helm, employees feel valued and appreciated. The world is littered with managers but there are very few leaders. Employees long for bosses who are leaders.</vt:lpstr>
      <vt:lpstr>Two types of leader</vt:lpstr>
      <vt:lpstr>PowerPoint Presentation</vt:lpstr>
      <vt:lpstr>Study great leaders (as defined by Google!) -Ascribed or Lasting? Were they really great? Who would you define as a great leader? Why?</vt:lpstr>
      <vt:lpstr> </vt:lpstr>
      <vt:lpstr>Study great leaders</vt:lpstr>
      <vt:lpstr>PowerPoint Presentation</vt:lpstr>
      <vt:lpstr>See yourself as a leader</vt:lpstr>
      <vt:lpstr>https://www.linkedin.com/pulse/4-types-bad-bosses-makes-employees-want-quit-brigette-hyacinth/</vt:lpstr>
      <vt:lpstr>Leadership Theories</vt:lpstr>
      <vt:lpstr>Other theories</vt:lpstr>
      <vt:lpstr>PowerPoint Presentation</vt:lpstr>
      <vt:lpstr>Integrity – The essential Quality of Leadership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Rachel Alexander</dc:creator>
  <cp:lastModifiedBy>Rachel Alexander</cp:lastModifiedBy>
  <cp:revision>32</cp:revision>
  <dcterms:created xsi:type="dcterms:W3CDTF">2019-02-04T16:17:05Z</dcterms:created>
  <dcterms:modified xsi:type="dcterms:W3CDTF">2019-02-18T11:19:53Z</dcterms:modified>
</cp:coreProperties>
</file>