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58" r:id="rId5"/>
    <p:sldId id="259" r:id="rId6"/>
    <p:sldId id="261" r:id="rId7"/>
    <p:sldId id="262" r:id="rId8"/>
    <p:sldId id="263" r:id="rId9"/>
    <p:sldId id="266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00BB17-D944-4818-B92C-9DAC8DCD501C}" v="1864" dt="2021-12-05T22:21:20.889"/>
    <p1510:client id="{6E59E73D-5C91-FE76-B69F-D49F187D38D8}" v="378" dt="2021-12-07T22:35:52.805"/>
    <p1510:client id="{995BCFE8-C13F-2DF0-74DA-0C960B22015C}" v="372" dt="2021-12-07T16:05:36.4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4870EA-6A04-4066-A4CC-860813EA583F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10771A87-4D3E-40DE-B91C-B374FA90FC68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Boundaries</a:t>
          </a:r>
          <a:endParaRPr lang="en-GB" dirty="0"/>
        </a:p>
      </dgm:t>
    </dgm:pt>
    <dgm:pt modelId="{42AB61A9-37F7-4B75-BD3F-876BD5E61C0F}" type="parTrans" cxnId="{7C9D3D55-2F2D-44A5-B887-BB86E2451FE2}">
      <dgm:prSet/>
      <dgm:spPr/>
      <dgm:t>
        <a:bodyPr/>
        <a:lstStyle/>
        <a:p>
          <a:endParaRPr lang="en-GB"/>
        </a:p>
      </dgm:t>
    </dgm:pt>
    <dgm:pt modelId="{6B4D450C-214A-4BA5-BAA6-D8088CCD1B0E}" type="sibTrans" cxnId="{7C9D3D55-2F2D-44A5-B887-BB86E2451FE2}">
      <dgm:prSet/>
      <dgm:spPr/>
      <dgm:t>
        <a:bodyPr/>
        <a:lstStyle/>
        <a:p>
          <a:endParaRPr lang="en-GB"/>
        </a:p>
      </dgm:t>
    </dgm:pt>
    <dgm:pt modelId="{A6CC4AE1-7244-42C9-BECF-47631CF0CF7A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Confidentiality</a:t>
          </a:r>
          <a:endParaRPr lang="en-GB" dirty="0"/>
        </a:p>
      </dgm:t>
    </dgm:pt>
    <dgm:pt modelId="{89376936-1D98-41BC-9415-E7AF1CD461A5}" type="parTrans" cxnId="{0CC63129-312E-4B92-8B41-35D29AB8742B}">
      <dgm:prSet/>
      <dgm:spPr/>
      <dgm:t>
        <a:bodyPr/>
        <a:lstStyle/>
        <a:p>
          <a:endParaRPr lang="en-GB"/>
        </a:p>
      </dgm:t>
    </dgm:pt>
    <dgm:pt modelId="{FA5E2EAB-1F8D-42BB-95F0-B7AD6911DC5D}" type="sibTrans" cxnId="{0CC63129-312E-4B92-8B41-35D29AB8742B}">
      <dgm:prSet/>
      <dgm:spPr/>
      <dgm:t>
        <a:bodyPr/>
        <a:lstStyle/>
        <a:p>
          <a:endParaRPr lang="en-GB"/>
        </a:p>
      </dgm:t>
    </dgm:pt>
    <dgm:pt modelId="{50E3065D-C710-4736-8302-DE51F69476A0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Health &amp; Safety</a:t>
          </a:r>
          <a:endParaRPr lang="en-GB" dirty="0"/>
        </a:p>
      </dgm:t>
    </dgm:pt>
    <dgm:pt modelId="{25FD58AF-7A28-4566-8FF1-325B54397E5B}" type="parTrans" cxnId="{256478EE-4285-4AD1-9D1E-E989FCCECE00}">
      <dgm:prSet/>
      <dgm:spPr/>
      <dgm:t>
        <a:bodyPr/>
        <a:lstStyle/>
        <a:p>
          <a:endParaRPr lang="en-GB"/>
        </a:p>
      </dgm:t>
    </dgm:pt>
    <dgm:pt modelId="{3091A678-316F-4F14-A81A-983B0BC51DF8}" type="sibTrans" cxnId="{256478EE-4285-4AD1-9D1E-E989FCCECE00}">
      <dgm:prSet/>
      <dgm:spPr/>
      <dgm:t>
        <a:bodyPr/>
        <a:lstStyle/>
        <a:p>
          <a:endParaRPr lang="en-GB"/>
        </a:p>
      </dgm:t>
    </dgm:pt>
    <dgm:pt modelId="{E78995E3-68DE-4AD3-9CF7-A6247DFF2128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Safeguarding</a:t>
          </a:r>
          <a:endParaRPr lang="en-GB" dirty="0"/>
        </a:p>
      </dgm:t>
    </dgm:pt>
    <dgm:pt modelId="{DB65A1F9-6220-4E9C-97CB-C8A02BA80F38}" type="parTrans" cxnId="{81989253-16B5-4150-9EE0-EAE134E04279}">
      <dgm:prSet/>
      <dgm:spPr/>
      <dgm:t>
        <a:bodyPr/>
        <a:lstStyle/>
        <a:p>
          <a:endParaRPr lang="en-GB"/>
        </a:p>
      </dgm:t>
    </dgm:pt>
    <dgm:pt modelId="{1FA773C4-E5E5-4DD0-8BCD-6E3BDAF172D7}" type="sibTrans" cxnId="{81989253-16B5-4150-9EE0-EAE134E04279}">
      <dgm:prSet/>
      <dgm:spPr/>
      <dgm:t>
        <a:bodyPr/>
        <a:lstStyle/>
        <a:p>
          <a:endParaRPr lang="en-GB"/>
        </a:p>
      </dgm:t>
    </dgm:pt>
    <dgm:pt modelId="{2BD670B4-D2AB-4F84-A091-1C535DC9F939}" type="pres">
      <dgm:prSet presAssocID="{674870EA-6A04-4066-A4CC-860813EA583F}" presName="diagram" presStyleCnt="0">
        <dgm:presLayoutVars>
          <dgm:dir/>
          <dgm:resizeHandles val="exact"/>
        </dgm:presLayoutVars>
      </dgm:prSet>
      <dgm:spPr/>
    </dgm:pt>
    <dgm:pt modelId="{2A902BED-B06C-4710-A632-3D04A733C84A}" type="pres">
      <dgm:prSet presAssocID="{10771A87-4D3E-40DE-B91C-B374FA90FC68}" presName="node" presStyleLbl="node1" presStyleIdx="0" presStyleCnt="4">
        <dgm:presLayoutVars>
          <dgm:bulletEnabled val="1"/>
        </dgm:presLayoutVars>
      </dgm:prSet>
      <dgm:spPr/>
    </dgm:pt>
    <dgm:pt modelId="{15F0AC15-3A38-42C2-BAE3-59EBDDDE35EB}" type="pres">
      <dgm:prSet presAssocID="{6B4D450C-214A-4BA5-BAA6-D8088CCD1B0E}" presName="sibTrans" presStyleCnt="0"/>
      <dgm:spPr/>
    </dgm:pt>
    <dgm:pt modelId="{D611F937-2AAD-4C6E-8CD4-DD1B59861282}" type="pres">
      <dgm:prSet presAssocID="{A6CC4AE1-7244-42C9-BECF-47631CF0CF7A}" presName="node" presStyleLbl="node1" presStyleIdx="1" presStyleCnt="4">
        <dgm:presLayoutVars>
          <dgm:bulletEnabled val="1"/>
        </dgm:presLayoutVars>
      </dgm:prSet>
      <dgm:spPr/>
    </dgm:pt>
    <dgm:pt modelId="{8F3DC908-5818-46BD-B874-8FD0015442F3}" type="pres">
      <dgm:prSet presAssocID="{FA5E2EAB-1F8D-42BB-95F0-B7AD6911DC5D}" presName="sibTrans" presStyleCnt="0"/>
      <dgm:spPr/>
    </dgm:pt>
    <dgm:pt modelId="{B23C0DB8-B09E-4644-A8F1-95BB350CC9E5}" type="pres">
      <dgm:prSet presAssocID="{50E3065D-C710-4736-8302-DE51F69476A0}" presName="node" presStyleLbl="node1" presStyleIdx="2" presStyleCnt="4">
        <dgm:presLayoutVars>
          <dgm:bulletEnabled val="1"/>
        </dgm:presLayoutVars>
      </dgm:prSet>
      <dgm:spPr/>
    </dgm:pt>
    <dgm:pt modelId="{330F4FB1-BC36-475A-8735-EE42A7491836}" type="pres">
      <dgm:prSet presAssocID="{3091A678-316F-4F14-A81A-983B0BC51DF8}" presName="sibTrans" presStyleCnt="0"/>
      <dgm:spPr/>
    </dgm:pt>
    <dgm:pt modelId="{77D11AD6-DCAE-4B8E-984E-954C682F0233}" type="pres">
      <dgm:prSet presAssocID="{E78995E3-68DE-4AD3-9CF7-A6247DFF2128}" presName="node" presStyleLbl="node1" presStyleIdx="3" presStyleCnt="4">
        <dgm:presLayoutVars>
          <dgm:bulletEnabled val="1"/>
        </dgm:presLayoutVars>
      </dgm:prSet>
      <dgm:spPr/>
    </dgm:pt>
  </dgm:ptLst>
  <dgm:cxnLst>
    <dgm:cxn modelId="{0CC63129-312E-4B92-8B41-35D29AB8742B}" srcId="{674870EA-6A04-4066-A4CC-860813EA583F}" destId="{A6CC4AE1-7244-42C9-BECF-47631CF0CF7A}" srcOrd="1" destOrd="0" parTransId="{89376936-1D98-41BC-9415-E7AF1CD461A5}" sibTransId="{FA5E2EAB-1F8D-42BB-95F0-B7AD6911DC5D}"/>
    <dgm:cxn modelId="{96DBB133-4A4C-423A-921A-0EB508554009}" type="presOf" srcId="{10771A87-4D3E-40DE-B91C-B374FA90FC68}" destId="{2A902BED-B06C-4710-A632-3D04A733C84A}" srcOrd="0" destOrd="0" presId="urn:microsoft.com/office/officeart/2005/8/layout/default"/>
    <dgm:cxn modelId="{80CEC941-E8E9-493C-9A6B-5D1680C51BF1}" type="presOf" srcId="{50E3065D-C710-4736-8302-DE51F69476A0}" destId="{B23C0DB8-B09E-4644-A8F1-95BB350CC9E5}" srcOrd="0" destOrd="0" presId="urn:microsoft.com/office/officeart/2005/8/layout/default"/>
    <dgm:cxn modelId="{81989253-16B5-4150-9EE0-EAE134E04279}" srcId="{674870EA-6A04-4066-A4CC-860813EA583F}" destId="{E78995E3-68DE-4AD3-9CF7-A6247DFF2128}" srcOrd="3" destOrd="0" parTransId="{DB65A1F9-6220-4E9C-97CB-C8A02BA80F38}" sibTransId="{1FA773C4-E5E5-4DD0-8BCD-6E3BDAF172D7}"/>
    <dgm:cxn modelId="{AE4FA754-74C1-4B4C-82E4-9DCC064BBFD8}" type="presOf" srcId="{E78995E3-68DE-4AD3-9CF7-A6247DFF2128}" destId="{77D11AD6-DCAE-4B8E-984E-954C682F0233}" srcOrd="0" destOrd="0" presId="urn:microsoft.com/office/officeart/2005/8/layout/default"/>
    <dgm:cxn modelId="{7C9D3D55-2F2D-44A5-B887-BB86E2451FE2}" srcId="{674870EA-6A04-4066-A4CC-860813EA583F}" destId="{10771A87-4D3E-40DE-B91C-B374FA90FC68}" srcOrd="0" destOrd="0" parTransId="{42AB61A9-37F7-4B75-BD3F-876BD5E61C0F}" sibTransId="{6B4D450C-214A-4BA5-BAA6-D8088CCD1B0E}"/>
    <dgm:cxn modelId="{5A6F3FAC-8137-417A-8B4E-D976234EC571}" type="presOf" srcId="{674870EA-6A04-4066-A4CC-860813EA583F}" destId="{2BD670B4-D2AB-4F84-A091-1C535DC9F939}" srcOrd="0" destOrd="0" presId="urn:microsoft.com/office/officeart/2005/8/layout/default"/>
    <dgm:cxn modelId="{AC9A67AE-F589-4375-990E-BB09B7BB8703}" type="presOf" srcId="{A6CC4AE1-7244-42C9-BECF-47631CF0CF7A}" destId="{D611F937-2AAD-4C6E-8CD4-DD1B59861282}" srcOrd="0" destOrd="0" presId="urn:microsoft.com/office/officeart/2005/8/layout/default"/>
    <dgm:cxn modelId="{256478EE-4285-4AD1-9D1E-E989FCCECE00}" srcId="{674870EA-6A04-4066-A4CC-860813EA583F}" destId="{50E3065D-C710-4736-8302-DE51F69476A0}" srcOrd="2" destOrd="0" parTransId="{25FD58AF-7A28-4566-8FF1-325B54397E5B}" sibTransId="{3091A678-316F-4F14-A81A-983B0BC51DF8}"/>
    <dgm:cxn modelId="{DA38831F-2647-4E25-AF8F-EED5D623CF33}" type="presParOf" srcId="{2BD670B4-D2AB-4F84-A091-1C535DC9F939}" destId="{2A902BED-B06C-4710-A632-3D04A733C84A}" srcOrd="0" destOrd="0" presId="urn:microsoft.com/office/officeart/2005/8/layout/default"/>
    <dgm:cxn modelId="{C87A70BB-CDE5-4E3F-AC0A-6C18AEBCBB33}" type="presParOf" srcId="{2BD670B4-D2AB-4F84-A091-1C535DC9F939}" destId="{15F0AC15-3A38-42C2-BAE3-59EBDDDE35EB}" srcOrd="1" destOrd="0" presId="urn:microsoft.com/office/officeart/2005/8/layout/default"/>
    <dgm:cxn modelId="{5BD67B49-D574-459E-8CAC-5DF75EBB1E2C}" type="presParOf" srcId="{2BD670B4-D2AB-4F84-A091-1C535DC9F939}" destId="{D611F937-2AAD-4C6E-8CD4-DD1B59861282}" srcOrd="2" destOrd="0" presId="urn:microsoft.com/office/officeart/2005/8/layout/default"/>
    <dgm:cxn modelId="{B3BAAAF8-C044-4A6A-818C-3CA614C34B11}" type="presParOf" srcId="{2BD670B4-D2AB-4F84-A091-1C535DC9F939}" destId="{8F3DC908-5818-46BD-B874-8FD0015442F3}" srcOrd="3" destOrd="0" presId="urn:microsoft.com/office/officeart/2005/8/layout/default"/>
    <dgm:cxn modelId="{FC6CBDF7-5C19-4583-B379-EE948AEFC49C}" type="presParOf" srcId="{2BD670B4-D2AB-4F84-A091-1C535DC9F939}" destId="{B23C0DB8-B09E-4644-A8F1-95BB350CC9E5}" srcOrd="4" destOrd="0" presId="urn:microsoft.com/office/officeart/2005/8/layout/default"/>
    <dgm:cxn modelId="{3CBAB9BF-935C-4AF3-8E1E-199E0CFDCFA4}" type="presParOf" srcId="{2BD670B4-D2AB-4F84-A091-1C535DC9F939}" destId="{330F4FB1-BC36-475A-8735-EE42A7491836}" srcOrd="5" destOrd="0" presId="urn:microsoft.com/office/officeart/2005/8/layout/default"/>
    <dgm:cxn modelId="{636EC6BE-8682-435C-AC39-B36D30736D7A}" type="presParOf" srcId="{2BD670B4-D2AB-4F84-A091-1C535DC9F939}" destId="{77D11AD6-DCAE-4B8E-984E-954C682F0233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E43699-78F4-4840-AC94-283BF9148F4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3F4213AF-CF91-406A-B166-D64066F730E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Worthwhile</a:t>
          </a:r>
          <a:r>
            <a:rPr lang="en-GB" dirty="0">
              <a:latin typeface="Calibri Light" panose="020F0302020204030204"/>
            </a:rPr>
            <a:t> </a:t>
          </a:r>
          <a:endParaRPr lang="en-US" dirty="0"/>
        </a:p>
      </dgm:t>
    </dgm:pt>
    <dgm:pt modelId="{F7DB3C6D-A11A-43E3-A7B8-6239B8C27378}" type="parTrans" cxnId="{42DF2882-7634-4D39-8044-7765AE7E8B09}">
      <dgm:prSet/>
      <dgm:spPr/>
      <dgm:t>
        <a:bodyPr/>
        <a:lstStyle/>
        <a:p>
          <a:endParaRPr lang="en-US"/>
        </a:p>
      </dgm:t>
    </dgm:pt>
    <dgm:pt modelId="{131E91F9-0E37-4573-A6C0-20034C0AF4A1}" type="sibTrans" cxnId="{42DF2882-7634-4D39-8044-7765AE7E8B09}">
      <dgm:prSet/>
      <dgm:spPr/>
      <dgm:t>
        <a:bodyPr/>
        <a:lstStyle/>
        <a:p>
          <a:endParaRPr lang="en-US"/>
        </a:p>
      </dgm:t>
    </dgm:pt>
    <dgm:pt modelId="{A224F84B-7665-41C0-9183-CBC9959AAEE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Feel good</a:t>
          </a:r>
          <a:endParaRPr lang="en-US" dirty="0"/>
        </a:p>
      </dgm:t>
    </dgm:pt>
    <dgm:pt modelId="{E022CEFF-8FA7-4748-AE0B-5ED7F789B8CA}" type="parTrans" cxnId="{47A5C4D1-9F97-4318-8B13-01486B9B164B}">
      <dgm:prSet/>
      <dgm:spPr/>
      <dgm:t>
        <a:bodyPr/>
        <a:lstStyle/>
        <a:p>
          <a:endParaRPr lang="en-US"/>
        </a:p>
      </dgm:t>
    </dgm:pt>
    <dgm:pt modelId="{E483B761-934E-4226-9019-085A75356470}" type="sibTrans" cxnId="{47A5C4D1-9F97-4318-8B13-01486B9B164B}">
      <dgm:prSet/>
      <dgm:spPr/>
      <dgm:t>
        <a:bodyPr/>
        <a:lstStyle/>
        <a:p>
          <a:endParaRPr lang="en-US"/>
        </a:p>
      </dgm:t>
    </dgm:pt>
    <dgm:pt modelId="{91DEDED8-68D9-4FDA-BAA6-BB130EA5F7C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Giving back</a:t>
          </a:r>
          <a:endParaRPr lang="en-US" dirty="0"/>
        </a:p>
      </dgm:t>
    </dgm:pt>
    <dgm:pt modelId="{475862EB-F715-469E-9696-C1C10E314900}" type="parTrans" cxnId="{6BB3E8F4-9543-4D99-9025-113B3CF705A2}">
      <dgm:prSet/>
      <dgm:spPr/>
      <dgm:t>
        <a:bodyPr/>
        <a:lstStyle/>
        <a:p>
          <a:endParaRPr lang="en-US"/>
        </a:p>
      </dgm:t>
    </dgm:pt>
    <dgm:pt modelId="{2AA6E23E-AB6A-44A9-8083-0BE4E0371BBD}" type="sibTrans" cxnId="{6BB3E8F4-9543-4D99-9025-113B3CF705A2}">
      <dgm:prSet/>
      <dgm:spPr/>
      <dgm:t>
        <a:bodyPr/>
        <a:lstStyle/>
        <a:p>
          <a:endParaRPr lang="en-US"/>
        </a:p>
      </dgm:t>
    </dgm:pt>
    <dgm:pt modelId="{E30A37FC-F30F-4500-A65F-C19AE73EBD1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Learning</a:t>
          </a:r>
          <a:endParaRPr lang="en-US" dirty="0"/>
        </a:p>
      </dgm:t>
    </dgm:pt>
    <dgm:pt modelId="{E14BFD8B-85E6-43DC-85E0-18F09B8DCF42}" type="parTrans" cxnId="{F5D653AC-A840-430D-B16A-24E162A0ED95}">
      <dgm:prSet/>
      <dgm:spPr/>
      <dgm:t>
        <a:bodyPr/>
        <a:lstStyle/>
        <a:p>
          <a:endParaRPr lang="en-US"/>
        </a:p>
      </dgm:t>
    </dgm:pt>
    <dgm:pt modelId="{DE73F6FD-6225-4C1D-9DBA-8C66AB7ECD9C}" type="sibTrans" cxnId="{F5D653AC-A840-430D-B16A-24E162A0ED95}">
      <dgm:prSet/>
      <dgm:spPr/>
      <dgm:t>
        <a:bodyPr/>
        <a:lstStyle/>
        <a:p>
          <a:endParaRPr lang="en-US"/>
        </a:p>
      </dgm:t>
    </dgm:pt>
    <dgm:pt modelId="{E3C33D93-1942-4E2B-AEC0-9F78715ACEBB}" type="pres">
      <dgm:prSet presAssocID="{89E43699-78F4-4840-AC94-283BF9148F4C}" presName="root" presStyleCnt="0">
        <dgm:presLayoutVars>
          <dgm:dir/>
          <dgm:resizeHandles val="exact"/>
        </dgm:presLayoutVars>
      </dgm:prSet>
      <dgm:spPr/>
    </dgm:pt>
    <dgm:pt modelId="{D7EF0F27-3A6F-412A-92BF-91F21EE5D8BB}" type="pres">
      <dgm:prSet presAssocID="{3F4213AF-CF91-406A-B166-D64066F730EF}" presName="compNode" presStyleCnt="0"/>
      <dgm:spPr/>
    </dgm:pt>
    <dgm:pt modelId="{9AC03B73-33C7-48DC-8DEF-F4F0386C1A1F}" type="pres">
      <dgm:prSet presAssocID="{3F4213AF-CF91-406A-B166-D64066F730EF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6C7C7DF-A7B8-48CF-A049-946905350900}" type="pres">
      <dgm:prSet presAssocID="{3F4213AF-CF91-406A-B166-D64066F730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15DDBE2-1DDB-4676-A519-539CFB790713}" type="pres">
      <dgm:prSet presAssocID="{3F4213AF-CF91-406A-B166-D64066F730EF}" presName="spaceRect" presStyleCnt="0"/>
      <dgm:spPr/>
    </dgm:pt>
    <dgm:pt modelId="{070F1D57-1DBA-4F17-B0D3-00A408305635}" type="pres">
      <dgm:prSet presAssocID="{3F4213AF-CF91-406A-B166-D64066F730EF}" presName="textRect" presStyleLbl="revTx" presStyleIdx="0" presStyleCnt="4">
        <dgm:presLayoutVars>
          <dgm:chMax val="1"/>
          <dgm:chPref val="1"/>
        </dgm:presLayoutVars>
      </dgm:prSet>
      <dgm:spPr/>
    </dgm:pt>
    <dgm:pt modelId="{CA9A2108-A967-4329-818D-F73FD3C0B204}" type="pres">
      <dgm:prSet presAssocID="{131E91F9-0E37-4573-A6C0-20034C0AF4A1}" presName="sibTrans" presStyleCnt="0"/>
      <dgm:spPr/>
    </dgm:pt>
    <dgm:pt modelId="{B46EEBD6-21A3-4980-A269-61EDAE417184}" type="pres">
      <dgm:prSet presAssocID="{A224F84B-7665-41C0-9183-CBC9959AAEE0}" presName="compNode" presStyleCnt="0"/>
      <dgm:spPr/>
    </dgm:pt>
    <dgm:pt modelId="{195DD42C-7379-4BB8-9143-7FCC5A9A0C08}" type="pres">
      <dgm:prSet presAssocID="{A224F84B-7665-41C0-9183-CBC9959AAEE0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B612138-3BB2-4405-9EDE-BECA41D6F226}" type="pres">
      <dgm:prSet presAssocID="{A224F84B-7665-41C0-9183-CBC9959AAEE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E0B384A3-DE1A-442B-B63F-BC88E10749A6}" type="pres">
      <dgm:prSet presAssocID="{A224F84B-7665-41C0-9183-CBC9959AAEE0}" presName="spaceRect" presStyleCnt="0"/>
      <dgm:spPr/>
    </dgm:pt>
    <dgm:pt modelId="{FB80FF2E-5058-4D5D-8DEC-72AEE55E6CFB}" type="pres">
      <dgm:prSet presAssocID="{A224F84B-7665-41C0-9183-CBC9959AAEE0}" presName="textRect" presStyleLbl="revTx" presStyleIdx="1" presStyleCnt="4">
        <dgm:presLayoutVars>
          <dgm:chMax val="1"/>
          <dgm:chPref val="1"/>
        </dgm:presLayoutVars>
      </dgm:prSet>
      <dgm:spPr/>
    </dgm:pt>
    <dgm:pt modelId="{F0CC7136-F3AF-45F0-913C-2D7D7B7444FE}" type="pres">
      <dgm:prSet presAssocID="{E483B761-934E-4226-9019-085A75356470}" presName="sibTrans" presStyleCnt="0"/>
      <dgm:spPr/>
    </dgm:pt>
    <dgm:pt modelId="{317AECE7-B197-44A9-9B80-8653367717C4}" type="pres">
      <dgm:prSet presAssocID="{91DEDED8-68D9-4FDA-BAA6-BB130EA5F7C8}" presName="compNode" presStyleCnt="0"/>
      <dgm:spPr/>
    </dgm:pt>
    <dgm:pt modelId="{D9584E32-60FA-45C9-9950-8A82B1140C7A}" type="pres">
      <dgm:prSet presAssocID="{91DEDED8-68D9-4FDA-BAA6-BB130EA5F7C8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D563298-3A61-4C33-B765-B873E1F4B96C}" type="pres">
      <dgm:prSet presAssocID="{91DEDED8-68D9-4FDA-BAA6-BB130EA5F7C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B29B3222-E126-4236-A9A5-F78E06415BDE}" type="pres">
      <dgm:prSet presAssocID="{91DEDED8-68D9-4FDA-BAA6-BB130EA5F7C8}" presName="spaceRect" presStyleCnt="0"/>
      <dgm:spPr/>
    </dgm:pt>
    <dgm:pt modelId="{6633138B-6616-4B6B-9C04-6E8AD7736BED}" type="pres">
      <dgm:prSet presAssocID="{91DEDED8-68D9-4FDA-BAA6-BB130EA5F7C8}" presName="textRect" presStyleLbl="revTx" presStyleIdx="2" presStyleCnt="4">
        <dgm:presLayoutVars>
          <dgm:chMax val="1"/>
          <dgm:chPref val="1"/>
        </dgm:presLayoutVars>
      </dgm:prSet>
      <dgm:spPr/>
    </dgm:pt>
    <dgm:pt modelId="{87420DDC-5A44-49FC-93FB-D55C926D4E7A}" type="pres">
      <dgm:prSet presAssocID="{2AA6E23E-AB6A-44A9-8083-0BE4E0371BBD}" presName="sibTrans" presStyleCnt="0"/>
      <dgm:spPr/>
    </dgm:pt>
    <dgm:pt modelId="{49787381-3A4E-4D17-A999-544B61B2BA84}" type="pres">
      <dgm:prSet presAssocID="{E30A37FC-F30F-4500-A65F-C19AE73EBD13}" presName="compNode" presStyleCnt="0"/>
      <dgm:spPr/>
    </dgm:pt>
    <dgm:pt modelId="{86A57EA4-7B93-4182-BB5D-DC25F7BDAF2E}" type="pres">
      <dgm:prSet presAssocID="{E30A37FC-F30F-4500-A65F-C19AE73EBD1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7FE3994-0E48-45A8-82F2-E263D679EB80}" type="pres">
      <dgm:prSet presAssocID="{E30A37FC-F30F-4500-A65F-C19AE73EBD1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299C8FB-5846-4C5C-9640-BE9DF444D106}" type="pres">
      <dgm:prSet presAssocID="{E30A37FC-F30F-4500-A65F-C19AE73EBD13}" presName="spaceRect" presStyleCnt="0"/>
      <dgm:spPr/>
    </dgm:pt>
    <dgm:pt modelId="{44BE1443-1CEB-4406-9CA6-3DFD7A479311}" type="pres">
      <dgm:prSet presAssocID="{E30A37FC-F30F-4500-A65F-C19AE73EBD1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7D7B510-3339-4981-A66D-E098B4D28F22}" type="presOf" srcId="{A224F84B-7665-41C0-9183-CBC9959AAEE0}" destId="{FB80FF2E-5058-4D5D-8DEC-72AEE55E6CFB}" srcOrd="0" destOrd="0" presId="urn:microsoft.com/office/officeart/2018/5/layout/IconLeafLabelList"/>
    <dgm:cxn modelId="{12665242-9C69-4C2C-87EF-0D8B5E77051E}" type="presOf" srcId="{91DEDED8-68D9-4FDA-BAA6-BB130EA5F7C8}" destId="{6633138B-6616-4B6B-9C04-6E8AD7736BED}" srcOrd="0" destOrd="0" presId="urn:microsoft.com/office/officeart/2018/5/layout/IconLeafLabelList"/>
    <dgm:cxn modelId="{42DF2882-7634-4D39-8044-7765AE7E8B09}" srcId="{89E43699-78F4-4840-AC94-283BF9148F4C}" destId="{3F4213AF-CF91-406A-B166-D64066F730EF}" srcOrd="0" destOrd="0" parTransId="{F7DB3C6D-A11A-43E3-A7B8-6239B8C27378}" sibTransId="{131E91F9-0E37-4573-A6C0-20034C0AF4A1}"/>
    <dgm:cxn modelId="{F4891EAC-CFA0-4647-9D05-4D88012B4A81}" type="presOf" srcId="{E30A37FC-F30F-4500-A65F-C19AE73EBD13}" destId="{44BE1443-1CEB-4406-9CA6-3DFD7A479311}" srcOrd="0" destOrd="0" presId="urn:microsoft.com/office/officeart/2018/5/layout/IconLeafLabelList"/>
    <dgm:cxn modelId="{F5D653AC-A840-430D-B16A-24E162A0ED95}" srcId="{89E43699-78F4-4840-AC94-283BF9148F4C}" destId="{E30A37FC-F30F-4500-A65F-C19AE73EBD13}" srcOrd="3" destOrd="0" parTransId="{E14BFD8B-85E6-43DC-85E0-18F09B8DCF42}" sibTransId="{DE73F6FD-6225-4C1D-9DBA-8C66AB7ECD9C}"/>
    <dgm:cxn modelId="{47A5C4D1-9F97-4318-8B13-01486B9B164B}" srcId="{89E43699-78F4-4840-AC94-283BF9148F4C}" destId="{A224F84B-7665-41C0-9183-CBC9959AAEE0}" srcOrd="1" destOrd="0" parTransId="{E022CEFF-8FA7-4748-AE0B-5ED7F789B8CA}" sibTransId="{E483B761-934E-4226-9019-085A75356470}"/>
    <dgm:cxn modelId="{11579CDB-F63F-45DA-949A-74704C837758}" type="presOf" srcId="{3F4213AF-CF91-406A-B166-D64066F730EF}" destId="{070F1D57-1DBA-4F17-B0D3-00A408305635}" srcOrd="0" destOrd="0" presId="urn:microsoft.com/office/officeart/2018/5/layout/IconLeafLabelList"/>
    <dgm:cxn modelId="{F3E797E6-E819-470B-AC8D-283056524797}" type="presOf" srcId="{89E43699-78F4-4840-AC94-283BF9148F4C}" destId="{E3C33D93-1942-4E2B-AEC0-9F78715ACEBB}" srcOrd="0" destOrd="0" presId="urn:microsoft.com/office/officeart/2018/5/layout/IconLeafLabelList"/>
    <dgm:cxn modelId="{6BB3E8F4-9543-4D99-9025-113B3CF705A2}" srcId="{89E43699-78F4-4840-AC94-283BF9148F4C}" destId="{91DEDED8-68D9-4FDA-BAA6-BB130EA5F7C8}" srcOrd="2" destOrd="0" parTransId="{475862EB-F715-469E-9696-C1C10E314900}" sibTransId="{2AA6E23E-AB6A-44A9-8083-0BE4E0371BBD}"/>
    <dgm:cxn modelId="{F870A8C5-A75F-4E79-97AE-ABB45B20D6DC}" type="presParOf" srcId="{E3C33D93-1942-4E2B-AEC0-9F78715ACEBB}" destId="{D7EF0F27-3A6F-412A-92BF-91F21EE5D8BB}" srcOrd="0" destOrd="0" presId="urn:microsoft.com/office/officeart/2018/5/layout/IconLeafLabelList"/>
    <dgm:cxn modelId="{9B1C206C-ABB7-437F-9E39-B9208E4F1FF1}" type="presParOf" srcId="{D7EF0F27-3A6F-412A-92BF-91F21EE5D8BB}" destId="{9AC03B73-33C7-48DC-8DEF-F4F0386C1A1F}" srcOrd="0" destOrd="0" presId="urn:microsoft.com/office/officeart/2018/5/layout/IconLeafLabelList"/>
    <dgm:cxn modelId="{DD51E1DB-AEAB-4BB8-9D45-222CF2864AA5}" type="presParOf" srcId="{D7EF0F27-3A6F-412A-92BF-91F21EE5D8BB}" destId="{56C7C7DF-A7B8-48CF-A049-946905350900}" srcOrd="1" destOrd="0" presId="urn:microsoft.com/office/officeart/2018/5/layout/IconLeafLabelList"/>
    <dgm:cxn modelId="{DFF53F1D-7470-4CED-8B6D-5B2D455D7891}" type="presParOf" srcId="{D7EF0F27-3A6F-412A-92BF-91F21EE5D8BB}" destId="{B15DDBE2-1DDB-4676-A519-539CFB790713}" srcOrd="2" destOrd="0" presId="urn:microsoft.com/office/officeart/2018/5/layout/IconLeafLabelList"/>
    <dgm:cxn modelId="{0D8D8516-218E-479D-9BB6-243DA8462860}" type="presParOf" srcId="{D7EF0F27-3A6F-412A-92BF-91F21EE5D8BB}" destId="{070F1D57-1DBA-4F17-B0D3-00A408305635}" srcOrd="3" destOrd="0" presId="urn:microsoft.com/office/officeart/2018/5/layout/IconLeafLabelList"/>
    <dgm:cxn modelId="{A36653A3-7FFE-48B3-83CB-7ED76F907972}" type="presParOf" srcId="{E3C33D93-1942-4E2B-AEC0-9F78715ACEBB}" destId="{CA9A2108-A967-4329-818D-F73FD3C0B204}" srcOrd="1" destOrd="0" presId="urn:microsoft.com/office/officeart/2018/5/layout/IconLeafLabelList"/>
    <dgm:cxn modelId="{38447B8A-DF57-4251-A1B0-A9A71A3B6DFC}" type="presParOf" srcId="{E3C33D93-1942-4E2B-AEC0-9F78715ACEBB}" destId="{B46EEBD6-21A3-4980-A269-61EDAE417184}" srcOrd="2" destOrd="0" presId="urn:microsoft.com/office/officeart/2018/5/layout/IconLeafLabelList"/>
    <dgm:cxn modelId="{FA154BF9-D58F-4C07-88A5-9B59ECDB7F67}" type="presParOf" srcId="{B46EEBD6-21A3-4980-A269-61EDAE417184}" destId="{195DD42C-7379-4BB8-9143-7FCC5A9A0C08}" srcOrd="0" destOrd="0" presId="urn:microsoft.com/office/officeart/2018/5/layout/IconLeafLabelList"/>
    <dgm:cxn modelId="{C3D6EF7B-D19F-42CC-B043-8F534055010A}" type="presParOf" srcId="{B46EEBD6-21A3-4980-A269-61EDAE417184}" destId="{AB612138-3BB2-4405-9EDE-BECA41D6F226}" srcOrd="1" destOrd="0" presId="urn:microsoft.com/office/officeart/2018/5/layout/IconLeafLabelList"/>
    <dgm:cxn modelId="{C8CB765E-630C-4A9D-B49E-224BDF330906}" type="presParOf" srcId="{B46EEBD6-21A3-4980-A269-61EDAE417184}" destId="{E0B384A3-DE1A-442B-B63F-BC88E10749A6}" srcOrd="2" destOrd="0" presId="urn:microsoft.com/office/officeart/2018/5/layout/IconLeafLabelList"/>
    <dgm:cxn modelId="{EFDBD06A-C8F1-4EA2-9225-73B09B9DF52A}" type="presParOf" srcId="{B46EEBD6-21A3-4980-A269-61EDAE417184}" destId="{FB80FF2E-5058-4D5D-8DEC-72AEE55E6CFB}" srcOrd="3" destOrd="0" presId="urn:microsoft.com/office/officeart/2018/5/layout/IconLeafLabelList"/>
    <dgm:cxn modelId="{31AFE809-946B-4963-9448-03F27AB6719E}" type="presParOf" srcId="{E3C33D93-1942-4E2B-AEC0-9F78715ACEBB}" destId="{F0CC7136-F3AF-45F0-913C-2D7D7B7444FE}" srcOrd="3" destOrd="0" presId="urn:microsoft.com/office/officeart/2018/5/layout/IconLeafLabelList"/>
    <dgm:cxn modelId="{10EC685C-5E95-42F5-93D9-CE4BA646C979}" type="presParOf" srcId="{E3C33D93-1942-4E2B-AEC0-9F78715ACEBB}" destId="{317AECE7-B197-44A9-9B80-8653367717C4}" srcOrd="4" destOrd="0" presId="urn:microsoft.com/office/officeart/2018/5/layout/IconLeafLabelList"/>
    <dgm:cxn modelId="{48FA19F0-B685-4560-BF9A-0B2381C697D2}" type="presParOf" srcId="{317AECE7-B197-44A9-9B80-8653367717C4}" destId="{D9584E32-60FA-45C9-9950-8A82B1140C7A}" srcOrd="0" destOrd="0" presId="urn:microsoft.com/office/officeart/2018/5/layout/IconLeafLabelList"/>
    <dgm:cxn modelId="{5CCA7FAB-6EE6-495A-934D-BF80D16CA877}" type="presParOf" srcId="{317AECE7-B197-44A9-9B80-8653367717C4}" destId="{BD563298-3A61-4C33-B765-B873E1F4B96C}" srcOrd="1" destOrd="0" presId="urn:microsoft.com/office/officeart/2018/5/layout/IconLeafLabelList"/>
    <dgm:cxn modelId="{923028E3-1344-4013-AEAE-78C143D11209}" type="presParOf" srcId="{317AECE7-B197-44A9-9B80-8653367717C4}" destId="{B29B3222-E126-4236-A9A5-F78E06415BDE}" srcOrd="2" destOrd="0" presId="urn:microsoft.com/office/officeart/2018/5/layout/IconLeafLabelList"/>
    <dgm:cxn modelId="{FBE618F5-0319-4BD0-898A-B7B5E7BB2CCF}" type="presParOf" srcId="{317AECE7-B197-44A9-9B80-8653367717C4}" destId="{6633138B-6616-4B6B-9C04-6E8AD7736BED}" srcOrd="3" destOrd="0" presId="urn:microsoft.com/office/officeart/2018/5/layout/IconLeafLabelList"/>
    <dgm:cxn modelId="{0EE71255-8FFF-4CDD-BEC4-6B578A9BCC1F}" type="presParOf" srcId="{E3C33D93-1942-4E2B-AEC0-9F78715ACEBB}" destId="{87420DDC-5A44-49FC-93FB-D55C926D4E7A}" srcOrd="5" destOrd="0" presId="urn:microsoft.com/office/officeart/2018/5/layout/IconLeafLabelList"/>
    <dgm:cxn modelId="{C1F4FB0E-B99F-41DF-B285-3267CB68A5B1}" type="presParOf" srcId="{E3C33D93-1942-4E2B-AEC0-9F78715ACEBB}" destId="{49787381-3A4E-4D17-A999-544B61B2BA84}" srcOrd="6" destOrd="0" presId="urn:microsoft.com/office/officeart/2018/5/layout/IconLeafLabelList"/>
    <dgm:cxn modelId="{5D19D6E6-D8AB-4458-940D-881C059404FC}" type="presParOf" srcId="{49787381-3A4E-4D17-A999-544B61B2BA84}" destId="{86A57EA4-7B93-4182-BB5D-DC25F7BDAF2E}" srcOrd="0" destOrd="0" presId="urn:microsoft.com/office/officeart/2018/5/layout/IconLeafLabelList"/>
    <dgm:cxn modelId="{016ED439-4AB2-4557-AF2D-A833A8D08ECD}" type="presParOf" srcId="{49787381-3A4E-4D17-A999-544B61B2BA84}" destId="{07FE3994-0E48-45A8-82F2-E263D679EB80}" srcOrd="1" destOrd="0" presId="urn:microsoft.com/office/officeart/2018/5/layout/IconLeafLabelList"/>
    <dgm:cxn modelId="{5A73A328-1D55-4073-B68A-91C0DB826623}" type="presParOf" srcId="{49787381-3A4E-4D17-A999-544B61B2BA84}" destId="{3299C8FB-5846-4C5C-9640-BE9DF444D106}" srcOrd="2" destOrd="0" presId="urn:microsoft.com/office/officeart/2018/5/layout/IconLeafLabelList"/>
    <dgm:cxn modelId="{D4D338B3-200A-4C65-A57E-10D24430CDEE}" type="presParOf" srcId="{49787381-3A4E-4D17-A999-544B61B2BA84}" destId="{44BE1443-1CEB-4406-9CA6-3DFD7A47931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902BED-B06C-4710-A632-3D04A733C84A}">
      <dsp:nvSpPr>
        <dsp:cNvPr id="0" name=""/>
        <dsp:cNvSpPr/>
      </dsp:nvSpPr>
      <dsp:spPr>
        <a:xfrm>
          <a:off x="577807" y="1619"/>
          <a:ext cx="2804940" cy="168296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Boundaries</a:t>
          </a:r>
          <a:endParaRPr lang="en-GB" sz="3400" kern="1200" dirty="0"/>
        </a:p>
      </dsp:txBody>
      <dsp:txXfrm>
        <a:off x="577807" y="1619"/>
        <a:ext cx="2804940" cy="1682964"/>
      </dsp:txXfrm>
    </dsp:sp>
    <dsp:sp modelId="{D611F937-2AAD-4C6E-8CD4-DD1B59861282}">
      <dsp:nvSpPr>
        <dsp:cNvPr id="0" name=""/>
        <dsp:cNvSpPr/>
      </dsp:nvSpPr>
      <dsp:spPr>
        <a:xfrm>
          <a:off x="3663242" y="1619"/>
          <a:ext cx="2804940" cy="168296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Confidentiality</a:t>
          </a:r>
          <a:endParaRPr lang="en-GB" sz="3400" kern="1200" dirty="0"/>
        </a:p>
      </dsp:txBody>
      <dsp:txXfrm>
        <a:off x="3663242" y="1619"/>
        <a:ext cx="2804940" cy="1682964"/>
      </dsp:txXfrm>
    </dsp:sp>
    <dsp:sp modelId="{B23C0DB8-B09E-4644-A8F1-95BB350CC9E5}">
      <dsp:nvSpPr>
        <dsp:cNvPr id="0" name=""/>
        <dsp:cNvSpPr/>
      </dsp:nvSpPr>
      <dsp:spPr>
        <a:xfrm>
          <a:off x="6748676" y="1619"/>
          <a:ext cx="2804940" cy="168296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Health &amp; Safety</a:t>
          </a:r>
          <a:endParaRPr lang="en-GB" sz="3400" kern="1200" dirty="0"/>
        </a:p>
      </dsp:txBody>
      <dsp:txXfrm>
        <a:off x="6748676" y="1619"/>
        <a:ext cx="2804940" cy="1682964"/>
      </dsp:txXfrm>
    </dsp:sp>
    <dsp:sp modelId="{77D11AD6-DCAE-4B8E-984E-954C682F0233}">
      <dsp:nvSpPr>
        <dsp:cNvPr id="0" name=""/>
        <dsp:cNvSpPr/>
      </dsp:nvSpPr>
      <dsp:spPr>
        <a:xfrm>
          <a:off x="3663242" y="1965078"/>
          <a:ext cx="2804940" cy="168296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Safeguarding</a:t>
          </a:r>
          <a:endParaRPr lang="en-GB" sz="3400" kern="1200" dirty="0"/>
        </a:p>
      </dsp:txBody>
      <dsp:txXfrm>
        <a:off x="3663242" y="1965078"/>
        <a:ext cx="2804940" cy="1682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03B73-33C7-48DC-8DEF-F4F0386C1A1F}">
      <dsp:nvSpPr>
        <dsp:cNvPr id="0" name=""/>
        <dsp:cNvSpPr/>
      </dsp:nvSpPr>
      <dsp:spPr>
        <a:xfrm>
          <a:off x="56292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7C7DF-A7B8-48CF-A049-946905350900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F1D57-1DBA-4F17-B0D3-00A408305635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 dirty="0"/>
            <a:t>Worthwhile</a:t>
          </a:r>
          <a:r>
            <a:rPr lang="en-GB" sz="3000" kern="1200" dirty="0">
              <a:latin typeface="Calibri Light" panose="020F0302020204030204"/>
            </a:rPr>
            <a:t> </a:t>
          </a:r>
          <a:endParaRPr lang="en-US" sz="3000" kern="1200" dirty="0"/>
        </a:p>
      </dsp:txBody>
      <dsp:txXfrm>
        <a:off x="100682" y="2684598"/>
        <a:ext cx="2370489" cy="720000"/>
      </dsp:txXfrm>
    </dsp:sp>
    <dsp:sp modelId="{195DD42C-7379-4BB8-9143-7FCC5A9A0C08}">
      <dsp:nvSpPr>
        <dsp:cNvPr id="0" name=""/>
        <dsp:cNvSpPr/>
      </dsp:nvSpPr>
      <dsp:spPr>
        <a:xfrm>
          <a:off x="334825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12138-3BB2-4405-9EDE-BECA41D6F226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80FF2E-5058-4D5D-8DEC-72AEE55E6CFB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 dirty="0"/>
            <a:t>Feel good</a:t>
          </a:r>
          <a:endParaRPr lang="en-US" sz="3000" kern="1200" dirty="0"/>
        </a:p>
      </dsp:txBody>
      <dsp:txXfrm>
        <a:off x="2886007" y="2684598"/>
        <a:ext cx="2370489" cy="720000"/>
      </dsp:txXfrm>
    </dsp:sp>
    <dsp:sp modelId="{D9584E32-60FA-45C9-9950-8A82B1140C7A}">
      <dsp:nvSpPr>
        <dsp:cNvPr id="0" name=""/>
        <dsp:cNvSpPr/>
      </dsp:nvSpPr>
      <dsp:spPr>
        <a:xfrm>
          <a:off x="613357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563298-3A61-4C33-B765-B873E1F4B96C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3138B-6616-4B6B-9C04-6E8AD7736BED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 dirty="0"/>
            <a:t>Giving back</a:t>
          </a:r>
          <a:endParaRPr lang="en-US" sz="3000" kern="1200" dirty="0"/>
        </a:p>
      </dsp:txBody>
      <dsp:txXfrm>
        <a:off x="5671332" y="2684598"/>
        <a:ext cx="2370489" cy="720000"/>
      </dsp:txXfrm>
    </dsp:sp>
    <dsp:sp modelId="{86A57EA4-7B93-4182-BB5D-DC25F7BDAF2E}">
      <dsp:nvSpPr>
        <dsp:cNvPr id="0" name=""/>
        <dsp:cNvSpPr/>
      </dsp:nvSpPr>
      <dsp:spPr>
        <a:xfrm>
          <a:off x="891890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E3994-0E48-45A8-82F2-E263D679EB80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BE1443-1CEB-4406-9CA6-3DFD7A479311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 dirty="0"/>
            <a:t>Learning</a:t>
          </a:r>
          <a:endParaRPr lang="en-US" sz="3000" kern="1200" dirty="0"/>
        </a:p>
      </dsp:txBody>
      <dsp:txXfrm>
        <a:off x="8456657" y="2684598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964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344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275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238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775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275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621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633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925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401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1666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046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9179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0196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18352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761347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991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4862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about-us/" TargetMode="External"/><Relationship Id="rId7" Type="http://schemas.openxmlformats.org/officeDocument/2006/relationships/hyperlink" Target="https://www.sec-ed.co.uk/best-practice/knowledge-and-skills-how-you-can-achieve-both-in-your-school-guy-claxton-education/" TargetMode="External"/><Relationship Id="rId2" Type="http://schemas.openxmlformats.org/officeDocument/2006/relationships/hyperlink" Target="https://www.mind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opleknowhow.org/positive-transitions/befriending/" TargetMode="External"/><Relationship Id="rId5" Type="http://schemas.openxmlformats.org/officeDocument/2006/relationships/hyperlink" Target="https://www.teachingenglish.org.uk/article/rants-raves-mobile-phones" TargetMode="External"/><Relationship Id="rId4" Type="http://schemas.openxmlformats.org/officeDocument/2006/relationships/hyperlink" Target="https://www.mind.org.uk/news-campaigns/mind-media-awards/mind-media-awards-2020/stephen-fry-the-secret-life-of-the-manic-depressiv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4662" y="1455448"/>
            <a:ext cx="3625187" cy="469704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>
                <a:solidFill>
                  <a:srgbClr val="002060"/>
                </a:solidFill>
                <a:ea typeface="+mj-lt"/>
                <a:cs typeface="+mj-lt"/>
              </a:rPr>
              <a:t>We won't give up until everyone experiencing a mental health problem gets support and respect</a:t>
            </a:r>
            <a:r>
              <a:rPr lang="en-GB" sz="3200" dirty="0">
                <a:solidFill>
                  <a:srgbClr val="002060"/>
                </a:solidFill>
                <a:ea typeface="+mj-lt"/>
                <a:cs typeface="+mj-lt"/>
              </a:rPr>
              <a:t>.</a:t>
            </a:r>
            <a:br>
              <a:rPr lang="en-GB" sz="3200" dirty="0">
                <a:solidFill>
                  <a:srgbClr val="002060"/>
                </a:solidFill>
                <a:cs typeface="Calibri Light"/>
              </a:rPr>
            </a:br>
            <a:br>
              <a:rPr lang="en-GB" sz="2400" dirty="0">
                <a:cs typeface="Calibri Light"/>
              </a:rPr>
            </a:br>
            <a:br>
              <a:rPr lang="en-GB" sz="2400" dirty="0">
                <a:cs typeface="Calibri Light"/>
              </a:rPr>
            </a:br>
            <a:endParaRPr lang="en-GB" sz="2400">
              <a:cs typeface="Calibri Light"/>
            </a:endParaRPr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8BDA89FE-A9AD-4087-AAE2-8926EAC14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172" y="1580301"/>
            <a:ext cx="6848856" cy="35785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092589-B9E1-4EA6-9D43-AE31DA9DD583}"/>
              </a:ext>
            </a:extLst>
          </p:cNvPr>
          <p:cNvSpPr txBox="1"/>
          <p:nvPr/>
        </p:nvSpPr>
        <p:spPr>
          <a:xfrm>
            <a:off x="384717" y="6322741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rgbClr val="002060"/>
                </a:solidFill>
                <a:cs typeface="Calibri"/>
              </a:rPr>
              <a:t>[Mind logo, </a:t>
            </a:r>
            <a:r>
              <a:rPr lang="en-GB" sz="1200" dirty="0" err="1">
                <a:solidFill>
                  <a:srgbClr val="002060"/>
                </a:solidFill>
                <a:cs typeface="Calibri"/>
              </a:rPr>
              <a:t>n.d</a:t>
            </a:r>
            <a:r>
              <a:rPr lang="en-GB" sz="1200" dirty="0">
                <a:solidFill>
                  <a:srgbClr val="002060"/>
                </a:solidFill>
                <a:cs typeface="Calibri"/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3ABB6-0090-4244-9EF9-886AFEF2E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9630" y="989774"/>
            <a:ext cx="10131425" cy="3649133"/>
          </a:xfrm>
        </p:spPr>
        <p:txBody>
          <a:bodyPr>
            <a:normAutofit/>
          </a:bodyPr>
          <a:lstStyle/>
          <a:p>
            <a:r>
              <a:rPr lang="en-GB" sz="3200" dirty="0">
                <a:ea typeface="+mn-lt"/>
                <a:cs typeface="+mn-lt"/>
              </a:rPr>
              <a:t>We provide advice and support to empower anyone experiencing a mental health problem. We campaign to improve services, raise awareness and promote understanding.</a:t>
            </a:r>
            <a:endParaRPr lang="en-GB" sz="320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15692C-4641-4C32-B09C-44A988E9BD3F}"/>
              </a:ext>
            </a:extLst>
          </p:cNvPr>
          <p:cNvSpPr txBox="1"/>
          <p:nvPr/>
        </p:nvSpPr>
        <p:spPr>
          <a:xfrm>
            <a:off x="685568" y="815665"/>
            <a:ext cx="869051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cs typeface="Calibri"/>
              </a:rPr>
              <a:t>   Mission Statement</a:t>
            </a:r>
          </a:p>
        </p:txBody>
      </p:sp>
      <p:pic>
        <p:nvPicPr>
          <p:cNvPr id="6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9307BBA1-1CFD-4864-9B70-7488AFF08B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1156" y="332268"/>
            <a:ext cx="2473713" cy="12683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1665E4-E85C-4F26-9C96-517831EDD96C}"/>
              </a:ext>
            </a:extLst>
          </p:cNvPr>
          <p:cNvSpPr txBox="1"/>
          <p:nvPr/>
        </p:nvSpPr>
        <p:spPr>
          <a:xfrm>
            <a:off x="9649521" y="28249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002060"/>
                </a:solidFill>
              </a:rPr>
              <a:t>info@mind.org.uk</a:t>
            </a:r>
          </a:p>
        </p:txBody>
      </p:sp>
      <p:pic>
        <p:nvPicPr>
          <p:cNvPr id="8" name="Picture 8" descr="A picture containing person, wall, person, indoor&#10;&#10;Description automatically generated">
            <a:extLst>
              <a:ext uri="{FF2B5EF4-FFF2-40B4-BE49-F238E27FC236}">
                <a16:creationId xmlns:a16="http://schemas.microsoft.com/office/drawing/2014/main" id="{BC801D70-FBD1-47AC-8B80-6AD1AFDC0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1668" y="3739376"/>
            <a:ext cx="2743200" cy="2743200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7D13E9E4-531B-49E4-B6E5-68F6E071D83D}"/>
              </a:ext>
            </a:extLst>
          </p:cNvPr>
          <p:cNvSpPr/>
          <p:nvPr/>
        </p:nvSpPr>
        <p:spPr>
          <a:xfrm>
            <a:off x="1911792" y="4286706"/>
            <a:ext cx="5538438" cy="157975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E5B1B26-56C0-4F4A-A0FB-19AFC32FAB40}"/>
              </a:ext>
            </a:extLst>
          </p:cNvPr>
          <p:cNvSpPr txBox="1"/>
          <p:nvPr/>
        </p:nvSpPr>
        <p:spPr>
          <a:xfrm>
            <a:off x="2278101" y="4889345"/>
            <a:ext cx="48154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President of Mind since 2011, Stephen Fry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1023E3-99BB-45CC-A736-AAC608641E26}"/>
              </a:ext>
            </a:extLst>
          </p:cNvPr>
          <p:cNvSpPr txBox="1"/>
          <p:nvPr/>
        </p:nvSpPr>
        <p:spPr>
          <a:xfrm>
            <a:off x="9753600" y="645458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[Stephen Fry portrait, </a:t>
            </a:r>
            <a:r>
              <a:rPr lang="en-GB" sz="1200" dirty="0" err="1">
                <a:cs typeface="Calibri"/>
              </a:rPr>
              <a:t>n.d</a:t>
            </a:r>
            <a:r>
              <a:rPr lang="en-GB" sz="1200" dirty="0">
                <a:cs typeface="Calibri"/>
              </a:rPr>
              <a:t>]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D3202B-CEB2-437D-B644-E9C8E7BC648A}"/>
              </a:ext>
            </a:extLst>
          </p:cNvPr>
          <p:cNvSpPr txBox="1"/>
          <p:nvPr/>
        </p:nvSpPr>
        <p:spPr>
          <a:xfrm>
            <a:off x="10272992" y="1604121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[Mind logo, </a:t>
            </a:r>
            <a:r>
              <a:rPr lang="en-GB" sz="1200" dirty="0" err="1"/>
              <a:t>n.d</a:t>
            </a:r>
            <a:r>
              <a:rPr lang="en-GB" sz="1200" dirty="0"/>
              <a:t>]</a:t>
            </a:r>
            <a:endParaRPr lang="en-GB" sz="1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00424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56">
            <a:extLst>
              <a:ext uri="{FF2B5EF4-FFF2-40B4-BE49-F238E27FC236}">
                <a16:creationId xmlns:a16="http://schemas.microsoft.com/office/drawing/2014/main" id="{5C5CB874-CCE6-48AD-85F2-A3E16F17E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12453DEF-FF85-40C5-83DB-96473DDD3E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8805997"/>
              </p:ext>
            </p:extLst>
          </p:nvPr>
        </p:nvGraphicFramePr>
        <p:xfrm>
          <a:off x="685800" y="2141538"/>
          <a:ext cx="10131425" cy="364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8" name="TextBox 117">
            <a:extLst>
              <a:ext uri="{FF2B5EF4-FFF2-40B4-BE49-F238E27FC236}">
                <a16:creationId xmlns:a16="http://schemas.microsoft.com/office/drawing/2014/main" id="{4C99CE96-AA76-4E41-A6A9-2819F6F2FB50}"/>
              </a:ext>
            </a:extLst>
          </p:cNvPr>
          <p:cNvSpPr txBox="1"/>
          <p:nvPr/>
        </p:nvSpPr>
        <p:spPr>
          <a:xfrm>
            <a:off x="1276815" y="756424"/>
            <a:ext cx="604704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>
                <a:cs typeface="Calibri"/>
              </a:rPr>
              <a:t>Befriending Training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7A67A1-9C71-46C5-9059-6C5E1CC7DAEE}"/>
              </a:ext>
            </a:extLst>
          </p:cNvPr>
          <p:cNvSpPr txBox="1"/>
          <p:nvPr/>
        </p:nvSpPr>
        <p:spPr>
          <a:xfrm>
            <a:off x="4421820" y="529871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(Appleton &amp; Stanley, 2009)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052AE5F-9348-4379-B188-FA77F2E28201}"/>
              </a:ext>
            </a:extLst>
          </p:cNvPr>
          <p:cNvSpPr txBox="1"/>
          <p:nvPr/>
        </p:nvSpPr>
        <p:spPr>
          <a:xfrm>
            <a:off x="1676400" y="33262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(Mead et al., 2010)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70E0557-FFC1-43EC-8475-A879FB6E7C71}"/>
              </a:ext>
            </a:extLst>
          </p:cNvPr>
          <p:cNvSpPr txBox="1"/>
          <p:nvPr/>
        </p:nvSpPr>
        <p:spPr>
          <a:xfrm>
            <a:off x="4626528" y="33262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(McGuire et al., 1985)</a:t>
            </a:r>
          </a:p>
        </p:txBody>
      </p:sp>
    </p:spTree>
    <p:extLst>
      <p:ext uri="{BB962C8B-B14F-4D97-AF65-F5344CB8AC3E}">
        <p14:creationId xmlns:p14="http://schemas.microsoft.com/office/powerpoint/2010/main" val="1956097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47BB10AD-5B49-44FB-92BE-C384719C5B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1716" y="253172"/>
            <a:ext cx="3222497" cy="16216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35F450-50AD-48DA-9A63-EBA3B1D8C497}"/>
              </a:ext>
            </a:extLst>
          </p:cNvPr>
          <p:cNvSpPr txBox="1"/>
          <p:nvPr/>
        </p:nvSpPr>
        <p:spPr>
          <a:xfrm>
            <a:off x="784303" y="2717180"/>
            <a:ext cx="8142248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cs typeface="Calibri"/>
              </a:rPr>
              <a:t>Matched with service user.</a:t>
            </a:r>
          </a:p>
          <a:p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Equipment handover – Phone.</a:t>
            </a:r>
          </a:p>
          <a:p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First contact – date &amp; time </a:t>
            </a:r>
          </a:p>
          <a:p>
            <a:r>
              <a:rPr lang="en-GB" sz="3200" dirty="0">
                <a:cs typeface="Calibri"/>
              </a:rPr>
              <a:t>arrangements.</a:t>
            </a:r>
            <a:endParaRPr lang="en-GB" dirty="0"/>
          </a:p>
          <a:p>
            <a:endParaRPr lang="en-GB" sz="3200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1FA250-F241-47D9-B241-2CB0EF65E133}"/>
              </a:ext>
            </a:extLst>
          </p:cNvPr>
          <p:cNvSpPr txBox="1"/>
          <p:nvPr/>
        </p:nvSpPr>
        <p:spPr>
          <a:xfrm>
            <a:off x="9634421" y="5908056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ea typeface="+mn-lt"/>
                <a:cs typeface="+mn-lt"/>
              </a:rPr>
              <a:t>[Hands holding mobile phone, </a:t>
            </a:r>
            <a:r>
              <a:rPr lang="en-GB" sz="1200" dirty="0" err="1">
                <a:ea typeface="+mn-lt"/>
                <a:cs typeface="+mn-lt"/>
              </a:rPr>
              <a:t>n.d</a:t>
            </a:r>
            <a:r>
              <a:rPr lang="en-GB" sz="1200" dirty="0">
                <a:ea typeface="+mn-lt"/>
                <a:cs typeface="+mn-lt"/>
              </a:rPr>
              <a:t>]</a:t>
            </a:r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1BAB7EE5-E95C-417D-84B6-0361837E88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58" t="10811" r="-149" b="164"/>
          <a:stretch/>
        </p:blipFill>
        <p:spPr>
          <a:xfrm>
            <a:off x="6127594" y="2234916"/>
            <a:ext cx="5716708" cy="36731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5D33FE-341C-4D91-AA9F-7532C5732378}"/>
              </a:ext>
            </a:extLst>
          </p:cNvPr>
          <p:cNvSpPr txBox="1"/>
          <p:nvPr/>
        </p:nvSpPr>
        <p:spPr>
          <a:xfrm>
            <a:off x="2581275" y="24881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002060"/>
                </a:solidFill>
                <a:cs typeface="Calibri"/>
              </a:rPr>
              <a:t>0300 123 3393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8F1CAC-5F75-4B51-8CAC-BEA9D26F3BB2}"/>
              </a:ext>
            </a:extLst>
          </p:cNvPr>
          <p:cNvSpPr txBox="1"/>
          <p:nvPr/>
        </p:nvSpPr>
        <p:spPr>
          <a:xfrm>
            <a:off x="830766" y="191801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[Mind logo, </a:t>
            </a:r>
            <a:r>
              <a:rPr lang="en-GB" sz="1200" dirty="0" err="1">
                <a:cs typeface="Calibri"/>
              </a:rPr>
              <a:t>n.d</a:t>
            </a:r>
            <a:r>
              <a:rPr lang="en-GB" sz="1200" dirty="0">
                <a:cs typeface="Calibri"/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317793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BCCCC-723B-4067-8966-C49FB2805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BEE09F-02A2-4E84-89A9-AAE6F6622B77}"/>
              </a:ext>
            </a:extLst>
          </p:cNvPr>
          <p:cNvSpPr txBox="1"/>
          <p:nvPr/>
        </p:nvSpPr>
        <p:spPr>
          <a:xfrm>
            <a:off x="8023302" y="570571"/>
            <a:ext cx="3142785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My feelings prior - apprehension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>
                <a:cs typeface="Calibri"/>
              </a:rPr>
              <a:t>User's story</a:t>
            </a:r>
          </a:p>
          <a:p>
            <a:endParaRPr lang="en-GB" sz="2800" dirty="0">
              <a:cs typeface="Calibri"/>
            </a:endParaRPr>
          </a:p>
          <a:p>
            <a:r>
              <a:rPr lang="en-GB" sz="2800" dirty="0">
                <a:cs typeface="Calibri"/>
              </a:rPr>
              <a:t>My feelings post - impacted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DC4347-3CF0-4331-B9B5-41BC8B6600A6}"/>
              </a:ext>
            </a:extLst>
          </p:cNvPr>
          <p:cNvSpPr txBox="1"/>
          <p:nvPr/>
        </p:nvSpPr>
        <p:spPr>
          <a:xfrm>
            <a:off x="10900755" y="637849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[Mind logo, </a:t>
            </a:r>
            <a:r>
              <a:rPr lang="en-GB" sz="1200" dirty="0" err="1">
                <a:cs typeface="Calibri"/>
              </a:rPr>
              <a:t>n.d</a:t>
            </a:r>
            <a:r>
              <a:rPr lang="en-GB" sz="1200" dirty="0">
                <a:cs typeface="Calibri"/>
              </a:rPr>
              <a:t>]</a:t>
            </a:r>
          </a:p>
        </p:txBody>
      </p:sp>
      <p:pic>
        <p:nvPicPr>
          <p:cNvPr id="7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B4B38714-3E4A-4F5D-947F-7E97CA1501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80861" y="5097139"/>
            <a:ext cx="2493770" cy="128879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8CBECB9-08B8-4169-A495-7528390DD39A}"/>
              </a:ext>
            </a:extLst>
          </p:cNvPr>
          <p:cNvSpPr txBox="1"/>
          <p:nvPr/>
        </p:nvSpPr>
        <p:spPr>
          <a:xfrm>
            <a:off x="10188497" y="503105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002060"/>
                </a:solidFill>
                <a:cs typeface="Calibri"/>
              </a:rPr>
              <a:t>info@mind.org.uk</a:t>
            </a:r>
          </a:p>
        </p:txBody>
      </p:sp>
      <p:pic>
        <p:nvPicPr>
          <p:cNvPr id="9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1CC83228-ABCF-42CE-ACD9-BA5E87EEC7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02" r="4348" b="196"/>
          <a:stretch/>
        </p:blipFill>
        <p:spPr>
          <a:xfrm>
            <a:off x="431182" y="683653"/>
            <a:ext cx="7092033" cy="472870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D243F67-A294-4110-895F-D8053776CCC3}"/>
              </a:ext>
            </a:extLst>
          </p:cNvPr>
          <p:cNvSpPr txBox="1"/>
          <p:nvPr/>
        </p:nvSpPr>
        <p:spPr>
          <a:xfrm>
            <a:off x="366131" y="5477107"/>
            <a:ext cx="304985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[Image of cut out people befriending, </a:t>
            </a:r>
            <a:r>
              <a:rPr lang="en-GB" sz="1200" dirty="0" err="1">
                <a:cs typeface="Calibri"/>
              </a:rPr>
              <a:t>n.d</a:t>
            </a:r>
            <a:r>
              <a:rPr lang="en-GB" sz="1200" dirty="0">
                <a:cs typeface="Calibri"/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063964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14543-5D11-467F-A637-0BE9984A4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C67537A7-31A1-4652-AEAE-5062DDF4E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35769" y="4928784"/>
            <a:ext cx="2877356" cy="147060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6835FF-FBDB-427F-AF43-F8627F8F74B6}"/>
              </a:ext>
            </a:extLst>
          </p:cNvPr>
          <p:cNvSpPr txBox="1"/>
          <p:nvPr/>
        </p:nvSpPr>
        <p:spPr>
          <a:xfrm>
            <a:off x="7987497" y="489107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0300 123 3393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285679-B633-4C3C-921D-792AAF9B0D32}"/>
              </a:ext>
            </a:extLst>
          </p:cNvPr>
          <p:cNvSpPr txBox="1"/>
          <p:nvPr/>
        </p:nvSpPr>
        <p:spPr>
          <a:xfrm>
            <a:off x="802803" y="180790"/>
            <a:ext cx="2743200" cy="64940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cs typeface="Calibri"/>
              </a:rPr>
              <a:t>Skills &amp; Knowledge – drawing on and searching for more.</a:t>
            </a:r>
          </a:p>
          <a:p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Realisation of responsibility.</a:t>
            </a:r>
          </a:p>
          <a:p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Being proactive – maintenance and improvement.</a:t>
            </a:r>
          </a:p>
        </p:txBody>
      </p:sp>
      <p:pic>
        <p:nvPicPr>
          <p:cNvPr id="7" name="Picture 7" descr="A picture containing text, sport, athletic game&#10;&#10;Description automatically generated">
            <a:extLst>
              <a:ext uri="{FF2B5EF4-FFF2-40B4-BE49-F238E27FC236}">
                <a16:creationId xmlns:a16="http://schemas.microsoft.com/office/drawing/2014/main" id="{1B273738-0463-4B38-8A6C-0734F0F5C8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22" t="18862" r="-122" b="19349"/>
          <a:stretch/>
        </p:blipFill>
        <p:spPr>
          <a:xfrm>
            <a:off x="4166839" y="774080"/>
            <a:ext cx="7640454" cy="35335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E4592C6-28FA-4E9E-9078-A4FCA18E10F8}"/>
              </a:ext>
            </a:extLst>
          </p:cNvPr>
          <p:cNvSpPr txBox="1"/>
          <p:nvPr/>
        </p:nvSpPr>
        <p:spPr>
          <a:xfrm>
            <a:off x="8427747" y="6401346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[Mind logo, </a:t>
            </a:r>
            <a:r>
              <a:rPr lang="en-GB" sz="1200" dirty="0" err="1">
                <a:cs typeface="Calibri"/>
              </a:rPr>
              <a:t>n.d</a:t>
            </a:r>
            <a:r>
              <a:rPr lang="en-GB" sz="1200" dirty="0">
                <a:cs typeface="Calibri"/>
              </a:rPr>
              <a:t>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726312-B739-4ACD-AA8A-671D6BE07D57}"/>
              </a:ext>
            </a:extLst>
          </p:cNvPr>
          <p:cNvSpPr txBox="1"/>
          <p:nvPr/>
        </p:nvSpPr>
        <p:spPr>
          <a:xfrm>
            <a:off x="9563360" y="4319007"/>
            <a:ext cx="415568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[Knowledge &amp; Skills balancing, </a:t>
            </a:r>
            <a:r>
              <a:rPr lang="en-GB" sz="1200" dirty="0" err="1"/>
              <a:t>n.d</a:t>
            </a:r>
            <a:r>
              <a:rPr lang="en-GB" sz="1200" dirty="0"/>
              <a:t>]</a:t>
            </a:r>
            <a:endParaRPr lang="en-GB" sz="1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0294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985BF-CF36-4624-9744-0DC15564B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231" y="878548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Evaluation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4CE8CE1-B14C-4AAC-9CEB-A1F7513B25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77648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0" name="TextBox 89">
            <a:extLst>
              <a:ext uri="{FF2B5EF4-FFF2-40B4-BE49-F238E27FC236}">
                <a16:creationId xmlns:a16="http://schemas.microsoft.com/office/drawing/2014/main" id="{DA844ACF-6A89-4A4E-B773-D3200AAC6556}"/>
              </a:ext>
            </a:extLst>
          </p:cNvPr>
          <p:cNvSpPr txBox="1"/>
          <p:nvPr/>
        </p:nvSpPr>
        <p:spPr>
          <a:xfrm>
            <a:off x="681912" y="524479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Helping those in need</a:t>
            </a: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126B8B60-832D-459D-81E3-21356A9A7447}"/>
              </a:ext>
            </a:extLst>
          </p:cNvPr>
          <p:cNvSpPr txBox="1"/>
          <p:nvPr/>
        </p:nvSpPr>
        <p:spPr>
          <a:xfrm>
            <a:off x="3747464" y="5248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Satisfaction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C7D018F1-6621-4037-AD26-C17B61980E6E}"/>
              </a:ext>
            </a:extLst>
          </p:cNvPr>
          <p:cNvSpPr txBox="1"/>
          <p:nvPr/>
        </p:nvSpPr>
        <p:spPr>
          <a:xfrm>
            <a:off x="6389985" y="525176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Giving time to community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11063168-9A1D-49FF-97A3-8914BF676370}"/>
              </a:ext>
            </a:extLst>
          </p:cNvPr>
          <p:cNvSpPr txBox="1"/>
          <p:nvPr/>
        </p:nvSpPr>
        <p:spPr>
          <a:xfrm>
            <a:off x="9399781" y="52645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Provides experience</a:t>
            </a:r>
            <a:endParaRPr lang="en-US" dirty="0"/>
          </a:p>
        </p:txBody>
      </p:sp>
      <p:pic>
        <p:nvPicPr>
          <p:cNvPr id="121" name="Picture 121" descr="Logo, company name&#10;&#10;Description automatically generated">
            <a:extLst>
              <a:ext uri="{FF2B5EF4-FFF2-40B4-BE49-F238E27FC236}">
                <a16:creationId xmlns:a16="http://schemas.microsoft.com/office/drawing/2014/main" id="{C7DFB9C0-0694-423F-A6D8-215516B8D38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24277" y="109245"/>
            <a:ext cx="2743200" cy="1435608"/>
          </a:xfrm>
          <a:prstGeom prst="rect">
            <a:avLst/>
          </a:prstGeom>
        </p:spPr>
      </p:pic>
      <p:sp>
        <p:nvSpPr>
          <p:cNvPr id="122" name="TextBox 121">
            <a:extLst>
              <a:ext uri="{FF2B5EF4-FFF2-40B4-BE49-F238E27FC236}">
                <a16:creationId xmlns:a16="http://schemas.microsoft.com/office/drawing/2014/main" id="{43884AD1-5F2B-4D39-9063-FB329F7E0DD6}"/>
              </a:ext>
            </a:extLst>
          </p:cNvPr>
          <p:cNvSpPr txBox="1"/>
          <p:nvPr/>
        </p:nvSpPr>
        <p:spPr>
          <a:xfrm>
            <a:off x="10205921" y="112697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002060"/>
                </a:solidFill>
                <a:cs typeface="Calibri"/>
              </a:rPr>
              <a:t>Info@mind.org.uk</a:t>
            </a:r>
            <a:endParaRPr lang="en-GB" dirty="0"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73A04A-6A10-4380-AA4D-1A1F321E2DA9}"/>
              </a:ext>
            </a:extLst>
          </p:cNvPr>
          <p:cNvSpPr txBox="1"/>
          <p:nvPr/>
        </p:nvSpPr>
        <p:spPr>
          <a:xfrm>
            <a:off x="10981766" y="1541929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[Mind logo, </a:t>
            </a:r>
            <a:r>
              <a:rPr lang="en-GB" sz="1200" dirty="0" err="1"/>
              <a:t>n.d</a:t>
            </a:r>
            <a:r>
              <a:rPr lang="en-GB" sz="1200" dirty="0"/>
              <a:t>]</a:t>
            </a:r>
            <a:endParaRPr lang="en-GB" sz="1200" dirty="0">
              <a:cs typeface="Calibri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5594C1C-2807-4930-8625-516B4D61B6B8}"/>
              </a:ext>
            </a:extLst>
          </p:cNvPr>
          <p:cNvSpPr txBox="1"/>
          <p:nvPr/>
        </p:nvSpPr>
        <p:spPr>
          <a:xfrm>
            <a:off x="4682455" y="6192473"/>
            <a:ext cx="34143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ea typeface="+mn-lt"/>
                <a:cs typeface="+mn-lt"/>
              </a:rPr>
              <a:t>Morrow-Howell et al., 2009)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832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55078-E705-4D3F-B77E-4154B9BBC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10" y="1652709"/>
            <a:ext cx="2690720" cy="3640169"/>
          </a:xfrm>
        </p:spPr>
        <p:txBody>
          <a:bodyPr/>
          <a:lstStyle/>
          <a:p>
            <a:r>
              <a:rPr lang="en-GB" dirty="0">
                <a:cs typeface="Calibri"/>
              </a:rPr>
              <a:t>Over all – excellent. Insightful.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GB" dirty="0">
                <a:cs typeface="Calibri"/>
              </a:rPr>
              <a:t>What's next? Keep going! Involvement with Mind.</a:t>
            </a:r>
            <a:endParaRPr lang="en-GB"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dirty="0">
                <a:cs typeface="Calibri"/>
              </a:rPr>
              <a:t>Take on second service user.</a:t>
            </a:r>
          </a:p>
          <a:p>
            <a:pPr>
              <a:buClr>
                <a:srgbClr val="FFFFFF"/>
              </a:buClr>
            </a:pPr>
            <a:r>
              <a:rPr lang="en-GB" dirty="0">
                <a:cs typeface="Calibri"/>
              </a:rPr>
              <a:t>Recommendation.</a:t>
            </a:r>
          </a:p>
          <a:p>
            <a:pPr>
              <a:buClr>
                <a:srgbClr val="FFFFFF"/>
              </a:buClr>
            </a:pPr>
            <a:r>
              <a:rPr lang="en-GB" dirty="0">
                <a:cs typeface="Calibri"/>
              </a:rPr>
              <a:t>Accessibility is key.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23847-40E0-4FC6-AECC-C9BFB6311F97}"/>
              </a:ext>
            </a:extLst>
          </p:cNvPr>
          <p:cNvSpPr txBox="1"/>
          <p:nvPr/>
        </p:nvSpPr>
        <p:spPr>
          <a:xfrm>
            <a:off x="682083" y="849351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dirty="0">
                <a:cs typeface="Calibri"/>
              </a:rPr>
              <a:t>Discussion</a:t>
            </a:r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5335A4C7-26A6-4B65-988A-5B19810C35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474" y="1605367"/>
            <a:ext cx="7027126" cy="36472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83E6D5-B68F-4E18-A9DD-030E73B7AA46}"/>
              </a:ext>
            </a:extLst>
          </p:cNvPr>
          <p:cNvSpPr txBox="1"/>
          <p:nvPr/>
        </p:nvSpPr>
        <p:spPr>
          <a:xfrm>
            <a:off x="9723863" y="160205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002060"/>
                </a:solidFill>
                <a:cs typeface="Calibri"/>
              </a:rPr>
              <a:t>0300 123 3393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37FD3A-508B-4A13-82AC-F3601379AB5D}"/>
              </a:ext>
            </a:extLst>
          </p:cNvPr>
          <p:cNvSpPr txBox="1"/>
          <p:nvPr/>
        </p:nvSpPr>
        <p:spPr>
          <a:xfrm>
            <a:off x="9407912" y="492883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002060"/>
                </a:solidFill>
              </a:rPr>
              <a:t>info@mind.org.uk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23A94F-B8E8-43C4-ADA0-8A47FD8AF1B1}"/>
              </a:ext>
            </a:extLst>
          </p:cNvPr>
          <p:cNvSpPr txBox="1"/>
          <p:nvPr/>
        </p:nvSpPr>
        <p:spPr>
          <a:xfrm>
            <a:off x="10177660" y="5295066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[Mind logo, </a:t>
            </a:r>
            <a:r>
              <a:rPr lang="en-GB" sz="1200" dirty="0" err="1"/>
              <a:t>n.d</a:t>
            </a:r>
            <a:r>
              <a:rPr lang="en-GB" sz="1200" dirty="0"/>
              <a:t>]</a:t>
            </a:r>
            <a:endParaRPr lang="en-GB" sz="1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56468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F0022-6488-4237-B4FB-AD0526689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352" y="1037515"/>
            <a:ext cx="10131425" cy="20831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000" dirty="0">
                <a:cs typeface="Calibri"/>
              </a:rPr>
              <a:t>THANK YOU</a:t>
            </a:r>
            <a:endParaRPr lang="en-US" sz="800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A01281-7978-4D4F-B65D-F6C4692421DA}"/>
              </a:ext>
            </a:extLst>
          </p:cNvPr>
          <p:cNvSpPr txBox="1"/>
          <p:nvPr/>
        </p:nvSpPr>
        <p:spPr>
          <a:xfrm>
            <a:off x="2718033" y="3200401"/>
            <a:ext cx="690973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7200" dirty="0">
                <a:ea typeface="+mn-lt"/>
                <a:cs typeface="+mn-lt"/>
              </a:rPr>
              <a:t>www.mind.org.uk</a:t>
            </a:r>
            <a:endParaRPr lang="en-US" sz="720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9194EB-6E5D-45EE-9F1A-517FA66537F3}"/>
              </a:ext>
            </a:extLst>
          </p:cNvPr>
          <p:cNvSpPr txBox="1"/>
          <p:nvPr/>
        </p:nvSpPr>
        <p:spPr>
          <a:xfrm>
            <a:off x="1735385" y="4909219"/>
            <a:ext cx="8867162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 dirty="0">
                <a:cs typeface="Calibri"/>
              </a:rPr>
              <a:t>INFOLINE: 0300 123 3393</a:t>
            </a:r>
          </a:p>
        </p:txBody>
      </p:sp>
    </p:spTree>
    <p:extLst>
      <p:ext uri="{BB962C8B-B14F-4D97-AF65-F5344CB8AC3E}">
        <p14:creationId xmlns:p14="http://schemas.microsoft.com/office/powerpoint/2010/main" val="739906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A3B95-3DDF-41E5-BA5B-3197FF36B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836" y="2285503"/>
            <a:ext cx="10131425" cy="400772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endParaRPr lang="en-GB" b="1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Appleton, J. V., &amp; Stanley, N. (2009). Learning and training in safeguarding work.</a:t>
            </a: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McGuire, J. M., Toal, P., &amp; Blau, B. (1985). The adult client’s conception of confidentiality in the therapeutic relationship. </a:t>
            </a:r>
            <a:r>
              <a:rPr lang="en-GB" sz="1600" i="1" dirty="0">
                <a:ea typeface="+mn-lt"/>
                <a:cs typeface="+mn-lt"/>
              </a:rPr>
              <a:t>Professional Psychology: Research and Practice</a:t>
            </a:r>
            <a:r>
              <a:rPr lang="en-GB" sz="1600" dirty="0">
                <a:ea typeface="+mn-lt"/>
                <a:cs typeface="+mn-lt"/>
              </a:rPr>
              <a:t>, </a:t>
            </a:r>
            <a:r>
              <a:rPr lang="en-GB" sz="1600" i="1" dirty="0">
                <a:ea typeface="+mn-lt"/>
                <a:cs typeface="+mn-lt"/>
              </a:rPr>
              <a:t>16</a:t>
            </a:r>
            <a:r>
              <a:rPr lang="en-GB" sz="1600" dirty="0">
                <a:ea typeface="+mn-lt"/>
                <a:cs typeface="+mn-lt"/>
              </a:rPr>
              <a:t>(3), 375–384. https://doi-org.ezproxy.uwtsd.ac.uk/10.1037/0735-7028.16.3.375</a:t>
            </a: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Mead, N., Lester, H., Chew-Graham, C., </a:t>
            </a:r>
            <a:r>
              <a:rPr lang="en-GB" sz="1600" dirty="0" err="1">
                <a:ea typeface="+mn-lt"/>
                <a:cs typeface="+mn-lt"/>
              </a:rPr>
              <a:t>Gask</a:t>
            </a:r>
            <a:r>
              <a:rPr lang="en-GB" sz="1600" dirty="0">
                <a:ea typeface="+mn-lt"/>
                <a:cs typeface="+mn-lt"/>
              </a:rPr>
              <a:t>, L., &amp; Bower, P. (2010). Effects of befriending on depressive symptoms and distress: systematic review and meta-analysis. </a:t>
            </a:r>
            <a:r>
              <a:rPr lang="en-GB" sz="1600" i="1" dirty="0">
                <a:ea typeface="+mn-lt"/>
                <a:cs typeface="+mn-lt"/>
              </a:rPr>
              <a:t>The British Journal of Psychiatry</a:t>
            </a:r>
            <a:r>
              <a:rPr lang="en-GB" sz="1600" dirty="0">
                <a:ea typeface="+mn-lt"/>
                <a:cs typeface="+mn-lt"/>
              </a:rPr>
              <a:t>, </a:t>
            </a:r>
            <a:r>
              <a:rPr lang="en-GB" sz="1600" i="1" dirty="0">
                <a:ea typeface="+mn-lt"/>
                <a:cs typeface="+mn-lt"/>
              </a:rPr>
              <a:t>196</a:t>
            </a:r>
            <a:r>
              <a:rPr lang="en-GB" sz="1600" dirty="0">
                <a:ea typeface="+mn-lt"/>
                <a:cs typeface="+mn-lt"/>
              </a:rPr>
              <a:t>(2), 96-101.</a:t>
            </a: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Mind logo. (</a:t>
            </a:r>
            <a:r>
              <a:rPr lang="en-GB" sz="1600" err="1">
                <a:ea typeface="+mn-lt"/>
                <a:cs typeface="+mn-lt"/>
              </a:rPr>
              <a:t>n,d</a:t>
            </a:r>
            <a:r>
              <a:rPr lang="en-GB" sz="1600" dirty="0">
                <a:ea typeface="+mn-lt"/>
                <a:cs typeface="+mn-lt"/>
              </a:rPr>
              <a:t>). Mind. </a:t>
            </a:r>
            <a:r>
              <a:rPr lang="en-GB" sz="1600" dirty="0">
                <a:ea typeface="+mn-lt"/>
                <a:cs typeface="+mn-lt"/>
                <a:hlinkClick r:id="rId2"/>
              </a:rPr>
              <a:t>https://www.mind.org.uk/</a:t>
            </a:r>
            <a:endParaRPr lang="en-GB" sz="16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Mind. (2016). </a:t>
            </a:r>
            <a:r>
              <a:rPr lang="en-GB" sz="1600" i="1" dirty="0">
                <a:ea typeface="+mn-lt"/>
                <a:cs typeface="+mn-lt"/>
              </a:rPr>
              <a:t>About Us</a:t>
            </a:r>
            <a:r>
              <a:rPr lang="en-GB" sz="1600" dirty="0">
                <a:ea typeface="+mn-lt"/>
                <a:cs typeface="+mn-lt"/>
              </a:rPr>
              <a:t>. Mind.org.uk. Retrieved December 5, 2021, from </a:t>
            </a:r>
            <a:r>
              <a:rPr lang="en-GB" sz="1600" u="sng" dirty="0">
                <a:ea typeface="+mn-lt"/>
                <a:cs typeface="+mn-lt"/>
                <a:hlinkClick r:id="rId3"/>
              </a:rPr>
              <a:t>https://www.mind.org.uk/about-us/</a:t>
            </a:r>
            <a:r>
              <a:rPr lang="en-GB" sz="1600" dirty="0">
                <a:ea typeface="+mn-lt"/>
                <a:cs typeface="+mn-lt"/>
              </a:rPr>
              <a:t>.</a:t>
            </a: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Morrow-Howell, N., Hong, S. I., &amp; Tang, F. (2009). Who benefits from volunteering? Variations in perceived benefits. </a:t>
            </a:r>
            <a:r>
              <a:rPr lang="en-GB" sz="1600" i="1" dirty="0">
                <a:ea typeface="+mn-lt"/>
                <a:cs typeface="+mn-lt"/>
              </a:rPr>
              <a:t>The Gerontologist</a:t>
            </a:r>
            <a:r>
              <a:rPr lang="en-GB" sz="1600" dirty="0">
                <a:ea typeface="+mn-lt"/>
                <a:cs typeface="+mn-lt"/>
              </a:rPr>
              <a:t>, </a:t>
            </a:r>
            <a:r>
              <a:rPr lang="en-GB" sz="1600" i="1" dirty="0">
                <a:ea typeface="+mn-lt"/>
                <a:cs typeface="+mn-lt"/>
              </a:rPr>
              <a:t>49</a:t>
            </a:r>
            <a:r>
              <a:rPr lang="en-GB" sz="1600" dirty="0">
                <a:ea typeface="+mn-lt"/>
                <a:cs typeface="+mn-lt"/>
              </a:rPr>
              <a:t>(1), 91-102.</a:t>
            </a: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Photograph of Stephen Fry. (</a:t>
            </a:r>
            <a:r>
              <a:rPr lang="en-GB" sz="1600" dirty="0" err="1">
                <a:ea typeface="+mn-lt"/>
                <a:cs typeface="+mn-lt"/>
              </a:rPr>
              <a:t>n.d</a:t>
            </a:r>
            <a:r>
              <a:rPr lang="en-GB" sz="1600" dirty="0">
                <a:ea typeface="+mn-lt"/>
                <a:cs typeface="+mn-lt"/>
              </a:rPr>
              <a:t>). Mind. </a:t>
            </a:r>
            <a:r>
              <a:rPr lang="en-GB" sz="1600" u="sng" dirty="0">
                <a:ea typeface="+mn-lt"/>
                <a:cs typeface="+mn-lt"/>
                <a:hlinkClick r:id="rId4"/>
              </a:rPr>
              <a:t>https://www.mind.org.uk/news-campaigns/mind-media-awards/mind-media-awards-2020/stephen-fry-the-secret-life-of-the-manic-depressive/</a:t>
            </a:r>
            <a:endParaRPr lang="en-GB" sz="16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Photograph of hands holding mobile phone. (</a:t>
            </a:r>
            <a:r>
              <a:rPr lang="en-GB" sz="1600" dirty="0" err="1">
                <a:ea typeface="+mn-lt"/>
                <a:cs typeface="+mn-lt"/>
              </a:rPr>
              <a:t>n.d</a:t>
            </a:r>
            <a:r>
              <a:rPr lang="en-GB" sz="1600" dirty="0">
                <a:ea typeface="+mn-lt"/>
                <a:cs typeface="+mn-lt"/>
              </a:rPr>
              <a:t>). Teaching English. </a:t>
            </a:r>
            <a:r>
              <a:rPr lang="en-GB" sz="1600" dirty="0">
                <a:ea typeface="+mn-lt"/>
                <a:cs typeface="+mn-lt"/>
                <a:hlinkClick r:id="rId5"/>
              </a:rPr>
              <a:t>https://www.teachingenglish.org.uk/article/rants-raves-mobile-phones</a:t>
            </a:r>
            <a:endParaRPr lang="en-GB" sz="16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Image of cut out people befriending. (</a:t>
            </a:r>
            <a:r>
              <a:rPr lang="en-GB" sz="1600" dirty="0" err="1">
                <a:ea typeface="+mn-lt"/>
                <a:cs typeface="+mn-lt"/>
              </a:rPr>
              <a:t>n.d</a:t>
            </a:r>
            <a:r>
              <a:rPr lang="en-GB" sz="1600" dirty="0">
                <a:ea typeface="+mn-lt"/>
                <a:cs typeface="+mn-lt"/>
              </a:rPr>
              <a:t>). </a:t>
            </a:r>
            <a:r>
              <a:rPr lang="en-GB" sz="1600" dirty="0" err="1">
                <a:ea typeface="+mn-lt"/>
                <a:cs typeface="+mn-lt"/>
              </a:rPr>
              <a:t>Peopleknowhow</a:t>
            </a:r>
            <a:r>
              <a:rPr lang="en-GB" sz="1600" dirty="0">
                <a:ea typeface="+mn-lt"/>
                <a:cs typeface="+mn-lt"/>
              </a:rPr>
              <a:t>. </a:t>
            </a:r>
            <a:r>
              <a:rPr lang="en-GB" sz="1600" dirty="0">
                <a:ea typeface="+mn-lt"/>
                <a:cs typeface="+mn-lt"/>
                <a:hlinkClick r:id="rId6"/>
              </a:rPr>
              <a:t>https://peopleknowhow.org/positive-transitions/befriending/</a:t>
            </a:r>
            <a:endParaRPr lang="en-GB" sz="16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sz="1600" dirty="0">
                <a:ea typeface="+mn-lt"/>
                <a:cs typeface="+mn-lt"/>
              </a:rPr>
              <a:t>Photograph of knowledge and skills balancing. (</a:t>
            </a:r>
            <a:r>
              <a:rPr lang="en-GB" sz="1600" dirty="0" err="1">
                <a:ea typeface="+mn-lt"/>
                <a:cs typeface="+mn-lt"/>
              </a:rPr>
              <a:t>n.d</a:t>
            </a:r>
            <a:r>
              <a:rPr lang="en-GB" sz="1600" dirty="0">
                <a:ea typeface="+mn-lt"/>
                <a:cs typeface="+mn-lt"/>
              </a:rPr>
              <a:t>). SecEd. </a:t>
            </a:r>
            <a:r>
              <a:rPr lang="en-GB" sz="1600" u="sng" dirty="0">
                <a:ea typeface="+mn-lt"/>
                <a:cs typeface="+mn-lt"/>
                <a:hlinkClick r:id="rId7"/>
              </a:rPr>
              <a:t>https://www.sec-ed.co.uk/best-practice/knowledge-and-skills-how-you-can-achieve-both-in-your-school-guy-claxton-education/</a:t>
            </a:r>
            <a:endParaRPr lang="en-GB" sz="16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75895B-BB60-416A-A7F1-82D312B180F9}"/>
              </a:ext>
            </a:extLst>
          </p:cNvPr>
          <p:cNvSpPr txBox="1"/>
          <p:nvPr/>
        </p:nvSpPr>
        <p:spPr>
          <a:xfrm>
            <a:off x="951243" y="700231"/>
            <a:ext cx="2743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dirty="0">
                <a:cs typeface="Calibri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666119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Celestial</vt:lpstr>
      <vt:lpstr>We won't give up until everyone experiencing a mental health problem gets support and respect.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Evaluation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734</cp:revision>
  <dcterms:created xsi:type="dcterms:W3CDTF">2021-12-05T12:02:07Z</dcterms:created>
  <dcterms:modified xsi:type="dcterms:W3CDTF">2021-12-07T22:36:39Z</dcterms:modified>
</cp:coreProperties>
</file>