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19" Type="http://schemas.microsoft.com/office/2016/11/relationships/changesInfo" Target="changesInfos/changesInfo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ta Robu (2440060)" userId="80fad4fd-5064-4e5f-a82f-bd4fbd6ef23e" providerId="ADAL" clId="{AEB09F47-E8C2-395E-BB34-9ECC42741830}"/>
    <pc:docChg chg="undo custSel addSld delSld modSld">
      <pc:chgData name="Nicoleta Robu (2440060)" userId="80fad4fd-5064-4e5f-a82f-bd4fbd6ef23e" providerId="ADAL" clId="{AEB09F47-E8C2-395E-BB34-9ECC42741830}" dt="2025-11-18T07:05:35.994" v="2046" actId="20577"/>
      <pc:docMkLst>
        <pc:docMk/>
      </pc:docMkLst>
      <pc:sldChg chg="delSp modSp mod">
        <pc:chgData name="Nicoleta Robu (2440060)" userId="80fad4fd-5064-4e5f-a82f-bd4fbd6ef23e" providerId="ADAL" clId="{AEB09F47-E8C2-395E-BB34-9ECC42741830}" dt="2025-11-18T07:05:35.994" v="2046" actId="20577"/>
        <pc:sldMkLst>
          <pc:docMk/>
          <pc:sldMk cId="2991114522" sldId="256"/>
        </pc:sldMkLst>
        <pc:spChg chg="del">
          <ac:chgData name="Nicoleta Robu (2440060)" userId="80fad4fd-5064-4e5f-a82f-bd4fbd6ef23e" providerId="ADAL" clId="{AEB09F47-E8C2-395E-BB34-9ECC42741830}" dt="2025-11-18T06:15:00.237" v="0" actId="21"/>
          <ac:spMkLst>
            <pc:docMk/>
            <pc:sldMk cId="2991114522" sldId="256"/>
            <ac:spMk id="2" creationId="{5BAFFE13-E294-9CF6-E0A8-BA490DE321BC}"/>
          </ac:spMkLst>
        </pc:spChg>
        <pc:spChg chg="mod">
          <ac:chgData name="Nicoleta Robu (2440060)" userId="80fad4fd-5064-4e5f-a82f-bd4fbd6ef23e" providerId="ADAL" clId="{AEB09F47-E8C2-395E-BB34-9ECC42741830}" dt="2025-11-18T07:05:35.994" v="2046" actId="20577"/>
          <ac:spMkLst>
            <pc:docMk/>
            <pc:sldMk cId="2991114522" sldId="256"/>
            <ac:spMk id="3" creationId="{D5C2376A-2986-05B2-0DA1-C59D7E9310AA}"/>
          </ac:spMkLst>
        </pc:spChg>
      </pc:sldChg>
      <pc:sldChg chg="delSp modSp new mod">
        <pc:chgData name="Nicoleta Robu (2440060)" userId="80fad4fd-5064-4e5f-a82f-bd4fbd6ef23e" providerId="ADAL" clId="{AEB09F47-E8C2-395E-BB34-9ECC42741830}" dt="2025-11-18T06:18:34.271" v="352" actId="1076"/>
        <pc:sldMkLst>
          <pc:docMk/>
          <pc:sldMk cId="596112778" sldId="257"/>
        </pc:sldMkLst>
        <pc:spChg chg="del">
          <ac:chgData name="Nicoleta Robu (2440060)" userId="80fad4fd-5064-4e5f-a82f-bd4fbd6ef23e" providerId="ADAL" clId="{AEB09F47-E8C2-395E-BB34-9ECC42741830}" dt="2025-11-18T06:16:15.388" v="53" actId="21"/>
          <ac:spMkLst>
            <pc:docMk/>
            <pc:sldMk cId="596112778" sldId="257"/>
            <ac:spMk id="2" creationId="{4F81488F-4BC4-F772-BF9E-473D861812CE}"/>
          </ac:spMkLst>
        </pc:spChg>
        <pc:spChg chg="mod">
          <ac:chgData name="Nicoleta Robu (2440060)" userId="80fad4fd-5064-4e5f-a82f-bd4fbd6ef23e" providerId="ADAL" clId="{AEB09F47-E8C2-395E-BB34-9ECC42741830}" dt="2025-11-18T06:18:34.271" v="352" actId="1076"/>
          <ac:spMkLst>
            <pc:docMk/>
            <pc:sldMk cId="596112778" sldId="257"/>
            <ac:spMk id="3" creationId="{DDA63883-DDB3-8F2D-F9A6-44091AD370C0}"/>
          </ac:spMkLst>
        </pc:spChg>
      </pc:sldChg>
      <pc:sldChg chg="delSp modSp new mod">
        <pc:chgData name="Nicoleta Robu (2440060)" userId="80fad4fd-5064-4e5f-a82f-bd4fbd6ef23e" providerId="ADAL" clId="{AEB09F47-E8C2-395E-BB34-9ECC42741830}" dt="2025-11-18T06:33:01.446" v="669" actId="20577"/>
        <pc:sldMkLst>
          <pc:docMk/>
          <pc:sldMk cId="568787196" sldId="258"/>
        </pc:sldMkLst>
        <pc:spChg chg="del">
          <ac:chgData name="Nicoleta Robu (2440060)" userId="80fad4fd-5064-4e5f-a82f-bd4fbd6ef23e" providerId="ADAL" clId="{AEB09F47-E8C2-395E-BB34-9ECC42741830}" dt="2025-11-18T06:18:40.370" v="354" actId="21"/>
          <ac:spMkLst>
            <pc:docMk/>
            <pc:sldMk cId="568787196" sldId="258"/>
            <ac:spMk id="2" creationId="{0B59E02F-3CB3-AF5A-7257-6D70B8885F90}"/>
          </ac:spMkLst>
        </pc:spChg>
        <pc:spChg chg="mod">
          <ac:chgData name="Nicoleta Robu (2440060)" userId="80fad4fd-5064-4e5f-a82f-bd4fbd6ef23e" providerId="ADAL" clId="{AEB09F47-E8C2-395E-BB34-9ECC42741830}" dt="2025-11-18T06:33:01.446" v="669" actId="20577"/>
          <ac:spMkLst>
            <pc:docMk/>
            <pc:sldMk cId="568787196" sldId="258"/>
            <ac:spMk id="3" creationId="{D1F41363-EE3F-AFB0-782A-DC9AE23B0ADD}"/>
          </ac:spMkLst>
        </pc:spChg>
      </pc:sldChg>
      <pc:sldChg chg="delSp modSp new mod">
        <pc:chgData name="Nicoleta Robu (2440060)" userId="80fad4fd-5064-4e5f-a82f-bd4fbd6ef23e" providerId="ADAL" clId="{AEB09F47-E8C2-395E-BB34-9ECC42741830}" dt="2025-11-18T06:31:57.861" v="656" actId="1076"/>
        <pc:sldMkLst>
          <pc:docMk/>
          <pc:sldMk cId="3718952620" sldId="259"/>
        </pc:sldMkLst>
        <pc:spChg chg="del">
          <ac:chgData name="Nicoleta Robu (2440060)" userId="80fad4fd-5064-4e5f-a82f-bd4fbd6ef23e" providerId="ADAL" clId="{AEB09F47-E8C2-395E-BB34-9ECC42741830}" dt="2025-11-18T06:24:54.843" v="551" actId="21"/>
          <ac:spMkLst>
            <pc:docMk/>
            <pc:sldMk cId="3718952620" sldId="259"/>
            <ac:spMk id="2" creationId="{A7C03203-35F2-7809-2EB4-31B54AE7E5BE}"/>
          </ac:spMkLst>
        </pc:spChg>
        <pc:spChg chg="mod">
          <ac:chgData name="Nicoleta Robu (2440060)" userId="80fad4fd-5064-4e5f-a82f-bd4fbd6ef23e" providerId="ADAL" clId="{AEB09F47-E8C2-395E-BB34-9ECC42741830}" dt="2025-11-18T06:31:57.861" v="656" actId="1076"/>
          <ac:spMkLst>
            <pc:docMk/>
            <pc:sldMk cId="3718952620" sldId="259"/>
            <ac:spMk id="3" creationId="{3826D7E6-8F10-57A3-D2C2-6167822FDD96}"/>
          </ac:spMkLst>
        </pc:spChg>
      </pc:sldChg>
      <pc:sldChg chg="delSp modSp new mod">
        <pc:chgData name="Nicoleta Robu (2440060)" userId="80fad4fd-5064-4e5f-a82f-bd4fbd6ef23e" providerId="ADAL" clId="{AEB09F47-E8C2-395E-BB34-9ECC42741830}" dt="2025-11-18T06:34:21.363" v="737" actId="14100"/>
        <pc:sldMkLst>
          <pc:docMk/>
          <pc:sldMk cId="650454291" sldId="260"/>
        </pc:sldMkLst>
        <pc:spChg chg="del">
          <ac:chgData name="Nicoleta Robu (2440060)" userId="80fad4fd-5064-4e5f-a82f-bd4fbd6ef23e" providerId="ADAL" clId="{AEB09F47-E8C2-395E-BB34-9ECC42741830}" dt="2025-11-18T06:29:26.861" v="627" actId="21"/>
          <ac:spMkLst>
            <pc:docMk/>
            <pc:sldMk cId="650454291" sldId="260"/>
            <ac:spMk id="2" creationId="{42EFAE72-A2F1-9010-2C12-B0839FCFA22D}"/>
          </ac:spMkLst>
        </pc:spChg>
        <pc:spChg chg="mod">
          <ac:chgData name="Nicoleta Robu (2440060)" userId="80fad4fd-5064-4e5f-a82f-bd4fbd6ef23e" providerId="ADAL" clId="{AEB09F47-E8C2-395E-BB34-9ECC42741830}" dt="2025-11-18T06:34:21.363" v="737" actId="14100"/>
          <ac:spMkLst>
            <pc:docMk/>
            <pc:sldMk cId="650454291" sldId="260"/>
            <ac:spMk id="3" creationId="{1C9B1F0D-9FD1-3068-52F5-B601DB5E6AC4}"/>
          </ac:spMkLst>
        </pc:spChg>
      </pc:sldChg>
      <pc:sldChg chg="delSp modSp new mod">
        <pc:chgData name="Nicoleta Robu (2440060)" userId="80fad4fd-5064-4e5f-a82f-bd4fbd6ef23e" providerId="ADAL" clId="{AEB09F47-E8C2-395E-BB34-9ECC42741830}" dt="2025-11-18T06:43:13.841" v="953" actId="1076"/>
        <pc:sldMkLst>
          <pc:docMk/>
          <pc:sldMk cId="2453060181" sldId="261"/>
        </pc:sldMkLst>
        <pc:spChg chg="del">
          <ac:chgData name="Nicoleta Robu (2440060)" userId="80fad4fd-5064-4e5f-a82f-bd4fbd6ef23e" providerId="ADAL" clId="{AEB09F47-E8C2-395E-BB34-9ECC42741830}" dt="2025-11-18T06:34:31.680" v="739" actId="21"/>
          <ac:spMkLst>
            <pc:docMk/>
            <pc:sldMk cId="2453060181" sldId="261"/>
            <ac:spMk id="2" creationId="{F86C5692-4F59-9F00-E6D4-8EC0D7AFFFFB}"/>
          </ac:spMkLst>
        </pc:spChg>
        <pc:spChg chg="mod">
          <ac:chgData name="Nicoleta Robu (2440060)" userId="80fad4fd-5064-4e5f-a82f-bd4fbd6ef23e" providerId="ADAL" clId="{AEB09F47-E8C2-395E-BB34-9ECC42741830}" dt="2025-11-18T06:43:13.841" v="953" actId="1076"/>
          <ac:spMkLst>
            <pc:docMk/>
            <pc:sldMk cId="2453060181" sldId="261"/>
            <ac:spMk id="3" creationId="{34009738-3DCA-B529-6501-AA1EFB0F6E08}"/>
          </ac:spMkLst>
        </pc:spChg>
      </pc:sldChg>
      <pc:sldChg chg="delSp modSp new mod">
        <pc:chgData name="Nicoleta Robu (2440060)" userId="80fad4fd-5064-4e5f-a82f-bd4fbd6ef23e" providerId="ADAL" clId="{AEB09F47-E8C2-395E-BB34-9ECC42741830}" dt="2025-11-18T06:45:45.435" v="1301" actId="20577"/>
        <pc:sldMkLst>
          <pc:docMk/>
          <pc:sldMk cId="2263277253" sldId="262"/>
        </pc:sldMkLst>
        <pc:spChg chg="del">
          <ac:chgData name="Nicoleta Robu (2440060)" userId="80fad4fd-5064-4e5f-a82f-bd4fbd6ef23e" providerId="ADAL" clId="{AEB09F47-E8C2-395E-BB34-9ECC42741830}" dt="2025-11-18T06:43:17.473" v="954" actId="21"/>
          <ac:spMkLst>
            <pc:docMk/>
            <pc:sldMk cId="2263277253" sldId="262"/>
            <ac:spMk id="2" creationId="{152FCE1D-2BA0-738B-D4F1-BBC4D22F00AB}"/>
          </ac:spMkLst>
        </pc:spChg>
        <pc:spChg chg="mod">
          <ac:chgData name="Nicoleta Robu (2440060)" userId="80fad4fd-5064-4e5f-a82f-bd4fbd6ef23e" providerId="ADAL" clId="{AEB09F47-E8C2-395E-BB34-9ECC42741830}" dt="2025-11-18T06:45:45.435" v="1301" actId="20577"/>
          <ac:spMkLst>
            <pc:docMk/>
            <pc:sldMk cId="2263277253" sldId="262"/>
            <ac:spMk id="3" creationId="{F5A27BA5-2007-456B-79C5-4627A5BC234F}"/>
          </ac:spMkLst>
        </pc:spChg>
      </pc:sldChg>
      <pc:sldChg chg="new del">
        <pc:chgData name="Nicoleta Robu (2440060)" userId="80fad4fd-5064-4e5f-a82f-bd4fbd6ef23e" providerId="ADAL" clId="{AEB09F47-E8C2-395E-BB34-9ECC42741830}" dt="2025-11-18T06:40:35.101" v="951" actId="680"/>
        <pc:sldMkLst>
          <pc:docMk/>
          <pc:sldMk cId="3324975292" sldId="262"/>
        </pc:sldMkLst>
      </pc:sldChg>
      <pc:sldChg chg="delSp modSp new mod">
        <pc:chgData name="Nicoleta Robu (2440060)" userId="80fad4fd-5064-4e5f-a82f-bd4fbd6ef23e" providerId="ADAL" clId="{AEB09F47-E8C2-395E-BB34-9ECC42741830}" dt="2025-11-18T06:47:07.057" v="1334" actId="122"/>
        <pc:sldMkLst>
          <pc:docMk/>
          <pc:sldMk cId="1245543681" sldId="263"/>
        </pc:sldMkLst>
        <pc:spChg chg="del">
          <ac:chgData name="Nicoleta Robu (2440060)" userId="80fad4fd-5064-4e5f-a82f-bd4fbd6ef23e" providerId="ADAL" clId="{AEB09F47-E8C2-395E-BB34-9ECC42741830}" dt="2025-11-18T06:45:52.328" v="1303" actId="21"/>
          <ac:spMkLst>
            <pc:docMk/>
            <pc:sldMk cId="1245543681" sldId="263"/>
            <ac:spMk id="2" creationId="{6DC4E285-2867-6419-FA98-AE2F176AF8B1}"/>
          </ac:spMkLst>
        </pc:spChg>
        <pc:spChg chg="mod">
          <ac:chgData name="Nicoleta Robu (2440060)" userId="80fad4fd-5064-4e5f-a82f-bd4fbd6ef23e" providerId="ADAL" clId="{AEB09F47-E8C2-395E-BB34-9ECC42741830}" dt="2025-11-18T06:47:07.057" v="1334" actId="122"/>
          <ac:spMkLst>
            <pc:docMk/>
            <pc:sldMk cId="1245543681" sldId="263"/>
            <ac:spMk id="3" creationId="{09A716CD-2228-0B0F-5193-A852B419745F}"/>
          </ac:spMkLst>
        </pc:spChg>
      </pc:sldChg>
      <pc:sldChg chg="delSp modSp new mod">
        <pc:chgData name="Nicoleta Robu (2440060)" userId="80fad4fd-5064-4e5f-a82f-bd4fbd6ef23e" providerId="ADAL" clId="{AEB09F47-E8C2-395E-BB34-9ECC42741830}" dt="2025-11-18T06:48:27.623" v="1364" actId="122"/>
        <pc:sldMkLst>
          <pc:docMk/>
          <pc:sldMk cId="1277193275" sldId="264"/>
        </pc:sldMkLst>
        <pc:spChg chg="del">
          <ac:chgData name="Nicoleta Robu (2440060)" userId="80fad4fd-5064-4e5f-a82f-bd4fbd6ef23e" providerId="ADAL" clId="{AEB09F47-E8C2-395E-BB34-9ECC42741830}" dt="2025-11-18T06:47:15.954" v="1336" actId="21"/>
          <ac:spMkLst>
            <pc:docMk/>
            <pc:sldMk cId="1277193275" sldId="264"/>
            <ac:spMk id="2" creationId="{4C87357F-3F1A-ABBE-2B7C-8B1EF0662021}"/>
          </ac:spMkLst>
        </pc:spChg>
        <pc:spChg chg="mod">
          <ac:chgData name="Nicoleta Robu (2440060)" userId="80fad4fd-5064-4e5f-a82f-bd4fbd6ef23e" providerId="ADAL" clId="{AEB09F47-E8C2-395E-BB34-9ECC42741830}" dt="2025-11-18T06:48:27.623" v="1364" actId="122"/>
          <ac:spMkLst>
            <pc:docMk/>
            <pc:sldMk cId="1277193275" sldId="264"/>
            <ac:spMk id="3" creationId="{A8343B34-078A-6E0F-F318-968158D821F8}"/>
          </ac:spMkLst>
        </pc:spChg>
      </pc:sldChg>
      <pc:sldChg chg="delSp modSp new mod">
        <pc:chgData name="Nicoleta Robu (2440060)" userId="80fad4fd-5064-4e5f-a82f-bd4fbd6ef23e" providerId="ADAL" clId="{AEB09F47-E8C2-395E-BB34-9ECC42741830}" dt="2025-11-18T06:49:55.769" v="1627" actId="122"/>
        <pc:sldMkLst>
          <pc:docMk/>
          <pc:sldMk cId="3272578754" sldId="265"/>
        </pc:sldMkLst>
        <pc:spChg chg="del">
          <ac:chgData name="Nicoleta Robu (2440060)" userId="80fad4fd-5064-4e5f-a82f-bd4fbd6ef23e" providerId="ADAL" clId="{AEB09F47-E8C2-395E-BB34-9ECC42741830}" dt="2025-11-18T06:48:32.123" v="1366" actId="21"/>
          <ac:spMkLst>
            <pc:docMk/>
            <pc:sldMk cId="3272578754" sldId="265"/>
            <ac:spMk id="2" creationId="{010EEBDA-1AF4-C0EA-F848-6F4A04AFFA60}"/>
          </ac:spMkLst>
        </pc:spChg>
        <pc:spChg chg="mod">
          <ac:chgData name="Nicoleta Robu (2440060)" userId="80fad4fd-5064-4e5f-a82f-bd4fbd6ef23e" providerId="ADAL" clId="{AEB09F47-E8C2-395E-BB34-9ECC42741830}" dt="2025-11-18T06:49:55.769" v="1627" actId="122"/>
          <ac:spMkLst>
            <pc:docMk/>
            <pc:sldMk cId="3272578754" sldId="265"/>
            <ac:spMk id="3" creationId="{AFEA40CF-ED5A-32D9-5C8B-EBCF52F8C25E}"/>
          </ac:spMkLst>
        </pc:spChg>
      </pc:sldChg>
      <pc:sldChg chg="delSp modSp new mod">
        <pc:chgData name="Nicoleta Robu (2440060)" userId="80fad4fd-5064-4e5f-a82f-bd4fbd6ef23e" providerId="ADAL" clId="{AEB09F47-E8C2-395E-BB34-9ECC42741830}" dt="2025-11-18T06:51:25.762" v="1922" actId="122"/>
        <pc:sldMkLst>
          <pc:docMk/>
          <pc:sldMk cId="1024921861" sldId="266"/>
        </pc:sldMkLst>
        <pc:spChg chg="del">
          <ac:chgData name="Nicoleta Robu (2440060)" userId="80fad4fd-5064-4e5f-a82f-bd4fbd6ef23e" providerId="ADAL" clId="{AEB09F47-E8C2-395E-BB34-9ECC42741830}" dt="2025-11-18T06:50:16.889" v="1629" actId="21"/>
          <ac:spMkLst>
            <pc:docMk/>
            <pc:sldMk cId="1024921861" sldId="266"/>
            <ac:spMk id="2" creationId="{19985B9D-09E5-E73B-68EE-E3A8ED52C4CF}"/>
          </ac:spMkLst>
        </pc:spChg>
        <pc:spChg chg="mod">
          <ac:chgData name="Nicoleta Robu (2440060)" userId="80fad4fd-5064-4e5f-a82f-bd4fbd6ef23e" providerId="ADAL" clId="{AEB09F47-E8C2-395E-BB34-9ECC42741830}" dt="2025-11-18T06:51:25.762" v="1922" actId="122"/>
          <ac:spMkLst>
            <pc:docMk/>
            <pc:sldMk cId="1024921861" sldId="266"/>
            <ac:spMk id="3" creationId="{AC87FE69-DEF4-AE54-3709-BCA7473C6FD6}"/>
          </ac:spMkLst>
        </pc:spChg>
      </pc:sldChg>
      <pc:sldChg chg="delSp modSp new mod">
        <pc:chgData name="Nicoleta Robu (2440060)" userId="80fad4fd-5064-4e5f-a82f-bd4fbd6ef23e" providerId="ADAL" clId="{AEB09F47-E8C2-395E-BB34-9ECC42741830}" dt="2025-11-18T06:59:52.788" v="1979" actId="27636"/>
        <pc:sldMkLst>
          <pc:docMk/>
          <pc:sldMk cId="270855174" sldId="267"/>
        </pc:sldMkLst>
        <pc:spChg chg="del">
          <ac:chgData name="Nicoleta Robu (2440060)" userId="80fad4fd-5064-4e5f-a82f-bd4fbd6ef23e" providerId="ADAL" clId="{AEB09F47-E8C2-395E-BB34-9ECC42741830}" dt="2025-11-18T06:51:32.163" v="1924" actId="21"/>
          <ac:spMkLst>
            <pc:docMk/>
            <pc:sldMk cId="270855174" sldId="267"/>
            <ac:spMk id="2" creationId="{94582F4B-0924-7904-F289-75BF2251019E}"/>
          </ac:spMkLst>
        </pc:spChg>
        <pc:spChg chg="mod">
          <ac:chgData name="Nicoleta Robu (2440060)" userId="80fad4fd-5064-4e5f-a82f-bd4fbd6ef23e" providerId="ADAL" clId="{AEB09F47-E8C2-395E-BB34-9ECC42741830}" dt="2025-11-18T06:59:52.788" v="1979" actId="27636"/>
          <ac:spMkLst>
            <pc:docMk/>
            <pc:sldMk cId="270855174" sldId="267"/>
            <ac:spMk id="3" creationId="{4531E3DC-878D-F14E-F56C-5EBADFE4623C}"/>
          </ac:spMkLst>
        </pc:spChg>
      </pc:sldChg>
      <pc:sldChg chg="delSp modSp new mod">
        <pc:chgData name="Nicoleta Robu (2440060)" userId="80fad4fd-5064-4e5f-a82f-bd4fbd6ef23e" providerId="ADAL" clId="{AEB09F47-E8C2-395E-BB34-9ECC42741830}" dt="2025-11-18T07:04:12.959" v="2022" actId="27636"/>
        <pc:sldMkLst>
          <pc:docMk/>
          <pc:sldMk cId="3588673818" sldId="268"/>
        </pc:sldMkLst>
        <pc:spChg chg="del">
          <ac:chgData name="Nicoleta Robu (2440060)" userId="80fad4fd-5064-4e5f-a82f-bd4fbd6ef23e" providerId="ADAL" clId="{AEB09F47-E8C2-395E-BB34-9ECC42741830}" dt="2025-11-18T06:54:11.687" v="1973" actId="21"/>
          <ac:spMkLst>
            <pc:docMk/>
            <pc:sldMk cId="3588673818" sldId="268"/>
            <ac:spMk id="2" creationId="{072CD1AB-E95E-92C8-E2CC-03B8EB54F97E}"/>
          </ac:spMkLst>
        </pc:spChg>
        <pc:spChg chg="mod">
          <ac:chgData name="Nicoleta Robu (2440060)" userId="80fad4fd-5064-4e5f-a82f-bd4fbd6ef23e" providerId="ADAL" clId="{AEB09F47-E8C2-395E-BB34-9ECC42741830}" dt="2025-11-18T07:04:12.959" v="2022" actId="27636"/>
          <ac:spMkLst>
            <pc:docMk/>
            <pc:sldMk cId="3588673818" sldId="268"/>
            <ac:spMk id="3" creationId="{A1DB6873-9A5F-55EA-C2B3-0E7B2FEA628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4DE92-78EA-8B6C-50CD-0290E5B0DE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658558C-2E24-2275-EC31-3F07B520F3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14A9FBA-53B5-37D7-098F-104E3AB3E301}"/>
              </a:ext>
            </a:extLst>
          </p:cNvPr>
          <p:cNvSpPr>
            <a:spLocks noGrp="1"/>
          </p:cNvSpPr>
          <p:nvPr>
            <p:ph type="dt" sz="half" idx="10"/>
          </p:nvPr>
        </p:nvSpPr>
        <p:spPr/>
        <p:txBody>
          <a:bodyPr/>
          <a:lstStyle/>
          <a:p>
            <a:fld id="{F35859D0-C084-1E47-9EFB-7863A223AF7B}" type="datetimeFigureOut">
              <a:rPr lang="en-US" smtClean="0"/>
              <a:t>11/18/2025</a:t>
            </a:fld>
            <a:endParaRPr lang="en-US"/>
          </a:p>
        </p:txBody>
      </p:sp>
      <p:sp>
        <p:nvSpPr>
          <p:cNvPr id="5" name="Footer Placeholder 4">
            <a:extLst>
              <a:ext uri="{FF2B5EF4-FFF2-40B4-BE49-F238E27FC236}">
                <a16:creationId xmlns:a16="http://schemas.microsoft.com/office/drawing/2014/main" id="{7C3953B2-52B5-C964-2019-F667522881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AC592-61A1-1F83-20A4-C2D79534F3CC}"/>
              </a:ext>
            </a:extLst>
          </p:cNvPr>
          <p:cNvSpPr>
            <a:spLocks noGrp="1"/>
          </p:cNvSpPr>
          <p:nvPr>
            <p:ph type="sldNum" sz="quarter" idx="12"/>
          </p:nvPr>
        </p:nvSpPr>
        <p:spPr/>
        <p:txBody>
          <a:bodyPr/>
          <a:lstStyle/>
          <a:p>
            <a:fld id="{5220D022-A203-BA4F-B4BF-EFA471281B7A}" type="slidenum">
              <a:rPr lang="en-US" smtClean="0"/>
              <a:t>‹#›</a:t>
            </a:fld>
            <a:endParaRPr lang="en-US"/>
          </a:p>
        </p:txBody>
      </p:sp>
    </p:spTree>
    <p:extLst>
      <p:ext uri="{BB962C8B-B14F-4D97-AF65-F5344CB8AC3E}">
        <p14:creationId xmlns:p14="http://schemas.microsoft.com/office/powerpoint/2010/main" val="3199868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E53DD-782C-4258-4452-174FC766E0B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9F7E953-CD85-4EDC-ADF8-2C73718BAF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4A1AD67-39FE-8B61-06AC-BF6FAF26869C}"/>
              </a:ext>
            </a:extLst>
          </p:cNvPr>
          <p:cNvSpPr>
            <a:spLocks noGrp="1"/>
          </p:cNvSpPr>
          <p:nvPr>
            <p:ph type="dt" sz="half" idx="10"/>
          </p:nvPr>
        </p:nvSpPr>
        <p:spPr/>
        <p:txBody>
          <a:bodyPr/>
          <a:lstStyle/>
          <a:p>
            <a:fld id="{F35859D0-C084-1E47-9EFB-7863A223AF7B}" type="datetimeFigureOut">
              <a:rPr lang="en-US" smtClean="0"/>
              <a:t>11/18/2025</a:t>
            </a:fld>
            <a:endParaRPr lang="en-US"/>
          </a:p>
        </p:txBody>
      </p:sp>
      <p:sp>
        <p:nvSpPr>
          <p:cNvPr id="5" name="Footer Placeholder 4">
            <a:extLst>
              <a:ext uri="{FF2B5EF4-FFF2-40B4-BE49-F238E27FC236}">
                <a16:creationId xmlns:a16="http://schemas.microsoft.com/office/drawing/2014/main" id="{04472D9F-50C3-C8F5-24FA-2E2A8144D3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D953AA-41F6-CA5C-83B5-F735B4CF7B28}"/>
              </a:ext>
            </a:extLst>
          </p:cNvPr>
          <p:cNvSpPr>
            <a:spLocks noGrp="1"/>
          </p:cNvSpPr>
          <p:nvPr>
            <p:ph type="sldNum" sz="quarter" idx="12"/>
          </p:nvPr>
        </p:nvSpPr>
        <p:spPr/>
        <p:txBody>
          <a:bodyPr/>
          <a:lstStyle/>
          <a:p>
            <a:fld id="{5220D022-A203-BA4F-B4BF-EFA471281B7A}" type="slidenum">
              <a:rPr lang="en-US" smtClean="0"/>
              <a:t>‹#›</a:t>
            </a:fld>
            <a:endParaRPr lang="en-US"/>
          </a:p>
        </p:txBody>
      </p:sp>
    </p:spTree>
    <p:extLst>
      <p:ext uri="{BB962C8B-B14F-4D97-AF65-F5344CB8AC3E}">
        <p14:creationId xmlns:p14="http://schemas.microsoft.com/office/powerpoint/2010/main" val="116615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17AA5-1E9A-BF2E-2526-963F43B7A5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FB393DE-172A-8106-06B3-5A6B773552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1C448F-73E6-ACD9-3030-125A98FB49BC}"/>
              </a:ext>
            </a:extLst>
          </p:cNvPr>
          <p:cNvSpPr>
            <a:spLocks noGrp="1"/>
          </p:cNvSpPr>
          <p:nvPr>
            <p:ph type="dt" sz="half" idx="10"/>
          </p:nvPr>
        </p:nvSpPr>
        <p:spPr/>
        <p:txBody>
          <a:bodyPr/>
          <a:lstStyle/>
          <a:p>
            <a:fld id="{F35859D0-C084-1E47-9EFB-7863A223AF7B}" type="datetimeFigureOut">
              <a:rPr lang="en-US" smtClean="0"/>
              <a:t>11/18/2025</a:t>
            </a:fld>
            <a:endParaRPr lang="en-US"/>
          </a:p>
        </p:txBody>
      </p:sp>
      <p:sp>
        <p:nvSpPr>
          <p:cNvPr id="5" name="Footer Placeholder 4">
            <a:extLst>
              <a:ext uri="{FF2B5EF4-FFF2-40B4-BE49-F238E27FC236}">
                <a16:creationId xmlns:a16="http://schemas.microsoft.com/office/drawing/2014/main" id="{7F2165C4-189F-0211-9C49-590104398D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C5A44-4D89-D78C-FA0F-DFE724A73871}"/>
              </a:ext>
            </a:extLst>
          </p:cNvPr>
          <p:cNvSpPr>
            <a:spLocks noGrp="1"/>
          </p:cNvSpPr>
          <p:nvPr>
            <p:ph type="sldNum" sz="quarter" idx="12"/>
          </p:nvPr>
        </p:nvSpPr>
        <p:spPr/>
        <p:txBody>
          <a:bodyPr/>
          <a:lstStyle/>
          <a:p>
            <a:fld id="{5220D022-A203-BA4F-B4BF-EFA471281B7A}" type="slidenum">
              <a:rPr lang="en-US" smtClean="0"/>
              <a:t>‹#›</a:t>
            </a:fld>
            <a:endParaRPr lang="en-US"/>
          </a:p>
        </p:txBody>
      </p:sp>
    </p:spTree>
    <p:extLst>
      <p:ext uri="{BB962C8B-B14F-4D97-AF65-F5344CB8AC3E}">
        <p14:creationId xmlns:p14="http://schemas.microsoft.com/office/powerpoint/2010/main" val="1219838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D2D58-C09C-4198-8896-DFCF4430957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BC95364-DFF2-F37B-5AE5-60DE76FDBE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E54A74-59E8-198F-9DE9-60C7D790E1E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0717954-5E1A-A86D-7F23-50F548038A34}"/>
              </a:ext>
            </a:extLst>
          </p:cNvPr>
          <p:cNvSpPr>
            <a:spLocks noGrp="1"/>
          </p:cNvSpPr>
          <p:nvPr>
            <p:ph type="dt" sz="half" idx="10"/>
          </p:nvPr>
        </p:nvSpPr>
        <p:spPr/>
        <p:txBody>
          <a:bodyPr/>
          <a:lstStyle/>
          <a:p>
            <a:fld id="{F35859D0-C084-1E47-9EFB-7863A223AF7B}" type="datetimeFigureOut">
              <a:rPr lang="en-US" smtClean="0"/>
              <a:t>11/18/2025</a:t>
            </a:fld>
            <a:endParaRPr lang="en-US"/>
          </a:p>
        </p:txBody>
      </p:sp>
      <p:sp>
        <p:nvSpPr>
          <p:cNvPr id="6" name="Footer Placeholder 5">
            <a:extLst>
              <a:ext uri="{FF2B5EF4-FFF2-40B4-BE49-F238E27FC236}">
                <a16:creationId xmlns:a16="http://schemas.microsoft.com/office/drawing/2014/main" id="{5A2269FA-6FF1-5F4D-E3AA-A26A11F52A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5D07D4-2F1A-2037-E825-F8EA0EB501DB}"/>
              </a:ext>
            </a:extLst>
          </p:cNvPr>
          <p:cNvSpPr>
            <a:spLocks noGrp="1"/>
          </p:cNvSpPr>
          <p:nvPr>
            <p:ph type="sldNum" sz="quarter" idx="12"/>
          </p:nvPr>
        </p:nvSpPr>
        <p:spPr/>
        <p:txBody>
          <a:bodyPr/>
          <a:lstStyle/>
          <a:p>
            <a:fld id="{5220D022-A203-BA4F-B4BF-EFA471281B7A}" type="slidenum">
              <a:rPr lang="en-US" smtClean="0"/>
              <a:t>‹#›</a:t>
            </a:fld>
            <a:endParaRPr lang="en-US"/>
          </a:p>
        </p:txBody>
      </p:sp>
    </p:spTree>
    <p:extLst>
      <p:ext uri="{BB962C8B-B14F-4D97-AF65-F5344CB8AC3E}">
        <p14:creationId xmlns:p14="http://schemas.microsoft.com/office/powerpoint/2010/main" val="34568495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81260-E0A6-6F02-914E-3DD7E1B039A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AA279E8-9128-0506-B41A-7DEF790B55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F107B0-998A-A5D4-5F6D-8F93353DAF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A69A337-23D0-5209-7172-E463853A64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5CCC61-7878-4872-039E-70C02F063D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35EAB33-374B-34F7-7FED-4D16D0AFE4B9}"/>
              </a:ext>
            </a:extLst>
          </p:cNvPr>
          <p:cNvSpPr>
            <a:spLocks noGrp="1"/>
          </p:cNvSpPr>
          <p:nvPr>
            <p:ph type="dt" sz="half" idx="10"/>
          </p:nvPr>
        </p:nvSpPr>
        <p:spPr/>
        <p:txBody>
          <a:bodyPr/>
          <a:lstStyle/>
          <a:p>
            <a:fld id="{F35859D0-C084-1E47-9EFB-7863A223AF7B}" type="datetimeFigureOut">
              <a:rPr lang="en-US" smtClean="0"/>
              <a:t>11/18/2025</a:t>
            </a:fld>
            <a:endParaRPr lang="en-US"/>
          </a:p>
        </p:txBody>
      </p:sp>
      <p:sp>
        <p:nvSpPr>
          <p:cNvPr id="8" name="Footer Placeholder 7">
            <a:extLst>
              <a:ext uri="{FF2B5EF4-FFF2-40B4-BE49-F238E27FC236}">
                <a16:creationId xmlns:a16="http://schemas.microsoft.com/office/drawing/2014/main" id="{878A826F-2FB2-616C-4453-08B107D5AAF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8FFA517-A7A1-8525-84DE-22410F35B26E}"/>
              </a:ext>
            </a:extLst>
          </p:cNvPr>
          <p:cNvSpPr>
            <a:spLocks noGrp="1"/>
          </p:cNvSpPr>
          <p:nvPr>
            <p:ph type="sldNum" sz="quarter" idx="12"/>
          </p:nvPr>
        </p:nvSpPr>
        <p:spPr/>
        <p:txBody>
          <a:bodyPr/>
          <a:lstStyle/>
          <a:p>
            <a:fld id="{5220D022-A203-BA4F-B4BF-EFA471281B7A}" type="slidenum">
              <a:rPr lang="en-US" smtClean="0"/>
              <a:t>‹#›</a:t>
            </a:fld>
            <a:endParaRPr lang="en-US"/>
          </a:p>
        </p:txBody>
      </p:sp>
    </p:spTree>
    <p:extLst>
      <p:ext uri="{BB962C8B-B14F-4D97-AF65-F5344CB8AC3E}">
        <p14:creationId xmlns:p14="http://schemas.microsoft.com/office/powerpoint/2010/main" val="3862029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99E85-3578-6D55-43FA-1EE5787FCE4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FB06004-C162-8B85-E8C6-06D2B1FF80B2}"/>
              </a:ext>
            </a:extLst>
          </p:cNvPr>
          <p:cNvSpPr>
            <a:spLocks noGrp="1"/>
          </p:cNvSpPr>
          <p:nvPr>
            <p:ph type="dt" sz="half" idx="10"/>
          </p:nvPr>
        </p:nvSpPr>
        <p:spPr/>
        <p:txBody>
          <a:bodyPr/>
          <a:lstStyle/>
          <a:p>
            <a:fld id="{F35859D0-C084-1E47-9EFB-7863A223AF7B}" type="datetimeFigureOut">
              <a:rPr lang="en-US" smtClean="0"/>
              <a:t>11/18/2025</a:t>
            </a:fld>
            <a:endParaRPr lang="en-US"/>
          </a:p>
        </p:txBody>
      </p:sp>
      <p:sp>
        <p:nvSpPr>
          <p:cNvPr id="4" name="Footer Placeholder 3">
            <a:extLst>
              <a:ext uri="{FF2B5EF4-FFF2-40B4-BE49-F238E27FC236}">
                <a16:creationId xmlns:a16="http://schemas.microsoft.com/office/drawing/2014/main" id="{96E242D8-4BDB-DA26-E3DA-90D6535300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2C7A88D-5C39-5FA1-F4E4-B6B3BBB71597}"/>
              </a:ext>
            </a:extLst>
          </p:cNvPr>
          <p:cNvSpPr>
            <a:spLocks noGrp="1"/>
          </p:cNvSpPr>
          <p:nvPr>
            <p:ph type="sldNum" sz="quarter" idx="12"/>
          </p:nvPr>
        </p:nvSpPr>
        <p:spPr/>
        <p:txBody>
          <a:bodyPr/>
          <a:lstStyle/>
          <a:p>
            <a:fld id="{5220D022-A203-BA4F-B4BF-EFA471281B7A}" type="slidenum">
              <a:rPr lang="en-US" smtClean="0"/>
              <a:t>‹#›</a:t>
            </a:fld>
            <a:endParaRPr lang="en-US"/>
          </a:p>
        </p:txBody>
      </p:sp>
    </p:spTree>
    <p:extLst>
      <p:ext uri="{BB962C8B-B14F-4D97-AF65-F5344CB8AC3E}">
        <p14:creationId xmlns:p14="http://schemas.microsoft.com/office/powerpoint/2010/main" val="22405085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CD8F68-22BE-565B-76C5-A9296D19F261}"/>
              </a:ext>
            </a:extLst>
          </p:cNvPr>
          <p:cNvSpPr>
            <a:spLocks noGrp="1"/>
          </p:cNvSpPr>
          <p:nvPr>
            <p:ph type="dt" sz="half" idx="10"/>
          </p:nvPr>
        </p:nvSpPr>
        <p:spPr/>
        <p:txBody>
          <a:bodyPr/>
          <a:lstStyle/>
          <a:p>
            <a:fld id="{F35859D0-C084-1E47-9EFB-7863A223AF7B}" type="datetimeFigureOut">
              <a:rPr lang="en-US" smtClean="0"/>
              <a:t>11/18/2025</a:t>
            </a:fld>
            <a:endParaRPr lang="en-US"/>
          </a:p>
        </p:txBody>
      </p:sp>
      <p:sp>
        <p:nvSpPr>
          <p:cNvPr id="3" name="Footer Placeholder 2">
            <a:extLst>
              <a:ext uri="{FF2B5EF4-FFF2-40B4-BE49-F238E27FC236}">
                <a16:creationId xmlns:a16="http://schemas.microsoft.com/office/drawing/2014/main" id="{92ECF2EB-6154-E7F5-7E3B-4028A1C3600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B429CEC-244D-C815-CC68-21E3A4975FF2}"/>
              </a:ext>
            </a:extLst>
          </p:cNvPr>
          <p:cNvSpPr>
            <a:spLocks noGrp="1"/>
          </p:cNvSpPr>
          <p:nvPr>
            <p:ph type="sldNum" sz="quarter" idx="12"/>
          </p:nvPr>
        </p:nvSpPr>
        <p:spPr/>
        <p:txBody>
          <a:bodyPr/>
          <a:lstStyle/>
          <a:p>
            <a:fld id="{5220D022-A203-BA4F-B4BF-EFA471281B7A}" type="slidenum">
              <a:rPr lang="en-US" smtClean="0"/>
              <a:t>‹#›</a:t>
            </a:fld>
            <a:endParaRPr lang="en-US"/>
          </a:p>
        </p:txBody>
      </p:sp>
    </p:spTree>
    <p:extLst>
      <p:ext uri="{BB962C8B-B14F-4D97-AF65-F5344CB8AC3E}">
        <p14:creationId xmlns:p14="http://schemas.microsoft.com/office/powerpoint/2010/main" val="279665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5DEE1-C730-92F1-C22E-AF4666C861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E713831-D74B-134D-27A7-B4F757EA8E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F41981C-AD0E-DC5B-E7C3-4C5A2E00E9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27B00E-C94C-A4E5-20A4-804C1DDE4E92}"/>
              </a:ext>
            </a:extLst>
          </p:cNvPr>
          <p:cNvSpPr>
            <a:spLocks noGrp="1"/>
          </p:cNvSpPr>
          <p:nvPr>
            <p:ph type="dt" sz="half" idx="10"/>
          </p:nvPr>
        </p:nvSpPr>
        <p:spPr/>
        <p:txBody>
          <a:bodyPr/>
          <a:lstStyle/>
          <a:p>
            <a:fld id="{F35859D0-C084-1E47-9EFB-7863A223AF7B}" type="datetimeFigureOut">
              <a:rPr lang="en-US" smtClean="0"/>
              <a:t>11/18/2025</a:t>
            </a:fld>
            <a:endParaRPr lang="en-US"/>
          </a:p>
        </p:txBody>
      </p:sp>
      <p:sp>
        <p:nvSpPr>
          <p:cNvPr id="6" name="Footer Placeholder 5">
            <a:extLst>
              <a:ext uri="{FF2B5EF4-FFF2-40B4-BE49-F238E27FC236}">
                <a16:creationId xmlns:a16="http://schemas.microsoft.com/office/drawing/2014/main" id="{D5CEC1C2-BD92-8CAF-2F0D-FD2A0B563A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01444D-F2AB-1A9F-896F-2E3A78FFC139}"/>
              </a:ext>
            </a:extLst>
          </p:cNvPr>
          <p:cNvSpPr>
            <a:spLocks noGrp="1"/>
          </p:cNvSpPr>
          <p:nvPr>
            <p:ph type="sldNum" sz="quarter" idx="12"/>
          </p:nvPr>
        </p:nvSpPr>
        <p:spPr/>
        <p:txBody>
          <a:bodyPr/>
          <a:lstStyle/>
          <a:p>
            <a:fld id="{5220D022-A203-BA4F-B4BF-EFA471281B7A}" type="slidenum">
              <a:rPr lang="en-US" smtClean="0"/>
              <a:t>‹#›</a:t>
            </a:fld>
            <a:endParaRPr lang="en-US"/>
          </a:p>
        </p:txBody>
      </p:sp>
    </p:spTree>
    <p:extLst>
      <p:ext uri="{BB962C8B-B14F-4D97-AF65-F5344CB8AC3E}">
        <p14:creationId xmlns:p14="http://schemas.microsoft.com/office/powerpoint/2010/main" val="752965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85951-427D-4034-CAAA-09DEE704CF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B6B0F2-57C7-5B92-627A-56D2D97D87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16FBEA2-50EC-3ACC-84B0-295D65FAA9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E278C8-0C41-BFD1-671C-2680F31A444F}"/>
              </a:ext>
            </a:extLst>
          </p:cNvPr>
          <p:cNvSpPr>
            <a:spLocks noGrp="1"/>
          </p:cNvSpPr>
          <p:nvPr>
            <p:ph type="dt" sz="half" idx="10"/>
          </p:nvPr>
        </p:nvSpPr>
        <p:spPr/>
        <p:txBody>
          <a:bodyPr/>
          <a:lstStyle/>
          <a:p>
            <a:fld id="{F35859D0-C084-1E47-9EFB-7863A223AF7B}" type="datetimeFigureOut">
              <a:rPr lang="en-US" smtClean="0"/>
              <a:t>11/18/2025</a:t>
            </a:fld>
            <a:endParaRPr lang="en-US"/>
          </a:p>
        </p:txBody>
      </p:sp>
      <p:sp>
        <p:nvSpPr>
          <p:cNvPr id="6" name="Footer Placeholder 5">
            <a:extLst>
              <a:ext uri="{FF2B5EF4-FFF2-40B4-BE49-F238E27FC236}">
                <a16:creationId xmlns:a16="http://schemas.microsoft.com/office/drawing/2014/main" id="{D3AFD8CF-CE29-730B-047D-C77048C157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2EEB4D-B7FF-0B56-5470-2029BB41B1FE}"/>
              </a:ext>
            </a:extLst>
          </p:cNvPr>
          <p:cNvSpPr>
            <a:spLocks noGrp="1"/>
          </p:cNvSpPr>
          <p:nvPr>
            <p:ph type="sldNum" sz="quarter" idx="12"/>
          </p:nvPr>
        </p:nvSpPr>
        <p:spPr/>
        <p:txBody>
          <a:bodyPr/>
          <a:lstStyle/>
          <a:p>
            <a:fld id="{5220D022-A203-BA4F-B4BF-EFA471281B7A}" type="slidenum">
              <a:rPr lang="en-US" smtClean="0"/>
              <a:t>‹#›</a:t>
            </a:fld>
            <a:endParaRPr lang="en-US"/>
          </a:p>
        </p:txBody>
      </p:sp>
    </p:spTree>
    <p:extLst>
      <p:ext uri="{BB962C8B-B14F-4D97-AF65-F5344CB8AC3E}">
        <p14:creationId xmlns:p14="http://schemas.microsoft.com/office/powerpoint/2010/main" val="1358277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59C9D-9629-8B51-F147-D0FF1914CC1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742D804-0ED4-E591-5372-A580D24BAF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ECD761-1188-DC65-E7A6-07155C710A0C}"/>
              </a:ext>
            </a:extLst>
          </p:cNvPr>
          <p:cNvSpPr>
            <a:spLocks noGrp="1"/>
          </p:cNvSpPr>
          <p:nvPr>
            <p:ph type="dt" sz="half" idx="10"/>
          </p:nvPr>
        </p:nvSpPr>
        <p:spPr/>
        <p:txBody>
          <a:bodyPr/>
          <a:lstStyle/>
          <a:p>
            <a:fld id="{F35859D0-C084-1E47-9EFB-7863A223AF7B}" type="datetimeFigureOut">
              <a:rPr lang="en-US" smtClean="0"/>
              <a:t>11/18/2025</a:t>
            </a:fld>
            <a:endParaRPr lang="en-US"/>
          </a:p>
        </p:txBody>
      </p:sp>
      <p:sp>
        <p:nvSpPr>
          <p:cNvPr id="5" name="Footer Placeholder 4">
            <a:extLst>
              <a:ext uri="{FF2B5EF4-FFF2-40B4-BE49-F238E27FC236}">
                <a16:creationId xmlns:a16="http://schemas.microsoft.com/office/drawing/2014/main" id="{2B5C1C07-D6AE-06A6-2118-400D2BC2B5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1E0FDF-9A07-B905-6A71-7C90A092B9FA}"/>
              </a:ext>
            </a:extLst>
          </p:cNvPr>
          <p:cNvSpPr>
            <a:spLocks noGrp="1"/>
          </p:cNvSpPr>
          <p:nvPr>
            <p:ph type="sldNum" sz="quarter" idx="12"/>
          </p:nvPr>
        </p:nvSpPr>
        <p:spPr/>
        <p:txBody>
          <a:bodyPr/>
          <a:lstStyle/>
          <a:p>
            <a:fld id="{5220D022-A203-BA4F-B4BF-EFA471281B7A}" type="slidenum">
              <a:rPr lang="en-US" smtClean="0"/>
              <a:t>‹#›</a:t>
            </a:fld>
            <a:endParaRPr lang="en-US"/>
          </a:p>
        </p:txBody>
      </p:sp>
    </p:spTree>
    <p:extLst>
      <p:ext uri="{BB962C8B-B14F-4D97-AF65-F5344CB8AC3E}">
        <p14:creationId xmlns:p14="http://schemas.microsoft.com/office/powerpoint/2010/main" val="4013784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35AAF7-4F15-C8CC-F1B0-784E1F3D609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594C4CB-A1AA-0EB5-5721-77B1E674A5A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B53BDF-8B37-F161-0056-DD7FCFEDE4FE}"/>
              </a:ext>
            </a:extLst>
          </p:cNvPr>
          <p:cNvSpPr>
            <a:spLocks noGrp="1"/>
          </p:cNvSpPr>
          <p:nvPr>
            <p:ph type="dt" sz="half" idx="10"/>
          </p:nvPr>
        </p:nvSpPr>
        <p:spPr/>
        <p:txBody>
          <a:bodyPr/>
          <a:lstStyle/>
          <a:p>
            <a:fld id="{F35859D0-C084-1E47-9EFB-7863A223AF7B}" type="datetimeFigureOut">
              <a:rPr lang="en-US" smtClean="0"/>
              <a:t>11/18/2025</a:t>
            </a:fld>
            <a:endParaRPr lang="en-US"/>
          </a:p>
        </p:txBody>
      </p:sp>
      <p:sp>
        <p:nvSpPr>
          <p:cNvPr id="5" name="Footer Placeholder 4">
            <a:extLst>
              <a:ext uri="{FF2B5EF4-FFF2-40B4-BE49-F238E27FC236}">
                <a16:creationId xmlns:a16="http://schemas.microsoft.com/office/drawing/2014/main" id="{5E3483F2-CB79-3B4A-22E0-CA0F508C51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D8CCA-FEA4-096E-1871-5F379B7ED744}"/>
              </a:ext>
            </a:extLst>
          </p:cNvPr>
          <p:cNvSpPr>
            <a:spLocks noGrp="1"/>
          </p:cNvSpPr>
          <p:nvPr>
            <p:ph type="sldNum" sz="quarter" idx="12"/>
          </p:nvPr>
        </p:nvSpPr>
        <p:spPr/>
        <p:txBody>
          <a:bodyPr/>
          <a:lstStyle/>
          <a:p>
            <a:fld id="{5220D022-A203-BA4F-B4BF-EFA471281B7A}" type="slidenum">
              <a:rPr lang="en-US" smtClean="0"/>
              <a:t>‹#›</a:t>
            </a:fld>
            <a:endParaRPr lang="en-US"/>
          </a:p>
        </p:txBody>
      </p:sp>
    </p:spTree>
    <p:extLst>
      <p:ext uri="{BB962C8B-B14F-4D97-AF65-F5344CB8AC3E}">
        <p14:creationId xmlns:p14="http://schemas.microsoft.com/office/powerpoint/2010/main" val="1890366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52A263-4051-D82B-2C25-BC39BCE46C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E765444-38B7-6B5A-B6C5-6153331812E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BCCFCC-A279-CB5C-4F92-686CB20588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35859D0-C084-1E47-9EFB-7863A223AF7B}" type="datetimeFigureOut">
              <a:rPr lang="en-US" smtClean="0"/>
              <a:t>11/18/2025</a:t>
            </a:fld>
            <a:endParaRPr lang="en-US"/>
          </a:p>
        </p:txBody>
      </p:sp>
      <p:sp>
        <p:nvSpPr>
          <p:cNvPr id="5" name="Footer Placeholder 4">
            <a:extLst>
              <a:ext uri="{FF2B5EF4-FFF2-40B4-BE49-F238E27FC236}">
                <a16:creationId xmlns:a16="http://schemas.microsoft.com/office/drawing/2014/main" id="{933766AE-5BC3-DA0F-899C-C391927EDC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AB103D1-15AC-FDC3-42E6-CFB55E31EB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220D022-A203-BA4F-B4BF-EFA471281B7A}" type="slidenum">
              <a:rPr lang="en-US" smtClean="0"/>
              <a:t>‹#›</a:t>
            </a:fld>
            <a:endParaRPr lang="en-US"/>
          </a:p>
        </p:txBody>
      </p:sp>
    </p:spTree>
    <p:extLst>
      <p:ext uri="{BB962C8B-B14F-4D97-AF65-F5344CB8AC3E}">
        <p14:creationId xmlns:p14="http://schemas.microsoft.com/office/powerpoint/2010/main" val="39730990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hyperlink" Target="https://www.pearson.com/store/p/operations-management/P100002754692" TargetMode="External" /><Relationship Id="rId2" Type="http://schemas.openxmlformats.org/officeDocument/2006/relationships/hyperlink" Target="https://www.pearson.com/en-gb/subject-catalog/p/digital-marketing/P200000003567/9781292241579" TargetMode="External" /><Relationship Id="rId1" Type="http://schemas.openxmlformats.org/officeDocument/2006/relationships/slideLayout" Target="../slideLayouts/slideLayout2.xml" /><Relationship Id="rId6" Type="http://schemas.openxmlformats.org/officeDocument/2006/relationships/hyperlink" Target="https://www.pearson.com/en-gb/subject-catalog/p/small-business-and-entrepreneurship/P200000003757" TargetMode="External" /><Relationship Id="rId5" Type="http://schemas.openxmlformats.org/officeDocument/2006/relationships/hyperlink" Target="https://www.pearson.com/store/p/e-commerce-2021/P100002737986" TargetMode="External" /><Relationship Id="rId4" Type="http://schemas.openxmlformats.org/officeDocument/2006/relationships/hyperlink" Target="https://www.pearson.com/store/p/marketing-management/P100000216364"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5C2376A-2986-05B2-0DA1-C59D7E9310AA}"/>
              </a:ext>
            </a:extLst>
          </p:cNvPr>
          <p:cNvSpPr>
            <a:spLocks noGrp="1"/>
          </p:cNvSpPr>
          <p:nvPr>
            <p:ph type="subTitle" idx="1"/>
          </p:nvPr>
        </p:nvSpPr>
        <p:spPr>
          <a:xfrm>
            <a:off x="1524000" y="412750"/>
            <a:ext cx="9144000" cy="6223000"/>
          </a:xfrm>
        </p:spPr>
        <p:txBody>
          <a:bodyPr>
            <a:normAutofit/>
          </a:bodyPr>
          <a:lstStyle/>
          <a:p>
            <a:pPr fontAlgn="base"/>
            <a:endParaRPr lang="en-US" b="0" i="0" dirty="0">
              <a:solidFill>
                <a:srgbClr val="424242"/>
              </a:solidFill>
              <a:effectLst/>
              <a:latin typeface="inherit"/>
            </a:endParaRPr>
          </a:p>
          <a:p>
            <a:pPr rtl="0" fontAlgn="base"/>
            <a:r>
              <a:rPr lang="en-US" b="0" i="0" dirty="0">
                <a:solidFill>
                  <a:srgbClr val="000000"/>
                </a:solidFill>
                <a:effectLst/>
                <a:latin typeface="Arial" panose="020B0604020202020204" pitchFamily="34" charset="0"/>
              </a:rPr>
              <a:t>Module Title: Problem Solving and Decision Making</a:t>
            </a:r>
            <a:endParaRPr lang="en-US" b="0" i="0" dirty="0">
              <a:solidFill>
                <a:srgbClr val="242424"/>
              </a:solidFill>
              <a:effectLst/>
              <a:latin typeface="inherit"/>
            </a:endParaRPr>
          </a:p>
          <a:p>
            <a:pPr rtl="0" fontAlgn="base"/>
            <a:br>
              <a:rPr lang="en-US" b="0" i="0" dirty="0">
                <a:solidFill>
                  <a:srgbClr val="000000"/>
                </a:solidFill>
                <a:effectLst/>
                <a:latin typeface="Times New Roman" panose="02020603050405020304" pitchFamily="18" charset="0"/>
              </a:rPr>
            </a:br>
            <a:r>
              <a:rPr lang="en-US" b="0" i="0" dirty="0">
                <a:solidFill>
                  <a:srgbClr val="000000"/>
                </a:solidFill>
                <a:effectLst/>
                <a:latin typeface="Arial" panose="020B0604020202020204" pitchFamily="34" charset="0"/>
              </a:rPr>
              <a:t>Module Code: LCLM 4004</a:t>
            </a:r>
            <a:endParaRPr lang="en-US" b="0" i="0" dirty="0">
              <a:solidFill>
                <a:srgbClr val="242424"/>
              </a:solidFill>
              <a:effectLst/>
              <a:latin typeface="inherit"/>
            </a:endParaRPr>
          </a:p>
          <a:p>
            <a:pPr rtl="0" fontAlgn="base"/>
            <a:r>
              <a:rPr lang="en-US" b="0" i="0" dirty="0">
                <a:solidFill>
                  <a:srgbClr val="000000"/>
                </a:solidFill>
                <a:effectLst/>
                <a:latin typeface="Arial" panose="020B0604020202020204" pitchFamily="34" charset="0"/>
              </a:rPr>
              <a:t> </a:t>
            </a:r>
            <a:endParaRPr lang="en-US" b="0" i="0" dirty="0">
              <a:solidFill>
                <a:srgbClr val="242424"/>
              </a:solidFill>
              <a:effectLst/>
              <a:latin typeface="inherit"/>
            </a:endParaRPr>
          </a:p>
          <a:p>
            <a:pPr rtl="0" fontAlgn="base"/>
            <a:r>
              <a:rPr lang="en-US" b="0" i="0" dirty="0">
                <a:solidFill>
                  <a:srgbClr val="000000"/>
                </a:solidFill>
                <a:effectLst/>
                <a:latin typeface="Arial" panose="020B0604020202020204" pitchFamily="34" charset="0"/>
              </a:rPr>
              <a:t>Assessment: Component 2 Report</a:t>
            </a:r>
            <a:endParaRPr lang="en-US" b="0" i="0" dirty="0">
              <a:solidFill>
                <a:srgbClr val="242424"/>
              </a:solidFill>
              <a:effectLst/>
              <a:latin typeface="inherit"/>
            </a:endParaRPr>
          </a:p>
          <a:p>
            <a:pPr rtl="0" fontAlgn="base"/>
            <a:r>
              <a:rPr lang="en-US" b="0" i="0" dirty="0">
                <a:solidFill>
                  <a:srgbClr val="000000"/>
                </a:solidFill>
                <a:effectLst/>
                <a:latin typeface="Arial" panose="020B0604020202020204" pitchFamily="34" charset="0"/>
              </a:rPr>
              <a:t> </a:t>
            </a:r>
            <a:endParaRPr lang="en-US" b="0" i="0" dirty="0">
              <a:solidFill>
                <a:srgbClr val="242424"/>
              </a:solidFill>
              <a:effectLst/>
              <a:latin typeface="inherit"/>
            </a:endParaRPr>
          </a:p>
          <a:p>
            <a:pPr rtl="0" fontAlgn="base"/>
            <a:r>
              <a:rPr lang="en-US" b="0" i="0" dirty="0">
                <a:solidFill>
                  <a:srgbClr val="000000"/>
                </a:solidFill>
                <a:effectLst/>
                <a:latin typeface="Arial" panose="020B0604020202020204" pitchFamily="34" charset="0"/>
              </a:rPr>
              <a:t>Student Name: </a:t>
            </a:r>
            <a:r>
              <a:rPr lang="en-US" b="0" i="0" dirty="0" err="1">
                <a:solidFill>
                  <a:srgbClr val="000000"/>
                </a:solidFill>
                <a:effectLst/>
                <a:latin typeface="Arial" panose="020B0604020202020204" pitchFamily="34" charset="0"/>
              </a:rPr>
              <a:t>Nicoleta</a:t>
            </a:r>
            <a:r>
              <a:rPr lang="en-US" b="0" i="0" dirty="0">
                <a:solidFill>
                  <a:srgbClr val="000000"/>
                </a:solidFill>
                <a:effectLst/>
                <a:latin typeface="Arial" panose="020B0604020202020204" pitchFamily="34" charset="0"/>
              </a:rPr>
              <a:t> </a:t>
            </a:r>
            <a:r>
              <a:rPr lang="en-US" b="0" i="0" dirty="0" err="1">
                <a:solidFill>
                  <a:srgbClr val="000000"/>
                </a:solidFill>
                <a:effectLst/>
                <a:latin typeface="Arial" panose="020B0604020202020204" pitchFamily="34" charset="0"/>
              </a:rPr>
              <a:t>Robu</a:t>
            </a:r>
            <a:endParaRPr lang="en-US" b="0" i="0" dirty="0">
              <a:solidFill>
                <a:srgbClr val="242424"/>
              </a:solidFill>
              <a:effectLst/>
              <a:latin typeface="inherit"/>
            </a:endParaRPr>
          </a:p>
          <a:p>
            <a:pPr rtl="0" fontAlgn="base"/>
            <a:r>
              <a:rPr lang="en-US" b="0" i="0" dirty="0">
                <a:solidFill>
                  <a:srgbClr val="000000"/>
                </a:solidFill>
                <a:effectLst/>
                <a:latin typeface="Arial" panose="020B0604020202020204" pitchFamily="34" charset="0"/>
              </a:rPr>
              <a:t> </a:t>
            </a:r>
            <a:endParaRPr lang="en-US" b="0" i="0" dirty="0">
              <a:solidFill>
                <a:srgbClr val="242424"/>
              </a:solidFill>
              <a:effectLst/>
              <a:latin typeface="inherit"/>
            </a:endParaRPr>
          </a:p>
          <a:p>
            <a:pPr rtl="0" fontAlgn="base"/>
            <a:r>
              <a:rPr lang="en-US" b="0" i="0" dirty="0">
                <a:solidFill>
                  <a:srgbClr val="000000"/>
                </a:solidFill>
                <a:effectLst/>
                <a:latin typeface="Arial" panose="020B0604020202020204" pitchFamily="34" charset="0"/>
              </a:rPr>
              <a:t>Student Number: 2440060</a:t>
            </a:r>
            <a:endParaRPr lang="en-US" b="0" i="0" dirty="0">
              <a:solidFill>
                <a:srgbClr val="242424"/>
              </a:solidFill>
              <a:effectLst/>
              <a:latin typeface="inherit"/>
            </a:endParaRPr>
          </a:p>
          <a:p>
            <a:pPr rtl="0" fontAlgn="base"/>
            <a:r>
              <a:rPr lang="en-US" b="0" i="0" dirty="0">
                <a:solidFill>
                  <a:srgbClr val="000000"/>
                </a:solidFill>
                <a:effectLst/>
                <a:latin typeface="Arial" panose="020B0604020202020204" pitchFamily="34" charset="0"/>
              </a:rPr>
              <a:t> </a:t>
            </a:r>
            <a:endParaRPr lang="en-US" b="0" i="0" dirty="0">
              <a:solidFill>
                <a:srgbClr val="242424"/>
              </a:solidFill>
              <a:effectLst/>
              <a:latin typeface="inherit"/>
            </a:endParaRPr>
          </a:p>
          <a:p>
            <a:pPr rtl="0" fontAlgn="base"/>
            <a:r>
              <a:rPr lang="en-US" b="0" i="0" dirty="0">
                <a:solidFill>
                  <a:srgbClr val="000000"/>
                </a:solidFill>
                <a:effectLst/>
                <a:latin typeface="Arial" panose="020B0604020202020204" pitchFamily="34" charset="0"/>
              </a:rPr>
              <a:t>Lecturer’s Name</a:t>
            </a:r>
            <a:r>
              <a:rPr lang="en-US" dirty="0">
                <a:solidFill>
                  <a:srgbClr val="000000"/>
                </a:solidFill>
                <a:latin typeface="Arial" panose="020B0604020202020204" pitchFamily="34" charset="0"/>
              </a:rPr>
              <a:t>: Rebecca Stewart</a:t>
            </a:r>
            <a:endParaRPr lang="en-US" b="0" i="0" dirty="0">
              <a:solidFill>
                <a:srgbClr val="242424"/>
              </a:solidFill>
              <a:effectLst/>
              <a:latin typeface="inherit"/>
            </a:endParaRPr>
          </a:p>
          <a:p>
            <a:endParaRPr lang="en-US" dirty="0"/>
          </a:p>
        </p:txBody>
      </p:sp>
    </p:spTree>
    <p:extLst>
      <p:ext uri="{BB962C8B-B14F-4D97-AF65-F5344CB8AC3E}">
        <p14:creationId xmlns:p14="http://schemas.microsoft.com/office/powerpoint/2010/main" val="2991114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A63883-DDB3-8F2D-F9A6-44091AD370C0}"/>
              </a:ext>
            </a:extLst>
          </p:cNvPr>
          <p:cNvSpPr>
            <a:spLocks noGrp="1"/>
          </p:cNvSpPr>
          <p:nvPr>
            <p:ph idx="1"/>
          </p:nvPr>
        </p:nvSpPr>
        <p:spPr>
          <a:xfrm>
            <a:off x="859366" y="1153583"/>
            <a:ext cx="10263717" cy="4053417"/>
          </a:xfrm>
        </p:spPr>
        <p:txBody>
          <a:bodyPr>
            <a:normAutofit/>
          </a:bodyPr>
          <a:lstStyle/>
          <a:p>
            <a:pPr marL="0" indent="0" fontAlgn="base">
              <a:buNone/>
            </a:pPr>
            <a:endParaRPr lang="en-US" b="0" dirty="0">
              <a:solidFill>
                <a:srgbClr val="242424"/>
              </a:solidFill>
              <a:effectLst/>
              <a:latin typeface="inherit"/>
            </a:endParaRPr>
          </a:p>
          <a:p>
            <a:pPr marL="0" indent="0" algn="ctr" rtl="0" fontAlgn="base">
              <a:buNone/>
            </a:pPr>
            <a:r>
              <a:rPr lang="en-US" b="0" dirty="0">
                <a:solidFill>
                  <a:srgbClr val="000000"/>
                </a:solidFill>
                <a:effectLst/>
                <a:latin typeface="Times New Roman" panose="02020603050405020304" pitchFamily="18" charset="0"/>
              </a:rPr>
              <a:t>Green Haven Florists is a small, family-owned floral shop that has experienced steady growth in previous years but is now facing declining sales, rising operational costs, and increased competition. Despite it’s strong reputation for quality arrangements and </a:t>
            </a:r>
            <a:r>
              <a:rPr lang="en-US" b="0" dirty="0" err="1">
                <a:solidFill>
                  <a:srgbClr val="000000"/>
                </a:solidFill>
                <a:effectLst/>
                <a:latin typeface="Times New Roman" panose="02020603050405020304" pitchFamily="18" charset="0"/>
              </a:rPr>
              <a:t>personalised</a:t>
            </a:r>
            <a:r>
              <a:rPr lang="en-US" b="0" dirty="0">
                <a:solidFill>
                  <a:srgbClr val="000000"/>
                </a:solidFill>
                <a:effectLst/>
                <a:latin typeface="Times New Roman" panose="02020603050405020304" pitchFamily="18" charset="0"/>
              </a:rPr>
              <a:t> service, the business struggles to adapt to changes in customer </a:t>
            </a:r>
            <a:r>
              <a:rPr lang="en-US" b="0" dirty="0" err="1">
                <a:solidFill>
                  <a:srgbClr val="000000"/>
                </a:solidFill>
                <a:effectLst/>
                <a:latin typeface="Times New Roman" panose="02020603050405020304" pitchFamily="18" charset="0"/>
              </a:rPr>
              <a:t>behaviour</a:t>
            </a:r>
            <a:r>
              <a:rPr lang="en-US" b="0" dirty="0">
                <a:solidFill>
                  <a:srgbClr val="000000"/>
                </a:solidFill>
                <a:effectLst/>
                <a:latin typeface="Times New Roman" panose="02020603050405020304" pitchFamily="18" charset="0"/>
              </a:rPr>
              <a:t>, online competitors, and internal inefficiencies. The case focuses on how these issues affect profitability and long-term sustainability.</a:t>
            </a:r>
          </a:p>
          <a:p>
            <a:pPr marL="0" indent="0">
              <a:buNone/>
            </a:pPr>
            <a:endParaRPr lang="en-US" dirty="0"/>
          </a:p>
        </p:txBody>
      </p:sp>
    </p:spTree>
    <p:extLst>
      <p:ext uri="{BB962C8B-B14F-4D97-AF65-F5344CB8AC3E}">
        <p14:creationId xmlns:p14="http://schemas.microsoft.com/office/powerpoint/2010/main" val="596112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F41363-EE3F-AFB0-782A-DC9AE23B0ADD}"/>
              </a:ext>
            </a:extLst>
          </p:cNvPr>
          <p:cNvSpPr>
            <a:spLocks noGrp="1"/>
          </p:cNvSpPr>
          <p:nvPr>
            <p:ph idx="1"/>
          </p:nvPr>
        </p:nvSpPr>
        <p:spPr>
          <a:xfrm>
            <a:off x="613835" y="973666"/>
            <a:ext cx="9768416" cy="4910667"/>
          </a:xfrm>
        </p:spPr>
        <p:txBody>
          <a:bodyPr>
            <a:noAutofit/>
          </a:bodyPr>
          <a:lstStyle/>
          <a:p>
            <a:pPr marL="0" indent="0" rtl="0" fontAlgn="base">
              <a:buNone/>
            </a:pPr>
            <a:r>
              <a:rPr lang="en-US" sz="1800" b="1" dirty="0">
                <a:solidFill>
                  <a:srgbClr val="000000"/>
                </a:solidFill>
                <a:effectLst/>
                <a:latin typeface="TimesNewRomanPS-BoldMT"/>
              </a:rPr>
              <a:t>Outdated Marketing and Online Presence</a:t>
            </a:r>
            <a:br>
              <a:rPr lang="en-US" sz="1800" b="0" dirty="0">
                <a:solidFill>
                  <a:srgbClr val="000000"/>
                </a:solidFill>
                <a:effectLst/>
                <a:latin typeface="Times New Roman" panose="02020603050405020304" pitchFamily="18" charset="0"/>
              </a:rPr>
            </a:br>
            <a:endParaRPr lang="en-US" sz="1800" b="0" dirty="0">
              <a:solidFill>
                <a:srgbClr val="242424"/>
              </a:solidFill>
              <a:effectLst/>
              <a:latin typeface="inherit"/>
            </a:endParaRPr>
          </a:p>
          <a:p>
            <a:pPr marL="0" indent="0" rtl="0" fontAlgn="base">
              <a:buNone/>
            </a:pPr>
            <a:r>
              <a:rPr lang="en-US" sz="1800" b="0" dirty="0">
                <a:solidFill>
                  <a:srgbClr val="000000"/>
                </a:solidFill>
                <a:effectLst/>
                <a:latin typeface="Times New Roman" panose="02020603050405020304" pitchFamily="18" charset="0"/>
              </a:rPr>
              <a:t>•The business relies heavily on walk-in traffic and word-of-mouth.</a:t>
            </a:r>
            <a:endParaRPr lang="en-US" sz="1800" b="0" dirty="0">
              <a:solidFill>
                <a:srgbClr val="242424"/>
              </a:solidFill>
              <a:effectLst/>
              <a:latin typeface="inherit"/>
            </a:endParaRPr>
          </a:p>
          <a:p>
            <a:pPr marL="0" indent="0" rtl="0" fontAlgn="base">
              <a:buNone/>
            </a:pPr>
            <a:r>
              <a:rPr lang="en-US" sz="1800" b="0" dirty="0">
                <a:solidFill>
                  <a:srgbClr val="000000"/>
                </a:solidFill>
                <a:effectLst/>
                <a:latin typeface="Times New Roman" panose="02020603050405020304" pitchFamily="18" charset="0"/>
              </a:rPr>
              <a:t>•Website is outdated, difficult to navigate, and not </a:t>
            </a:r>
            <a:r>
              <a:rPr lang="en-US" sz="1800" b="0" dirty="0" err="1">
                <a:solidFill>
                  <a:srgbClr val="000000"/>
                </a:solidFill>
                <a:effectLst/>
                <a:latin typeface="Times New Roman" panose="02020603050405020304" pitchFamily="18" charset="0"/>
              </a:rPr>
              <a:t>optimised</a:t>
            </a:r>
            <a:r>
              <a:rPr lang="en-US" sz="1800" b="0" dirty="0">
                <a:solidFill>
                  <a:srgbClr val="000000"/>
                </a:solidFill>
                <a:effectLst/>
                <a:latin typeface="Times New Roman" panose="02020603050405020304" pitchFamily="18" charset="0"/>
              </a:rPr>
              <a:t> for mobile use.</a:t>
            </a:r>
            <a:endParaRPr lang="en-US" sz="1800" b="0" dirty="0">
              <a:solidFill>
                <a:srgbClr val="242424"/>
              </a:solidFill>
              <a:effectLst/>
              <a:latin typeface="inherit"/>
            </a:endParaRPr>
          </a:p>
          <a:p>
            <a:pPr marL="0" indent="0" rtl="0" fontAlgn="base">
              <a:buNone/>
            </a:pPr>
            <a:r>
              <a:rPr lang="en-US" sz="1800" b="0" dirty="0">
                <a:solidFill>
                  <a:srgbClr val="000000"/>
                </a:solidFill>
                <a:effectLst/>
                <a:latin typeface="Times New Roman" panose="02020603050405020304" pitchFamily="18" charset="0"/>
              </a:rPr>
              <a:t>•Limited use of social media and digital advertising reduces visibility.</a:t>
            </a:r>
          </a:p>
          <a:p>
            <a:pPr marL="0" indent="0" rtl="0" fontAlgn="base">
              <a:buNone/>
            </a:pPr>
            <a:r>
              <a:rPr lang="en-US" sz="1800" b="0" dirty="0">
                <a:solidFill>
                  <a:srgbClr val="242424"/>
                </a:solidFill>
                <a:effectLst/>
                <a:latin typeface="inherit"/>
              </a:rPr>
              <a:t>
</a:t>
            </a:r>
            <a:r>
              <a:rPr lang="en-US" sz="1800" b="1" dirty="0">
                <a:solidFill>
                  <a:srgbClr val="242424"/>
                </a:solidFill>
                <a:effectLst/>
                <a:latin typeface="inherit"/>
              </a:rPr>
              <a:t>Inefficient</a:t>
            </a:r>
            <a:r>
              <a:rPr lang="en-US" sz="1800" b="0" dirty="0">
                <a:solidFill>
                  <a:srgbClr val="242424"/>
                </a:solidFill>
                <a:effectLst/>
                <a:latin typeface="inherit"/>
              </a:rPr>
              <a:t> </a:t>
            </a:r>
            <a:r>
              <a:rPr lang="en-US" sz="1800" b="1" dirty="0">
                <a:solidFill>
                  <a:srgbClr val="242424"/>
                </a:solidFill>
                <a:effectLst/>
                <a:latin typeface="inherit"/>
              </a:rPr>
              <a:t>Inventory</a:t>
            </a:r>
            <a:r>
              <a:rPr lang="en-US" sz="1800" b="0" dirty="0">
                <a:solidFill>
                  <a:srgbClr val="242424"/>
                </a:solidFill>
                <a:effectLst/>
                <a:latin typeface="inherit"/>
              </a:rPr>
              <a:t> </a:t>
            </a:r>
            <a:r>
              <a:rPr lang="en-US" sz="1800" b="1" dirty="0">
                <a:solidFill>
                  <a:srgbClr val="242424"/>
                </a:solidFill>
                <a:effectLst/>
                <a:latin typeface="inherit"/>
              </a:rPr>
              <a:t>Management</a:t>
            </a:r>
            <a:r>
              <a:rPr lang="en-US" sz="1800" b="0" dirty="0">
                <a:solidFill>
                  <a:srgbClr val="242424"/>
                </a:solidFill>
                <a:effectLst/>
                <a:latin typeface="inherit"/>
              </a:rPr>
              <a:t>
•Over-ordering leads to waste of perishable stock.
•Under-ordering during peak seasons results in missed sales.
•Lack of a systematic tracking method causes inconsistent supply levels.</a:t>
            </a:r>
          </a:p>
          <a:p>
            <a:pPr marL="0" indent="0">
              <a:buNone/>
            </a:pPr>
            <a:br>
              <a:rPr lang="en-US" sz="1800" b="0" dirty="0">
                <a:solidFill>
                  <a:srgbClr val="000000"/>
                </a:solidFill>
                <a:effectLst/>
                <a:latin typeface="Arial" panose="020B0604020202020204" pitchFamily="34" charset="0"/>
              </a:rPr>
            </a:br>
            <a:endParaRPr lang="en-US" sz="1800" dirty="0"/>
          </a:p>
        </p:txBody>
      </p:sp>
    </p:spTree>
    <p:extLst>
      <p:ext uri="{BB962C8B-B14F-4D97-AF65-F5344CB8AC3E}">
        <p14:creationId xmlns:p14="http://schemas.microsoft.com/office/powerpoint/2010/main" val="568787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26D7E6-8F10-57A3-D2C2-6167822FDD96}"/>
              </a:ext>
            </a:extLst>
          </p:cNvPr>
          <p:cNvSpPr>
            <a:spLocks noGrp="1"/>
          </p:cNvSpPr>
          <p:nvPr>
            <p:ph idx="1"/>
          </p:nvPr>
        </p:nvSpPr>
        <p:spPr>
          <a:xfrm>
            <a:off x="451115" y="370418"/>
            <a:ext cx="11465718" cy="4762500"/>
          </a:xfrm>
        </p:spPr>
        <p:txBody>
          <a:bodyPr>
            <a:noAutofit/>
          </a:bodyPr>
          <a:lstStyle/>
          <a:p>
            <a:pPr marL="0" indent="0" rtl="0" fontAlgn="base">
              <a:buNone/>
            </a:pPr>
            <a:r>
              <a:rPr lang="en-US" sz="1600" b="1" dirty="0">
                <a:solidFill>
                  <a:srgbClr val="000000"/>
                </a:solidFill>
                <a:effectLst/>
                <a:latin typeface="TimesNewRomanPS-BoldMT"/>
              </a:rPr>
              <a:t>Poor Internal Processes and Staffing Issues</a:t>
            </a:r>
          </a:p>
          <a:p>
            <a:pPr marL="0" indent="0" rtl="0" fontAlgn="base">
              <a:buNone/>
            </a:pPr>
            <a:endParaRPr lang="en-US" sz="1600" b="0" dirty="0">
              <a:solidFill>
                <a:srgbClr val="242424"/>
              </a:solidFill>
              <a:effectLst/>
              <a:latin typeface="inherit"/>
            </a:endParaRPr>
          </a:p>
          <a:p>
            <a:pPr marL="0" indent="0" rtl="0" fontAlgn="base">
              <a:buNone/>
            </a:pPr>
            <a:r>
              <a:rPr lang="en-US" sz="1600" b="0" dirty="0">
                <a:solidFill>
                  <a:srgbClr val="000000"/>
                </a:solidFill>
                <a:effectLst/>
                <a:latin typeface="Times New Roman" panose="02020603050405020304" pitchFamily="18" charset="0"/>
              </a:rPr>
              <a:t>•Staff schedules are not </a:t>
            </a:r>
            <a:r>
              <a:rPr lang="en-US" sz="1600" b="0" dirty="0" err="1">
                <a:solidFill>
                  <a:srgbClr val="000000"/>
                </a:solidFill>
                <a:effectLst/>
                <a:latin typeface="Times New Roman" panose="02020603050405020304" pitchFamily="18" charset="0"/>
              </a:rPr>
              <a:t>optimised</a:t>
            </a:r>
            <a:r>
              <a:rPr lang="en-US" sz="1600" b="0" dirty="0">
                <a:solidFill>
                  <a:srgbClr val="000000"/>
                </a:solidFill>
                <a:effectLst/>
                <a:latin typeface="Times New Roman" panose="02020603050405020304" pitchFamily="18" charset="0"/>
              </a:rPr>
              <a:t>, leading to either understaffing or overspending on </a:t>
            </a:r>
            <a:r>
              <a:rPr lang="en-US" sz="1600" b="0" dirty="0" err="1">
                <a:solidFill>
                  <a:srgbClr val="000000"/>
                </a:solidFill>
                <a:effectLst/>
                <a:latin typeface="Times New Roman" panose="02020603050405020304" pitchFamily="18" charset="0"/>
              </a:rPr>
              <a:t>labour</a:t>
            </a:r>
            <a:r>
              <a:rPr lang="en-US" sz="1600" b="0" dirty="0">
                <a:solidFill>
                  <a:srgbClr val="000000"/>
                </a:solidFill>
                <a:effectLst/>
                <a:latin typeface="Times New Roman" panose="02020603050405020304" pitchFamily="18" charset="0"/>
              </a:rPr>
              <a:t>.</a:t>
            </a:r>
            <a:endParaRPr lang="en-US" sz="1600" b="0" dirty="0">
              <a:solidFill>
                <a:srgbClr val="242424"/>
              </a:solidFill>
              <a:effectLst/>
              <a:latin typeface="inherit"/>
            </a:endParaRPr>
          </a:p>
          <a:p>
            <a:pPr marL="0" indent="0" rtl="0" fontAlgn="base">
              <a:buNone/>
            </a:pPr>
            <a:r>
              <a:rPr lang="en-US" sz="1600" b="0" dirty="0">
                <a:solidFill>
                  <a:srgbClr val="000000"/>
                </a:solidFill>
                <a:effectLst/>
                <a:latin typeface="Times New Roman" panose="02020603050405020304" pitchFamily="18" charset="0"/>
              </a:rPr>
              <a:t>•Training is inconsistent, affecting customer service quality.</a:t>
            </a:r>
            <a:endParaRPr lang="en-US" sz="1600" b="0" dirty="0">
              <a:solidFill>
                <a:srgbClr val="242424"/>
              </a:solidFill>
              <a:effectLst/>
              <a:latin typeface="inherit"/>
            </a:endParaRPr>
          </a:p>
          <a:p>
            <a:pPr marL="0" indent="0" rtl="0" fontAlgn="base">
              <a:buNone/>
            </a:pPr>
            <a:r>
              <a:rPr lang="en-US" sz="1600" b="0" dirty="0">
                <a:solidFill>
                  <a:srgbClr val="000000"/>
                </a:solidFill>
                <a:effectLst/>
                <a:latin typeface="Times New Roman" panose="02020603050405020304" pitchFamily="18" charset="0"/>
              </a:rPr>
              <a:t>•Workflow is </a:t>
            </a:r>
            <a:r>
              <a:rPr lang="en-US" sz="1600" b="0" dirty="0" err="1">
                <a:solidFill>
                  <a:srgbClr val="000000"/>
                </a:solidFill>
                <a:effectLst/>
                <a:latin typeface="Times New Roman" panose="02020603050405020304" pitchFamily="18" charset="0"/>
              </a:rPr>
              <a:t>disorganised</a:t>
            </a:r>
            <a:r>
              <a:rPr lang="en-US" sz="1600" b="0" dirty="0">
                <a:solidFill>
                  <a:srgbClr val="000000"/>
                </a:solidFill>
                <a:effectLst/>
                <a:latin typeface="Times New Roman" panose="02020603050405020304" pitchFamily="18" charset="0"/>
              </a:rPr>
              <a:t>, especially during busy periods.</a:t>
            </a:r>
          </a:p>
          <a:p>
            <a:pPr marL="0" indent="0" rtl="0" fontAlgn="base">
              <a:buNone/>
            </a:pPr>
            <a:endParaRPr lang="en-US" sz="1600" b="0" dirty="0">
              <a:solidFill>
                <a:srgbClr val="000000"/>
              </a:solidFill>
              <a:effectLst/>
              <a:latin typeface="Times New Roman" panose="02020603050405020304" pitchFamily="18" charset="0"/>
            </a:endParaRPr>
          </a:p>
          <a:p>
            <a:pPr marL="0" indent="0" rtl="0" fontAlgn="base">
              <a:buNone/>
            </a:pPr>
            <a:endParaRPr lang="en-US" sz="1600" b="0" dirty="0">
              <a:solidFill>
                <a:srgbClr val="000000"/>
              </a:solidFill>
              <a:effectLst/>
              <a:latin typeface="Times New Roman" panose="02020603050405020304" pitchFamily="18" charset="0"/>
            </a:endParaRPr>
          </a:p>
          <a:p>
            <a:pPr marL="0" indent="0" rtl="0">
              <a:buNone/>
            </a:pPr>
            <a:r>
              <a:rPr lang="en-US" sz="1600" b="1" i="0" dirty="0">
                <a:solidFill>
                  <a:srgbClr val="000000"/>
                </a:solidFill>
                <a:effectLst/>
                <a:latin typeface="TimesNewRomanPS-BoldMT"/>
              </a:rPr>
              <a:t>Increasing Competition</a:t>
            </a:r>
            <a:br>
              <a:rPr lang="en-US" sz="1600" b="0" i="0" dirty="0">
                <a:solidFill>
                  <a:srgbClr val="000000"/>
                </a:solidFill>
                <a:effectLst/>
                <a:latin typeface="Times New Roman" panose="02020603050405020304" pitchFamily="18" charset="0"/>
              </a:rPr>
            </a:br>
            <a:endParaRPr lang="en-US" sz="1600" b="0" i="0" dirty="0">
              <a:solidFill>
                <a:srgbClr val="242424"/>
              </a:solidFill>
              <a:effectLst/>
              <a:latin typeface="Segoe UI" panose="020B0502040204020203" pitchFamily="34" charset="0"/>
            </a:endParaRPr>
          </a:p>
          <a:p>
            <a:pPr marL="0" indent="0">
              <a:buNone/>
            </a:pPr>
            <a:r>
              <a:rPr lang="en-US" sz="1600" b="0" i="0" dirty="0">
                <a:solidFill>
                  <a:srgbClr val="000000"/>
                </a:solidFill>
                <a:effectLst/>
                <a:latin typeface="Times New Roman" panose="02020603050405020304" pitchFamily="18" charset="0"/>
              </a:rPr>
              <a:t>•New online floral delivery services and larger retail chains attract potential customers with faster ordering and lower prices.</a:t>
            </a:r>
            <a:endParaRPr lang="en-US" sz="1600" b="0" i="0" dirty="0">
              <a:solidFill>
                <a:srgbClr val="242424"/>
              </a:solidFill>
              <a:effectLst/>
              <a:latin typeface="Segoe UI" panose="020B0502040204020203" pitchFamily="34" charset="0"/>
            </a:endParaRPr>
          </a:p>
          <a:p>
            <a:pPr marL="0" indent="0">
              <a:buNone/>
            </a:pPr>
            <a:r>
              <a:rPr lang="en-US" sz="1600" b="0" i="0" dirty="0">
                <a:solidFill>
                  <a:srgbClr val="000000"/>
                </a:solidFill>
                <a:effectLst/>
                <a:latin typeface="Times New Roman" panose="02020603050405020304" pitchFamily="18" charset="0"/>
              </a:rPr>
              <a:t>•Green Haven Florists struggles to communicate its unique value in comparison.</a:t>
            </a:r>
          </a:p>
          <a:p>
            <a:pPr marL="0" indent="0">
              <a:buNone/>
            </a:pPr>
            <a:endParaRPr lang="en-US" sz="1600" b="0" i="0" dirty="0">
              <a:solidFill>
                <a:srgbClr val="242424"/>
              </a:solidFill>
              <a:effectLst/>
              <a:latin typeface="Segoe UI" panose="020B0502040204020203" pitchFamily="34" charset="0"/>
            </a:endParaRPr>
          </a:p>
          <a:p>
            <a:pPr marL="0" indent="0">
              <a:buNone/>
            </a:pPr>
            <a:endParaRPr lang="en-US" sz="1600" b="0" i="0" dirty="0">
              <a:solidFill>
                <a:srgbClr val="242424"/>
              </a:solidFill>
              <a:effectLst/>
              <a:latin typeface="Segoe UI" panose="020B0502040204020203" pitchFamily="34" charset="0"/>
            </a:endParaRPr>
          </a:p>
          <a:p>
            <a:pPr marL="0" indent="0">
              <a:buNone/>
            </a:pPr>
            <a:r>
              <a:rPr lang="en-US" sz="1600" b="1" i="0" dirty="0">
                <a:solidFill>
                  <a:srgbClr val="000000"/>
                </a:solidFill>
                <a:effectLst/>
                <a:latin typeface="TimesNewRomanPS-BoldMT"/>
              </a:rPr>
              <a:t>Limited Financial Planning</a:t>
            </a:r>
            <a:endParaRPr lang="en-US" sz="1600" b="0" i="0" dirty="0">
              <a:solidFill>
                <a:srgbClr val="242424"/>
              </a:solidFill>
              <a:effectLst/>
              <a:latin typeface="Segoe UI" panose="020B0502040204020203" pitchFamily="34" charset="0"/>
            </a:endParaRPr>
          </a:p>
          <a:p>
            <a:endParaRPr lang="en-US" sz="1600" b="0" i="0" dirty="0">
              <a:solidFill>
                <a:srgbClr val="242424"/>
              </a:solidFill>
              <a:effectLst/>
              <a:latin typeface="Segoe UI" panose="020B0502040204020203" pitchFamily="34" charset="0"/>
            </a:endParaRPr>
          </a:p>
          <a:p>
            <a:pPr marL="0" indent="0">
              <a:buNone/>
            </a:pPr>
            <a:r>
              <a:rPr lang="en-US" sz="1600" b="0" i="0" dirty="0">
                <a:solidFill>
                  <a:srgbClr val="000000"/>
                </a:solidFill>
                <a:effectLst/>
                <a:latin typeface="Times New Roman" panose="02020603050405020304" pitchFamily="18" charset="0"/>
              </a:rPr>
              <a:t>•Cash-flow problems arise due to fluctuating sales and poor cost control.</a:t>
            </a:r>
            <a:endParaRPr lang="en-US" sz="1600" dirty="0">
              <a:solidFill>
                <a:srgbClr val="242424"/>
              </a:solidFill>
              <a:latin typeface="Segoe UI" panose="020B0502040204020203" pitchFamily="34" charset="0"/>
            </a:endParaRPr>
          </a:p>
          <a:p>
            <a:pPr marL="0" indent="0">
              <a:buNone/>
            </a:pPr>
            <a:r>
              <a:rPr lang="en-US" sz="1600" b="0" i="0" dirty="0">
                <a:solidFill>
                  <a:srgbClr val="000000"/>
                </a:solidFill>
                <a:effectLst/>
                <a:latin typeface="Times New Roman" panose="02020603050405020304" pitchFamily="18" charset="0"/>
              </a:rPr>
              <a:t>•Lack of long-term planning reduces the ability to invest in improvements.</a:t>
            </a:r>
            <a:endParaRPr lang="en-US" sz="1600" b="0" i="0" dirty="0">
              <a:solidFill>
                <a:srgbClr val="242424"/>
              </a:solidFill>
              <a:effectLst/>
              <a:latin typeface="Segoe UI" panose="020B0502040204020203" pitchFamily="34" charset="0"/>
            </a:endParaRPr>
          </a:p>
          <a:p>
            <a:pPr marL="0" indent="0" rtl="0" fontAlgn="base">
              <a:buNone/>
            </a:pPr>
            <a:endParaRPr lang="en-US" sz="1600" b="0" dirty="0">
              <a:solidFill>
                <a:srgbClr val="000000"/>
              </a:solidFill>
              <a:effectLst/>
              <a:latin typeface="Times New Roman" panose="02020603050405020304" pitchFamily="18" charset="0"/>
            </a:endParaRPr>
          </a:p>
          <a:p>
            <a:pPr marL="0" indent="0" rtl="0" fontAlgn="base">
              <a:buNone/>
            </a:pPr>
            <a:endParaRPr lang="en-US" sz="1600" dirty="0">
              <a:solidFill>
                <a:srgbClr val="000000"/>
              </a:solidFill>
              <a:latin typeface="Times New Roman" panose="02020603050405020304" pitchFamily="18" charset="0"/>
            </a:endParaRPr>
          </a:p>
          <a:p>
            <a:pPr marL="0" indent="0" rtl="0" fontAlgn="base">
              <a:buNone/>
            </a:pPr>
            <a:endParaRPr lang="en-US" sz="1600" b="0" dirty="0">
              <a:solidFill>
                <a:srgbClr val="242424"/>
              </a:solidFill>
              <a:effectLst/>
              <a:latin typeface="inherit"/>
            </a:endParaRPr>
          </a:p>
          <a:p>
            <a:pPr marL="0" indent="0">
              <a:buNone/>
            </a:pPr>
            <a:br>
              <a:rPr lang="en-US" sz="1600" b="0" dirty="0">
                <a:solidFill>
                  <a:srgbClr val="000000"/>
                </a:solidFill>
                <a:effectLst/>
                <a:latin typeface="Arial" panose="020B0604020202020204" pitchFamily="34" charset="0"/>
              </a:rPr>
            </a:br>
            <a:endParaRPr lang="en-US" sz="1600" dirty="0"/>
          </a:p>
        </p:txBody>
      </p:sp>
    </p:spTree>
    <p:extLst>
      <p:ext uri="{BB962C8B-B14F-4D97-AF65-F5344CB8AC3E}">
        <p14:creationId xmlns:p14="http://schemas.microsoft.com/office/powerpoint/2010/main" val="37189526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9B1F0D-9FD1-3068-52F5-B601DB5E6AC4}"/>
              </a:ext>
            </a:extLst>
          </p:cNvPr>
          <p:cNvSpPr>
            <a:spLocks noGrp="1"/>
          </p:cNvSpPr>
          <p:nvPr>
            <p:ph idx="1"/>
          </p:nvPr>
        </p:nvSpPr>
        <p:spPr>
          <a:xfrm>
            <a:off x="264583" y="370416"/>
            <a:ext cx="11810999" cy="6170083"/>
          </a:xfrm>
        </p:spPr>
        <p:txBody>
          <a:bodyPr>
            <a:normAutofit/>
          </a:bodyPr>
          <a:lstStyle/>
          <a:p>
            <a:pPr marL="0" indent="0" rtl="0" fontAlgn="base">
              <a:buNone/>
            </a:pPr>
            <a:endParaRPr lang="en-US" b="0" dirty="0">
              <a:solidFill>
                <a:srgbClr val="000000"/>
              </a:solidFill>
              <a:effectLst/>
              <a:latin typeface="Arial" panose="020B0604020202020204" pitchFamily="34" charset="0"/>
            </a:endParaRPr>
          </a:p>
          <a:p>
            <a:pPr marL="0" indent="0" rtl="0" fontAlgn="base">
              <a:buNone/>
            </a:pPr>
            <a:r>
              <a:rPr lang="en-US" b="1" dirty="0">
                <a:solidFill>
                  <a:srgbClr val="000000"/>
                </a:solidFill>
                <a:effectLst/>
                <a:latin typeface="TimesNewRomanPS-BoldMT"/>
              </a:rPr>
              <a:t>One Specific Problem to Address in This Report </a:t>
            </a:r>
          </a:p>
          <a:p>
            <a:pPr marL="0" indent="0" rtl="0" fontAlgn="base">
              <a:buNone/>
            </a:pPr>
            <a:endParaRPr lang="en-US" b="0" dirty="0">
              <a:solidFill>
                <a:srgbClr val="242424"/>
              </a:solidFill>
              <a:effectLst/>
              <a:latin typeface="inherit"/>
            </a:endParaRPr>
          </a:p>
          <a:p>
            <a:pPr rtl="0" fontAlgn="base"/>
            <a:r>
              <a:rPr lang="en-US" b="0" dirty="0">
                <a:solidFill>
                  <a:srgbClr val="000000"/>
                </a:solidFill>
                <a:effectLst/>
                <a:latin typeface="Times New Roman" panose="02020603050405020304" pitchFamily="18" charset="0"/>
              </a:rPr>
              <a:t>The outdated online presence and lack of digital marketing strategy.</a:t>
            </a:r>
          </a:p>
          <a:p>
            <a:pPr rtl="0" fontAlgn="base"/>
            <a:endParaRPr lang="en-US" b="0" dirty="0">
              <a:solidFill>
                <a:srgbClr val="242424"/>
              </a:solidFill>
              <a:effectLst/>
              <a:latin typeface="inherit"/>
            </a:endParaRPr>
          </a:p>
          <a:p>
            <a:pPr marL="0" indent="0" rtl="0" fontAlgn="base">
              <a:buNone/>
            </a:pPr>
            <a:r>
              <a:rPr lang="en-US" b="0" dirty="0">
                <a:solidFill>
                  <a:srgbClr val="000000"/>
                </a:solidFill>
                <a:effectLst/>
                <a:latin typeface="Times New Roman" panose="02020603050405020304" pitchFamily="18" charset="0"/>
              </a:rPr>
              <a:t>•This issue is central because it directly affects customer acquisition, visibility, and competitiveness. Improving the digital presence could increase sales, strengthen the brand, and help resolve other problems such as inventory planning (through better forecasting from online orders).</a:t>
            </a:r>
            <a:endParaRPr lang="en-US" b="0" dirty="0">
              <a:solidFill>
                <a:srgbClr val="242424"/>
              </a:solidFill>
              <a:effectLst/>
              <a:latin typeface="inherit"/>
            </a:endParaRPr>
          </a:p>
          <a:p>
            <a:pPr marL="0" indent="0">
              <a:buNone/>
            </a:pPr>
            <a:br>
              <a:rPr lang="en-US" b="0" dirty="0">
                <a:solidFill>
                  <a:srgbClr val="000000"/>
                </a:solidFill>
                <a:effectLst/>
                <a:latin typeface="Arial" panose="020B0604020202020204" pitchFamily="34" charset="0"/>
              </a:rPr>
            </a:br>
            <a:endParaRPr lang="en-US" dirty="0"/>
          </a:p>
        </p:txBody>
      </p:sp>
    </p:spTree>
    <p:extLst>
      <p:ext uri="{BB962C8B-B14F-4D97-AF65-F5344CB8AC3E}">
        <p14:creationId xmlns:p14="http://schemas.microsoft.com/office/powerpoint/2010/main" val="650454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009738-3DCA-B529-6501-AA1EFB0F6E08}"/>
              </a:ext>
            </a:extLst>
          </p:cNvPr>
          <p:cNvSpPr>
            <a:spLocks noGrp="1"/>
          </p:cNvSpPr>
          <p:nvPr>
            <p:ph idx="1"/>
          </p:nvPr>
        </p:nvSpPr>
        <p:spPr>
          <a:xfrm>
            <a:off x="710141" y="444500"/>
            <a:ext cx="10771717" cy="6180667"/>
          </a:xfrm>
        </p:spPr>
        <p:txBody>
          <a:bodyPr>
            <a:normAutofit lnSpcReduction="10000"/>
          </a:bodyPr>
          <a:lstStyle/>
          <a:p>
            <a:pPr marL="0" indent="0" fontAlgn="base">
              <a:buNone/>
            </a:pPr>
            <a:br>
              <a:rPr lang="en-US" b="0" dirty="0">
                <a:solidFill>
                  <a:srgbClr val="000000"/>
                </a:solidFill>
                <a:effectLst/>
                <a:latin typeface="Arial" panose="020B0604020202020204" pitchFamily="34" charset="0"/>
              </a:rPr>
            </a:br>
            <a:r>
              <a:rPr lang="en-US" b="1" dirty="0">
                <a:solidFill>
                  <a:srgbClr val="000000"/>
                </a:solidFill>
                <a:effectLst/>
                <a:latin typeface="TimesNewRomanPS-BoldMT"/>
              </a:rPr>
              <a:t>Solution A</a:t>
            </a:r>
            <a:r>
              <a:rPr lang="en-US" b="0" dirty="0">
                <a:solidFill>
                  <a:srgbClr val="000000"/>
                </a:solidFill>
                <a:effectLst/>
                <a:latin typeface="Times New Roman" panose="02020603050405020304" pitchFamily="18" charset="0"/>
              </a:rPr>
              <a:t>: Develop a Modern Website with Online Ordering</a:t>
            </a:r>
            <a:endParaRPr lang="en-US" b="0" dirty="0">
              <a:solidFill>
                <a:srgbClr val="242424"/>
              </a:solidFill>
              <a:effectLst/>
              <a:latin typeface="inherit"/>
            </a:endParaRPr>
          </a:p>
          <a:p>
            <a:pPr marL="0" indent="0" rtl="0" fontAlgn="base">
              <a:buNone/>
            </a:pPr>
            <a:r>
              <a:rPr lang="en-US" b="0" dirty="0">
                <a:solidFill>
                  <a:srgbClr val="000000"/>
                </a:solidFill>
                <a:effectLst/>
                <a:latin typeface="Times New Roman" panose="02020603050405020304" pitchFamily="18" charset="0"/>
              </a:rPr>
              <a:t> </a:t>
            </a:r>
            <a:br>
              <a:rPr lang="en-US" b="0" dirty="0">
                <a:solidFill>
                  <a:srgbClr val="000000"/>
                </a:solidFill>
                <a:effectLst/>
                <a:latin typeface="Times New Roman" panose="02020603050405020304" pitchFamily="18" charset="0"/>
              </a:rPr>
            </a:br>
            <a:r>
              <a:rPr lang="en-US" b="0" dirty="0">
                <a:solidFill>
                  <a:srgbClr val="000000"/>
                </a:solidFill>
                <a:effectLst/>
                <a:latin typeface="Times New Roman" panose="02020603050405020304" pitchFamily="18" charset="0"/>
              </a:rPr>
              <a:t>This solution involves creating a user-friendly, mobile-</a:t>
            </a:r>
            <a:r>
              <a:rPr lang="en-US" b="0" dirty="0" err="1">
                <a:solidFill>
                  <a:srgbClr val="000000"/>
                </a:solidFill>
                <a:effectLst/>
                <a:latin typeface="Times New Roman" panose="02020603050405020304" pitchFamily="18" charset="0"/>
              </a:rPr>
              <a:t>optimised</a:t>
            </a:r>
            <a:r>
              <a:rPr lang="en-US" b="0" dirty="0">
                <a:solidFill>
                  <a:srgbClr val="000000"/>
                </a:solidFill>
                <a:effectLst/>
                <a:latin typeface="Times New Roman" panose="02020603050405020304" pitchFamily="18" charset="0"/>
              </a:rPr>
              <a:t> website that allows customers to browse arrangements, place orders, and make secure payments online. By improving accessibility and convenience, Green Haven Florists can attract new customers and better compete with online floral retailers. A modern website enhances visibility, showcases products effectively, and supports digital marketing efforts. This solution directly addresses the outdated online presence by providing a professional platform that meets current customer expectations. As more orders shift online, the business can increase sales, gather useful customer data, and streamline operations, ultimately strengthening overall competitiveness.</a:t>
            </a:r>
            <a:endParaRPr lang="en-US" b="0" dirty="0">
              <a:solidFill>
                <a:srgbClr val="242424"/>
              </a:solidFill>
              <a:effectLst/>
              <a:latin typeface="inherit"/>
            </a:endParaRPr>
          </a:p>
          <a:p>
            <a:pPr marL="0" indent="0">
              <a:buNone/>
            </a:pPr>
            <a:br>
              <a:rPr lang="en-US" b="0" dirty="0">
                <a:solidFill>
                  <a:srgbClr val="000000"/>
                </a:solidFill>
                <a:effectLst/>
                <a:latin typeface="Arial" panose="020B0604020202020204" pitchFamily="34" charset="0"/>
              </a:rPr>
            </a:br>
            <a:endParaRPr lang="en-US" dirty="0"/>
          </a:p>
        </p:txBody>
      </p:sp>
    </p:spTree>
    <p:extLst>
      <p:ext uri="{BB962C8B-B14F-4D97-AF65-F5344CB8AC3E}">
        <p14:creationId xmlns:p14="http://schemas.microsoft.com/office/powerpoint/2010/main" val="2453060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A27BA5-2007-456B-79C5-4627A5BC234F}"/>
              </a:ext>
            </a:extLst>
          </p:cNvPr>
          <p:cNvSpPr>
            <a:spLocks noGrp="1"/>
          </p:cNvSpPr>
          <p:nvPr>
            <p:ph idx="1"/>
          </p:nvPr>
        </p:nvSpPr>
        <p:spPr>
          <a:xfrm>
            <a:off x="529167" y="412750"/>
            <a:ext cx="11059583" cy="6021917"/>
          </a:xfrm>
        </p:spPr>
        <p:txBody>
          <a:bodyPr>
            <a:normAutofit lnSpcReduction="10000"/>
          </a:bodyPr>
          <a:lstStyle/>
          <a:p>
            <a:pPr marL="0" indent="0" fontAlgn="base">
              <a:buNone/>
            </a:pPr>
            <a:br>
              <a:rPr lang="en-US" b="0" dirty="0">
                <a:solidFill>
                  <a:srgbClr val="000000"/>
                </a:solidFill>
                <a:effectLst/>
                <a:latin typeface="Arial" panose="020B0604020202020204" pitchFamily="34" charset="0"/>
              </a:rPr>
            </a:br>
            <a:r>
              <a:rPr lang="en-US" b="1" dirty="0">
                <a:solidFill>
                  <a:srgbClr val="000000"/>
                </a:solidFill>
                <a:effectLst/>
                <a:latin typeface="TimesNewRomanPS-BoldMT"/>
              </a:rPr>
              <a:t>Solution B</a:t>
            </a:r>
            <a:r>
              <a:rPr lang="en-US" b="0" dirty="0">
                <a:solidFill>
                  <a:srgbClr val="000000"/>
                </a:solidFill>
                <a:effectLst/>
                <a:latin typeface="Times New Roman" panose="02020603050405020304" pitchFamily="18" charset="0"/>
              </a:rPr>
              <a:t>: Implement a Social Media Marketing Strategy</a:t>
            </a:r>
          </a:p>
          <a:p>
            <a:pPr rtl="0" fontAlgn="base"/>
            <a:endParaRPr lang="en-US" b="0" dirty="0">
              <a:solidFill>
                <a:srgbClr val="242424"/>
              </a:solidFill>
              <a:effectLst/>
              <a:latin typeface="inherit"/>
            </a:endParaRPr>
          </a:p>
          <a:p>
            <a:pPr marL="0" indent="0" rtl="0" fontAlgn="base">
              <a:buNone/>
            </a:pPr>
            <a:r>
              <a:rPr lang="en-US" b="0" dirty="0">
                <a:solidFill>
                  <a:srgbClr val="000000"/>
                </a:solidFill>
                <a:effectLst/>
                <a:latin typeface="Times New Roman" panose="02020603050405020304" pitchFamily="18" charset="0"/>
              </a:rPr>
              <a:t>•Solution B focuses on using social media platforms such as Facebook, Instagram, and </a:t>
            </a:r>
            <a:r>
              <a:rPr lang="en-US" b="0" dirty="0" err="1">
                <a:solidFill>
                  <a:srgbClr val="000000"/>
                </a:solidFill>
                <a:effectLst/>
                <a:latin typeface="Times New Roman" panose="02020603050405020304" pitchFamily="18" charset="0"/>
              </a:rPr>
              <a:t>TikTok</a:t>
            </a:r>
            <a:r>
              <a:rPr lang="en-US" b="0" dirty="0">
                <a:solidFill>
                  <a:srgbClr val="000000"/>
                </a:solidFill>
                <a:effectLst/>
                <a:latin typeface="Times New Roman" panose="02020603050405020304" pitchFamily="18" charset="0"/>
              </a:rPr>
              <a:t> to promote products, share floral designs, and engage with customers. Regular posts, targeted ads, and seasonal promotions will increase brand visibility and attract a wider audience. This approach addresses the outdated online presence by creating active, consistent digital engagement. Social media allows the business to showcase its creativity, build customer relationships, and reach younger, tech-savvy buyers. With relatively low cost and high reach, this strategy can drive more online traffic, boost sales, and strengthen Green Haven Florists’ position against online competitors.</a:t>
            </a:r>
            <a:endParaRPr lang="en-US" b="0" dirty="0">
              <a:solidFill>
                <a:srgbClr val="242424"/>
              </a:solidFill>
              <a:effectLst/>
              <a:latin typeface="inherit"/>
            </a:endParaRPr>
          </a:p>
          <a:p>
            <a:pPr marL="0" indent="0">
              <a:buNone/>
            </a:pPr>
            <a:br>
              <a:rPr lang="en-US" b="0" dirty="0">
                <a:solidFill>
                  <a:srgbClr val="000000"/>
                </a:solidFill>
                <a:effectLst/>
                <a:latin typeface="Arial" panose="020B0604020202020204" pitchFamily="34" charset="0"/>
              </a:rPr>
            </a:br>
            <a:endParaRPr lang="en-US" dirty="0"/>
          </a:p>
        </p:txBody>
      </p:sp>
    </p:spTree>
    <p:extLst>
      <p:ext uri="{BB962C8B-B14F-4D97-AF65-F5344CB8AC3E}">
        <p14:creationId xmlns:p14="http://schemas.microsoft.com/office/powerpoint/2010/main" val="2263277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A716CD-2228-0B0F-5193-A852B419745F}"/>
              </a:ext>
            </a:extLst>
          </p:cNvPr>
          <p:cNvSpPr>
            <a:spLocks noGrp="1"/>
          </p:cNvSpPr>
          <p:nvPr>
            <p:ph idx="1"/>
          </p:nvPr>
        </p:nvSpPr>
        <p:spPr>
          <a:xfrm>
            <a:off x="529167" y="402167"/>
            <a:ext cx="11154833" cy="6159500"/>
          </a:xfrm>
        </p:spPr>
        <p:txBody>
          <a:bodyPr anchor="ctr">
            <a:normAutofit/>
          </a:bodyPr>
          <a:lstStyle/>
          <a:p>
            <a:pPr marL="0" indent="0" fontAlgn="base">
              <a:buNone/>
            </a:pPr>
            <a:endParaRPr lang="en-US" b="0" i="0" dirty="0">
              <a:solidFill>
                <a:srgbClr val="000000"/>
              </a:solidFill>
              <a:effectLst/>
              <a:latin typeface="Arial" panose="020B0604020202020204" pitchFamily="34" charset="0"/>
            </a:endParaRPr>
          </a:p>
          <a:p>
            <a:pPr marL="0" indent="0" algn="ctr" rtl="0" fontAlgn="base">
              <a:buNone/>
            </a:pPr>
            <a:r>
              <a:rPr lang="en-US" b="0" i="0" dirty="0">
                <a:solidFill>
                  <a:srgbClr val="000000"/>
                </a:solidFill>
                <a:effectLst/>
                <a:latin typeface="Times New Roman" panose="02020603050405020304" pitchFamily="18" charset="0"/>
              </a:rPr>
              <a:t>Based on the PMI/Grid analysis, Solution A—developing a modern website with online ordering—is the most appropriate option. The criteria used included cost-effectiveness, long-term impact, ability to increase sales, and competitiveness. Higher weightings were given to long-term impact and sales growth because these directly address the core problem of an outdated online presence and declining customer reach. Solution A scored highest overall, as a website provides a permanent, central platform for visibility, ordering, and marketing. While social media is valuable, it cannot replace a professional online storefront. Therefore, Solution A offers the strongest, most sustainable improvement for Green Haven Florists.</a:t>
            </a:r>
            <a:endParaRPr lang="en-US" b="0" i="0" dirty="0">
              <a:solidFill>
                <a:srgbClr val="242424"/>
              </a:solidFill>
              <a:effectLst/>
              <a:latin typeface="inherit"/>
            </a:endParaRPr>
          </a:p>
          <a:p>
            <a:endParaRPr lang="en-US" dirty="0"/>
          </a:p>
        </p:txBody>
      </p:sp>
    </p:spTree>
    <p:extLst>
      <p:ext uri="{BB962C8B-B14F-4D97-AF65-F5344CB8AC3E}">
        <p14:creationId xmlns:p14="http://schemas.microsoft.com/office/powerpoint/2010/main" val="1245543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343B34-078A-6E0F-F318-968158D821F8}"/>
              </a:ext>
            </a:extLst>
          </p:cNvPr>
          <p:cNvSpPr>
            <a:spLocks noGrp="1"/>
          </p:cNvSpPr>
          <p:nvPr>
            <p:ph idx="1"/>
          </p:nvPr>
        </p:nvSpPr>
        <p:spPr>
          <a:xfrm>
            <a:off x="436033" y="375708"/>
            <a:ext cx="11300884" cy="6106584"/>
          </a:xfrm>
        </p:spPr>
        <p:txBody>
          <a:bodyPr anchor="ctr">
            <a:normAutofit/>
          </a:bodyPr>
          <a:lstStyle/>
          <a:p>
            <a:pPr marL="0" indent="0" algn="ctr" fontAlgn="base">
              <a:buNone/>
            </a:pPr>
            <a:endParaRPr lang="en-US" b="0" dirty="0">
              <a:solidFill>
                <a:srgbClr val="242424"/>
              </a:solidFill>
              <a:effectLst/>
              <a:latin typeface="inherit"/>
            </a:endParaRPr>
          </a:p>
          <a:p>
            <a:pPr marL="0" indent="0" algn="ctr" rtl="0" fontAlgn="base">
              <a:buNone/>
            </a:pPr>
            <a:r>
              <a:rPr lang="en-US" b="0" dirty="0">
                <a:solidFill>
                  <a:srgbClr val="000000"/>
                </a:solidFill>
                <a:effectLst/>
                <a:latin typeface="Times New Roman" panose="02020603050405020304" pitchFamily="18" charset="0"/>
              </a:rPr>
              <a:t>The main risks associated with Solution A include high initial development costs, potential technical issues, and the need for ongoing website maintenance. The criteria used for the risk analysis were likelihood, impact, cost, and long-term effect. Greater weightings were given to impact and long-term effect because these factors most strongly influence business continuity and customer experience. Although the website requires investment and technical support, the risks are manageable with proper planning and professional assistance. Overall, the benefits significantly outweigh the risks, making this solution reliable and sustainable for improving Green Haven Florists’ online presence and long-term competitiveness.</a:t>
            </a:r>
            <a:endParaRPr lang="en-US" b="0" dirty="0">
              <a:solidFill>
                <a:srgbClr val="242424"/>
              </a:solidFill>
              <a:effectLst/>
              <a:latin typeface="inherit"/>
            </a:endParaRPr>
          </a:p>
          <a:p>
            <a:pPr marL="0" indent="0" algn="ctr">
              <a:buNone/>
            </a:pPr>
            <a:br>
              <a:rPr lang="en-US" b="0" dirty="0">
                <a:solidFill>
                  <a:srgbClr val="000000"/>
                </a:solidFill>
                <a:effectLst/>
                <a:latin typeface="Arial" panose="020B0604020202020204" pitchFamily="34" charset="0"/>
              </a:rPr>
            </a:br>
            <a:endParaRPr lang="en-US" dirty="0"/>
          </a:p>
        </p:txBody>
      </p:sp>
    </p:spTree>
    <p:extLst>
      <p:ext uri="{BB962C8B-B14F-4D97-AF65-F5344CB8AC3E}">
        <p14:creationId xmlns:p14="http://schemas.microsoft.com/office/powerpoint/2010/main" val="1277193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EA40CF-ED5A-32D9-5C8B-EBCF52F8C25E}"/>
              </a:ext>
            </a:extLst>
          </p:cNvPr>
          <p:cNvSpPr>
            <a:spLocks noGrp="1"/>
          </p:cNvSpPr>
          <p:nvPr>
            <p:ph idx="1"/>
          </p:nvPr>
        </p:nvSpPr>
        <p:spPr>
          <a:xfrm>
            <a:off x="693208" y="1174750"/>
            <a:ext cx="10805583" cy="4508500"/>
          </a:xfrm>
        </p:spPr>
        <p:txBody>
          <a:bodyPr>
            <a:normAutofit/>
          </a:bodyPr>
          <a:lstStyle/>
          <a:p>
            <a:pPr marL="0" indent="0" algn="ctr" rtl="0" fontAlgn="base">
              <a:buNone/>
            </a:pPr>
            <a:r>
              <a:rPr lang="en-US" b="0" dirty="0">
                <a:solidFill>
                  <a:srgbClr val="000000"/>
                </a:solidFill>
                <a:effectLst/>
                <a:latin typeface="Times New Roman" panose="02020603050405020304" pitchFamily="18" charset="0"/>
              </a:rPr>
              <a:t>The implementation plan begins with hiring a qualified web developer, as a professional foundation is essential before any further steps. Next, creating the website layout, product catalogue, and online payment system is scheduled, ensuring core functions are completed in logical order. Product photography and content writing follow so that high-quality visuals and descriptions enhance user experience. Testing is then conducted to identify issues before launch. Responsibilities are assigned based on skills—developers handle technical tasks, while staff provide product information. This sequence is justified because it </a:t>
            </a:r>
            <a:r>
              <a:rPr lang="en-US" b="0" dirty="0" err="1">
                <a:solidFill>
                  <a:srgbClr val="000000"/>
                </a:solidFill>
                <a:effectLst/>
                <a:latin typeface="Times New Roman" panose="02020603050405020304" pitchFamily="18" charset="0"/>
              </a:rPr>
              <a:t>minimises</a:t>
            </a:r>
            <a:r>
              <a:rPr lang="en-US" b="0" dirty="0">
                <a:solidFill>
                  <a:srgbClr val="000000"/>
                </a:solidFill>
                <a:effectLst/>
                <a:latin typeface="Times New Roman" panose="02020603050405020304" pitchFamily="18" charset="0"/>
              </a:rPr>
              <a:t> delays, ensures accuracy, and creates a smooth, </a:t>
            </a:r>
            <a:r>
              <a:rPr lang="en-US" b="0" dirty="0" err="1">
                <a:solidFill>
                  <a:srgbClr val="000000"/>
                </a:solidFill>
                <a:effectLst/>
                <a:latin typeface="Times New Roman" panose="02020603050405020304" pitchFamily="18" charset="0"/>
              </a:rPr>
              <a:t>organised</a:t>
            </a:r>
            <a:r>
              <a:rPr lang="en-US" b="0" dirty="0">
                <a:solidFill>
                  <a:srgbClr val="000000"/>
                </a:solidFill>
                <a:effectLst/>
                <a:latin typeface="Times New Roman" panose="02020603050405020304" pitchFamily="18" charset="0"/>
              </a:rPr>
              <a:t> pathway toward launching an effective online platform.</a:t>
            </a:r>
            <a:endParaRPr lang="en-US" b="0" dirty="0">
              <a:solidFill>
                <a:srgbClr val="242424"/>
              </a:solidFill>
              <a:effectLst/>
              <a:latin typeface="inherit"/>
            </a:endParaRPr>
          </a:p>
          <a:p>
            <a:pPr marL="0" indent="0" algn="ctr">
              <a:buNone/>
            </a:pPr>
            <a:endParaRPr lang="en-US" dirty="0"/>
          </a:p>
        </p:txBody>
      </p:sp>
    </p:spTree>
    <p:extLst>
      <p:ext uri="{BB962C8B-B14F-4D97-AF65-F5344CB8AC3E}">
        <p14:creationId xmlns:p14="http://schemas.microsoft.com/office/powerpoint/2010/main" val="3272578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87FE69-DEF4-AE54-3709-BCA7473C6FD6}"/>
              </a:ext>
            </a:extLst>
          </p:cNvPr>
          <p:cNvSpPr>
            <a:spLocks noGrp="1"/>
          </p:cNvSpPr>
          <p:nvPr>
            <p:ph idx="1"/>
          </p:nvPr>
        </p:nvSpPr>
        <p:spPr>
          <a:xfrm>
            <a:off x="838200" y="508000"/>
            <a:ext cx="10515600" cy="6043083"/>
          </a:xfrm>
        </p:spPr>
        <p:txBody>
          <a:bodyPr>
            <a:normAutofit/>
          </a:bodyPr>
          <a:lstStyle/>
          <a:p>
            <a:pPr marL="0" indent="0" algn="ctr" fontAlgn="base">
              <a:buNone/>
            </a:pPr>
            <a:br>
              <a:rPr lang="en-US" b="0" dirty="0">
                <a:solidFill>
                  <a:srgbClr val="000000"/>
                </a:solidFill>
                <a:effectLst/>
                <a:latin typeface="Arial" panose="020B0604020202020204" pitchFamily="34" charset="0"/>
              </a:rPr>
            </a:br>
            <a:r>
              <a:rPr lang="en-US" b="0" dirty="0">
                <a:solidFill>
                  <a:srgbClr val="000000"/>
                </a:solidFill>
                <a:effectLst/>
                <a:latin typeface="Times New Roman" panose="02020603050405020304" pitchFamily="18" charset="0"/>
              </a:rPr>
              <a:t>The implementation plan is structured to ensure the website is developed efficiently and accurately. The first task is engaging a professional web developer, as all subsequent steps depend on their technical expertise. This is followed by planning the website layout and features, scheduled early to establish a clear framework. Once the structure is defined, staff provide product information and images so the developer can build the catalogue. Testing is scheduled before launch to identify errors and ensure smooth functionality. Responsibilities are assigned according to expertise: the developer handles technical components while staff contribute content. This order reduces delays, maintains quality, and ensures a coordinated, successful launch of the online platform.</a:t>
            </a:r>
            <a:endParaRPr lang="en-US" b="0" dirty="0">
              <a:solidFill>
                <a:srgbClr val="242424"/>
              </a:solidFill>
              <a:effectLst/>
              <a:latin typeface="inherit"/>
            </a:endParaRPr>
          </a:p>
          <a:p>
            <a:pPr marL="0" indent="0">
              <a:buNone/>
            </a:pPr>
            <a:br>
              <a:rPr lang="en-US" b="0" dirty="0">
                <a:solidFill>
                  <a:srgbClr val="000000"/>
                </a:solidFill>
                <a:effectLst/>
                <a:latin typeface="Arial" panose="020B0604020202020204" pitchFamily="34" charset="0"/>
              </a:rPr>
            </a:br>
            <a:endParaRPr lang="en-US" dirty="0"/>
          </a:p>
        </p:txBody>
      </p:sp>
    </p:spTree>
    <p:extLst>
      <p:ext uri="{BB962C8B-B14F-4D97-AF65-F5344CB8AC3E}">
        <p14:creationId xmlns:p14="http://schemas.microsoft.com/office/powerpoint/2010/main" val="1024921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31E3DC-878D-F14E-F56C-5EBADFE4623C}"/>
              </a:ext>
            </a:extLst>
          </p:cNvPr>
          <p:cNvSpPr>
            <a:spLocks noGrp="1"/>
          </p:cNvSpPr>
          <p:nvPr>
            <p:ph idx="1"/>
          </p:nvPr>
        </p:nvSpPr>
        <p:spPr>
          <a:xfrm>
            <a:off x="514350" y="788458"/>
            <a:ext cx="11163300" cy="5281083"/>
          </a:xfrm>
        </p:spPr>
        <p:txBody>
          <a:bodyPr>
            <a:normAutofit fontScale="70000" lnSpcReduction="20000"/>
          </a:bodyPr>
          <a:lstStyle/>
          <a:p>
            <a:pPr marL="0" indent="0" rtl="0" fontAlgn="base">
              <a:buNone/>
            </a:pPr>
            <a:endParaRPr lang="en-US" b="0" dirty="0">
              <a:solidFill>
                <a:srgbClr val="000000"/>
              </a:solidFill>
              <a:effectLst/>
              <a:latin typeface="Arial" panose="020B0604020202020204" pitchFamily="34" charset="0"/>
            </a:endParaRPr>
          </a:p>
          <a:p>
            <a:pPr marL="0" indent="0" rtl="0" fontAlgn="base">
              <a:buNone/>
            </a:pPr>
            <a:r>
              <a:rPr lang="en-US" b="0" dirty="0">
                <a:solidFill>
                  <a:srgbClr val="000000"/>
                </a:solidFill>
                <a:effectLst/>
                <a:latin typeface="Times New Roman" panose="02020603050405020304" pitchFamily="18" charset="0"/>
              </a:rPr>
              <a:t>•Green Haven Florists’ core challenge is an outdated online presence, which limits customer reach and reduces competitiveness against modern online floral retailers. This issue directly contributes to declining sales and reduced visibility in a digitally driven market.</a:t>
            </a:r>
          </a:p>
          <a:p>
            <a:pPr marL="0" indent="0" rtl="0" fontAlgn="base">
              <a:buNone/>
            </a:pPr>
            <a:endParaRPr lang="en-US" b="0" dirty="0">
              <a:solidFill>
                <a:srgbClr val="242424"/>
              </a:solidFill>
              <a:effectLst/>
              <a:latin typeface="inherit"/>
            </a:endParaRPr>
          </a:p>
          <a:p>
            <a:pPr marL="0" indent="0" rtl="0" fontAlgn="base">
              <a:buNone/>
            </a:pPr>
            <a:r>
              <a:rPr lang="en-US" b="0" dirty="0">
                <a:solidFill>
                  <a:srgbClr val="000000"/>
                </a:solidFill>
                <a:effectLst/>
                <a:latin typeface="Times New Roman" panose="02020603050405020304" pitchFamily="18" charset="0"/>
              </a:rPr>
              <a:t>•Internal inefficiencies, including inventory management and inconsistent staff processes, intensify operational pressures, leading to waste, missed sales opportunities, and higher costs.</a:t>
            </a:r>
            <a:endParaRPr lang="en-US" dirty="0">
              <a:solidFill>
                <a:srgbClr val="242424"/>
              </a:solidFill>
              <a:latin typeface="inherit"/>
            </a:endParaRPr>
          </a:p>
          <a:p>
            <a:pPr marL="0" indent="0" rtl="0" fontAlgn="base">
              <a:buNone/>
            </a:pPr>
            <a:endParaRPr lang="en-US" b="0" dirty="0">
              <a:solidFill>
                <a:srgbClr val="000000"/>
              </a:solidFill>
              <a:effectLst/>
              <a:latin typeface="Times New Roman" panose="02020603050405020304" pitchFamily="18" charset="0"/>
            </a:endParaRPr>
          </a:p>
          <a:p>
            <a:pPr marL="0" indent="0" rtl="0" fontAlgn="base">
              <a:buNone/>
            </a:pPr>
            <a:r>
              <a:rPr lang="en-US" b="0" dirty="0">
                <a:solidFill>
                  <a:srgbClr val="000000"/>
                </a:solidFill>
                <a:effectLst/>
                <a:latin typeface="Times New Roman" panose="02020603050405020304" pitchFamily="18" charset="0"/>
              </a:rPr>
              <a:t>•Solution A—the development of a modern, mobile-friendly website with online ordering—emerged as the most effective option through PMI/Grid analysis, scoring highest for long-term impact, sales potential, and strategic value.</a:t>
            </a:r>
          </a:p>
          <a:p>
            <a:pPr marL="0" indent="0" rtl="0" fontAlgn="base">
              <a:buNone/>
            </a:pPr>
            <a:endParaRPr lang="en-US" b="0" dirty="0">
              <a:solidFill>
                <a:srgbClr val="242424"/>
              </a:solidFill>
              <a:effectLst/>
              <a:latin typeface="inherit"/>
            </a:endParaRPr>
          </a:p>
          <a:p>
            <a:pPr marL="0" indent="0" rtl="0" fontAlgn="base">
              <a:buNone/>
            </a:pPr>
            <a:r>
              <a:rPr lang="en-US" b="0" dirty="0">
                <a:solidFill>
                  <a:srgbClr val="000000"/>
                </a:solidFill>
                <a:effectLst/>
                <a:latin typeface="Times New Roman" panose="02020603050405020304" pitchFamily="18" charset="0"/>
              </a:rPr>
              <a:t>•Risks associated with the website, such as cost and technical challenges, are manageable and outweighed by significant long-term benefits in customer engagement and revenue growth</a:t>
            </a:r>
            <a:endParaRPr lang="en-US" b="0" dirty="0">
              <a:solidFill>
                <a:srgbClr val="242424"/>
              </a:solidFill>
              <a:effectLst/>
              <a:latin typeface="inherit"/>
            </a:endParaRPr>
          </a:p>
          <a:p>
            <a:pPr marL="0" indent="0" rtl="0" fontAlgn="base">
              <a:buNone/>
            </a:pPr>
            <a:r>
              <a:rPr lang="en-US" b="0" dirty="0">
                <a:solidFill>
                  <a:srgbClr val="000000"/>
                </a:solidFill>
                <a:effectLst/>
                <a:latin typeface="Times New Roman" panose="02020603050405020304" pitchFamily="18" charset="0"/>
              </a:rPr>
              <a:t>•A structured implementation plan ensures efficient execution, with responsibilities aligned to expertise and tasks sequenced logically to support a smooth, professional website launch.</a:t>
            </a:r>
            <a:endParaRPr lang="en-US" b="0" dirty="0">
              <a:solidFill>
                <a:srgbClr val="242424"/>
              </a:solidFill>
              <a:effectLst/>
              <a:latin typeface="inherit"/>
            </a:endParaRPr>
          </a:p>
          <a:p>
            <a:pPr marL="0" indent="0">
              <a:buNone/>
            </a:pPr>
            <a:br>
              <a:rPr lang="en-US" b="0" dirty="0">
                <a:solidFill>
                  <a:srgbClr val="000000"/>
                </a:solidFill>
                <a:effectLst/>
                <a:latin typeface="Arial" panose="020B0604020202020204" pitchFamily="34" charset="0"/>
              </a:rPr>
            </a:br>
            <a:endParaRPr lang="en-US" dirty="0"/>
          </a:p>
        </p:txBody>
      </p:sp>
    </p:spTree>
    <p:extLst>
      <p:ext uri="{BB962C8B-B14F-4D97-AF65-F5344CB8AC3E}">
        <p14:creationId xmlns:p14="http://schemas.microsoft.com/office/powerpoint/2010/main" val="2708551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DB6873-9A5F-55EA-C2B3-0E7B2FEA6284}"/>
              </a:ext>
            </a:extLst>
          </p:cNvPr>
          <p:cNvSpPr>
            <a:spLocks noGrp="1"/>
          </p:cNvSpPr>
          <p:nvPr>
            <p:ph idx="1"/>
          </p:nvPr>
        </p:nvSpPr>
        <p:spPr>
          <a:xfrm>
            <a:off x="1090083" y="550333"/>
            <a:ext cx="9398000" cy="5757334"/>
          </a:xfrm>
        </p:spPr>
        <p:txBody>
          <a:bodyPr>
            <a:normAutofit fontScale="62500" lnSpcReduction="20000"/>
          </a:bodyPr>
          <a:lstStyle/>
          <a:p>
            <a:pPr rtl="0"/>
            <a:r>
              <a:rPr lang="en-US" b="0" i="0" dirty="0">
                <a:solidFill>
                  <a:srgbClr val="000000"/>
                </a:solidFill>
                <a:effectLst/>
                <a:latin typeface="Times New Roman" panose="02020603050405020304" pitchFamily="18" charset="0"/>
              </a:rPr>
              <a:t>Chaffey, D. &amp; Ellis-Chadwick, F. (2019) Digital Marketing. 7th </a:t>
            </a:r>
            <a:r>
              <a:rPr lang="en-US" b="0" i="0" dirty="0" err="1">
                <a:solidFill>
                  <a:srgbClr val="000000"/>
                </a:solidFill>
                <a:effectLst/>
                <a:latin typeface="Times New Roman" panose="02020603050405020304" pitchFamily="18" charset="0"/>
              </a:rPr>
              <a:t>edn</a:t>
            </a:r>
            <a:r>
              <a:rPr lang="en-US" b="0" i="0" dirty="0">
                <a:solidFill>
                  <a:srgbClr val="000000"/>
                </a:solidFill>
                <a:effectLst/>
                <a:latin typeface="Times New Roman" panose="02020603050405020304" pitchFamily="18" charset="0"/>
              </a:rPr>
              <a:t>. Pearson.</a:t>
            </a:r>
            <a:endParaRPr lang="en-US" b="0" i="0" dirty="0">
              <a:solidFill>
                <a:srgbClr val="242424"/>
              </a:solidFill>
              <a:effectLst/>
              <a:latin typeface="Segoe UI" panose="020B0502040204020203" pitchFamily="34" charset="0"/>
            </a:endParaRPr>
          </a:p>
          <a:p>
            <a:pPr marL="0" indent="0">
              <a:buNone/>
            </a:pPr>
            <a:r>
              <a:rPr lang="en-US" b="0" i="0" dirty="0">
                <a:solidFill>
                  <a:srgbClr val="000000"/>
                </a:solidFill>
                <a:effectLst/>
                <a:latin typeface="Times New Roman" panose="02020603050405020304" pitchFamily="18" charset="0"/>
              </a:rPr>
              <a:t>Available at: </a:t>
            </a:r>
            <a:r>
              <a:rPr lang="en-US" b="0" i="0" dirty="0">
                <a:solidFill>
                  <a:srgbClr val="000000"/>
                </a:solidFill>
                <a:effectLst/>
                <a:latin typeface="Times New Roman" panose="02020603050405020304" pitchFamily="18" charset="0"/>
                <a:hlinkClick r:id="rId2" tooltip="https://www.pearson.com/en-gb/subject-catalog/p/digital-marketing/P200000003567/9781292241579"/>
              </a:rPr>
              <a:t>https://www.pearson.com/en-gb/subject-catalog/p/digital-marketing/P200000003567/9781292241579</a:t>
            </a:r>
            <a:endParaRPr lang="en-US" b="0" i="0" dirty="0">
              <a:solidFill>
                <a:srgbClr val="000000"/>
              </a:solidFill>
              <a:effectLst/>
              <a:latin typeface="Times New Roman" panose="02020603050405020304" pitchFamily="18" charset="0"/>
            </a:endParaRPr>
          </a:p>
          <a:p>
            <a:pPr marL="0" indent="0">
              <a:buNone/>
            </a:pPr>
            <a:endParaRPr lang="en-US" b="0" i="0" dirty="0">
              <a:solidFill>
                <a:srgbClr val="242424"/>
              </a:solidFill>
              <a:effectLst/>
              <a:latin typeface="Segoe UI" panose="020B0502040204020203" pitchFamily="34" charset="0"/>
            </a:endParaRPr>
          </a:p>
          <a:p>
            <a:r>
              <a:rPr lang="en-US" b="0" i="0" dirty="0" err="1">
                <a:solidFill>
                  <a:srgbClr val="000000"/>
                </a:solidFill>
                <a:effectLst/>
                <a:latin typeface="Times New Roman" panose="02020603050405020304" pitchFamily="18" charset="0"/>
              </a:rPr>
              <a:t>Heizer</a:t>
            </a:r>
            <a:r>
              <a:rPr lang="en-US" b="0" i="0" dirty="0">
                <a:solidFill>
                  <a:srgbClr val="000000"/>
                </a:solidFill>
                <a:effectLst/>
                <a:latin typeface="Times New Roman" panose="02020603050405020304" pitchFamily="18" charset="0"/>
              </a:rPr>
              <a:t>, J., Render, B. &amp; Munson, C. (2020) Operations Management: Sustainability and Supply Chain Management. 13th </a:t>
            </a:r>
            <a:r>
              <a:rPr lang="en-US" b="0" i="0" dirty="0" err="1">
                <a:solidFill>
                  <a:srgbClr val="000000"/>
                </a:solidFill>
                <a:effectLst/>
                <a:latin typeface="Times New Roman" panose="02020603050405020304" pitchFamily="18" charset="0"/>
              </a:rPr>
              <a:t>edn</a:t>
            </a:r>
            <a:r>
              <a:rPr lang="en-US" b="0" i="0" dirty="0">
                <a:solidFill>
                  <a:srgbClr val="000000"/>
                </a:solidFill>
                <a:effectLst/>
                <a:latin typeface="Times New Roman" panose="02020603050405020304" pitchFamily="18" charset="0"/>
              </a:rPr>
              <a:t>. Pearson.</a:t>
            </a:r>
            <a:endParaRPr lang="en-US" b="0" i="0" dirty="0">
              <a:solidFill>
                <a:srgbClr val="242424"/>
              </a:solidFill>
              <a:effectLst/>
              <a:latin typeface="Segoe UI" panose="020B0502040204020203" pitchFamily="34" charset="0"/>
            </a:endParaRPr>
          </a:p>
          <a:p>
            <a:pPr marL="0" indent="0">
              <a:buNone/>
            </a:pPr>
            <a:r>
              <a:rPr lang="en-US" b="0" i="0" dirty="0">
                <a:solidFill>
                  <a:srgbClr val="000000"/>
                </a:solidFill>
                <a:effectLst/>
                <a:latin typeface="Times New Roman" panose="02020603050405020304" pitchFamily="18" charset="0"/>
              </a:rPr>
              <a:t>Available at: </a:t>
            </a:r>
            <a:r>
              <a:rPr lang="en-US" b="0" i="0" dirty="0">
                <a:solidFill>
                  <a:srgbClr val="000000"/>
                </a:solidFill>
                <a:effectLst/>
                <a:latin typeface="Times New Roman" panose="02020603050405020304" pitchFamily="18" charset="0"/>
                <a:hlinkClick r:id="rId3" tooltip="https://www.pearson.com/store/p/operations-management/P100002754692"/>
              </a:rPr>
              <a:t>https://www.pearson.com/store/p/operations-management/P100002754692</a:t>
            </a:r>
            <a:endParaRPr lang="en-US" b="0" i="0" dirty="0">
              <a:solidFill>
                <a:srgbClr val="242424"/>
              </a:solidFill>
              <a:effectLst/>
              <a:latin typeface="Segoe UI" panose="020B0502040204020203" pitchFamily="34" charset="0"/>
            </a:endParaRPr>
          </a:p>
          <a:p>
            <a:pPr marL="0" indent="0">
              <a:buNone/>
            </a:pPr>
            <a:endParaRPr lang="en-US" dirty="0"/>
          </a:p>
          <a:p>
            <a:r>
              <a:rPr lang="en-US" b="0" i="0" dirty="0">
                <a:solidFill>
                  <a:srgbClr val="000000"/>
                </a:solidFill>
                <a:effectLst/>
                <a:latin typeface="Times New Roman" panose="02020603050405020304" pitchFamily="18" charset="0"/>
              </a:rPr>
              <a:t>Kotler, P. &amp; Keller, K.L. (2016) Marketing Management. 15th </a:t>
            </a:r>
            <a:r>
              <a:rPr lang="en-US" b="0" i="0" dirty="0" err="1">
                <a:solidFill>
                  <a:srgbClr val="000000"/>
                </a:solidFill>
                <a:effectLst/>
                <a:latin typeface="Times New Roman" panose="02020603050405020304" pitchFamily="18" charset="0"/>
              </a:rPr>
              <a:t>edn</a:t>
            </a:r>
            <a:r>
              <a:rPr lang="en-US" b="0" i="0" dirty="0">
                <a:solidFill>
                  <a:srgbClr val="000000"/>
                </a:solidFill>
                <a:effectLst/>
                <a:latin typeface="Times New Roman" panose="02020603050405020304" pitchFamily="18" charset="0"/>
              </a:rPr>
              <a:t>. Pearson.</a:t>
            </a:r>
            <a:endParaRPr lang="en-US" b="0" i="0" dirty="0">
              <a:solidFill>
                <a:srgbClr val="242424"/>
              </a:solidFill>
              <a:effectLst/>
              <a:latin typeface="Segoe UI" panose="020B0502040204020203" pitchFamily="34" charset="0"/>
            </a:endParaRPr>
          </a:p>
          <a:p>
            <a:pPr marL="0" indent="0">
              <a:buNone/>
            </a:pPr>
            <a:r>
              <a:rPr lang="en-US" b="0" i="0" dirty="0">
                <a:solidFill>
                  <a:srgbClr val="000000"/>
                </a:solidFill>
                <a:effectLst/>
                <a:latin typeface="Times New Roman" panose="02020603050405020304" pitchFamily="18" charset="0"/>
              </a:rPr>
              <a:t>Available at: </a:t>
            </a:r>
            <a:r>
              <a:rPr lang="en-US" b="0" i="0" dirty="0">
                <a:solidFill>
                  <a:srgbClr val="000000"/>
                </a:solidFill>
                <a:effectLst/>
                <a:latin typeface="Times New Roman" panose="02020603050405020304" pitchFamily="18" charset="0"/>
                <a:hlinkClick r:id="rId4" tooltip="https://www.pearson.com/store/p/marketing-management/P100000216364"/>
              </a:rPr>
              <a:t>https://www.pearson.com/store/p/marketing-management/P100000216364</a:t>
            </a:r>
            <a:endParaRPr lang="en-US" b="0" i="0" dirty="0">
              <a:solidFill>
                <a:srgbClr val="000000"/>
              </a:solidFill>
              <a:effectLst/>
              <a:latin typeface="Times New Roman" panose="02020603050405020304" pitchFamily="18" charset="0"/>
            </a:endParaRPr>
          </a:p>
          <a:p>
            <a:pPr marL="0" indent="0">
              <a:buNone/>
            </a:pPr>
            <a:endParaRPr lang="en-US" b="0" i="0" dirty="0">
              <a:solidFill>
                <a:srgbClr val="000000"/>
              </a:solidFill>
              <a:effectLst/>
              <a:latin typeface="Times New Roman" panose="02020603050405020304" pitchFamily="18" charset="0"/>
            </a:endParaRPr>
          </a:p>
          <a:p>
            <a:r>
              <a:rPr lang="en-US" b="0" i="0" dirty="0">
                <a:solidFill>
                  <a:srgbClr val="000000"/>
                </a:solidFill>
                <a:effectLst/>
                <a:latin typeface="Times New Roman" panose="02020603050405020304" pitchFamily="18" charset="0"/>
              </a:rPr>
              <a:t>Laudon, K.C. &amp; </a:t>
            </a:r>
            <a:r>
              <a:rPr lang="en-US" b="0" i="0" dirty="0" err="1">
                <a:solidFill>
                  <a:srgbClr val="000000"/>
                </a:solidFill>
                <a:effectLst/>
                <a:latin typeface="Times New Roman" panose="02020603050405020304" pitchFamily="18" charset="0"/>
              </a:rPr>
              <a:t>Traver</a:t>
            </a:r>
            <a:r>
              <a:rPr lang="en-US" b="0" i="0" dirty="0">
                <a:solidFill>
                  <a:srgbClr val="000000"/>
                </a:solidFill>
                <a:effectLst/>
                <a:latin typeface="Times New Roman" panose="02020603050405020304" pitchFamily="18" charset="0"/>
              </a:rPr>
              <a:t>, C.G. (2021) E-commerce: Business, Technology, Society. 16th </a:t>
            </a:r>
            <a:r>
              <a:rPr lang="en-US" b="0" i="0" dirty="0" err="1">
                <a:solidFill>
                  <a:srgbClr val="000000"/>
                </a:solidFill>
                <a:effectLst/>
                <a:latin typeface="Times New Roman" panose="02020603050405020304" pitchFamily="18" charset="0"/>
              </a:rPr>
              <a:t>edn</a:t>
            </a:r>
            <a:r>
              <a:rPr lang="en-US" b="0" i="0" dirty="0">
                <a:solidFill>
                  <a:srgbClr val="000000"/>
                </a:solidFill>
                <a:effectLst/>
                <a:latin typeface="Times New Roman" panose="02020603050405020304" pitchFamily="18" charset="0"/>
              </a:rPr>
              <a:t>. Pearson.</a:t>
            </a:r>
            <a:endParaRPr lang="en-US" b="0" i="0" dirty="0">
              <a:solidFill>
                <a:srgbClr val="242424"/>
              </a:solidFill>
              <a:effectLst/>
              <a:latin typeface="Segoe UI" panose="020B0502040204020203" pitchFamily="34" charset="0"/>
            </a:endParaRPr>
          </a:p>
          <a:p>
            <a:pPr marL="0" indent="0">
              <a:buNone/>
            </a:pPr>
            <a:r>
              <a:rPr lang="en-US" b="0" i="0" dirty="0">
                <a:solidFill>
                  <a:srgbClr val="000000"/>
                </a:solidFill>
                <a:effectLst/>
                <a:latin typeface="Times New Roman" panose="02020603050405020304" pitchFamily="18" charset="0"/>
              </a:rPr>
              <a:t>Available at: </a:t>
            </a:r>
            <a:r>
              <a:rPr lang="en-US" b="0" i="0" dirty="0">
                <a:solidFill>
                  <a:srgbClr val="000000"/>
                </a:solidFill>
                <a:effectLst/>
                <a:latin typeface="Times New Roman" panose="02020603050405020304" pitchFamily="18" charset="0"/>
                <a:hlinkClick r:id="rId5" tooltip="https://www.pearson.com/store/p/e-commerce-2021/P100002737986"/>
              </a:rPr>
              <a:t>https://www.pearson.com/store/p/e-commerce-2021/P100002737986</a:t>
            </a:r>
            <a:endParaRPr lang="en-US" b="0" i="0" dirty="0">
              <a:solidFill>
                <a:srgbClr val="000000"/>
              </a:solidFill>
              <a:effectLst/>
              <a:latin typeface="Times New Roman" panose="02020603050405020304" pitchFamily="18" charset="0"/>
            </a:endParaRPr>
          </a:p>
          <a:p>
            <a:pPr marL="0" indent="0">
              <a:buNone/>
            </a:pPr>
            <a:endParaRPr lang="en-US" b="0" i="0" dirty="0">
              <a:solidFill>
                <a:srgbClr val="242424"/>
              </a:solidFill>
              <a:effectLst/>
              <a:latin typeface="Segoe UI" panose="020B0502040204020203" pitchFamily="34" charset="0"/>
            </a:endParaRPr>
          </a:p>
          <a:p>
            <a:r>
              <a:rPr lang="en-US" dirty="0" err="1">
                <a:solidFill>
                  <a:srgbClr val="000000"/>
                </a:solidFill>
                <a:effectLst/>
                <a:latin typeface="Times New Roman" panose="02020603050405020304" pitchFamily="18" charset="0"/>
              </a:rPr>
              <a:t>Storey</a:t>
            </a:r>
            <a:r>
              <a:rPr lang="en-US" dirty="0">
                <a:solidFill>
                  <a:srgbClr val="000000"/>
                </a:solidFill>
                <a:effectLst/>
                <a:latin typeface="Times New Roman" panose="02020603050405020304" pitchFamily="18" charset="0"/>
              </a:rPr>
              <a:t>, D.J. &amp; Greene, F.J. (2018) Small Business and Entrepreneurship. 2nd </a:t>
            </a:r>
            <a:r>
              <a:rPr lang="en-US" dirty="0" err="1">
                <a:solidFill>
                  <a:srgbClr val="000000"/>
                </a:solidFill>
                <a:effectLst/>
                <a:latin typeface="Times New Roman" panose="02020603050405020304" pitchFamily="18" charset="0"/>
              </a:rPr>
              <a:t>edn</a:t>
            </a:r>
            <a:r>
              <a:rPr lang="en-US" dirty="0">
                <a:solidFill>
                  <a:srgbClr val="000000"/>
                </a:solidFill>
                <a:effectLst/>
                <a:latin typeface="Times New Roman" panose="02020603050405020304" pitchFamily="18" charset="0"/>
              </a:rPr>
              <a:t>. Pearson.</a:t>
            </a:r>
            <a:endParaRPr lang="en-US" dirty="0">
              <a:effectLst/>
            </a:endParaRPr>
          </a:p>
          <a:p>
            <a:pPr marL="0" indent="0">
              <a:buNone/>
            </a:pPr>
            <a:r>
              <a:rPr lang="en-US" dirty="0">
                <a:solidFill>
                  <a:srgbClr val="000000"/>
                </a:solidFill>
                <a:effectLst/>
                <a:latin typeface="Times New Roman" panose="02020603050405020304" pitchFamily="18" charset="0"/>
              </a:rPr>
              <a:t>Available at: </a:t>
            </a:r>
            <a:r>
              <a:rPr lang="en-US" dirty="0">
                <a:solidFill>
                  <a:srgbClr val="000000"/>
                </a:solidFill>
                <a:effectLst/>
                <a:latin typeface="Times New Roman" panose="02020603050405020304" pitchFamily="18" charset="0"/>
                <a:hlinkClick r:id="rId6" tooltip="https://www.pearson.com/en-gb/subject-catalog/p/small-business-and-entrepreneurship/P200000003757"/>
              </a:rPr>
              <a:t>https://www.pearson.com/en-gb/subject-catalog/p/small-business-and-entrepreneurship/P200000003757</a:t>
            </a:r>
            <a:endParaRPr lang="en-US" dirty="0">
              <a:effectLst/>
            </a:endParaRPr>
          </a:p>
          <a:p>
            <a:pPr marL="0" indent="0" rtl="0" fontAlgn="base">
              <a:buNone/>
            </a:pPr>
            <a:br>
              <a:rPr lang="en-US" dirty="0"/>
            </a:br>
            <a:endParaRPr lang="en-US" dirty="0"/>
          </a:p>
        </p:txBody>
      </p:sp>
    </p:spTree>
    <p:extLst>
      <p:ext uri="{BB962C8B-B14F-4D97-AF65-F5344CB8AC3E}">
        <p14:creationId xmlns:p14="http://schemas.microsoft.com/office/powerpoint/2010/main" val="35886738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Nicoleta Robu (2440060)</dc:creator>
  <cp:lastModifiedBy>Nicoleta Robu (2440060)</cp:lastModifiedBy>
  <cp:revision>3</cp:revision>
  <dcterms:created xsi:type="dcterms:W3CDTF">2025-11-18T06:08:06Z</dcterms:created>
  <dcterms:modified xsi:type="dcterms:W3CDTF">2025-11-18T07:06:26Z</dcterms:modified>
</cp:coreProperties>
</file>