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7/18/2026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assets.pharmacyregulation.org/files/2024-01/Standards%20for%20the%20initial%20education%20and%20training%20of%20pharmacists%20January%202021%20final%20v1.4.pdf" TargetMode="External" /><Relationship Id="rId2" Type="http://schemas.openxmlformats.org/officeDocument/2006/relationships/hyperlink" Target="https://developmentgoals.fip.org/" TargetMode="External" /><Relationship Id="rId1" Type="http://schemas.openxmlformats.org/officeDocument/2006/relationships/slideLayout" Target="../slideLayouts/slideLayout2.xml" /><Relationship Id="rId6" Type="http://schemas.openxmlformats.org/officeDocument/2006/relationships/hyperlink" Target="https://www.who.int/teams/integrated-health-services/patient-safety/policy/global-patient-safety-action-plan" TargetMode="External" /><Relationship Id="rId5" Type="http://schemas.openxmlformats.org/officeDocument/2006/relationships/hyperlink" Target="https://www.rcpharm.org/education/core-advanced-pharmacist-curriculum/" TargetMode="External" /><Relationship Id="rId4" Type="http://schemas.openxmlformats.org/officeDocument/2006/relationships/hyperlink" Target="https://www.nice.org.uk/guidance/ng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F858-65B1-4CA9-AB5D-5D8C42D70652}"/>
              </a:ext>
            </a:extLst>
          </p:cNvPr>
          <p:cNvSpPr>
            <a:spLocks noGrp="1"/>
          </p:cNvSpPr>
          <p:nvPr>
            <p:ph type="ctrTitle"/>
          </p:nvPr>
        </p:nvSpPr>
        <p:spPr>
          <a:xfrm>
            <a:off x="3633831" y="1196550"/>
            <a:ext cx="5967369" cy="2323751"/>
          </a:xfrm>
        </p:spPr>
        <p:txBody>
          <a:bodyPr>
            <a:normAutofit/>
          </a:bodyPr>
          <a:lstStyle/>
          <a:p>
            <a:pPr algn="ctr"/>
            <a:r>
              <a:rPr lang="en-GB" sz="3200" b="1" dirty="0"/>
              <a:t>Critical Thinking in Pharmacy</a:t>
            </a:r>
            <a:br>
              <a:rPr lang="en-GB" b="1" dirty="0"/>
            </a:br>
            <a:r>
              <a:rPr lang="en-US" sz="2800" b="1" dirty="0"/>
              <a:t>LCHS4009 – Employability Skills</a:t>
            </a:r>
            <a:endParaRPr lang="en-GB" sz="2800" b="1" dirty="0"/>
          </a:p>
        </p:txBody>
      </p:sp>
      <p:sp>
        <p:nvSpPr>
          <p:cNvPr id="3" name="Subtitle 2">
            <a:extLst>
              <a:ext uri="{FF2B5EF4-FFF2-40B4-BE49-F238E27FC236}">
                <a16:creationId xmlns:a16="http://schemas.microsoft.com/office/drawing/2014/main" id="{8F9CC9D7-7185-4A26-A0C3-4AD877511538}"/>
              </a:ext>
            </a:extLst>
          </p:cNvPr>
          <p:cNvSpPr>
            <a:spLocks noGrp="1"/>
          </p:cNvSpPr>
          <p:nvPr>
            <p:ph type="subTitle" idx="1"/>
          </p:nvPr>
        </p:nvSpPr>
        <p:spPr>
          <a:xfrm>
            <a:off x="4495377" y="3771274"/>
            <a:ext cx="4244276" cy="1977614"/>
          </a:xfrm>
        </p:spPr>
        <p:txBody>
          <a:bodyPr>
            <a:normAutofit fontScale="77500" lnSpcReduction="20000"/>
          </a:bodyPr>
          <a:lstStyle/>
          <a:p>
            <a:pPr algn="ctr"/>
            <a:r>
              <a:rPr lang="en-GB" dirty="0"/>
              <a:t>Student’s Name</a:t>
            </a:r>
            <a:r>
              <a:rPr lang="ru-RU" dirty="0"/>
              <a:t>: </a:t>
            </a:r>
            <a:r>
              <a:rPr lang="ru-RU" dirty="0" err="1"/>
              <a:t>Volodymyr</a:t>
            </a:r>
            <a:r>
              <a:rPr lang="ru-RU" dirty="0"/>
              <a:t> </a:t>
            </a:r>
            <a:r>
              <a:rPr lang="ru-RU" dirty="0" err="1"/>
              <a:t>Kalhin</a:t>
            </a:r>
            <a:r>
              <a:rPr lang="ru-RU"/>
              <a:t> (#2514104)</a:t>
            </a:r>
            <a:endParaRPr lang="en-GB" dirty="0"/>
          </a:p>
          <a:p>
            <a:pPr algn="ctr"/>
            <a:r>
              <a:rPr lang="en-GB" dirty="0"/>
              <a:t>Lecturer’s Name</a:t>
            </a:r>
            <a:r>
              <a:rPr lang="ru-RU" dirty="0"/>
              <a:t>: </a:t>
            </a:r>
            <a:r>
              <a:rPr lang="ru-RU" dirty="0" err="1"/>
              <a:t>Natalia</a:t>
            </a:r>
            <a:r>
              <a:rPr lang="ru-RU" dirty="0"/>
              <a:t> </a:t>
            </a:r>
            <a:r>
              <a:rPr lang="ru-RU" dirty="0" err="1"/>
              <a:t>Dozie</a:t>
            </a:r>
            <a:endParaRPr lang="en-GB" dirty="0"/>
          </a:p>
          <a:p>
            <a:pPr algn="ctr"/>
            <a:r>
              <a:rPr lang="en-GB" dirty="0"/>
              <a:t>Institutional Affiliation</a:t>
            </a:r>
            <a:r>
              <a:rPr lang="ru-RU" dirty="0"/>
              <a:t>: University of Wales Trinity </a:t>
            </a:r>
            <a:r>
              <a:rPr lang="ru-RU" dirty="0" err="1"/>
              <a:t>Saint</a:t>
            </a:r>
            <a:r>
              <a:rPr lang="ru-RU" dirty="0"/>
              <a:t> </a:t>
            </a:r>
            <a:r>
              <a:rPr lang="ru-RU" dirty="0" err="1"/>
              <a:t>David</a:t>
            </a:r>
            <a:r>
              <a:rPr lang="ru-RU" dirty="0"/>
              <a:t> </a:t>
            </a:r>
            <a:endParaRPr lang="en-GB" dirty="0"/>
          </a:p>
          <a:p>
            <a:pPr algn="ctr"/>
            <a:r>
              <a:rPr lang="en-GB" dirty="0"/>
              <a:t>Course</a:t>
            </a:r>
            <a:r>
              <a:rPr lang="ru-RU" dirty="0"/>
              <a:t>: </a:t>
            </a:r>
            <a:r>
              <a:rPr lang="ru-RU" dirty="0" err="1"/>
              <a:t>Professional</a:t>
            </a:r>
            <a:r>
              <a:rPr lang="ru-RU" dirty="0"/>
              <a:t> </a:t>
            </a:r>
            <a:r>
              <a:rPr lang="ru-RU" dirty="0" err="1"/>
              <a:t>Development</a:t>
            </a:r>
            <a:r>
              <a:rPr lang="ru-RU" dirty="0"/>
              <a:t> </a:t>
            </a:r>
            <a:r>
              <a:rPr lang="ru-RU" dirty="0" err="1"/>
              <a:t>within</a:t>
            </a:r>
            <a:r>
              <a:rPr lang="ru-RU" dirty="0"/>
              <a:t> </a:t>
            </a:r>
            <a:r>
              <a:rPr lang="ru-RU" dirty="0" err="1"/>
              <a:t>Health</a:t>
            </a:r>
            <a:r>
              <a:rPr lang="ru-RU" dirty="0"/>
              <a:t> </a:t>
            </a:r>
            <a:r>
              <a:rPr lang="ru-RU" dirty="0" err="1"/>
              <a:t>and</a:t>
            </a:r>
            <a:r>
              <a:rPr lang="ru-RU" dirty="0"/>
              <a:t> </a:t>
            </a:r>
            <a:r>
              <a:rPr lang="ru-RU" dirty="0" err="1"/>
              <a:t>Social</a:t>
            </a:r>
            <a:r>
              <a:rPr lang="ru-RU" dirty="0"/>
              <a:t> </a:t>
            </a:r>
            <a:r>
              <a:rPr lang="ru-RU" dirty="0" err="1"/>
              <a:t>Care</a:t>
            </a:r>
            <a:r>
              <a:rPr lang="ru-RU" dirty="0"/>
              <a:t> (LCHS4009)</a:t>
            </a:r>
            <a:endParaRPr lang="en-GB" dirty="0"/>
          </a:p>
          <a:p>
            <a:pPr algn="ctr"/>
            <a:r>
              <a:rPr lang="en-GB" dirty="0"/>
              <a:t>Date of Submission</a:t>
            </a:r>
            <a:r>
              <a:rPr lang="ru-RU" dirty="0"/>
              <a:t>: 18.07.2026</a:t>
            </a:r>
            <a:endParaRPr lang="en-GB" dirty="0"/>
          </a:p>
        </p:txBody>
      </p:sp>
    </p:spTree>
    <p:extLst>
      <p:ext uri="{BB962C8B-B14F-4D97-AF65-F5344CB8AC3E}">
        <p14:creationId xmlns:p14="http://schemas.microsoft.com/office/powerpoint/2010/main" val="336527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C78B-4D50-4759-BDC8-C1E3F88D0600}"/>
              </a:ext>
            </a:extLst>
          </p:cNvPr>
          <p:cNvSpPr>
            <a:spLocks noGrp="1"/>
          </p:cNvSpPr>
          <p:nvPr>
            <p:ph type="title"/>
          </p:nvPr>
        </p:nvSpPr>
        <p:spPr/>
        <p:txBody>
          <a:bodyPr/>
          <a:lstStyle/>
          <a:p>
            <a:pPr algn="ctr"/>
            <a:r>
              <a:rPr lang="en-GB" b="1" dirty="0"/>
              <a:t>What is Critical Thinking?</a:t>
            </a:r>
          </a:p>
        </p:txBody>
      </p:sp>
      <p:sp>
        <p:nvSpPr>
          <p:cNvPr id="3" name="Content Placeholder 2">
            <a:extLst>
              <a:ext uri="{FF2B5EF4-FFF2-40B4-BE49-F238E27FC236}">
                <a16:creationId xmlns:a16="http://schemas.microsoft.com/office/drawing/2014/main" id="{29E58BF8-49AB-415D-B89F-4E4B0F9DB7C6}"/>
              </a:ext>
            </a:extLst>
          </p:cNvPr>
          <p:cNvSpPr>
            <a:spLocks noGrp="1"/>
          </p:cNvSpPr>
          <p:nvPr>
            <p:ph idx="1"/>
          </p:nvPr>
        </p:nvSpPr>
        <p:spPr/>
        <p:txBody>
          <a:bodyPr/>
          <a:lstStyle/>
          <a:p>
            <a:r>
              <a:rPr lang="en-GB" dirty="0"/>
              <a:t>Critical thinking is objective analysis, evaluation, and interpretation of information for objective decision-making. </a:t>
            </a:r>
            <a:endParaRPr lang="en-KE" dirty="0"/>
          </a:p>
          <a:p>
            <a:r>
              <a:rPr lang="en-GB" dirty="0"/>
              <a:t>It involves provocative concepts, analysing and assessing claims, recognizing bias, and considering alternative methods to enhance the benefits (</a:t>
            </a:r>
            <a:r>
              <a:rPr lang="en-GB" dirty="0" err="1"/>
              <a:t>Facione</a:t>
            </a:r>
            <a:r>
              <a:rPr lang="en-GB" dirty="0"/>
              <a:t>, 2020). </a:t>
            </a:r>
            <a:endParaRPr lang="en-KE" dirty="0"/>
          </a:p>
          <a:p>
            <a:r>
              <a:rPr lang="en-GB" dirty="0"/>
              <a:t>The critical thinking process is a component of clinical reasoning in the field of pharmacy, where it is used to evaluate patient records, analyse laboratory reports, check medication plans, and to pinpoint any potential medication difficulties. </a:t>
            </a:r>
            <a:endParaRPr lang="en-KE" dirty="0"/>
          </a:p>
          <a:p>
            <a:r>
              <a:rPr lang="en-GB" dirty="0"/>
              <a:t>Skills are used in evidence-based decision-making to help pharmacists provide safe, effective, and patient-centred care, and to minimise the potential for medication errors (General Pharmaceutical Council, 2021).</a:t>
            </a:r>
            <a:endParaRPr lang="en-KE" dirty="0"/>
          </a:p>
          <a:p>
            <a:endParaRPr lang="en-GB" dirty="0"/>
          </a:p>
        </p:txBody>
      </p:sp>
    </p:spTree>
    <p:extLst>
      <p:ext uri="{BB962C8B-B14F-4D97-AF65-F5344CB8AC3E}">
        <p14:creationId xmlns:p14="http://schemas.microsoft.com/office/powerpoint/2010/main" val="1029682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0B3A0-26B2-4C77-BDE2-B2B94EB5D315}"/>
              </a:ext>
            </a:extLst>
          </p:cNvPr>
          <p:cNvSpPr>
            <a:spLocks noGrp="1"/>
          </p:cNvSpPr>
          <p:nvPr>
            <p:ph type="title"/>
          </p:nvPr>
        </p:nvSpPr>
        <p:spPr/>
        <p:txBody>
          <a:bodyPr>
            <a:normAutofit fontScale="90000"/>
          </a:bodyPr>
          <a:lstStyle/>
          <a:p>
            <a:pPr algn="ctr"/>
            <a:r>
              <a:rPr lang="en-GB" b="1" dirty="0"/>
              <a:t>Why is Critical Thinking Important in Pharmacy? </a:t>
            </a:r>
            <a:br>
              <a:rPr lang="en-KE" dirty="0"/>
            </a:br>
            <a:endParaRPr lang="en-GB" dirty="0"/>
          </a:p>
        </p:txBody>
      </p:sp>
      <p:sp>
        <p:nvSpPr>
          <p:cNvPr id="3" name="Content Placeholder 2">
            <a:extLst>
              <a:ext uri="{FF2B5EF4-FFF2-40B4-BE49-F238E27FC236}">
                <a16:creationId xmlns:a16="http://schemas.microsoft.com/office/drawing/2014/main" id="{AD4C1BD6-E999-49C8-A154-FD6834698F49}"/>
              </a:ext>
            </a:extLst>
          </p:cNvPr>
          <p:cNvSpPr>
            <a:spLocks noGrp="1"/>
          </p:cNvSpPr>
          <p:nvPr>
            <p:ph idx="1"/>
          </p:nvPr>
        </p:nvSpPr>
        <p:spPr/>
        <p:txBody>
          <a:bodyPr/>
          <a:lstStyle/>
          <a:p>
            <a:r>
              <a:rPr lang="en-GB" dirty="0"/>
              <a:t>Critical thinking is an essential skill in all fields of study and is especially important in the practice of pharmacy, as a pharmacist's judgment and critical thinking can play an important role in patient care and safety. </a:t>
            </a:r>
            <a:endParaRPr lang="en-KE" dirty="0"/>
          </a:p>
          <a:p>
            <a:r>
              <a:rPr lang="en-GB" dirty="0"/>
              <a:t>This will help pharmacists to prevent medication errors and adverse drug events (WHO, 2022) by assessing prescriptions, considering specific patient circumstances, and identifying potential hazards before giving medicines. </a:t>
            </a:r>
            <a:endParaRPr lang="en-KE" dirty="0"/>
          </a:p>
          <a:p>
            <a:r>
              <a:rPr lang="en-GB" dirty="0"/>
              <a:t>With increasing complexity, pharmacists will be expected to use clinical judgement, to be able to interpret evidence and to work collaboratively in multidisciplinary teams.</a:t>
            </a:r>
            <a:endParaRPr lang="en-KE" dirty="0"/>
          </a:p>
          <a:p>
            <a:r>
              <a:rPr lang="en-GB" dirty="0"/>
              <a:t> Critical thinking been seen as key by the Royal Pharmaceutical Society (2024) and the International Pharmaceutical Federation (2023) to deliver patient-centred, evidence-based care and quality healthcare for patients.</a:t>
            </a:r>
            <a:endParaRPr lang="en-KE" dirty="0"/>
          </a:p>
          <a:p>
            <a:endParaRPr lang="en-GB" dirty="0"/>
          </a:p>
        </p:txBody>
      </p:sp>
    </p:spTree>
    <p:extLst>
      <p:ext uri="{BB962C8B-B14F-4D97-AF65-F5344CB8AC3E}">
        <p14:creationId xmlns:p14="http://schemas.microsoft.com/office/powerpoint/2010/main" val="1840066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252FD-8D51-4CA6-B229-A0FBCC0F40D0}"/>
              </a:ext>
            </a:extLst>
          </p:cNvPr>
          <p:cNvSpPr>
            <a:spLocks noGrp="1"/>
          </p:cNvSpPr>
          <p:nvPr>
            <p:ph type="title"/>
          </p:nvPr>
        </p:nvSpPr>
        <p:spPr/>
        <p:txBody>
          <a:bodyPr/>
          <a:lstStyle/>
          <a:p>
            <a:r>
              <a:rPr lang="en-GB" b="1" dirty="0"/>
              <a:t>A Simple Critical Thinking Process</a:t>
            </a:r>
            <a:br>
              <a:rPr lang="en-KE" dirty="0"/>
            </a:br>
            <a:endParaRPr lang="en-GB" dirty="0"/>
          </a:p>
        </p:txBody>
      </p:sp>
      <p:sp>
        <p:nvSpPr>
          <p:cNvPr id="3" name="Content Placeholder 2">
            <a:extLst>
              <a:ext uri="{FF2B5EF4-FFF2-40B4-BE49-F238E27FC236}">
                <a16:creationId xmlns:a16="http://schemas.microsoft.com/office/drawing/2014/main" id="{27BBD850-C95C-4FE8-8046-482CBF3BFC96}"/>
              </a:ext>
            </a:extLst>
          </p:cNvPr>
          <p:cNvSpPr>
            <a:spLocks noGrp="1"/>
          </p:cNvSpPr>
          <p:nvPr>
            <p:ph idx="1"/>
          </p:nvPr>
        </p:nvSpPr>
        <p:spPr>
          <a:xfrm>
            <a:off x="2589212" y="2133600"/>
            <a:ext cx="8915400" cy="4340352"/>
          </a:xfrm>
        </p:spPr>
        <p:txBody>
          <a:bodyPr>
            <a:normAutofit fontScale="92500"/>
          </a:bodyPr>
          <a:lstStyle/>
          <a:p>
            <a:r>
              <a:rPr lang="en-GB" dirty="0"/>
              <a:t>This is a simple process to explain critical thinking that follows a 4-step process.</a:t>
            </a:r>
            <a:endParaRPr lang="en-KE" dirty="0"/>
          </a:p>
          <a:p>
            <a:pPr lvl="1"/>
            <a:r>
              <a:rPr lang="en-GB" b="1" dirty="0"/>
              <a:t>Ask: </a:t>
            </a:r>
            <a:r>
              <a:rPr lang="en-GB" dirty="0"/>
              <a:t>Get relevant medical history, complaints, drug use, allergies, and condition.</a:t>
            </a:r>
            <a:endParaRPr lang="en-KE" dirty="0"/>
          </a:p>
          <a:p>
            <a:pPr lvl="1"/>
            <a:r>
              <a:rPr lang="en-GB" b="1" dirty="0"/>
              <a:t>Review: </a:t>
            </a:r>
            <a:r>
              <a:rPr lang="en-GB" dirty="0"/>
              <a:t>Evidence, clinical guidelines, and patient factors to determine appropriateness of proposed treatment.</a:t>
            </a:r>
            <a:endParaRPr lang="en-KE" dirty="0"/>
          </a:p>
          <a:p>
            <a:pPr lvl="1"/>
            <a:r>
              <a:rPr lang="en-GB" b="1" dirty="0"/>
              <a:t>Decide: </a:t>
            </a:r>
            <a:r>
              <a:rPr lang="en-GB" dirty="0"/>
              <a:t>Make a judgment about the best and safest intervention – evidence-based decision-making.</a:t>
            </a:r>
            <a:endParaRPr lang="en-KE" dirty="0"/>
          </a:p>
          <a:p>
            <a:pPr lvl="1"/>
            <a:r>
              <a:rPr lang="en-GB" b="1" dirty="0"/>
              <a:t>Reflect: </a:t>
            </a:r>
            <a:r>
              <a:rPr lang="en-GB" dirty="0"/>
              <a:t>Re-think the decision taken and reflect whether it was successful or not; if successful, what opportunities would you like to see improving in the future?</a:t>
            </a:r>
            <a:endParaRPr lang="en-KE" dirty="0"/>
          </a:p>
          <a:p>
            <a:r>
              <a:rPr lang="en-GB" dirty="0"/>
              <a:t>This systematic approach facilitates the rational and evidence-based decision-making process instead of assumptions and routine (</a:t>
            </a:r>
            <a:r>
              <a:rPr lang="en-GB" dirty="0" err="1"/>
              <a:t>Facione</a:t>
            </a:r>
            <a:r>
              <a:rPr lang="en-GB" dirty="0"/>
              <a:t>, 2020). </a:t>
            </a:r>
            <a:endParaRPr lang="en-KE" dirty="0"/>
          </a:p>
          <a:p>
            <a:r>
              <a:rPr lang="en-GB" dirty="0"/>
              <a:t>Reflection is particularly significant as it has been seen as a key process for healthcare professionals to continually learn from their experiences, which will support their future decision-making (General Pharmaceutical Council, 2021).</a:t>
            </a:r>
            <a:endParaRPr lang="en-KE" dirty="0"/>
          </a:p>
          <a:p>
            <a:endParaRPr lang="en-GB" dirty="0"/>
          </a:p>
        </p:txBody>
      </p:sp>
    </p:spTree>
    <p:extLst>
      <p:ext uri="{BB962C8B-B14F-4D97-AF65-F5344CB8AC3E}">
        <p14:creationId xmlns:p14="http://schemas.microsoft.com/office/powerpoint/2010/main" val="1697012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B4D73-4685-4781-8722-CFC7FA7D52DE}"/>
              </a:ext>
            </a:extLst>
          </p:cNvPr>
          <p:cNvSpPr>
            <a:spLocks noGrp="1"/>
          </p:cNvSpPr>
          <p:nvPr>
            <p:ph type="title"/>
          </p:nvPr>
        </p:nvSpPr>
        <p:spPr>
          <a:xfrm>
            <a:off x="1640156" y="997578"/>
            <a:ext cx="8911687" cy="920210"/>
          </a:xfrm>
        </p:spPr>
        <p:txBody>
          <a:bodyPr/>
          <a:lstStyle/>
          <a:p>
            <a:pPr algn="ctr"/>
            <a:r>
              <a:rPr lang="en-GB" b="1" dirty="0"/>
              <a:t>Practical Example </a:t>
            </a:r>
            <a:endParaRPr lang="en-GB" dirty="0"/>
          </a:p>
        </p:txBody>
      </p:sp>
      <p:sp>
        <p:nvSpPr>
          <p:cNvPr id="3" name="Content Placeholder 2">
            <a:extLst>
              <a:ext uri="{FF2B5EF4-FFF2-40B4-BE49-F238E27FC236}">
                <a16:creationId xmlns:a16="http://schemas.microsoft.com/office/drawing/2014/main" id="{FEE713A5-E98E-45FB-80D1-A58CFDA8ECE8}"/>
              </a:ext>
            </a:extLst>
          </p:cNvPr>
          <p:cNvSpPr>
            <a:spLocks noGrp="1"/>
          </p:cNvSpPr>
          <p:nvPr>
            <p:ph idx="1"/>
          </p:nvPr>
        </p:nvSpPr>
        <p:spPr>
          <a:xfrm>
            <a:off x="3284220" y="2082800"/>
            <a:ext cx="5623560" cy="3777622"/>
          </a:xfrm>
        </p:spPr>
        <p:txBody>
          <a:bodyPr>
            <a:normAutofit fontScale="85000" lnSpcReduction="20000"/>
          </a:bodyPr>
          <a:lstStyle/>
          <a:p>
            <a:r>
              <a:rPr lang="en-GB" dirty="0"/>
              <a:t>A patient is currently taking the prescription drug ramipril for high blood pressure and is already taking trimethoprim. Before administering the medicine, the pharmacist checks the patient's history of medicines and knows that the patient might be at risk of hyperkalaemia due to the drug interaction. </a:t>
            </a:r>
            <a:endParaRPr lang="en-KE" dirty="0"/>
          </a:p>
          <a:p>
            <a:r>
              <a:rPr lang="en-GB" dirty="0"/>
              <a:t>The pharmacist reviews the prescription guidelines and contacts the prescriber to request safer alternative medications. This will ensure that there is no damage done and that proper treatment is provided.</a:t>
            </a:r>
            <a:endParaRPr lang="en-KE" dirty="0"/>
          </a:p>
          <a:p>
            <a:r>
              <a:rPr lang="en-GB" dirty="0"/>
              <a:t> Strategies for the application of critical thinking in relation to analysis of evidence, clinical reasoning and effective communication to ensure safe, patient-centred care (NICE, 2024) are illustrated in the example above. </a:t>
            </a:r>
            <a:endParaRPr lang="en-KE" dirty="0"/>
          </a:p>
          <a:p>
            <a:r>
              <a:rPr lang="en-GB" dirty="0"/>
              <a:t>When considering medicines optimisation, there needs to be an assessment of the individual patient's situation (Mertens et al., 2022).</a:t>
            </a:r>
            <a:endParaRPr lang="en-KE" dirty="0"/>
          </a:p>
          <a:p>
            <a:endParaRPr lang="en-GB" dirty="0"/>
          </a:p>
        </p:txBody>
      </p:sp>
    </p:spTree>
    <p:extLst>
      <p:ext uri="{BB962C8B-B14F-4D97-AF65-F5344CB8AC3E}">
        <p14:creationId xmlns:p14="http://schemas.microsoft.com/office/powerpoint/2010/main" val="3437326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7AA1-876C-4441-A6CD-B2FCDF626BB5}"/>
              </a:ext>
            </a:extLst>
          </p:cNvPr>
          <p:cNvSpPr>
            <a:spLocks noGrp="1"/>
          </p:cNvSpPr>
          <p:nvPr>
            <p:ph type="title"/>
          </p:nvPr>
        </p:nvSpPr>
        <p:spPr/>
        <p:txBody>
          <a:bodyPr>
            <a:normAutofit fontScale="90000"/>
          </a:bodyPr>
          <a:lstStyle/>
          <a:p>
            <a:r>
              <a:rPr lang="en-GB" b="1" dirty="0"/>
              <a:t>Self-Awareness and Personal Development </a:t>
            </a:r>
            <a:br>
              <a:rPr lang="en-KE" dirty="0"/>
            </a:br>
            <a:endParaRPr lang="en-GB" dirty="0"/>
          </a:p>
        </p:txBody>
      </p:sp>
      <p:sp>
        <p:nvSpPr>
          <p:cNvPr id="3" name="Content Placeholder 2">
            <a:extLst>
              <a:ext uri="{FF2B5EF4-FFF2-40B4-BE49-F238E27FC236}">
                <a16:creationId xmlns:a16="http://schemas.microsoft.com/office/drawing/2014/main" id="{A316FAC0-7A2D-4767-B77A-614383809983}"/>
              </a:ext>
            </a:extLst>
          </p:cNvPr>
          <p:cNvSpPr>
            <a:spLocks noGrp="1"/>
          </p:cNvSpPr>
          <p:nvPr>
            <p:ph idx="1"/>
          </p:nvPr>
        </p:nvSpPr>
        <p:spPr/>
        <p:txBody>
          <a:bodyPr/>
          <a:lstStyle/>
          <a:p>
            <a:r>
              <a:rPr lang="en-GB" dirty="0"/>
              <a:t>Critical thinking is a reflective learning process and a continuous process throughout life for the development of critical thinking. </a:t>
            </a:r>
            <a:endParaRPr lang="en-KE" dirty="0"/>
          </a:p>
          <a:p>
            <a:r>
              <a:rPr lang="en-GB" dirty="0"/>
              <a:t>As a future pharmacist, I want to advance my analytical and decision-making process by reflecting on and discussing clinical cases, practicing patient scenario analysis, and from experiences during my placement.</a:t>
            </a:r>
            <a:endParaRPr lang="en-KE" dirty="0"/>
          </a:p>
          <a:p>
            <a:r>
              <a:rPr lang="en-GB" dirty="0"/>
              <a:t> Also, I know what it is to not bother with issues I do not comprehend without checking with trusted associates. </a:t>
            </a:r>
            <a:endParaRPr lang="en-KE" dirty="0"/>
          </a:p>
          <a:p>
            <a:r>
              <a:rPr lang="en-GB" dirty="0"/>
              <a:t>By being updated on current clinical practice guidelines and evidence, I will be able to provide safe, effective, and patient-centred care and build my own knowledge and skills (International Pharmaceutical Federation (FIP), 2023).</a:t>
            </a:r>
            <a:endParaRPr lang="en-KE" dirty="0"/>
          </a:p>
          <a:p>
            <a:endParaRPr lang="en-GB" dirty="0"/>
          </a:p>
        </p:txBody>
      </p:sp>
    </p:spTree>
    <p:extLst>
      <p:ext uri="{BB962C8B-B14F-4D97-AF65-F5344CB8AC3E}">
        <p14:creationId xmlns:p14="http://schemas.microsoft.com/office/powerpoint/2010/main" val="1405701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67185-2FEB-448C-8D38-5C525F3FA73B}"/>
              </a:ext>
            </a:extLst>
          </p:cNvPr>
          <p:cNvSpPr>
            <a:spLocks noGrp="1"/>
          </p:cNvSpPr>
          <p:nvPr>
            <p:ph type="title"/>
          </p:nvPr>
        </p:nvSpPr>
        <p:spPr/>
        <p:txBody>
          <a:bodyPr/>
          <a:lstStyle/>
          <a:p>
            <a:r>
              <a:rPr lang="en-GB" b="1" dirty="0"/>
              <a:t>Conclusion</a:t>
            </a:r>
            <a:br>
              <a:rPr lang="en-KE" dirty="0"/>
            </a:br>
            <a:endParaRPr lang="en-GB" dirty="0"/>
          </a:p>
        </p:txBody>
      </p:sp>
      <p:sp>
        <p:nvSpPr>
          <p:cNvPr id="3" name="Content Placeholder 2">
            <a:extLst>
              <a:ext uri="{FF2B5EF4-FFF2-40B4-BE49-F238E27FC236}">
                <a16:creationId xmlns:a16="http://schemas.microsoft.com/office/drawing/2014/main" id="{80400498-4F71-44CA-83F7-7CC127FF6EFB}"/>
              </a:ext>
            </a:extLst>
          </p:cNvPr>
          <p:cNvSpPr>
            <a:spLocks noGrp="1"/>
          </p:cNvSpPr>
          <p:nvPr>
            <p:ph idx="1"/>
          </p:nvPr>
        </p:nvSpPr>
        <p:spPr/>
        <p:txBody>
          <a:bodyPr>
            <a:normAutofit fontScale="92500" lnSpcReduction="10000"/>
          </a:bodyPr>
          <a:lstStyle/>
          <a:p>
            <a:r>
              <a:rPr lang="en-GB" dirty="0"/>
              <a:t> Critical thinking is one of the crucial abilities required by a pharmacist. It provides pharmacists with the ability to interpret and review complex clinical information, objectively evaluate evidence, make decisions, and deliver safe and effective patient care. </a:t>
            </a:r>
            <a:endParaRPr lang="en-KE" dirty="0"/>
          </a:p>
          <a:p>
            <a:r>
              <a:rPr lang="en-GB" dirty="0"/>
              <a:t>Critical thinking is used throughout the medication management process to help prevent medication errors, enhance treatment results, and promote patient safety.</a:t>
            </a:r>
            <a:endParaRPr lang="en-KE" dirty="0"/>
          </a:p>
          <a:p>
            <a:r>
              <a:rPr lang="en-GB" dirty="0"/>
              <a:t>With the changing nature of health care, pharmacists will need to be lifelong learners with the ability to develop and continually refine their clinical reasoning, professional judgment, and evidence-based practice competencies. </a:t>
            </a:r>
            <a:endParaRPr lang="en-KE" dirty="0"/>
          </a:p>
          <a:p>
            <a:r>
              <a:rPr lang="en-GB" dirty="0"/>
              <a:t>A robust critical thinking ability will not only improve employment prospects, but also help to raise the standard of pharmaceutical care and boost patients' health outcomes (WHO, 2022).</a:t>
            </a:r>
            <a:endParaRPr lang="en-KE" dirty="0"/>
          </a:p>
          <a:p>
            <a:endParaRPr lang="en-GB" dirty="0"/>
          </a:p>
        </p:txBody>
      </p:sp>
    </p:spTree>
    <p:extLst>
      <p:ext uri="{BB962C8B-B14F-4D97-AF65-F5344CB8AC3E}">
        <p14:creationId xmlns:p14="http://schemas.microsoft.com/office/powerpoint/2010/main" val="930475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7004D-F28B-4A5B-9261-458CA8ADB2B9}"/>
              </a:ext>
            </a:extLst>
          </p:cNvPr>
          <p:cNvSpPr>
            <a:spLocks noGrp="1"/>
          </p:cNvSpPr>
          <p:nvPr>
            <p:ph type="title"/>
          </p:nvPr>
        </p:nvSpPr>
        <p:spPr/>
        <p:txBody>
          <a:bodyPr/>
          <a:lstStyle/>
          <a:p>
            <a:pPr algn="ctr"/>
            <a:r>
              <a:rPr lang="en-GB" b="1" dirty="0"/>
              <a:t>References</a:t>
            </a:r>
          </a:p>
        </p:txBody>
      </p:sp>
      <p:sp>
        <p:nvSpPr>
          <p:cNvPr id="3" name="Content Placeholder 2">
            <a:extLst>
              <a:ext uri="{FF2B5EF4-FFF2-40B4-BE49-F238E27FC236}">
                <a16:creationId xmlns:a16="http://schemas.microsoft.com/office/drawing/2014/main" id="{CD33DC27-AA28-4FB6-A9C2-0573AA451033}"/>
              </a:ext>
            </a:extLst>
          </p:cNvPr>
          <p:cNvSpPr>
            <a:spLocks noGrp="1"/>
          </p:cNvSpPr>
          <p:nvPr>
            <p:ph idx="1"/>
          </p:nvPr>
        </p:nvSpPr>
        <p:spPr/>
        <p:txBody>
          <a:bodyPr>
            <a:normAutofit fontScale="70000" lnSpcReduction="20000"/>
          </a:bodyPr>
          <a:lstStyle/>
          <a:p>
            <a:r>
              <a:rPr lang="en-GB" dirty="0" err="1"/>
              <a:t>Facione</a:t>
            </a:r>
            <a:r>
              <a:rPr lang="en-GB" dirty="0"/>
              <a:t>, P.A. (2020). Critical thinking: What it is and why it counts. </a:t>
            </a:r>
            <a:r>
              <a:rPr lang="en-KE" i="1" dirty="0"/>
              <a:t>Insight assessment</a:t>
            </a:r>
            <a:r>
              <a:rPr lang="en-KE" dirty="0"/>
              <a:t>, </a:t>
            </a:r>
            <a:r>
              <a:rPr lang="en-KE" i="1" dirty="0"/>
              <a:t>1</a:t>
            </a:r>
            <a:r>
              <a:rPr lang="en-KE" dirty="0"/>
              <a:t>(1), pp.1-23.</a:t>
            </a:r>
          </a:p>
          <a:p>
            <a:r>
              <a:rPr lang="en-GB" dirty="0"/>
              <a:t>International Pharmaceutical Federation (2023). </a:t>
            </a:r>
            <a:r>
              <a:rPr lang="en-GB" i="1" dirty="0"/>
              <a:t>FIP Development Goals: Transforming Global Pharmacy</a:t>
            </a:r>
            <a:r>
              <a:rPr lang="en-GB" dirty="0"/>
              <a:t>. The Hague: International Pharmaceutical Federation. </a:t>
            </a:r>
            <a:r>
              <a:rPr lang="en-GB" u="sng" dirty="0">
                <a:hlinkClick r:id="rId2"/>
              </a:rPr>
              <a:t>https://developmentgoals.fip.org/</a:t>
            </a:r>
            <a:r>
              <a:rPr lang="en-GB" dirty="0"/>
              <a:t> </a:t>
            </a:r>
            <a:endParaRPr lang="en-KE" dirty="0"/>
          </a:p>
          <a:p>
            <a:r>
              <a:rPr lang="en-GB" dirty="0"/>
              <a:t>General Pharmaceutical Council (2021). Standards for the initial education and training of pharmacists. </a:t>
            </a:r>
            <a:r>
              <a:rPr lang="en-GB" u="sng" dirty="0">
                <a:hlinkClick r:id="rId3"/>
              </a:rPr>
              <a:t>https://assets.pharmacyregulation.org/files/2024-01/Standards%20for%20the%20initial%20education%20and%20training%20of%20pharmacists%20January%202021%20final%20v1.4.pdf</a:t>
            </a:r>
            <a:r>
              <a:rPr lang="en-GB" dirty="0"/>
              <a:t> </a:t>
            </a:r>
            <a:endParaRPr lang="en-KE" dirty="0"/>
          </a:p>
          <a:p>
            <a:r>
              <a:rPr lang="en-GB" dirty="0"/>
              <a:t>Mertens, J.F., </a:t>
            </a:r>
            <a:r>
              <a:rPr lang="en-GB" dirty="0" err="1"/>
              <a:t>Koster</a:t>
            </a:r>
            <a:r>
              <a:rPr lang="en-GB" dirty="0"/>
              <a:t>, E.S., </a:t>
            </a:r>
            <a:r>
              <a:rPr lang="en-GB" dirty="0" err="1"/>
              <a:t>Deneer</a:t>
            </a:r>
            <a:r>
              <a:rPr lang="en-GB" dirty="0"/>
              <a:t>, V.H., </a:t>
            </a:r>
            <a:r>
              <a:rPr lang="en-GB" dirty="0" err="1"/>
              <a:t>Bouvy</a:t>
            </a:r>
            <a:r>
              <a:rPr lang="en-GB" dirty="0"/>
              <a:t>, M.L. and van Gelder, T. (2022). Clinical reasoning by pharmacists: a scoping review. </a:t>
            </a:r>
            <a:r>
              <a:rPr lang="en-KE" i="1" dirty="0"/>
              <a:t>Currents in Pharmacy Teaching and Learning</a:t>
            </a:r>
            <a:r>
              <a:rPr lang="en-KE" dirty="0"/>
              <a:t>, </a:t>
            </a:r>
            <a:r>
              <a:rPr lang="en-KE" i="1" dirty="0"/>
              <a:t>14</a:t>
            </a:r>
            <a:r>
              <a:rPr lang="en-KE" dirty="0"/>
              <a:t>(10), pp.1326-1336.</a:t>
            </a:r>
          </a:p>
          <a:p>
            <a:r>
              <a:rPr lang="en-GB" dirty="0"/>
              <a:t>National Institute for Health and Care Excellence (2024) </a:t>
            </a:r>
            <a:r>
              <a:rPr lang="en-GB" i="1" dirty="0"/>
              <a:t>Medicines Optimisation: The Safe and Effective Use of Medicines to Enable the Best Possible Outcomes (NG5).</a:t>
            </a:r>
            <a:r>
              <a:rPr lang="en-GB" dirty="0"/>
              <a:t> London: NICE. </a:t>
            </a:r>
            <a:r>
              <a:rPr lang="en-GB" u="sng" dirty="0">
                <a:hlinkClick r:id="rId4"/>
              </a:rPr>
              <a:t>https://www.nice.org.uk/guidance/ng5</a:t>
            </a:r>
            <a:r>
              <a:rPr lang="en-GB" dirty="0"/>
              <a:t> </a:t>
            </a:r>
            <a:endParaRPr lang="en-KE" dirty="0"/>
          </a:p>
          <a:p>
            <a:r>
              <a:rPr lang="en-GB" dirty="0"/>
              <a:t>Royal Pharmaceutical Society (2024). </a:t>
            </a:r>
            <a:r>
              <a:rPr lang="en-GB" i="1" dirty="0"/>
              <a:t>Core Advanced Pharmacist Curriculum</a:t>
            </a:r>
            <a:r>
              <a:rPr lang="en-GB" dirty="0"/>
              <a:t>. London: Royal Pharmaceutical Society. </a:t>
            </a:r>
            <a:r>
              <a:rPr lang="en-GB" u="sng" dirty="0">
                <a:hlinkClick r:id="rId5"/>
              </a:rPr>
              <a:t>https://www.rcpharm.org/education/core-advanced-pharmacist-curriculum/</a:t>
            </a:r>
            <a:r>
              <a:rPr lang="en-GB" dirty="0"/>
              <a:t> </a:t>
            </a:r>
            <a:endParaRPr lang="en-KE" dirty="0"/>
          </a:p>
          <a:p>
            <a:r>
              <a:rPr lang="en-GB" dirty="0"/>
              <a:t>World Health Organisation (WHO) (2022). Global Patient Safety Action Plan 2021-2030. </a:t>
            </a:r>
            <a:r>
              <a:rPr lang="en-GB" u="sng" dirty="0">
                <a:hlinkClick r:id="rId6"/>
              </a:rPr>
              <a:t>https://www.who.int/teams/integrated-health-services/patient-safety/policy/global-patient-safety-action-plan</a:t>
            </a:r>
            <a:r>
              <a:rPr lang="en-GB" dirty="0"/>
              <a:t> </a:t>
            </a:r>
            <a:endParaRPr lang="en-KE" dirty="0"/>
          </a:p>
          <a:p>
            <a:endParaRPr lang="en-GB" dirty="0"/>
          </a:p>
        </p:txBody>
      </p:sp>
    </p:spTree>
    <p:extLst>
      <p:ext uri="{BB962C8B-B14F-4D97-AF65-F5344CB8AC3E}">
        <p14:creationId xmlns:p14="http://schemas.microsoft.com/office/powerpoint/2010/main" val="398432436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18</TotalTime>
  <Words>1118</Words>
  <Application>Microsoft Office PowerPoint</Application>
  <PresentationFormat>Широкоэкранный</PresentationFormat>
  <Paragraphs>47</Paragraphs>
  <Slides>8</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8</vt:i4>
      </vt:variant>
    </vt:vector>
  </HeadingPairs>
  <TitlesOfParts>
    <vt:vector size="9" baseType="lpstr">
      <vt:lpstr>Wisp</vt:lpstr>
      <vt:lpstr>Critical Thinking in Pharmacy LCHS4009 – Employability Skills</vt:lpstr>
      <vt:lpstr>What is Critical Thinking?</vt:lpstr>
      <vt:lpstr>Why is Critical Thinking Important in Pharmacy?  </vt:lpstr>
      <vt:lpstr>A Simple Critical Thinking Process </vt:lpstr>
      <vt:lpstr>Practical Example </vt:lpstr>
      <vt:lpstr>Self-Awareness and Personal Development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Pharmacy LCHS4009 – Employability Skills</dc:title>
  <dc:creator>user</dc:creator>
  <cp:lastModifiedBy>Volodymyr Kalhin (2514104)</cp:lastModifiedBy>
  <cp:revision>6</cp:revision>
  <dcterms:created xsi:type="dcterms:W3CDTF">2026-07-16T05:55:27Z</dcterms:created>
  <dcterms:modified xsi:type="dcterms:W3CDTF">2026-07-18T06:21:26Z</dcterms:modified>
</cp:coreProperties>
</file>