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258" r:id="rId3"/>
    <p:sldId id="259" r:id="rId4"/>
    <p:sldId id="262" r:id="rId5"/>
    <p:sldId id="263" r:id="rId6"/>
    <p:sldId id="264" r:id="rId7"/>
    <p:sldId id="266" r:id="rId8"/>
    <p:sldId id="267" r:id="rId9"/>
    <p:sldId id="268" r:id="rId10"/>
    <p:sldId id="269" r:id="rId11"/>
    <p:sldId id="270" r:id="rId12"/>
    <p:sldId id="271" r:id="rId13"/>
    <p:sldId id="272" r:id="rId14"/>
    <p:sldId id="273" r:id="rId15"/>
    <p:sldId id="274" r:id="rId16"/>
    <p:sldId id="275" r:id="rId17"/>
    <p:sldId id="276" r:id="rId18"/>
    <p:sldId id="278" r:id="rId19"/>
    <p:sldId id="279" r:id="rId20"/>
    <p:sldId id="280" r:id="rId21"/>
    <p:sldId id="282" r:id="rId22"/>
    <p:sldId id="281" r:id="rId23"/>
    <p:sldId id="265" r:id="rId2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6631" autoAdjust="0"/>
    <p:restoredTop sz="77483" autoAdjust="0"/>
  </p:normalViewPr>
  <p:slideViewPr>
    <p:cSldViewPr snapToGrid="0">
      <p:cViewPr varScale="1">
        <p:scale>
          <a:sx n="80" d="100"/>
          <a:sy n="80" d="100"/>
        </p:scale>
        <p:origin x="132" y="468"/>
      </p:cViewPr>
      <p:guideLst/>
    </p:cSldViewPr>
  </p:slideViewPr>
  <p:notesTextViewPr>
    <p:cViewPr>
      <p:scale>
        <a:sx n="1" d="1"/>
        <a:sy n="1" d="1"/>
      </p:scale>
      <p:origin x="0" y="0"/>
    </p:cViewPr>
  </p:notesTextViewPr>
  <p:sorterViewPr>
    <p:cViewPr>
      <p:scale>
        <a:sx n="100" d="100"/>
        <a:sy n="100" d="100"/>
      </p:scale>
      <p:origin x="0" y="-212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39B114-D5C4-4E8D-ACF5-1976107C0087}" type="doc">
      <dgm:prSet loTypeId="urn:microsoft.com/office/officeart/2005/8/layout/hProcess9" loCatId="process" qsTypeId="urn:microsoft.com/office/officeart/2005/8/quickstyle/simple1" qsCatId="simple" csTypeId="urn:microsoft.com/office/officeart/2005/8/colors/colorful3" csCatId="colorful" phldr="1"/>
      <dgm:spPr/>
    </dgm:pt>
    <dgm:pt modelId="{CD5A16FC-912B-466D-A1F7-817402281C95}">
      <dgm:prSet phldrT="[Text]"/>
      <dgm:spPr/>
      <dgm:t>
        <a:bodyPr/>
        <a:lstStyle/>
        <a:p>
          <a:r>
            <a:rPr lang="en-GB" dirty="0"/>
            <a:t>Chose a subject area</a:t>
          </a:r>
        </a:p>
      </dgm:t>
    </dgm:pt>
    <dgm:pt modelId="{6B6178B7-1E72-4FF6-8180-B24C6327597E}" type="parTrans" cxnId="{A4330240-7712-4FC3-990E-5EA03202B236}">
      <dgm:prSet/>
      <dgm:spPr/>
      <dgm:t>
        <a:bodyPr/>
        <a:lstStyle/>
        <a:p>
          <a:endParaRPr lang="en-GB"/>
        </a:p>
      </dgm:t>
    </dgm:pt>
    <dgm:pt modelId="{7F6A004E-F343-47E7-92D3-66B4B63CB95F}" type="sibTrans" cxnId="{A4330240-7712-4FC3-990E-5EA03202B236}">
      <dgm:prSet/>
      <dgm:spPr/>
      <dgm:t>
        <a:bodyPr/>
        <a:lstStyle/>
        <a:p>
          <a:endParaRPr lang="en-GB"/>
        </a:p>
      </dgm:t>
    </dgm:pt>
    <dgm:pt modelId="{3C4CEF62-A6BF-4E88-B9A6-D816AD7365BB}">
      <dgm:prSet phldrT="[Text]"/>
      <dgm:spPr/>
      <dgm:t>
        <a:bodyPr/>
        <a:lstStyle/>
        <a:p>
          <a:r>
            <a:rPr lang="en-GB" dirty="0"/>
            <a:t>Focus on aspect worth researching</a:t>
          </a:r>
        </a:p>
      </dgm:t>
    </dgm:pt>
    <dgm:pt modelId="{65291522-0946-48A3-B805-1C16280F9B8F}" type="parTrans" cxnId="{9D2552A6-D055-41D5-A0CC-BD590B4AA549}">
      <dgm:prSet/>
      <dgm:spPr/>
      <dgm:t>
        <a:bodyPr/>
        <a:lstStyle/>
        <a:p>
          <a:endParaRPr lang="en-GB"/>
        </a:p>
      </dgm:t>
    </dgm:pt>
    <dgm:pt modelId="{AE7EAF00-4407-4CDF-A5EC-EFE9ACC64A7F}" type="sibTrans" cxnId="{9D2552A6-D055-41D5-A0CC-BD590B4AA549}">
      <dgm:prSet/>
      <dgm:spPr/>
      <dgm:t>
        <a:bodyPr/>
        <a:lstStyle/>
        <a:p>
          <a:endParaRPr lang="en-GB"/>
        </a:p>
      </dgm:t>
    </dgm:pt>
    <dgm:pt modelId="{45D38919-20B2-4268-BE30-6C937FAE652F}">
      <dgm:prSet phldrT="[Text]"/>
      <dgm:spPr/>
      <dgm:t>
        <a:bodyPr/>
        <a:lstStyle/>
        <a:p>
          <a:r>
            <a:rPr lang="en-GB" dirty="0"/>
            <a:t>Communicate it in writing</a:t>
          </a:r>
        </a:p>
      </dgm:t>
    </dgm:pt>
    <dgm:pt modelId="{5B04769A-DA8C-4C5D-9570-5477DF2211BD}" type="parTrans" cxnId="{964591DF-E41E-4427-9BED-76CAC56FD128}">
      <dgm:prSet/>
      <dgm:spPr/>
      <dgm:t>
        <a:bodyPr/>
        <a:lstStyle/>
        <a:p>
          <a:endParaRPr lang="en-GB"/>
        </a:p>
      </dgm:t>
    </dgm:pt>
    <dgm:pt modelId="{AA257645-AED0-4FE4-8209-A56113FDE392}" type="sibTrans" cxnId="{964591DF-E41E-4427-9BED-76CAC56FD128}">
      <dgm:prSet/>
      <dgm:spPr/>
      <dgm:t>
        <a:bodyPr/>
        <a:lstStyle/>
        <a:p>
          <a:endParaRPr lang="en-GB"/>
        </a:p>
      </dgm:t>
    </dgm:pt>
    <dgm:pt modelId="{93928941-E3CC-4D83-955C-497D738E21CD}">
      <dgm:prSet phldrT="[Text]"/>
      <dgm:spPr/>
      <dgm:t>
        <a:bodyPr/>
        <a:lstStyle/>
        <a:p>
          <a:r>
            <a:rPr lang="en-GB" dirty="0"/>
            <a:t>General</a:t>
          </a:r>
        </a:p>
        <a:p>
          <a:r>
            <a:rPr lang="en-GB" dirty="0"/>
            <a:t>Specific</a:t>
          </a:r>
        </a:p>
        <a:p>
          <a:r>
            <a:rPr lang="en-GB" dirty="0"/>
            <a:t>Title</a:t>
          </a:r>
        </a:p>
      </dgm:t>
    </dgm:pt>
    <dgm:pt modelId="{42F3334F-EB1A-41CA-AE4C-41A9836B2071}" type="parTrans" cxnId="{A9D4FF8B-9366-452F-87F6-54D2AF9FD2F7}">
      <dgm:prSet/>
      <dgm:spPr/>
      <dgm:t>
        <a:bodyPr/>
        <a:lstStyle/>
        <a:p>
          <a:endParaRPr lang="en-GB"/>
        </a:p>
      </dgm:t>
    </dgm:pt>
    <dgm:pt modelId="{F67B3F72-F12C-42D9-8E06-2F8DA5DB1EB7}" type="sibTrans" cxnId="{A9D4FF8B-9366-452F-87F6-54D2AF9FD2F7}">
      <dgm:prSet/>
      <dgm:spPr/>
      <dgm:t>
        <a:bodyPr/>
        <a:lstStyle/>
        <a:p>
          <a:endParaRPr lang="en-GB"/>
        </a:p>
      </dgm:t>
    </dgm:pt>
    <dgm:pt modelId="{480E3D76-39A1-40C3-9033-7B75E153AAF3}" type="pres">
      <dgm:prSet presAssocID="{E039B114-D5C4-4E8D-ACF5-1976107C0087}" presName="CompostProcess" presStyleCnt="0">
        <dgm:presLayoutVars>
          <dgm:dir/>
          <dgm:resizeHandles val="exact"/>
        </dgm:presLayoutVars>
      </dgm:prSet>
      <dgm:spPr/>
    </dgm:pt>
    <dgm:pt modelId="{A08319F9-1C27-43C0-B667-DC205147EDCE}" type="pres">
      <dgm:prSet presAssocID="{E039B114-D5C4-4E8D-ACF5-1976107C0087}" presName="arrow" presStyleLbl="bgShp" presStyleIdx="0" presStyleCnt="1"/>
      <dgm:spPr/>
    </dgm:pt>
    <dgm:pt modelId="{1AE2C7D8-8D70-41A2-9BA6-8AAF191FB0B3}" type="pres">
      <dgm:prSet presAssocID="{E039B114-D5C4-4E8D-ACF5-1976107C0087}" presName="linearProcess" presStyleCnt="0"/>
      <dgm:spPr/>
    </dgm:pt>
    <dgm:pt modelId="{96BA86F2-4975-4434-8ACE-6CC49DE11935}" type="pres">
      <dgm:prSet presAssocID="{CD5A16FC-912B-466D-A1F7-817402281C95}" presName="textNode" presStyleLbl="node1" presStyleIdx="0" presStyleCnt="4">
        <dgm:presLayoutVars>
          <dgm:bulletEnabled val="1"/>
        </dgm:presLayoutVars>
      </dgm:prSet>
      <dgm:spPr/>
    </dgm:pt>
    <dgm:pt modelId="{0990326E-30B1-41DE-BD27-BF857B7019B4}" type="pres">
      <dgm:prSet presAssocID="{7F6A004E-F343-47E7-92D3-66B4B63CB95F}" presName="sibTrans" presStyleCnt="0"/>
      <dgm:spPr/>
    </dgm:pt>
    <dgm:pt modelId="{CE9152DC-BC1D-49F4-9137-2C62BA915772}" type="pres">
      <dgm:prSet presAssocID="{3C4CEF62-A6BF-4E88-B9A6-D816AD7365BB}" presName="textNode" presStyleLbl="node1" presStyleIdx="1" presStyleCnt="4">
        <dgm:presLayoutVars>
          <dgm:bulletEnabled val="1"/>
        </dgm:presLayoutVars>
      </dgm:prSet>
      <dgm:spPr/>
    </dgm:pt>
    <dgm:pt modelId="{4D26104D-4D1A-422E-A2D4-D9EDCAE04344}" type="pres">
      <dgm:prSet presAssocID="{AE7EAF00-4407-4CDF-A5EC-EFE9ACC64A7F}" presName="sibTrans" presStyleCnt="0"/>
      <dgm:spPr/>
    </dgm:pt>
    <dgm:pt modelId="{E10360EF-A120-43C8-B5C0-65B6B78A94AB}" type="pres">
      <dgm:prSet presAssocID="{45D38919-20B2-4268-BE30-6C937FAE652F}" presName="textNode" presStyleLbl="node1" presStyleIdx="2" presStyleCnt="4">
        <dgm:presLayoutVars>
          <dgm:bulletEnabled val="1"/>
        </dgm:presLayoutVars>
      </dgm:prSet>
      <dgm:spPr/>
    </dgm:pt>
    <dgm:pt modelId="{B7FE156A-C711-4F11-8F21-02621012A070}" type="pres">
      <dgm:prSet presAssocID="{AA257645-AED0-4FE4-8209-A56113FDE392}" presName="sibTrans" presStyleCnt="0"/>
      <dgm:spPr/>
    </dgm:pt>
    <dgm:pt modelId="{AE7C9777-7EC2-4268-98F9-6B1885695AFD}" type="pres">
      <dgm:prSet presAssocID="{93928941-E3CC-4D83-955C-497D738E21CD}" presName="textNode" presStyleLbl="node1" presStyleIdx="3" presStyleCnt="4">
        <dgm:presLayoutVars>
          <dgm:bulletEnabled val="1"/>
        </dgm:presLayoutVars>
      </dgm:prSet>
      <dgm:spPr/>
    </dgm:pt>
  </dgm:ptLst>
  <dgm:cxnLst>
    <dgm:cxn modelId="{2F73D024-64D1-487F-BD06-596BDFB1769C}" type="presOf" srcId="{93928941-E3CC-4D83-955C-497D738E21CD}" destId="{AE7C9777-7EC2-4268-98F9-6B1885695AFD}" srcOrd="0" destOrd="0" presId="urn:microsoft.com/office/officeart/2005/8/layout/hProcess9"/>
    <dgm:cxn modelId="{A4330240-7712-4FC3-990E-5EA03202B236}" srcId="{E039B114-D5C4-4E8D-ACF5-1976107C0087}" destId="{CD5A16FC-912B-466D-A1F7-817402281C95}" srcOrd="0" destOrd="0" parTransId="{6B6178B7-1E72-4FF6-8180-B24C6327597E}" sibTransId="{7F6A004E-F343-47E7-92D3-66B4B63CB95F}"/>
    <dgm:cxn modelId="{96A94F8A-CCAD-41A5-93BE-09A286CD34CB}" type="presOf" srcId="{E039B114-D5C4-4E8D-ACF5-1976107C0087}" destId="{480E3D76-39A1-40C3-9033-7B75E153AAF3}" srcOrd="0" destOrd="0" presId="urn:microsoft.com/office/officeart/2005/8/layout/hProcess9"/>
    <dgm:cxn modelId="{A9D4FF8B-9366-452F-87F6-54D2AF9FD2F7}" srcId="{E039B114-D5C4-4E8D-ACF5-1976107C0087}" destId="{93928941-E3CC-4D83-955C-497D738E21CD}" srcOrd="3" destOrd="0" parTransId="{42F3334F-EB1A-41CA-AE4C-41A9836B2071}" sibTransId="{F67B3F72-F12C-42D9-8E06-2F8DA5DB1EB7}"/>
    <dgm:cxn modelId="{82B68895-8001-49EC-8C20-93A12A72F6A4}" type="presOf" srcId="{45D38919-20B2-4268-BE30-6C937FAE652F}" destId="{E10360EF-A120-43C8-B5C0-65B6B78A94AB}" srcOrd="0" destOrd="0" presId="urn:microsoft.com/office/officeart/2005/8/layout/hProcess9"/>
    <dgm:cxn modelId="{9D2552A6-D055-41D5-A0CC-BD590B4AA549}" srcId="{E039B114-D5C4-4E8D-ACF5-1976107C0087}" destId="{3C4CEF62-A6BF-4E88-B9A6-D816AD7365BB}" srcOrd="1" destOrd="0" parTransId="{65291522-0946-48A3-B805-1C16280F9B8F}" sibTransId="{AE7EAF00-4407-4CDF-A5EC-EFE9ACC64A7F}"/>
    <dgm:cxn modelId="{48CCDEB5-A7F5-484B-A6FF-B8A501A4A0AE}" type="presOf" srcId="{3C4CEF62-A6BF-4E88-B9A6-D816AD7365BB}" destId="{CE9152DC-BC1D-49F4-9137-2C62BA915772}" srcOrd="0" destOrd="0" presId="urn:microsoft.com/office/officeart/2005/8/layout/hProcess9"/>
    <dgm:cxn modelId="{964591DF-E41E-4427-9BED-76CAC56FD128}" srcId="{E039B114-D5C4-4E8D-ACF5-1976107C0087}" destId="{45D38919-20B2-4268-BE30-6C937FAE652F}" srcOrd="2" destOrd="0" parTransId="{5B04769A-DA8C-4C5D-9570-5477DF2211BD}" sibTransId="{AA257645-AED0-4FE4-8209-A56113FDE392}"/>
    <dgm:cxn modelId="{FB7468F6-3DCC-4572-A8A3-FDA815ACE815}" type="presOf" srcId="{CD5A16FC-912B-466D-A1F7-817402281C95}" destId="{96BA86F2-4975-4434-8ACE-6CC49DE11935}" srcOrd="0" destOrd="0" presId="urn:microsoft.com/office/officeart/2005/8/layout/hProcess9"/>
    <dgm:cxn modelId="{2EAB2A19-DF7B-4719-B330-B53C07BC42B4}" type="presParOf" srcId="{480E3D76-39A1-40C3-9033-7B75E153AAF3}" destId="{A08319F9-1C27-43C0-B667-DC205147EDCE}" srcOrd="0" destOrd="0" presId="urn:microsoft.com/office/officeart/2005/8/layout/hProcess9"/>
    <dgm:cxn modelId="{B94203EC-B519-4A25-8F83-FE9FD0D1C0C0}" type="presParOf" srcId="{480E3D76-39A1-40C3-9033-7B75E153AAF3}" destId="{1AE2C7D8-8D70-41A2-9BA6-8AAF191FB0B3}" srcOrd="1" destOrd="0" presId="urn:microsoft.com/office/officeart/2005/8/layout/hProcess9"/>
    <dgm:cxn modelId="{28F2171D-E9D3-4CAE-BD70-7CB9A067724F}" type="presParOf" srcId="{1AE2C7D8-8D70-41A2-9BA6-8AAF191FB0B3}" destId="{96BA86F2-4975-4434-8ACE-6CC49DE11935}" srcOrd="0" destOrd="0" presId="urn:microsoft.com/office/officeart/2005/8/layout/hProcess9"/>
    <dgm:cxn modelId="{3D2F6C25-2752-4683-A218-FCF4DED60A70}" type="presParOf" srcId="{1AE2C7D8-8D70-41A2-9BA6-8AAF191FB0B3}" destId="{0990326E-30B1-41DE-BD27-BF857B7019B4}" srcOrd="1" destOrd="0" presId="urn:microsoft.com/office/officeart/2005/8/layout/hProcess9"/>
    <dgm:cxn modelId="{27A91FDC-7F1B-4033-B48D-4431F2A6094E}" type="presParOf" srcId="{1AE2C7D8-8D70-41A2-9BA6-8AAF191FB0B3}" destId="{CE9152DC-BC1D-49F4-9137-2C62BA915772}" srcOrd="2" destOrd="0" presId="urn:microsoft.com/office/officeart/2005/8/layout/hProcess9"/>
    <dgm:cxn modelId="{12C899EB-64BE-494E-84AE-33B0711B229F}" type="presParOf" srcId="{1AE2C7D8-8D70-41A2-9BA6-8AAF191FB0B3}" destId="{4D26104D-4D1A-422E-A2D4-D9EDCAE04344}" srcOrd="3" destOrd="0" presId="urn:microsoft.com/office/officeart/2005/8/layout/hProcess9"/>
    <dgm:cxn modelId="{3E4DEF91-48A3-45F5-8330-F984D00C5470}" type="presParOf" srcId="{1AE2C7D8-8D70-41A2-9BA6-8AAF191FB0B3}" destId="{E10360EF-A120-43C8-B5C0-65B6B78A94AB}" srcOrd="4" destOrd="0" presId="urn:microsoft.com/office/officeart/2005/8/layout/hProcess9"/>
    <dgm:cxn modelId="{1FE0F880-60CE-4BBA-B91A-E8B6FDA388A3}" type="presParOf" srcId="{1AE2C7D8-8D70-41A2-9BA6-8AAF191FB0B3}" destId="{B7FE156A-C711-4F11-8F21-02621012A070}" srcOrd="5" destOrd="0" presId="urn:microsoft.com/office/officeart/2005/8/layout/hProcess9"/>
    <dgm:cxn modelId="{95A52F45-0487-4F02-9E85-807AFBDB570A}" type="presParOf" srcId="{1AE2C7D8-8D70-41A2-9BA6-8AAF191FB0B3}" destId="{AE7C9777-7EC2-4268-98F9-6B1885695AF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3A9714-1625-42C2-928B-BA7083324D85}" type="doc">
      <dgm:prSet loTypeId="urn:microsoft.com/office/officeart/2005/8/layout/chart3" loCatId="relationship" qsTypeId="urn:microsoft.com/office/officeart/2005/8/quickstyle/simple1" qsCatId="simple" csTypeId="urn:microsoft.com/office/officeart/2005/8/colors/colorful3" csCatId="colorful" phldr="1"/>
      <dgm:spPr/>
    </dgm:pt>
    <dgm:pt modelId="{BDCC1579-3879-444D-9549-84EDC724EBE3}">
      <dgm:prSet phldrT="[Text]"/>
      <dgm:spPr/>
      <dgm:t>
        <a:bodyPr/>
        <a:lstStyle/>
        <a:p>
          <a:r>
            <a:rPr lang="en-GB" b="1" dirty="0"/>
            <a:t>BRIEFLY Explain the general topic area</a:t>
          </a:r>
        </a:p>
      </dgm:t>
    </dgm:pt>
    <dgm:pt modelId="{B276E676-D9F4-45B1-B985-D94F1B2B82B2}" type="parTrans" cxnId="{493B6BE7-EC43-4573-8BF5-FA5DCB512DA8}">
      <dgm:prSet/>
      <dgm:spPr/>
      <dgm:t>
        <a:bodyPr/>
        <a:lstStyle/>
        <a:p>
          <a:endParaRPr lang="en-GB"/>
        </a:p>
      </dgm:t>
    </dgm:pt>
    <dgm:pt modelId="{08B588AD-F647-418F-94E1-9F3EDB7E04B3}" type="sibTrans" cxnId="{493B6BE7-EC43-4573-8BF5-FA5DCB512DA8}">
      <dgm:prSet/>
      <dgm:spPr/>
      <dgm:t>
        <a:bodyPr/>
        <a:lstStyle/>
        <a:p>
          <a:endParaRPr lang="en-GB"/>
        </a:p>
      </dgm:t>
    </dgm:pt>
    <dgm:pt modelId="{E2F771F8-6FA5-4B68-A059-499C6A42CB7D}">
      <dgm:prSet phldrT="[Text]"/>
      <dgm:spPr/>
      <dgm:t>
        <a:bodyPr/>
        <a:lstStyle/>
        <a:p>
          <a:r>
            <a:rPr lang="en-GB" b="1" dirty="0"/>
            <a:t>Introduce the specific area that interests you</a:t>
          </a:r>
        </a:p>
      </dgm:t>
    </dgm:pt>
    <dgm:pt modelId="{55A4EB50-A7E7-4066-95E2-21467231B965}" type="parTrans" cxnId="{2AAC4BB4-559A-4A3E-9E05-EAC70E9A93B1}">
      <dgm:prSet/>
      <dgm:spPr/>
      <dgm:t>
        <a:bodyPr/>
        <a:lstStyle/>
        <a:p>
          <a:endParaRPr lang="en-GB"/>
        </a:p>
      </dgm:t>
    </dgm:pt>
    <dgm:pt modelId="{A68B82F5-AE18-4C67-8CB1-BBB97A9DC2D7}" type="sibTrans" cxnId="{2AAC4BB4-559A-4A3E-9E05-EAC70E9A93B1}">
      <dgm:prSet/>
      <dgm:spPr/>
      <dgm:t>
        <a:bodyPr/>
        <a:lstStyle/>
        <a:p>
          <a:endParaRPr lang="en-GB"/>
        </a:p>
      </dgm:t>
    </dgm:pt>
    <dgm:pt modelId="{20C7B2BF-7640-402F-982B-C5109AD4E603}">
      <dgm:prSet phldrT="[Text]"/>
      <dgm:spPr/>
      <dgm:t>
        <a:bodyPr/>
        <a:lstStyle/>
        <a:p>
          <a:r>
            <a:rPr lang="en-GB" b="1" dirty="0"/>
            <a:t>Explain why you have chosen to research the topic </a:t>
          </a:r>
        </a:p>
      </dgm:t>
    </dgm:pt>
    <dgm:pt modelId="{18097D19-6FC9-4C01-A119-15F843226348}" type="parTrans" cxnId="{DAAA9EE4-30AC-4352-9D6A-FFDA72B239D5}">
      <dgm:prSet/>
      <dgm:spPr/>
      <dgm:t>
        <a:bodyPr/>
        <a:lstStyle/>
        <a:p>
          <a:endParaRPr lang="en-GB"/>
        </a:p>
      </dgm:t>
    </dgm:pt>
    <dgm:pt modelId="{70B5CA88-0DCA-433A-8598-CC3905854110}" type="sibTrans" cxnId="{DAAA9EE4-30AC-4352-9D6A-FFDA72B239D5}">
      <dgm:prSet/>
      <dgm:spPr/>
      <dgm:t>
        <a:bodyPr/>
        <a:lstStyle/>
        <a:p>
          <a:endParaRPr lang="en-GB"/>
        </a:p>
      </dgm:t>
    </dgm:pt>
    <dgm:pt modelId="{C2E52501-442B-4E8A-8B13-17898253451B}" type="pres">
      <dgm:prSet presAssocID="{BA3A9714-1625-42C2-928B-BA7083324D85}" presName="compositeShape" presStyleCnt="0">
        <dgm:presLayoutVars>
          <dgm:chMax val="7"/>
          <dgm:dir/>
          <dgm:resizeHandles val="exact"/>
        </dgm:presLayoutVars>
      </dgm:prSet>
      <dgm:spPr/>
    </dgm:pt>
    <dgm:pt modelId="{5684E53B-961B-4DE4-9159-31C771ECFF32}" type="pres">
      <dgm:prSet presAssocID="{BA3A9714-1625-42C2-928B-BA7083324D85}" presName="wedge1" presStyleLbl="node1" presStyleIdx="0" presStyleCnt="3"/>
      <dgm:spPr/>
    </dgm:pt>
    <dgm:pt modelId="{04F5BDA4-794A-4782-98D0-7878F811B0D9}" type="pres">
      <dgm:prSet presAssocID="{BA3A9714-1625-42C2-928B-BA7083324D85}" presName="wedge1Tx" presStyleLbl="node1" presStyleIdx="0" presStyleCnt="3">
        <dgm:presLayoutVars>
          <dgm:chMax val="0"/>
          <dgm:chPref val="0"/>
          <dgm:bulletEnabled val="1"/>
        </dgm:presLayoutVars>
      </dgm:prSet>
      <dgm:spPr/>
    </dgm:pt>
    <dgm:pt modelId="{C435EA46-F944-419F-A964-C7C59E543EFE}" type="pres">
      <dgm:prSet presAssocID="{BA3A9714-1625-42C2-928B-BA7083324D85}" presName="wedge2" presStyleLbl="node1" presStyleIdx="1" presStyleCnt="3" custLinFactNeighborX="-1011" custLinFactNeighborY="-674"/>
      <dgm:spPr/>
    </dgm:pt>
    <dgm:pt modelId="{7A50559B-2C17-4710-905B-58CAC03B04C0}" type="pres">
      <dgm:prSet presAssocID="{BA3A9714-1625-42C2-928B-BA7083324D85}" presName="wedge2Tx" presStyleLbl="node1" presStyleIdx="1" presStyleCnt="3">
        <dgm:presLayoutVars>
          <dgm:chMax val="0"/>
          <dgm:chPref val="0"/>
          <dgm:bulletEnabled val="1"/>
        </dgm:presLayoutVars>
      </dgm:prSet>
      <dgm:spPr/>
    </dgm:pt>
    <dgm:pt modelId="{F5BF6462-7381-4D7E-95F9-F9CBFC83D2C1}" type="pres">
      <dgm:prSet presAssocID="{BA3A9714-1625-42C2-928B-BA7083324D85}" presName="wedge3" presStyleLbl="node1" presStyleIdx="2" presStyleCnt="3"/>
      <dgm:spPr/>
    </dgm:pt>
    <dgm:pt modelId="{AB7EB211-76E3-499E-89ED-67B1851D88AE}" type="pres">
      <dgm:prSet presAssocID="{BA3A9714-1625-42C2-928B-BA7083324D85}" presName="wedge3Tx" presStyleLbl="node1" presStyleIdx="2" presStyleCnt="3">
        <dgm:presLayoutVars>
          <dgm:chMax val="0"/>
          <dgm:chPref val="0"/>
          <dgm:bulletEnabled val="1"/>
        </dgm:presLayoutVars>
      </dgm:prSet>
      <dgm:spPr/>
    </dgm:pt>
  </dgm:ptLst>
  <dgm:cxnLst>
    <dgm:cxn modelId="{47C6C304-CD1D-40BD-AB89-A1F9A83B6ED5}" type="presOf" srcId="{BA3A9714-1625-42C2-928B-BA7083324D85}" destId="{C2E52501-442B-4E8A-8B13-17898253451B}" srcOrd="0" destOrd="0" presId="urn:microsoft.com/office/officeart/2005/8/layout/chart3"/>
    <dgm:cxn modelId="{ACCBB30A-7E8B-4A90-BE65-F60E43C227BB}" type="presOf" srcId="{BDCC1579-3879-444D-9549-84EDC724EBE3}" destId="{5684E53B-961B-4DE4-9159-31C771ECFF32}" srcOrd="0" destOrd="0" presId="urn:microsoft.com/office/officeart/2005/8/layout/chart3"/>
    <dgm:cxn modelId="{FB0AFC5F-0EB6-438C-BB28-8B4E12806987}" type="presOf" srcId="{E2F771F8-6FA5-4B68-A059-499C6A42CB7D}" destId="{7A50559B-2C17-4710-905B-58CAC03B04C0}" srcOrd="1" destOrd="0" presId="urn:microsoft.com/office/officeart/2005/8/layout/chart3"/>
    <dgm:cxn modelId="{BEF11961-1BE6-40D2-88E8-3E76E423D2ED}" type="presOf" srcId="{E2F771F8-6FA5-4B68-A059-499C6A42CB7D}" destId="{C435EA46-F944-419F-A964-C7C59E543EFE}" srcOrd="0" destOrd="0" presId="urn:microsoft.com/office/officeart/2005/8/layout/chart3"/>
    <dgm:cxn modelId="{C5DFDE42-0BDE-4FC7-BD46-F5DBECF2A492}" type="presOf" srcId="{BDCC1579-3879-444D-9549-84EDC724EBE3}" destId="{04F5BDA4-794A-4782-98D0-7878F811B0D9}" srcOrd="1" destOrd="0" presId="urn:microsoft.com/office/officeart/2005/8/layout/chart3"/>
    <dgm:cxn modelId="{727B0AA7-E60E-44AF-844C-C4669A634847}" type="presOf" srcId="{20C7B2BF-7640-402F-982B-C5109AD4E603}" destId="{AB7EB211-76E3-499E-89ED-67B1851D88AE}" srcOrd="1" destOrd="0" presId="urn:microsoft.com/office/officeart/2005/8/layout/chart3"/>
    <dgm:cxn modelId="{2AAC4BB4-559A-4A3E-9E05-EAC70E9A93B1}" srcId="{BA3A9714-1625-42C2-928B-BA7083324D85}" destId="{E2F771F8-6FA5-4B68-A059-499C6A42CB7D}" srcOrd="1" destOrd="0" parTransId="{55A4EB50-A7E7-4066-95E2-21467231B965}" sibTransId="{A68B82F5-AE18-4C67-8CB1-BBB97A9DC2D7}"/>
    <dgm:cxn modelId="{8EAA81E2-C6CE-4849-995F-939509B7A452}" type="presOf" srcId="{20C7B2BF-7640-402F-982B-C5109AD4E603}" destId="{F5BF6462-7381-4D7E-95F9-F9CBFC83D2C1}" srcOrd="0" destOrd="0" presId="urn:microsoft.com/office/officeart/2005/8/layout/chart3"/>
    <dgm:cxn modelId="{DAAA9EE4-30AC-4352-9D6A-FFDA72B239D5}" srcId="{BA3A9714-1625-42C2-928B-BA7083324D85}" destId="{20C7B2BF-7640-402F-982B-C5109AD4E603}" srcOrd="2" destOrd="0" parTransId="{18097D19-6FC9-4C01-A119-15F843226348}" sibTransId="{70B5CA88-0DCA-433A-8598-CC3905854110}"/>
    <dgm:cxn modelId="{493B6BE7-EC43-4573-8BF5-FA5DCB512DA8}" srcId="{BA3A9714-1625-42C2-928B-BA7083324D85}" destId="{BDCC1579-3879-444D-9549-84EDC724EBE3}" srcOrd="0" destOrd="0" parTransId="{B276E676-D9F4-45B1-B985-D94F1B2B82B2}" sibTransId="{08B588AD-F647-418F-94E1-9F3EDB7E04B3}"/>
    <dgm:cxn modelId="{E44EE80C-1BD1-49E3-A2FA-1AC058E1E8CE}" type="presParOf" srcId="{C2E52501-442B-4E8A-8B13-17898253451B}" destId="{5684E53B-961B-4DE4-9159-31C771ECFF32}" srcOrd="0" destOrd="0" presId="urn:microsoft.com/office/officeart/2005/8/layout/chart3"/>
    <dgm:cxn modelId="{452EBD00-C3CD-478A-ADA2-62C3D3325307}" type="presParOf" srcId="{C2E52501-442B-4E8A-8B13-17898253451B}" destId="{04F5BDA4-794A-4782-98D0-7878F811B0D9}" srcOrd="1" destOrd="0" presId="urn:microsoft.com/office/officeart/2005/8/layout/chart3"/>
    <dgm:cxn modelId="{6E27CCA3-B39E-4E28-891C-120E0F2093F0}" type="presParOf" srcId="{C2E52501-442B-4E8A-8B13-17898253451B}" destId="{C435EA46-F944-419F-A964-C7C59E543EFE}" srcOrd="2" destOrd="0" presId="urn:microsoft.com/office/officeart/2005/8/layout/chart3"/>
    <dgm:cxn modelId="{2571ADA6-990A-45EF-86AE-6C9D25AD14B3}" type="presParOf" srcId="{C2E52501-442B-4E8A-8B13-17898253451B}" destId="{7A50559B-2C17-4710-905B-58CAC03B04C0}" srcOrd="3" destOrd="0" presId="urn:microsoft.com/office/officeart/2005/8/layout/chart3"/>
    <dgm:cxn modelId="{62D54014-0A99-40EB-887D-6822380BCDC0}" type="presParOf" srcId="{C2E52501-442B-4E8A-8B13-17898253451B}" destId="{F5BF6462-7381-4D7E-95F9-F9CBFC83D2C1}" srcOrd="4" destOrd="0" presId="urn:microsoft.com/office/officeart/2005/8/layout/chart3"/>
    <dgm:cxn modelId="{4F144CD6-C001-4799-9B7F-7392BADB8291}" type="presParOf" srcId="{C2E52501-442B-4E8A-8B13-17898253451B}" destId="{AB7EB211-76E3-499E-89ED-67B1851D88AE}"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74377D1C-BCC0-4E7E-83D5-680419D6E5F7}" type="doc">
      <dgm:prSet loTypeId="urn:microsoft.com/office/officeart/2005/8/layout/vProcess5" loCatId="process" qsTypeId="urn:microsoft.com/office/officeart/2005/8/quickstyle/3d1" qsCatId="3D" csTypeId="urn:microsoft.com/office/officeart/2005/8/colors/colorful3" csCatId="colorful" phldr="1"/>
      <dgm:spPr/>
      <dgm:t>
        <a:bodyPr/>
        <a:lstStyle/>
        <a:p>
          <a:endParaRPr lang="en-GB"/>
        </a:p>
      </dgm:t>
    </dgm:pt>
    <dgm:pt modelId="{22343965-9263-4B42-9E87-3EFFB58EEEDB}">
      <dgm:prSet phldrT="[Text]" custT="1"/>
      <dgm:spPr/>
      <dgm:t>
        <a:bodyPr/>
        <a:lstStyle/>
        <a:p>
          <a:pPr algn="ctr"/>
          <a:r>
            <a:rPr lang="en-GB" sz="1600" b="1" dirty="0"/>
            <a:t>Step 1 – One word – research area</a:t>
          </a:r>
        </a:p>
      </dgm:t>
    </dgm:pt>
    <dgm:pt modelId="{C89DE801-264F-47C4-BF7A-F701AB740EC3}" type="parTrans" cxnId="{3D809ADD-075F-43F9-A7BE-79E60F020B57}">
      <dgm:prSet/>
      <dgm:spPr/>
      <dgm:t>
        <a:bodyPr/>
        <a:lstStyle/>
        <a:p>
          <a:endParaRPr lang="en-GB"/>
        </a:p>
      </dgm:t>
    </dgm:pt>
    <dgm:pt modelId="{C54AD269-E1BF-4968-9C57-9F0DEEBB6837}" type="sibTrans" cxnId="{3D809ADD-075F-43F9-A7BE-79E60F020B57}">
      <dgm:prSet/>
      <dgm:spPr/>
      <dgm:t>
        <a:bodyPr/>
        <a:lstStyle/>
        <a:p>
          <a:endParaRPr lang="en-GB"/>
        </a:p>
      </dgm:t>
    </dgm:pt>
    <dgm:pt modelId="{A304DDFB-2456-4AF4-9446-F288F64DF9F0}">
      <dgm:prSet phldrT="[Text]" custT="1"/>
      <dgm:spPr/>
      <dgm:t>
        <a:bodyPr/>
        <a:lstStyle/>
        <a:p>
          <a:r>
            <a:rPr lang="en-GB" sz="1600" b="1" dirty="0"/>
            <a:t>Step 2 -  Add other words to clarify the focus of your research</a:t>
          </a:r>
        </a:p>
      </dgm:t>
    </dgm:pt>
    <dgm:pt modelId="{B3011CCF-5337-4BA8-8233-4C3FC0B67C69}" type="parTrans" cxnId="{2135C377-9370-4FED-8756-91BFF6E2B5BE}">
      <dgm:prSet/>
      <dgm:spPr/>
      <dgm:t>
        <a:bodyPr/>
        <a:lstStyle/>
        <a:p>
          <a:endParaRPr lang="en-GB"/>
        </a:p>
      </dgm:t>
    </dgm:pt>
    <dgm:pt modelId="{231768D3-3DA6-484F-98A6-B9D838F6BA6F}" type="sibTrans" cxnId="{2135C377-9370-4FED-8756-91BFF6E2B5BE}">
      <dgm:prSet/>
      <dgm:spPr/>
      <dgm:t>
        <a:bodyPr/>
        <a:lstStyle/>
        <a:p>
          <a:endParaRPr lang="en-GB"/>
        </a:p>
      </dgm:t>
    </dgm:pt>
    <dgm:pt modelId="{E9675A3E-2081-4AD3-8F92-DE543A30AA94}">
      <dgm:prSet phldrT="[Text]" custT="1"/>
      <dgm:spPr/>
      <dgm:t>
        <a:bodyPr/>
        <a:lstStyle/>
        <a:p>
          <a:r>
            <a:rPr lang="en-GB" sz="1600" b="1" dirty="0"/>
            <a:t>Step 3 – Connect the words to form a sentence</a:t>
          </a:r>
        </a:p>
      </dgm:t>
    </dgm:pt>
    <dgm:pt modelId="{C299D435-7639-4706-A5CF-8D9E8F823769}" type="parTrans" cxnId="{7B122F35-9467-49CA-9134-AE8D5F892729}">
      <dgm:prSet/>
      <dgm:spPr/>
      <dgm:t>
        <a:bodyPr/>
        <a:lstStyle/>
        <a:p>
          <a:endParaRPr lang="en-GB"/>
        </a:p>
      </dgm:t>
    </dgm:pt>
    <dgm:pt modelId="{B8D2C8EB-2692-41F0-88B9-BA07E16E55CE}" type="sibTrans" cxnId="{7B122F35-9467-49CA-9134-AE8D5F892729}">
      <dgm:prSet/>
      <dgm:spPr/>
      <dgm:t>
        <a:bodyPr/>
        <a:lstStyle/>
        <a:p>
          <a:endParaRPr lang="en-GB"/>
        </a:p>
      </dgm:t>
    </dgm:pt>
    <dgm:pt modelId="{D93B0754-66E8-4541-934B-E86024687FA2}">
      <dgm:prSet/>
      <dgm:spPr/>
      <dgm:t>
        <a:bodyPr/>
        <a:lstStyle/>
        <a:p>
          <a:r>
            <a:rPr lang="en-GB" b="1" dirty="0"/>
            <a:t>Step 4 – Convert this sentence into a formal research statement</a:t>
          </a:r>
        </a:p>
      </dgm:t>
    </dgm:pt>
    <dgm:pt modelId="{FAC43F3C-8F05-430A-A6C0-CEE527E25A58}" type="parTrans" cxnId="{6B1B467A-3F7F-46CB-BC92-67AC849B3E33}">
      <dgm:prSet/>
      <dgm:spPr/>
      <dgm:t>
        <a:bodyPr/>
        <a:lstStyle/>
        <a:p>
          <a:endParaRPr lang="en-GB"/>
        </a:p>
      </dgm:t>
    </dgm:pt>
    <dgm:pt modelId="{1822F2DA-CA90-4C81-8D66-EE447684089D}" type="sibTrans" cxnId="{6B1B467A-3F7F-46CB-BC92-67AC849B3E33}">
      <dgm:prSet/>
      <dgm:spPr/>
      <dgm:t>
        <a:bodyPr/>
        <a:lstStyle/>
        <a:p>
          <a:endParaRPr lang="en-GB"/>
        </a:p>
      </dgm:t>
    </dgm:pt>
    <dgm:pt modelId="{3A021E63-DDB1-4DCC-B627-680C6FF86F76}" type="pres">
      <dgm:prSet presAssocID="{74377D1C-BCC0-4E7E-83D5-680419D6E5F7}" presName="outerComposite" presStyleCnt="0">
        <dgm:presLayoutVars>
          <dgm:chMax val="5"/>
          <dgm:dir/>
          <dgm:resizeHandles val="exact"/>
        </dgm:presLayoutVars>
      </dgm:prSet>
      <dgm:spPr/>
    </dgm:pt>
    <dgm:pt modelId="{EDE55432-81C0-4046-BC10-821869AFEF32}" type="pres">
      <dgm:prSet presAssocID="{74377D1C-BCC0-4E7E-83D5-680419D6E5F7}" presName="dummyMaxCanvas" presStyleCnt="0">
        <dgm:presLayoutVars/>
      </dgm:prSet>
      <dgm:spPr/>
    </dgm:pt>
    <dgm:pt modelId="{66A261D7-9490-42BB-85F1-0DA4151F77D2}" type="pres">
      <dgm:prSet presAssocID="{74377D1C-BCC0-4E7E-83D5-680419D6E5F7}" presName="FourNodes_1" presStyleLbl="node1" presStyleIdx="0" presStyleCnt="4">
        <dgm:presLayoutVars>
          <dgm:bulletEnabled val="1"/>
        </dgm:presLayoutVars>
      </dgm:prSet>
      <dgm:spPr/>
    </dgm:pt>
    <dgm:pt modelId="{1B8A762A-9591-4BE4-B860-2DAC31ED9AC7}" type="pres">
      <dgm:prSet presAssocID="{74377D1C-BCC0-4E7E-83D5-680419D6E5F7}" presName="FourNodes_2" presStyleLbl="node1" presStyleIdx="1" presStyleCnt="4">
        <dgm:presLayoutVars>
          <dgm:bulletEnabled val="1"/>
        </dgm:presLayoutVars>
      </dgm:prSet>
      <dgm:spPr/>
    </dgm:pt>
    <dgm:pt modelId="{FDD629D0-B377-4C98-B733-320216C97EAC}" type="pres">
      <dgm:prSet presAssocID="{74377D1C-BCC0-4E7E-83D5-680419D6E5F7}" presName="FourNodes_3" presStyleLbl="node1" presStyleIdx="2" presStyleCnt="4">
        <dgm:presLayoutVars>
          <dgm:bulletEnabled val="1"/>
        </dgm:presLayoutVars>
      </dgm:prSet>
      <dgm:spPr/>
    </dgm:pt>
    <dgm:pt modelId="{32026037-A652-4AD0-8005-A73E81C18106}" type="pres">
      <dgm:prSet presAssocID="{74377D1C-BCC0-4E7E-83D5-680419D6E5F7}" presName="FourNodes_4" presStyleLbl="node1" presStyleIdx="3" presStyleCnt="4">
        <dgm:presLayoutVars>
          <dgm:bulletEnabled val="1"/>
        </dgm:presLayoutVars>
      </dgm:prSet>
      <dgm:spPr/>
    </dgm:pt>
    <dgm:pt modelId="{EC11C66E-AF67-460F-9E54-F3B4C29F57BA}" type="pres">
      <dgm:prSet presAssocID="{74377D1C-BCC0-4E7E-83D5-680419D6E5F7}" presName="FourConn_1-2" presStyleLbl="fgAccFollowNode1" presStyleIdx="0" presStyleCnt="3">
        <dgm:presLayoutVars>
          <dgm:bulletEnabled val="1"/>
        </dgm:presLayoutVars>
      </dgm:prSet>
      <dgm:spPr/>
    </dgm:pt>
    <dgm:pt modelId="{C9176B66-6D48-4156-A03B-B12F4A378AD6}" type="pres">
      <dgm:prSet presAssocID="{74377D1C-BCC0-4E7E-83D5-680419D6E5F7}" presName="FourConn_2-3" presStyleLbl="fgAccFollowNode1" presStyleIdx="1" presStyleCnt="3">
        <dgm:presLayoutVars>
          <dgm:bulletEnabled val="1"/>
        </dgm:presLayoutVars>
      </dgm:prSet>
      <dgm:spPr/>
    </dgm:pt>
    <dgm:pt modelId="{8FE4085E-863E-425F-97B9-573370424E3B}" type="pres">
      <dgm:prSet presAssocID="{74377D1C-BCC0-4E7E-83D5-680419D6E5F7}" presName="FourConn_3-4" presStyleLbl="fgAccFollowNode1" presStyleIdx="2" presStyleCnt="3">
        <dgm:presLayoutVars>
          <dgm:bulletEnabled val="1"/>
        </dgm:presLayoutVars>
      </dgm:prSet>
      <dgm:spPr/>
    </dgm:pt>
    <dgm:pt modelId="{DEC296A3-BAB2-478F-A2EE-DA05995DD003}" type="pres">
      <dgm:prSet presAssocID="{74377D1C-BCC0-4E7E-83D5-680419D6E5F7}" presName="FourNodes_1_text" presStyleLbl="node1" presStyleIdx="3" presStyleCnt="4">
        <dgm:presLayoutVars>
          <dgm:bulletEnabled val="1"/>
        </dgm:presLayoutVars>
      </dgm:prSet>
      <dgm:spPr/>
    </dgm:pt>
    <dgm:pt modelId="{FB6A98BC-0699-43D3-85B6-D0D1317FA158}" type="pres">
      <dgm:prSet presAssocID="{74377D1C-BCC0-4E7E-83D5-680419D6E5F7}" presName="FourNodes_2_text" presStyleLbl="node1" presStyleIdx="3" presStyleCnt="4">
        <dgm:presLayoutVars>
          <dgm:bulletEnabled val="1"/>
        </dgm:presLayoutVars>
      </dgm:prSet>
      <dgm:spPr/>
    </dgm:pt>
    <dgm:pt modelId="{CE5C27F1-63D5-4929-A226-C10E19B5EB44}" type="pres">
      <dgm:prSet presAssocID="{74377D1C-BCC0-4E7E-83D5-680419D6E5F7}" presName="FourNodes_3_text" presStyleLbl="node1" presStyleIdx="3" presStyleCnt="4">
        <dgm:presLayoutVars>
          <dgm:bulletEnabled val="1"/>
        </dgm:presLayoutVars>
      </dgm:prSet>
      <dgm:spPr/>
    </dgm:pt>
    <dgm:pt modelId="{3B862EFF-DE07-40F9-9B83-51E251F45266}" type="pres">
      <dgm:prSet presAssocID="{74377D1C-BCC0-4E7E-83D5-680419D6E5F7}" presName="FourNodes_4_text" presStyleLbl="node1" presStyleIdx="3" presStyleCnt="4">
        <dgm:presLayoutVars>
          <dgm:bulletEnabled val="1"/>
        </dgm:presLayoutVars>
      </dgm:prSet>
      <dgm:spPr/>
    </dgm:pt>
  </dgm:ptLst>
  <dgm:cxnLst>
    <dgm:cxn modelId="{80557814-F80A-401A-AF55-861E8F0CE068}" type="presOf" srcId="{C54AD269-E1BF-4968-9C57-9F0DEEBB6837}" destId="{EC11C66E-AF67-460F-9E54-F3B4C29F57BA}" srcOrd="0" destOrd="0" presId="urn:microsoft.com/office/officeart/2005/8/layout/vProcess5"/>
    <dgm:cxn modelId="{7B122F35-9467-49CA-9134-AE8D5F892729}" srcId="{74377D1C-BCC0-4E7E-83D5-680419D6E5F7}" destId="{E9675A3E-2081-4AD3-8F92-DE543A30AA94}" srcOrd="2" destOrd="0" parTransId="{C299D435-7639-4706-A5CF-8D9E8F823769}" sibTransId="{B8D2C8EB-2692-41F0-88B9-BA07E16E55CE}"/>
    <dgm:cxn modelId="{5F9FC168-7084-4C35-97D2-FC9ED7DF6E7A}" type="presOf" srcId="{D93B0754-66E8-4541-934B-E86024687FA2}" destId="{3B862EFF-DE07-40F9-9B83-51E251F45266}" srcOrd="1" destOrd="0" presId="urn:microsoft.com/office/officeart/2005/8/layout/vProcess5"/>
    <dgm:cxn modelId="{49E1834C-0DE0-4CDD-A701-DC4310344C9B}" type="presOf" srcId="{74377D1C-BCC0-4E7E-83D5-680419D6E5F7}" destId="{3A021E63-DDB1-4DCC-B627-680C6FF86F76}" srcOrd="0" destOrd="0" presId="urn:microsoft.com/office/officeart/2005/8/layout/vProcess5"/>
    <dgm:cxn modelId="{2135C377-9370-4FED-8756-91BFF6E2B5BE}" srcId="{74377D1C-BCC0-4E7E-83D5-680419D6E5F7}" destId="{A304DDFB-2456-4AF4-9446-F288F64DF9F0}" srcOrd="1" destOrd="0" parTransId="{B3011CCF-5337-4BA8-8233-4C3FC0B67C69}" sibTransId="{231768D3-3DA6-484F-98A6-B9D838F6BA6F}"/>
    <dgm:cxn modelId="{6B1B467A-3F7F-46CB-BC92-67AC849B3E33}" srcId="{74377D1C-BCC0-4E7E-83D5-680419D6E5F7}" destId="{D93B0754-66E8-4541-934B-E86024687FA2}" srcOrd="3" destOrd="0" parTransId="{FAC43F3C-8F05-430A-A6C0-CEE527E25A58}" sibTransId="{1822F2DA-CA90-4C81-8D66-EE447684089D}"/>
    <dgm:cxn modelId="{F2C59C8A-8613-4212-AAB0-01DD0D80ABDF}" type="presOf" srcId="{22343965-9263-4B42-9E87-3EFFB58EEEDB}" destId="{DEC296A3-BAB2-478F-A2EE-DA05995DD003}" srcOrd="1" destOrd="0" presId="urn:microsoft.com/office/officeart/2005/8/layout/vProcess5"/>
    <dgm:cxn modelId="{132DB490-D80C-4A6D-8B2C-C88AFABCDA01}" type="presOf" srcId="{A304DDFB-2456-4AF4-9446-F288F64DF9F0}" destId="{1B8A762A-9591-4BE4-B860-2DAC31ED9AC7}" srcOrd="0" destOrd="0" presId="urn:microsoft.com/office/officeart/2005/8/layout/vProcess5"/>
    <dgm:cxn modelId="{9FDFDBB2-6678-48B5-A445-4C65050ABF85}" type="presOf" srcId="{E9675A3E-2081-4AD3-8F92-DE543A30AA94}" destId="{CE5C27F1-63D5-4929-A226-C10E19B5EB44}" srcOrd="1" destOrd="0" presId="urn:microsoft.com/office/officeart/2005/8/layout/vProcess5"/>
    <dgm:cxn modelId="{FD7FFAB4-349C-4F4D-B2E2-061707268084}" type="presOf" srcId="{B8D2C8EB-2692-41F0-88B9-BA07E16E55CE}" destId="{8FE4085E-863E-425F-97B9-573370424E3B}" srcOrd="0" destOrd="0" presId="urn:microsoft.com/office/officeart/2005/8/layout/vProcess5"/>
    <dgm:cxn modelId="{FCA641C2-092B-4D9F-BB30-33C2EA29E1BD}" type="presOf" srcId="{D93B0754-66E8-4541-934B-E86024687FA2}" destId="{32026037-A652-4AD0-8005-A73E81C18106}" srcOrd="0" destOrd="0" presId="urn:microsoft.com/office/officeart/2005/8/layout/vProcess5"/>
    <dgm:cxn modelId="{D4F87ECE-4B39-4102-BFD6-CCB0B7041085}" type="presOf" srcId="{A304DDFB-2456-4AF4-9446-F288F64DF9F0}" destId="{FB6A98BC-0699-43D3-85B6-D0D1317FA158}" srcOrd="1" destOrd="0" presId="urn:microsoft.com/office/officeart/2005/8/layout/vProcess5"/>
    <dgm:cxn modelId="{3D809ADD-075F-43F9-A7BE-79E60F020B57}" srcId="{74377D1C-BCC0-4E7E-83D5-680419D6E5F7}" destId="{22343965-9263-4B42-9E87-3EFFB58EEEDB}" srcOrd="0" destOrd="0" parTransId="{C89DE801-264F-47C4-BF7A-F701AB740EC3}" sibTransId="{C54AD269-E1BF-4968-9C57-9F0DEEBB6837}"/>
    <dgm:cxn modelId="{A695B5E4-70AA-4F84-88DE-65188DCC2596}" type="presOf" srcId="{231768D3-3DA6-484F-98A6-B9D838F6BA6F}" destId="{C9176B66-6D48-4156-A03B-B12F4A378AD6}" srcOrd="0" destOrd="0" presId="urn:microsoft.com/office/officeart/2005/8/layout/vProcess5"/>
    <dgm:cxn modelId="{D9490DE5-B8F0-4943-9F63-CD2077258C4F}" type="presOf" srcId="{22343965-9263-4B42-9E87-3EFFB58EEEDB}" destId="{66A261D7-9490-42BB-85F1-0DA4151F77D2}" srcOrd="0" destOrd="0" presId="urn:microsoft.com/office/officeart/2005/8/layout/vProcess5"/>
    <dgm:cxn modelId="{37320DFB-E953-4A9B-A204-AA64C49308A7}" type="presOf" srcId="{E9675A3E-2081-4AD3-8F92-DE543A30AA94}" destId="{FDD629D0-B377-4C98-B733-320216C97EAC}" srcOrd="0" destOrd="0" presId="urn:microsoft.com/office/officeart/2005/8/layout/vProcess5"/>
    <dgm:cxn modelId="{CA8DF704-5429-4748-B111-E4D578FCD4E5}" type="presParOf" srcId="{3A021E63-DDB1-4DCC-B627-680C6FF86F76}" destId="{EDE55432-81C0-4046-BC10-821869AFEF32}" srcOrd="0" destOrd="0" presId="urn:microsoft.com/office/officeart/2005/8/layout/vProcess5"/>
    <dgm:cxn modelId="{B0754FBA-56FF-41A4-A69B-B66FFA2095B3}" type="presParOf" srcId="{3A021E63-DDB1-4DCC-B627-680C6FF86F76}" destId="{66A261D7-9490-42BB-85F1-0DA4151F77D2}" srcOrd="1" destOrd="0" presId="urn:microsoft.com/office/officeart/2005/8/layout/vProcess5"/>
    <dgm:cxn modelId="{13A657CC-D179-4C7F-8F03-241C38331460}" type="presParOf" srcId="{3A021E63-DDB1-4DCC-B627-680C6FF86F76}" destId="{1B8A762A-9591-4BE4-B860-2DAC31ED9AC7}" srcOrd="2" destOrd="0" presId="urn:microsoft.com/office/officeart/2005/8/layout/vProcess5"/>
    <dgm:cxn modelId="{8767B167-21D9-4130-ACBF-545AA9E5DF4C}" type="presParOf" srcId="{3A021E63-DDB1-4DCC-B627-680C6FF86F76}" destId="{FDD629D0-B377-4C98-B733-320216C97EAC}" srcOrd="3" destOrd="0" presId="urn:microsoft.com/office/officeart/2005/8/layout/vProcess5"/>
    <dgm:cxn modelId="{4E1B7099-B54D-48AF-BEF3-91AE0BEAA7A4}" type="presParOf" srcId="{3A021E63-DDB1-4DCC-B627-680C6FF86F76}" destId="{32026037-A652-4AD0-8005-A73E81C18106}" srcOrd="4" destOrd="0" presId="urn:microsoft.com/office/officeart/2005/8/layout/vProcess5"/>
    <dgm:cxn modelId="{ED6E386A-18C9-4C15-A83B-AFEE12A30AE8}" type="presParOf" srcId="{3A021E63-DDB1-4DCC-B627-680C6FF86F76}" destId="{EC11C66E-AF67-460F-9E54-F3B4C29F57BA}" srcOrd="5" destOrd="0" presId="urn:microsoft.com/office/officeart/2005/8/layout/vProcess5"/>
    <dgm:cxn modelId="{FB0DEE0E-8BA4-4957-A15A-7823B10001B2}" type="presParOf" srcId="{3A021E63-DDB1-4DCC-B627-680C6FF86F76}" destId="{C9176B66-6D48-4156-A03B-B12F4A378AD6}" srcOrd="6" destOrd="0" presId="urn:microsoft.com/office/officeart/2005/8/layout/vProcess5"/>
    <dgm:cxn modelId="{387EF2B3-2AED-48C6-A0CF-94C85ADA8AED}" type="presParOf" srcId="{3A021E63-DDB1-4DCC-B627-680C6FF86F76}" destId="{8FE4085E-863E-425F-97B9-573370424E3B}" srcOrd="7" destOrd="0" presId="urn:microsoft.com/office/officeart/2005/8/layout/vProcess5"/>
    <dgm:cxn modelId="{1154BD14-14E3-4450-8D8F-56130843F21D}" type="presParOf" srcId="{3A021E63-DDB1-4DCC-B627-680C6FF86F76}" destId="{DEC296A3-BAB2-478F-A2EE-DA05995DD003}" srcOrd="8" destOrd="0" presId="urn:microsoft.com/office/officeart/2005/8/layout/vProcess5"/>
    <dgm:cxn modelId="{35ED8905-6074-4B30-97F4-0675436A013B}" type="presParOf" srcId="{3A021E63-DDB1-4DCC-B627-680C6FF86F76}" destId="{FB6A98BC-0699-43D3-85B6-D0D1317FA158}" srcOrd="9" destOrd="0" presId="urn:microsoft.com/office/officeart/2005/8/layout/vProcess5"/>
    <dgm:cxn modelId="{81D8058C-A688-4508-AF67-5E8EB30041FF}" type="presParOf" srcId="{3A021E63-DDB1-4DCC-B627-680C6FF86F76}" destId="{CE5C27F1-63D5-4929-A226-C10E19B5EB44}" srcOrd="10" destOrd="0" presId="urn:microsoft.com/office/officeart/2005/8/layout/vProcess5"/>
    <dgm:cxn modelId="{BF2D896D-D316-4AB4-8F70-F4E800E1C667}" type="presParOf" srcId="{3A021E63-DDB1-4DCC-B627-680C6FF86F76}" destId="{3B862EFF-DE07-40F9-9B83-51E251F4526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68DEAD-664F-4322-BE72-C10796F5C48C}" type="doc">
      <dgm:prSet loTypeId="urn:microsoft.com/office/officeart/2005/8/layout/radial6" loCatId="cycle" qsTypeId="urn:microsoft.com/office/officeart/2005/8/quickstyle/simple2" qsCatId="simple" csTypeId="urn:microsoft.com/office/officeart/2005/8/colors/colorful3" csCatId="colorful" phldr="1"/>
      <dgm:spPr/>
      <dgm:t>
        <a:bodyPr/>
        <a:lstStyle/>
        <a:p>
          <a:endParaRPr lang="en-GB"/>
        </a:p>
      </dgm:t>
    </dgm:pt>
    <dgm:pt modelId="{9DF31B37-A11D-4280-9CF1-558D0D521429}">
      <dgm:prSet phldrT="[Text]"/>
      <dgm:spPr>
        <a:solidFill>
          <a:srgbClr val="7030A0"/>
        </a:solidFill>
      </dgm:spPr>
      <dgm:t>
        <a:bodyPr/>
        <a:lstStyle/>
        <a:p>
          <a:r>
            <a:rPr lang="en-GB" b="1" dirty="0"/>
            <a:t>Key words</a:t>
          </a:r>
        </a:p>
      </dgm:t>
    </dgm:pt>
    <dgm:pt modelId="{BFE0D424-4DC9-4A42-AD3A-6AF1781BC66D}" type="parTrans" cxnId="{B0BA9030-DCF0-4D25-93C5-EC3E08226F7F}">
      <dgm:prSet/>
      <dgm:spPr/>
      <dgm:t>
        <a:bodyPr/>
        <a:lstStyle/>
        <a:p>
          <a:endParaRPr lang="en-GB"/>
        </a:p>
      </dgm:t>
    </dgm:pt>
    <dgm:pt modelId="{8A2DCE14-6C64-4914-8882-261DE984CDCB}" type="sibTrans" cxnId="{B0BA9030-DCF0-4D25-93C5-EC3E08226F7F}">
      <dgm:prSet/>
      <dgm:spPr/>
      <dgm:t>
        <a:bodyPr/>
        <a:lstStyle/>
        <a:p>
          <a:endParaRPr lang="en-GB"/>
        </a:p>
      </dgm:t>
    </dgm:pt>
    <dgm:pt modelId="{4B62BD8D-491B-4287-BA0B-DF8FB09B62AA}">
      <dgm:prSet phldrT="[Text]"/>
      <dgm:spPr/>
      <dgm:t>
        <a:bodyPr/>
        <a:lstStyle/>
        <a:p>
          <a:r>
            <a:rPr lang="en-GB" dirty="0"/>
            <a:t>Identify</a:t>
          </a:r>
        </a:p>
      </dgm:t>
    </dgm:pt>
    <dgm:pt modelId="{0C2D558E-03B5-4EA9-85EB-EBB923707CDC}" type="sibTrans" cxnId="{E6614203-7205-452D-90F7-AE4FA85B064E}">
      <dgm:prSet/>
      <dgm:spPr/>
      <dgm:t>
        <a:bodyPr/>
        <a:lstStyle/>
        <a:p>
          <a:endParaRPr lang="en-GB"/>
        </a:p>
      </dgm:t>
    </dgm:pt>
    <dgm:pt modelId="{2D96F11D-6974-4DBC-B2A8-57181F9900E9}" type="parTrans" cxnId="{E6614203-7205-452D-90F7-AE4FA85B064E}">
      <dgm:prSet/>
      <dgm:spPr/>
      <dgm:t>
        <a:bodyPr/>
        <a:lstStyle/>
        <a:p>
          <a:endParaRPr lang="en-GB"/>
        </a:p>
      </dgm:t>
    </dgm:pt>
    <dgm:pt modelId="{3ADA7433-0CBF-4B22-9408-A2F41D5AEA3E}">
      <dgm:prSet phldrT="[Text]"/>
      <dgm:spPr/>
      <dgm:t>
        <a:bodyPr/>
        <a:lstStyle/>
        <a:p>
          <a:r>
            <a:rPr lang="en-GB" dirty="0"/>
            <a:t>Assess</a:t>
          </a:r>
        </a:p>
      </dgm:t>
    </dgm:pt>
    <dgm:pt modelId="{3F1CF5FE-16B0-4B4E-AC29-59AAFCC33779}" type="sibTrans" cxnId="{1DCCC25F-4B74-41DD-B15A-C197590558A9}">
      <dgm:prSet/>
      <dgm:spPr/>
      <dgm:t>
        <a:bodyPr/>
        <a:lstStyle/>
        <a:p>
          <a:endParaRPr lang="en-GB"/>
        </a:p>
      </dgm:t>
    </dgm:pt>
    <dgm:pt modelId="{33CC57A2-8249-45BE-B89C-A71D5063EB56}" type="parTrans" cxnId="{1DCCC25F-4B74-41DD-B15A-C197590558A9}">
      <dgm:prSet/>
      <dgm:spPr/>
      <dgm:t>
        <a:bodyPr/>
        <a:lstStyle/>
        <a:p>
          <a:endParaRPr lang="en-GB"/>
        </a:p>
      </dgm:t>
    </dgm:pt>
    <dgm:pt modelId="{E04F532E-90E5-4223-8D58-45156488CD4E}">
      <dgm:prSet phldrT="[Text]"/>
      <dgm:spPr/>
      <dgm:t>
        <a:bodyPr/>
        <a:lstStyle/>
        <a:p>
          <a:r>
            <a:rPr lang="en-GB" dirty="0"/>
            <a:t>Evaluate</a:t>
          </a:r>
        </a:p>
      </dgm:t>
    </dgm:pt>
    <dgm:pt modelId="{452B922F-8404-47FB-B3C3-7F0022B533DB}" type="sibTrans" cxnId="{15638FDB-A0D1-4626-A2B2-93D065AEFBD5}">
      <dgm:prSet/>
      <dgm:spPr/>
      <dgm:t>
        <a:bodyPr/>
        <a:lstStyle/>
        <a:p>
          <a:endParaRPr lang="en-GB"/>
        </a:p>
      </dgm:t>
    </dgm:pt>
    <dgm:pt modelId="{B09A4F67-2A39-49C0-BFCE-651A3F903217}" type="parTrans" cxnId="{15638FDB-A0D1-4626-A2B2-93D065AEFBD5}">
      <dgm:prSet/>
      <dgm:spPr/>
      <dgm:t>
        <a:bodyPr/>
        <a:lstStyle/>
        <a:p>
          <a:endParaRPr lang="en-GB"/>
        </a:p>
      </dgm:t>
    </dgm:pt>
    <dgm:pt modelId="{BD083F22-D07C-409C-A00E-2C2811E33055}">
      <dgm:prSet phldrT="[Text]"/>
      <dgm:spPr/>
      <dgm:t>
        <a:bodyPr/>
        <a:lstStyle/>
        <a:p>
          <a:r>
            <a:rPr lang="en-GB" dirty="0"/>
            <a:t>Explore</a:t>
          </a:r>
        </a:p>
      </dgm:t>
    </dgm:pt>
    <dgm:pt modelId="{0B7A37EA-DA5F-4AF1-BE2F-A1E69C51A68E}" type="sibTrans" cxnId="{9106EDD8-74A6-4913-A687-9D9CAD953590}">
      <dgm:prSet/>
      <dgm:spPr/>
      <dgm:t>
        <a:bodyPr/>
        <a:lstStyle/>
        <a:p>
          <a:endParaRPr lang="en-GB"/>
        </a:p>
      </dgm:t>
    </dgm:pt>
    <dgm:pt modelId="{E93B3BE2-12F1-404A-B0AE-D528CC7E51DD}" type="parTrans" cxnId="{9106EDD8-74A6-4913-A687-9D9CAD953590}">
      <dgm:prSet/>
      <dgm:spPr/>
      <dgm:t>
        <a:bodyPr/>
        <a:lstStyle/>
        <a:p>
          <a:endParaRPr lang="en-GB"/>
        </a:p>
      </dgm:t>
    </dgm:pt>
    <dgm:pt modelId="{0B9DFB84-C484-4C7C-828D-9BB0894EB588}">
      <dgm:prSet phldrT="[Text]"/>
      <dgm:spPr/>
      <dgm:t>
        <a:bodyPr/>
        <a:lstStyle/>
        <a:p>
          <a:r>
            <a:rPr lang="en-GB" dirty="0"/>
            <a:t>Outline</a:t>
          </a:r>
        </a:p>
      </dgm:t>
    </dgm:pt>
    <dgm:pt modelId="{50024C56-82AF-449C-A4B7-392E68E9C04B}" type="sibTrans" cxnId="{37996FAE-5F93-4FD7-9BA2-724AA0678A74}">
      <dgm:prSet/>
      <dgm:spPr/>
      <dgm:t>
        <a:bodyPr/>
        <a:lstStyle/>
        <a:p>
          <a:endParaRPr lang="en-GB"/>
        </a:p>
      </dgm:t>
    </dgm:pt>
    <dgm:pt modelId="{285D92E1-C91F-48E3-92C7-9802CFD20AB4}" type="parTrans" cxnId="{37996FAE-5F93-4FD7-9BA2-724AA0678A74}">
      <dgm:prSet/>
      <dgm:spPr/>
      <dgm:t>
        <a:bodyPr/>
        <a:lstStyle/>
        <a:p>
          <a:endParaRPr lang="en-GB"/>
        </a:p>
      </dgm:t>
    </dgm:pt>
    <dgm:pt modelId="{7DCEE537-0114-42FB-85F9-8B83521FAC4A}">
      <dgm:prSet phldrT="[Text]"/>
      <dgm:spPr/>
      <dgm:t>
        <a:bodyPr/>
        <a:lstStyle/>
        <a:p>
          <a:r>
            <a:rPr lang="en-GB" dirty="0"/>
            <a:t>Discuss</a:t>
          </a:r>
        </a:p>
      </dgm:t>
    </dgm:pt>
    <dgm:pt modelId="{D95F094E-FEA8-47D0-8332-A0D9B9EBC20B}" type="sibTrans" cxnId="{24FA9B0C-BFF3-467F-9D8E-ABA3B59C0100}">
      <dgm:prSet/>
      <dgm:spPr/>
      <dgm:t>
        <a:bodyPr/>
        <a:lstStyle/>
        <a:p>
          <a:endParaRPr lang="en-GB"/>
        </a:p>
      </dgm:t>
    </dgm:pt>
    <dgm:pt modelId="{22BDC6F3-1FD1-4811-9BCD-66EAD0EF662D}" type="parTrans" cxnId="{24FA9B0C-BFF3-467F-9D8E-ABA3B59C0100}">
      <dgm:prSet/>
      <dgm:spPr/>
      <dgm:t>
        <a:bodyPr/>
        <a:lstStyle/>
        <a:p>
          <a:endParaRPr lang="en-GB"/>
        </a:p>
      </dgm:t>
    </dgm:pt>
    <dgm:pt modelId="{B7E93479-94BC-4FDF-A1B9-7D7544FDDE61}">
      <dgm:prSet/>
      <dgm:spPr/>
      <dgm:t>
        <a:bodyPr/>
        <a:lstStyle/>
        <a:p>
          <a:r>
            <a:rPr lang="en-GB" dirty="0"/>
            <a:t>Analyse</a:t>
          </a:r>
        </a:p>
      </dgm:t>
    </dgm:pt>
    <dgm:pt modelId="{AA8321B7-9BF0-47D6-984F-95C870606A21}" type="parTrans" cxnId="{3A81BF52-70DD-47A8-B8E5-9581E26EDE62}">
      <dgm:prSet/>
      <dgm:spPr/>
      <dgm:t>
        <a:bodyPr/>
        <a:lstStyle/>
        <a:p>
          <a:endParaRPr lang="en-GB"/>
        </a:p>
      </dgm:t>
    </dgm:pt>
    <dgm:pt modelId="{6C9D1AD3-2983-4080-8935-9B537F2CABA0}" type="sibTrans" cxnId="{3A81BF52-70DD-47A8-B8E5-9581E26EDE62}">
      <dgm:prSet/>
      <dgm:spPr/>
      <dgm:t>
        <a:bodyPr/>
        <a:lstStyle/>
        <a:p>
          <a:endParaRPr lang="en-GB"/>
        </a:p>
      </dgm:t>
    </dgm:pt>
    <dgm:pt modelId="{BF1E7593-175C-402A-9927-9068D509D564}" type="pres">
      <dgm:prSet presAssocID="{0768DEAD-664F-4322-BE72-C10796F5C48C}" presName="Name0" presStyleCnt="0">
        <dgm:presLayoutVars>
          <dgm:chMax val="1"/>
          <dgm:dir/>
          <dgm:animLvl val="ctr"/>
          <dgm:resizeHandles val="exact"/>
        </dgm:presLayoutVars>
      </dgm:prSet>
      <dgm:spPr/>
    </dgm:pt>
    <dgm:pt modelId="{226AC53C-CE14-4ACE-83D6-EF7AAF85DEA4}" type="pres">
      <dgm:prSet presAssocID="{9DF31B37-A11D-4280-9CF1-558D0D521429}" presName="centerShape" presStyleLbl="node0" presStyleIdx="0" presStyleCnt="1"/>
      <dgm:spPr/>
    </dgm:pt>
    <dgm:pt modelId="{DF30D5D8-FCEA-41A9-B276-90C56950A2E2}" type="pres">
      <dgm:prSet presAssocID="{4B62BD8D-491B-4287-BA0B-DF8FB09B62AA}" presName="node" presStyleLbl="node1" presStyleIdx="0" presStyleCnt="7">
        <dgm:presLayoutVars>
          <dgm:bulletEnabled val="1"/>
        </dgm:presLayoutVars>
      </dgm:prSet>
      <dgm:spPr/>
    </dgm:pt>
    <dgm:pt modelId="{071B10AA-C4CD-4B2F-AD20-866B8B9CD013}" type="pres">
      <dgm:prSet presAssocID="{4B62BD8D-491B-4287-BA0B-DF8FB09B62AA}" presName="dummy" presStyleCnt="0"/>
      <dgm:spPr/>
    </dgm:pt>
    <dgm:pt modelId="{1EC3A9D8-ABE2-49AF-9210-DF6BD2295ECF}" type="pres">
      <dgm:prSet presAssocID="{0C2D558E-03B5-4EA9-85EB-EBB923707CDC}" presName="sibTrans" presStyleLbl="sibTrans2D1" presStyleIdx="0" presStyleCnt="7"/>
      <dgm:spPr/>
    </dgm:pt>
    <dgm:pt modelId="{4DC5A805-A8F7-4792-AC87-C20EEF35618A}" type="pres">
      <dgm:prSet presAssocID="{3ADA7433-0CBF-4B22-9408-A2F41D5AEA3E}" presName="node" presStyleLbl="node1" presStyleIdx="1" presStyleCnt="7">
        <dgm:presLayoutVars>
          <dgm:bulletEnabled val="1"/>
        </dgm:presLayoutVars>
      </dgm:prSet>
      <dgm:spPr/>
    </dgm:pt>
    <dgm:pt modelId="{5673C0D2-6A82-4151-912A-EB8B364DC374}" type="pres">
      <dgm:prSet presAssocID="{3ADA7433-0CBF-4B22-9408-A2F41D5AEA3E}" presName="dummy" presStyleCnt="0"/>
      <dgm:spPr/>
    </dgm:pt>
    <dgm:pt modelId="{156D1B7C-4E09-4257-9E44-A188AC305E97}" type="pres">
      <dgm:prSet presAssocID="{3F1CF5FE-16B0-4B4E-AC29-59AAFCC33779}" presName="sibTrans" presStyleLbl="sibTrans2D1" presStyleIdx="1" presStyleCnt="7"/>
      <dgm:spPr/>
    </dgm:pt>
    <dgm:pt modelId="{A217857D-EEF7-4BA1-A385-455AFEAFE818}" type="pres">
      <dgm:prSet presAssocID="{E04F532E-90E5-4223-8D58-45156488CD4E}" presName="node" presStyleLbl="node1" presStyleIdx="2" presStyleCnt="7">
        <dgm:presLayoutVars>
          <dgm:bulletEnabled val="1"/>
        </dgm:presLayoutVars>
      </dgm:prSet>
      <dgm:spPr/>
    </dgm:pt>
    <dgm:pt modelId="{3618B5E5-B8C2-44E3-9D01-4A8C28875A57}" type="pres">
      <dgm:prSet presAssocID="{E04F532E-90E5-4223-8D58-45156488CD4E}" presName="dummy" presStyleCnt="0"/>
      <dgm:spPr/>
    </dgm:pt>
    <dgm:pt modelId="{C8C3C087-F536-40BC-95CC-CB2AFEC2C474}" type="pres">
      <dgm:prSet presAssocID="{452B922F-8404-47FB-B3C3-7F0022B533DB}" presName="sibTrans" presStyleLbl="sibTrans2D1" presStyleIdx="2" presStyleCnt="7"/>
      <dgm:spPr/>
    </dgm:pt>
    <dgm:pt modelId="{714E7489-D5EA-4493-AFD8-1494D9B6149E}" type="pres">
      <dgm:prSet presAssocID="{BD083F22-D07C-409C-A00E-2C2811E33055}" presName="node" presStyleLbl="node1" presStyleIdx="3" presStyleCnt="7">
        <dgm:presLayoutVars>
          <dgm:bulletEnabled val="1"/>
        </dgm:presLayoutVars>
      </dgm:prSet>
      <dgm:spPr/>
    </dgm:pt>
    <dgm:pt modelId="{6C9AF2C2-0C5F-4034-A351-12D9D4E62EF2}" type="pres">
      <dgm:prSet presAssocID="{BD083F22-D07C-409C-A00E-2C2811E33055}" presName="dummy" presStyleCnt="0"/>
      <dgm:spPr/>
    </dgm:pt>
    <dgm:pt modelId="{BB60A293-C989-43BF-A646-962C9CD23CEF}" type="pres">
      <dgm:prSet presAssocID="{0B7A37EA-DA5F-4AF1-BE2F-A1E69C51A68E}" presName="sibTrans" presStyleLbl="sibTrans2D1" presStyleIdx="3" presStyleCnt="7"/>
      <dgm:spPr/>
    </dgm:pt>
    <dgm:pt modelId="{B2FFA93E-35B7-48DB-9FD5-6DCA9EBFB46E}" type="pres">
      <dgm:prSet presAssocID="{0B9DFB84-C484-4C7C-828D-9BB0894EB588}" presName="node" presStyleLbl="node1" presStyleIdx="4" presStyleCnt="7">
        <dgm:presLayoutVars>
          <dgm:bulletEnabled val="1"/>
        </dgm:presLayoutVars>
      </dgm:prSet>
      <dgm:spPr/>
    </dgm:pt>
    <dgm:pt modelId="{AC343F3C-7394-4DCC-A243-16934A6F4AD9}" type="pres">
      <dgm:prSet presAssocID="{0B9DFB84-C484-4C7C-828D-9BB0894EB588}" presName="dummy" presStyleCnt="0"/>
      <dgm:spPr/>
    </dgm:pt>
    <dgm:pt modelId="{D707D5B2-BFF4-4CAB-80BE-E157184915E8}" type="pres">
      <dgm:prSet presAssocID="{50024C56-82AF-449C-A4B7-392E68E9C04B}" presName="sibTrans" presStyleLbl="sibTrans2D1" presStyleIdx="4" presStyleCnt="7"/>
      <dgm:spPr/>
    </dgm:pt>
    <dgm:pt modelId="{2A23BD22-8BB4-4C77-B9CE-ECEDB91956EB}" type="pres">
      <dgm:prSet presAssocID="{7DCEE537-0114-42FB-85F9-8B83521FAC4A}" presName="node" presStyleLbl="node1" presStyleIdx="5" presStyleCnt="7">
        <dgm:presLayoutVars>
          <dgm:bulletEnabled val="1"/>
        </dgm:presLayoutVars>
      </dgm:prSet>
      <dgm:spPr/>
    </dgm:pt>
    <dgm:pt modelId="{37A96034-F285-4D23-9187-6FA81D385571}" type="pres">
      <dgm:prSet presAssocID="{7DCEE537-0114-42FB-85F9-8B83521FAC4A}" presName="dummy" presStyleCnt="0"/>
      <dgm:spPr/>
    </dgm:pt>
    <dgm:pt modelId="{098F4CEE-4EFB-4DA3-A8BA-0B3CDCCCEB9C}" type="pres">
      <dgm:prSet presAssocID="{D95F094E-FEA8-47D0-8332-A0D9B9EBC20B}" presName="sibTrans" presStyleLbl="sibTrans2D1" presStyleIdx="5" presStyleCnt="7"/>
      <dgm:spPr/>
    </dgm:pt>
    <dgm:pt modelId="{BF14948F-4552-4B17-BB91-EFD88E0AA26B}" type="pres">
      <dgm:prSet presAssocID="{B7E93479-94BC-4FDF-A1B9-7D7544FDDE61}" presName="node" presStyleLbl="node1" presStyleIdx="6" presStyleCnt="7">
        <dgm:presLayoutVars>
          <dgm:bulletEnabled val="1"/>
        </dgm:presLayoutVars>
      </dgm:prSet>
      <dgm:spPr/>
    </dgm:pt>
    <dgm:pt modelId="{C8E0024E-21DB-4981-BDF4-0D01B83B86B7}" type="pres">
      <dgm:prSet presAssocID="{B7E93479-94BC-4FDF-A1B9-7D7544FDDE61}" presName="dummy" presStyleCnt="0"/>
      <dgm:spPr/>
    </dgm:pt>
    <dgm:pt modelId="{01499276-8DA9-405D-8731-B4B5FA8BBB44}" type="pres">
      <dgm:prSet presAssocID="{6C9D1AD3-2983-4080-8935-9B537F2CABA0}" presName="sibTrans" presStyleLbl="sibTrans2D1" presStyleIdx="6" presStyleCnt="7"/>
      <dgm:spPr/>
    </dgm:pt>
  </dgm:ptLst>
  <dgm:cxnLst>
    <dgm:cxn modelId="{2B519502-9C41-4831-8531-D0DEE22AF0D1}" type="presOf" srcId="{E04F532E-90E5-4223-8D58-45156488CD4E}" destId="{A217857D-EEF7-4BA1-A385-455AFEAFE818}" srcOrd="0" destOrd="0" presId="urn:microsoft.com/office/officeart/2005/8/layout/radial6"/>
    <dgm:cxn modelId="{E6614203-7205-452D-90F7-AE4FA85B064E}" srcId="{9DF31B37-A11D-4280-9CF1-558D0D521429}" destId="{4B62BD8D-491B-4287-BA0B-DF8FB09B62AA}" srcOrd="0" destOrd="0" parTransId="{2D96F11D-6974-4DBC-B2A8-57181F9900E9}" sibTransId="{0C2D558E-03B5-4EA9-85EB-EBB923707CDC}"/>
    <dgm:cxn modelId="{24FA9B0C-BFF3-467F-9D8E-ABA3B59C0100}" srcId="{9DF31B37-A11D-4280-9CF1-558D0D521429}" destId="{7DCEE537-0114-42FB-85F9-8B83521FAC4A}" srcOrd="5" destOrd="0" parTransId="{22BDC6F3-1FD1-4811-9BCD-66EAD0EF662D}" sibTransId="{D95F094E-FEA8-47D0-8332-A0D9B9EBC20B}"/>
    <dgm:cxn modelId="{369BB626-1CA7-4373-9D12-9E41802082DE}" type="presOf" srcId="{3ADA7433-0CBF-4B22-9408-A2F41D5AEA3E}" destId="{4DC5A805-A8F7-4792-AC87-C20EEF35618A}" srcOrd="0" destOrd="0" presId="urn:microsoft.com/office/officeart/2005/8/layout/radial6"/>
    <dgm:cxn modelId="{B3616A2F-C99A-44DD-8671-C325AE36ED25}" type="presOf" srcId="{6C9D1AD3-2983-4080-8935-9B537F2CABA0}" destId="{01499276-8DA9-405D-8731-B4B5FA8BBB44}" srcOrd="0" destOrd="0" presId="urn:microsoft.com/office/officeart/2005/8/layout/radial6"/>
    <dgm:cxn modelId="{C6458730-C64C-46EB-BF66-CDD4FB453BBE}" type="presOf" srcId="{0C2D558E-03B5-4EA9-85EB-EBB923707CDC}" destId="{1EC3A9D8-ABE2-49AF-9210-DF6BD2295ECF}" srcOrd="0" destOrd="0" presId="urn:microsoft.com/office/officeart/2005/8/layout/radial6"/>
    <dgm:cxn modelId="{B0BA9030-DCF0-4D25-93C5-EC3E08226F7F}" srcId="{0768DEAD-664F-4322-BE72-C10796F5C48C}" destId="{9DF31B37-A11D-4280-9CF1-558D0D521429}" srcOrd="0" destOrd="0" parTransId="{BFE0D424-4DC9-4A42-AD3A-6AF1781BC66D}" sibTransId="{8A2DCE14-6C64-4914-8882-261DE984CDCB}"/>
    <dgm:cxn modelId="{DFC5D53C-38FA-443B-9545-E24D2A2AF7E6}" type="presOf" srcId="{9DF31B37-A11D-4280-9CF1-558D0D521429}" destId="{226AC53C-CE14-4ACE-83D6-EF7AAF85DEA4}" srcOrd="0" destOrd="0" presId="urn:microsoft.com/office/officeart/2005/8/layout/radial6"/>
    <dgm:cxn modelId="{1DCCC25F-4B74-41DD-B15A-C197590558A9}" srcId="{9DF31B37-A11D-4280-9CF1-558D0D521429}" destId="{3ADA7433-0CBF-4B22-9408-A2F41D5AEA3E}" srcOrd="1" destOrd="0" parTransId="{33CC57A2-8249-45BE-B89C-A71D5063EB56}" sibTransId="{3F1CF5FE-16B0-4B4E-AC29-59AAFCC33779}"/>
    <dgm:cxn modelId="{3A81BF52-70DD-47A8-B8E5-9581E26EDE62}" srcId="{9DF31B37-A11D-4280-9CF1-558D0D521429}" destId="{B7E93479-94BC-4FDF-A1B9-7D7544FDDE61}" srcOrd="6" destOrd="0" parTransId="{AA8321B7-9BF0-47D6-984F-95C870606A21}" sibTransId="{6C9D1AD3-2983-4080-8935-9B537F2CABA0}"/>
    <dgm:cxn modelId="{26EFD352-C214-4769-A23F-FC40CDEFD45A}" type="presOf" srcId="{7DCEE537-0114-42FB-85F9-8B83521FAC4A}" destId="{2A23BD22-8BB4-4C77-B9CE-ECEDB91956EB}" srcOrd="0" destOrd="0" presId="urn:microsoft.com/office/officeart/2005/8/layout/radial6"/>
    <dgm:cxn modelId="{20311575-D686-4846-B8BB-C6EF4732A9D9}" type="presOf" srcId="{50024C56-82AF-449C-A4B7-392E68E9C04B}" destId="{D707D5B2-BFF4-4CAB-80BE-E157184915E8}" srcOrd="0" destOrd="0" presId="urn:microsoft.com/office/officeart/2005/8/layout/radial6"/>
    <dgm:cxn modelId="{306C9C82-0B52-4AA1-9883-8EF8D5E91C43}" type="presOf" srcId="{B7E93479-94BC-4FDF-A1B9-7D7544FDDE61}" destId="{BF14948F-4552-4B17-BB91-EFD88E0AA26B}" srcOrd="0" destOrd="0" presId="urn:microsoft.com/office/officeart/2005/8/layout/radial6"/>
    <dgm:cxn modelId="{730D8F91-D07B-47DD-8086-19BD10DB6293}" type="presOf" srcId="{0B9DFB84-C484-4C7C-828D-9BB0894EB588}" destId="{B2FFA93E-35B7-48DB-9FD5-6DCA9EBFB46E}" srcOrd="0" destOrd="0" presId="urn:microsoft.com/office/officeart/2005/8/layout/radial6"/>
    <dgm:cxn modelId="{AF35479E-6D6A-4F98-B48C-B6C7952EA1CB}" type="presOf" srcId="{BD083F22-D07C-409C-A00E-2C2811E33055}" destId="{714E7489-D5EA-4493-AFD8-1494D9B6149E}" srcOrd="0" destOrd="0" presId="urn:microsoft.com/office/officeart/2005/8/layout/radial6"/>
    <dgm:cxn modelId="{5DCAF9A4-9131-4A75-9EEE-2CFD12E42AE9}" type="presOf" srcId="{0768DEAD-664F-4322-BE72-C10796F5C48C}" destId="{BF1E7593-175C-402A-9927-9068D509D564}" srcOrd="0" destOrd="0" presId="urn:microsoft.com/office/officeart/2005/8/layout/radial6"/>
    <dgm:cxn modelId="{37996FAE-5F93-4FD7-9BA2-724AA0678A74}" srcId="{9DF31B37-A11D-4280-9CF1-558D0D521429}" destId="{0B9DFB84-C484-4C7C-828D-9BB0894EB588}" srcOrd="4" destOrd="0" parTransId="{285D92E1-C91F-48E3-92C7-9802CFD20AB4}" sibTransId="{50024C56-82AF-449C-A4B7-392E68E9C04B}"/>
    <dgm:cxn modelId="{9D839DBD-23C0-4553-9C25-D48F68B1461A}" type="presOf" srcId="{452B922F-8404-47FB-B3C3-7F0022B533DB}" destId="{C8C3C087-F536-40BC-95CC-CB2AFEC2C474}" srcOrd="0" destOrd="0" presId="urn:microsoft.com/office/officeart/2005/8/layout/radial6"/>
    <dgm:cxn modelId="{E7B857CF-0966-49B6-AED5-A6A35CD60661}" type="presOf" srcId="{D95F094E-FEA8-47D0-8332-A0D9B9EBC20B}" destId="{098F4CEE-4EFB-4DA3-A8BA-0B3CDCCCEB9C}" srcOrd="0" destOrd="0" presId="urn:microsoft.com/office/officeart/2005/8/layout/radial6"/>
    <dgm:cxn modelId="{9106EDD8-74A6-4913-A687-9D9CAD953590}" srcId="{9DF31B37-A11D-4280-9CF1-558D0D521429}" destId="{BD083F22-D07C-409C-A00E-2C2811E33055}" srcOrd="3" destOrd="0" parTransId="{E93B3BE2-12F1-404A-B0AE-D528CC7E51DD}" sibTransId="{0B7A37EA-DA5F-4AF1-BE2F-A1E69C51A68E}"/>
    <dgm:cxn modelId="{15638FDB-A0D1-4626-A2B2-93D065AEFBD5}" srcId="{9DF31B37-A11D-4280-9CF1-558D0D521429}" destId="{E04F532E-90E5-4223-8D58-45156488CD4E}" srcOrd="2" destOrd="0" parTransId="{B09A4F67-2A39-49C0-BFCE-651A3F903217}" sibTransId="{452B922F-8404-47FB-B3C3-7F0022B533DB}"/>
    <dgm:cxn modelId="{2839C0EF-D75B-43B5-B90C-B82727B60701}" type="presOf" srcId="{3F1CF5FE-16B0-4B4E-AC29-59AAFCC33779}" destId="{156D1B7C-4E09-4257-9E44-A188AC305E97}" srcOrd="0" destOrd="0" presId="urn:microsoft.com/office/officeart/2005/8/layout/radial6"/>
    <dgm:cxn modelId="{5B1474F5-6CD5-44B5-BBB8-B89B8708802D}" type="presOf" srcId="{4B62BD8D-491B-4287-BA0B-DF8FB09B62AA}" destId="{DF30D5D8-FCEA-41A9-B276-90C56950A2E2}" srcOrd="0" destOrd="0" presId="urn:microsoft.com/office/officeart/2005/8/layout/radial6"/>
    <dgm:cxn modelId="{B66A4AFA-DFD8-42E4-A3A0-31097C961C31}" type="presOf" srcId="{0B7A37EA-DA5F-4AF1-BE2F-A1E69C51A68E}" destId="{BB60A293-C989-43BF-A646-962C9CD23CEF}" srcOrd="0" destOrd="0" presId="urn:microsoft.com/office/officeart/2005/8/layout/radial6"/>
    <dgm:cxn modelId="{1C037273-CE79-434E-B454-1B9CA4CCD185}" type="presParOf" srcId="{BF1E7593-175C-402A-9927-9068D509D564}" destId="{226AC53C-CE14-4ACE-83D6-EF7AAF85DEA4}" srcOrd="0" destOrd="0" presId="urn:microsoft.com/office/officeart/2005/8/layout/radial6"/>
    <dgm:cxn modelId="{38C17051-E909-4CAB-8A44-A1ED4F63F4B4}" type="presParOf" srcId="{BF1E7593-175C-402A-9927-9068D509D564}" destId="{DF30D5D8-FCEA-41A9-B276-90C56950A2E2}" srcOrd="1" destOrd="0" presId="urn:microsoft.com/office/officeart/2005/8/layout/radial6"/>
    <dgm:cxn modelId="{4B61BF9D-B244-4EC3-8F90-3967307D75F3}" type="presParOf" srcId="{BF1E7593-175C-402A-9927-9068D509D564}" destId="{071B10AA-C4CD-4B2F-AD20-866B8B9CD013}" srcOrd="2" destOrd="0" presId="urn:microsoft.com/office/officeart/2005/8/layout/radial6"/>
    <dgm:cxn modelId="{27E35FF4-2310-4935-A8DA-D3333EDC4593}" type="presParOf" srcId="{BF1E7593-175C-402A-9927-9068D509D564}" destId="{1EC3A9D8-ABE2-49AF-9210-DF6BD2295ECF}" srcOrd="3" destOrd="0" presId="urn:microsoft.com/office/officeart/2005/8/layout/radial6"/>
    <dgm:cxn modelId="{B4E177AB-0D9A-4097-BA0C-BE10D37852D4}" type="presParOf" srcId="{BF1E7593-175C-402A-9927-9068D509D564}" destId="{4DC5A805-A8F7-4792-AC87-C20EEF35618A}" srcOrd="4" destOrd="0" presId="urn:microsoft.com/office/officeart/2005/8/layout/radial6"/>
    <dgm:cxn modelId="{7A8333E0-0F8F-4C56-9489-DB1D01E8959C}" type="presParOf" srcId="{BF1E7593-175C-402A-9927-9068D509D564}" destId="{5673C0D2-6A82-4151-912A-EB8B364DC374}" srcOrd="5" destOrd="0" presId="urn:microsoft.com/office/officeart/2005/8/layout/radial6"/>
    <dgm:cxn modelId="{EF054F88-DA19-48BA-88FC-E1E59B3F96D4}" type="presParOf" srcId="{BF1E7593-175C-402A-9927-9068D509D564}" destId="{156D1B7C-4E09-4257-9E44-A188AC305E97}" srcOrd="6" destOrd="0" presId="urn:microsoft.com/office/officeart/2005/8/layout/radial6"/>
    <dgm:cxn modelId="{F60FA4CA-49CB-4519-AFB0-3109484683A4}" type="presParOf" srcId="{BF1E7593-175C-402A-9927-9068D509D564}" destId="{A217857D-EEF7-4BA1-A385-455AFEAFE818}" srcOrd="7" destOrd="0" presId="urn:microsoft.com/office/officeart/2005/8/layout/radial6"/>
    <dgm:cxn modelId="{BDBCB7E8-AAC1-4A11-8F3F-186DEC4D4870}" type="presParOf" srcId="{BF1E7593-175C-402A-9927-9068D509D564}" destId="{3618B5E5-B8C2-44E3-9D01-4A8C28875A57}" srcOrd="8" destOrd="0" presId="urn:microsoft.com/office/officeart/2005/8/layout/radial6"/>
    <dgm:cxn modelId="{A412D447-B35B-4D77-B33F-9D35E4D2AA86}" type="presParOf" srcId="{BF1E7593-175C-402A-9927-9068D509D564}" destId="{C8C3C087-F536-40BC-95CC-CB2AFEC2C474}" srcOrd="9" destOrd="0" presId="urn:microsoft.com/office/officeart/2005/8/layout/radial6"/>
    <dgm:cxn modelId="{B819020E-56DD-4399-A3C4-35D567F94262}" type="presParOf" srcId="{BF1E7593-175C-402A-9927-9068D509D564}" destId="{714E7489-D5EA-4493-AFD8-1494D9B6149E}" srcOrd="10" destOrd="0" presId="urn:microsoft.com/office/officeart/2005/8/layout/radial6"/>
    <dgm:cxn modelId="{70AD6EB5-BB83-4EC8-800A-26D66EFD48EF}" type="presParOf" srcId="{BF1E7593-175C-402A-9927-9068D509D564}" destId="{6C9AF2C2-0C5F-4034-A351-12D9D4E62EF2}" srcOrd="11" destOrd="0" presId="urn:microsoft.com/office/officeart/2005/8/layout/radial6"/>
    <dgm:cxn modelId="{875520C2-4824-4474-AA91-1710CB0FA517}" type="presParOf" srcId="{BF1E7593-175C-402A-9927-9068D509D564}" destId="{BB60A293-C989-43BF-A646-962C9CD23CEF}" srcOrd="12" destOrd="0" presId="urn:microsoft.com/office/officeart/2005/8/layout/radial6"/>
    <dgm:cxn modelId="{2D21EE7D-98E9-443E-9CB9-58031068F35D}" type="presParOf" srcId="{BF1E7593-175C-402A-9927-9068D509D564}" destId="{B2FFA93E-35B7-48DB-9FD5-6DCA9EBFB46E}" srcOrd="13" destOrd="0" presId="urn:microsoft.com/office/officeart/2005/8/layout/radial6"/>
    <dgm:cxn modelId="{8D5B9F9A-6FDD-4B28-9D48-64A50B85A32F}" type="presParOf" srcId="{BF1E7593-175C-402A-9927-9068D509D564}" destId="{AC343F3C-7394-4DCC-A243-16934A6F4AD9}" srcOrd="14" destOrd="0" presId="urn:microsoft.com/office/officeart/2005/8/layout/radial6"/>
    <dgm:cxn modelId="{F5C3E6BC-FD8E-407B-9975-EB8E221C7F57}" type="presParOf" srcId="{BF1E7593-175C-402A-9927-9068D509D564}" destId="{D707D5B2-BFF4-4CAB-80BE-E157184915E8}" srcOrd="15" destOrd="0" presId="urn:microsoft.com/office/officeart/2005/8/layout/radial6"/>
    <dgm:cxn modelId="{0D63B44D-3E8E-4FB4-9D2F-B0DE944FDFC5}" type="presParOf" srcId="{BF1E7593-175C-402A-9927-9068D509D564}" destId="{2A23BD22-8BB4-4C77-B9CE-ECEDB91956EB}" srcOrd="16" destOrd="0" presId="urn:microsoft.com/office/officeart/2005/8/layout/radial6"/>
    <dgm:cxn modelId="{D5258E84-B693-48B4-B9BB-DB0DA80C9832}" type="presParOf" srcId="{BF1E7593-175C-402A-9927-9068D509D564}" destId="{37A96034-F285-4D23-9187-6FA81D385571}" srcOrd="17" destOrd="0" presId="urn:microsoft.com/office/officeart/2005/8/layout/radial6"/>
    <dgm:cxn modelId="{FB05AF12-3D11-4334-8C03-ECB5F1492FC6}" type="presParOf" srcId="{BF1E7593-175C-402A-9927-9068D509D564}" destId="{098F4CEE-4EFB-4DA3-A8BA-0B3CDCCCEB9C}" srcOrd="18" destOrd="0" presId="urn:microsoft.com/office/officeart/2005/8/layout/radial6"/>
    <dgm:cxn modelId="{AE505717-C1B7-4306-A681-141B08245BC0}" type="presParOf" srcId="{BF1E7593-175C-402A-9927-9068D509D564}" destId="{BF14948F-4552-4B17-BB91-EFD88E0AA26B}" srcOrd="19" destOrd="0" presId="urn:microsoft.com/office/officeart/2005/8/layout/radial6"/>
    <dgm:cxn modelId="{EACB3A13-4F4F-4598-8765-C09217B5EF23}" type="presParOf" srcId="{BF1E7593-175C-402A-9927-9068D509D564}" destId="{C8E0024E-21DB-4981-BDF4-0D01B83B86B7}" srcOrd="20" destOrd="0" presId="urn:microsoft.com/office/officeart/2005/8/layout/radial6"/>
    <dgm:cxn modelId="{453AC79B-1441-49E0-97B0-98BD949F7F33}" type="presParOf" srcId="{BF1E7593-175C-402A-9927-9068D509D564}" destId="{01499276-8DA9-405D-8731-B4B5FA8BBB44}"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146E71C-91C0-455B-9A09-B68CD7678C1D}" type="doc">
      <dgm:prSet loTypeId="urn:microsoft.com/office/officeart/2005/8/layout/arrow5" loCatId="relationship" qsTypeId="urn:microsoft.com/office/officeart/2005/8/quickstyle/3d6" qsCatId="3D" csTypeId="urn:microsoft.com/office/officeart/2005/8/colors/accent1_2" csCatId="accent1" phldr="1"/>
      <dgm:spPr/>
      <dgm:t>
        <a:bodyPr/>
        <a:lstStyle/>
        <a:p>
          <a:endParaRPr lang="en-GB"/>
        </a:p>
      </dgm:t>
    </dgm:pt>
    <dgm:pt modelId="{7CFCBF03-EAE5-4E6B-A8D0-4612A290762A}">
      <dgm:prSet phldrT="[Text]"/>
      <dgm:spPr/>
      <dgm:t>
        <a:bodyPr/>
        <a:lstStyle/>
        <a:p>
          <a:r>
            <a:rPr lang="en-GB" b="1" dirty="0"/>
            <a:t>Collecting empirical data</a:t>
          </a:r>
        </a:p>
      </dgm:t>
    </dgm:pt>
    <dgm:pt modelId="{838A1956-F183-4F0C-B661-DE9A18BA4AA6}" type="parTrans" cxnId="{2CA0D044-F56C-48CA-AE57-AD4C50E0A235}">
      <dgm:prSet/>
      <dgm:spPr/>
      <dgm:t>
        <a:bodyPr/>
        <a:lstStyle/>
        <a:p>
          <a:endParaRPr lang="en-GB"/>
        </a:p>
      </dgm:t>
    </dgm:pt>
    <dgm:pt modelId="{06E74DA2-698C-40B0-BC31-23D2D41F30EC}" type="sibTrans" cxnId="{2CA0D044-F56C-48CA-AE57-AD4C50E0A235}">
      <dgm:prSet/>
      <dgm:spPr/>
      <dgm:t>
        <a:bodyPr/>
        <a:lstStyle/>
        <a:p>
          <a:endParaRPr lang="en-GB"/>
        </a:p>
      </dgm:t>
    </dgm:pt>
    <dgm:pt modelId="{4A08F6CF-4262-4CCD-844A-63DD670AC42E}">
      <dgm:prSet phldrT="[Text]"/>
      <dgm:spPr/>
      <dgm:t>
        <a:bodyPr/>
        <a:lstStyle/>
        <a:p>
          <a:r>
            <a:rPr lang="en-GB" b="1" dirty="0"/>
            <a:t>Literature review</a:t>
          </a:r>
        </a:p>
      </dgm:t>
    </dgm:pt>
    <dgm:pt modelId="{431B2E51-280F-4808-B21B-C3A916361949}" type="parTrans" cxnId="{DF37C444-45C5-48C7-961C-0E3DBD152992}">
      <dgm:prSet/>
      <dgm:spPr/>
      <dgm:t>
        <a:bodyPr/>
        <a:lstStyle/>
        <a:p>
          <a:endParaRPr lang="en-GB"/>
        </a:p>
      </dgm:t>
    </dgm:pt>
    <dgm:pt modelId="{A370C5C6-298D-4EA9-86FF-A2EFB33BDAFE}" type="sibTrans" cxnId="{DF37C444-45C5-48C7-961C-0E3DBD152992}">
      <dgm:prSet/>
      <dgm:spPr/>
      <dgm:t>
        <a:bodyPr/>
        <a:lstStyle/>
        <a:p>
          <a:endParaRPr lang="en-GB"/>
        </a:p>
      </dgm:t>
    </dgm:pt>
    <dgm:pt modelId="{966F8C23-2B33-4D90-9962-6DA3D7044B89}" type="pres">
      <dgm:prSet presAssocID="{B146E71C-91C0-455B-9A09-B68CD7678C1D}" presName="diagram" presStyleCnt="0">
        <dgm:presLayoutVars>
          <dgm:dir/>
          <dgm:resizeHandles val="exact"/>
        </dgm:presLayoutVars>
      </dgm:prSet>
      <dgm:spPr/>
    </dgm:pt>
    <dgm:pt modelId="{1ACD43FF-44A3-4157-BB5C-7EF14AF27C8F}" type="pres">
      <dgm:prSet presAssocID="{7CFCBF03-EAE5-4E6B-A8D0-4612A290762A}" presName="arrow" presStyleLbl="node1" presStyleIdx="0" presStyleCnt="2">
        <dgm:presLayoutVars>
          <dgm:bulletEnabled val="1"/>
        </dgm:presLayoutVars>
      </dgm:prSet>
      <dgm:spPr/>
    </dgm:pt>
    <dgm:pt modelId="{7B890F18-D3EA-4ACF-8A00-9B63C413C921}" type="pres">
      <dgm:prSet presAssocID="{4A08F6CF-4262-4CCD-844A-63DD670AC42E}" presName="arrow" presStyleLbl="node1" presStyleIdx="1" presStyleCnt="2">
        <dgm:presLayoutVars>
          <dgm:bulletEnabled val="1"/>
        </dgm:presLayoutVars>
      </dgm:prSet>
      <dgm:spPr/>
    </dgm:pt>
  </dgm:ptLst>
  <dgm:cxnLst>
    <dgm:cxn modelId="{C5437939-9480-48C1-AB92-35B4235F39A7}" type="presOf" srcId="{B146E71C-91C0-455B-9A09-B68CD7678C1D}" destId="{966F8C23-2B33-4D90-9962-6DA3D7044B89}" srcOrd="0" destOrd="0" presId="urn:microsoft.com/office/officeart/2005/8/layout/arrow5"/>
    <dgm:cxn modelId="{0798C061-5F2C-4E71-8DFB-720DC4111587}" type="presOf" srcId="{4A08F6CF-4262-4CCD-844A-63DD670AC42E}" destId="{7B890F18-D3EA-4ACF-8A00-9B63C413C921}" srcOrd="0" destOrd="0" presId="urn:microsoft.com/office/officeart/2005/8/layout/arrow5"/>
    <dgm:cxn modelId="{DF37C444-45C5-48C7-961C-0E3DBD152992}" srcId="{B146E71C-91C0-455B-9A09-B68CD7678C1D}" destId="{4A08F6CF-4262-4CCD-844A-63DD670AC42E}" srcOrd="1" destOrd="0" parTransId="{431B2E51-280F-4808-B21B-C3A916361949}" sibTransId="{A370C5C6-298D-4EA9-86FF-A2EFB33BDAFE}"/>
    <dgm:cxn modelId="{2CA0D044-F56C-48CA-AE57-AD4C50E0A235}" srcId="{B146E71C-91C0-455B-9A09-B68CD7678C1D}" destId="{7CFCBF03-EAE5-4E6B-A8D0-4612A290762A}" srcOrd="0" destOrd="0" parTransId="{838A1956-F183-4F0C-B661-DE9A18BA4AA6}" sibTransId="{06E74DA2-698C-40B0-BC31-23D2D41F30EC}"/>
    <dgm:cxn modelId="{DFBF309D-02B5-4476-A4A2-24043E3E4C25}" type="presOf" srcId="{7CFCBF03-EAE5-4E6B-A8D0-4612A290762A}" destId="{1ACD43FF-44A3-4157-BB5C-7EF14AF27C8F}" srcOrd="0" destOrd="0" presId="urn:microsoft.com/office/officeart/2005/8/layout/arrow5"/>
    <dgm:cxn modelId="{BFE8E34B-9F4D-4110-85E8-23BF9C4BA1ED}" type="presParOf" srcId="{966F8C23-2B33-4D90-9962-6DA3D7044B89}" destId="{1ACD43FF-44A3-4157-BB5C-7EF14AF27C8F}" srcOrd="0" destOrd="0" presId="urn:microsoft.com/office/officeart/2005/8/layout/arrow5"/>
    <dgm:cxn modelId="{B02B22B7-ED64-4FF9-9FD8-B50DE7288D55}" type="presParOf" srcId="{966F8C23-2B33-4D90-9962-6DA3D7044B89}" destId="{7B890F18-D3EA-4ACF-8A00-9B63C413C921}"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4F0F875-BCCD-4CB7-92FF-AF9C67CFF1D7}"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GB"/>
        </a:p>
      </dgm:t>
    </dgm:pt>
    <dgm:pt modelId="{439F6F3C-3568-4125-AFB2-5DB213D0C995}">
      <dgm:prSet phldrT="[Text]"/>
      <dgm:spPr/>
      <dgm:t>
        <a:bodyPr/>
        <a:lstStyle/>
        <a:p>
          <a:r>
            <a:rPr lang="en-GB" dirty="0"/>
            <a:t>Research Ethics</a:t>
          </a:r>
        </a:p>
      </dgm:t>
    </dgm:pt>
    <dgm:pt modelId="{A319D264-CABD-4203-8472-7E5C9A020DD0}" type="parTrans" cxnId="{E281C417-03D5-4503-A47F-4809C6F727E1}">
      <dgm:prSet/>
      <dgm:spPr/>
      <dgm:t>
        <a:bodyPr/>
        <a:lstStyle/>
        <a:p>
          <a:endParaRPr lang="en-GB"/>
        </a:p>
      </dgm:t>
    </dgm:pt>
    <dgm:pt modelId="{49A6EE7F-416F-4CB8-A971-D0D361EEFDDC}" type="sibTrans" cxnId="{E281C417-03D5-4503-A47F-4809C6F727E1}">
      <dgm:prSet/>
      <dgm:spPr/>
      <dgm:t>
        <a:bodyPr/>
        <a:lstStyle/>
        <a:p>
          <a:endParaRPr lang="en-GB"/>
        </a:p>
      </dgm:t>
    </dgm:pt>
    <dgm:pt modelId="{17D328B8-2969-4726-9020-9449559ED4FF}">
      <dgm:prSet phldrT="[Text]"/>
      <dgm:spPr/>
      <dgm:t>
        <a:bodyPr/>
        <a:lstStyle/>
        <a:p>
          <a:r>
            <a:rPr lang="en-GB" dirty="0"/>
            <a:t>Transparency</a:t>
          </a:r>
        </a:p>
      </dgm:t>
    </dgm:pt>
    <dgm:pt modelId="{8D054EC4-C388-4194-B678-ABCF5A0174DD}" type="parTrans" cxnId="{A89D7642-2369-46AC-A04C-453B54D83136}">
      <dgm:prSet/>
      <dgm:spPr/>
      <dgm:t>
        <a:bodyPr/>
        <a:lstStyle/>
        <a:p>
          <a:endParaRPr lang="en-GB"/>
        </a:p>
      </dgm:t>
    </dgm:pt>
    <dgm:pt modelId="{A8938C20-E7AE-4151-A200-D0B753143D4E}" type="sibTrans" cxnId="{A89D7642-2369-46AC-A04C-453B54D83136}">
      <dgm:prSet/>
      <dgm:spPr/>
      <dgm:t>
        <a:bodyPr/>
        <a:lstStyle/>
        <a:p>
          <a:endParaRPr lang="en-GB"/>
        </a:p>
      </dgm:t>
    </dgm:pt>
    <dgm:pt modelId="{29A970A5-1DAA-4288-B5EE-21F42922B9EE}">
      <dgm:prSet phldrT="[Text]"/>
      <dgm:spPr/>
      <dgm:t>
        <a:bodyPr/>
        <a:lstStyle/>
        <a:p>
          <a:r>
            <a:rPr lang="en-GB" dirty="0"/>
            <a:t>Confidentiality</a:t>
          </a:r>
        </a:p>
      </dgm:t>
    </dgm:pt>
    <dgm:pt modelId="{E8FB1A42-0344-48EA-ACEE-77CB2E71F144}" type="parTrans" cxnId="{0DDEA7EC-DDE3-4070-A2FD-18CA08966ED5}">
      <dgm:prSet/>
      <dgm:spPr/>
      <dgm:t>
        <a:bodyPr/>
        <a:lstStyle/>
        <a:p>
          <a:endParaRPr lang="en-GB"/>
        </a:p>
      </dgm:t>
    </dgm:pt>
    <dgm:pt modelId="{C46C2D0B-A028-47E4-A66E-013EFF4A3AB3}" type="sibTrans" cxnId="{0DDEA7EC-DDE3-4070-A2FD-18CA08966ED5}">
      <dgm:prSet/>
      <dgm:spPr/>
      <dgm:t>
        <a:bodyPr/>
        <a:lstStyle/>
        <a:p>
          <a:endParaRPr lang="en-GB"/>
        </a:p>
      </dgm:t>
    </dgm:pt>
    <dgm:pt modelId="{7470C2B8-3977-42C8-9D14-FA04B743E3C5}">
      <dgm:prSet phldrT="[Text]"/>
      <dgm:spPr/>
      <dgm:t>
        <a:bodyPr/>
        <a:lstStyle/>
        <a:p>
          <a:r>
            <a:rPr lang="en-GB" dirty="0"/>
            <a:t>Voluntary</a:t>
          </a:r>
        </a:p>
      </dgm:t>
    </dgm:pt>
    <dgm:pt modelId="{454ED46F-724D-469E-BA0D-18CE60370883}" type="parTrans" cxnId="{28D84A41-9F01-419F-A55A-FFB96AB2DC25}">
      <dgm:prSet/>
      <dgm:spPr/>
      <dgm:t>
        <a:bodyPr/>
        <a:lstStyle/>
        <a:p>
          <a:endParaRPr lang="en-GB"/>
        </a:p>
      </dgm:t>
    </dgm:pt>
    <dgm:pt modelId="{FDF61CB2-C1D2-41CF-AAA9-D49CA7580C98}" type="sibTrans" cxnId="{28D84A41-9F01-419F-A55A-FFB96AB2DC25}">
      <dgm:prSet/>
      <dgm:spPr/>
      <dgm:t>
        <a:bodyPr/>
        <a:lstStyle/>
        <a:p>
          <a:endParaRPr lang="en-GB"/>
        </a:p>
      </dgm:t>
    </dgm:pt>
    <dgm:pt modelId="{7CFE1A74-5A44-42C2-BF20-81106CBCF275}">
      <dgm:prSet/>
      <dgm:spPr/>
      <dgm:t>
        <a:bodyPr/>
        <a:lstStyle/>
        <a:p>
          <a:r>
            <a:rPr lang="en-GB" dirty="0"/>
            <a:t>Do no harm</a:t>
          </a:r>
        </a:p>
      </dgm:t>
    </dgm:pt>
    <dgm:pt modelId="{595878C5-B1E6-4569-BA54-8FBEC8271B3F}" type="parTrans" cxnId="{CED72826-1C0B-4E5A-8B77-F8129E1619E5}">
      <dgm:prSet/>
      <dgm:spPr/>
    </dgm:pt>
    <dgm:pt modelId="{0B25839E-3578-4EAB-A42F-BED2E316E86E}" type="sibTrans" cxnId="{CED72826-1C0B-4E5A-8B77-F8129E1619E5}">
      <dgm:prSet/>
      <dgm:spPr/>
    </dgm:pt>
    <dgm:pt modelId="{13B86D87-FC1F-44A8-AEDD-0EC2DF50E636}">
      <dgm:prSet/>
      <dgm:spPr/>
      <dgm:t>
        <a:bodyPr/>
        <a:lstStyle/>
        <a:p>
          <a:r>
            <a:rPr lang="en-GB" dirty="0"/>
            <a:t>Impartial</a:t>
          </a:r>
        </a:p>
      </dgm:t>
    </dgm:pt>
    <dgm:pt modelId="{3B0B80A6-05FC-4AD8-8B79-77C6F72F05A4}" type="parTrans" cxnId="{929232AE-D27F-47EF-BB29-DBC2EFDADF03}">
      <dgm:prSet/>
      <dgm:spPr/>
    </dgm:pt>
    <dgm:pt modelId="{09FEACB4-9E29-436A-896E-4BF7EA94C667}" type="sibTrans" cxnId="{929232AE-D27F-47EF-BB29-DBC2EFDADF03}">
      <dgm:prSet/>
      <dgm:spPr/>
    </dgm:pt>
    <dgm:pt modelId="{3B24A47A-28FA-4D38-9E1E-E7BA17C437AA}" type="pres">
      <dgm:prSet presAssocID="{B4F0F875-BCCD-4CB7-92FF-AF9C67CFF1D7}" presName="cycle" presStyleCnt="0">
        <dgm:presLayoutVars>
          <dgm:chMax val="1"/>
          <dgm:dir/>
          <dgm:animLvl val="ctr"/>
          <dgm:resizeHandles val="exact"/>
        </dgm:presLayoutVars>
      </dgm:prSet>
      <dgm:spPr/>
    </dgm:pt>
    <dgm:pt modelId="{75FCE0D5-2C3B-42C9-B378-D2510E30706C}" type="pres">
      <dgm:prSet presAssocID="{439F6F3C-3568-4125-AFB2-5DB213D0C995}" presName="centerShape" presStyleLbl="node0" presStyleIdx="0" presStyleCnt="1"/>
      <dgm:spPr/>
    </dgm:pt>
    <dgm:pt modelId="{74302B00-2B9E-4AF6-8B23-BA4AE2CC9028}" type="pres">
      <dgm:prSet presAssocID="{8D054EC4-C388-4194-B678-ABCF5A0174DD}" presName="parTrans" presStyleLbl="bgSibTrans2D1" presStyleIdx="0" presStyleCnt="5"/>
      <dgm:spPr/>
    </dgm:pt>
    <dgm:pt modelId="{C127F6C8-1F39-4CE7-8DE7-F70D708A3B87}" type="pres">
      <dgm:prSet presAssocID="{17D328B8-2969-4726-9020-9449559ED4FF}" presName="node" presStyleLbl="node1" presStyleIdx="0" presStyleCnt="5">
        <dgm:presLayoutVars>
          <dgm:bulletEnabled val="1"/>
        </dgm:presLayoutVars>
      </dgm:prSet>
      <dgm:spPr/>
    </dgm:pt>
    <dgm:pt modelId="{4A3A0960-77F8-40E8-BBB5-32923C1BF32F}" type="pres">
      <dgm:prSet presAssocID="{E8FB1A42-0344-48EA-ACEE-77CB2E71F144}" presName="parTrans" presStyleLbl="bgSibTrans2D1" presStyleIdx="1" presStyleCnt="5"/>
      <dgm:spPr/>
    </dgm:pt>
    <dgm:pt modelId="{098CB7E5-B274-423B-91D9-3987C5F09B75}" type="pres">
      <dgm:prSet presAssocID="{29A970A5-1DAA-4288-B5EE-21F42922B9EE}" presName="node" presStyleLbl="node1" presStyleIdx="1" presStyleCnt="5">
        <dgm:presLayoutVars>
          <dgm:bulletEnabled val="1"/>
        </dgm:presLayoutVars>
      </dgm:prSet>
      <dgm:spPr/>
    </dgm:pt>
    <dgm:pt modelId="{D326F3A8-502C-4DB0-8C4D-7EE60889585E}" type="pres">
      <dgm:prSet presAssocID="{454ED46F-724D-469E-BA0D-18CE60370883}" presName="parTrans" presStyleLbl="bgSibTrans2D1" presStyleIdx="2" presStyleCnt="5"/>
      <dgm:spPr/>
    </dgm:pt>
    <dgm:pt modelId="{BF760B94-A2C5-4D72-8860-A43BA0298179}" type="pres">
      <dgm:prSet presAssocID="{7470C2B8-3977-42C8-9D14-FA04B743E3C5}" presName="node" presStyleLbl="node1" presStyleIdx="2" presStyleCnt="5">
        <dgm:presLayoutVars>
          <dgm:bulletEnabled val="1"/>
        </dgm:presLayoutVars>
      </dgm:prSet>
      <dgm:spPr/>
    </dgm:pt>
    <dgm:pt modelId="{F7305B21-2AFF-495F-9A45-492BFB61BB89}" type="pres">
      <dgm:prSet presAssocID="{595878C5-B1E6-4569-BA54-8FBEC8271B3F}" presName="parTrans" presStyleLbl="bgSibTrans2D1" presStyleIdx="3" presStyleCnt="5"/>
      <dgm:spPr/>
    </dgm:pt>
    <dgm:pt modelId="{6816B50A-9A4A-4482-8C12-5DDD3B606B93}" type="pres">
      <dgm:prSet presAssocID="{7CFE1A74-5A44-42C2-BF20-81106CBCF275}" presName="node" presStyleLbl="node1" presStyleIdx="3" presStyleCnt="5">
        <dgm:presLayoutVars>
          <dgm:bulletEnabled val="1"/>
        </dgm:presLayoutVars>
      </dgm:prSet>
      <dgm:spPr/>
    </dgm:pt>
    <dgm:pt modelId="{96BB194D-4BFB-49F5-A30A-65916B7D64F7}" type="pres">
      <dgm:prSet presAssocID="{3B0B80A6-05FC-4AD8-8B79-77C6F72F05A4}" presName="parTrans" presStyleLbl="bgSibTrans2D1" presStyleIdx="4" presStyleCnt="5"/>
      <dgm:spPr/>
    </dgm:pt>
    <dgm:pt modelId="{D82CF4D7-0A95-49B1-8C5A-032CA6AAD3EA}" type="pres">
      <dgm:prSet presAssocID="{13B86D87-FC1F-44A8-AEDD-0EC2DF50E636}" presName="node" presStyleLbl="node1" presStyleIdx="4" presStyleCnt="5">
        <dgm:presLayoutVars>
          <dgm:bulletEnabled val="1"/>
        </dgm:presLayoutVars>
      </dgm:prSet>
      <dgm:spPr/>
    </dgm:pt>
  </dgm:ptLst>
  <dgm:cxnLst>
    <dgm:cxn modelId="{BD56EF05-A588-4FEB-9986-D7810A2D347A}" type="presOf" srcId="{3B0B80A6-05FC-4AD8-8B79-77C6F72F05A4}" destId="{96BB194D-4BFB-49F5-A30A-65916B7D64F7}" srcOrd="0" destOrd="0" presId="urn:microsoft.com/office/officeart/2005/8/layout/radial4"/>
    <dgm:cxn modelId="{893CA112-C138-44F1-9A1A-EFA0DDF5504E}" type="presOf" srcId="{595878C5-B1E6-4569-BA54-8FBEC8271B3F}" destId="{F7305B21-2AFF-495F-9A45-492BFB61BB89}" srcOrd="0" destOrd="0" presId="urn:microsoft.com/office/officeart/2005/8/layout/radial4"/>
    <dgm:cxn modelId="{E281C417-03D5-4503-A47F-4809C6F727E1}" srcId="{B4F0F875-BCCD-4CB7-92FF-AF9C67CFF1D7}" destId="{439F6F3C-3568-4125-AFB2-5DB213D0C995}" srcOrd="0" destOrd="0" parTransId="{A319D264-CABD-4203-8472-7E5C9A020DD0}" sibTransId="{49A6EE7F-416F-4CB8-A971-D0D361EEFDDC}"/>
    <dgm:cxn modelId="{30C75423-95E2-4745-93AB-5760D99AB123}" type="presOf" srcId="{8D054EC4-C388-4194-B678-ABCF5A0174DD}" destId="{74302B00-2B9E-4AF6-8B23-BA4AE2CC9028}" srcOrd="0" destOrd="0" presId="urn:microsoft.com/office/officeart/2005/8/layout/radial4"/>
    <dgm:cxn modelId="{CED72826-1C0B-4E5A-8B77-F8129E1619E5}" srcId="{439F6F3C-3568-4125-AFB2-5DB213D0C995}" destId="{7CFE1A74-5A44-42C2-BF20-81106CBCF275}" srcOrd="3" destOrd="0" parTransId="{595878C5-B1E6-4569-BA54-8FBEC8271B3F}" sibTransId="{0B25839E-3578-4EAB-A42F-BED2E316E86E}"/>
    <dgm:cxn modelId="{C8C6D035-F1D7-4049-B77F-3C337633EB15}" type="presOf" srcId="{454ED46F-724D-469E-BA0D-18CE60370883}" destId="{D326F3A8-502C-4DB0-8C4D-7EE60889585E}" srcOrd="0" destOrd="0" presId="urn:microsoft.com/office/officeart/2005/8/layout/radial4"/>
    <dgm:cxn modelId="{FF5FB238-3002-420E-894B-3A1B3501922E}" type="presOf" srcId="{29A970A5-1DAA-4288-B5EE-21F42922B9EE}" destId="{098CB7E5-B274-423B-91D9-3987C5F09B75}" srcOrd="0" destOrd="0" presId="urn:microsoft.com/office/officeart/2005/8/layout/radial4"/>
    <dgm:cxn modelId="{28D84A41-9F01-419F-A55A-FFB96AB2DC25}" srcId="{439F6F3C-3568-4125-AFB2-5DB213D0C995}" destId="{7470C2B8-3977-42C8-9D14-FA04B743E3C5}" srcOrd="2" destOrd="0" parTransId="{454ED46F-724D-469E-BA0D-18CE60370883}" sibTransId="{FDF61CB2-C1D2-41CF-AAA9-D49CA7580C98}"/>
    <dgm:cxn modelId="{A89D7642-2369-46AC-A04C-453B54D83136}" srcId="{439F6F3C-3568-4125-AFB2-5DB213D0C995}" destId="{17D328B8-2969-4726-9020-9449559ED4FF}" srcOrd="0" destOrd="0" parTransId="{8D054EC4-C388-4194-B678-ABCF5A0174DD}" sibTransId="{A8938C20-E7AE-4151-A200-D0B753143D4E}"/>
    <dgm:cxn modelId="{F2BF4C55-D4CB-4FB1-A343-EE88CDD8742A}" type="presOf" srcId="{17D328B8-2969-4726-9020-9449559ED4FF}" destId="{C127F6C8-1F39-4CE7-8DE7-F70D708A3B87}" srcOrd="0" destOrd="0" presId="urn:microsoft.com/office/officeart/2005/8/layout/radial4"/>
    <dgm:cxn modelId="{B9804E75-9369-4C6E-9C48-C7B50514D3AA}" type="presOf" srcId="{E8FB1A42-0344-48EA-ACEE-77CB2E71F144}" destId="{4A3A0960-77F8-40E8-BBB5-32923C1BF32F}" srcOrd="0" destOrd="0" presId="urn:microsoft.com/office/officeart/2005/8/layout/radial4"/>
    <dgm:cxn modelId="{D9151B7D-1B7B-4AA4-937F-242B082184AC}" type="presOf" srcId="{7CFE1A74-5A44-42C2-BF20-81106CBCF275}" destId="{6816B50A-9A4A-4482-8C12-5DDD3B606B93}" srcOrd="0" destOrd="0" presId="urn:microsoft.com/office/officeart/2005/8/layout/radial4"/>
    <dgm:cxn modelId="{19C57C81-33C8-4596-9824-8791ABC186E0}" type="presOf" srcId="{B4F0F875-BCCD-4CB7-92FF-AF9C67CFF1D7}" destId="{3B24A47A-28FA-4D38-9E1E-E7BA17C437AA}" srcOrd="0" destOrd="0" presId="urn:microsoft.com/office/officeart/2005/8/layout/radial4"/>
    <dgm:cxn modelId="{958BBA85-5721-4961-9D25-CD6A720EB05F}" type="presOf" srcId="{7470C2B8-3977-42C8-9D14-FA04B743E3C5}" destId="{BF760B94-A2C5-4D72-8860-A43BA0298179}" srcOrd="0" destOrd="0" presId="urn:microsoft.com/office/officeart/2005/8/layout/radial4"/>
    <dgm:cxn modelId="{E07A86AA-679E-4B7A-BBB3-1AE8AFA31059}" type="presOf" srcId="{439F6F3C-3568-4125-AFB2-5DB213D0C995}" destId="{75FCE0D5-2C3B-42C9-B378-D2510E30706C}" srcOrd="0" destOrd="0" presId="urn:microsoft.com/office/officeart/2005/8/layout/radial4"/>
    <dgm:cxn modelId="{686D3FAD-8BF7-4250-B6E6-A28E7ABB8BF0}" type="presOf" srcId="{13B86D87-FC1F-44A8-AEDD-0EC2DF50E636}" destId="{D82CF4D7-0A95-49B1-8C5A-032CA6AAD3EA}" srcOrd="0" destOrd="0" presId="urn:microsoft.com/office/officeart/2005/8/layout/radial4"/>
    <dgm:cxn modelId="{929232AE-D27F-47EF-BB29-DBC2EFDADF03}" srcId="{439F6F3C-3568-4125-AFB2-5DB213D0C995}" destId="{13B86D87-FC1F-44A8-AEDD-0EC2DF50E636}" srcOrd="4" destOrd="0" parTransId="{3B0B80A6-05FC-4AD8-8B79-77C6F72F05A4}" sibTransId="{09FEACB4-9E29-436A-896E-4BF7EA94C667}"/>
    <dgm:cxn modelId="{0DDEA7EC-DDE3-4070-A2FD-18CA08966ED5}" srcId="{439F6F3C-3568-4125-AFB2-5DB213D0C995}" destId="{29A970A5-1DAA-4288-B5EE-21F42922B9EE}" srcOrd="1" destOrd="0" parTransId="{E8FB1A42-0344-48EA-ACEE-77CB2E71F144}" sibTransId="{C46C2D0B-A028-47E4-A66E-013EFF4A3AB3}"/>
    <dgm:cxn modelId="{DDBE01AA-E524-498A-A8FC-3EA9FA95797C}" type="presParOf" srcId="{3B24A47A-28FA-4D38-9E1E-E7BA17C437AA}" destId="{75FCE0D5-2C3B-42C9-B378-D2510E30706C}" srcOrd="0" destOrd="0" presId="urn:microsoft.com/office/officeart/2005/8/layout/radial4"/>
    <dgm:cxn modelId="{5F3BA6DA-DCF7-4808-B4E6-1CF8F6E7242E}" type="presParOf" srcId="{3B24A47A-28FA-4D38-9E1E-E7BA17C437AA}" destId="{74302B00-2B9E-4AF6-8B23-BA4AE2CC9028}" srcOrd="1" destOrd="0" presId="urn:microsoft.com/office/officeart/2005/8/layout/radial4"/>
    <dgm:cxn modelId="{C527B92C-FE4A-4FED-97D2-B545E33F7A74}" type="presParOf" srcId="{3B24A47A-28FA-4D38-9E1E-E7BA17C437AA}" destId="{C127F6C8-1F39-4CE7-8DE7-F70D708A3B87}" srcOrd="2" destOrd="0" presId="urn:microsoft.com/office/officeart/2005/8/layout/radial4"/>
    <dgm:cxn modelId="{11D2E535-1D01-49E9-8778-DE3C1F9EF3D3}" type="presParOf" srcId="{3B24A47A-28FA-4D38-9E1E-E7BA17C437AA}" destId="{4A3A0960-77F8-40E8-BBB5-32923C1BF32F}" srcOrd="3" destOrd="0" presId="urn:microsoft.com/office/officeart/2005/8/layout/radial4"/>
    <dgm:cxn modelId="{BF77CBC9-2F9A-432E-B0E6-0A37C70432BB}" type="presParOf" srcId="{3B24A47A-28FA-4D38-9E1E-E7BA17C437AA}" destId="{098CB7E5-B274-423B-91D9-3987C5F09B75}" srcOrd="4" destOrd="0" presId="urn:microsoft.com/office/officeart/2005/8/layout/radial4"/>
    <dgm:cxn modelId="{90C5AF6C-9963-4AF3-A187-96418BD998BA}" type="presParOf" srcId="{3B24A47A-28FA-4D38-9E1E-E7BA17C437AA}" destId="{D326F3A8-502C-4DB0-8C4D-7EE60889585E}" srcOrd="5" destOrd="0" presId="urn:microsoft.com/office/officeart/2005/8/layout/radial4"/>
    <dgm:cxn modelId="{AD5FC5E5-A9F5-42F3-9A4E-3ABEEA53DFFC}" type="presParOf" srcId="{3B24A47A-28FA-4D38-9E1E-E7BA17C437AA}" destId="{BF760B94-A2C5-4D72-8860-A43BA0298179}" srcOrd="6" destOrd="0" presId="urn:microsoft.com/office/officeart/2005/8/layout/radial4"/>
    <dgm:cxn modelId="{C3162C08-0AD9-4AB6-8C42-7A41299CE0FD}" type="presParOf" srcId="{3B24A47A-28FA-4D38-9E1E-E7BA17C437AA}" destId="{F7305B21-2AFF-495F-9A45-492BFB61BB89}" srcOrd="7" destOrd="0" presId="urn:microsoft.com/office/officeart/2005/8/layout/radial4"/>
    <dgm:cxn modelId="{240A4EE7-52C4-43BA-9C8F-6B8B65E917D6}" type="presParOf" srcId="{3B24A47A-28FA-4D38-9E1E-E7BA17C437AA}" destId="{6816B50A-9A4A-4482-8C12-5DDD3B606B93}" srcOrd="8" destOrd="0" presId="urn:microsoft.com/office/officeart/2005/8/layout/radial4"/>
    <dgm:cxn modelId="{B5C59824-4736-400F-B770-8585DB7A18EA}" type="presParOf" srcId="{3B24A47A-28FA-4D38-9E1E-E7BA17C437AA}" destId="{96BB194D-4BFB-49F5-A30A-65916B7D64F7}" srcOrd="9" destOrd="0" presId="urn:microsoft.com/office/officeart/2005/8/layout/radial4"/>
    <dgm:cxn modelId="{E65D7759-E4C4-461C-BCD6-1C9C8C19641C}" type="presParOf" srcId="{3B24A47A-28FA-4D38-9E1E-E7BA17C437AA}" destId="{D82CF4D7-0A95-49B1-8C5A-032CA6AAD3EA}"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319F9-1C27-43C0-B667-DC205147EDCE}">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A86F2-4975-4434-8ACE-6CC49DE11935}">
      <dsp:nvSpPr>
        <dsp:cNvPr id="0" name=""/>
        <dsp:cNvSpPr/>
      </dsp:nvSpPr>
      <dsp:spPr>
        <a:xfrm>
          <a:off x="5491" y="1174908"/>
          <a:ext cx="2641401"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Chose a subject area</a:t>
          </a:r>
        </a:p>
      </dsp:txBody>
      <dsp:txXfrm>
        <a:off x="81963" y="1251380"/>
        <a:ext cx="2488457" cy="1413601"/>
      </dsp:txXfrm>
    </dsp:sp>
    <dsp:sp modelId="{CE9152DC-BC1D-49F4-9137-2C62BA915772}">
      <dsp:nvSpPr>
        <dsp:cNvPr id="0" name=""/>
        <dsp:cNvSpPr/>
      </dsp:nvSpPr>
      <dsp:spPr>
        <a:xfrm>
          <a:off x="2778963" y="1174908"/>
          <a:ext cx="2641401"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Focus on aspect worth researching</a:t>
          </a:r>
        </a:p>
      </dsp:txBody>
      <dsp:txXfrm>
        <a:off x="2855435" y="1251380"/>
        <a:ext cx="2488457" cy="1413601"/>
      </dsp:txXfrm>
    </dsp:sp>
    <dsp:sp modelId="{E10360EF-A120-43C8-B5C0-65B6B78A94AB}">
      <dsp:nvSpPr>
        <dsp:cNvPr id="0" name=""/>
        <dsp:cNvSpPr/>
      </dsp:nvSpPr>
      <dsp:spPr>
        <a:xfrm>
          <a:off x="5552435" y="1174908"/>
          <a:ext cx="2641401"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Communicate it in writing</a:t>
          </a:r>
        </a:p>
      </dsp:txBody>
      <dsp:txXfrm>
        <a:off x="5628907" y="1251380"/>
        <a:ext cx="2488457" cy="1413601"/>
      </dsp:txXfrm>
    </dsp:sp>
    <dsp:sp modelId="{AE7C9777-7EC2-4268-98F9-6B1885695AFD}">
      <dsp:nvSpPr>
        <dsp:cNvPr id="0" name=""/>
        <dsp:cNvSpPr/>
      </dsp:nvSpPr>
      <dsp:spPr>
        <a:xfrm>
          <a:off x="8325906" y="1174908"/>
          <a:ext cx="2641401"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General</a:t>
          </a:r>
        </a:p>
        <a:p>
          <a:pPr marL="0" lvl="0" indent="0" algn="ctr" defTabSz="933450">
            <a:lnSpc>
              <a:spcPct val="90000"/>
            </a:lnSpc>
            <a:spcBef>
              <a:spcPct val="0"/>
            </a:spcBef>
            <a:spcAft>
              <a:spcPct val="35000"/>
            </a:spcAft>
            <a:buNone/>
          </a:pPr>
          <a:r>
            <a:rPr lang="en-GB" sz="2100" kern="1200" dirty="0"/>
            <a:t>Specific</a:t>
          </a:r>
        </a:p>
        <a:p>
          <a:pPr marL="0" lvl="0" indent="0" algn="ctr" defTabSz="933450">
            <a:lnSpc>
              <a:spcPct val="90000"/>
            </a:lnSpc>
            <a:spcBef>
              <a:spcPct val="0"/>
            </a:spcBef>
            <a:spcAft>
              <a:spcPct val="35000"/>
            </a:spcAft>
            <a:buNone/>
          </a:pPr>
          <a:r>
            <a:rPr lang="en-GB" sz="2100" kern="1200" dirty="0"/>
            <a:t>Title</a:t>
          </a:r>
        </a:p>
      </dsp:txBody>
      <dsp:txXfrm>
        <a:off x="8402378" y="1251380"/>
        <a:ext cx="2488457" cy="14136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4E53B-961B-4DE4-9159-31C771ECFF32}">
      <dsp:nvSpPr>
        <dsp:cNvPr id="0" name=""/>
        <dsp:cNvSpPr/>
      </dsp:nvSpPr>
      <dsp:spPr>
        <a:xfrm>
          <a:off x="1103227" y="269283"/>
          <a:ext cx="3351085" cy="3351085"/>
        </a:xfrm>
        <a:prstGeom prst="pie">
          <a:avLst>
            <a:gd name="adj1" fmla="val 16200000"/>
            <a:gd name="adj2" fmla="val 180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BRIEFLY Explain the general topic area</a:t>
          </a:r>
        </a:p>
      </dsp:txBody>
      <dsp:txXfrm>
        <a:off x="2925180" y="887638"/>
        <a:ext cx="1136975" cy="1117028"/>
      </dsp:txXfrm>
    </dsp:sp>
    <dsp:sp modelId="{C435EA46-F944-419F-A964-C7C59E543EFE}">
      <dsp:nvSpPr>
        <dsp:cNvPr id="0" name=""/>
        <dsp:cNvSpPr/>
      </dsp:nvSpPr>
      <dsp:spPr>
        <a:xfrm>
          <a:off x="896607" y="346432"/>
          <a:ext cx="3351085" cy="3351085"/>
        </a:xfrm>
        <a:prstGeom prst="pie">
          <a:avLst>
            <a:gd name="adj1" fmla="val 1800000"/>
            <a:gd name="adj2" fmla="val 900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Introduce the specific area that interests you</a:t>
          </a:r>
        </a:p>
      </dsp:txBody>
      <dsp:txXfrm>
        <a:off x="1814166" y="2460807"/>
        <a:ext cx="1515967" cy="1037240"/>
      </dsp:txXfrm>
    </dsp:sp>
    <dsp:sp modelId="{F5BF6462-7381-4D7E-95F9-F9CBFC83D2C1}">
      <dsp:nvSpPr>
        <dsp:cNvPr id="0" name=""/>
        <dsp:cNvSpPr/>
      </dsp:nvSpPr>
      <dsp:spPr>
        <a:xfrm>
          <a:off x="930486" y="369018"/>
          <a:ext cx="3351085" cy="3351085"/>
        </a:xfrm>
        <a:prstGeom prst="pie">
          <a:avLst>
            <a:gd name="adj1" fmla="val 9000000"/>
            <a:gd name="adj2" fmla="val 1620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Explain why you have chosen to research the topic </a:t>
          </a:r>
        </a:p>
      </dsp:txBody>
      <dsp:txXfrm>
        <a:off x="1289531" y="1027267"/>
        <a:ext cx="1136975" cy="11170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A261D7-9490-42BB-85F1-0DA4151F77D2}">
      <dsp:nvSpPr>
        <dsp:cNvPr id="0" name=""/>
        <dsp:cNvSpPr/>
      </dsp:nvSpPr>
      <dsp:spPr>
        <a:xfrm>
          <a:off x="0" y="0"/>
          <a:ext cx="4307840" cy="877665"/>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Step 1 – One word – research area</a:t>
          </a:r>
        </a:p>
      </dsp:txBody>
      <dsp:txXfrm>
        <a:off x="25706" y="25706"/>
        <a:ext cx="3286607" cy="826253"/>
      </dsp:txXfrm>
    </dsp:sp>
    <dsp:sp modelId="{1B8A762A-9591-4BE4-B860-2DAC31ED9AC7}">
      <dsp:nvSpPr>
        <dsp:cNvPr id="0" name=""/>
        <dsp:cNvSpPr/>
      </dsp:nvSpPr>
      <dsp:spPr>
        <a:xfrm>
          <a:off x="360781" y="1037240"/>
          <a:ext cx="4307840" cy="877665"/>
        </a:xfrm>
        <a:prstGeom prst="roundRect">
          <a:avLst>
            <a:gd name="adj" fmla="val 10000"/>
          </a:avLst>
        </a:prstGeom>
        <a:gradFill rotWithShape="0">
          <a:gsLst>
            <a:gs pos="0">
              <a:schemeClr val="accent3">
                <a:hueOff val="3750088"/>
                <a:satOff val="-5627"/>
                <a:lumOff val="-915"/>
                <a:alphaOff val="0"/>
                <a:shade val="51000"/>
                <a:satMod val="130000"/>
              </a:schemeClr>
            </a:gs>
            <a:gs pos="80000">
              <a:schemeClr val="accent3">
                <a:hueOff val="3750088"/>
                <a:satOff val="-5627"/>
                <a:lumOff val="-915"/>
                <a:alphaOff val="0"/>
                <a:shade val="93000"/>
                <a:satMod val="130000"/>
              </a:schemeClr>
            </a:gs>
            <a:gs pos="100000">
              <a:schemeClr val="accent3">
                <a:hueOff val="3750088"/>
                <a:satOff val="-5627"/>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2 -  Add other words to clarify the focus of your research</a:t>
          </a:r>
        </a:p>
      </dsp:txBody>
      <dsp:txXfrm>
        <a:off x="386487" y="1062946"/>
        <a:ext cx="3325163" cy="826253"/>
      </dsp:txXfrm>
    </dsp:sp>
    <dsp:sp modelId="{FDD629D0-B377-4C98-B733-320216C97EAC}">
      <dsp:nvSpPr>
        <dsp:cNvPr id="0" name=""/>
        <dsp:cNvSpPr/>
      </dsp:nvSpPr>
      <dsp:spPr>
        <a:xfrm>
          <a:off x="716178" y="2074481"/>
          <a:ext cx="4307840" cy="877665"/>
        </a:xfrm>
        <a:prstGeom prst="roundRect">
          <a:avLst>
            <a:gd name="adj" fmla="val 10000"/>
          </a:avLst>
        </a:prstGeom>
        <a:gradFill rotWithShape="0">
          <a:gsLst>
            <a:gs pos="0">
              <a:schemeClr val="accent3">
                <a:hueOff val="7500176"/>
                <a:satOff val="-11253"/>
                <a:lumOff val="-1830"/>
                <a:alphaOff val="0"/>
                <a:shade val="51000"/>
                <a:satMod val="130000"/>
              </a:schemeClr>
            </a:gs>
            <a:gs pos="80000">
              <a:schemeClr val="accent3">
                <a:hueOff val="7500176"/>
                <a:satOff val="-11253"/>
                <a:lumOff val="-1830"/>
                <a:alphaOff val="0"/>
                <a:shade val="93000"/>
                <a:satMod val="130000"/>
              </a:schemeClr>
            </a:gs>
            <a:gs pos="100000">
              <a:schemeClr val="accent3">
                <a:hueOff val="7500176"/>
                <a:satOff val="-11253"/>
                <a:lumOff val="-183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3 – Connect the words to form a sentence</a:t>
          </a:r>
        </a:p>
      </dsp:txBody>
      <dsp:txXfrm>
        <a:off x="741884" y="2100187"/>
        <a:ext cx="3330548" cy="826253"/>
      </dsp:txXfrm>
    </dsp:sp>
    <dsp:sp modelId="{32026037-A652-4AD0-8005-A73E81C18106}">
      <dsp:nvSpPr>
        <dsp:cNvPr id="0" name=""/>
        <dsp:cNvSpPr/>
      </dsp:nvSpPr>
      <dsp:spPr>
        <a:xfrm>
          <a:off x="1076960" y="3111722"/>
          <a:ext cx="4307840" cy="877665"/>
        </a:xfrm>
        <a:prstGeom prst="roundRect">
          <a:avLst>
            <a:gd name="adj" fmla="val 10000"/>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4 – Convert this sentence into a formal research statement</a:t>
          </a:r>
        </a:p>
      </dsp:txBody>
      <dsp:txXfrm>
        <a:off x="1102666" y="3137428"/>
        <a:ext cx="3325163" cy="826253"/>
      </dsp:txXfrm>
    </dsp:sp>
    <dsp:sp modelId="{EC11C66E-AF67-460F-9E54-F3B4C29F57BA}">
      <dsp:nvSpPr>
        <dsp:cNvPr id="0" name=""/>
        <dsp:cNvSpPr/>
      </dsp:nvSpPr>
      <dsp:spPr>
        <a:xfrm>
          <a:off x="3737357" y="672211"/>
          <a:ext cx="570482" cy="570482"/>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3865715" y="672211"/>
        <a:ext cx="313766" cy="429288"/>
      </dsp:txXfrm>
    </dsp:sp>
    <dsp:sp modelId="{C9176B66-6D48-4156-A03B-B12F4A378AD6}">
      <dsp:nvSpPr>
        <dsp:cNvPr id="0" name=""/>
        <dsp:cNvSpPr/>
      </dsp:nvSpPr>
      <dsp:spPr>
        <a:xfrm>
          <a:off x="4098139" y="1709452"/>
          <a:ext cx="570482" cy="570482"/>
        </a:xfrm>
        <a:prstGeom prst="downArrow">
          <a:avLst>
            <a:gd name="adj1" fmla="val 55000"/>
            <a:gd name="adj2" fmla="val 45000"/>
          </a:avLst>
        </a:prstGeom>
        <a:solidFill>
          <a:schemeClr val="accent3">
            <a:tint val="40000"/>
            <a:alpha val="90000"/>
            <a:hueOff val="5358427"/>
            <a:satOff val="-6896"/>
            <a:lumOff val="-537"/>
            <a:alphaOff val="0"/>
          </a:schemeClr>
        </a:solidFill>
        <a:ln w="9525" cap="flat" cmpd="sng" algn="ctr">
          <a:solidFill>
            <a:schemeClr val="accent3">
              <a:tint val="40000"/>
              <a:alpha val="90000"/>
              <a:hueOff val="5358427"/>
              <a:satOff val="-6896"/>
              <a:lumOff val="-537"/>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4226497" y="1709452"/>
        <a:ext cx="313766" cy="429288"/>
      </dsp:txXfrm>
    </dsp:sp>
    <dsp:sp modelId="{8FE4085E-863E-425F-97B9-573370424E3B}">
      <dsp:nvSpPr>
        <dsp:cNvPr id="0" name=""/>
        <dsp:cNvSpPr/>
      </dsp:nvSpPr>
      <dsp:spPr>
        <a:xfrm>
          <a:off x="4453535" y="2746693"/>
          <a:ext cx="570482" cy="570482"/>
        </a:xfrm>
        <a:prstGeom prst="downArrow">
          <a:avLst>
            <a:gd name="adj1" fmla="val 55000"/>
            <a:gd name="adj2" fmla="val 45000"/>
          </a:avLst>
        </a:prstGeom>
        <a:solidFill>
          <a:schemeClr val="accent3">
            <a:tint val="40000"/>
            <a:alpha val="90000"/>
            <a:hueOff val="10716854"/>
            <a:satOff val="-13793"/>
            <a:lumOff val="-1075"/>
            <a:alphaOff val="0"/>
          </a:schemeClr>
        </a:solidFill>
        <a:ln w="9525" cap="flat" cmpd="sng" algn="ctr">
          <a:solidFill>
            <a:schemeClr val="accent3">
              <a:tint val="40000"/>
              <a:alpha val="90000"/>
              <a:hueOff val="10716854"/>
              <a:satOff val="-13793"/>
              <a:lumOff val="-1075"/>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4581893" y="2746693"/>
        <a:ext cx="313766" cy="4292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499276-8DA9-405D-8731-B4B5FA8BBB44}">
      <dsp:nvSpPr>
        <dsp:cNvPr id="0" name=""/>
        <dsp:cNvSpPr/>
      </dsp:nvSpPr>
      <dsp:spPr>
        <a:xfrm>
          <a:off x="1132769" y="450744"/>
          <a:ext cx="3581376" cy="3581376"/>
        </a:xfrm>
        <a:prstGeom prst="blockArc">
          <a:avLst>
            <a:gd name="adj1" fmla="val 13114286"/>
            <a:gd name="adj2" fmla="val 16200000"/>
            <a:gd name="adj3" fmla="val 3897"/>
          </a:avLst>
        </a:prstGeom>
        <a:solidFill>
          <a:schemeClr val="accent3">
            <a:hueOff val="11250264"/>
            <a:satOff val="-16880"/>
            <a:lumOff val="-2745"/>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098F4CEE-4EFB-4DA3-A8BA-0B3CDCCCEB9C}">
      <dsp:nvSpPr>
        <dsp:cNvPr id="0" name=""/>
        <dsp:cNvSpPr/>
      </dsp:nvSpPr>
      <dsp:spPr>
        <a:xfrm>
          <a:off x="1132769" y="450744"/>
          <a:ext cx="3581376" cy="3581376"/>
        </a:xfrm>
        <a:prstGeom prst="blockArc">
          <a:avLst>
            <a:gd name="adj1" fmla="val 10028571"/>
            <a:gd name="adj2" fmla="val 13114286"/>
            <a:gd name="adj3" fmla="val 3897"/>
          </a:avLst>
        </a:prstGeom>
        <a:solidFill>
          <a:schemeClr val="accent3">
            <a:hueOff val="9375220"/>
            <a:satOff val="-14067"/>
            <a:lumOff val="-2288"/>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D707D5B2-BFF4-4CAB-80BE-E157184915E8}">
      <dsp:nvSpPr>
        <dsp:cNvPr id="0" name=""/>
        <dsp:cNvSpPr/>
      </dsp:nvSpPr>
      <dsp:spPr>
        <a:xfrm>
          <a:off x="1132769" y="450744"/>
          <a:ext cx="3581376" cy="3581376"/>
        </a:xfrm>
        <a:prstGeom prst="blockArc">
          <a:avLst>
            <a:gd name="adj1" fmla="val 6942857"/>
            <a:gd name="adj2" fmla="val 10028571"/>
            <a:gd name="adj3" fmla="val 3897"/>
          </a:avLst>
        </a:prstGeom>
        <a:solidFill>
          <a:schemeClr val="accent3">
            <a:hueOff val="7500176"/>
            <a:satOff val="-11253"/>
            <a:lumOff val="-183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BB60A293-C989-43BF-A646-962C9CD23CEF}">
      <dsp:nvSpPr>
        <dsp:cNvPr id="0" name=""/>
        <dsp:cNvSpPr/>
      </dsp:nvSpPr>
      <dsp:spPr>
        <a:xfrm>
          <a:off x="1132769" y="450744"/>
          <a:ext cx="3581376" cy="3581376"/>
        </a:xfrm>
        <a:prstGeom prst="blockArc">
          <a:avLst>
            <a:gd name="adj1" fmla="val 3857143"/>
            <a:gd name="adj2" fmla="val 6942857"/>
            <a:gd name="adj3" fmla="val 3897"/>
          </a:avLst>
        </a:prstGeom>
        <a:solidFill>
          <a:schemeClr val="accent3">
            <a:hueOff val="5625132"/>
            <a:satOff val="-8440"/>
            <a:lumOff val="-1373"/>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C8C3C087-F536-40BC-95CC-CB2AFEC2C474}">
      <dsp:nvSpPr>
        <dsp:cNvPr id="0" name=""/>
        <dsp:cNvSpPr/>
      </dsp:nvSpPr>
      <dsp:spPr>
        <a:xfrm>
          <a:off x="1132769" y="450744"/>
          <a:ext cx="3581376" cy="3581376"/>
        </a:xfrm>
        <a:prstGeom prst="blockArc">
          <a:avLst>
            <a:gd name="adj1" fmla="val 771429"/>
            <a:gd name="adj2" fmla="val 3857143"/>
            <a:gd name="adj3" fmla="val 3897"/>
          </a:avLst>
        </a:prstGeom>
        <a:solidFill>
          <a:schemeClr val="accent3">
            <a:hueOff val="3750088"/>
            <a:satOff val="-5627"/>
            <a:lumOff val="-915"/>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56D1B7C-4E09-4257-9E44-A188AC305E97}">
      <dsp:nvSpPr>
        <dsp:cNvPr id="0" name=""/>
        <dsp:cNvSpPr/>
      </dsp:nvSpPr>
      <dsp:spPr>
        <a:xfrm>
          <a:off x="1132769" y="450744"/>
          <a:ext cx="3581376" cy="3581376"/>
        </a:xfrm>
        <a:prstGeom prst="blockArc">
          <a:avLst>
            <a:gd name="adj1" fmla="val 19285714"/>
            <a:gd name="adj2" fmla="val 771429"/>
            <a:gd name="adj3" fmla="val 3897"/>
          </a:avLst>
        </a:prstGeom>
        <a:solidFill>
          <a:schemeClr val="accent3">
            <a:hueOff val="1875044"/>
            <a:satOff val="-2813"/>
            <a:lumOff val="-458"/>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EC3A9D8-ABE2-49AF-9210-DF6BD2295ECF}">
      <dsp:nvSpPr>
        <dsp:cNvPr id="0" name=""/>
        <dsp:cNvSpPr/>
      </dsp:nvSpPr>
      <dsp:spPr>
        <a:xfrm>
          <a:off x="1132769" y="450744"/>
          <a:ext cx="3581376" cy="3581376"/>
        </a:xfrm>
        <a:prstGeom prst="blockArc">
          <a:avLst>
            <a:gd name="adj1" fmla="val 16200000"/>
            <a:gd name="adj2" fmla="val 19285714"/>
            <a:gd name="adj3" fmla="val 3897"/>
          </a:avLst>
        </a:prstGeom>
        <a:solidFill>
          <a:schemeClr val="accent3">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226AC53C-CE14-4ACE-83D6-EF7AAF85DEA4}">
      <dsp:nvSpPr>
        <dsp:cNvPr id="0" name=""/>
        <dsp:cNvSpPr/>
      </dsp:nvSpPr>
      <dsp:spPr>
        <a:xfrm>
          <a:off x="2231135" y="1549109"/>
          <a:ext cx="1384645" cy="1384645"/>
        </a:xfrm>
        <a:prstGeom prst="ellipse">
          <a:avLst/>
        </a:prstGeom>
        <a:solidFill>
          <a:srgbClr val="7030A0"/>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b="1" kern="1200" dirty="0"/>
            <a:t>Key words</a:t>
          </a:r>
        </a:p>
      </dsp:txBody>
      <dsp:txXfrm>
        <a:off x="2433912" y="1751886"/>
        <a:ext cx="979091" cy="979091"/>
      </dsp:txXfrm>
    </dsp:sp>
    <dsp:sp modelId="{DF30D5D8-FCEA-41A9-B276-90C56950A2E2}">
      <dsp:nvSpPr>
        <dsp:cNvPr id="0" name=""/>
        <dsp:cNvSpPr/>
      </dsp:nvSpPr>
      <dsp:spPr>
        <a:xfrm>
          <a:off x="2438832" y="1011"/>
          <a:ext cx="969251" cy="969251"/>
        </a:xfrm>
        <a:prstGeom prst="ellipse">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Identify</a:t>
          </a:r>
        </a:p>
      </dsp:txBody>
      <dsp:txXfrm>
        <a:off x="2580776" y="142955"/>
        <a:ext cx="685363" cy="685363"/>
      </dsp:txXfrm>
    </dsp:sp>
    <dsp:sp modelId="{4DC5A805-A8F7-4792-AC87-C20EEF35618A}">
      <dsp:nvSpPr>
        <dsp:cNvPr id="0" name=""/>
        <dsp:cNvSpPr/>
      </dsp:nvSpPr>
      <dsp:spPr>
        <a:xfrm>
          <a:off x="3811567" y="662086"/>
          <a:ext cx="969251" cy="969251"/>
        </a:xfrm>
        <a:prstGeom prst="ellipse">
          <a:avLst/>
        </a:prstGeom>
        <a:solidFill>
          <a:schemeClr val="accent3">
            <a:hueOff val="1875044"/>
            <a:satOff val="-2813"/>
            <a:lumOff val="-45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Assess</a:t>
          </a:r>
        </a:p>
      </dsp:txBody>
      <dsp:txXfrm>
        <a:off x="3953511" y="804030"/>
        <a:ext cx="685363" cy="685363"/>
      </dsp:txXfrm>
    </dsp:sp>
    <dsp:sp modelId="{A217857D-EEF7-4BA1-A385-455AFEAFE818}">
      <dsp:nvSpPr>
        <dsp:cNvPr id="0" name=""/>
        <dsp:cNvSpPr/>
      </dsp:nvSpPr>
      <dsp:spPr>
        <a:xfrm>
          <a:off x="4150605" y="2147507"/>
          <a:ext cx="969251" cy="969251"/>
        </a:xfrm>
        <a:prstGeom prst="ellipse">
          <a:avLst/>
        </a:prstGeom>
        <a:solidFill>
          <a:schemeClr val="accent3">
            <a:hueOff val="3750088"/>
            <a:satOff val="-5627"/>
            <a:lumOff val="-91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Evaluate</a:t>
          </a:r>
        </a:p>
      </dsp:txBody>
      <dsp:txXfrm>
        <a:off x="4292549" y="2289451"/>
        <a:ext cx="685363" cy="685363"/>
      </dsp:txXfrm>
    </dsp:sp>
    <dsp:sp modelId="{714E7489-D5EA-4493-AFD8-1494D9B6149E}">
      <dsp:nvSpPr>
        <dsp:cNvPr id="0" name=""/>
        <dsp:cNvSpPr/>
      </dsp:nvSpPr>
      <dsp:spPr>
        <a:xfrm>
          <a:off x="3200642" y="3338723"/>
          <a:ext cx="969251" cy="969251"/>
        </a:xfrm>
        <a:prstGeom prst="ellipse">
          <a:avLst/>
        </a:prstGeom>
        <a:solidFill>
          <a:schemeClr val="accent3">
            <a:hueOff val="5625132"/>
            <a:satOff val="-8440"/>
            <a:lumOff val="-1373"/>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Explore</a:t>
          </a:r>
        </a:p>
      </dsp:txBody>
      <dsp:txXfrm>
        <a:off x="3342586" y="3480667"/>
        <a:ext cx="685363" cy="685363"/>
      </dsp:txXfrm>
    </dsp:sp>
    <dsp:sp modelId="{B2FFA93E-35B7-48DB-9FD5-6DCA9EBFB46E}">
      <dsp:nvSpPr>
        <dsp:cNvPr id="0" name=""/>
        <dsp:cNvSpPr/>
      </dsp:nvSpPr>
      <dsp:spPr>
        <a:xfrm>
          <a:off x="1677021" y="3338723"/>
          <a:ext cx="969251" cy="969251"/>
        </a:xfrm>
        <a:prstGeom prst="ellipse">
          <a:avLst/>
        </a:prstGeom>
        <a:solidFill>
          <a:schemeClr val="accent3">
            <a:hueOff val="7500176"/>
            <a:satOff val="-11253"/>
            <a:lumOff val="-183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Outline</a:t>
          </a:r>
        </a:p>
      </dsp:txBody>
      <dsp:txXfrm>
        <a:off x="1818965" y="3480667"/>
        <a:ext cx="685363" cy="685363"/>
      </dsp:txXfrm>
    </dsp:sp>
    <dsp:sp modelId="{2A23BD22-8BB4-4C77-B9CE-ECEDB91956EB}">
      <dsp:nvSpPr>
        <dsp:cNvPr id="0" name=""/>
        <dsp:cNvSpPr/>
      </dsp:nvSpPr>
      <dsp:spPr>
        <a:xfrm>
          <a:off x="727058" y="2147507"/>
          <a:ext cx="969251" cy="969251"/>
        </a:xfrm>
        <a:prstGeom prst="ellipse">
          <a:avLst/>
        </a:prstGeom>
        <a:solidFill>
          <a:schemeClr val="accent3">
            <a:hueOff val="9375220"/>
            <a:satOff val="-14067"/>
            <a:lumOff val="-228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Discuss</a:t>
          </a:r>
        </a:p>
      </dsp:txBody>
      <dsp:txXfrm>
        <a:off x="869002" y="2289451"/>
        <a:ext cx="685363" cy="685363"/>
      </dsp:txXfrm>
    </dsp:sp>
    <dsp:sp modelId="{BF14948F-4552-4B17-BB91-EFD88E0AA26B}">
      <dsp:nvSpPr>
        <dsp:cNvPr id="0" name=""/>
        <dsp:cNvSpPr/>
      </dsp:nvSpPr>
      <dsp:spPr>
        <a:xfrm>
          <a:off x="1066096" y="662086"/>
          <a:ext cx="969251" cy="969251"/>
        </a:xfrm>
        <a:prstGeom prst="ellipse">
          <a:avLst/>
        </a:prstGeom>
        <a:solidFill>
          <a:schemeClr val="accent3">
            <a:hueOff val="11250264"/>
            <a:satOff val="-16880"/>
            <a:lumOff val="-274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Analyse</a:t>
          </a:r>
        </a:p>
      </dsp:txBody>
      <dsp:txXfrm>
        <a:off x="1208040" y="804030"/>
        <a:ext cx="685363" cy="6853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D43FF-44A3-4157-BB5C-7EF14AF27C8F}">
      <dsp:nvSpPr>
        <dsp:cNvPr id="0" name=""/>
        <dsp:cNvSpPr/>
      </dsp:nvSpPr>
      <dsp:spPr>
        <a:xfrm rot="16200000">
          <a:off x="1296" y="714876"/>
          <a:ext cx="3125041" cy="3125041"/>
        </a:xfrm>
        <a:prstGeom prst="downArrow">
          <a:avLst>
            <a:gd name="adj1" fmla="val 50000"/>
            <a:gd name="adj2" fmla="val 35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Collecting empirical data</a:t>
          </a:r>
        </a:p>
      </dsp:txBody>
      <dsp:txXfrm rot="5400000">
        <a:off x="1296" y="1496136"/>
        <a:ext cx="2578159" cy="1562521"/>
      </dsp:txXfrm>
    </dsp:sp>
    <dsp:sp modelId="{7B890F18-D3EA-4ACF-8A00-9B63C413C921}">
      <dsp:nvSpPr>
        <dsp:cNvPr id="0" name=""/>
        <dsp:cNvSpPr/>
      </dsp:nvSpPr>
      <dsp:spPr>
        <a:xfrm rot="5400000">
          <a:off x="3351480" y="714876"/>
          <a:ext cx="3125041" cy="3125041"/>
        </a:xfrm>
        <a:prstGeom prst="downArrow">
          <a:avLst>
            <a:gd name="adj1" fmla="val 50000"/>
            <a:gd name="adj2" fmla="val 35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Literature review</a:t>
          </a:r>
        </a:p>
      </dsp:txBody>
      <dsp:txXfrm rot="-5400000">
        <a:off x="3898362" y="1496136"/>
        <a:ext cx="2578159" cy="15625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CE0D5-2C3B-42C9-B378-D2510E30706C}">
      <dsp:nvSpPr>
        <dsp:cNvPr id="0" name=""/>
        <dsp:cNvSpPr/>
      </dsp:nvSpPr>
      <dsp:spPr>
        <a:xfrm>
          <a:off x="4653153" y="2249405"/>
          <a:ext cx="1666493" cy="1666493"/>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dirty="0"/>
            <a:t>Research Ethics</a:t>
          </a:r>
        </a:p>
      </dsp:txBody>
      <dsp:txXfrm>
        <a:off x="4897205" y="2493457"/>
        <a:ext cx="1178389" cy="1178389"/>
      </dsp:txXfrm>
    </dsp:sp>
    <dsp:sp modelId="{74302B00-2B9E-4AF6-8B23-BA4AE2CC9028}">
      <dsp:nvSpPr>
        <dsp:cNvPr id="0" name=""/>
        <dsp:cNvSpPr/>
      </dsp:nvSpPr>
      <dsp:spPr>
        <a:xfrm rot="10800000">
          <a:off x="3037477" y="2845177"/>
          <a:ext cx="1526812" cy="474950"/>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127F6C8-1F39-4CE7-8DE7-F70D708A3B87}">
      <dsp:nvSpPr>
        <dsp:cNvPr id="0" name=""/>
        <dsp:cNvSpPr/>
      </dsp:nvSpPr>
      <dsp:spPr>
        <a:xfrm>
          <a:off x="2245893" y="2449385"/>
          <a:ext cx="1583169" cy="1266535"/>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Transparency</a:t>
          </a:r>
        </a:p>
      </dsp:txBody>
      <dsp:txXfrm>
        <a:off x="2282989" y="2486481"/>
        <a:ext cx="1508977" cy="1192343"/>
      </dsp:txXfrm>
    </dsp:sp>
    <dsp:sp modelId="{4A3A0960-77F8-40E8-BBB5-32923C1BF32F}">
      <dsp:nvSpPr>
        <dsp:cNvPr id="0" name=""/>
        <dsp:cNvSpPr/>
      </dsp:nvSpPr>
      <dsp:spPr>
        <a:xfrm rot="13500000">
          <a:off x="3531154" y="1653337"/>
          <a:ext cx="1526812" cy="474950"/>
        </a:xfrm>
        <a:prstGeom prst="leftArrow">
          <a:avLst>
            <a:gd name="adj1" fmla="val 60000"/>
            <a:gd name="adj2" fmla="val 5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98CB7E5-B274-423B-91D9-3987C5F09B75}">
      <dsp:nvSpPr>
        <dsp:cNvPr id="0" name=""/>
        <dsp:cNvSpPr/>
      </dsp:nvSpPr>
      <dsp:spPr>
        <a:xfrm>
          <a:off x="2963165" y="717735"/>
          <a:ext cx="1583169" cy="1266535"/>
        </a:xfrm>
        <a:prstGeom prst="roundRect">
          <a:avLst>
            <a:gd name="adj" fmla="val 1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Confidentiality</a:t>
          </a:r>
        </a:p>
      </dsp:txBody>
      <dsp:txXfrm>
        <a:off x="3000261" y="754831"/>
        <a:ext cx="1508977" cy="1192343"/>
      </dsp:txXfrm>
    </dsp:sp>
    <dsp:sp modelId="{D326F3A8-502C-4DB0-8C4D-7EE60889585E}">
      <dsp:nvSpPr>
        <dsp:cNvPr id="0" name=""/>
        <dsp:cNvSpPr/>
      </dsp:nvSpPr>
      <dsp:spPr>
        <a:xfrm rot="16200000">
          <a:off x="4722993" y="1159661"/>
          <a:ext cx="1526812" cy="474950"/>
        </a:xfrm>
        <a:prstGeom prst="leftArrow">
          <a:avLst>
            <a:gd name="adj1" fmla="val 60000"/>
            <a:gd name="adj2" fmla="val 5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BF760B94-A2C5-4D72-8860-A43BA0298179}">
      <dsp:nvSpPr>
        <dsp:cNvPr id="0" name=""/>
        <dsp:cNvSpPr/>
      </dsp:nvSpPr>
      <dsp:spPr>
        <a:xfrm>
          <a:off x="4694815" y="463"/>
          <a:ext cx="1583169" cy="1266535"/>
        </a:xfrm>
        <a:prstGeom prst="roundRect">
          <a:avLst>
            <a:gd name="adj" fmla="val 1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Voluntary</a:t>
          </a:r>
        </a:p>
      </dsp:txBody>
      <dsp:txXfrm>
        <a:off x="4731911" y="37559"/>
        <a:ext cx="1508977" cy="1192343"/>
      </dsp:txXfrm>
    </dsp:sp>
    <dsp:sp modelId="{F7305B21-2AFF-495F-9A45-492BFB61BB89}">
      <dsp:nvSpPr>
        <dsp:cNvPr id="0" name=""/>
        <dsp:cNvSpPr/>
      </dsp:nvSpPr>
      <dsp:spPr>
        <a:xfrm rot="18900000">
          <a:off x="5914833" y="1653337"/>
          <a:ext cx="1526812" cy="474950"/>
        </a:xfrm>
        <a:prstGeom prst="leftArrow">
          <a:avLst>
            <a:gd name="adj1" fmla="val 60000"/>
            <a:gd name="adj2" fmla="val 5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6816B50A-9A4A-4482-8C12-5DDD3B606B93}">
      <dsp:nvSpPr>
        <dsp:cNvPr id="0" name=""/>
        <dsp:cNvSpPr/>
      </dsp:nvSpPr>
      <dsp:spPr>
        <a:xfrm>
          <a:off x="6426464" y="717735"/>
          <a:ext cx="1583169" cy="1266535"/>
        </a:xfrm>
        <a:prstGeom prst="roundRect">
          <a:avLst>
            <a:gd name="adj" fmla="val 1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Do no harm</a:t>
          </a:r>
        </a:p>
      </dsp:txBody>
      <dsp:txXfrm>
        <a:off x="6463560" y="754831"/>
        <a:ext cx="1508977" cy="1192343"/>
      </dsp:txXfrm>
    </dsp:sp>
    <dsp:sp modelId="{96BB194D-4BFB-49F5-A30A-65916B7D64F7}">
      <dsp:nvSpPr>
        <dsp:cNvPr id="0" name=""/>
        <dsp:cNvSpPr/>
      </dsp:nvSpPr>
      <dsp:spPr>
        <a:xfrm>
          <a:off x="6408509" y="2845177"/>
          <a:ext cx="1526812" cy="474950"/>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2CF4D7-0A95-49B1-8C5A-032CA6AAD3EA}">
      <dsp:nvSpPr>
        <dsp:cNvPr id="0" name=""/>
        <dsp:cNvSpPr/>
      </dsp:nvSpPr>
      <dsp:spPr>
        <a:xfrm>
          <a:off x="7143737" y="2449385"/>
          <a:ext cx="1583169" cy="1266535"/>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Impartial</a:t>
          </a:r>
        </a:p>
      </dsp:txBody>
      <dsp:txXfrm>
        <a:off x="7180833" y="2486481"/>
        <a:ext cx="1508977" cy="119234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27/09/2023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639387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986630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658228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320671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 task of your proposal is to clarify whatever it is that you propose to research.</a:t>
            </a:r>
          </a:p>
          <a:p>
            <a:pPr marL="228600" indent="-228600">
              <a:buAutoNum type="arabicPeriod"/>
            </a:pPr>
            <a:r>
              <a:rPr lang="en-GB" dirty="0"/>
              <a:t>Pick a subject area that you are interested in /grabs your attention/relevant to your work and course</a:t>
            </a:r>
          </a:p>
          <a:p>
            <a:pPr marL="228600" indent="-228600">
              <a:buAutoNum type="arabicPeriod"/>
            </a:pPr>
            <a:r>
              <a:rPr lang="en-GB" dirty="0"/>
              <a:t>You then need to </a:t>
            </a:r>
            <a:r>
              <a:rPr lang="en-GB" b="1" dirty="0"/>
              <a:t>focus on a particular aspect </a:t>
            </a:r>
            <a:r>
              <a:rPr lang="en-GB" dirty="0"/>
              <a:t>of that subject area that you think is worth researching – don’t go too wide on your subject area</a:t>
            </a:r>
          </a:p>
          <a:p>
            <a:pPr marL="228600" indent="-228600">
              <a:buAutoNum type="arabicPeriod"/>
            </a:pPr>
            <a:r>
              <a:rPr lang="en-GB" dirty="0"/>
              <a:t>You need to then communicate your ideas in writing using the template given to you</a:t>
            </a:r>
          </a:p>
          <a:p>
            <a:pPr marL="228600" indent="-228600">
              <a:buAutoNum type="arabicPeriod"/>
            </a:pPr>
            <a:endParaRPr lang="en-GB" dirty="0"/>
          </a:p>
          <a:p>
            <a:pPr marL="0" indent="0">
              <a:buNone/>
            </a:pPr>
            <a:r>
              <a:rPr lang="en-GB" dirty="0"/>
              <a:t>To  achieve research focus :</a:t>
            </a:r>
          </a:p>
          <a:p>
            <a:pPr marL="228600" indent="-228600">
              <a:buAutoNum type="arabicPeriod"/>
            </a:pPr>
            <a:r>
              <a:rPr lang="en-GB" dirty="0"/>
              <a:t>Think of the subject areas in general terms</a:t>
            </a:r>
          </a:p>
          <a:p>
            <a:pPr marL="228600" indent="-228600">
              <a:buAutoNum type="arabicPeriod"/>
            </a:pPr>
            <a:r>
              <a:rPr lang="en-GB" dirty="0"/>
              <a:t>Then home in on a particular aspect of that subject</a:t>
            </a:r>
          </a:p>
          <a:p>
            <a:pPr marL="228600" indent="-228600">
              <a:buAutoNum type="arabicPeriod"/>
            </a:pPr>
            <a:r>
              <a:rPr lang="en-GB" dirty="0"/>
              <a:t>Do some background reading/research to see if it is worth studying – see how much information you can find on the subject? Is there a lot or hardly any?</a:t>
            </a:r>
          </a:p>
          <a:p>
            <a:pPr marL="228600" indent="-228600">
              <a:buAutoNum type="arabicPeriod"/>
            </a:pPr>
            <a:endParaRPr lang="en-GB" dirty="0"/>
          </a:p>
          <a:p>
            <a:pPr marL="0" indent="0">
              <a:buNone/>
            </a:pPr>
            <a:r>
              <a:rPr lang="en-GB" dirty="0"/>
              <a:t>Your title should concisely provide the reader with an understanding/overview/the gist of what you are researching in your dissertation</a:t>
            </a:r>
          </a:p>
          <a:p>
            <a:pPr marL="0" indent="0">
              <a:buNone/>
            </a:pPr>
            <a:r>
              <a:rPr lang="en-GB" dirty="0"/>
              <a:t>Think in general terms of your topic</a:t>
            </a:r>
          </a:p>
          <a:p>
            <a:pPr marL="0" indent="0">
              <a:buNone/>
            </a:pPr>
            <a:r>
              <a:rPr lang="en-GB" dirty="0"/>
              <a:t>Identify the aspect of that topic that you want to concentrate on</a:t>
            </a:r>
          </a:p>
          <a:p>
            <a:pPr marL="0" indent="0">
              <a:buNone/>
            </a:pPr>
            <a:r>
              <a:rPr lang="en-GB" dirty="0"/>
              <a:t>Bring them both together to start compiling your Title</a:t>
            </a:r>
          </a:p>
          <a:p>
            <a:pPr marL="0" indent="0">
              <a:buNone/>
            </a:pPr>
            <a:r>
              <a:rPr lang="en-GB" dirty="0"/>
              <a:t>GENERAL – SPECIFIC - TITLE</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1740591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your own chosen area and break it </a:t>
            </a:r>
          </a:p>
          <a:p>
            <a:r>
              <a:rPr lang="en-GB" dirty="0"/>
              <a:t>Down as illustrated above</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210643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1.Background reading </a:t>
            </a:r>
            <a:r>
              <a:rPr lang="en-GB" dirty="0"/>
              <a:t>– support why you want to research your chosen area if asked by your supervisor. What have you found from your initial research? What are the gaps in literature/source material? How much information is there out there ?</a:t>
            </a:r>
          </a:p>
          <a:p>
            <a:endParaRPr lang="en-GB" dirty="0"/>
          </a:p>
          <a:p>
            <a:pPr marL="228600" indent="-228600">
              <a:buAutoNum type="arabicPeriod" startAt="2"/>
            </a:pPr>
            <a:r>
              <a:rPr lang="en-GB" dirty="0"/>
              <a:t>This is not a comprehensive review of literature on your topic – that will come in your final document. You only have about 700 words here so be brief and focused about what you are saying and make sure that you reference your sources using Harvard. This is not a requirement to write about the history of your subject – be focused on what you want to research only. Remember to justify your proposal and the need to research your topic</a:t>
            </a:r>
          </a:p>
          <a:p>
            <a:pPr marL="228600" indent="-228600">
              <a:buAutoNum type="arabicPeriod" startAt="2"/>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583678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5837159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realise or address your overall research aim , you have to list your objectives to show how you will get there</a:t>
            </a:r>
          </a:p>
          <a:p>
            <a:endParaRPr lang="en-GB" dirty="0"/>
          </a:p>
          <a:p>
            <a:r>
              <a:rPr lang="en-GB" dirty="0"/>
              <a:t>Important to consider the key words that you use as these will influence the depth of study that you propose to carry out.</a:t>
            </a:r>
          </a:p>
          <a:p>
            <a:r>
              <a:rPr lang="en-GB" dirty="0"/>
              <a:t>e.g. Identify, evaluate, explore, formulate</a:t>
            </a:r>
          </a:p>
          <a:p>
            <a:r>
              <a:rPr lang="en-GB" dirty="0"/>
              <a:t> </a:t>
            </a:r>
          </a:p>
          <a:p>
            <a:r>
              <a:rPr lang="en-GB" dirty="0"/>
              <a:t>Which of these words will require more work than others?</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4198556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the Aim and Objectives for a dissertation referred to earlier</a:t>
            </a:r>
          </a:p>
          <a:p>
            <a:endParaRPr lang="en-GB" dirty="0"/>
          </a:p>
          <a:p>
            <a:r>
              <a:rPr lang="en-GB" dirty="0"/>
              <a:t>Note the Key words used in the objectives ( highlighted in blue) – how deep do you think the research had to be ?</a:t>
            </a:r>
          </a:p>
          <a:p>
            <a:r>
              <a:rPr lang="en-GB" dirty="0"/>
              <a:t>Ask yourself are they ‘doable’ in the time that you have and the literature that is available to you in your chosen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37858593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3455620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4371415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5670754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19508416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1603116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we mean by ‘Ethics’?</a:t>
            </a:r>
          </a:p>
          <a:p>
            <a:endParaRPr lang="en-GB" dirty="0"/>
          </a:p>
          <a:p>
            <a:endParaRPr lang="en-GB" dirty="0"/>
          </a:p>
          <a:p>
            <a:r>
              <a:rPr lang="en-GB" dirty="0"/>
              <a:t>What about ‘Research Ethics’?</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6890784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Transparency </a:t>
            </a:r>
            <a:r>
              <a:rPr lang="en-GB" dirty="0"/>
              <a:t>– Purpose of your research should be clearly explained to your participants and also how you will conduct your primary research ( e.g. questionnaire, focus group etc) together with the intended use of the data. Always good to provide an information sheet</a:t>
            </a:r>
          </a:p>
          <a:p>
            <a:endParaRPr lang="en-GB" dirty="0"/>
          </a:p>
          <a:p>
            <a:r>
              <a:rPr lang="en-GB" b="1" dirty="0"/>
              <a:t>Confidentiality</a:t>
            </a:r>
            <a:r>
              <a:rPr lang="en-GB" dirty="0"/>
              <a:t> – you must respect confidentiality and anonymity of your participants. If you aren’t you may be in breach of Data Protection law or putting people at risk.</a:t>
            </a:r>
          </a:p>
          <a:p>
            <a:endParaRPr lang="en-GB" dirty="0"/>
          </a:p>
          <a:p>
            <a:r>
              <a:rPr lang="en-GB" b="1" dirty="0"/>
              <a:t>Voluntary </a:t>
            </a:r>
            <a:r>
              <a:rPr lang="en-GB" dirty="0"/>
              <a:t>– participants must not be coerced to become part of your research and should be free to withdraw at anytime</a:t>
            </a:r>
          </a:p>
          <a:p>
            <a:endParaRPr lang="en-GB" dirty="0"/>
          </a:p>
          <a:p>
            <a:r>
              <a:rPr lang="en-GB" b="1" dirty="0"/>
              <a:t>Do no harm </a:t>
            </a:r>
            <a:r>
              <a:rPr lang="en-GB" dirty="0"/>
              <a:t>– Your research should not put any participant in any danger or risk of harm, neither should you.</a:t>
            </a:r>
          </a:p>
          <a:p>
            <a:endParaRPr lang="en-GB" dirty="0"/>
          </a:p>
          <a:p>
            <a:r>
              <a:rPr lang="en-GB" b="1" dirty="0"/>
              <a:t>Impartiality</a:t>
            </a:r>
            <a:r>
              <a:rPr lang="en-GB" dirty="0"/>
              <a:t> – if you are connected to the research participants in any way ( </a:t>
            </a:r>
            <a:r>
              <a:rPr lang="en-GB" dirty="0" err="1"/>
              <a:t>e,g</a:t>
            </a:r>
            <a:r>
              <a:rPr lang="en-GB" dirty="0"/>
              <a:t>, fellow students or relatives)  or it could be perceived that you may be biased you need to declare your relationship.</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26047987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30459770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16610519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3652974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27/09/2023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27/09/2023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27/09/2023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27/09/2023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27/09/2023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10.jpe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09" y="4077333"/>
            <a:ext cx="6078693" cy="2301165"/>
          </a:xfrm>
        </p:spPr>
        <p:txBody>
          <a:bodyPr anchor="t">
            <a:normAutofit fontScale="90000"/>
          </a:bodyPr>
          <a:lstStyle/>
          <a:p>
            <a:r>
              <a:rPr lang="en-US" sz="3600" dirty="0">
                <a:solidFill>
                  <a:schemeClr val="tx2"/>
                </a:solidFill>
                <a:latin typeface="Bahnschrift" panose="020F0502020204030204" pitchFamily="34" charset="0"/>
              </a:rPr>
              <a:t>BMPL6008 </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Independent project</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Proposal/Ethics Workshop </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Mike Durke</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7D72F60-F3D5-FAFB-FFA2-A8258201F07A}"/>
              </a:ext>
            </a:extLst>
          </p:cNvPr>
          <p:cNvSpPr txBox="1"/>
          <p:nvPr/>
        </p:nvSpPr>
        <p:spPr>
          <a:xfrm>
            <a:off x="609600" y="274638"/>
            <a:ext cx="10972800" cy="1143000"/>
          </a:xfrm>
          <a:prstGeom prst="rect">
            <a:avLst/>
          </a:prstGeom>
          <a:solidFill>
            <a:schemeClr val="accent3"/>
          </a:solidFill>
        </p:spPr>
        <p:txBody>
          <a:bodyPr vert="horz" lIns="91440" tIns="45720" rIns="91440" bIns="45720" rtlCol="0" anchor="ctr">
            <a:normAutofit/>
          </a:bodyPr>
          <a:lstStyle/>
          <a:p>
            <a:pPr algn="ctr">
              <a:spcBef>
                <a:spcPct val="0"/>
              </a:spcBef>
              <a:spcAft>
                <a:spcPts val="600"/>
              </a:spcAft>
            </a:pPr>
            <a:r>
              <a:rPr lang="en-US" sz="4400" dirty="0">
                <a:latin typeface="+mj-lt"/>
                <a:ea typeface="+mj-ea"/>
                <a:cs typeface="+mj-cs"/>
              </a:rPr>
              <a:t>Requirements:  Proposal Form</a:t>
            </a:r>
          </a:p>
        </p:txBody>
      </p:sp>
      <p:pic>
        <p:nvPicPr>
          <p:cNvPr id="11" name="Picture 8" descr="Pen placed on top of a signature line">
            <a:extLst>
              <a:ext uri="{FF2B5EF4-FFF2-40B4-BE49-F238E27FC236}">
                <a16:creationId xmlns:a16="http://schemas.microsoft.com/office/drawing/2014/main" id="{DF13F4AD-2B0C-EFEE-41B3-248C90862316}"/>
              </a:ext>
            </a:extLst>
          </p:cNvPr>
          <p:cNvPicPr>
            <a:picLocks noChangeAspect="1"/>
          </p:cNvPicPr>
          <p:nvPr/>
        </p:nvPicPr>
        <p:blipFill rotWithShape="1">
          <a:blip r:embed="rId3"/>
          <a:srcRect t="5160" b="41361"/>
          <a:stretch/>
        </p:blipFill>
        <p:spPr>
          <a:xfrm>
            <a:off x="609600" y="1600201"/>
            <a:ext cx="10972800" cy="3917032"/>
          </a:xfrm>
          <a:prstGeom prst="rect">
            <a:avLst/>
          </a:prstGeom>
          <a:noFill/>
        </p:spPr>
      </p:pic>
      <p:sp>
        <p:nvSpPr>
          <p:cNvPr id="3" name="TextBox 2">
            <a:extLst>
              <a:ext uri="{FF2B5EF4-FFF2-40B4-BE49-F238E27FC236}">
                <a16:creationId xmlns:a16="http://schemas.microsoft.com/office/drawing/2014/main" id="{9ED8363A-E913-418E-A56C-63AB7772BA0E}"/>
              </a:ext>
            </a:extLst>
          </p:cNvPr>
          <p:cNvSpPr txBox="1"/>
          <p:nvPr/>
        </p:nvSpPr>
        <p:spPr>
          <a:xfrm>
            <a:off x="2823757" y="1720488"/>
            <a:ext cx="4130040" cy="938719"/>
          </a:xfrm>
          <a:prstGeom prst="rect">
            <a:avLst/>
          </a:prstGeom>
          <a:noFill/>
        </p:spPr>
        <p:txBody>
          <a:bodyPr wrap="square" rtlCol="0">
            <a:spAutoFit/>
          </a:bodyPr>
          <a:lstStyle/>
          <a:p>
            <a:pPr marL="0" marR="0" lvl="0" indent="0" algn="l" defTabSz="914400" rtl="0" eaLnBrk="1" fontAlgn="auto" latinLnBrk="0" hangingPunct="1">
              <a:spcBef>
                <a:spcPts val="0"/>
              </a:spcBef>
              <a:spcAft>
                <a:spcPts val="60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spcBef>
                <a:spcPts val="0"/>
              </a:spcBef>
              <a:spcAft>
                <a:spcPts val="60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1475499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chemeClr val="accent3"/>
          </a:solidFill>
        </p:spPr>
        <p:txBody>
          <a:bodyPr/>
          <a:lstStyle/>
          <a:p>
            <a:r>
              <a:rPr lang="en-GB" dirty="0">
                <a:solidFill>
                  <a:schemeClr val="bg1"/>
                </a:solidFill>
              </a:rPr>
              <a:t>Aims</a:t>
            </a:r>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a:xfrm>
            <a:off x="609600" y="2594322"/>
            <a:ext cx="5384800" cy="3989040"/>
          </a:xfrm>
        </p:spPr>
        <p:txBody>
          <a:bodyPr/>
          <a:lstStyle/>
          <a:p>
            <a:r>
              <a:rPr lang="en-GB" dirty="0"/>
              <a:t>Recap on the requirements of the dissertation proposal</a:t>
            </a:r>
          </a:p>
          <a:p>
            <a:r>
              <a:rPr lang="en-GB" dirty="0"/>
              <a:t>Familiarise yourself with the contents of the proposal template</a:t>
            </a:r>
          </a:p>
        </p:txBody>
      </p:sp>
      <p:pic>
        <p:nvPicPr>
          <p:cNvPr id="1026" name="Picture 2" descr="Student Learning Outcomes">
            <a:extLst>
              <a:ext uri="{FF2B5EF4-FFF2-40B4-BE49-F238E27FC236}">
                <a16:creationId xmlns:a16="http://schemas.microsoft.com/office/drawing/2014/main" id="{5113A720-3D8B-A579-70D1-D2A0A80E38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0875" y="1979960"/>
            <a:ext cx="3270250" cy="37161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1280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718457" y="174108"/>
            <a:ext cx="10972800" cy="1143000"/>
          </a:xfrm>
          <a:solidFill>
            <a:schemeClr val="accent3"/>
          </a:solidFill>
        </p:spPr>
        <p:txBody>
          <a:bodyPr>
            <a:normAutofit/>
          </a:bodyPr>
          <a:lstStyle/>
          <a:p>
            <a:pPr algn="r"/>
            <a:r>
              <a:rPr lang="en-GB" sz="2800" b="1" dirty="0">
                <a:solidFill>
                  <a:srgbClr val="0070C0"/>
                </a:solidFill>
              </a:rPr>
              <a:t>                  </a:t>
            </a:r>
            <a:br>
              <a:rPr lang="en-GB" sz="2800" b="1" dirty="0">
                <a:solidFill>
                  <a:schemeClr val="bg1"/>
                </a:solidFill>
              </a:rPr>
            </a:br>
            <a:r>
              <a:rPr lang="en-GB" sz="4000" b="1" dirty="0">
                <a:solidFill>
                  <a:schemeClr val="bg1"/>
                </a:solidFill>
              </a:rPr>
              <a:t>Proposal Template</a:t>
            </a:r>
          </a:p>
        </p:txBody>
      </p:sp>
      <p:sp>
        <p:nvSpPr>
          <p:cNvPr id="3" name="TextBox 2">
            <a:extLst>
              <a:ext uri="{FF2B5EF4-FFF2-40B4-BE49-F238E27FC236}">
                <a16:creationId xmlns:a16="http://schemas.microsoft.com/office/drawing/2014/main" id="{01664E1A-04C1-471E-1352-295A8AC600C4}"/>
              </a:ext>
            </a:extLst>
          </p:cNvPr>
          <p:cNvSpPr txBox="1"/>
          <p:nvPr/>
        </p:nvSpPr>
        <p:spPr>
          <a:xfrm>
            <a:off x="5958348" y="2907212"/>
            <a:ext cx="4725074" cy="2677656"/>
          </a:xfrm>
          <a:prstGeom prst="rect">
            <a:avLst/>
          </a:prstGeom>
          <a:noFill/>
        </p:spPr>
        <p:txBody>
          <a:bodyPr wrap="square" rtlCol="0">
            <a:spAutoFit/>
          </a:bodyPr>
          <a:lstStyle/>
          <a:p>
            <a:r>
              <a:rPr lang="en-US" sz="2800" dirty="0"/>
              <a:t>Your proposal will become your introduction if done correctly. </a:t>
            </a:r>
          </a:p>
          <a:p>
            <a:endParaRPr lang="en-US" sz="2800" dirty="0"/>
          </a:p>
          <a:p>
            <a:r>
              <a:rPr lang="en-US" sz="2800" dirty="0"/>
              <a:t>Deadline: </a:t>
            </a:r>
          </a:p>
          <a:p>
            <a:r>
              <a:rPr lang="en-US" sz="2800" dirty="0"/>
              <a:t>11.59pm 20</a:t>
            </a:r>
            <a:r>
              <a:rPr lang="en-US" sz="2800" baseline="30000" dirty="0"/>
              <a:t>th</a:t>
            </a:r>
            <a:r>
              <a:rPr lang="en-US" sz="2800" dirty="0"/>
              <a:t> October</a:t>
            </a:r>
          </a:p>
        </p:txBody>
      </p:sp>
      <p:pic>
        <p:nvPicPr>
          <p:cNvPr id="1026" name="Picture 2" descr="Image result for moodle images">
            <a:extLst>
              <a:ext uri="{FF2B5EF4-FFF2-40B4-BE49-F238E27FC236}">
                <a16:creationId xmlns:a16="http://schemas.microsoft.com/office/drawing/2014/main" id="{3D022B76-507D-54D9-250E-DACC6F7C28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41428" y="1531190"/>
            <a:ext cx="1349829" cy="134982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38ACC3E3-FD6E-4DD2-A570-CAB830298970}"/>
              </a:ext>
            </a:extLst>
          </p:cNvPr>
          <p:cNvPicPr>
            <a:picLocks noChangeAspect="1"/>
          </p:cNvPicPr>
          <p:nvPr/>
        </p:nvPicPr>
        <p:blipFill>
          <a:blip r:embed="rId4"/>
          <a:stretch>
            <a:fillRect/>
          </a:stretch>
        </p:blipFill>
        <p:spPr>
          <a:xfrm>
            <a:off x="718457" y="174108"/>
            <a:ext cx="4762500" cy="63627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51093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F901FF7-72DF-474F-BBF9-D7FED98D33E9}"/>
              </a:ext>
            </a:extLst>
          </p:cNvPr>
          <p:cNvPicPr>
            <a:picLocks noChangeAspect="1"/>
          </p:cNvPicPr>
          <p:nvPr/>
        </p:nvPicPr>
        <p:blipFill>
          <a:blip r:embed="rId3"/>
          <a:stretch>
            <a:fillRect/>
          </a:stretch>
        </p:blipFill>
        <p:spPr>
          <a:xfrm>
            <a:off x="5784438" y="838219"/>
            <a:ext cx="5879690" cy="5867641"/>
          </a:xfrm>
          <a:prstGeom prst="rect">
            <a:avLst/>
          </a:prstGeom>
        </p:spPr>
      </p:pic>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9151" y="147918"/>
            <a:ext cx="5596992" cy="1143000"/>
          </a:xfrm>
          <a:solidFill>
            <a:schemeClr val="accent3"/>
          </a:solidFill>
        </p:spPr>
        <p:txBody>
          <a:bodyPr anchor="ctr">
            <a:normAutofit/>
          </a:bodyPr>
          <a:lstStyle/>
          <a:p>
            <a:r>
              <a:rPr lang="en-GB" dirty="0"/>
              <a:t>“I propose…”</a:t>
            </a:r>
          </a:p>
        </p:txBody>
      </p:sp>
      <p:pic>
        <p:nvPicPr>
          <p:cNvPr id="2050" name="Picture 2" descr="5 Questions To Help Brainstorm A Better Customer Service Experience -  Salesforce Canada Blog">
            <a:extLst>
              <a:ext uri="{FF2B5EF4-FFF2-40B4-BE49-F238E27FC236}">
                <a16:creationId xmlns:a16="http://schemas.microsoft.com/office/drawing/2014/main" id="{7064BCFD-F230-D434-695E-391D73B7A70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739153" y="1808629"/>
            <a:ext cx="4518212" cy="2804944"/>
          </a:xfrm>
          <a:prstGeom prst="rect">
            <a:avLst/>
          </a:prstGeom>
          <a:solidFill>
            <a:srgbClr val="FFFFFF"/>
          </a:solidFill>
        </p:spPr>
      </p:pic>
      <p:pic>
        <p:nvPicPr>
          <p:cNvPr id="2052" name="Picture 4" descr="Brainstorm. Funny Hand Drawn Illustration of Brain in Lamp. Typography  Poster Stock Vector - Illustration of idea, bright: 141180606">
            <a:extLst>
              <a:ext uri="{FF2B5EF4-FFF2-40B4-BE49-F238E27FC236}">
                <a16:creationId xmlns:a16="http://schemas.microsoft.com/office/drawing/2014/main" id="{456C43E9-42C6-C79F-9B6E-78F7C8BFAB1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0403" y="3568443"/>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A8091FA7-0D15-4EC3-9FB5-ECCA43E7EE7D}"/>
              </a:ext>
            </a:extLst>
          </p:cNvPr>
          <p:cNvSpPr/>
          <p:nvPr/>
        </p:nvSpPr>
        <p:spPr>
          <a:xfrm>
            <a:off x="5751871" y="1101213"/>
            <a:ext cx="5879690" cy="8160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820CE5A7-B205-4EB0-A260-4F1C345444E5}"/>
              </a:ext>
            </a:extLst>
          </p:cNvPr>
          <p:cNvSpPr/>
          <p:nvPr/>
        </p:nvSpPr>
        <p:spPr>
          <a:xfrm>
            <a:off x="5751871" y="2891543"/>
            <a:ext cx="5879690" cy="11368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F1246B6F-D823-4480-9EBA-0F16E74BE410}"/>
              </a:ext>
            </a:extLst>
          </p:cNvPr>
          <p:cNvSpPr/>
          <p:nvPr/>
        </p:nvSpPr>
        <p:spPr>
          <a:xfrm>
            <a:off x="5784438" y="4073433"/>
            <a:ext cx="5879690" cy="6174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7C8282BA-14C5-46C2-BD06-11CDD083DF69}"/>
              </a:ext>
            </a:extLst>
          </p:cNvPr>
          <p:cNvSpPr/>
          <p:nvPr/>
        </p:nvSpPr>
        <p:spPr>
          <a:xfrm>
            <a:off x="5784438" y="4703680"/>
            <a:ext cx="5879690" cy="11760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0DD141A-2F73-4D2A-9B41-E1308521738C}"/>
              </a:ext>
            </a:extLst>
          </p:cNvPr>
          <p:cNvSpPr/>
          <p:nvPr/>
        </p:nvSpPr>
        <p:spPr>
          <a:xfrm>
            <a:off x="5784438" y="5879724"/>
            <a:ext cx="5879690" cy="8160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F52701BD-AAEB-4E2F-9B99-BB2735A2924A}"/>
              </a:ext>
            </a:extLst>
          </p:cNvPr>
          <p:cNvSpPr/>
          <p:nvPr/>
        </p:nvSpPr>
        <p:spPr>
          <a:xfrm>
            <a:off x="5751871" y="1924961"/>
            <a:ext cx="5879690" cy="9215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8"/>
                                        </p:tgtEl>
                                      </p:cBhvr>
                                    </p:animEffect>
                                    <p:anim calcmode="lin" valueType="num">
                                      <p:cBhvr>
                                        <p:cTn id="7"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8"/>
                                        </p:tgtEl>
                                        <p:attrNameLst>
                                          <p:attrName>ppt_h</p:attrName>
                                        </p:attrNameLst>
                                      </p:cBhvr>
                                      <p:tavLst>
                                        <p:tav tm="0">
                                          <p:val>
                                            <p:strVal val="ppt_h"/>
                                          </p:val>
                                        </p:tav>
                                        <p:tav tm="100000">
                                          <p:val>
                                            <p:strVal val="ppt_h"/>
                                          </p:val>
                                        </p:tav>
                                      </p:tavLst>
                                    </p:anim>
                                    <p:set>
                                      <p:cBhvr>
                                        <p:cTn id="9" dur="1" fill="hold">
                                          <p:stCondLst>
                                            <p:cond delay="1999"/>
                                          </p:stCondLst>
                                        </p:cTn>
                                        <p:tgtEl>
                                          <p:spTgt spid="8"/>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15"/>
                                        </p:tgtEl>
                                      </p:cBhvr>
                                    </p:animEffect>
                                    <p:anim calcmode="lin" valueType="num">
                                      <p:cBhvr>
                                        <p:cTn id="14" dur="2000"/>
                                        <p:tgtEl>
                                          <p:spTgt spid="1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15"/>
                                        </p:tgtEl>
                                        <p:attrNameLst>
                                          <p:attrName>ppt_h</p:attrName>
                                        </p:attrNameLst>
                                      </p:cBhvr>
                                      <p:tavLst>
                                        <p:tav tm="0">
                                          <p:val>
                                            <p:strVal val="ppt_h"/>
                                          </p:val>
                                        </p:tav>
                                        <p:tav tm="100000">
                                          <p:val>
                                            <p:strVal val="ppt_h"/>
                                          </p:val>
                                        </p:tav>
                                      </p:tavLst>
                                    </p:anim>
                                    <p:set>
                                      <p:cBhvr>
                                        <p:cTn id="16" dur="1" fill="hold">
                                          <p:stCondLst>
                                            <p:cond delay="1999"/>
                                          </p:stCondLst>
                                        </p:cTn>
                                        <p:tgtEl>
                                          <p:spTgt spid="1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11"/>
                                        </p:tgtEl>
                                      </p:cBhvr>
                                    </p:animEffect>
                                    <p:anim calcmode="lin" valueType="num">
                                      <p:cBhvr>
                                        <p:cTn id="21" dur="2000"/>
                                        <p:tgtEl>
                                          <p:spTgt spid="1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11"/>
                                        </p:tgtEl>
                                        <p:attrNameLst>
                                          <p:attrName>ppt_h</p:attrName>
                                        </p:attrNameLst>
                                      </p:cBhvr>
                                      <p:tavLst>
                                        <p:tav tm="0">
                                          <p:val>
                                            <p:strVal val="ppt_h"/>
                                          </p:val>
                                        </p:tav>
                                        <p:tav tm="100000">
                                          <p:val>
                                            <p:strVal val="ppt_h"/>
                                          </p:val>
                                        </p:tav>
                                      </p:tavLst>
                                    </p:anim>
                                    <p:set>
                                      <p:cBhvr>
                                        <p:cTn id="23" dur="1" fill="hold">
                                          <p:stCondLst>
                                            <p:cond delay="1999"/>
                                          </p:stCondLst>
                                        </p:cTn>
                                        <p:tgtEl>
                                          <p:spTgt spid="11"/>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12"/>
                                        </p:tgtEl>
                                      </p:cBhvr>
                                    </p:animEffect>
                                    <p:anim calcmode="lin" valueType="num">
                                      <p:cBhvr>
                                        <p:cTn id="28" dur="2000"/>
                                        <p:tgtEl>
                                          <p:spTgt spid="1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12"/>
                                        </p:tgtEl>
                                        <p:attrNameLst>
                                          <p:attrName>ppt_h</p:attrName>
                                        </p:attrNameLst>
                                      </p:cBhvr>
                                      <p:tavLst>
                                        <p:tav tm="0">
                                          <p:val>
                                            <p:strVal val="ppt_h"/>
                                          </p:val>
                                        </p:tav>
                                        <p:tav tm="100000">
                                          <p:val>
                                            <p:strVal val="ppt_h"/>
                                          </p:val>
                                        </p:tav>
                                      </p:tavLst>
                                    </p:anim>
                                    <p:set>
                                      <p:cBhvr>
                                        <p:cTn id="30" dur="1" fill="hold">
                                          <p:stCondLst>
                                            <p:cond delay="1999"/>
                                          </p:stCondLst>
                                        </p:cTn>
                                        <p:tgtEl>
                                          <p:spTgt spid="12"/>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13"/>
                                        </p:tgtEl>
                                      </p:cBhvr>
                                    </p:animEffect>
                                    <p:anim calcmode="lin" valueType="num">
                                      <p:cBhvr>
                                        <p:cTn id="35" dur="2000"/>
                                        <p:tgtEl>
                                          <p:spTgt spid="1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13"/>
                                        </p:tgtEl>
                                        <p:attrNameLst>
                                          <p:attrName>ppt_h</p:attrName>
                                        </p:attrNameLst>
                                      </p:cBhvr>
                                      <p:tavLst>
                                        <p:tav tm="0">
                                          <p:val>
                                            <p:strVal val="ppt_h"/>
                                          </p:val>
                                        </p:tav>
                                        <p:tav tm="100000">
                                          <p:val>
                                            <p:strVal val="ppt_h"/>
                                          </p:val>
                                        </p:tav>
                                      </p:tavLst>
                                    </p:anim>
                                    <p:set>
                                      <p:cBhvr>
                                        <p:cTn id="37" dur="1" fill="hold">
                                          <p:stCondLst>
                                            <p:cond delay="1999"/>
                                          </p:stCondLst>
                                        </p:cTn>
                                        <p:tgtEl>
                                          <p:spTgt spid="13"/>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45" presetClass="exit" presetSubtype="0" fill="hold" grpId="0" nodeType="clickEffect">
                                  <p:stCondLst>
                                    <p:cond delay="0"/>
                                  </p:stCondLst>
                                  <p:childTnLst>
                                    <p:animEffect transition="out" filter="fade">
                                      <p:cBhvr>
                                        <p:cTn id="41" dur="2000"/>
                                        <p:tgtEl>
                                          <p:spTgt spid="14"/>
                                        </p:tgtEl>
                                      </p:cBhvr>
                                    </p:animEffect>
                                    <p:anim calcmode="lin" valueType="num">
                                      <p:cBhvr>
                                        <p:cTn id="42" dur="2000"/>
                                        <p:tgtEl>
                                          <p:spTgt spid="1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3" dur="2000"/>
                                        <p:tgtEl>
                                          <p:spTgt spid="14"/>
                                        </p:tgtEl>
                                        <p:attrNameLst>
                                          <p:attrName>ppt_h</p:attrName>
                                        </p:attrNameLst>
                                      </p:cBhvr>
                                      <p:tavLst>
                                        <p:tav tm="0">
                                          <p:val>
                                            <p:strVal val="ppt_h"/>
                                          </p:val>
                                        </p:tav>
                                        <p:tav tm="100000">
                                          <p:val>
                                            <p:strVal val="ppt_h"/>
                                          </p:val>
                                        </p:tav>
                                      </p:tavLst>
                                    </p:anim>
                                    <p:set>
                                      <p:cBhvr>
                                        <p:cTn id="44" dur="1" fill="hold">
                                          <p:stCondLst>
                                            <p:cond delay="19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1" grpId="0" animBg="1"/>
      <p:bldP spid="12" grpId="0" animBg="1"/>
      <p:bldP spid="13" grpId="0" animBg="1"/>
      <p:bldP spid="14" grpId="0" animBg="1"/>
      <p:bldP spid="1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chemeClr val="accent3"/>
          </a:solidFill>
        </p:spPr>
        <p:txBody>
          <a:bodyPr>
            <a:normAutofit/>
          </a:bodyPr>
          <a:lstStyle/>
          <a:p>
            <a:r>
              <a:rPr lang="en-GB" sz="4800" dirty="0">
                <a:solidFill>
                  <a:schemeClr val="bg1"/>
                </a:solidFill>
              </a:rPr>
              <a:t>Why write a proposal ?</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2330245"/>
            <a:ext cx="10972800" cy="4120438"/>
          </a:xfrm>
        </p:spPr>
        <p:txBody>
          <a:bodyPr/>
          <a:lstStyle/>
          <a:p>
            <a:r>
              <a:rPr lang="en-GB" dirty="0"/>
              <a:t>Allows the University to determine if your research meets academic standards</a:t>
            </a:r>
          </a:p>
          <a:p>
            <a:r>
              <a:rPr lang="en-GB" dirty="0"/>
              <a:t>Allocation of supervisor</a:t>
            </a:r>
          </a:p>
          <a:p>
            <a:r>
              <a:rPr lang="en-GB" dirty="0"/>
              <a:t>Reassurance that any ethical considerations are addressed early on</a:t>
            </a:r>
          </a:p>
        </p:txBody>
      </p:sp>
      <p:pic>
        <p:nvPicPr>
          <p:cNvPr id="3074" name="Picture 2" descr="The Deep Why. It doesn't seem to come naturally for… | by Michelle Holliday  | Medium">
            <a:extLst>
              <a:ext uri="{FF2B5EF4-FFF2-40B4-BE49-F238E27FC236}">
                <a16:creationId xmlns:a16="http://schemas.microsoft.com/office/drawing/2014/main" id="{A29409EF-CE83-BDB0-2D43-C7EE6DCAAF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27305" y="4844037"/>
            <a:ext cx="3310965" cy="1414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A539E-9264-433C-961F-D83EACFFBA1A}"/>
              </a:ext>
            </a:extLst>
          </p:cNvPr>
          <p:cNvSpPr>
            <a:spLocks noGrp="1"/>
          </p:cNvSpPr>
          <p:nvPr>
            <p:ph type="title"/>
          </p:nvPr>
        </p:nvSpPr>
        <p:spPr>
          <a:xfrm>
            <a:off x="609600" y="1108355"/>
            <a:ext cx="10972800" cy="1143000"/>
          </a:xfrm>
          <a:solidFill>
            <a:schemeClr val="accent3"/>
          </a:solidFill>
        </p:spPr>
        <p:txBody>
          <a:bodyPr/>
          <a:lstStyle/>
          <a:p>
            <a:pPr algn="l"/>
            <a:r>
              <a:rPr lang="en-GB" dirty="0">
                <a:solidFill>
                  <a:schemeClr val="bg1"/>
                </a:solidFill>
              </a:rPr>
              <a:t>Dissertation Proposal -  Title</a:t>
            </a:r>
          </a:p>
        </p:txBody>
      </p:sp>
      <p:graphicFrame>
        <p:nvGraphicFramePr>
          <p:cNvPr id="4" name="Content Placeholder 3">
            <a:extLst>
              <a:ext uri="{FF2B5EF4-FFF2-40B4-BE49-F238E27FC236}">
                <a16:creationId xmlns:a16="http://schemas.microsoft.com/office/drawing/2014/main" id="{9650B294-2E3E-4506-8BE5-6A4D272BF9FB}"/>
              </a:ext>
            </a:extLst>
          </p:cNvPr>
          <p:cNvGraphicFramePr>
            <a:graphicFrameLocks noGrp="1"/>
          </p:cNvGraphicFramePr>
          <p:nvPr>
            <p:ph idx="1"/>
            <p:extLst>
              <p:ext uri="{D42A27DB-BD31-4B8C-83A1-F6EECF244321}">
                <p14:modId xmlns:p14="http://schemas.microsoft.com/office/powerpoint/2010/main" val="3126708632"/>
              </p:ext>
            </p:extLst>
          </p:nvPr>
        </p:nvGraphicFramePr>
        <p:xfrm>
          <a:off x="609600" y="2666999"/>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How to do a Research Project: 6 Steps | Top Universities">
            <a:extLst>
              <a:ext uri="{FF2B5EF4-FFF2-40B4-BE49-F238E27FC236}">
                <a16:creationId xmlns:a16="http://schemas.microsoft.com/office/drawing/2014/main" id="{6BDE1358-0843-1B54-1A70-DFA5213134E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87340" y="516077"/>
            <a:ext cx="4191000" cy="1943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998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E6B55-7F1E-4EFA-AFDE-1C9577B051A4}"/>
              </a:ext>
            </a:extLst>
          </p:cNvPr>
          <p:cNvSpPr>
            <a:spLocks noGrp="1"/>
          </p:cNvSpPr>
          <p:nvPr>
            <p:ph type="title"/>
          </p:nvPr>
        </p:nvSpPr>
        <p:spPr>
          <a:solidFill>
            <a:schemeClr val="accent3"/>
          </a:solidFill>
        </p:spPr>
        <p:txBody>
          <a:bodyPr/>
          <a:lstStyle/>
          <a:p>
            <a:r>
              <a:rPr lang="en-GB" dirty="0">
                <a:solidFill>
                  <a:schemeClr val="bg1"/>
                </a:solidFill>
              </a:rPr>
              <a:t>Examples…</a:t>
            </a:r>
          </a:p>
        </p:txBody>
      </p:sp>
      <p:sp>
        <p:nvSpPr>
          <p:cNvPr id="4" name="Content Placeholder 3">
            <a:extLst>
              <a:ext uri="{FF2B5EF4-FFF2-40B4-BE49-F238E27FC236}">
                <a16:creationId xmlns:a16="http://schemas.microsoft.com/office/drawing/2014/main" id="{21E2F9B6-7041-4946-972D-6413C6661143}"/>
              </a:ext>
            </a:extLst>
          </p:cNvPr>
          <p:cNvSpPr>
            <a:spLocks noGrp="1"/>
          </p:cNvSpPr>
          <p:nvPr>
            <p:ph sz="half" idx="1"/>
          </p:nvPr>
        </p:nvSpPr>
        <p:spPr>
          <a:xfrm>
            <a:off x="406400" y="1782764"/>
            <a:ext cx="5384800" cy="3989040"/>
          </a:xfrm>
        </p:spPr>
        <p:txBody>
          <a:bodyPr>
            <a:normAutofit fontScale="92500" lnSpcReduction="20000"/>
          </a:bodyPr>
          <a:lstStyle/>
          <a:p>
            <a:pPr marL="0" indent="0">
              <a:buNone/>
            </a:pPr>
            <a:r>
              <a:rPr lang="en-GB" dirty="0"/>
              <a:t>1. Domestic Abuse – </a:t>
            </a:r>
            <a:r>
              <a:rPr lang="en-GB" dirty="0">
                <a:solidFill>
                  <a:srgbClr val="FF0000"/>
                </a:solidFill>
              </a:rPr>
              <a:t>General subject</a:t>
            </a:r>
          </a:p>
          <a:p>
            <a:pPr marL="0" indent="0">
              <a:buNone/>
            </a:pPr>
            <a:endParaRPr lang="en-GB" dirty="0">
              <a:solidFill>
                <a:srgbClr val="FF0000"/>
              </a:solidFill>
            </a:endParaRPr>
          </a:p>
          <a:p>
            <a:pPr marL="0" indent="0">
              <a:buNone/>
            </a:pPr>
            <a:r>
              <a:rPr lang="en-GB" dirty="0"/>
              <a:t>2. Female offenders and characteristics – </a:t>
            </a:r>
            <a:r>
              <a:rPr lang="en-GB" dirty="0">
                <a:solidFill>
                  <a:srgbClr val="FF0000"/>
                </a:solidFill>
              </a:rPr>
              <a:t>Focus area</a:t>
            </a:r>
          </a:p>
          <a:p>
            <a:pPr marL="0" indent="0">
              <a:buNone/>
            </a:pPr>
            <a:endParaRPr lang="en-GB" dirty="0"/>
          </a:p>
          <a:p>
            <a:pPr marL="0" indent="0">
              <a:buNone/>
            </a:pPr>
            <a:r>
              <a:rPr lang="en-GB" dirty="0">
                <a:highlight>
                  <a:srgbClr val="00FF00"/>
                </a:highlight>
              </a:rPr>
              <a:t>3. A critical analysis of the prevalence of female perpetrated domestic abuse and the key characteristics surrounding it - </a:t>
            </a:r>
            <a:r>
              <a:rPr lang="en-GB" dirty="0">
                <a:solidFill>
                  <a:srgbClr val="FF0000"/>
                </a:solidFill>
                <a:highlight>
                  <a:srgbClr val="00FF00"/>
                </a:highlight>
              </a:rPr>
              <a:t>Title</a:t>
            </a:r>
          </a:p>
        </p:txBody>
      </p:sp>
      <p:sp>
        <p:nvSpPr>
          <p:cNvPr id="5" name="Content Placeholder 4">
            <a:extLst>
              <a:ext uri="{FF2B5EF4-FFF2-40B4-BE49-F238E27FC236}">
                <a16:creationId xmlns:a16="http://schemas.microsoft.com/office/drawing/2014/main" id="{AD23F09D-037D-4E38-96A6-B765851FB03D}"/>
              </a:ext>
            </a:extLst>
          </p:cNvPr>
          <p:cNvSpPr>
            <a:spLocks noGrp="1"/>
          </p:cNvSpPr>
          <p:nvPr>
            <p:ph sz="half" idx="2"/>
          </p:nvPr>
        </p:nvSpPr>
        <p:spPr/>
        <p:txBody>
          <a:bodyPr>
            <a:normAutofit fontScale="92500" lnSpcReduction="20000"/>
          </a:bodyPr>
          <a:lstStyle/>
          <a:p>
            <a:pPr marL="0" indent="0">
              <a:buNone/>
            </a:pPr>
            <a:r>
              <a:rPr lang="en-GB" dirty="0"/>
              <a:t>1. Serious Organised Crime – </a:t>
            </a:r>
            <a:r>
              <a:rPr lang="en-GB" dirty="0">
                <a:solidFill>
                  <a:srgbClr val="FF0000"/>
                </a:solidFill>
              </a:rPr>
              <a:t>General subject</a:t>
            </a:r>
            <a:br>
              <a:rPr lang="en-GB" dirty="0">
                <a:solidFill>
                  <a:srgbClr val="FF0000"/>
                </a:solidFill>
              </a:rPr>
            </a:br>
            <a:endParaRPr lang="en-GB" dirty="0">
              <a:solidFill>
                <a:srgbClr val="FF0000"/>
              </a:solidFill>
            </a:endParaRPr>
          </a:p>
          <a:p>
            <a:pPr marL="514350" indent="-514350">
              <a:buFont typeface="+mj-lt"/>
              <a:buAutoNum type="arabicPeriod"/>
            </a:pPr>
            <a:endParaRPr lang="en-GB" dirty="0">
              <a:solidFill>
                <a:srgbClr val="FF0000"/>
              </a:solidFill>
            </a:endParaRPr>
          </a:p>
          <a:p>
            <a:pPr marL="0" indent="0">
              <a:buNone/>
            </a:pPr>
            <a:r>
              <a:rPr lang="en-GB" dirty="0"/>
              <a:t>2. What steps have the UK governments taken to understand and reduce SOC – </a:t>
            </a:r>
            <a:r>
              <a:rPr lang="en-GB" dirty="0">
                <a:solidFill>
                  <a:srgbClr val="FF0000"/>
                </a:solidFill>
              </a:rPr>
              <a:t>Focus area</a:t>
            </a:r>
          </a:p>
          <a:p>
            <a:pPr marL="514350" indent="-514350">
              <a:buFont typeface="+mj-lt"/>
              <a:buAutoNum type="arabicPeriod"/>
            </a:pPr>
            <a:endParaRPr lang="en-GB" dirty="0">
              <a:solidFill>
                <a:srgbClr val="FF0000"/>
              </a:solidFill>
            </a:endParaRPr>
          </a:p>
          <a:p>
            <a:pPr marL="514350" indent="-514350">
              <a:buFont typeface="+mj-lt"/>
              <a:buAutoNum type="arabicPeriod"/>
            </a:pPr>
            <a:endParaRPr lang="en-GB" dirty="0">
              <a:solidFill>
                <a:srgbClr val="FF0000"/>
              </a:solidFill>
            </a:endParaRPr>
          </a:p>
          <a:p>
            <a:pPr marL="0" indent="0">
              <a:buNone/>
            </a:pPr>
            <a:r>
              <a:rPr lang="en-GB" dirty="0">
                <a:highlight>
                  <a:srgbClr val="00FF00"/>
                </a:highlight>
              </a:rPr>
              <a:t>3. How effective has the drive to tackle SOC been to date? - </a:t>
            </a:r>
            <a:r>
              <a:rPr lang="en-GB" dirty="0">
                <a:solidFill>
                  <a:srgbClr val="FF0000"/>
                </a:solidFill>
                <a:highlight>
                  <a:srgbClr val="00FF00"/>
                </a:highlight>
              </a:rPr>
              <a:t>Title</a:t>
            </a:r>
          </a:p>
        </p:txBody>
      </p:sp>
      <p:pic>
        <p:nvPicPr>
          <p:cNvPr id="3" name="Picture 2" descr="Check Marks - Green Tick Icon Simple - Vector Stock Vector - Illustration  of clipart, approve: 140098669">
            <a:extLst>
              <a:ext uri="{FF2B5EF4-FFF2-40B4-BE49-F238E27FC236}">
                <a16:creationId xmlns:a16="http://schemas.microsoft.com/office/drawing/2014/main" id="{C21A0988-92A8-E1A4-847C-12F15996D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6550" y="5576337"/>
            <a:ext cx="723806" cy="72380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Check Marks - Green Tick Icon Simple - Vector Stock Vector - Illustration  of clipart, approve: 140098669">
            <a:extLst>
              <a:ext uri="{FF2B5EF4-FFF2-40B4-BE49-F238E27FC236}">
                <a16:creationId xmlns:a16="http://schemas.microsoft.com/office/drawing/2014/main" id="{B04343CC-6441-8C18-984F-48948BD305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4994" y="5576337"/>
            <a:ext cx="723806" cy="723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778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0" end="0"/>
                                            </p:txEl>
                                          </p:spTgt>
                                        </p:tgtEl>
                                        <p:attrNameLst>
                                          <p:attrName>style.visibility</p:attrName>
                                        </p:attrNameLst>
                                      </p:cBhvr>
                                      <p:to>
                                        <p:strVal val="visible"/>
                                      </p:to>
                                    </p:set>
                                    <p:animEffect transition="in" filter="fade">
                                      <p:cBhvr>
                                        <p:cTn id="28" dur="1000"/>
                                        <p:tgtEl>
                                          <p:spTgt spid="5">
                                            <p:txEl>
                                              <p:pRg st="0" end="0"/>
                                            </p:txEl>
                                          </p:spTgt>
                                        </p:tgtEl>
                                      </p:cBhvr>
                                    </p:animEffect>
                                    <p:anim calcmode="lin" valueType="num">
                                      <p:cBhvr>
                                        <p:cTn id="29"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animEffect transition="in" filter="fade">
                                      <p:cBhvr>
                                        <p:cTn id="35" dur="1000"/>
                                        <p:tgtEl>
                                          <p:spTgt spid="5">
                                            <p:txEl>
                                              <p:pRg st="2" end="2"/>
                                            </p:txEl>
                                          </p:spTgt>
                                        </p:tgtEl>
                                      </p:cBhvr>
                                    </p:animEffect>
                                    <p:anim calcmode="lin" valueType="num">
                                      <p:cBhvr>
                                        <p:cTn id="36"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1B55B-8817-4DE4-A8E6-7EAA0FCC3A26}"/>
              </a:ext>
            </a:extLst>
          </p:cNvPr>
          <p:cNvSpPr>
            <a:spLocks noGrp="1"/>
          </p:cNvSpPr>
          <p:nvPr>
            <p:ph type="title"/>
          </p:nvPr>
        </p:nvSpPr>
        <p:spPr>
          <a:solidFill>
            <a:schemeClr val="accent3"/>
          </a:solidFill>
        </p:spPr>
        <p:txBody>
          <a:bodyPr>
            <a:normAutofit fontScale="90000"/>
          </a:bodyPr>
          <a:lstStyle/>
          <a:p>
            <a:r>
              <a:rPr lang="en-GB" dirty="0">
                <a:solidFill>
                  <a:schemeClr val="bg1"/>
                </a:solidFill>
              </a:rPr>
              <a:t>Dissertation proposal – background information</a:t>
            </a:r>
          </a:p>
        </p:txBody>
      </p:sp>
      <p:sp>
        <p:nvSpPr>
          <p:cNvPr id="3" name="Content Placeholder 2">
            <a:extLst>
              <a:ext uri="{FF2B5EF4-FFF2-40B4-BE49-F238E27FC236}">
                <a16:creationId xmlns:a16="http://schemas.microsoft.com/office/drawing/2014/main" id="{9BBE5994-72EE-474C-B8B9-42BF41220F2A}"/>
              </a:ext>
            </a:extLst>
          </p:cNvPr>
          <p:cNvSpPr>
            <a:spLocks noGrp="1"/>
          </p:cNvSpPr>
          <p:nvPr>
            <p:ph sz="half" idx="1"/>
          </p:nvPr>
        </p:nvSpPr>
        <p:spPr>
          <a:xfrm>
            <a:off x="609600" y="2030506"/>
            <a:ext cx="5384800" cy="3989040"/>
          </a:xfrm>
        </p:spPr>
        <p:txBody>
          <a:bodyPr>
            <a:normAutofit fontScale="70000" lnSpcReduction="20000"/>
          </a:bodyPr>
          <a:lstStyle/>
          <a:p>
            <a:r>
              <a:rPr lang="en-GB" dirty="0"/>
              <a:t>Background reading – support why you want to research your chosen area</a:t>
            </a:r>
          </a:p>
          <a:p>
            <a:pPr marL="0" indent="0">
              <a:buNone/>
            </a:pPr>
            <a:endParaRPr lang="en-GB" dirty="0"/>
          </a:p>
          <a:p>
            <a:r>
              <a:rPr lang="en-GB" dirty="0"/>
              <a:t>Not a comprehensive review of literature on your topic</a:t>
            </a:r>
          </a:p>
          <a:p>
            <a:pPr marL="0" indent="0">
              <a:buNone/>
            </a:pPr>
            <a:endParaRPr lang="en-GB" dirty="0"/>
          </a:p>
          <a:p>
            <a:r>
              <a:rPr lang="en-GB" dirty="0"/>
              <a:t>Be brief ; be focused</a:t>
            </a:r>
          </a:p>
          <a:p>
            <a:pPr marL="0" indent="0">
              <a:buNone/>
            </a:pPr>
            <a:endParaRPr lang="en-GB" dirty="0"/>
          </a:p>
          <a:p>
            <a:r>
              <a:rPr lang="en-GB" dirty="0"/>
              <a:t>Basic background information supported by literature/sources to justify your proposal</a:t>
            </a:r>
          </a:p>
          <a:p>
            <a:pPr marL="0" indent="0">
              <a:buNone/>
            </a:pPr>
            <a:endParaRPr lang="en-GB" dirty="0"/>
          </a:p>
          <a:p>
            <a:r>
              <a:rPr lang="en-GB" dirty="0"/>
              <a:t>Use Harvard!</a:t>
            </a:r>
          </a:p>
        </p:txBody>
      </p:sp>
      <p:graphicFrame>
        <p:nvGraphicFramePr>
          <p:cNvPr id="5" name="Content Placeholder 4">
            <a:extLst>
              <a:ext uri="{FF2B5EF4-FFF2-40B4-BE49-F238E27FC236}">
                <a16:creationId xmlns:a16="http://schemas.microsoft.com/office/drawing/2014/main" id="{AC465FB0-964F-42E4-9024-B77D1D29F8A2}"/>
              </a:ext>
            </a:extLst>
          </p:cNvPr>
          <p:cNvGraphicFramePr>
            <a:graphicFrameLocks noGrp="1"/>
          </p:cNvGraphicFramePr>
          <p:nvPr>
            <p:ph sz="half" idx="2"/>
            <p:extLst>
              <p:ext uri="{D42A27DB-BD31-4B8C-83A1-F6EECF244321}">
                <p14:modId xmlns:p14="http://schemas.microsoft.com/office/powerpoint/2010/main" val="3614134477"/>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82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E1890-ED86-4BBA-8739-DD77F77F6B68}"/>
              </a:ext>
            </a:extLst>
          </p:cNvPr>
          <p:cNvSpPr>
            <a:spLocks noGrp="1"/>
          </p:cNvSpPr>
          <p:nvPr>
            <p:ph type="title"/>
          </p:nvPr>
        </p:nvSpPr>
        <p:spPr>
          <a:solidFill>
            <a:schemeClr val="accent3"/>
          </a:solidFill>
        </p:spPr>
        <p:txBody>
          <a:bodyPr/>
          <a:lstStyle/>
          <a:p>
            <a:r>
              <a:rPr lang="en-GB" dirty="0">
                <a:solidFill>
                  <a:schemeClr val="bg1"/>
                </a:solidFill>
              </a:rPr>
              <a:t>Dissertation Proposal – Research Aim</a:t>
            </a:r>
          </a:p>
        </p:txBody>
      </p:sp>
      <p:sp>
        <p:nvSpPr>
          <p:cNvPr id="3" name="Content Placeholder 2">
            <a:extLst>
              <a:ext uri="{FF2B5EF4-FFF2-40B4-BE49-F238E27FC236}">
                <a16:creationId xmlns:a16="http://schemas.microsoft.com/office/drawing/2014/main" id="{A5D5D58A-565B-49BE-A7C4-FDE88E2B6659}"/>
              </a:ext>
            </a:extLst>
          </p:cNvPr>
          <p:cNvSpPr>
            <a:spLocks noGrp="1"/>
          </p:cNvSpPr>
          <p:nvPr>
            <p:ph sz="half" idx="1"/>
          </p:nvPr>
        </p:nvSpPr>
        <p:spPr/>
        <p:txBody>
          <a:bodyPr/>
          <a:lstStyle/>
          <a:p>
            <a:r>
              <a:rPr lang="en-GB" dirty="0"/>
              <a:t>General statement which originates from your research area </a:t>
            </a:r>
          </a:p>
          <a:p>
            <a:pPr marL="0" indent="0">
              <a:buNone/>
            </a:pPr>
            <a:endParaRPr lang="en-GB" dirty="0"/>
          </a:p>
        </p:txBody>
      </p:sp>
      <p:graphicFrame>
        <p:nvGraphicFramePr>
          <p:cNvPr id="5" name="Content Placeholder 4">
            <a:extLst>
              <a:ext uri="{FF2B5EF4-FFF2-40B4-BE49-F238E27FC236}">
                <a16:creationId xmlns:a16="http://schemas.microsoft.com/office/drawing/2014/main" id="{A94FFD90-7893-492C-B7AE-D898A1DA3F8A}"/>
              </a:ext>
            </a:extLst>
          </p:cNvPr>
          <p:cNvGraphicFramePr>
            <a:graphicFrameLocks noGrp="1"/>
          </p:cNvGraphicFramePr>
          <p:nvPr>
            <p:ph sz="half" idx="2"/>
            <p:extLst>
              <p:ext uri="{D42A27DB-BD31-4B8C-83A1-F6EECF244321}">
                <p14:modId xmlns:p14="http://schemas.microsoft.com/office/powerpoint/2010/main" val="4263354043"/>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descr="Benefits of Reading - My Pen My Friend">
            <a:extLst>
              <a:ext uri="{FF2B5EF4-FFF2-40B4-BE49-F238E27FC236}">
                <a16:creationId xmlns:a16="http://schemas.microsoft.com/office/drawing/2014/main" id="{2E0A998A-F8EA-6AEF-86B1-9F7DA080C66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44652" y="3673997"/>
            <a:ext cx="3706319" cy="2272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48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C04-9929-48AD-BB96-B0AD226BDCAC}"/>
              </a:ext>
            </a:extLst>
          </p:cNvPr>
          <p:cNvSpPr>
            <a:spLocks noGrp="1"/>
          </p:cNvSpPr>
          <p:nvPr>
            <p:ph type="title"/>
          </p:nvPr>
        </p:nvSpPr>
        <p:spPr>
          <a:solidFill>
            <a:schemeClr val="accent3"/>
          </a:solidFill>
        </p:spPr>
        <p:txBody>
          <a:bodyPr/>
          <a:lstStyle/>
          <a:p>
            <a:r>
              <a:rPr lang="en-GB" dirty="0">
                <a:solidFill>
                  <a:schemeClr val="bg1"/>
                </a:solidFill>
              </a:rPr>
              <a:t>Research proposal – Research Objectives</a:t>
            </a:r>
          </a:p>
        </p:txBody>
      </p:sp>
      <p:sp>
        <p:nvSpPr>
          <p:cNvPr id="4" name="Content Placeholder 3">
            <a:extLst>
              <a:ext uri="{FF2B5EF4-FFF2-40B4-BE49-F238E27FC236}">
                <a16:creationId xmlns:a16="http://schemas.microsoft.com/office/drawing/2014/main" id="{AEE72B4F-FDE8-4910-8443-E55F798EDD77}"/>
              </a:ext>
            </a:extLst>
          </p:cNvPr>
          <p:cNvSpPr>
            <a:spLocks noGrp="1"/>
          </p:cNvSpPr>
          <p:nvPr>
            <p:ph sz="half" idx="1"/>
          </p:nvPr>
        </p:nvSpPr>
        <p:spPr>
          <a:xfrm>
            <a:off x="609600" y="1767347"/>
            <a:ext cx="5243870" cy="4515465"/>
          </a:xfrm>
        </p:spPr>
        <p:txBody>
          <a:bodyPr>
            <a:normAutofit fontScale="92500"/>
          </a:bodyPr>
          <a:lstStyle/>
          <a:p>
            <a:r>
              <a:rPr lang="en-GB" dirty="0"/>
              <a:t>To address your ‘Research aim’</a:t>
            </a:r>
          </a:p>
          <a:p>
            <a:r>
              <a:rPr lang="en-GB" dirty="0"/>
              <a:t>Consider ‘key words’ – influence depth of study to be carried out</a:t>
            </a:r>
          </a:p>
          <a:p>
            <a:r>
              <a:rPr lang="en-GB" dirty="0"/>
              <a:t>‘Key words’ = Verbs used to indicate the type of study activity linked with the objective</a:t>
            </a:r>
          </a:p>
          <a:p>
            <a:r>
              <a:rPr lang="en-GB" dirty="0"/>
              <a:t>4 maximum </a:t>
            </a:r>
          </a:p>
          <a:p>
            <a:r>
              <a:rPr lang="en-GB" dirty="0"/>
              <a:t>Use them to keep you focused in your research</a:t>
            </a:r>
          </a:p>
        </p:txBody>
      </p:sp>
      <p:graphicFrame>
        <p:nvGraphicFramePr>
          <p:cNvPr id="6" name="Content Placeholder 5">
            <a:extLst>
              <a:ext uri="{FF2B5EF4-FFF2-40B4-BE49-F238E27FC236}">
                <a16:creationId xmlns:a16="http://schemas.microsoft.com/office/drawing/2014/main" id="{98FC9418-E6AD-4DB5-8F3E-7FD9CBFA3F89}"/>
              </a:ext>
            </a:extLst>
          </p:cNvPr>
          <p:cNvGraphicFramePr>
            <a:graphicFrameLocks noGrp="1"/>
          </p:cNvGraphicFramePr>
          <p:nvPr>
            <p:ph sz="half" idx="2"/>
            <p:extLst>
              <p:ext uri="{D42A27DB-BD31-4B8C-83A1-F6EECF244321}">
                <p14:modId xmlns:p14="http://schemas.microsoft.com/office/powerpoint/2010/main" val="3707127211"/>
              </p:ext>
            </p:extLst>
          </p:nvPr>
        </p:nvGraphicFramePr>
        <p:xfrm>
          <a:off x="5853470" y="1767348"/>
          <a:ext cx="5846916" cy="4308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109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6"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C00D-4DC3-4C32-A1CF-011B38984BCF}"/>
              </a:ext>
            </a:extLst>
          </p:cNvPr>
          <p:cNvSpPr>
            <a:spLocks noGrp="1"/>
          </p:cNvSpPr>
          <p:nvPr>
            <p:ph type="title"/>
          </p:nvPr>
        </p:nvSpPr>
        <p:spPr>
          <a:solidFill>
            <a:schemeClr val="accent3"/>
          </a:solidFill>
        </p:spPr>
        <p:txBody>
          <a:bodyPr/>
          <a:lstStyle/>
          <a:p>
            <a:r>
              <a:rPr lang="en-GB" dirty="0">
                <a:solidFill>
                  <a:schemeClr val="bg1"/>
                </a:solidFill>
              </a:rPr>
              <a:t>Aim &amp; Objectives - Example</a:t>
            </a:r>
          </a:p>
        </p:txBody>
      </p:sp>
      <p:sp>
        <p:nvSpPr>
          <p:cNvPr id="6" name="Content Placeholder 5">
            <a:extLst>
              <a:ext uri="{FF2B5EF4-FFF2-40B4-BE49-F238E27FC236}">
                <a16:creationId xmlns:a16="http://schemas.microsoft.com/office/drawing/2014/main" id="{3B7DC3DB-946C-420D-A9BA-CCE146A16CFA}"/>
              </a:ext>
            </a:extLst>
          </p:cNvPr>
          <p:cNvSpPr>
            <a:spLocks noGrp="1"/>
          </p:cNvSpPr>
          <p:nvPr>
            <p:ph sz="half" idx="1"/>
          </p:nvPr>
        </p:nvSpPr>
        <p:spPr>
          <a:xfrm>
            <a:off x="609600" y="1600200"/>
            <a:ext cx="5384800" cy="3989040"/>
          </a:xfrm>
        </p:spPr>
        <p:txBody>
          <a:bodyPr>
            <a:normAutofit fontScale="62500" lnSpcReduction="20000"/>
          </a:bodyPr>
          <a:lstStyle/>
          <a:p>
            <a:pPr marL="0" indent="0" algn="ctr">
              <a:buNone/>
            </a:pPr>
            <a:r>
              <a:rPr lang="en-GB" sz="3600" b="1" dirty="0">
                <a:effectLst/>
                <a:latin typeface="Arial" panose="020B0604020202020204" pitchFamily="34" charset="0"/>
                <a:ea typeface="Arial" panose="020B0604020202020204" pitchFamily="34" charset="0"/>
              </a:rPr>
              <a:t>Aim</a:t>
            </a:r>
          </a:p>
          <a:p>
            <a:pPr marL="0" indent="0">
              <a:buNone/>
            </a:pPr>
            <a:endParaRPr lang="en-GB" sz="3300" dirty="0">
              <a:latin typeface="Arial" panose="020B0604020202020204" pitchFamily="34" charset="0"/>
              <a:ea typeface="Arial" panose="020B0604020202020204" pitchFamily="34" charset="0"/>
            </a:endParaRPr>
          </a:p>
          <a:p>
            <a:pPr marL="0" indent="0">
              <a:buNone/>
            </a:pPr>
            <a:r>
              <a:rPr lang="en-GB" sz="3300" dirty="0">
                <a:effectLst/>
                <a:latin typeface="Arial" panose="020B0604020202020204" pitchFamily="34" charset="0"/>
                <a:ea typeface="Arial" panose="020B0604020202020204" pitchFamily="34" charset="0"/>
              </a:rPr>
              <a:t>A key aim within this study is to research and identify the core characteristics surrounding domestic abuse perpetrated by females and the reasons in which they commit such abuse. Moreover, a critical element of this study is to investigate why domestic abuse against male victims goes largely unreported in the UK and role society plays in the underdeveloped understanding of the crime itself. </a:t>
            </a:r>
          </a:p>
          <a:p>
            <a:pPr marL="0" indent="0">
              <a:buNone/>
            </a:pPr>
            <a:endParaRPr lang="en-GB" dirty="0"/>
          </a:p>
        </p:txBody>
      </p:sp>
      <p:sp>
        <p:nvSpPr>
          <p:cNvPr id="9" name="Content Placeholder 8">
            <a:extLst>
              <a:ext uri="{FF2B5EF4-FFF2-40B4-BE49-F238E27FC236}">
                <a16:creationId xmlns:a16="http://schemas.microsoft.com/office/drawing/2014/main" id="{28BFC7F1-2B7A-4828-AE60-4A1C9E851CC8}"/>
              </a:ext>
            </a:extLst>
          </p:cNvPr>
          <p:cNvSpPr>
            <a:spLocks noGrp="1"/>
          </p:cNvSpPr>
          <p:nvPr>
            <p:ph sz="half" idx="2"/>
          </p:nvPr>
        </p:nvSpPr>
        <p:spPr>
          <a:xfrm>
            <a:off x="6197600" y="1600201"/>
            <a:ext cx="5384800" cy="4983161"/>
          </a:xfrm>
        </p:spPr>
        <p:txBody>
          <a:bodyPr>
            <a:normAutofit fontScale="62500" lnSpcReduction="20000"/>
          </a:bodyPr>
          <a:lstStyle/>
          <a:p>
            <a:pPr marL="0" indent="0" algn="ctr">
              <a:buNone/>
            </a:pPr>
            <a:r>
              <a:rPr lang="en-GB" sz="3200" b="1" dirty="0"/>
              <a:t>Objectives</a:t>
            </a:r>
          </a:p>
          <a:p>
            <a:pPr marL="342900" lvl="0" indent="-342900">
              <a:lnSpc>
                <a:spcPct val="200000"/>
              </a:lnSpc>
              <a:spcBef>
                <a:spcPts val="1200"/>
              </a:spcBef>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Distinguish</a:t>
            </a:r>
            <a:r>
              <a:rPr lang="en-GB" sz="2200" u="none" strike="noStrike" dirty="0">
                <a:effectLst/>
                <a:latin typeface="Arial" panose="020B0604020202020204" pitchFamily="34" charset="0"/>
                <a:ea typeface="Arial" panose="020B0604020202020204" pitchFamily="34" charset="0"/>
              </a:rPr>
              <a:t> core problems relating to the initial reporting to the police of female perpetrated domestic abuse and the prosecution of such crimes. </a:t>
            </a:r>
          </a:p>
          <a:p>
            <a:pPr marL="342900" lvl="0" indent="-342900">
              <a:lnSpc>
                <a:spcPct val="200000"/>
              </a:lnSpc>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Examine</a:t>
            </a:r>
            <a:r>
              <a:rPr lang="en-GB" sz="2200" u="none" strike="noStrike" dirty="0">
                <a:effectLst/>
                <a:latin typeface="Arial" panose="020B0604020202020204" pitchFamily="34" charset="0"/>
                <a:ea typeface="Arial" panose="020B0604020202020204" pitchFamily="34" charset="0"/>
              </a:rPr>
              <a:t> the role society plays in the development of stereotypes and ideologies that surround abuse against male victims. </a:t>
            </a:r>
          </a:p>
          <a:p>
            <a:pPr marL="342900" lvl="0" indent="-342900">
              <a:lnSpc>
                <a:spcPct val="200000"/>
              </a:lnSpc>
              <a:spcBef>
                <a:spcPts val="1200"/>
              </a:spcBef>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Analyse</a:t>
            </a:r>
            <a:r>
              <a:rPr lang="en-GB" sz="2200" u="none" strike="noStrike" dirty="0">
                <a:solidFill>
                  <a:srgbClr val="0070C0"/>
                </a:solidFill>
                <a:effectLst/>
                <a:latin typeface="Arial" panose="020B0604020202020204" pitchFamily="34" charset="0"/>
                <a:ea typeface="Arial" panose="020B0604020202020204" pitchFamily="34" charset="0"/>
              </a:rPr>
              <a:t> </a:t>
            </a:r>
            <a:r>
              <a:rPr lang="en-GB" sz="2200" i="1" u="none" strike="noStrike" dirty="0">
                <a:effectLst/>
                <a:latin typeface="Arial" panose="020B0604020202020204" pitchFamily="34" charset="0"/>
                <a:ea typeface="Arial" panose="020B0604020202020204" pitchFamily="34" charset="0"/>
              </a:rPr>
              <a:t>why</a:t>
            </a:r>
            <a:r>
              <a:rPr lang="en-GB" sz="2200" u="none" strike="noStrike" dirty="0">
                <a:effectLst/>
                <a:latin typeface="Arial" panose="020B0604020202020204" pitchFamily="34" charset="0"/>
                <a:ea typeface="Arial" panose="020B0604020202020204" pitchFamily="34" charset="0"/>
              </a:rPr>
              <a:t> females commit domestic abuse against their male partners and distinguish the common characteristics of female abusers by evaluating research material in the form of books, journals, articles, and websites. </a:t>
            </a:r>
          </a:p>
          <a:p>
            <a:pPr marL="0" indent="0">
              <a:buNone/>
            </a:pPr>
            <a:endParaRPr lang="en-GB" dirty="0"/>
          </a:p>
        </p:txBody>
      </p:sp>
      <p:pic>
        <p:nvPicPr>
          <p:cNvPr id="2050" name="Picture 2" descr="Student learning outcomes for graduate programs | Department of Mathematics">
            <a:extLst>
              <a:ext uri="{FF2B5EF4-FFF2-40B4-BE49-F238E27FC236}">
                <a16:creationId xmlns:a16="http://schemas.microsoft.com/office/drawing/2014/main" id="{AE2FB0D2-8BB6-C004-58B6-EC47E47B2E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7414" y="5059588"/>
            <a:ext cx="2575910" cy="1424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382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animEffect transition="in" filter="fade">
                                      <p:cBhvr>
                                        <p:cTn id="21" dur="1000"/>
                                        <p:tgtEl>
                                          <p:spTgt spid="9">
                                            <p:txEl>
                                              <p:pRg st="0" end="0"/>
                                            </p:txEl>
                                          </p:spTgt>
                                        </p:tgtEl>
                                      </p:cBhvr>
                                    </p:animEffect>
                                    <p:anim calcmode="lin" valueType="num">
                                      <p:cBhvr>
                                        <p:cTn id="2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xEl>
                                              <p:pRg st="1" end="1"/>
                                            </p:txEl>
                                          </p:spTgt>
                                        </p:tgtEl>
                                        <p:attrNameLst>
                                          <p:attrName>style.visibility</p:attrName>
                                        </p:attrNameLst>
                                      </p:cBhvr>
                                      <p:to>
                                        <p:strVal val="visible"/>
                                      </p:to>
                                    </p:set>
                                    <p:animEffect transition="in" filter="fade">
                                      <p:cBhvr>
                                        <p:cTn id="28" dur="1000"/>
                                        <p:tgtEl>
                                          <p:spTgt spid="9">
                                            <p:txEl>
                                              <p:pRg st="1" end="1"/>
                                            </p:txEl>
                                          </p:spTgt>
                                        </p:tgtEl>
                                      </p:cBhvr>
                                    </p:animEffect>
                                    <p:anim calcmode="lin" valueType="num">
                                      <p:cBhvr>
                                        <p:cTn id="29"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xEl>
                                              <p:pRg st="2" end="2"/>
                                            </p:txEl>
                                          </p:spTgt>
                                        </p:tgtEl>
                                        <p:attrNameLst>
                                          <p:attrName>style.visibility</p:attrName>
                                        </p:attrNameLst>
                                      </p:cBhvr>
                                      <p:to>
                                        <p:strVal val="visible"/>
                                      </p:to>
                                    </p:set>
                                    <p:animEffect transition="in" filter="fade">
                                      <p:cBhvr>
                                        <p:cTn id="35" dur="1000"/>
                                        <p:tgtEl>
                                          <p:spTgt spid="9">
                                            <p:txEl>
                                              <p:pRg st="2" end="2"/>
                                            </p:txEl>
                                          </p:spTgt>
                                        </p:tgtEl>
                                      </p:cBhvr>
                                    </p:animEffect>
                                    <p:anim calcmode="lin" valueType="num">
                                      <p:cBhvr>
                                        <p:cTn id="36"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xEl>
                                              <p:pRg st="3" end="3"/>
                                            </p:txEl>
                                          </p:spTgt>
                                        </p:tgtEl>
                                        <p:attrNameLst>
                                          <p:attrName>style.visibility</p:attrName>
                                        </p:attrNameLst>
                                      </p:cBhvr>
                                      <p:to>
                                        <p:strVal val="visible"/>
                                      </p:to>
                                    </p:set>
                                    <p:animEffect transition="in" filter="fade">
                                      <p:cBhvr>
                                        <p:cTn id="42" dur="1000"/>
                                        <p:tgtEl>
                                          <p:spTgt spid="9">
                                            <p:txEl>
                                              <p:pRg st="3" end="3"/>
                                            </p:txEl>
                                          </p:spTgt>
                                        </p:tgtEl>
                                      </p:cBhvr>
                                    </p:animEffect>
                                    <p:anim calcmode="lin" valueType="num">
                                      <p:cBhvr>
                                        <p:cTn id="43"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4967-D1CA-4510-8E9C-ABF2B69234E5}"/>
              </a:ext>
            </a:extLst>
          </p:cNvPr>
          <p:cNvSpPr>
            <a:spLocks noGrp="1"/>
          </p:cNvSpPr>
          <p:nvPr>
            <p:ph type="title"/>
          </p:nvPr>
        </p:nvSpPr>
        <p:spPr>
          <a:solidFill>
            <a:schemeClr val="accent3"/>
          </a:solidFill>
        </p:spPr>
        <p:txBody>
          <a:bodyPr/>
          <a:lstStyle/>
          <a:p>
            <a:r>
              <a:rPr lang="en-GB" dirty="0">
                <a:solidFill>
                  <a:schemeClr val="bg1"/>
                </a:solidFill>
              </a:rPr>
              <a:t>Top tip - Objectives</a:t>
            </a:r>
          </a:p>
        </p:txBody>
      </p:sp>
      <p:sp>
        <p:nvSpPr>
          <p:cNvPr id="3" name="Content Placeholder 2">
            <a:extLst>
              <a:ext uri="{FF2B5EF4-FFF2-40B4-BE49-F238E27FC236}">
                <a16:creationId xmlns:a16="http://schemas.microsoft.com/office/drawing/2014/main" id="{447F5C70-50DF-445C-B6BE-6DE7D5921390}"/>
              </a:ext>
            </a:extLst>
          </p:cNvPr>
          <p:cNvSpPr>
            <a:spLocks noGrp="1"/>
          </p:cNvSpPr>
          <p:nvPr>
            <p:ph sz="half" idx="1"/>
          </p:nvPr>
        </p:nvSpPr>
        <p:spPr/>
        <p:txBody>
          <a:bodyPr>
            <a:normAutofit fontScale="92500" lnSpcReduction="10000"/>
          </a:bodyPr>
          <a:lstStyle/>
          <a:p>
            <a:r>
              <a:rPr lang="en-GB" dirty="0"/>
              <a:t>1</a:t>
            </a:r>
            <a:r>
              <a:rPr lang="en-GB" baseline="30000" dirty="0"/>
              <a:t>st</a:t>
            </a:r>
            <a:r>
              <a:rPr lang="en-GB" dirty="0"/>
              <a:t> objective – simple key word e.g. </a:t>
            </a:r>
            <a:r>
              <a:rPr lang="en-GB" i="1" dirty="0"/>
              <a:t>Identify, classify, outline</a:t>
            </a:r>
          </a:p>
          <a:p>
            <a:pPr marL="0" indent="0">
              <a:buNone/>
            </a:pPr>
            <a:endParaRPr lang="en-GB" i="1" dirty="0"/>
          </a:p>
          <a:p>
            <a:r>
              <a:rPr lang="en-GB" dirty="0"/>
              <a:t>To give background to your research area</a:t>
            </a:r>
          </a:p>
          <a:p>
            <a:pPr marL="0" indent="0">
              <a:buNone/>
            </a:pPr>
            <a:endParaRPr lang="en-GB" dirty="0"/>
          </a:p>
          <a:p>
            <a:r>
              <a:rPr lang="en-GB" dirty="0"/>
              <a:t>Other objectives – keywords to suggest in-depth research e.g. </a:t>
            </a:r>
            <a:r>
              <a:rPr lang="en-GB" i="1" dirty="0"/>
              <a:t>explore, evaluate, assess critically, analyse, examine, determine</a:t>
            </a:r>
          </a:p>
          <a:p>
            <a:pPr marL="0" indent="0">
              <a:buNone/>
            </a:pPr>
            <a:endParaRPr lang="en-GB" dirty="0"/>
          </a:p>
        </p:txBody>
      </p:sp>
      <p:sp>
        <p:nvSpPr>
          <p:cNvPr id="4" name="Content Placeholder 3">
            <a:extLst>
              <a:ext uri="{FF2B5EF4-FFF2-40B4-BE49-F238E27FC236}">
                <a16:creationId xmlns:a16="http://schemas.microsoft.com/office/drawing/2014/main" id="{C31C3595-0812-4EC2-B19E-8C09E1E4B0A5}"/>
              </a:ext>
            </a:extLst>
          </p:cNvPr>
          <p:cNvSpPr>
            <a:spLocks noGrp="1"/>
          </p:cNvSpPr>
          <p:nvPr>
            <p:ph sz="half" idx="2"/>
          </p:nvPr>
        </p:nvSpPr>
        <p:spPr/>
        <p:txBody>
          <a:bodyPr>
            <a:normAutofit fontScale="92500" lnSpcReduction="10000"/>
          </a:bodyPr>
          <a:lstStyle/>
          <a:p>
            <a:r>
              <a:rPr lang="en-GB" dirty="0"/>
              <a:t>Final objective – keyword that links easily to a concluding activity e.g. </a:t>
            </a:r>
            <a:r>
              <a:rPr lang="en-GB" i="1" dirty="0"/>
              <a:t>formulate, produce, develop, recommend, propose etc.</a:t>
            </a:r>
          </a:p>
        </p:txBody>
      </p:sp>
      <p:pic>
        <p:nvPicPr>
          <p:cNvPr id="3074" name="Picture 2" descr="Learning Outcomes | Principles of Management">
            <a:extLst>
              <a:ext uri="{FF2B5EF4-FFF2-40B4-BE49-F238E27FC236}">
                <a16:creationId xmlns:a16="http://schemas.microsoft.com/office/drawing/2014/main" id="{061C2F32-8121-7191-6627-A524A94E39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0" y="3429000"/>
            <a:ext cx="28448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899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2798D-034F-4FEB-8227-305915E51A49}"/>
              </a:ext>
            </a:extLst>
          </p:cNvPr>
          <p:cNvSpPr>
            <a:spLocks noGrp="1"/>
          </p:cNvSpPr>
          <p:nvPr>
            <p:ph type="title"/>
          </p:nvPr>
        </p:nvSpPr>
        <p:spPr>
          <a:solidFill>
            <a:schemeClr val="accent3"/>
          </a:solidFill>
        </p:spPr>
        <p:txBody>
          <a:bodyPr/>
          <a:lstStyle/>
          <a:p>
            <a:r>
              <a:rPr lang="en-GB" dirty="0">
                <a:solidFill>
                  <a:schemeClr val="bg1"/>
                </a:solidFill>
              </a:rPr>
              <a:t>Dissertation proposal – Research methods</a:t>
            </a:r>
          </a:p>
        </p:txBody>
      </p:sp>
      <p:sp>
        <p:nvSpPr>
          <p:cNvPr id="3" name="Content Placeholder 2">
            <a:extLst>
              <a:ext uri="{FF2B5EF4-FFF2-40B4-BE49-F238E27FC236}">
                <a16:creationId xmlns:a16="http://schemas.microsoft.com/office/drawing/2014/main" id="{7EFB4933-C53D-4CFA-B1E8-D5A0DDAAE1DE}"/>
              </a:ext>
            </a:extLst>
          </p:cNvPr>
          <p:cNvSpPr>
            <a:spLocks noGrp="1"/>
          </p:cNvSpPr>
          <p:nvPr>
            <p:ph sz="half" idx="1"/>
          </p:nvPr>
        </p:nvSpPr>
        <p:spPr>
          <a:xfrm>
            <a:off x="609600" y="2391122"/>
            <a:ext cx="4494981" cy="3989040"/>
          </a:xfrm>
        </p:spPr>
        <p:txBody>
          <a:bodyPr/>
          <a:lstStyle/>
          <a:p>
            <a:r>
              <a:rPr lang="en-GB" dirty="0"/>
              <a:t>Research methods = How you intend to do your research</a:t>
            </a:r>
          </a:p>
          <a:p>
            <a:pPr marL="0" indent="0">
              <a:buNone/>
            </a:pPr>
            <a:endParaRPr lang="en-GB" dirty="0"/>
          </a:p>
          <a:p>
            <a:r>
              <a:rPr lang="en-GB" dirty="0"/>
              <a:t>For the proposal you need to outline </a:t>
            </a:r>
            <a:r>
              <a:rPr lang="en-GB" u="sng" dirty="0"/>
              <a:t>briefly.</a:t>
            </a:r>
          </a:p>
          <a:p>
            <a:endParaRPr lang="en-GB" dirty="0"/>
          </a:p>
          <a:p>
            <a:pPr marL="0" indent="0">
              <a:buNone/>
            </a:pPr>
            <a:endParaRPr lang="en-GB" dirty="0"/>
          </a:p>
          <a:p>
            <a:endParaRPr lang="en-GB" dirty="0"/>
          </a:p>
        </p:txBody>
      </p:sp>
      <p:graphicFrame>
        <p:nvGraphicFramePr>
          <p:cNvPr id="5" name="Content Placeholder 4">
            <a:extLst>
              <a:ext uri="{FF2B5EF4-FFF2-40B4-BE49-F238E27FC236}">
                <a16:creationId xmlns:a16="http://schemas.microsoft.com/office/drawing/2014/main" id="{88596350-700B-409D-BEBB-24F68EFC0DCF}"/>
              </a:ext>
            </a:extLst>
          </p:cNvPr>
          <p:cNvGraphicFramePr>
            <a:graphicFrameLocks noGrp="1"/>
          </p:cNvGraphicFramePr>
          <p:nvPr>
            <p:ph sz="half" idx="2"/>
            <p:extLst>
              <p:ext uri="{D42A27DB-BD31-4B8C-83A1-F6EECF244321}">
                <p14:modId xmlns:p14="http://schemas.microsoft.com/office/powerpoint/2010/main" val="562169217"/>
              </p:ext>
            </p:extLst>
          </p:nvPr>
        </p:nvGraphicFramePr>
        <p:xfrm>
          <a:off x="5193072" y="1541206"/>
          <a:ext cx="6477819" cy="45547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7515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DF23F-541C-4C29-B220-2009B8D3C94C}"/>
              </a:ext>
            </a:extLst>
          </p:cNvPr>
          <p:cNvSpPr>
            <a:spLocks noGrp="1"/>
          </p:cNvSpPr>
          <p:nvPr>
            <p:ph type="title"/>
          </p:nvPr>
        </p:nvSpPr>
        <p:spPr>
          <a:xfrm>
            <a:off x="609600" y="274637"/>
            <a:ext cx="10972800" cy="1593491"/>
          </a:xfrm>
          <a:solidFill>
            <a:schemeClr val="accent3"/>
          </a:solidFill>
        </p:spPr>
        <p:txBody>
          <a:bodyPr>
            <a:normAutofit/>
          </a:bodyPr>
          <a:lstStyle/>
          <a:p>
            <a:r>
              <a:rPr lang="en-GB" sz="5400" dirty="0">
                <a:solidFill>
                  <a:schemeClr val="bg1"/>
                </a:solidFill>
              </a:rPr>
              <a:t>Research methods</a:t>
            </a:r>
          </a:p>
        </p:txBody>
      </p:sp>
      <p:sp>
        <p:nvSpPr>
          <p:cNvPr id="3" name="Content Placeholder 2">
            <a:extLst>
              <a:ext uri="{FF2B5EF4-FFF2-40B4-BE49-F238E27FC236}">
                <a16:creationId xmlns:a16="http://schemas.microsoft.com/office/drawing/2014/main" id="{28DD6882-83B9-4772-8DF1-76DECFEF8619}"/>
              </a:ext>
            </a:extLst>
          </p:cNvPr>
          <p:cNvSpPr>
            <a:spLocks noGrp="1"/>
          </p:cNvSpPr>
          <p:nvPr>
            <p:ph sz="half" idx="1"/>
          </p:nvPr>
        </p:nvSpPr>
        <p:spPr>
          <a:xfrm>
            <a:off x="609598" y="2032821"/>
            <a:ext cx="5384800" cy="3989040"/>
          </a:xfrm>
          <a:solidFill>
            <a:srgbClr val="0070C0"/>
          </a:solidFill>
        </p:spPr>
        <p:txBody>
          <a:bodyPr>
            <a:normAutofit fontScale="85000" lnSpcReduction="10000"/>
          </a:bodyPr>
          <a:lstStyle/>
          <a:p>
            <a:pPr marL="0" indent="0" algn="ctr">
              <a:buNone/>
            </a:pPr>
            <a:r>
              <a:rPr lang="en-GB" b="1" dirty="0">
                <a:solidFill>
                  <a:schemeClr val="bg1"/>
                </a:solidFill>
              </a:rPr>
              <a:t>Literature Review</a:t>
            </a:r>
          </a:p>
          <a:p>
            <a:r>
              <a:rPr lang="en-GB" dirty="0">
                <a:solidFill>
                  <a:schemeClr val="bg1"/>
                </a:solidFill>
              </a:rPr>
              <a:t>Main activity in your final document – seek sources to show how well read you are</a:t>
            </a:r>
          </a:p>
          <a:p>
            <a:r>
              <a:rPr lang="en-GB" dirty="0">
                <a:solidFill>
                  <a:schemeClr val="bg1"/>
                </a:solidFill>
              </a:rPr>
              <a:t>Proposal – indicate the types of literature being sourced (books, journals etc) and providing examples of relevant literature</a:t>
            </a:r>
          </a:p>
          <a:p>
            <a:r>
              <a:rPr lang="en-GB" dirty="0">
                <a:solidFill>
                  <a:schemeClr val="bg1"/>
                </a:solidFill>
              </a:rPr>
              <a:t>Indicate databases used/to be used</a:t>
            </a:r>
          </a:p>
          <a:p>
            <a:r>
              <a:rPr lang="en-GB" dirty="0">
                <a:solidFill>
                  <a:schemeClr val="bg1"/>
                </a:solidFill>
              </a:rPr>
              <a:t>Literature review – based on theory</a:t>
            </a:r>
          </a:p>
          <a:p>
            <a:endParaRPr lang="en-GB" dirty="0"/>
          </a:p>
        </p:txBody>
      </p:sp>
      <p:sp>
        <p:nvSpPr>
          <p:cNvPr id="4" name="Content Placeholder 3">
            <a:extLst>
              <a:ext uri="{FF2B5EF4-FFF2-40B4-BE49-F238E27FC236}">
                <a16:creationId xmlns:a16="http://schemas.microsoft.com/office/drawing/2014/main" id="{CA7A427B-B267-45DE-B719-6B939CE4030E}"/>
              </a:ext>
            </a:extLst>
          </p:cNvPr>
          <p:cNvSpPr>
            <a:spLocks noGrp="1"/>
          </p:cNvSpPr>
          <p:nvPr>
            <p:ph sz="half" idx="2"/>
          </p:nvPr>
        </p:nvSpPr>
        <p:spPr>
          <a:xfrm>
            <a:off x="6197602" y="2032821"/>
            <a:ext cx="5384800" cy="3989040"/>
          </a:xfrm>
          <a:solidFill>
            <a:srgbClr val="00B0F0"/>
          </a:solidFill>
        </p:spPr>
        <p:txBody>
          <a:bodyPr>
            <a:normAutofit fontScale="85000" lnSpcReduction="10000"/>
          </a:bodyPr>
          <a:lstStyle/>
          <a:p>
            <a:pPr marL="0" indent="0" algn="ctr">
              <a:buNone/>
            </a:pPr>
            <a:r>
              <a:rPr lang="en-GB" b="1" dirty="0">
                <a:solidFill>
                  <a:srgbClr val="002060"/>
                </a:solidFill>
              </a:rPr>
              <a:t>Empirical Data</a:t>
            </a:r>
          </a:p>
          <a:p>
            <a:r>
              <a:rPr lang="en-GB" dirty="0">
                <a:solidFill>
                  <a:srgbClr val="002060"/>
                </a:solidFill>
              </a:rPr>
              <a:t>Supplements literature review</a:t>
            </a:r>
          </a:p>
          <a:p>
            <a:r>
              <a:rPr lang="en-GB" dirty="0">
                <a:solidFill>
                  <a:srgbClr val="002060"/>
                </a:solidFill>
              </a:rPr>
              <a:t>How you will gather your data – interviews, questionnaires, experiments, observations etc.</a:t>
            </a:r>
          </a:p>
          <a:p>
            <a:r>
              <a:rPr lang="en-GB" dirty="0">
                <a:solidFill>
                  <a:srgbClr val="002060"/>
                </a:solidFill>
              </a:rPr>
              <a:t>Who will be involved and how selected</a:t>
            </a:r>
          </a:p>
          <a:p>
            <a:r>
              <a:rPr lang="en-GB" dirty="0">
                <a:solidFill>
                  <a:srgbClr val="002060"/>
                </a:solidFill>
              </a:rPr>
              <a:t>Primary/secondary data</a:t>
            </a:r>
          </a:p>
          <a:p>
            <a:endParaRPr lang="en-GB" dirty="0">
              <a:solidFill>
                <a:srgbClr val="002060"/>
              </a:solidFill>
            </a:endParaRPr>
          </a:p>
          <a:p>
            <a:pPr marL="0" indent="0">
              <a:buNone/>
            </a:pPr>
            <a:endParaRPr lang="en-GB" dirty="0">
              <a:solidFill>
                <a:srgbClr val="002060"/>
              </a:solidFill>
            </a:endParaRPr>
          </a:p>
          <a:p>
            <a:pPr marL="0" indent="0">
              <a:buNone/>
            </a:pPr>
            <a:endParaRPr lang="en-GB" dirty="0"/>
          </a:p>
        </p:txBody>
      </p:sp>
    </p:spTree>
    <p:extLst>
      <p:ext uri="{BB962C8B-B14F-4D97-AF65-F5344CB8AC3E}">
        <p14:creationId xmlns:p14="http://schemas.microsoft.com/office/powerpoint/2010/main" val="393022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Effect transition="in" filter="fade">
                                      <p:cBhvr>
                                        <p:cTn id="49" dur="1000"/>
                                        <p:tgtEl>
                                          <p:spTgt spid="4">
                                            <p:bg/>
                                          </p:spTgt>
                                        </p:tgtEl>
                                      </p:cBhvr>
                                    </p:animEffect>
                                    <p:anim calcmode="lin" valueType="num">
                                      <p:cBhvr>
                                        <p:cTn id="50" dur="1000" fill="hold"/>
                                        <p:tgtEl>
                                          <p:spTgt spid="4">
                                            <p:bg/>
                                          </p:spTgt>
                                        </p:tgtEl>
                                        <p:attrNameLst>
                                          <p:attrName>ppt_x</p:attrName>
                                        </p:attrNameLst>
                                      </p:cBhvr>
                                      <p:tavLst>
                                        <p:tav tm="0">
                                          <p:val>
                                            <p:strVal val="#ppt_x"/>
                                          </p:val>
                                        </p:tav>
                                        <p:tav tm="100000">
                                          <p:val>
                                            <p:strVal val="#ppt_x"/>
                                          </p:val>
                                        </p:tav>
                                      </p:tavLst>
                                    </p:anim>
                                    <p:anim calcmode="lin" valueType="num">
                                      <p:cBhvr>
                                        <p:cTn id="51"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1000"/>
                                        <p:tgtEl>
                                          <p:spTgt spid="4">
                                            <p:txEl>
                                              <p:pRg st="0" end="0"/>
                                            </p:txEl>
                                          </p:spTgt>
                                        </p:tgtEl>
                                      </p:cBhvr>
                                    </p:animEffect>
                                    <p:anim calcmode="lin" valueType="num">
                                      <p:cBhvr>
                                        <p:cTn id="5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fade">
                                      <p:cBhvr>
                                        <p:cTn id="63" dur="1000"/>
                                        <p:tgtEl>
                                          <p:spTgt spid="4">
                                            <p:txEl>
                                              <p:pRg st="1" end="1"/>
                                            </p:txEl>
                                          </p:spTgt>
                                        </p:tgtEl>
                                      </p:cBhvr>
                                    </p:animEffect>
                                    <p:anim calcmode="lin" valueType="num">
                                      <p:cBhvr>
                                        <p:cTn id="6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4535-8C3C-4135-8162-7DE110558335}"/>
              </a:ext>
            </a:extLst>
          </p:cNvPr>
          <p:cNvSpPr>
            <a:spLocks noGrp="1"/>
          </p:cNvSpPr>
          <p:nvPr>
            <p:ph type="title"/>
          </p:nvPr>
        </p:nvSpPr>
        <p:spPr>
          <a:xfrm>
            <a:off x="609600" y="274638"/>
            <a:ext cx="10972800" cy="1563994"/>
          </a:xfrm>
          <a:solidFill>
            <a:srgbClr val="92D050"/>
          </a:solidFill>
        </p:spPr>
        <p:txBody>
          <a:bodyPr/>
          <a:lstStyle/>
          <a:p>
            <a:r>
              <a:rPr lang="en-GB" dirty="0">
                <a:solidFill>
                  <a:schemeClr val="bg1"/>
                </a:solidFill>
              </a:rPr>
              <a:t>Dissertation proposal - Timeline</a:t>
            </a:r>
          </a:p>
        </p:txBody>
      </p:sp>
      <p:sp>
        <p:nvSpPr>
          <p:cNvPr id="3" name="Content Placeholder 2">
            <a:extLst>
              <a:ext uri="{FF2B5EF4-FFF2-40B4-BE49-F238E27FC236}">
                <a16:creationId xmlns:a16="http://schemas.microsoft.com/office/drawing/2014/main" id="{32D8FF98-98FB-4512-9D85-79F2F46D2900}"/>
              </a:ext>
            </a:extLst>
          </p:cNvPr>
          <p:cNvSpPr>
            <a:spLocks noGrp="1"/>
          </p:cNvSpPr>
          <p:nvPr>
            <p:ph idx="1"/>
          </p:nvPr>
        </p:nvSpPr>
        <p:spPr>
          <a:xfrm>
            <a:off x="609600" y="1976284"/>
            <a:ext cx="10972800" cy="4739148"/>
          </a:xfrm>
        </p:spPr>
        <p:txBody>
          <a:bodyPr>
            <a:normAutofit/>
          </a:bodyPr>
          <a:lstStyle/>
          <a:p>
            <a:r>
              <a:rPr lang="en-GB" dirty="0"/>
              <a:t>Estimate of how long you believe each stage of your research will take</a:t>
            </a:r>
          </a:p>
          <a:p>
            <a:r>
              <a:rPr lang="en-GB" dirty="0"/>
              <a:t>Look at the timeline provided – spread out between Sept-May</a:t>
            </a:r>
          </a:p>
          <a:p>
            <a:r>
              <a:rPr lang="en-GB" dirty="0"/>
              <a:t>Idea of time to give to each stage</a:t>
            </a:r>
          </a:p>
          <a:p>
            <a:r>
              <a:rPr lang="en-GB" dirty="0"/>
              <a:t>Key submission dates</a:t>
            </a:r>
          </a:p>
          <a:p>
            <a:r>
              <a:rPr lang="en-GB" dirty="0"/>
              <a:t>Overlaps</a:t>
            </a:r>
          </a:p>
          <a:p>
            <a:r>
              <a:rPr lang="en-GB" dirty="0"/>
              <a:t>Not too detailed – can de-motivate you</a:t>
            </a:r>
          </a:p>
        </p:txBody>
      </p:sp>
      <p:pic>
        <p:nvPicPr>
          <p:cNvPr id="4098" name="Picture 2" descr="What is a Writing Plan? (And How to Create Yours in 7 Steps) - Novel Factory">
            <a:extLst>
              <a:ext uri="{FF2B5EF4-FFF2-40B4-BE49-F238E27FC236}">
                <a16:creationId xmlns:a16="http://schemas.microsoft.com/office/drawing/2014/main" id="{5AB89AC6-19DC-EFB3-A2CB-4054219EAD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4894" y="3789193"/>
            <a:ext cx="3759200" cy="215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45681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1690A-EC9F-4293-B027-6E69FA2ADB3B}"/>
              </a:ext>
            </a:extLst>
          </p:cNvPr>
          <p:cNvSpPr>
            <a:spLocks noGrp="1"/>
          </p:cNvSpPr>
          <p:nvPr>
            <p:ph type="title"/>
          </p:nvPr>
        </p:nvSpPr>
        <p:spPr>
          <a:xfrm>
            <a:off x="609600" y="135999"/>
            <a:ext cx="10972800" cy="1143000"/>
          </a:xfrm>
          <a:solidFill>
            <a:srgbClr val="92D050"/>
          </a:solidFill>
        </p:spPr>
        <p:txBody>
          <a:bodyPr>
            <a:normAutofit fontScale="90000"/>
          </a:bodyPr>
          <a:lstStyle/>
          <a:p>
            <a:br>
              <a:rPr lang="en-US" dirty="0">
                <a:solidFill>
                  <a:schemeClr val="bg1"/>
                </a:solidFill>
              </a:rPr>
            </a:br>
            <a:r>
              <a:rPr lang="en-US" dirty="0">
                <a:solidFill>
                  <a:schemeClr val="bg1"/>
                </a:solidFill>
              </a:rPr>
              <a:t>Deadlines to Guide Progress</a:t>
            </a:r>
            <a:br>
              <a:rPr lang="en-US" dirty="0"/>
            </a:br>
            <a:endParaRPr lang="en-GB" dirty="0">
              <a:solidFill>
                <a:schemeClr val="bg1"/>
              </a:solidFill>
            </a:endParaRPr>
          </a:p>
        </p:txBody>
      </p:sp>
      <p:graphicFrame>
        <p:nvGraphicFramePr>
          <p:cNvPr id="7" name="Table 5">
            <a:extLst>
              <a:ext uri="{FF2B5EF4-FFF2-40B4-BE49-F238E27FC236}">
                <a16:creationId xmlns:a16="http://schemas.microsoft.com/office/drawing/2014/main" id="{F0806505-9100-FF79-F3A1-239B9441514F}"/>
              </a:ext>
            </a:extLst>
          </p:cNvPr>
          <p:cNvGraphicFramePr>
            <a:graphicFrameLocks noGrp="1"/>
          </p:cNvGraphicFramePr>
          <p:nvPr>
            <p:extLst>
              <p:ext uri="{D42A27DB-BD31-4B8C-83A1-F6EECF244321}">
                <p14:modId xmlns:p14="http://schemas.microsoft.com/office/powerpoint/2010/main" val="3824915515"/>
              </p:ext>
            </p:extLst>
          </p:nvPr>
        </p:nvGraphicFramePr>
        <p:xfrm>
          <a:off x="467518" y="1577182"/>
          <a:ext cx="5551714" cy="5143703"/>
        </p:xfrm>
        <a:graphic>
          <a:graphicData uri="http://schemas.openxmlformats.org/drawingml/2006/table">
            <a:tbl>
              <a:tblPr firstRow="1" bandRow="1">
                <a:tableStyleId>{22838BEF-8BB2-4498-84A7-C5851F593DF1}</a:tableStyleId>
              </a:tblPr>
              <a:tblGrid>
                <a:gridCol w="2913081">
                  <a:extLst>
                    <a:ext uri="{9D8B030D-6E8A-4147-A177-3AD203B41FA5}">
                      <a16:colId xmlns:a16="http://schemas.microsoft.com/office/drawing/2014/main" val="1078207287"/>
                    </a:ext>
                  </a:extLst>
                </a:gridCol>
                <a:gridCol w="2638633">
                  <a:extLst>
                    <a:ext uri="{9D8B030D-6E8A-4147-A177-3AD203B41FA5}">
                      <a16:colId xmlns:a16="http://schemas.microsoft.com/office/drawing/2014/main" val="2681243622"/>
                    </a:ext>
                  </a:extLst>
                </a:gridCol>
              </a:tblGrid>
              <a:tr h="638355">
                <a:tc>
                  <a:txBody>
                    <a:bodyPr/>
                    <a:lstStyle/>
                    <a:p>
                      <a:r>
                        <a:rPr lang="en-US" b="0" dirty="0"/>
                        <a:t>Proposal and Ethics Forms </a:t>
                      </a:r>
                    </a:p>
                  </a:txBody>
                  <a:tcPr/>
                </a:tc>
                <a:tc>
                  <a:txBody>
                    <a:bodyPr/>
                    <a:lstStyle/>
                    <a:p>
                      <a:r>
                        <a:rPr lang="en-US" b="0" dirty="0"/>
                        <a:t>Friday 20</a:t>
                      </a:r>
                      <a:r>
                        <a:rPr lang="en-US" b="0" baseline="30000" dirty="0"/>
                        <a:t>th</a:t>
                      </a:r>
                      <a:r>
                        <a:rPr lang="en-US" b="0" dirty="0"/>
                        <a:t> October 23:59hrs </a:t>
                      </a:r>
                    </a:p>
                  </a:txBody>
                  <a:tcPr/>
                </a:tc>
                <a:extLst>
                  <a:ext uri="{0D108BD9-81ED-4DB2-BD59-A6C34878D82A}">
                    <a16:rowId xmlns:a16="http://schemas.microsoft.com/office/drawing/2014/main" val="496557835"/>
                  </a:ext>
                </a:extLst>
              </a:tr>
              <a:tr h="638355">
                <a:tc>
                  <a:txBody>
                    <a:bodyPr/>
                    <a:lstStyle/>
                    <a:p>
                      <a:r>
                        <a:rPr lang="en-US" dirty="0"/>
                        <a:t>Chapter: Introduction </a:t>
                      </a:r>
                    </a:p>
                  </a:txBody>
                  <a:tcPr/>
                </a:tc>
                <a:tc>
                  <a:txBody>
                    <a:bodyPr/>
                    <a:lstStyle/>
                    <a:p>
                      <a:r>
                        <a:rPr lang="en-US" dirty="0"/>
                        <a:t>Friday 10</a:t>
                      </a:r>
                      <a:r>
                        <a:rPr lang="en-US" baseline="30000" dirty="0"/>
                        <a:t>th</a:t>
                      </a:r>
                      <a:r>
                        <a:rPr lang="en-US" dirty="0"/>
                        <a:t> November 23:59hrs </a:t>
                      </a:r>
                    </a:p>
                  </a:txBody>
                  <a:tcPr/>
                </a:tc>
                <a:extLst>
                  <a:ext uri="{0D108BD9-81ED-4DB2-BD59-A6C34878D82A}">
                    <a16:rowId xmlns:a16="http://schemas.microsoft.com/office/drawing/2014/main" val="678202445"/>
                  </a:ext>
                </a:extLst>
              </a:tr>
              <a:tr h="63835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Chapter: Literature Review </a:t>
                      </a:r>
                    </a:p>
                  </a:txBody>
                  <a:tcPr/>
                </a:tc>
                <a:tc>
                  <a:txBody>
                    <a:bodyPr/>
                    <a:lstStyle/>
                    <a:p>
                      <a:r>
                        <a:rPr lang="en-US" dirty="0"/>
                        <a:t>Friday 8</a:t>
                      </a:r>
                      <a:r>
                        <a:rPr lang="en-US" baseline="30000" dirty="0"/>
                        <a:t>th</a:t>
                      </a:r>
                      <a:r>
                        <a:rPr lang="en-US" dirty="0"/>
                        <a:t> December 23:59hrs  </a:t>
                      </a:r>
                    </a:p>
                  </a:txBody>
                  <a:tcPr/>
                </a:tc>
                <a:extLst>
                  <a:ext uri="{0D108BD9-81ED-4DB2-BD59-A6C34878D82A}">
                    <a16:rowId xmlns:a16="http://schemas.microsoft.com/office/drawing/2014/main" val="1099827843"/>
                  </a:ext>
                </a:extLst>
              </a:tr>
              <a:tr h="638355">
                <a:tc>
                  <a:txBody>
                    <a:bodyPr/>
                    <a:lstStyle/>
                    <a:p>
                      <a:r>
                        <a:rPr lang="en-US" dirty="0"/>
                        <a:t>Chapter: Research Methodology</a:t>
                      </a:r>
                    </a:p>
                  </a:txBody>
                  <a:tcPr/>
                </a:tc>
                <a:tc>
                  <a:txBody>
                    <a:bodyPr/>
                    <a:lstStyle/>
                    <a:p>
                      <a:r>
                        <a:rPr lang="en-US" dirty="0"/>
                        <a:t>Friday 09</a:t>
                      </a:r>
                      <a:r>
                        <a:rPr lang="en-US" baseline="30000" dirty="0"/>
                        <a:t>th</a:t>
                      </a:r>
                      <a:r>
                        <a:rPr lang="en-US" dirty="0"/>
                        <a:t> FEBRUARY 23:59hrs </a:t>
                      </a:r>
                    </a:p>
                  </a:txBody>
                  <a:tcPr/>
                </a:tc>
                <a:extLst>
                  <a:ext uri="{0D108BD9-81ED-4DB2-BD59-A6C34878D82A}">
                    <a16:rowId xmlns:a16="http://schemas.microsoft.com/office/drawing/2014/main" val="2983720729"/>
                  </a:ext>
                </a:extLst>
              </a:tr>
              <a:tr h="638355">
                <a:tc>
                  <a:txBody>
                    <a:bodyPr/>
                    <a:lstStyle/>
                    <a:p>
                      <a:r>
                        <a:rPr lang="en-US" dirty="0"/>
                        <a:t>Chapter: Analysis of results </a:t>
                      </a:r>
                    </a:p>
                  </a:txBody>
                  <a:tcPr/>
                </a:tc>
                <a:tc>
                  <a:txBody>
                    <a:bodyPr/>
                    <a:lstStyle/>
                    <a:p>
                      <a:r>
                        <a:rPr lang="en-US" dirty="0"/>
                        <a:t>Friday 22</a:t>
                      </a:r>
                      <a:r>
                        <a:rPr lang="en-US" baseline="30000" dirty="0"/>
                        <a:t>nd</a:t>
                      </a:r>
                      <a:r>
                        <a:rPr lang="en-US" dirty="0"/>
                        <a:t> MARCH 23:59hrs </a:t>
                      </a:r>
                    </a:p>
                  </a:txBody>
                  <a:tcPr/>
                </a:tc>
                <a:extLst>
                  <a:ext uri="{0D108BD9-81ED-4DB2-BD59-A6C34878D82A}">
                    <a16:rowId xmlns:a16="http://schemas.microsoft.com/office/drawing/2014/main" val="2329613720"/>
                  </a:ext>
                </a:extLst>
              </a:tr>
              <a:tr h="638355">
                <a:tc>
                  <a:txBody>
                    <a:bodyPr/>
                    <a:lstStyle/>
                    <a:p>
                      <a:r>
                        <a:rPr lang="en-US" dirty="0"/>
                        <a:t>Chapter: Conclusion and recommendations </a:t>
                      </a:r>
                    </a:p>
                  </a:txBody>
                  <a:tcPr/>
                </a:tc>
                <a:tc>
                  <a:txBody>
                    <a:bodyPr/>
                    <a:lstStyle/>
                    <a:p>
                      <a:r>
                        <a:rPr lang="en-US" dirty="0"/>
                        <a:t>Friday 19</a:t>
                      </a:r>
                      <a:r>
                        <a:rPr lang="en-US" baseline="30000" dirty="0"/>
                        <a:t>th</a:t>
                      </a:r>
                      <a:r>
                        <a:rPr lang="en-US" dirty="0"/>
                        <a:t> APRIL 23:59hrs</a:t>
                      </a:r>
                    </a:p>
                  </a:txBody>
                  <a:tcPr/>
                </a:tc>
                <a:extLst>
                  <a:ext uri="{0D108BD9-81ED-4DB2-BD59-A6C34878D82A}">
                    <a16:rowId xmlns:a16="http://schemas.microsoft.com/office/drawing/2014/main" val="4288859"/>
                  </a:ext>
                </a:extLst>
              </a:tr>
              <a:tr h="638355">
                <a:tc>
                  <a:txBody>
                    <a:bodyPr/>
                    <a:lstStyle/>
                    <a:p>
                      <a:r>
                        <a:rPr lang="en-US" dirty="0"/>
                        <a:t>Draft Submission – your choice </a:t>
                      </a:r>
                    </a:p>
                  </a:txBody>
                  <a:tcPr/>
                </a:tc>
                <a:tc>
                  <a:txBody>
                    <a:bodyPr/>
                    <a:lstStyle/>
                    <a:p>
                      <a:endParaRPr lang="en-US" dirty="0"/>
                    </a:p>
                  </a:txBody>
                  <a:tcPr/>
                </a:tc>
                <a:extLst>
                  <a:ext uri="{0D108BD9-81ED-4DB2-BD59-A6C34878D82A}">
                    <a16:rowId xmlns:a16="http://schemas.microsoft.com/office/drawing/2014/main" val="1870944508"/>
                  </a:ext>
                </a:extLst>
              </a:tr>
              <a:tr h="663143">
                <a:tc>
                  <a:txBody>
                    <a:bodyPr/>
                    <a:lstStyle/>
                    <a:p>
                      <a:r>
                        <a:rPr lang="en-US" dirty="0"/>
                        <a:t>FINAL SUBMISSION </a:t>
                      </a:r>
                    </a:p>
                  </a:txBody>
                  <a:tcPr>
                    <a:solidFill>
                      <a:srgbClr val="FF5460"/>
                    </a:solidFill>
                  </a:tcPr>
                </a:tc>
                <a:tc>
                  <a:txBody>
                    <a:bodyPr/>
                    <a:lstStyle/>
                    <a:p>
                      <a:pPr algn="ctr"/>
                      <a:r>
                        <a:rPr lang="en-US" dirty="0"/>
                        <a:t>Tuesday 7</a:t>
                      </a:r>
                      <a:r>
                        <a:rPr lang="en-US" baseline="30000" dirty="0"/>
                        <a:t>th</a:t>
                      </a:r>
                      <a:r>
                        <a:rPr lang="en-US" dirty="0"/>
                        <a:t> MAY 2024        23:59HRS</a:t>
                      </a:r>
                    </a:p>
                  </a:txBody>
                  <a:tcPr>
                    <a:solidFill>
                      <a:srgbClr val="FF5460"/>
                    </a:solidFill>
                  </a:tcPr>
                </a:tc>
                <a:extLst>
                  <a:ext uri="{0D108BD9-81ED-4DB2-BD59-A6C34878D82A}">
                    <a16:rowId xmlns:a16="http://schemas.microsoft.com/office/drawing/2014/main" val="2963449382"/>
                  </a:ext>
                </a:extLst>
              </a:tr>
            </a:tbl>
          </a:graphicData>
        </a:graphic>
      </p:graphicFrame>
      <p:graphicFrame>
        <p:nvGraphicFramePr>
          <p:cNvPr id="8" name="Table 5">
            <a:extLst>
              <a:ext uri="{FF2B5EF4-FFF2-40B4-BE49-F238E27FC236}">
                <a16:creationId xmlns:a16="http://schemas.microsoft.com/office/drawing/2014/main" id="{10F3A5BB-145F-380E-3109-F0B22625984C}"/>
              </a:ext>
            </a:extLst>
          </p:cNvPr>
          <p:cNvGraphicFramePr>
            <a:graphicFrameLocks noGrp="1"/>
          </p:cNvGraphicFramePr>
          <p:nvPr>
            <p:extLst>
              <p:ext uri="{D42A27DB-BD31-4B8C-83A1-F6EECF244321}">
                <p14:modId xmlns:p14="http://schemas.microsoft.com/office/powerpoint/2010/main" val="294588243"/>
              </p:ext>
            </p:extLst>
          </p:nvPr>
        </p:nvGraphicFramePr>
        <p:xfrm>
          <a:off x="6377136" y="1589254"/>
          <a:ext cx="5551714" cy="5131631"/>
        </p:xfrm>
        <a:graphic>
          <a:graphicData uri="http://schemas.openxmlformats.org/drawingml/2006/table">
            <a:tbl>
              <a:tblPr firstRow="1" bandRow="1">
                <a:tableStyleId>{22838BEF-8BB2-4498-84A7-C5851F593DF1}</a:tableStyleId>
              </a:tblPr>
              <a:tblGrid>
                <a:gridCol w="3275361">
                  <a:extLst>
                    <a:ext uri="{9D8B030D-6E8A-4147-A177-3AD203B41FA5}">
                      <a16:colId xmlns:a16="http://schemas.microsoft.com/office/drawing/2014/main" val="1078207287"/>
                    </a:ext>
                  </a:extLst>
                </a:gridCol>
                <a:gridCol w="2276353">
                  <a:extLst>
                    <a:ext uri="{9D8B030D-6E8A-4147-A177-3AD203B41FA5}">
                      <a16:colId xmlns:a16="http://schemas.microsoft.com/office/drawing/2014/main" val="2681243622"/>
                    </a:ext>
                  </a:extLst>
                </a:gridCol>
              </a:tblGrid>
              <a:tr h="575017">
                <a:tc>
                  <a:txBody>
                    <a:bodyPr/>
                    <a:lstStyle/>
                    <a:p>
                      <a:r>
                        <a:rPr lang="en-US" b="0" dirty="0"/>
                        <a:t>Proposal and Ethics Forms </a:t>
                      </a:r>
                    </a:p>
                  </a:txBody>
                  <a:tcPr/>
                </a:tc>
                <a:tc>
                  <a:txBody>
                    <a:bodyPr/>
                    <a:lstStyle/>
                    <a:p>
                      <a:r>
                        <a:rPr lang="en-US" b="0" dirty="0"/>
                        <a:t>Friday 20</a:t>
                      </a:r>
                      <a:r>
                        <a:rPr lang="en-US" b="0" baseline="30000" dirty="0"/>
                        <a:t>th</a:t>
                      </a:r>
                      <a:r>
                        <a:rPr lang="en-US" b="0" dirty="0"/>
                        <a:t> October 23:59hrs </a:t>
                      </a:r>
                    </a:p>
                  </a:txBody>
                  <a:tcPr/>
                </a:tc>
                <a:extLst>
                  <a:ext uri="{0D108BD9-81ED-4DB2-BD59-A6C34878D82A}">
                    <a16:rowId xmlns:a16="http://schemas.microsoft.com/office/drawing/2014/main" val="496557835"/>
                  </a:ext>
                </a:extLst>
              </a:tr>
              <a:tr h="575017">
                <a:tc>
                  <a:txBody>
                    <a:bodyPr/>
                    <a:lstStyle/>
                    <a:p>
                      <a:r>
                        <a:rPr lang="en-US" dirty="0"/>
                        <a:t>Chapter: Introduction </a:t>
                      </a:r>
                    </a:p>
                  </a:txBody>
                  <a:tcPr/>
                </a:tc>
                <a:tc>
                  <a:txBody>
                    <a:bodyPr/>
                    <a:lstStyle/>
                    <a:p>
                      <a:r>
                        <a:rPr lang="en-US" dirty="0"/>
                        <a:t>Friday 10</a:t>
                      </a:r>
                      <a:r>
                        <a:rPr lang="en-US" baseline="30000" dirty="0"/>
                        <a:t>th</a:t>
                      </a:r>
                      <a:r>
                        <a:rPr lang="en-US" dirty="0"/>
                        <a:t> November 23:59hrs </a:t>
                      </a:r>
                    </a:p>
                  </a:txBody>
                  <a:tcPr/>
                </a:tc>
                <a:extLst>
                  <a:ext uri="{0D108BD9-81ED-4DB2-BD59-A6C34878D82A}">
                    <a16:rowId xmlns:a16="http://schemas.microsoft.com/office/drawing/2014/main" val="678202445"/>
                  </a:ext>
                </a:extLst>
              </a:tr>
              <a:tr h="57501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Chapter: Literature Review </a:t>
                      </a:r>
                    </a:p>
                  </a:txBody>
                  <a:tcPr/>
                </a:tc>
                <a:tc>
                  <a:txBody>
                    <a:bodyPr/>
                    <a:lstStyle/>
                    <a:p>
                      <a:r>
                        <a:rPr lang="en-US" dirty="0"/>
                        <a:t>Friday 8</a:t>
                      </a:r>
                      <a:r>
                        <a:rPr lang="en-US" baseline="30000" dirty="0"/>
                        <a:t>th</a:t>
                      </a:r>
                      <a:r>
                        <a:rPr lang="en-US" dirty="0"/>
                        <a:t> December 23:59hrs  </a:t>
                      </a:r>
                    </a:p>
                  </a:txBody>
                  <a:tcPr/>
                </a:tc>
                <a:extLst>
                  <a:ext uri="{0D108BD9-81ED-4DB2-BD59-A6C34878D82A}">
                    <a16:rowId xmlns:a16="http://schemas.microsoft.com/office/drawing/2014/main" val="1099827843"/>
                  </a:ext>
                </a:extLst>
              </a:tr>
              <a:tr h="575017">
                <a:tc>
                  <a:txBody>
                    <a:bodyPr/>
                    <a:lstStyle/>
                    <a:p>
                      <a:r>
                        <a:rPr lang="en-US" dirty="0"/>
                        <a:t>Chapter: Placement Summary </a:t>
                      </a:r>
                    </a:p>
                  </a:txBody>
                  <a:tcPr/>
                </a:tc>
                <a:tc>
                  <a:txBody>
                    <a:bodyPr/>
                    <a:lstStyle/>
                    <a:p>
                      <a:r>
                        <a:rPr lang="en-US" dirty="0"/>
                        <a:t>Friday 09</a:t>
                      </a:r>
                      <a:r>
                        <a:rPr lang="en-US" baseline="30000" dirty="0"/>
                        <a:t>th</a:t>
                      </a:r>
                      <a:r>
                        <a:rPr lang="en-US" dirty="0"/>
                        <a:t> FEBRUARY 23:59hrs </a:t>
                      </a:r>
                    </a:p>
                  </a:txBody>
                  <a:tcPr/>
                </a:tc>
                <a:extLst>
                  <a:ext uri="{0D108BD9-81ED-4DB2-BD59-A6C34878D82A}">
                    <a16:rowId xmlns:a16="http://schemas.microsoft.com/office/drawing/2014/main" val="2983720729"/>
                  </a:ext>
                </a:extLst>
              </a:tr>
              <a:tr h="575017">
                <a:tc>
                  <a:txBody>
                    <a:bodyPr/>
                    <a:lstStyle/>
                    <a:p>
                      <a:r>
                        <a:rPr lang="en-US" dirty="0"/>
                        <a:t>Chapter: Key Findings / Conclusion</a:t>
                      </a:r>
                    </a:p>
                  </a:txBody>
                  <a:tcPr/>
                </a:tc>
                <a:tc>
                  <a:txBody>
                    <a:bodyPr/>
                    <a:lstStyle/>
                    <a:p>
                      <a:r>
                        <a:rPr lang="en-US" dirty="0"/>
                        <a:t>Friday 22</a:t>
                      </a:r>
                      <a:r>
                        <a:rPr lang="en-US" baseline="30000" dirty="0"/>
                        <a:t>nd</a:t>
                      </a:r>
                      <a:r>
                        <a:rPr lang="en-US" dirty="0"/>
                        <a:t> MARCH 23:59hrs </a:t>
                      </a:r>
                    </a:p>
                  </a:txBody>
                  <a:tcPr/>
                </a:tc>
                <a:extLst>
                  <a:ext uri="{0D108BD9-81ED-4DB2-BD59-A6C34878D82A}">
                    <a16:rowId xmlns:a16="http://schemas.microsoft.com/office/drawing/2014/main" val="2329613720"/>
                  </a:ext>
                </a:extLst>
              </a:tr>
              <a:tr h="575017">
                <a:tc>
                  <a:txBody>
                    <a:bodyPr/>
                    <a:lstStyle/>
                    <a:p>
                      <a:r>
                        <a:rPr lang="en-US" dirty="0"/>
                        <a:t>Chapter: Personal Reflection</a:t>
                      </a:r>
                    </a:p>
                  </a:txBody>
                  <a:tcPr/>
                </a:tc>
                <a:tc>
                  <a:txBody>
                    <a:bodyPr/>
                    <a:lstStyle/>
                    <a:p>
                      <a:r>
                        <a:rPr lang="en-US" dirty="0"/>
                        <a:t>Friday 19</a:t>
                      </a:r>
                      <a:r>
                        <a:rPr lang="en-US" baseline="30000" dirty="0"/>
                        <a:t>th</a:t>
                      </a:r>
                      <a:r>
                        <a:rPr lang="en-US" dirty="0"/>
                        <a:t> APRIL 23:59hrs</a:t>
                      </a:r>
                    </a:p>
                  </a:txBody>
                  <a:tcPr/>
                </a:tc>
                <a:extLst>
                  <a:ext uri="{0D108BD9-81ED-4DB2-BD59-A6C34878D82A}">
                    <a16:rowId xmlns:a16="http://schemas.microsoft.com/office/drawing/2014/main" val="4288859"/>
                  </a:ext>
                </a:extLst>
              </a:tr>
              <a:tr h="575017">
                <a:tc>
                  <a:txBody>
                    <a:bodyPr/>
                    <a:lstStyle/>
                    <a:p>
                      <a:r>
                        <a:rPr lang="en-US" dirty="0"/>
                        <a:t>Draft Submission – your choice </a:t>
                      </a:r>
                    </a:p>
                  </a:txBody>
                  <a:tcPr/>
                </a:tc>
                <a:tc>
                  <a:txBody>
                    <a:bodyPr/>
                    <a:lstStyle/>
                    <a:p>
                      <a:endParaRPr lang="en-US" dirty="0"/>
                    </a:p>
                  </a:txBody>
                  <a:tcPr/>
                </a:tc>
                <a:extLst>
                  <a:ext uri="{0D108BD9-81ED-4DB2-BD59-A6C34878D82A}">
                    <a16:rowId xmlns:a16="http://schemas.microsoft.com/office/drawing/2014/main" val="1870944508"/>
                  </a:ext>
                </a:extLst>
              </a:tr>
              <a:tr h="651071">
                <a:tc>
                  <a:txBody>
                    <a:bodyPr/>
                    <a:lstStyle/>
                    <a:p>
                      <a:r>
                        <a:rPr lang="en-US" dirty="0"/>
                        <a:t>FINAL SUBMISSION </a:t>
                      </a:r>
                    </a:p>
                  </a:txBody>
                  <a:tcPr>
                    <a:solidFill>
                      <a:srgbClr val="FF5460"/>
                    </a:solidFill>
                  </a:tcPr>
                </a:tc>
                <a:tc>
                  <a:txBody>
                    <a:bodyPr/>
                    <a:lstStyle/>
                    <a:p>
                      <a:pPr algn="ctr"/>
                      <a:r>
                        <a:rPr lang="en-US" dirty="0"/>
                        <a:t>Tuesday  7</a:t>
                      </a:r>
                      <a:r>
                        <a:rPr lang="en-US" baseline="30000" dirty="0"/>
                        <a:t>th</a:t>
                      </a:r>
                      <a:r>
                        <a:rPr lang="en-US" dirty="0"/>
                        <a:t>  MAY 2024 23:59HRS</a:t>
                      </a:r>
                    </a:p>
                  </a:txBody>
                  <a:tcPr>
                    <a:solidFill>
                      <a:srgbClr val="FF5460"/>
                    </a:solidFill>
                  </a:tcPr>
                </a:tc>
                <a:extLst>
                  <a:ext uri="{0D108BD9-81ED-4DB2-BD59-A6C34878D82A}">
                    <a16:rowId xmlns:a16="http://schemas.microsoft.com/office/drawing/2014/main" val="2963449382"/>
                  </a:ext>
                </a:extLst>
              </a:tr>
            </a:tbl>
          </a:graphicData>
        </a:graphic>
      </p:graphicFrame>
    </p:spTree>
    <p:extLst>
      <p:ext uri="{BB962C8B-B14F-4D97-AF65-F5344CB8AC3E}">
        <p14:creationId xmlns:p14="http://schemas.microsoft.com/office/powerpoint/2010/main" val="33675136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B1320-B5AA-4A22-9AC2-F9A5931AF8C9}"/>
              </a:ext>
            </a:extLst>
          </p:cNvPr>
          <p:cNvSpPr>
            <a:spLocks noGrp="1"/>
          </p:cNvSpPr>
          <p:nvPr>
            <p:ph type="title"/>
          </p:nvPr>
        </p:nvSpPr>
        <p:spPr>
          <a:xfrm>
            <a:off x="609600" y="274638"/>
            <a:ext cx="10972800" cy="1495168"/>
          </a:xfrm>
          <a:solidFill>
            <a:srgbClr val="92D050"/>
          </a:solidFill>
        </p:spPr>
        <p:txBody>
          <a:bodyPr/>
          <a:lstStyle/>
          <a:p>
            <a:r>
              <a:rPr lang="en-GB" dirty="0">
                <a:solidFill>
                  <a:schemeClr val="bg1"/>
                </a:solidFill>
              </a:rPr>
              <a:t>Dissertation Proposal - </a:t>
            </a:r>
            <a:r>
              <a:rPr lang="en-GB" i="1" dirty="0">
                <a:solidFill>
                  <a:schemeClr val="bg1"/>
                </a:solidFill>
              </a:rPr>
              <a:t>Ethics</a:t>
            </a:r>
          </a:p>
        </p:txBody>
      </p:sp>
      <p:sp>
        <p:nvSpPr>
          <p:cNvPr id="3" name="Content Placeholder 2">
            <a:extLst>
              <a:ext uri="{FF2B5EF4-FFF2-40B4-BE49-F238E27FC236}">
                <a16:creationId xmlns:a16="http://schemas.microsoft.com/office/drawing/2014/main" id="{50CE92DF-E5A3-4BA2-A9EA-40ADAAE69AFA}"/>
              </a:ext>
            </a:extLst>
          </p:cNvPr>
          <p:cNvSpPr>
            <a:spLocks noGrp="1"/>
          </p:cNvSpPr>
          <p:nvPr>
            <p:ph sz="half" idx="1"/>
          </p:nvPr>
        </p:nvSpPr>
        <p:spPr>
          <a:xfrm>
            <a:off x="413657" y="2083526"/>
            <a:ext cx="5384800" cy="3004669"/>
          </a:xfrm>
        </p:spPr>
        <p:txBody>
          <a:bodyPr>
            <a:normAutofit/>
          </a:bodyPr>
          <a:lstStyle/>
          <a:p>
            <a:r>
              <a:rPr lang="en-GB" b="1" i="1" dirty="0">
                <a:solidFill>
                  <a:srgbClr val="0070C0"/>
                </a:solidFill>
              </a:rPr>
              <a:t>Ethics</a:t>
            </a:r>
            <a:r>
              <a:rPr lang="en-GB" dirty="0"/>
              <a:t> is a code of conduct on how we ought to lead our lives</a:t>
            </a:r>
          </a:p>
          <a:p>
            <a:endParaRPr lang="en-GB" dirty="0"/>
          </a:p>
          <a:p>
            <a:r>
              <a:rPr lang="en-GB" dirty="0"/>
              <a:t>Popular concept that now impacts on many areas of life</a:t>
            </a:r>
          </a:p>
        </p:txBody>
      </p:sp>
      <p:sp>
        <p:nvSpPr>
          <p:cNvPr id="4" name="Content Placeholder 3">
            <a:extLst>
              <a:ext uri="{FF2B5EF4-FFF2-40B4-BE49-F238E27FC236}">
                <a16:creationId xmlns:a16="http://schemas.microsoft.com/office/drawing/2014/main" id="{737E03F3-F674-490E-A924-CC22C68D4B5C}"/>
              </a:ext>
            </a:extLst>
          </p:cNvPr>
          <p:cNvSpPr>
            <a:spLocks noGrp="1"/>
          </p:cNvSpPr>
          <p:nvPr>
            <p:ph sz="half" idx="2"/>
          </p:nvPr>
        </p:nvSpPr>
        <p:spPr>
          <a:xfrm>
            <a:off x="6197600" y="1913709"/>
            <a:ext cx="5384800" cy="3989040"/>
          </a:xfrm>
        </p:spPr>
        <p:txBody>
          <a:bodyPr>
            <a:normAutofit/>
          </a:bodyPr>
          <a:lstStyle/>
          <a:p>
            <a:pPr marL="0" indent="0" algn="ctr">
              <a:buNone/>
            </a:pPr>
            <a:r>
              <a:rPr lang="en-GB" b="1" dirty="0">
                <a:solidFill>
                  <a:srgbClr val="0070C0"/>
                </a:solidFill>
              </a:rPr>
              <a:t>Research Ethics</a:t>
            </a:r>
            <a:r>
              <a:rPr lang="en-GB" dirty="0"/>
              <a:t>:</a:t>
            </a:r>
          </a:p>
          <a:p>
            <a:pPr marL="0" indent="0">
              <a:buNone/>
            </a:pPr>
            <a:r>
              <a:rPr lang="en-GB" dirty="0"/>
              <a:t>‘</a:t>
            </a:r>
            <a:r>
              <a:rPr lang="en-GB" sz="2400" dirty="0"/>
              <a:t>Application of a code of conduct when human participants are the focus of empirical research</a:t>
            </a:r>
            <a:r>
              <a:rPr lang="en-GB" dirty="0"/>
              <a:t>’ </a:t>
            </a:r>
            <a:r>
              <a:rPr lang="en-GB" sz="1200" i="1" dirty="0"/>
              <a:t>(</a:t>
            </a:r>
            <a:r>
              <a:rPr lang="en-GB" sz="1200" i="1" dirty="0" err="1"/>
              <a:t>Biggam</a:t>
            </a:r>
            <a:r>
              <a:rPr lang="en-GB" sz="1200" i="1" dirty="0"/>
              <a:t>, 2015. p.73)</a:t>
            </a:r>
          </a:p>
          <a:p>
            <a:pPr marL="0" indent="0">
              <a:buNone/>
            </a:pPr>
            <a:endParaRPr lang="en-GB" sz="2400" i="1" dirty="0"/>
          </a:p>
          <a:p>
            <a:r>
              <a:rPr lang="en-GB" sz="2400" dirty="0"/>
              <a:t>Design of empirical research : Research Ethics!</a:t>
            </a:r>
          </a:p>
          <a:p>
            <a:r>
              <a:rPr lang="en-GB" sz="2400" i="1" dirty="0"/>
              <a:t>Ethics form – All to complete</a:t>
            </a:r>
            <a:endParaRPr lang="en-GB" sz="1200" i="1" dirty="0"/>
          </a:p>
          <a:p>
            <a:pPr marL="0" indent="0">
              <a:buNone/>
            </a:pPr>
            <a:endParaRPr lang="en-GB" sz="1200" dirty="0"/>
          </a:p>
          <a:p>
            <a:pPr marL="0" indent="0">
              <a:buNone/>
            </a:pPr>
            <a:endParaRPr lang="en-GB" dirty="0"/>
          </a:p>
        </p:txBody>
      </p:sp>
    </p:spTree>
    <p:extLst>
      <p:ext uri="{BB962C8B-B14F-4D97-AF65-F5344CB8AC3E}">
        <p14:creationId xmlns:p14="http://schemas.microsoft.com/office/powerpoint/2010/main" val="943959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1000"/>
                                        <p:tgtEl>
                                          <p:spTgt spid="4">
                                            <p:txEl>
                                              <p:pRg st="1" end="1"/>
                                            </p:txEl>
                                          </p:spTgt>
                                        </p:tgtEl>
                                      </p:cBhvr>
                                    </p:animEffect>
                                    <p:anim calcmode="lin" valueType="num">
                                      <p:cBhvr>
                                        <p:cTn id="2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Effect transition="in" filter="fade">
                                      <p:cBhvr>
                                        <p:cTn id="35" dur="1000"/>
                                        <p:tgtEl>
                                          <p:spTgt spid="4">
                                            <p:txEl>
                                              <p:pRg st="3" end="3"/>
                                            </p:txEl>
                                          </p:spTgt>
                                        </p:tgtEl>
                                      </p:cBhvr>
                                    </p:animEffect>
                                    <p:anim calcmode="lin" valueType="num">
                                      <p:cBhvr>
                                        <p:cTn id="3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4" end="4"/>
                                            </p:txEl>
                                          </p:spTgt>
                                        </p:tgtEl>
                                        <p:attrNameLst>
                                          <p:attrName>style.visibility</p:attrName>
                                        </p:attrNameLst>
                                      </p:cBhvr>
                                      <p:to>
                                        <p:strVal val="visible"/>
                                      </p:to>
                                    </p:set>
                                    <p:animEffect transition="in" filter="fade">
                                      <p:cBhvr>
                                        <p:cTn id="42" dur="1000"/>
                                        <p:tgtEl>
                                          <p:spTgt spid="4">
                                            <p:txEl>
                                              <p:pRg st="4" end="4"/>
                                            </p:txEl>
                                          </p:spTgt>
                                        </p:tgtEl>
                                      </p:cBhvr>
                                    </p:animEffect>
                                    <p:anim calcmode="lin" valueType="num">
                                      <p:cBhvr>
                                        <p:cTn id="4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1B9E8-509A-4A06-8284-644950E6FE5B}"/>
              </a:ext>
            </a:extLst>
          </p:cNvPr>
          <p:cNvSpPr>
            <a:spLocks noGrp="1"/>
          </p:cNvSpPr>
          <p:nvPr>
            <p:ph type="title"/>
          </p:nvPr>
        </p:nvSpPr>
        <p:spPr>
          <a:solidFill>
            <a:srgbClr val="92D050"/>
          </a:solidFill>
        </p:spPr>
        <p:txBody>
          <a:bodyPr/>
          <a:lstStyle/>
          <a:p>
            <a:r>
              <a:rPr lang="en-GB" dirty="0">
                <a:solidFill>
                  <a:schemeClr val="bg1"/>
                </a:solidFill>
              </a:rPr>
              <a:t>Research Ethics – Core Principles</a:t>
            </a:r>
          </a:p>
        </p:txBody>
      </p:sp>
      <p:graphicFrame>
        <p:nvGraphicFramePr>
          <p:cNvPr id="4" name="Content Placeholder 3">
            <a:extLst>
              <a:ext uri="{FF2B5EF4-FFF2-40B4-BE49-F238E27FC236}">
                <a16:creationId xmlns:a16="http://schemas.microsoft.com/office/drawing/2014/main" id="{45B99E02-F833-4615-99E5-60B7F4EC2FE3}"/>
              </a:ext>
            </a:extLst>
          </p:cNvPr>
          <p:cNvGraphicFramePr>
            <a:graphicFrameLocks noGrp="1"/>
          </p:cNvGraphicFramePr>
          <p:nvPr>
            <p:ph idx="1"/>
            <p:extLst>
              <p:ext uri="{D42A27DB-BD31-4B8C-83A1-F6EECF244321}">
                <p14:modId xmlns:p14="http://schemas.microsoft.com/office/powerpoint/2010/main" val="1200545680"/>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47001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B55E-78F5-4700-951C-085B975A261E}"/>
              </a:ext>
            </a:extLst>
          </p:cNvPr>
          <p:cNvSpPr>
            <a:spLocks noGrp="1"/>
          </p:cNvSpPr>
          <p:nvPr>
            <p:ph type="title"/>
          </p:nvPr>
        </p:nvSpPr>
        <p:spPr>
          <a:solidFill>
            <a:srgbClr val="92D050"/>
          </a:solidFill>
        </p:spPr>
        <p:txBody>
          <a:bodyPr/>
          <a:lstStyle/>
          <a:p>
            <a:pPr algn="l"/>
            <a:r>
              <a:rPr lang="en-GB" dirty="0">
                <a:solidFill>
                  <a:schemeClr val="bg1"/>
                </a:solidFill>
              </a:rPr>
              <a:t>Ethics Form</a:t>
            </a:r>
          </a:p>
        </p:txBody>
      </p:sp>
      <p:sp>
        <p:nvSpPr>
          <p:cNvPr id="3" name="Content Placeholder 2">
            <a:extLst>
              <a:ext uri="{FF2B5EF4-FFF2-40B4-BE49-F238E27FC236}">
                <a16:creationId xmlns:a16="http://schemas.microsoft.com/office/drawing/2014/main" id="{56752962-EA31-40E2-AA60-172A7C2A3FEE}"/>
              </a:ext>
            </a:extLst>
          </p:cNvPr>
          <p:cNvSpPr>
            <a:spLocks noGrp="1"/>
          </p:cNvSpPr>
          <p:nvPr>
            <p:ph sz="half" idx="1"/>
          </p:nvPr>
        </p:nvSpPr>
        <p:spPr>
          <a:xfrm>
            <a:off x="609600" y="1848395"/>
            <a:ext cx="5384800" cy="3989040"/>
          </a:xfrm>
        </p:spPr>
        <p:txBody>
          <a:bodyPr>
            <a:normAutofit fontScale="92500" lnSpcReduction="20000"/>
          </a:bodyPr>
          <a:lstStyle/>
          <a:p>
            <a:r>
              <a:rPr lang="en-GB" dirty="0"/>
              <a:t>Must be completed for all dissertations – template on Moodle</a:t>
            </a:r>
          </a:p>
          <a:p>
            <a:pPr marL="0" indent="0">
              <a:buNone/>
            </a:pPr>
            <a:endParaRPr lang="en-GB" dirty="0"/>
          </a:p>
          <a:p>
            <a:r>
              <a:rPr lang="en-GB" dirty="0"/>
              <a:t>Approval granted asap</a:t>
            </a:r>
          </a:p>
          <a:p>
            <a:pPr marL="0" indent="0">
              <a:buNone/>
            </a:pPr>
            <a:endParaRPr lang="en-GB" dirty="0"/>
          </a:p>
          <a:p>
            <a:r>
              <a:rPr lang="en-GB" dirty="0"/>
              <a:t>Ethics panel – if necessary</a:t>
            </a:r>
          </a:p>
          <a:p>
            <a:pPr marL="0" indent="0">
              <a:buNone/>
            </a:pPr>
            <a:endParaRPr lang="en-GB" dirty="0"/>
          </a:p>
          <a:p>
            <a:r>
              <a:rPr lang="en-GB" dirty="0"/>
              <a:t>Vulnerable adults/children; offenders</a:t>
            </a:r>
          </a:p>
          <a:p>
            <a:pPr marL="0" indent="0">
              <a:buNone/>
            </a:pPr>
            <a:endParaRPr lang="en-GB" dirty="0"/>
          </a:p>
        </p:txBody>
      </p:sp>
      <p:sp>
        <p:nvSpPr>
          <p:cNvPr id="6" name="Content Placeholder 5">
            <a:extLst>
              <a:ext uri="{FF2B5EF4-FFF2-40B4-BE49-F238E27FC236}">
                <a16:creationId xmlns:a16="http://schemas.microsoft.com/office/drawing/2014/main" id="{F8A2823B-2A7C-411C-BD0A-582DA87501A1}"/>
              </a:ext>
            </a:extLst>
          </p:cNvPr>
          <p:cNvSpPr>
            <a:spLocks noGrp="1"/>
          </p:cNvSpPr>
          <p:nvPr>
            <p:ph sz="half" idx="2"/>
          </p:nvPr>
        </p:nvSpPr>
        <p:spPr/>
        <p:txBody>
          <a:bodyPr/>
          <a:lstStyle/>
          <a:p>
            <a:endParaRPr lang="en-GB"/>
          </a:p>
        </p:txBody>
      </p:sp>
      <p:pic>
        <p:nvPicPr>
          <p:cNvPr id="8" name="Picture 7">
            <a:extLst>
              <a:ext uri="{FF2B5EF4-FFF2-40B4-BE49-F238E27FC236}">
                <a16:creationId xmlns:a16="http://schemas.microsoft.com/office/drawing/2014/main" id="{481954E1-640D-4732-A530-BEDB94F61165}"/>
              </a:ext>
            </a:extLst>
          </p:cNvPr>
          <p:cNvPicPr>
            <a:picLocks noChangeAspect="1"/>
          </p:cNvPicPr>
          <p:nvPr/>
        </p:nvPicPr>
        <p:blipFill>
          <a:blip r:embed="rId3"/>
          <a:stretch>
            <a:fillRect/>
          </a:stretch>
        </p:blipFill>
        <p:spPr>
          <a:xfrm>
            <a:off x="5262433" y="1720516"/>
            <a:ext cx="6692779" cy="38687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6734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erson holding a clipboard&#10;&#10;Description automatically generated with low confidence">
            <a:extLst>
              <a:ext uri="{FF2B5EF4-FFF2-40B4-BE49-F238E27FC236}">
                <a16:creationId xmlns:a16="http://schemas.microsoft.com/office/drawing/2014/main" id="{4A73785F-B411-51F2-5213-0B2FED9A5E6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59382" y="68263"/>
            <a:ext cx="8873235" cy="6721475"/>
          </a:xfrm>
          <a:noFill/>
        </p:spPr>
      </p:pic>
    </p:spTree>
    <p:extLst>
      <p:ext uri="{BB962C8B-B14F-4D97-AF65-F5344CB8AC3E}">
        <p14:creationId xmlns:p14="http://schemas.microsoft.com/office/powerpoint/2010/main" val="26722675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447C4-9AF9-4C14-AD14-36DAB2068D16}"/>
              </a:ext>
            </a:extLst>
          </p:cNvPr>
          <p:cNvSpPr>
            <a:spLocks noGrp="1"/>
          </p:cNvSpPr>
          <p:nvPr>
            <p:ph type="title"/>
          </p:nvPr>
        </p:nvSpPr>
        <p:spPr>
          <a:solidFill>
            <a:srgbClr val="92D050"/>
          </a:solidFill>
        </p:spPr>
        <p:txBody>
          <a:bodyPr/>
          <a:lstStyle/>
          <a:p>
            <a:r>
              <a:rPr lang="en-GB" dirty="0">
                <a:solidFill>
                  <a:schemeClr val="bg1"/>
                </a:solidFill>
              </a:rPr>
              <a:t>Dissertation Proposal - Submission</a:t>
            </a:r>
          </a:p>
        </p:txBody>
      </p:sp>
      <p:sp>
        <p:nvSpPr>
          <p:cNvPr id="3" name="Content Placeholder 2">
            <a:extLst>
              <a:ext uri="{FF2B5EF4-FFF2-40B4-BE49-F238E27FC236}">
                <a16:creationId xmlns:a16="http://schemas.microsoft.com/office/drawing/2014/main" id="{EB20C446-0C68-412E-B706-BD85068DE46A}"/>
              </a:ext>
            </a:extLst>
          </p:cNvPr>
          <p:cNvSpPr>
            <a:spLocks noGrp="1"/>
          </p:cNvSpPr>
          <p:nvPr>
            <p:ph idx="1"/>
          </p:nvPr>
        </p:nvSpPr>
        <p:spPr/>
        <p:txBody>
          <a:bodyPr>
            <a:normAutofit/>
          </a:bodyPr>
          <a:lstStyle/>
          <a:p>
            <a:pPr marL="0" indent="0">
              <a:buNone/>
            </a:pPr>
            <a:endParaRPr lang="en-GB" dirty="0"/>
          </a:p>
          <a:p>
            <a:endParaRPr lang="en-GB" dirty="0"/>
          </a:p>
        </p:txBody>
      </p:sp>
      <p:graphicFrame>
        <p:nvGraphicFramePr>
          <p:cNvPr id="4" name="Table 3">
            <a:extLst>
              <a:ext uri="{FF2B5EF4-FFF2-40B4-BE49-F238E27FC236}">
                <a16:creationId xmlns:a16="http://schemas.microsoft.com/office/drawing/2014/main" id="{4762CC3B-C938-648A-42F1-33D90A511401}"/>
              </a:ext>
            </a:extLst>
          </p:cNvPr>
          <p:cNvGraphicFramePr>
            <a:graphicFrameLocks noGrp="1"/>
          </p:cNvGraphicFramePr>
          <p:nvPr>
            <p:extLst>
              <p:ext uri="{D42A27DB-BD31-4B8C-83A1-F6EECF244321}">
                <p14:modId xmlns:p14="http://schemas.microsoft.com/office/powerpoint/2010/main" val="3043135833"/>
              </p:ext>
            </p:extLst>
          </p:nvPr>
        </p:nvGraphicFramePr>
        <p:xfrm>
          <a:off x="1085857" y="2350202"/>
          <a:ext cx="10020286" cy="2834640"/>
        </p:xfrm>
        <a:graphic>
          <a:graphicData uri="http://schemas.openxmlformats.org/drawingml/2006/table">
            <a:tbl>
              <a:tblPr firstRow="1" bandRow="1">
                <a:tableStyleId>{22838BEF-8BB2-4498-84A7-C5851F593DF1}</a:tableStyleId>
              </a:tblPr>
              <a:tblGrid>
                <a:gridCol w="6006787">
                  <a:extLst>
                    <a:ext uri="{9D8B030D-6E8A-4147-A177-3AD203B41FA5}">
                      <a16:colId xmlns:a16="http://schemas.microsoft.com/office/drawing/2014/main" val="1031839229"/>
                    </a:ext>
                  </a:extLst>
                </a:gridCol>
                <a:gridCol w="4013499">
                  <a:extLst>
                    <a:ext uri="{9D8B030D-6E8A-4147-A177-3AD203B41FA5}">
                      <a16:colId xmlns:a16="http://schemas.microsoft.com/office/drawing/2014/main" val="641980230"/>
                    </a:ext>
                  </a:extLst>
                </a:gridCol>
              </a:tblGrid>
              <a:tr h="2071992">
                <a:tc>
                  <a:txBody>
                    <a:bodyPr/>
                    <a:lstStyle/>
                    <a:p>
                      <a:pPr algn="ctr"/>
                      <a:r>
                        <a:rPr lang="en-US" sz="6000" b="0" dirty="0"/>
                        <a:t>Proposal </a:t>
                      </a:r>
                      <a:br>
                        <a:rPr lang="en-US" sz="6000" b="0" dirty="0"/>
                      </a:br>
                      <a:r>
                        <a:rPr lang="en-US" sz="6000" b="0" u="sng" dirty="0"/>
                        <a:t>and</a:t>
                      </a:r>
                      <a:r>
                        <a:rPr lang="en-US" sz="6000" b="0" dirty="0"/>
                        <a:t> </a:t>
                      </a:r>
                      <a:br>
                        <a:rPr lang="en-US" sz="6000" b="0" dirty="0"/>
                      </a:br>
                      <a:r>
                        <a:rPr lang="en-US" sz="6000" b="0" dirty="0"/>
                        <a:t>Ethics Forms </a:t>
                      </a:r>
                    </a:p>
                  </a:txBody>
                  <a:tcPr/>
                </a:tc>
                <a:tc>
                  <a:txBody>
                    <a:bodyPr/>
                    <a:lstStyle/>
                    <a:p>
                      <a:pPr algn="ctr"/>
                      <a:r>
                        <a:rPr lang="en-US" sz="6000" b="0" dirty="0"/>
                        <a:t>Friday 20</a:t>
                      </a:r>
                      <a:r>
                        <a:rPr lang="en-US" sz="6000" b="0" baseline="30000" dirty="0"/>
                        <a:t>Th</a:t>
                      </a:r>
                      <a:r>
                        <a:rPr lang="en-US" sz="6000" b="0" dirty="0"/>
                        <a:t> October 23:59hrs </a:t>
                      </a:r>
                    </a:p>
                  </a:txBody>
                  <a:tcPr/>
                </a:tc>
                <a:extLst>
                  <a:ext uri="{0D108BD9-81ED-4DB2-BD59-A6C34878D82A}">
                    <a16:rowId xmlns:a16="http://schemas.microsoft.com/office/drawing/2014/main" val="1977996773"/>
                  </a:ext>
                </a:extLst>
              </a:tr>
            </a:tbl>
          </a:graphicData>
        </a:graphic>
      </p:graphicFrame>
    </p:spTree>
    <p:extLst>
      <p:ext uri="{BB962C8B-B14F-4D97-AF65-F5344CB8AC3E}">
        <p14:creationId xmlns:p14="http://schemas.microsoft.com/office/powerpoint/2010/main" val="25169923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92D050"/>
          </a:solidFill>
        </p:spPr>
        <p:txBody>
          <a:bodyPr/>
          <a:lstStyle/>
          <a:p>
            <a:r>
              <a:rPr lang="en-GB" b="1" dirty="0" err="1">
                <a:solidFill>
                  <a:schemeClr val="bg1"/>
                </a:solidFill>
              </a:rPr>
              <a:t>Cwestyniau</a:t>
            </a:r>
            <a:r>
              <a:rPr lang="en-GB" b="1" dirty="0">
                <a:solidFill>
                  <a:schemeClr val="bg1"/>
                </a:solidFill>
              </a:rPr>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1690</Words>
  <Application>Microsoft Office PowerPoint</Application>
  <PresentationFormat>Widescreen</PresentationFormat>
  <Paragraphs>231</Paragraphs>
  <Slides>23</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Myriad Pro</vt:lpstr>
      <vt:lpstr>Arial</vt:lpstr>
      <vt:lpstr>Bahnschrift</vt:lpstr>
      <vt:lpstr>Calibri</vt:lpstr>
      <vt:lpstr>Theme1.thmx first page pp</vt:lpstr>
      <vt:lpstr>BMPL6008  Independent project Proposal/Ethics Workshop  Mike Durke </vt:lpstr>
      <vt:lpstr>PowerPoint Presentation</vt:lpstr>
      <vt:lpstr>Aims</vt:lpstr>
      <vt:lpstr>                   Proposal Template</vt:lpstr>
      <vt:lpstr>“I propose…”</vt:lpstr>
      <vt:lpstr>Why write a proposal ?</vt:lpstr>
      <vt:lpstr>Dissertation Proposal -  Title</vt:lpstr>
      <vt:lpstr>Examples…</vt:lpstr>
      <vt:lpstr>Dissertation proposal – background information</vt:lpstr>
      <vt:lpstr>Dissertation Proposal – Research Aim</vt:lpstr>
      <vt:lpstr>Research proposal – Research Objectives</vt:lpstr>
      <vt:lpstr>Aim &amp; Objectives - Example</vt:lpstr>
      <vt:lpstr>Top tip - Objectives</vt:lpstr>
      <vt:lpstr>Dissertation proposal – Research methods</vt:lpstr>
      <vt:lpstr>Research methods</vt:lpstr>
      <vt:lpstr>Dissertation proposal - Timeline</vt:lpstr>
      <vt:lpstr> Deadlines to Guide Progress </vt:lpstr>
      <vt:lpstr>Dissertation Proposal - Ethics</vt:lpstr>
      <vt:lpstr>Research Ethics – Core Principles</vt:lpstr>
      <vt:lpstr>Ethics Form</vt:lpstr>
      <vt:lpstr>PowerPoint Presentation</vt:lpstr>
      <vt:lpstr>Dissertation Proposal - Submission</vt:lpstr>
      <vt:lpstr>Cwestyniau/Questions?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Mike Durke</cp:lastModifiedBy>
  <cp:revision>19</cp:revision>
  <cp:lastPrinted>2022-03-01T12:52:44Z</cp:lastPrinted>
  <dcterms:created xsi:type="dcterms:W3CDTF">2021-10-13T07:56:41Z</dcterms:created>
  <dcterms:modified xsi:type="dcterms:W3CDTF">2023-09-27T13:50:32Z</dcterms:modified>
</cp:coreProperties>
</file>