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1" r:id="rId7"/>
    <p:sldId id="262" r:id="rId8"/>
    <p:sldId id="263" r:id="rId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65" d="100"/>
          <a:sy n="65" d="100"/>
        </p:scale>
        <p:origin x="252"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463AE16-40B4-4DAA-A4DC-46F6BB362ADE}" type="doc">
      <dgm:prSet loTypeId="urn:microsoft.com/office/officeart/2005/8/layout/default" loCatId="list" qsTypeId="urn:microsoft.com/office/officeart/2005/8/quickstyle/simple1" qsCatId="simple" csTypeId="urn:microsoft.com/office/officeart/2005/8/colors/colorful1" csCatId="colorful"/>
      <dgm:spPr/>
      <dgm:t>
        <a:bodyPr/>
        <a:lstStyle/>
        <a:p>
          <a:endParaRPr lang="en-US"/>
        </a:p>
      </dgm:t>
    </dgm:pt>
    <dgm:pt modelId="{86F1DF30-28E0-4659-B932-234C326F3FE5}">
      <dgm:prSet/>
      <dgm:spPr/>
      <dgm:t>
        <a:bodyPr/>
        <a:lstStyle/>
        <a:p>
          <a:r>
            <a:rPr lang="en-GB" b="1" dirty="0">
              <a:solidFill>
                <a:schemeClr val="bg2"/>
              </a:solidFill>
            </a:rPr>
            <a:t>The </a:t>
          </a:r>
          <a:r>
            <a:rPr lang="en-GB" b="1" i="0" dirty="0">
              <a:solidFill>
                <a:schemeClr val="bg2"/>
              </a:solidFill>
            </a:rPr>
            <a:t>substitute aspect, Arcadia could have embraced various other products to run its business in the changing market.</a:t>
          </a:r>
          <a:endParaRPr lang="en-US" b="1" dirty="0">
            <a:solidFill>
              <a:schemeClr val="bg2"/>
            </a:solidFill>
          </a:endParaRPr>
        </a:p>
      </dgm:t>
    </dgm:pt>
    <dgm:pt modelId="{1ABE5B26-0DE7-4A2D-B05D-4AE588BAC214}" type="parTrans" cxnId="{84285E73-C2EB-4A34-8423-9C2F512F2B08}">
      <dgm:prSet/>
      <dgm:spPr/>
      <dgm:t>
        <a:bodyPr/>
        <a:lstStyle/>
        <a:p>
          <a:endParaRPr lang="en-US"/>
        </a:p>
      </dgm:t>
    </dgm:pt>
    <dgm:pt modelId="{E247B70A-33A6-45BC-B967-DDCF5CE3BFB4}" type="sibTrans" cxnId="{84285E73-C2EB-4A34-8423-9C2F512F2B08}">
      <dgm:prSet/>
      <dgm:spPr/>
      <dgm:t>
        <a:bodyPr/>
        <a:lstStyle/>
        <a:p>
          <a:endParaRPr lang="en-US"/>
        </a:p>
      </dgm:t>
    </dgm:pt>
    <dgm:pt modelId="{C091FA6C-C5CD-4ABD-818E-1468E1DA6891}">
      <dgm:prSet/>
      <dgm:spPr/>
      <dgm:t>
        <a:bodyPr/>
        <a:lstStyle/>
        <a:p>
          <a:r>
            <a:rPr lang="en-GB" b="0" i="0"/>
            <a:t>t</a:t>
          </a:r>
          <a:r>
            <a:rPr lang="en-US" b="0" i="0"/>
            <a:t>he </a:t>
          </a:r>
          <a:r>
            <a:rPr lang="en-US" b="1" i="0"/>
            <a:t>combined </a:t>
          </a:r>
          <a:r>
            <a:rPr lang="en-US" b="0" i="0"/>
            <a:t>aspect, Arcadia might have collaborated with other popular brands in the market.</a:t>
          </a:r>
          <a:endParaRPr lang="en-US"/>
        </a:p>
      </dgm:t>
    </dgm:pt>
    <dgm:pt modelId="{985CBC3D-8FC5-405F-BE2E-8256138F2616}" type="parTrans" cxnId="{36F00161-8AC9-432D-B41D-43B620156FE1}">
      <dgm:prSet/>
      <dgm:spPr/>
      <dgm:t>
        <a:bodyPr/>
        <a:lstStyle/>
        <a:p>
          <a:endParaRPr lang="en-US"/>
        </a:p>
      </dgm:t>
    </dgm:pt>
    <dgm:pt modelId="{3CA18ECB-3DA4-4435-BA54-FEC1EFAB3968}" type="sibTrans" cxnId="{36F00161-8AC9-432D-B41D-43B620156FE1}">
      <dgm:prSet/>
      <dgm:spPr/>
      <dgm:t>
        <a:bodyPr/>
        <a:lstStyle/>
        <a:p>
          <a:endParaRPr lang="en-US"/>
        </a:p>
      </dgm:t>
    </dgm:pt>
    <dgm:pt modelId="{17BF126F-6C00-4C79-ABA0-1155EED4457B}">
      <dgm:prSet/>
      <dgm:spPr/>
      <dgm:t>
        <a:bodyPr/>
        <a:lstStyle/>
        <a:p>
          <a:r>
            <a:rPr lang="en-US"/>
            <a:t>the </a:t>
          </a:r>
          <a:r>
            <a:rPr lang="en-US" b="1"/>
            <a:t>adaptation</a:t>
          </a:r>
          <a:r>
            <a:rPr lang="en-US"/>
            <a:t> aspect, this company might have established an E-commerce method within the company.</a:t>
          </a:r>
        </a:p>
      </dgm:t>
    </dgm:pt>
    <dgm:pt modelId="{5E625083-9DD0-48E2-ABCB-DBCE0E96A2DC}" type="parTrans" cxnId="{97C27A5F-8CAF-41C8-B7B8-5454FDC1E48B}">
      <dgm:prSet/>
      <dgm:spPr/>
      <dgm:t>
        <a:bodyPr/>
        <a:lstStyle/>
        <a:p>
          <a:endParaRPr lang="en-US"/>
        </a:p>
      </dgm:t>
    </dgm:pt>
    <dgm:pt modelId="{ACA21D40-1F5A-4CD0-822E-64F685A0BED1}" type="sibTrans" cxnId="{97C27A5F-8CAF-41C8-B7B8-5454FDC1E48B}">
      <dgm:prSet/>
      <dgm:spPr/>
      <dgm:t>
        <a:bodyPr/>
        <a:lstStyle/>
        <a:p>
          <a:endParaRPr lang="en-US"/>
        </a:p>
      </dgm:t>
    </dgm:pt>
    <dgm:pt modelId="{386BA862-2C9A-4F6E-A753-AF5FB65D9771}">
      <dgm:prSet/>
      <dgm:spPr/>
      <dgm:t>
        <a:bodyPr/>
        <a:lstStyle/>
        <a:p>
          <a:r>
            <a:rPr lang="en-US"/>
            <a:t>the </a:t>
          </a:r>
          <a:r>
            <a:rPr lang="en-US" b="1"/>
            <a:t>modified </a:t>
          </a:r>
          <a:r>
            <a:rPr lang="en-US"/>
            <a:t>aspect, Arcadia might have modified its marketing strategies compared to other companies. </a:t>
          </a:r>
        </a:p>
      </dgm:t>
    </dgm:pt>
    <dgm:pt modelId="{C2467632-1DB2-4DBB-9127-E16CA5B29571}" type="parTrans" cxnId="{40150CAC-8581-47BE-A762-2562CCCC3DB9}">
      <dgm:prSet/>
      <dgm:spPr/>
      <dgm:t>
        <a:bodyPr/>
        <a:lstStyle/>
        <a:p>
          <a:endParaRPr lang="en-US"/>
        </a:p>
      </dgm:t>
    </dgm:pt>
    <dgm:pt modelId="{E9B0D53D-71BE-4DAA-87DB-009FFA8AAC99}" type="sibTrans" cxnId="{40150CAC-8581-47BE-A762-2562CCCC3DB9}">
      <dgm:prSet/>
      <dgm:spPr/>
      <dgm:t>
        <a:bodyPr/>
        <a:lstStyle/>
        <a:p>
          <a:endParaRPr lang="en-US"/>
        </a:p>
      </dgm:t>
    </dgm:pt>
    <dgm:pt modelId="{F872DC16-26E9-4E75-AB13-1281D136DA32}">
      <dgm:prSet/>
      <dgm:spPr/>
      <dgm:t>
        <a:bodyPr/>
        <a:lstStyle/>
        <a:p>
          <a:r>
            <a:rPr lang="en-US"/>
            <a:t>the </a:t>
          </a:r>
          <a:r>
            <a:rPr lang="en-US" b="1"/>
            <a:t>put-to-another-use</a:t>
          </a:r>
          <a:r>
            <a:rPr lang="en-US"/>
            <a:t> aspect, Arcadia might have invested in various advanced technologies to analyse customers' data and feedback. </a:t>
          </a:r>
        </a:p>
      </dgm:t>
    </dgm:pt>
    <dgm:pt modelId="{970BA933-FC7E-4C41-AB1A-4B6E783A6803}" type="parTrans" cxnId="{04BE61AB-205C-42A0-8DC6-D1B670B053F3}">
      <dgm:prSet/>
      <dgm:spPr/>
      <dgm:t>
        <a:bodyPr/>
        <a:lstStyle/>
        <a:p>
          <a:endParaRPr lang="en-US"/>
        </a:p>
      </dgm:t>
    </dgm:pt>
    <dgm:pt modelId="{4EE156CC-FBCA-4549-8B9F-2BE227364344}" type="sibTrans" cxnId="{04BE61AB-205C-42A0-8DC6-D1B670B053F3}">
      <dgm:prSet/>
      <dgm:spPr/>
      <dgm:t>
        <a:bodyPr/>
        <a:lstStyle/>
        <a:p>
          <a:endParaRPr lang="en-US"/>
        </a:p>
      </dgm:t>
    </dgm:pt>
    <dgm:pt modelId="{6D596120-C743-4CD6-A31D-70AE166D023C}">
      <dgm:prSet/>
      <dgm:spPr/>
      <dgm:t>
        <a:bodyPr/>
        <a:lstStyle/>
        <a:p>
          <a:r>
            <a:rPr lang="en-US" b="1" dirty="0">
              <a:solidFill>
                <a:schemeClr val="bg2"/>
              </a:solidFill>
            </a:rPr>
            <a:t>the elimination aspect, the company could have reduced using its not succeeding brands from the list.</a:t>
          </a:r>
        </a:p>
      </dgm:t>
    </dgm:pt>
    <dgm:pt modelId="{B5A5F8CE-A793-4C69-9F02-1D1C5C24F776}" type="parTrans" cxnId="{8356F70E-360E-44BD-BDA0-161EEE0A065B}">
      <dgm:prSet/>
      <dgm:spPr/>
      <dgm:t>
        <a:bodyPr/>
        <a:lstStyle/>
        <a:p>
          <a:endParaRPr lang="en-US"/>
        </a:p>
      </dgm:t>
    </dgm:pt>
    <dgm:pt modelId="{4B685E65-1FB4-47B6-9E28-7454F3D2140E}" type="sibTrans" cxnId="{8356F70E-360E-44BD-BDA0-161EEE0A065B}">
      <dgm:prSet/>
      <dgm:spPr/>
      <dgm:t>
        <a:bodyPr/>
        <a:lstStyle/>
        <a:p>
          <a:endParaRPr lang="en-US"/>
        </a:p>
      </dgm:t>
    </dgm:pt>
    <dgm:pt modelId="{238CC5E4-3745-4103-8BFA-35CFF3F593C6}">
      <dgm:prSet/>
      <dgm:spPr/>
      <dgm:t>
        <a:bodyPr/>
        <a:lstStyle/>
        <a:p>
          <a:r>
            <a:rPr lang="en-US"/>
            <a:t>the </a:t>
          </a:r>
          <a:r>
            <a:rPr lang="en-US" b="1"/>
            <a:t>reverse</a:t>
          </a:r>
          <a:r>
            <a:rPr lang="en-US"/>
            <a:t> aspect, Arcadia could have paid attention to customers' concerns about clothing creation.</a:t>
          </a:r>
        </a:p>
      </dgm:t>
    </dgm:pt>
    <dgm:pt modelId="{E41B2FA7-4A12-478B-A832-8B9F26BB5015}" type="parTrans" cxnId="{1F8317BE-07F8-4033-AFF9-D973A5BE40E8}">
      <dgm:prSet/>
      <dgm:spPr/>
      <dgm:t>
        <a:bodyPr/>
        <a:lstStyle/>
        <a:p>
          <a:endParaRPr lang="en-US"/>
        </a:p>
      </dgm:t>
    </dgm:pt>
    <dgm:pt modelId="{1845999E-E95C-4368-AC95-B7193DE8E7EB}" type="sibTrans" cxnId="{1F8317BE-07F8-4033-AFF9-D973A5BE40E8}">
      <dgm:prSet/>
      <dgm:spPr/>
      <dgm:t>
        <a:bodyPr/>
        <a:lstStyle/>
        <a:p>
          <a:endParaRPr lang="en-US"/>
        </a:p>
      </dgm:t>
    </dgm:pt>
    <dgm:pt modelId="{E40953E4-C614-4ADB-BDBC-67B2C657FC9D}" type="pres">
      <dgm:prSet presAssocID="{B463AE16-40B4-4DAA-A4DC-46F6BB362ADE}" presName="diagram" presStyleCnt="0">
        <dgm:presLayoutVars>
          <dgm:dir/>
          <dgm:resizeHandles val="exact"/>
        </dgm:presLayoutVars>
      </dgm:prSet>
      <dgm:spPr/>
    </dgm:pt>
    <dgm:pt modelId="{DA57E1F8-7672-40A4-A7F0-C603CBA9E74B}" type="pres">
      <dgm:prSet presAssocID="{86F1DF30-28E0-4659-B932-234C326F3FE5}" presName="node" presStyleLbl="node1" presStyleIdx="0" presStyleCnt="7">
        <dgm:presLayoutVars>
          <dgm:bulletEnabled val="1"/>
        </dgm:presLayoutVars>
      </dgm:prSet>
      <dgm:spPr/>
    </dgm:pt>
    <dgm:pt modelId="{9D88BE55-2367-4E81-BBA3-621703418B7E}" type="pres">
      <dgm:prSet presAssocID="{E247B70A-33A6-45BC-B967-DDCF5CE3BFB4}" presName="sibTrans" presStyleCnt="0"/>
      <dgm:spPr/>
    </dgm:pt>
    <dgm:pt modelId="{81BC3959-17EA-4326-AE4F-190E779D8347}" type="pres">
      <dgm:prSet presAssocID="{C091FA6C-C5CD-4ABD-818E-1468E1DA6891}" presName="node" presStyleLbl="node1" presStyleIdx="1" presStyleCnt="7">
        <dgm:presLayoutVars>
          <dgm:bulletEnabled val="1"/>
        </dgm:presLayoutVars>
      </dgm:prSet>
      <dgm:spPr/>
    </dgm:pt>
    <dgm:pt modelId="{D3280D9A-9C06-4D78-9EA1-BCABCFDA5E18}" type="pres">
      <dgm:prSet presAssocID="{3CA18ECB-3DA4-4435-BA54-FEC1EFAB3968}" presName="sibTrans" presStyleCnt="0"/>
      <dgm:spPr/>
    </dgm:pt>
    <dgm:pt modelId="{08A85024-2610-4FED-9954-BFB305FE6AB0}" type="pres">
      <dgm:prSet presAssocID="{17BF126F-6C00-4C79-ABA0-1155EED4457B}" presName="node" presStyleLbl="node1" presStyleIdx="2" presStyleCnt="7">
        <dgm:presLayoutVars>
          <dgm:bulletEnabled val="1"/>
        </dgm:presLayoutVars>
      </dgm:prSet>
      <dgm:spPr/>
    </dgm:pt>
    <dgm:pt modelId="{B0206789-B7EA-4022-B08B-582EB614A90B}" type="pres">
      <dgm:prSet presAssocID="{ACA21D40-1F5A-4CD0-822E-64F685A0BED1}" presName="sibTrans" presStyleCnt="0"/>
      <dgm:spPr/>
    </dgm:pt>
    <dgm:pt modelId="{BAA10A37-2554-49E0-93FF-E1121961CF31}" type="pres">
      <dgm:prSet presAssocID="{386BA862-2C9A-4F6E-A753-AF5FB65D9771}" presName="node" presStyleLbl="node1" presStyleIdx="3" presStyleCnt="7">
        <dgm:presLayoutVars>
          <dgm:bulletEnabled val="1"/>
        </dgm:presLayoutVars>
      </dgm:prSet>
      <dgm:spPr/>
    </dgm:pt>
    <dgm:pt modelId="{E3C7075F-5CCC-4841-9687-3959150C9BD2}" type="pres">
      <dgm:prSet presAssocID="{E9B0D53D-71BE-4DAA-87DB-009FFA8AAC99}" presName="sibTrans" presStyleCnt="0"/>
      <dgm:spPr/>
    </dgm:pt>
    <dgm:pt modelId="{5DA37DF6-5471-4947-B066-2203E19E37A5}" type="pres">
      <dgm:prSet presAssocID="{F872DC16-26E9-4E75-AB13-1281D136DA32}" presName="node" presStyleLbl="node1" presStyleIdx="4" presStyleCnt="7">
        <dgm:presLayoutVars>
          <dgm:bulletEnabled val="1"/>
        </dgm:presLayoutVars>
      </dgm:prSet>
      <dgm:spPr/>
    </dgm:pt>
    <dgm:pt modelId="{BD803C11-B19E-46C9-825B-7D80A38243D6}" type="pres">
      <dgm:prSet presAssocID="{4EE156CC-FBCA-4549-8B9F-2BE227364344}" presName="sibTrans" presStyleCnt="0"/>
      <dgm:spPr/>
    </dgm:pt>
    <dgm:pt modelId="{C95B418B-D7F1-47BD-9BBE-ACAA8204C546}" type="pres">
      <dgm:prSet presAssocID="{6D596120-C743-4CD6-A31D-70AE166D023C}" presName="node" presStyleLbl="node1" presStyleIdx="5" presStyleCnt="7">
        <dgm:presLayoutVars>
          <dgm:bulletEnabled val="1"/>
        </dgm:presLayoutVars>
      </dgm:prSet>
      <dgm:spPr/>
    </dgm:pt>
    <dgm:pt modelId="{76910569-8598-4B80-B88A-D1BD5DE39A91}" type="pres">
      <dgm:prSet presAssocID="{4B685E65-1FB4-47B6-9E28-7454F3D2140E}" presName="sibTrans" presStyleCnt="0"/>
      <dgm:spPr/>
    </dgm:pt>
    <dgm:pt modelId="{DEA7D3F1-4243-46B0-8D71-D80712AE0531}" type="pres">
      <dgm:prSet presAssocID="{238CC5E4-3745-4103-8BFA-35CFF3F593C6}" presName="node" presStyleLbl="node1" presStyleIdx="6" presStyleCnt="7">
        <dgm:presLayoutVars>
          <dgm:bulletEnabled val="1"/>
        </dgm:presLayoutVars>
      </dgm:prSet>
      <dgm:spPr/>
    </dgm:pt>
  </dgm:ptLst>
  <dgm:cxnLst>
    <dgm:cxn modelId="{8356F70E-360E-44BD-BDA0-161EEE0A065B}" srcId="{B463AE16-40B4-4DAA-A4DC-46F6BB362ADE}" destId="{6D596120-C743-4CD6-A31D-70AE166D023C}" srcOrd="5" destOrd="0" parTransId="{B5A5F8CE-A793-4C69-9F02-1D1C5C24F776}" sibTransId="{4B685E65-1FB4-47B6-9E28-7454F3D2140E}"/>
    <dgm:cxn modelId="{C6A8C23B-BA74-4B21-BD47-81D9D840234D}" type="presOf" srcId="{17BF126F-6C00-4C79-ABA0-1155EED4457B}" destId="{08A85024-2610-4FED-9954-BFB305FE6AB0}" srcOrd="0" destOrd="0" presId="urn:microsoft.com/office/officeart/2005/8/layout/default"/>
    <dgm:cxn modelId="{97C27A5F-8CAF-41C8-B7B8-5454FDC1E48B}" srcId="{B463AE16-40B4-4DAA-A4DC-46F6BB362ADE}" destId="{17BF126F-6C00-4C79-ABA0-1155EED4457B}" srcOrd="2" destOrd="0" parTransId="{5E625083-9DD0-48E2-ABCB-DBCE0E96A2DC}" sibTransId="{ACA21D40-1F5A-4CD0-822E-64F685A0BED1}"/>
    <dgm:cxn modelId="{36F00161-8AC9-432D-B41D-43B620156FE1}" srcId="{B463AE16-40B4-4DAA-A4DC-46F6BB362ADE}" destId="{C091FA6C-C5CD-4ABD-818E-1468E1DA6891}" srcOrd="1" destOrd="0" parTransId="{985CBC3D-8FC5-405F-BE2E-8256138F2616}" sibTransId="{3CA18ECB-3DA4-4435-BA54-FEC1EFAB3968}"/>
    <dgm:cxn modelId="{D23EE242-23C1-48FC-B7FD-610486F19C34}" type="presOf" srcId="{F872DC16-26E9-4E75-AB13-1281D136DA32}" destId="{5DA37DF6-5471-4947-B066-2203E19E37A5}" srcOrd="0" destOrd="0" presId="urn:microsoft.com/office/officeart/2005/8/layout/default"/>
    <dgm:cxn modelId="{0C112E69-6FED-451D-B12B-F670C3BEFBB1}" type="presOf" srcId="{6D596120-C743-4CD6-A31D-70AE166D023C}" destId="{C95B418B-D7F1-47BD-9BBE-ACAA8204C546}" srcOrd="0" destOrd="0" presId="urn:microsoft.com/office/officeart/2005/8/layout/default"/>
    <dgm:cxn modelId="{84285E73-C2EB-4A34-8423-9C2F512F2B08}" srcId="{B463AE16-40B4-4DAA-A4DC-46F6BB362ADE}" destId="{86F1DF30-28E0-4659-B932-234C326F3FE5}" srcOrd="0" destOrd="0" parTransId="{1ABE5B26-0DE7-4A2D-B05D-4AE588BAC214}" sibTransId="{E247B70A-33A6-45BC-B967-DDCF5CE3BFB4}"/>
    <dgm:cxn modelId="{04BE61AB-205C-42A0-8DC6-D1B670B053F3}" srcId="{B463AE16-40B4-4DAA-A4DC-46F6BB362ADE}" destId="{F872DC16-26E9-4E75-AB13-1281D136DA32}" srcOrd="4" destOrd="0" parTransId="{970BA933-FC7E-4C41-AB1A-4B6E783A6803}" sibTransId="{4EE156CC-FBCA-4549-8B9F-2BE227364344}"/>
    <dgm:cxn modelId="{40150CAC-8581-47BE-A762-2562CCCC3DB9}" srcId="{B463AE16-40B4-4DAA-A4DC-46F6BB362ADE}" destId="{386BA862-2C9A-4F6E-A753-AF5FB65D9771}" srcOrd="3" destOrd="0" parTransId="{C2467632-1DB2-4DBB-9127-E16CA5B29571}" sibTransId="{E9B0D53D-71BE-4DAA-87DB-009FFA8AAC99}"/>
    <dgm:cxn modelId="{1F8317BE-07F8-4033-AFF9-D973A5BE40E8}" srcId="{B463AE16-40B4-4DAA-A4DC-46F6BB362ADE}" destId="{238CC5E4-3745-4103-8BFA-35CFF3F593C6}" srcOrd="6" destOrd="0" parTransId="{E41B2FA7-4A12-478B-A832-8B9F26BB5015}" sibTransId="{1845999E-E95C-4368-AC95-B7193DE8E7EB}"/>
    <dgm:cxn modelId="{D00079C4-ECAD-4E15-BD79-036A7F1CBC2F}" type="presOf" srcId="{86F1DF30-28E0-4659-B932-234C326F3FE5}" destId="{DA57E1F8-7672-40A4-A7F0-C603CBA9E74B}" srcOrd="0" destOrd="0" presId="urn:microsoft.com/office/officeart/2005/8/layout/default"/>
    <dgm:cxn modelId="{2D26A6C5-ACE1-474D-9A8E-A7097628DF33}" type="presOf" srcId="{B463AE16-40B4-4DAA-A4DC-46F6BB362ADE}" destId="{E40953E4-C614-4ADB-BDBC-67B2C657FC9D}" srcOrd="0" destOrd="0" presId="urn:microsoft.com/office/officeart/2005/8/layout/default"/>
    <dgm:cxn modelId="{68E30BCC-A852-42E5-B18C-84A769226763}" type="presOf" srcId="{386BA862-2C9A-4F6E-A753-AF5FB65D9771}" destId="{BAA10A37-2554-49E0-93FF-E1121961CF31}" srcOrd="0" destOrd="0" presId="urn:microsoft.com/office/officeart/2005/8/layout/default"/>
    <dgm:cxn modelId="{DDBE5FD0-EA5D-4496-9C27-D1E1E3F91901}" type="presOf" srcId="{238CC5E4-3745-4103-8BFA-35CFF3F593C6}" destId="{DEA7D3F1-4243-46B0-8D71-D80712AE0531}" srcOrd="0" destOrd="0" presId="urn:microsoft.com/office/officeart/2005/8/layout/default"/>
    <dgm:cxn modelId="{08CD16F4-3599-455D-B901-910CBF976229}" type="presOf" srcId="{C091FA6C-C5CD-4ABD-818E-1468E1DA6891}" destId="{81BC3959-17EA-4326-AE4F-190E779D8347}" srcOrd="0" destOrd="0" presId="urn:microsoft.com/office/officeart/2005/8/layout/default"/>
    <dgm:cxn modelId="{731B3590-1E56-48F2-B2D6-37158983C802}" type="presParOf" srcId="{E40953E4-C614-4ADB-BDBC-67B2C657FC9D}" destId="{DA57E1F8-7672-40A4-A7F0-C603CBA9E74B}" srcOrd="0" destOrd="0" presId="urn:microsoft.com/office/officeart/2005/8/layout/default"/>
    <dgm:cxn modelId="{1A5FE2E0-7146-4937-BFB1-2FDAAFEB6481}" type="presParOf" srcId="{E40953E4-C614-4ADB-BDBC-67B2C657FC9D}" destId="{9D88BE55-2367-4E81-BBA3-621703418B7E}" srcOrd="1" destOrd="0" presId="urn:microsoft.com/office/officeart/2005/8/layout/default"/>
    <dgm:cxn modelId="{3E0C37FD-31AF-4D97-832D-3B5E717F2435}" type="presParOf" srcId="{E40953E4-C614-4ADB-BDBC-67B2C657FC9D}" destId="{81BC3959-17EA-4326-AE4F-190E779D8347}" srcOrd="2" destOrd="0" presId="urn:microsoft.com/office/officeart/2005/8/layout/default"/>
    <dgm:cxn modelId="{A484247E-0BEB-4129-BB41-F9313A59DBFC}" type="presParOf" srcId="{E40953E4-C614-4ADB-BDBC-67B2C657FC9D}" destId="{D3280D9A-9C06-4D78-9EA1-BCABCFDA5E18}" srcOrd="3" destOrd="0" presId="urn:microsoft.com/office/officeart/2005/8/layout/default"/>
    <dgm:cxn modelId="{9219000D-C5BB-4E0B-8E80-9F9CF52F670B}" type="presParOf" srcId="{E40953E4-C614-4ADB-BDBC-67B2C657FC9D}" destId="{08A85024-2610-4FED-9954-BFB305FE6AB0}" srcOrd="4" destOrd="0" presId="urn:microsoft.com/office/officeart/2005/8/layout/default"/>
    <dgm:cxn modelId="{2A6D620F-5EB0-4EBE-8475-1941FD7170E3}" type="presParOf" srcId="{E40953E4-C614-4ADB-BDBC-67B2C657FC9D}" destId="{B0206789-B7EA-4022-B08B-582EB614A90B}" srcOrd="5" destOrd="0" presId="urn:microsoft.com/office/officeart/2005/8/layout/default"/>
    <dgm:cxn modelId="{912E8353-9C38-48C8-ADB0-FCBD7FE22B85}" type="presParOf" srcId="{E40953E4-C614-4ADB-BDBC-67B2C657FC9D}" destId="{BAA10A37-2554-49E0-93FF-E1121961CF31}" srcOrd="6" destOrd="0" presId="urn:microsoft.com/office/officeart/2005/8/layout/default"/>
    <dgm:cxn modelId="{F9BD27AA-51CC-4918-9518-7D9B2710FAE7}" type="presParOf" srcId="{E40953E4-C614-4ADB-BDBC-67B2C657FC9D}" destId="{E3C7075F-5CCC-4841-9687-3959150C9BD2}" srcOrd="7" destOrd="0" presId="urn:microsoft.com/office/officeart/2005/8/layout/default"/>
    <dgm:cxn modelId="{D2563172-A569-492C-8C9D-5FFC12A0EB64}" type="presParOf" srcId="{E40953E4-C614-4ADB-BDBC-67B2C657FC9D}" destId="{5DA37DF6-5471-4947-B066-2203E19E37A5}" srcOrd="8" destOrd="0" presId="urn:microsoft.com/office/officeart/2005/8/layout/default"/>
    <dgm:cxn modelId="{770AF7BD-2D0C-40C8-AEA9-5129C880EDC7}" type="presParOf" srcId="{E40953E4-C614-4ADB-BDBC-67B2C657FC9D}" destId="{BD803C11-B19E-46C9-825B-7D80A38243D6}" srcOrd="9" destOrd="0" presId="urn:microsoft.com/office/officeart/2005/8/layout/default"/>
    <dgm:cxn modelId="{193A5E0B-1A22-4E6D-AE75-E7C4F5AA9380}" type="presParOf" srcId="{E40953E4-C614-4ADB-BDBC-67B2C657FC9D}" destId="{C95B418B-D7F1-47BD-9BBE-ACAA8204C546}" srcOrd="10" destOrd="0" presId="urn:microsoft.com/office/officeart/2005/8/layout/default"/>
    <dgm:cxn modelId="{88CDFB58-3303-4EBE-9924-9041BA37B42F}" type="presParOf" srcId="{E40953E4-C614-4ADB-BDBC-67B2C657FC9D}" destId="{76910569-8598-4B80-B88A-D1BD5DE39A91}" srcOrd="11" destOrd="0" presId="urn:microsoft.com/office/officeart/2005/8/layout/default"/>
    <dgm:cxn modelId="{4E78FCFF-708D-4BE2-975A-52DEDF9372FE}" type="presParOf" srcId="{E40953E4-C614-4ADB-BDBC-67B2C657FC9D}" destId="{DEA7D3F1-4243-46B0-8D71-D80712AE0531}" srcOrd="12"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A57E1F8-7672-40A4-A7F0-C603CBA9E74B}">
      <dsp:nvSpPr>
        <dsp:cNvPr id="0" name=""/>
        <dsp:cNvSpPr/>
      </dsp:nvSpPr>
      <dsp:spPr>
        <a:xfrm>
          <a:off x="2902" y="197176"/>
          <a:ext cx="2302371" cy="1381422"/>
        </a:xfrm>
        <a:prstGeom prst="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1" kern="1200" dirty="0">
              <a:solidFill>
                <a:schemeClr val="bg2"/>
              </a:solidFill>
            </a:rPr>
            <a:t>The </a:t>
          </a:r>
          <a:r>
            <a:rPr lang="en-GB" sz="1400" b="1" i="0" kern="1200" dirty="0">
              <a:solidFill>
                <a:schemeClr val="bg2"/>
              </a:solidFill>
            </a:rPr>
            <a:t>substitute aspect, Arcadia could have embraced various other products to run its business in the changing market.</a:t>
          </a:r>
          <a:endParaRPr lang="en-US" sz="1400" b="1" kern="1200" dirty="0">
            <a:solidFill>
              <a:schemeClr val="bg2"/>
            </a:solidFill>
          </a:endParaRPr>
        </a:p>
      </dsp:txBody>
      <dsp:txXfrm>
        <a:off x="2902" y="197176"/>
        <a:ext cx="2302371" cy="1381422"/>
      </dsp:txXfrm>
    </dsp:sp>
    <dsp:sp modelId="{81BC3959-17EA-4326-AE4F-190E779D8347}">
      <dsp:nvSpPr>
        <dsp:cNvPr id="0" name=""/>
        <dsp:cNvSpPr/>
      </dsp:nvSpPr>
      <dsp:spPr>
        <a:xfrm>
          <a:off x="2535510" y="197176"/>
          <a:ext cx="2302371" cy="1381422"/>
        </a:xfrm>
        <a:prstGeom prst="rect">
          <a:avLst/>
        </a:prstGeom>
        <a:solidFill>
          <a:schemeClr val="accent3">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0" i="0" kern="1200"/>
            <a:t>t</a:t>
          </a:r>
          <a:r>
            <a:rPr lang="en-US" sz="1400" b="0" i="0" kern="1200"/>
            <a:t>he </a:t>
          </a:r>
          <a:r>
            <a:rPr lang="en-US" sz="1400" b="1" i="0" kern="1200"/>
            <a:t>combined </a:t>
          </a:r>
          <a:r>
            <a:rPr lang="en-US" sz="1400" b="0" i="0" kern="1200"/>
            <a:t>aspect, Arcadia might have collaborated with other popular brands in the market.</a:t>
          </a:r>
          <a:endParaRPr lang="en-US" sz="1400" kern="1200"/>
        </a:p>
      </dsp:txBody>
      <dsp:txXfrm>
        <a:off x="2535510" y="197176"/>
        <a:ext cx="2302371" cy="1381422"/>
      </dsp:txXfrm>
    </dsp:sp>
    <dsp:sp modelId="{08A85024-2610-4FED-9954-BFB305FE6AB0}">
      <dsp:nvSpPr>
        <dsp:cNvPr id="0" name=""/>
        <dsp:cNvSpPr/>
      </dsp:nvSpPr>
      <dsp:spPr>
        <a:xfrm>
          <a:off x="5068118" y="197176"/>
          <a:ext cx="2302371" cy="1381422"/>
        </a:xfrm>
        <a:prstGeom prst="rect">
          <a:avLst/>
        </a:prstGeom>
        <a:solidFill>
          <a:schemeClr val="accent4">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a:t>the </a:t>
          </a:r>
          <a:r>
            <a:rPr lang="en-US" sz="1400" b="1" kern="1200"/>
            <a:t>adaptation</a:t>
          </a:r>
          <a:r>
            <a:rPr lang="en-US" sz="1400" kern="1200"/>
            <a:t> aspect, this company might have established an E-commerce method within the company.</a:t>
          </a:r>
        </a:p>
      </dsp:txBody>
      <dsp:txXfrm>
        <a:off x="5068118" y="197176"/>
        <a:ext cx="2302371" cy="1381422"/>
      </dsp:txXfrm>
    </dsp:sp>
    <dsp:sp modelId="{BAA10A37-2554-49E0-93FF-E1121961CF31}">
      <dsp:nvSpPr>
        <dsp:cNvPr id="0" name=""/>
        <dsp:cNvSpPr/>
      </dsp:nvSpPr>
      <dsp:spPr>
        <a:xfrm>
          <a:off x="7600726" y="197176"/>
          <a:ext cx="2302371" cy="1381422"/>
        </a:xfrm>
        <a:prstGeom prst="rect">
          <a:avLst/>
        </a:prstGeom>
        <a:solidFill>
          <a:schemeClr val="accent5">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a:t>the </a:t>
          </a:r>
          <a:r>
            <a:rPr lang="en-US" sz="1400" b="1" kern="1200"/>
            <a:t>modified </a:t>
          </a:r>
          <a:r>
            <a:rPr lang="en-US" sz="1400" kern="1200"/>
            <a:t>aspect, Arcadia might have modified its marketing strategies compared to other companies. </a:t>
          </a:r>
        </a:p>
      </dsp:txBody>
      <dsp:txXfrm>
        <a:off x="7600726" y="197176"/>
        <a:ext cx="2302371" cy="1381422"/>
      </dsp:txXfrm>
    </dsp:sp>
    <dsp:sp modelId="{5DA37DF6-5471-4947-B066-2203E19E37A5}">
      <dsp:nvSpPr>
        <dsp:cNvPr id="0" name=""/>
        <dsp:cNvSpPr/>
      </dsp:nvSpPr>
      <dsp:spPr>
        <a:xfrm>
          <a:off x="1269206" y="1808836"/>
          <a:ext cx="2302371" cy="1381422"/>
        </a:xfrm>
        <a:prstGeom prst="rect">
          <a:avLst/>
        </a:prstGeom>
        <a:solidFill>
          <a:schemeClr val="accent6">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a:t>the </a:t>
          </a:r>
          <a:r>
            <a:rPr lang="en-US" sz="1400" b="1" kern="1200"/>
            <a:t>put-to-another-use</a:t>
          </a:r>
          <a:r>
            <a:rPr lang="en-US" sz="1400" kern="1200"/>
            <a:t> aspect, Arcadia might have invested in various advanced technologies to analyse customers' data and feedback. </a:t>
          </a:r>
        </a:p>
      </dsp:txBody>
      <dsp:txXfrm>
        <a:off x="1269206" y="1808836"/>
        <a:ext cx="2302371" cy="1381422"/>
      </dsp:txXfrm>
    </dsp:sp>
    <dsp:sp modelId="{C95B418B-D7F1-47BD-9BBE-ACAA8204C546}">
      <dsp:nvSpPr>
        <dsp:cNvPr id="0" name=""/>
        <dsp:cNvSpPr/>
      </dsp:nvSpPr>
      <dsp:spPr>
        <a:xfrm>
          <a:off x="3801814" y="1808836"/>
          <a:ext cx="2302371" cy="1381422"/>
        </a:xfrm>
        <a:prstGeom prst="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b="1" kern="1200" dirty="0">
              <a:solidFill>
                <a:schemeClr val="bg2"/>
              </a:solidFill>
            </a:rPr>
            <a:t>the elimination aspect, the company could have reduced using its not succeeding brands from the list.</a:t>
          </a:r>
        </a:p>
      </dsp:txBody>
      <dsp:txXfrm>
        <a:off x="3801814" y="1808836"/>
        <a:ext cx="2302371" cy="1381422"/>
      </dsp:txXfrm>
    </dsp:sp>
    <dsp:sp modelId="{DEA7D3F1-4243-46B0-8D71-D80712AE0531}">
      <dsp:nvSpPr>
        <dsp:cNvPr id="0" name=""/>
        <dsp:cNvSpPr/>
      </dsp:nvSpPr>
      <dsp:spPr>
        <a:xfrm>
          <a:off x="6334422" y="1808836"/>
          <a:ext cx="2302371" cy="1381422"/>
        </a:xfrm>
        <a:prstGeom prst="rect">
          <a:avLst/>
        </a:prstGeom>
        <a:solidFill>
          <a:schemeClr val="accent3">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a:t>the </a:t>
          </a:r>
          <a:r>
            <a:rPr lang="en-US" sz="1400" b="1" kern="1200"/>
            <a:t>reverse</a:t>
          </a:r>
          <a:r>
            <a:rPr lang="en-US" sz="1400" kern="1200"/>
            <a:t> aspect, Arcadia could have paid attention to customers' concerns about clothing creation.</a:t>
          </a:r>
        </a:p>
      </dsp:txBody>
      <dsp:txXfrm>
        <a:off x="6334422" y="1808836"/>
        <a:ext cx="2302371" cy="1381422"/>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751012" y="609601"/>
            <a:ext cx="8676222" cy="3200400"/>
          </a:xfrm>
        </p:spPr>
        <p:txBody>
          <a:bodyPr anchor="b">
            <a:normAutofit/>
          </a:bodyPr>
          <a:lstStyle>
            <a:lvl1pPr algn="ctr">
              <a:defRPr sz="4800">
                <a:effectLst>
                  <a:glow rad="38100">
                    <a:schemeClr val="bg1">
                      <a:lumMod val="65000"/>
                      <a:lumOff val="35000"/>
                      <a:alpha val="50000"/>
                    </a:schemeClr>
                  </a:glow>
                  <a:outerShdw blurRad="28575" dist="31750" dir="13200000" algn="tl" rotWithShape="0">
                    <a:srgbClr val="000000">
                      <a:alpha val="25000"/>
                    </a:srgbClr>
                  </a:outerShdw>
                </a:effectLst>
              </a:defRPr>
            </a:lvl1pPr>
          </a:lstStyle>
          <a:p>
            <a:r>
              <a:rPr lang="en-US"/>
              <a:t>Click to edit Master title style</a:t>
            </a:r>
            <a:endParaRPr lang="en-US" dirty="0"/>
          </a:p>
        </p:txBody>
      </p:sp>
      <p:sp>
        <p:nvSpPr>
          <p:cNvPr id="3" name="Subtitle 2"/>
          <p:cNvSpPr>
            <a:spLocks noGrp="1"/>
          </p:cNvSpPr>
          <p:nvPr>
            <p:ph type="subTitle" idx="1"/>
          </p:nvPr>
        </p:nvSpPr>
        <p:spPr>
          <a:xfrm>
            <a:off x="1751012" y="3886200"/>
            <a:ext cx="8676222" cy="1905000"/>
          </a:xfrm>
        </p:spPr>
        <p:txBody>
          <a:bodyPr anchor="t">
            <a:normAutofit/>
          </a:bodyPr>
          <a:lstStyle>
            <a:lvl1pPr marL="0" indent="0" algn="ctr">
              <a:buNone/>
              <a:defRPr sz="2100">
                <a:gradFill flip="none" rotWithShape="1">
                  <a:gsLst>
                    <a:gs pos="0">
                      <a:schemeClr val="tx1"/>
                    </a:gs>
                    <a:gs pos="100000">
                      <a:schemeClr val="tx1">
                        <a:lumMod val="75000"/>
                      </a:schemeClr>
                    </a:gs>
                  </a:gsLst>
                  <a:lin ang="5400000" scaled="0"/>
                  <a:tileRect/>
                </a:gra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C75110CA-A036-4937-B018-9795279681EF}" type="datetimeFigureOut">
              <a:rPr lang="en-GB" smtClean="0"/>
              <a:t>13/11/2023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A56F300-2A62-4AA4-9BBE-76B518AE69CF}" type="slidenum">
              <a:rPr lang="en-GB" smtClean="0"/>
              <a:t>‹#›</a:t>
            </a:fld>
            <a:endParaRPr lang="en-GB"/>
          </a:p>
        </p:txBody>
      </p:sp>
    </p:spTree>
    <p:extLst>
      <p:ext uri="{BB962C8B-B14F-4D97-AF65-F5344CB8AC3E}">
        <p14:creationId xmlns:p14="http://schemas.microsoft.com/office/powerpoint/2010/main" val="8346877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75110CA-A036-4937-B018-9795279681EF}" type="datetimeFigureOut">
              <a:rPr lang="en-GB" smtClean="0"/>
              <a:t>13/11/2023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A56F300-2A62-4AA4-9BBE-76B518AE69CF}" type="slidenum">
              <a:rPr lang="en-GB" smtClean="0"/>
              <a:t>‹#›</a:t>
            </a:fld>
            <a:endParaRPr lang="en-GB"/>
          </a:p>
        </p:txBody>
      </p:sp>
    </p:spTree>
    <p:extLst>
      <p:ext uri="{BB962C8B-B14F-4D97-AF65-F5344CB8AC3E}">
        <p14:creationId xmlns:p14="http://schemas.microsoft.com/office/powerpoint/2010/main" val="89009129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751013" y="3308581"/>
            <a:ext cx="8686800" cy="1468800"/>
          </a:xfrm>
        </p:spPr>
        <p:txBody>
          <a:bodyPr anchor="b"/>
          <a:lstStyle>
            <a:lvl1pPr algn="r">
              <a:defRPr sz="4000" b="0" cap="all"/>
            </a:lvl1pPr>
          </a:lstStyle>
          <a:p>
            <a:r>
              <a:rPr lang="en-US"/>
              <a:t>Click to edit Master title style</a:t>
            </a:r>
            <a:endParaRPr lang="en-US" dirty="0"/>
          </a:p>
        </p:txBody>
      </p:sp>
      <p:sp>
        <p:nvSpPr>
          <p:cNvPr id="3" name="Text Placeholder 2"/>
          <p:cNvSpPr>
            <a:spLocks noGrp="1"/>
          </p:cNvSpPr>
          <p:nvPr>
            <p:ph type="body" idx="1"/>
          </p:nvPr>
        </p:nvSpPr>
        <p:spPr>
          <a:xfrm>
            <a:off x="1751011" y="4777381"/>
            <a:ext cx="8686801" cy="860400"/>
          </a:xfrm>
        </p:spPr>
        <p:txBody>
          <a:bodyPr anchor="t">
            <a:normAutofit/>
          </a:bodyPr>
          <a:lstStyle>
            <a:lvl1pPr marL="0" indent="0" algn="r">
              <a:buNone/>
              <a:defRPr sz="2000">
                <a:gradFill flip="none" rotWithShape="1">
                  <a:gsLst>
                    <a:gs pos="0">
                      <a:schemeClr val="tx1"/>
                    </a:gs>
                    <a:gs pos="100000">
                      <a:schemeClr val="tx1">
                        <a:lumMod val="75000"/>
                      </a:schemeClr>
                    </a:gs>
                  </a:gsLst>
                  <a:lin ang="5400000" scaled="0"/>
                  <a:tileRect/>
                </a:gra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5110CA-A036-4937-B018-9795279681EF}" type="datetimeFigureOut">
              <a:rPr lang="en-GB" smtClean="0"/>
              <a:t>13/11/2023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A56F300-2A62-4AA4-9BBE-76B518AE69CF}" type="slidenum">
              <a:rPr lang="en-GB" smtClean="0"/>
              <a:t>‹#›</a:t>
            </a:fld>
            <a:endParaRPr lang="en-GB"/>
          </a:p>
        </p:txBody>
      </p:sp>
    </p:spTree>
    <p:extLst>
      <p:ext uri="{BB962C8B-B14F-4D97-AF65-F5344CB8AC3E}">
        <p14:creationId xmlns:p14="http://schemas.microsoft.com/office/powerpoint/2010/main" val="53985326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41412" y="2666999"/>
            <a:ext cx="4876800" cy="3124201"/>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0612" y="2667000"/>
            <a:ext cx="4876800" cy="312420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75110CA-A036-4937-B018-9795279681EF}" type="datetimeFigureOut">
              <a:rPr lang="en-GB" smtClean="0"/>
              <a:t>13/11/2023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A56F300-2A62-4AA4-9BBE-76B518AE69CF}" type="slidenum">
              <a:rPr lang="en-GB" smtClean="0"/>
              <a:t>‹#›</a:t>
            </a:fld>
            <a:endParaRPr lang="en-GB"/>
          </a:p>
        </p:txBody>
      </p:sp>
    </p:spTree>
    <p:extLst>
      <p:ext uri="{BB962C8B-B14F-4D97-AF65-F5344CB8AC3E}">
        <p14:creationId xmlns:p14="http://schemas.microsoft.com/office/powerpoint/2010/main" val="367660001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429280" y="2658533"/>
            <a:ext cx="4588931"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41412" y="3243262"/>
            <a:ext cx="4876800" cy="2547937"/>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43133" y="2667000"/>
            <a:ext cx="4604280"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0612" y="3243262"/>
            <a:ext cx="4876801" cy="2547937"/>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75110CA-A036-4937-B018-9795279681EF}" type="datetimeFigureOut">
              <a:rPr lang="en-GB" smtClean="0"/>
              <a:t>13/11/2023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A56F300-2A62-4AA4-9BBE-76B518AE69CF}" type="slidenum">
              <a:rPr lang="en-GB" smtClean="0"/>
              <a:t>‹#›</a:t>
            </a:fld>
            <a:endParaRPr lang="en-GB"/>
          </a:p>
        </p:txBody>
      </p:sp>
    </p:spTree>
    <p:extLst>
      <p:ext uri="{BB962C8B-B14F-4D97-AF65-F5344CB8AC3E}">
        <p14:creationId xmlns:p14="http://schemas.microsoft.com/office/powerpoint/2010/main" val="215128225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75110CA-A036-4937-B018-9795279681EF}" type="datetimeFigureOut">
              <a:rPr lang="en-GB" smtClean="0"/>
              <a:t>13/11/2023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A56F300-2A62-4AA4-9BBE-76B518AE69CF}" type="slidenum">
              <a:rPr lang="en-GB" smtClean="0"/>
              <a:t>‹#›</a:t>
            </a:fld>
            <a:endParaRPr lang="en-GB"/>
          </a:p>
        </p:txBody>
      </p:sp>
    </p:spTree>
    <p:extLst>
      <p:ext uri="{BB962C8B-B14F-4D97-AF65-F5344CB8AC3E}">
        <p14:creationId xmlns:p14="http://schemas.microsoft.com/office/powerpoint/2010/main" val="406996439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5110CA-A036-4937-B018-9795279681EF}" type="datetimeFigureOut">
              <a:rPr lang="en-GB" smtClean="0"/>
              <a:t>13/11/2023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CA56F300-2A62-4AA4-9BBE-76B518AE69CF}" type="slidenum">
              <a:rPr lang="en-GB" smtClean="0"/>
              <a:t>‹#›</a:t>
            </a:fld>
            <a:endParaRPr lang="en-GB"/>
          </a:p>
        </p:txBody>
      </p:sp>
    </p:spTree>
    <p:extLst>
      <p:ext uri="{BB962C8B-B14F-4D97-AF65-F5344CB8AC3E}">
        <p14:creationId xmlns:p14="http://schemas.microsoft.com/office/powerpoint/2010/main" val="171521328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1600200"/>
            <a:ext cx="3549121" cy="1371600"/>
          </a:xfrm>
        </p:spPr>
        <p:txBody>
          <a:bodyPr anchor="b">
            <a:normAutofit/>
          </a:bodyPr>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5103812" y="609601"/>
            <a:ext cx="5943601" cy="51816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41411" y="2971800"/>
            <a:ext cx="3549121" cy="1828800"/>
          </a:xfrm>
        </p:spPr>
        <p:txBody>
          <a:bodyPr>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C75110CA-A036-4937-B018-9795279681EF}" type="datetimeFigureOut">
              <a:rPr lang="en-GB" smtClean="0"/>
              <a:t>13/11/2023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A56F300-2A62-4AA4-9BBE-76B518AE69CF}" type="slidenum">
              <a:rPr lang="en-GB" smtClean="0"/>
              <a:t>‹#›</a:t>
            </a:fld>
            <a:endParaRPr lang="en-GB"/>
          </a:p>
        </p:txBody>
      </p:sp>
    </p:spTree>
    <p:extLst>
      <p:ext uri="{BB962C8B-B14F-4D97-AF65-F5344CB8AC3E}">
        <p14:creationId xmlns:p14="http://schemas.microsoft.com/office/powerpoint/2010/main" val="174870283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1600200"/>
            <a:ext cx="5334001" cy="1371600"/>
          </a:xfrm>
        </p:spPr>
        <p:txBody>
          <a:bodyPr anchor="b">
            <a:normAutofit/>
          </a:bodyPr>
          <a:lstStyle>
            <a:lvl1pPr algn="l">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7433733" y="-18288"/>
            <a:ext cx="3276599" cy="6903720"/>
          </a:xfrm>
          <a:ln w="38100">
            <a:gradFill flip="none" rotWithShape="1">
              <a:gsLst>
                <a:gs pos="0">
                  <a:schemeClr val="bg2"/>
                </a:gs>
                <a:gs pos="100000">
                  <a:schemeClr val="bg2">
                    <a:lumMod val="75000"/>
                  </a:schemeClr>
                </a:gs>
              </a:gsLst>
              <a:lin ang="5400000" scaled="0"/>
              <a:tileRect/>
            </a:gradFill>
          </a:ln>
          <a:effectLst>
            <a:innerShdw blurRad="57150" dist="38100" dir="1080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41411" y="2971800"/>
            <a:ext cx="5334001" cy="1828800"/>
          </a:xfrm>
        </p:spPr>
        <p:txBody>
          <a:bodyP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6399212" y="5883275"/>
            <a:ext cx="914400" cy="365125"/>
          </a:xfrm>
        </p:spPr>
        <p:txBody>
          <a:bodyPr/>
          <a:lstStyle/>
          <a:p>
            <a:fld id="{C75110CA-A036-4937-B018-9795279681EF}" type="datetimeFigureOut">
              <a:rPr lang="en-GB" smtClean="0"/>
              <a:t>13/11/2023</a:t>
            </a:fld>
            <a:endParaRPr lang="en-GB"/>
          </a:p>
        </p:txBody>
      </p:sp>
      <p:sp>
        <p:nvSpPr>
          <p:cNvPr id="6" name="Footer Placeholder 5"/>
          <p:cNvSpPr>
            <a:spLocks noGrp="1"/>
          </p:cNvSpPr>
          <p:nvPr>
            <p:ph type="ftr" sz="quarter" idx="11"/>
          </p:nvPr>
        </p:nvSpPr>
        <p:spPr>
          <a:xfrm>
            <a:off x="1141412" y="5883275"/>
            <a:ext cx="5105400" cy="365125"/>
          </a:xfrm>
        </p:spPr>
        <p:txBody>
          <a:bodyPr/>
          <a:lstStyle/>
          <a:p>
            <a:endParaRPr lang="en-GB"/>
          </a:p>
        </p:txBody>
      </p:sp>
      <p:sp>
        <p:nvSpPr>
          <p:cNvPr id="7" name="Slide Number Placeholder 6"/>
          <p:cNvSpPr>
            <a:spLocks noGrp="1"/>
          </p:cNvSpPr>
          <p:nvPr>
            <p:ph type="sldNum" sz="quarter" idx="12"/>
          </p:nvPr>
        </p:nvSpPr>
        <p:spPr>
          <a:xfrm>
            <a:off x="10742612" y="5883275"/>
            <a:ext cx="322567" cy="365125"/>
          </a:xfrm>
        </p:spPr>
        <p:txBody>
          <a:bodyPr/>
          <a:lstStyle/>
          <a:p>
            <a:fld id="{CA56F300-2A62-4AA4-9BBE-76B518AE69CF}" type="slidenum">
              <a:rPr lang="en-GB" smtClean="0"/>
              <a:t>‹#›</a:t>
            </a:fld>
            <a:endParaRPr lang="en-GB"/>
          </a:p>
        </p:txBody>
      </p:sp>
    </p:spTree>
    <p:extLst>
      <p:ext uri="{BB962C8B-B14F-4D97-AF65-F5344CB8AC3E}">
        <p14:creationId xmlns:p14="http://schemas.microsoft.com/office/powerpoint/2010/main" val="102867148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3" y="4732865"/>
            <a:ext cx="99060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9796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41413" y="5299603"/>
            <a:ext cx="9906000" cy="493712"/>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C75110CA-A036-4937-B018-9795279681EF}" type="datetimeFigureOut">
              <a:rPr lang="en-GB" smtClean="0"/>
              <a:t>13/11/2023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A56F300-2A62-4AA4-9BBE-76B518AE69CF}" type="slidenum">
              <a:rPr lang="en-GB" smtClean="0"/>
              <a:t>‹#›</a:t>
            </a:fld>
            <a:endParaRPr lang="en-GB"/>
          </a:p>
        </p:txBody>
      </p:sp>
    </p:spTree>
    <p:extLst>
      <p:ext uri="{BB962C8B-B14F-4D97-AF65-F5344CB8AC3E}">
        <p14:creationId xmlns:p14="http://schemas.microsoft.com/office/powerpoint/2010/main" val="134399141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2" y="609601"/>
            <a:ext cx="9905999" cy="3124199"/>
          </a:xfrm>
        </p:spPr>
        <p:txBody>
          <a:bodyPr anchor="ctr">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1141411" y="4343400"/>
            <a:ext cx="9906000" cy="1447800"/>
          </a:xfrm>
        </p:spPr>
        <p:txBody>
          <a:bodyPr anchor="ctr">
            <a:normAutofit/>
          </a:bodyPr>
          <a:lstStyle>
            <a:lvl1pPr marL="0" indent="0" algn="l">
              <a:buNone/>
              <a:defRPr sz="2000">
                <a:gradFill flip="none" rotWithShape="1">
                  <a:gsLst>
                    <a:gs pos="0">
                      <a:schemeClr val="tx1"/>
                    </a:gs>
                    <a:gs pos="100000">
                      <a:schemeClr val="tx1">
                        <a:lumMod val="75000"/>
                      </a:schemeClr>
                    </a:gs>
                  </a:gsLst>
                  <a:lin ang="5400000" scaled="0"/>
                  <a:tileRect/>
                </a:gra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5110CA-A036-4937-B018-9795279681EF}" type="datetimeFigureOut">
              <a:rPr lang="en-GB" smtClean="0"/>
              <a:t>13/11/2023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A56F300-2A62-4AA4-9BBE-76B518AE69CF}" type="slidenum">
              <a:rPr lang="en-GB" smtClean="0"/>
              <a:t>‹#›</a:t>
            </a:fld>
            <a:endParaRPr lang="en-GB"/>
          </a:p>
        </p:txBody>
      </p:sp>
    </p:spTree>
    <p:extLst>
      <p:ext uri="{BB962C8B-B14F-4D97-AF65-F5344CB8AC3E}">
        <p14:creationId xmlns:p14="http://schemas.microsoft.com/office/powerpoint/2010/main" val="310940062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836612" y="7868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accent1"/>
                </a:solidFill>
              </a:rPr>
              <a:t>“</a:t>
            </a:r>
          </a:p>
        </p:txBody>
      </p:sp>
      <p:sp>
        <p:nvSpPr>
          <p:cNvPr id="15" name="TextBox 14"/>
          <p:cNvSpPr txBox="1"/>
          <p:nvPr/>
        </p:nvSpPr>
        <p:spPr>
          <a:xfrm>
            <a:off x="10437812"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accent1"/>
                </a:solidFill>
              </a:rPr>
              <a:t>”</a:t>
            </a:r>
          </a:p>
        </p:txBody>
      </p:sp>
      <p:sp>
        <p:nvSpPr>
          <p:cNvPr id="2" name="Title 1"/>
          <p:cNvSpPr>
            <a:spLocks noGrp="1"/>
          </p:cNvSpPr>
          <p:nvPr>
            <p:ph type="title"/>
          </p:nvPr>
        </p:nvSpPr>
        <p:spPr>
          <a:xfrm>
            <a:off x="1446213" y="609601"/>
            <a:ext cx="9296398" cy="2743199"/>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674812" y="3352800"/>
            <a:ext cx="8839202"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141411" y="4343400"/>
            <a:ext cx="9906000" cy="1447800"/>
          </a:xfrm>
        </p:spPr>
        <p:txBody>
          <a:bodyPr vert="horz" lIns="91440" tIns="45720" rIns="91440" bIns="45720" rtlCol="0" anchor="ctr">
            <a:normAutofit/>
          </a:bodyPr>
          <a:lstStyle>
            <a:lvl1pPr>
              <a:buNone/>
              <a:defRPr lang="en-US" sz="2000">
                <a:gradFill flip="none" rotWithShape="1">
                  <a:gsLst>
                    <a:gs pos="0">
                      <a:schemeClr val="tx1"/>
                    </a:gs>
                    <a:gs pos="100000">
                      <a:schemeClr val="tx1">
                        <a:lumMod val="75000"/>
                      </a:schemeClr>
                    </a:gs>
                  </a:gsLst>
                  <a:lin ang="5400000" scaled="0"/>
                  <a:tileRect/>
                </a:gradFill>
              </a:defRPr>
            </a:lvl1pPr>
          </a:lstStyle>
          <a:p>
            <a:pPr marL="0" lvl="0" indent="0">
              <a:buNone/>
            </a:pPr>
            <a:r>
              <a:rPr lang="en-US"/>
              <a:t>Click to edit Master text styles</a:t>
            </a:r>
          </a:p>
        </p:txBody>
      </p:sp>
      <p:sp>
        <p:nvSpPr>
          <p:cNvPr id="4" name="Date Placeholder 3"/>
          <p:cNvSpPr>
            <a:spLocks noGrp="1"/>
          </p:cNvSpPr>
          <p:nvPr>
            <p:ph type="dt" sz="half" idx="10"/>
          </p:nvPr>
        </p:nvSpPr>
        <p:spPr/>
        <p:txBody>
          <a:bodyPr/>
          <a:lstStyle/>
          <a:p>
            <a:fld id="{C75110CA-A036-4937-B018-9795279681EF}" type="datetimeFigureOut">
              <a:rPr lang="en-GB" smtClean="0"/>
              <a:t>13/11/2023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A56F300-2A62-4AA4-9BBE-76B518AE69CF}" type="slidenum">
              <a:rPr lang="en-GB" smtClean="0"/>
              <a:t>‹#›</a:t>
            </a:fld>
            <a:endParaRPr lang="en-GB"/>
          </a:p>
        </p:txBody>
      </p:sp>
    </p:spTree>
    <p:extLst>
      <p:ext uri="{BB962C8B-B14F-4D97-AF65-F5344CB8AC3E}">
        <p14:creationId xmlns:p14="http://schemas.microsoft.com/office/powerpoint/2010/main" val="156584988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2" y="3308581"/>
            <a:ext cx="9906000" cy="1468800"/>
          </a:xfrm>
        </p:spPr>
        <p:txBody>
          <a:bodyPr anchor="b">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1141410" y="4777381"/>
            <a:ext cx="9906001" cy="860400"/>
          </a:xfrm>
        </p:spPr>
        <p:txBody>
          <a:bodyPr vert="horz" lIns="91440" tIns="45720" rIns="91440" bIns="45720" rtlCol="0" anchor="t">
            <a:normAutofit/>
          </a:bodyPr>
          <a:lstStyle>
            <a:lvl1pPr>
              <a:defRPr lang="en-US" sz="2000">
                <a:gradFill flip="none" rotWithShape="1">
                  <a:gsLst>
                    <a:gs pos="0">
                      <a:schemeClr val="tx1"/>
                    </a:gs>
                    <a:gs pos="100000">
                      <a:schemeClr val="tx1">
                        <a:lumMod val="75000"/>
                      </a:schemeClr>
                    </a:gs>
                  </a:gsLst>
                  <a:lin ang="5400000" scaled="0"/>
                  <a:tileRect/>
                </a:gradFill>
              </a:defRPr>
            </a:lvl1pPr>
          </a:lstStyle>
          <a:p>
            <a:pPr marL="0" lvl="0" indent="0">
              <a:buNone/>
            </a:pPr>
            <a:r>
              <a:rPr lang="en-US"/>
              <a:t>Click to edit Master text styles</a:t>
            </a:r>
          </a:p>
        </p:txBody>
      </p:sp>
      <p:sp>
        <p:nvSpPr>
          <p:cNvPr id="4" name="Date Placeholder 3"/>
          <p:cNvSpPr>
            <a:spLocks noGrp="1"/>
          </p:cNvSpPr>
          <p:nvPr>
            <p:ph type="dt" sz="half" idx="10"/>
          </p:nvPr>
        </p:nvSpPr>
        <p:spPr/>
        <p:txBody>
          <a:bodyPr/>
          <a:lstStyle/>
          <a:p>
            <a:fld id="{C75110CA-A036-4937-B018-9795279681EF}" type="datetimeFigureOut">
              <a:rPr lang="en-GB" smtClean="0"/>
              <a:t>13/11/2023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A56F300-2A62-4AA4-9BBE-76B518AE69CF}" type="slidenum">
              <a:rPr lang="en-GB" smtClean="0"/>
              <a:t>‹#›</a:t>
            </a:fld>
            <a:endParaRPr lang="en-GB"/>
          </a:p>
        </p:txBody>
      </p:sp>
    </p:spTree>
    <p:extLst>
      <p:ext uri="{BB962C8B-B14F-4D97-AF65-F5344CB8AC3E}">
        <p14:creationId xmlns:p14="http://schemas.microsoft.com/office/powerpoint/2010/main" val="64734137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836612" y="7868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accent1"/>
                </a:solidFill>
              </a:rPr>
              <a:t>“</a:t>
            </a:r>
          </a:p>
        </p:txBody>
      </p:sp>
      <p:sp>
        <p:nvSpPr>
          <p:cNvPr id="15" name="TextBox 14"/>
          <p:cNvSpPr txBox="1"/>
          <p:nvPr/>
        </p:nvSpPr>
        <p:spPr>
          <a:xfrm>
            <a:off x="10437812"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accent1"/>
                </a:solidFill>
              </a:rPr>
              <a:t>”</a:t>
            </a:r>
          </a:p>
        </p:txBody>
      </p:sp>
      <p:sp>
        <p:nvSpPr>
          <p:cNvPr id="2" name="Title 1"/>
          <p:cNvSpPr>
            <a:spLocks noGrp="1"/>
          </p:cNvSpPr>
          <p:nvPr>
            <p:ph type="title"/>
          </p:nvPr>
        </p:nvSpPr>
        <p:spPr>
          <a:xfrm>
            <a:off x="1446213" y="609601"/>
            <a:ext cx="9296398" cy="2743199"/>
          </a:xfrm>
        </p:spPr>
        <p:txBody>
          <a:bodyPr anchor="ctr">
            <a:normAutofit/>
          </a:bodyPr>
          <a:lstStyle>
            <a:lvl1pPr algn="l">
              <a:defRPr sz="3200" b="0" cap="all">
                <a:gradFill flip="none" rotWithShape="1">
                  <a:gsLst>
                    <a:gs pos="0">
                      <a:schemeClr val="tx1"/>
                    </a:gs>
                    <a:gs pos="100000">
                      <a:schemeClr val="tx1">
                        <a:lumMod val="75000"/>
                      </a:schemeClr>
                    </a:gs>
                  </a:gsLst>
                  <a:lin ang="5400000" scaled="0"/>
                  <a:tileRect/>
                </a:gra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141412" y="3886200"/>
            <a:ext cx="9906000" cy="889000"/>
          </a:xfrm>
        </p:spPr>
        <p:txBody>
          <a:bodyPr vert="horz" lIns="91440" tIns="45720" rIns="91440" bIns="45720" rtlCol="0" anchor="b">
            <a:normAutofit/>
          </a:bodyPr>
          <a:lstStyle>
            <a:lvl1pPr>
              <a:buNone/>
              <a:defRPr lang="en-US" sz="2400" b="0" cap="all" dirty="0">
                <a:ln w="3175" cmpd="sng">
                  <a:noFill/>
                </a:ln>
                <a:gradFill flip="none" rotWithShape="1">
                  <a:gsLst>
                    <a:gs pos="0">
                      <a:schemeClr val="tx1"/>
                    </a:gs>
                    <a:gs pos="100000">
                      <a:schemeClr val="tx1">
                        <a:lumMod val="75000"/>
                      </a:schemeClr>
                    </a:gs>
                  </a:gsLst>
                  <a:lin ang="5400000" scaled="0"/>
                  <a:tileRect/>
                </a:gradFill>
                <a:effectLst>
                  <a:glow rad="38100">
                    <a:schemeClr val="bg1">
                      <a:lumMod val="65000"/>
                      <a:lumOff val="35000"/>
                      <a:alpha val="40000"/>
                    </a:schemeClr>
                  </a:glow>
                  <a:outerShdw blurRad="28575" dist="38100" dir="14040000" algn="tl" rotWithShape="0">
                    <a:srgbClr val="000000">
                      <a:alpha val="25000"/>
                    </a:srgbClr>
                  </a:outerShdw>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141411" y="4775200"/>
            <a:ext cx="9906000" cy="1016000"/>
          </a:xfrm>
        </p:spPr>
        <p:txBody>
          <a:bodyPr anchor="t">
            <a:normAutofit/>
          </a:bodyPr>
          <a:lstStyle>
            <a:lvl1pPr marL="0" indent="0" algn="l">
              <a:buNone/>
              <a:defRPr sz="1800">
                <a:gradFill flip="none" rotWithShape="1">
                  <a:gsLst>
                    <a:gs pos="0">
                      <a:schemeClr val="tx1"/>
                    </a:gs>
                    <a:gs pos="100000">
                      <a:schemeClr val="tx1">
                        <a:lumMod val="75000"/>
                      </a:schemeClr>
                    </a:gs>
                  </a:gsLst>
                  <a:lin ang="5400000" scaled="0"/>
                  <a:tileRect/>
                </a:gra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5110CA-A036-4937-B018-9795279681EF}" type="datetimeFigureOut">
              <a:rPr lang="en-GB" smtClean="0"/>
              <a:t>13/11/2023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A56F300-2A62-4AA4-9BBE-76B518AE69CF}" type="slidenum">
              <a:rPr lang="en-GB" smtClean="0"/>
              <a:t>‹#›</a:t>
            </a:fld>
            <a:endParaRPr lang="en-GB"/>
          </a:p>
        </p:txBody>
      </p:sp>
    </p:spTree>
    <p:extLst>
      <p:ext uri="{BB962C8B-B14F-4D97-AF65-F5344CB8AC3E}">
        <p14:creationId xmlns:p14="http://schemas.microsoft.com/office/powerpoint/2010/main" val="295157563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141412" y="609601"/>
            <a:ext cx="9905999" cy="2743199"/>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1141412" y="3505200"/>
            <a:ext cx="9906000" cy="838200"/>
          </a:xfrm>
        </p:spPr>
        <p:txBody>
          <a:bodyPr vert="horz" lIns="91440" tIns="45720" rIns="91440" bIns="45720" rtlCol="0" anchor="b">
            <a:normAutofit/>
          </a:bodyPr>
          <a:lstStyle>
            <a:lvl1pPr>
              <a:buNone/>
              <a:defRPr lang="en-US" sz="2800" b="0" cap="all" dirty="0">
                <a:ln w="3175" cmpd="sng">
                  <a:noFill/>
                </a:ln>
                <a:gradFill flip="none" rotWithShape="1">
                  <a:gsLst>
                    <a:gs pos="0">
                      <a:schemeClr val="tx1"/>
                    </a:gs>
                    <a:gs pos="100000">
                      <a:schemeClr val="tx1">
                        <a:lumMod val="75000"/>
                      </a:schemeClr>
                    </a:gs>
                  </a:gsLst>
                  <a:lin ang="5400000" scaled="0"/>
                  <a:tileRect/>
                </a:gradFill>
                <a:effectLst>
                  <a:glow rad="38100">
                    <a:schemeClr val="bg1">
                      <a:lumMod val="65000"/>
                      <a:lumOff val="35000"/>
                      <a:alpha val="40000"/>
                    </a:schemeClr>
                  </a:glow>
                  <a:outerShdw blurRad="28575" dist="38100" dir="14040000" algn="tl" rotWithShape="0">
                    <a:srgbClr val="000000">
                      <a:alpha val="25000"/>
                    </a:srgbClr>
                  </a:outerShdw>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141411" y="4343400"/>
            <a:ext cx="9906000" cy="1447800"/>
          </a:xfrm>
        </p:spPr>
        <p:txBody>
          <a:bodyPr anchor="t">
            <a:normAutofit/>
          </a:bodyPr>
          <a:lstStyle>
            <a:lvl1pPr marL="0" indent="0" algn="l">
              <a:buNone/>
              <a:defRPr sz="1800">
                <a:gradFill flip="none" rotWithShape="1">
                  <a:gsLst>
                    <a:gs pos="0">
                      <a:schemeClr val="tx1"/>
                    </a:gs>
                    <a:gs pos="100000">
                      <a:schemeClr val="tx1">
                        <a:lumMod val="75000"/>
                      </a:schemeClr>
                    </a:gs>
                  </a:gsLst>
                  <a:lin ang="5400000" scaled="0"/>
                  <a:tileRect/>
                </a:gra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5110CA-A036-4937-B018-9795279681EF}" type="datetimeFigureOut">
              <a:rPr lang="en-GB" smtClean="0"/>
              <a:t>13/11/2023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A56F300-2A62-4AA4-9BBE-76B518AE69CF}" type="slidenum">
              <a:rPr lang="en-GB" smtClean="0"/>
              <a:t>‹#›</a:t>
            </a:fld>
            <a:endParaRPr lang="en-GB"/>
          </a:p>
        </p:txBody>
      </p:sp>
    </p:spTree>
    <p:extLst>
      <p:ext uri="{BB962C8B-B14F-4D97-AF65-F5344CB8AC3E}">
        <p14:creationId xmlns:p14="http://schemas.microsoft.com/office/powerpoint/2010/main" val="240188601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7" name="Title 1"/>
          <p:cNvSpPr>
            <a:spLocks noGrp="1"/>
          </p:cNvSpPr>
          <p:nvPr>
            <p:ph type="title"/>
          </p:nvPr>
        </p:nvSpPr>
        <p:spPr>
          <a:xfrm>
            <a:off x="1141413" y="609600"/>
            <a:ext cx="9905998" cy="1905000"/>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75110CA-A036-4937-B018-9795279681EF}" type="datetimeFigureOut">
              <a:rPr lang="en-GB" smtClean="0"/>
              <a:t>13/11/2023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A56F300-2A62-4AA4-9BBE-76B518AE69CF}" type="slidenum">
              <a:rPr lang="en-GB" smtClean="0"/>
              <a:t>‹#›</a:t>
            </a:fld>
            <a:endParaRPr lang="en-GB"/>
          </a:p>
        </p:txBody>
      </p:sp>
    </p:spTree>
    <p:extLst>
      <p:ext uri="{BB962C8B-B14F-4D97-AF65-F5344CB8AC3E}">
        <p14:creationId xmlns:p14="http://schemas.microsoft.com/office/powerpoint/2010/main" val="77799719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6898" y="609599"/>
            <a:ext cx="2210514" cy="518160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141412" y="609600"/>
            <a:ext cx="7543800" cy="51816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75110CA-A036-4937-B018-9795279681EF}" type="datetimeFigureOut">
              <a:rPr lang="en-GB" smtClean="0"/>
              <a:t>13/11/2023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A56F300-2A62-4AA4-9BBE-76B518AE69CF}" type="slidenum">
              <a:rPr lang="en-GB" smtClean="0"/>
              <a:t>‹#›</a:t>
            </a:fld>
            <a:endParaRPr lang="en-GB"/>
          </a:p>
        </p:txBody>
      </p:sp>
    </p:spTree>
    <p:extLst>
      <p:ext uri="{BB962C8B-B14F-4D97-AF65-F5344CB8AC3E}">
        <p14:creationId xmlns:p14="http://schemas.microsoft.com/office/powerpoint/2010/main" val="318348488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141413" y="609600"/>
            <a:ext cx="9905998" cy="19050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141413" y="2666999"/>
            <a:ext cx="9905998" cy="3124201"/>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837612" y="5883275"/>
            <a:ext cx="1600200" cy="365125"/>
          </a:xfrm>
          <a:prstGeom prst="rect">
            <a:avLst/>
          </a:prstGeom>
        </p:spPr>
        <p:txBody>
          <a:bodyPr vert="horz" lIns="91440" tIns="45720" rIns="91440" bIns="45720" rtlCol="0" anchor="ctr"/>
          <a:lstStyle>
            <a:lvl1pPr algn="r">
              <a:defRPr sz="900" b="1" i="0">
                <a:solidFill>
                  <a:schemeClr val="tx1">
                    <a:lumMod val="75000"/>
                  </a:schemeClr>
                </a:solidFill>
                <a:effectLst>
                  <a:outerShdw blurRad="50800" dist="38100" dir="2700000" algn="tl" rotWithShape="0">
                    <a:srgbClr val="000000">
                      <a:alpha val="43000"/>
                    </a:srgbClr>
                  </a:outerShdw>
                </a:effectLst>
                <a:latin typeface="+mn-lt"/>
              </a:defRPr>
            </a:lvl1pPr>
          </a:lstStyle>
          <a:p>
            <a:fld id="{C75110CA-A036-4937-B018-9795279681EF}" type="datetimeFigureOut">
              <a:rPr lang="en-GB" smtClean="0"/>
              <a:t>13/11/2023</a:t>
            </a:fld>
            <a:endParaRPr lang="en-GB"/>
          </a:p>
        </p:txBody>
      </p:sp>
      <p:sp>
        <p:nvSpPr>
          <p:cNvPr id="5" name="Footer Placeholder 4"/>
          <p:cNvSpPr>
            <a:spLocks noGrp="1"/>
          </p:cNvSpPr>
          <p:nvPr>
            <p:ph type="ftr" sz="quarter" idx="3"/>
          </p:nvPr>
        </p:nvSpPr>
        <p:spPr>
          <a:xfrm>
            <a:off x="1141412" y="5883275"/>
            <a:ext cx="7543800" cy="365125"/>
          </a:xfrm>
          <a:prstGeom prst="rect">
            <a:avLst/>
          </a:prstGeom>
        </p:spPr>
        <p:txBody>
          <a:bodyPr vert="horz" lIns="91440" tIns="45720" rIns="91440" bIns="45720" rtlCol="0" anchor="ctr"/>
          <a:lstStyle>
            <a:lvl1pPr algn="l">
              <a:defRPr sz="900" b="1" i="0">
                <a:solidFill>
                  <a:schemeClr val="tx1">
                    <a:lumMod val="75000"/>
                  </a:schemeClr>
                </a:solidFill>
                <a:effectLst>
                  <a:outerShdw blurRad="50800" dist="38100" dir="2700000" algn="tl" rotWithShape="0">
                    <a:srgbClr val="000000">
                      <a:alpha val="43000"/>
                    </a:srgbClr>
                  </a:outerShdw>
                </a:effectLst>
                <a:latin typeface="+mn-lt"/>
              </a:defRPr>
            </a:lvl1pPr>
          </a:lstStyle>
          <a:p>
            <a:endParaRPr lang="en-GB"/>
          </a:p>
        </p:txBody>
      </p:sp>
      <p:sp>
        <p:nvSpPr>
          <p:cNvPr id="6" name="Slide Number Placeholder 5"/>
          <p:cNvSpPr>
            <a:spLocks noGrp="1"/>
          </p:cNvSpPr>
          <p:nvPr>
            <p:ph type="sldNum" sz="quarter" idx="4"/>
          </p:nvPr>
        </p:nvSpPr>
        <p:spPr>
          <a:xfrm>
            <a:off x="10514012" y="5883275"/>
            <a:ext cx="551167" cy="365125"/>
          </a:xfrm>
          <a:prstGeom prst="rect">
            <a:avLst/>
          </a:prstGeom>
        </p:spPr>
        <p:txBody>
          <a:bodyPr vert="horz" lIns="91440" tIns="45720" rIns="91440" bIns="45720" rtlCol="0" anchor="ctr"/>
          <a:lstStyle>
            <a:lvl1pPr algn="r">
              <a:defRPr sz="900" b="1" i="0">
                <a:solidFill>
                  <a:schemeClr val="tx1">
                    <a:lumMod val="75000"/>
                  </a:schemeClr>
                </a:solidFill>
                <a:effectLst>
                  <a:outerShdw blurRad="50800" dist="38100" dir="2700000" algn="tl" rotWithShape="0">
                    <a:srgbClr val="000000">
                      <a:alpha val="43000"/>
                    </a:srgbClr>
                  </a:outerShdw>
                </a:effectLst>
                <a:latin typeface="+mn-lt"/>
              </a:defRPr>
            </a:lvl1pPr>
          </a:lstStyle>
          <a:p>
            <a:fld id="{CA56F300-2A62-4AA4-9BBE-76B518AE69CF}" type="slidenum">
              <a:rPr lang="en-GB" smtClean="0"/>
              <a:t>‹#›</a:t>
            </a:fld>
            <a:endParaRPr lang="en-GB"/>
          </a:p>
        </p:txBody>
      </p:sp>
    </p:spTree>
    <p:extLst>
      <p:ext uri="{BB962C8B-B14F-4D97-AF65-F5344CB8AC3E}">
        <p14:creationId xmlns:p14="http://schemas.microsoft.com/office/powerpoint/2010/main" val="2513923910"/>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457200" rtl="0" eaLnBrk="1" latinLnBrk="0" hangingPunct="1">
        <a:spcBef>
          <a:spcPct val="0"/>
        </a:spcBef>
        <a:buNone/>
        <a:defRPr sz="3200" kern="1200" cap="all">
          <a:ln w="3175" cmpd="sng">
            <a:noFill/>
          </a:ln>
          <a:gradFill flip="none" rotWithShape="1">
            <a:gsLst>
              <a:gs pos="0">
                <a:schemeClr val="tx1"/>
              </a:gs>
              <a:gs pos="100000">
                <a:schemeClr val="tx1">
                  <a:lumMod val="65000"/>
                </a:schemeClr>
              </a:gs>
            </a:gsLst>
            <a:lin ang="5580000" scaled="0"/>
            <a:tileRect/>
          </a:gradFill>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tx1"/>
        </a:buClr>
        <a:buSzPct val="100000"/>
        <a:buFont typeface="Arial"/>
        <a:buChar char="•"/>
        <a:defRPr sz="20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100000"/>
        <a:buFont typeface="Arial"/>
        <a:buChar char="•"/>
        <a:defRPr sz="18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100000"/>
        <a:buFont typeface="Arial"/>
        <a:buChar char="•"/>
        <a:defRPr sz="16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100000"/>
        <a:buFont typeface="Arial"/>
        <a:buChar char="•"/>
        <a:defRPr sz="14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100000"/>
        <a:buFont typeface="Arial"/>
        <a:buChar char="•"/>
        <a:defRPr sz="14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100000"/>
        <a:buFont typeface="Arial"/>
        <a:buChar char="•"/>
        <a:defRPr sz="12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100000"/>
        <a:buFont typeface="Arial"/>
        <a:buChar char="•"/>
        <a:defRPr sz="12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100000"/>
        <a:buFont typeface="Arial"/>
        <a:buChar char="•"/>
        <a:defRPr sz="12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100000"/>
        <a:buFont typeface="Arial"/>
        <a:buChar char="•"/>
        <a:defRPr sz="12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image" Target="../media/image1.jpe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98B9DBC6-4808-274A-AFCD-51251B655778}"/>
              </a:ext>
            </a:extLst>
          </p:cNvPr>
          <p:cNvSpPr>
            <a:spLocks noGrp="1"/>
          </p:cNvSpPr>
          <p:nvPr>
            <p:ph type="subTitle" idx="1"/>
          </p:nvPr>
        </p:nvSpPr>
        <p:spPr>
          <a:xfrm>
            <a:off x="1927993" y="2223319"/>
            <a:ext cx="8676222" cy="774290"/>
          </a:xfrm>
        </p:spPr>
        <p:txBody>
          <a:bodyPr>
            <a:normAutofit/>
          </a:bodyPr>
          <a:lstStyle/>
          <a:p>
            <a:r>
              <a:rPr lang="en-US" sz="2000" b="1" dirty="0">
                <a:effectLst>
                  <a:glow rad="38100">
                    <a:schemeClr val="bg1">
                      <a:lumMod val="50000"/>
                      <a:lumOff val="50000"/>
                      <a:alpha val="20000"/>
                    </a:schemeClr>
                  </a:glow>
                </a:effectLst>
                <a:latin typeface="Arial" panose="020B0604020202020204" pitchFamily="34" charset="0"/>
                <a:cs typeface="Arial" panose="020B0604020202020204" pitchFamily="34" charset="0"/>
              </a:rPr>
              <a:t> A case of study on Product, Innovation and Navigating Market Challenges</a:t>
            </a:r>
            <a:endParaRPr lang="en-GB" sz="2000" b="1" dirty="0">
              <a:effectLst>
                <a:glow rad="38100">
                  <a:schemeClr val="bg1">
                    <a:lumMod val="50000"/>
                    <a:lumOff val="50000"/>
                    <a:alpha val="20000"/>
                  </a:schemeClr>
                </a:glow>
              </a:effectLst>
              <a:latin typeface="Arial" panose="020B0604020202020204" pitchFamily="34" charset="0"/>
              <a:cs typeface="Arial" panose="020B0604020202020204" pitchFamily="34" charset="0"/>
            </a:endParaRPr>
          </a:p>
        </p:txBody>
      </p:sp>
      <p:pic>
        <p:nvPicPr>
          <p:cNvPr id="5" name="Picture 4" descr="A black text on a white background&#10;&#10;Description automatically generated">
            <a:extLst>
              <a:ext uri="{FF2B5EF4-FFF2-40B4-BE49-F238E27FC236}">
                <a16:creationId xmlns:a16="http://schemas.microsoft.com/office/drawing/2014/main" id="{0F6D6282-8649-372B-9B52-BD38C851C04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667000" y="0"/>
            <a:ext cx="6858000" cy="2050026"/>
          </a:xfrm>
          <a:prstGeom prst="rect">
            <a:avLst/>
          </a:prstGeom>
        </p:spPr>
      </p:pic>
      <p:sp>
        <p:nvSpPr>
          <p:cNvPr id="6" name="TextBox 5">
            <a:extLst>
              <a:ext uri="{FF2B5EF4-FFF2-40B4-BE49-F238E27FC236}">
                <a16:creationId xmlns:a16="http://schemas.microsoft.com/office/drawing/2014/main" id="{2216A580-D96F-4CB6-ED4C-2F9FF6CF7BA7}"/>
              </a:ext>
            </a:extLst>
          </p:cNvPr>
          <p:cNvSpPr txBox="1"/>
          <p:nvPr/>
        </p:nvSpPr>
        <p:spPr>
          <a:xfrm>
            <a:off x="7536426" y="3908323"/>
            <a:ext cx="3805084" cy="1815882"/>
          </a:xfrm>
          <a:prstGeom prst="rect">
            <a:avLst/>
          </a:prstGeom>
          <a:noFill/>
        </p:spPr>
        <p:txBody>
          <a:bodyPr wrap="square" rtlCol="0">
            <a:spAutoFit/>
          </a:bodyPr>
          <a:lstStyle/>
          <a:p>
            <a:r>
              <a:rPr lang="en-GB" sz="1600" b="1" dirty="0">
                <a:latin typeface="Arial" panose="020B0604020202020204" pitchFamily="34" charset="0"/>
                <a:cs typeface="Arial" panose="020B0604020202020204" pitchFamily="34" charset="0"/>
              </a:rPr>
              <a:t>Module Code: BMSW6102 </a:t>
            </a:r>
          </a:p>
          <a:p>
            <a:endParaRPr lang="en-GB" sz="1600" b="1" dirty="0">
              <a:latin typeface="Arial" panose="020B0604020202020204" pitchFamily="34" charset="0"/>
              <a:cs typeface="Arial" panose="020B0604020202020204" pitchFamily="34" charset="0"/>
            </a:endParaRPr>
          </a:p>
          <a:p>
            <a:r>
              <a:rPr lang="en-GB" sz="1600" b="1" dirty="0">
                <a:latin typeface="Arial" panose="020B0604020202020204" pitchFamily="34" charset="0"/>
                <a:cs typeface="Arial" panose="020B0604020202020204" pitchFamily="34" charset="0"/>
              </a:rPr>
              <a:t>Student name: Mihai Nicolae Tincu  </a:t>
            </a:r>
          </a:p>
          <a:p>
            <a:endParaRPr lang="en-GB" sz="1600" b="1" dirty="0">
              <a:latin typeface="Arial" panose="020B0604020202020204" pitchFamily="34" charset="0"/>
              <a:cs typeface="Arial" panose="020B0604020202020204" pitchFamily="34" charset="0"/>
            </a:endParaRPr>
          </a:p>
          <a:p>
            <a:r>
              <a:rPr lang="en-GB" sz="1600" b="1" dirty="0">
                <a:latin typeface="Arial" panose="020B0604020202020204" pitchFamily="34" charset="0"/>
                <a:cs typeface="Arial" panose="020B0604020202020204" pitchFamily="34" charset="0"/>
              </a:rPr>
              <a:t>Student code: 2109992 </a:t>
            </a:r>
          </a:p>
          <a:p>
            <a:endParaRPr lang="en-GB" sz="1600" b="1" dirty="0">
              <a:latin typeface="Arial" panose="020B0604020202020204" pitchFamily="34" charset="0"/>
              <a:cs typeface="Arial" panose="020B0604020202020204" pitchFamily="34" charset="0"/>
            </a:endParaRPr>
          </a:p>
          <a:p>
            <a:r>
              <a:rPr lang="en-GB" sz="1600" b="1" dirty="0">
                <a:latin typeface="Arial" panose="020B0604020202020204" pitchFamily="34" charset="0"/>
                <a:cs typeface="Arial" panose="020B0604020202020204" pitchFamily="34" charset="0"/>
              </a:rPr>
              <a:t>Lecturer’s name: Olu Adegbite</a:t>
            </a:r>
          </a:p>
        </p:txBody>
      </p:sp>
    </p:spTree>
    <p:extLst>
      <p:ext uri="{BB962C8B-B14F-4D97-AF65-F5344CB8AC3E}">
        <p14:creationId xmlns:p14="http://schemas.microsoft.com/office/powerpoint/2010/main" val="231301074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0A27A8D-88D5-8245-08D4-5753D0D6BC8D}"/>
              </a:ext>
            </a:extLst>
          </p:cNvPr>
          <p:cNvSpPr>
            <a:spLocks noGrp="1"/>
          </p:cNvSpPr>
          <p:nvPr>
            <p:ph idx="1"/>
          </p:nvPr>
        </p:nvSpPr>
        <p:spPr>
          <a:xfrm>
            <a:off x="507232" y="808702"/>
            <a:ext cx="9905998" cy="3124201"/>
          </a:xfrm>
        </p:spPr>
        <p:txBody>
          <a:bodyPr/>
          <a:lstStyle/>
          <a:p>
            <a:pPr algn="just"/>
            <a:r>
              <a:rPr lang="en-US" b="1" dirty="0">
                <a:effectLst>
                  <a:glow rad="38100">
                    <a:schemeClr val="bg1">
                      <a:lumMod val="50000"/>
                      <a:lumOff val="50000"/>
                      <a:alpha val="20000"/>
                    </a:schemeClr>
                  </a:glow>
                </a:effectLst>
                <a:latin typeface="Arial" panose="020B0604020202020204" pitchFamily="34" charset="0"/>
                <a:cs typeface="Arial" panose="020B0604020202020204" pitchFamily="34" charset="0"/>
              </a:rPr>
              <a:t>The product that the Arcadia Group Limited Offers </a:t>
            </a:r>
          </a:p>
          <a:p>
            <a:pPr algn="just"/>
            <a:r>
              <a:rPr lang="en-US" b="1" dirty="0">
                <a:effectLst>
                  <a:glow rad="38100">
                    <a:schemeClr val="bg1">
                      <a:lumMod val="50000"/>
                      <a:lumOff val="50000"/>
                      <a:alpha val="20000"/>
                    </a:schemeClr>
                  </a:glow>
                </a:effectLst>
                <a:latin typeface="Arial" panose="020B0604020202020204" pitchFamily="34" charset="0"/>
                <a:cs typeface="Arial" panose="020B0604020202020204" pitchFamily="34" charset="0"/>
              </a:rPr>
              <a:t> How innovation has influenced Arcadia Group Limited (Positively and Negatively) </a:t>
            </a:r>
          </a:p>
          <a:p>
            <a:pPr algn="just"/>
            <a:r>
              <a:rPr lang="en-US" b="1" dirty="0">
                <a:effectLst>
                  <a:glow rad="38100">
                    <a:schemeClr val="bg1">
                      <a:lumMod val="50000"/>
                      <a:lumOff val="50000"/>
                      <a:alpha val="20000"/>
                    </a:schemeClr>
                  </a:glow>
                </a:effectLst>
                <a:latin typeface="Arial" panose="020B0604020202020204" pitchFamily="34" charset="0"/>
                <a:cs typeface="Arial" panose="020B0604020202020204" pitchFamily="34" charset="0"/>
              </a:rPr>
              <a:t>SCAMPER model applied on ARCADIA Group Limited</a:t>
            </a:r>
          </a:p>
          <a:p>
            <a:pPr algn="just"/>
            <a:r>
              <a:rPr lang="en-GB" b="1" dirty="0">
                <a:effectLst>
                  <a:glow rad="38100">
                    <a:schemeClr val="bg1">
                      <a:lumMod val="50000"/>
                      <a:lumOff val="50000"/>
                      <a:alpha val="20000"/>
                    </a:schemeClr>
                  </a:glow>
                </a:effectLst>
                <a:latin typeface="Arial" panose="020B0604020202020204" pitchFamily="34" charset="0"/>
                <a:cs typeface="Arial" panose="020B0604020202020204" pitchFamily="34" charset="0"/>
              </a:rPr>
              <a:t>Conclusion and Recommendation </a:t>
            </a:r>
          </a:p>
        </p:txBody>
      </p:sp>
    </p:spTree>
    <p:extLst>
      <p:ext uri="{BB962C8B-B14F-4D97-AF65-F5344CB8AC3E}">
        <p14:creationId xmlns:p14="http://schemas.microsoft.com/office/powerpoint/2010/main" val="368448998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28000"/>
                <a:satMod val="94000"/>
                <a:lumMod val="20000"/>
              </a:schemeClr>
              <a:schemeClr val="bg2">
                <a:tint val="94000"/>
                <a:shade val="84000"/>
                <a:satMod val="148000"/>
                <a:lumMod val="114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82A694-2372-3FE0-A883-3867A78954B9}"/>
              </a:ext>
            </a:extLst>
          </p:cNvPr>
          <p:cNvSpPr>
            <a:spLocks noGrp="1"/>
          </p:cNvSpPr>
          <p:nvPr>
            <p:ph type="title"/>
          </p:nvPr>
        </p:nvSpPr>
        <p:spPr>
          <a:xfrm>
            <a:off x="643192" y="609600"/>
            <a:ext cx="3643674" cy="1905000"/>
          </a:xfrm>
        </p:spPr>
        <p:txBody>
          <a:bodyPr>
            <a:normAutofit/>
          </a:bodyPr>
          <a:lstStyle/>
          <a:p>
            <a:pPr algn="ctr"/>
            <a:r>
              <a:rPr lang="en-US" sz="2800" b="1" dirty="0">
                <a:effectLst>
                  <a:glow rad="38100">
                    <a:schemeClr val="bg1">
                      <a:lumMod val="65000"/>
                      <a:lumOff val="35000"/>
                      <a:alpha val="40000"/>
                    </a:schemeClr>
                  </a:glow>
                </a:effectLst>
                <a:latin typeface="Arial" panose="020B0604020202020204" pitchFamily="34" charset="0"/>
                <a:cs typeface="Arial" panose="020B0604020202020204" pitchFamily="34" charset="0"/>
              </a:rPr>
              <a:t>The product that the Arcadia Group Limited Offers </a:t>
            </a:r>
            <a:endParaRPr lang="en-GB" sz="2800" dirty="0"/>
          </a:p>
        </p:txBody>
      </p:sp>
      <p:sp>
        <p:nvSpPr>
          <p:cNvPr id="3" name="Content Placeholder 2">
            <a:extLst>
              <a:ext uri="{FF2B5EF4-FFF2-40B4-BE49-F238E27FC236}">
                <a16:creationId xmlns:a16="http://schemas.microsoft.com/office/drawing/2014/main" id="{8149EC0F-C935-03F4-3C60-0AA05569A67F}"/>
              </a:ext>
            </a:extLst>
          </p:cNvPr>
          <p:cNvSpPr>
            <a:spLocks noGrp="1"/>
          </p:cNvSpPr>
          <p:nvPr>
            <p:ph idx="1"/>
          </p:nvPr>
        </p:nvSpPr>
        <p:spPr>
          <a:xfrm>
            <a:off x="643192" y="2666999"/>
            <a:ext cx="4091040" cy="3216276"/>
          </a:xfrm>
        </p:spPr>
        <p:txBody>
          <a:bodyPr>
            <a:normAutofit/>
          </a:bodyPr>
          <a:lstStyle/>
          <a:p>
            <a:pPr marL="0" indent="0" algn="just">
              <a:buNone/>
            </a:pPr>
            <a:r>
              <a:rPr lang="en-US" sz="1800" dirty="0">
                <a:effectLst>
                  <a:glow rad="38100">
                    <a:schemeClr val="bg1">
                      <a:lumMod val="50000"/>
                      <a:lumOff val="50000"/>
                      <a:alpha val="20000"/>
                    </a:schemeClr>
                  </a:glow>
                </a:effectLst>
                <a:latin typeface="Arial" panose="020B0604020202020204" pitchFamily="34" charset="0"/>
                <a:cs typeface="Arial" panose="020B0604020202020204" pitchFamily="34" charset="0"/>
              </a:rPr>
              <a:t>the company has a rich history since 1903 and offers a wide range of products and services and it covers numerous fashion brands fashion brands among which there are Topshop, Topman, Dorothy Perkins, Miss Selfridge and Burton, for instance.</a:t>
            </a:r>
          </a:p>
        </p:txBody>
      </p:sp>
      <p:pic>
        <p:nvPicPr>
          <p:cNvPr id="5" name="Picture 4" descr="A close-up of a building&#10;&#10;Description automatically generated">
            <a:extLst>
              <a:ext uri="{FF2B5EF4-FFF2-40B4-BE49-F238E27FC236}">
                <a16:creationId xmlns:a16="http://schemas.microsoft.com/office/drawing/2014/main" id="{F85FB76F-ABFA-0670-E75D-92EC32F08AE8}"/>
              </a:ext>
            </a:extLst>
          </p:cNvPr>
          <p:cNvPicPr>
            <a:picLocks noChangeAspect="1"/>
          </p:cNvPicPr>
          <p:nvPr/>
        </p:nvPicPr>
        <p:blipFill rotWithShape="1">
          <a:blip r:embed="rId3">
            <a:extLst>
              <a:ext uri="{28A0092B-C50C-407E-A947-70E740481C1C}">
                <a14:useLocalDpi xmlns:a14="http://schemas.microsoft.com/office/drawing/2010/main" val="0"/>
              </a:ext>
            </a:extLst>
          </a:blip>
          <a:srcRect r="12350" b="-2"/>
          <a:stretch/>
        </p:blipFill>
        <p:spPr>
          <a:xfrm>
            <a:off x="6961239" y="143662"/>
            <a:ext cx="5087833" cy="3926894"/>
          </a:xfrm>
          <a:prstGeom prst="roundRect">
            <a:avLst>
              <a:gd name="adj" fmla="val 3517"/>
            </a:avLst>
          </a:prstGeom>
          <a:ln w="38100">
            <a:gradFill flip="none" rotWithShape="1">
              <a:gsLst>
                <a:gs pos="0">
                  <a:srgbClr val="363D46"/>
                </a:gs>
                <a:gs pos="100000">
                  <a:srgbClr val="363D46">
                    <a:lumMod val="75000"/>
                  </a:srgbClr>
                </a:gs>
              </a:gsLst>
              <a:lin ang="5400000" scaled="0"/>
              <a:tileRect/>
            </a:gradFill>
          </a:ln>
          <a:effectLst>
            <a:innerShdw blurRad="57150" dist="38100" dir="14460000">
              <a:srgbClr val="000000">
                <a:alpha val="70000"/>
              </a:srgbClr>
            </a:innerShdw>
          </a:effectLst>
        </p:spPr>
      </p:pic>
    </p:spTree>
    <p:extLst>
      <p:ext uri="{BB962C8B-B14F-4D97-AF65-F5344CB8AC3E}">
        <p14:creationId xmlns:p14="http://schemas.microsoft.com/office/powerpoint/2010/main" val="197949239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0C3B0E3B-CD8E-FE7D-0692-8CCBE0E2D071}"/>
              </a:ext>
            </a:extLst>
          </p:cNvPr>
          <p:cNvSpPr txBox="1"/>
          <p:nvPr/>
        </p:nvSpPr>
        <p:spPr>
          <a:xfrm>
            <a:off x="943900" y="2333685"/>
            <a:ext cx="10692580" cy="3693319"/>
          </a:xfrm>
          <a:prstGeom prst="rect">
            <a:avLst/>
          </a:prstGeom>
          <a:noFill/>
        </p:spPr>
        <p:txBody>
          <a:bodyPr wrap="square" rtlCol="0">
            <a:spAutoFit/>
          </a:bodyPr>
          <a:lstStyle/>
          <a:p>
            <a:pPr algn="just"/>
            <a:r>
              <a:rPr lang="en-US" dirty="0">
                <a:latin typeface="Arial" panose="020B0604020202020204" pitchFamily="34" charset="0"/>
                <a:cs typeface="Arial" panose="020B0604020202020204" pitchFamily="34" charset="0"/>
              </a:rPr>
              <a:t> The negative impacts were higher than the positive impacts on this company.</a:t>
            </a:r>
          </a:p>
          <a:p>
            <a:pPr algn="just"/>
            <a:r>
              <a:rPr lang="en-US" dirty="0">
                <a:latin typeface="Arial" panose="020B0604020202020204" pitchFamily="34" charset="0"/>
                <a:cs typeface="Arial" panose="020B0604020202020204" pitchFamily="34" charset="0"/>
              </a:rPr>
              <a:t> Impacts like: </a:t>
            </a:r>
          </a:p>
          <a:p>
            <a:pPr marL="285750" indent="-285750" algn="just">
              <a:buFont typeface="Arial" panose="020B0604020202020204" pitchFamily="34" charset="0"/>
              <a:buChar char="•"/>
            </a:pPr>
            <a:r>
              <a:rPr lang="en-US" dirty="0">
                <a:latin typeface="Arial" panose="020B0604020202020204" pitchFamily="34" charset="0"/>
                <a:cs typeface="Arial" panose="020B0604020202020204" pitchFamily="34" charset="0"/>
              </a:rPr>
              <a:t>lack of digital integration, </a:t>
            </a:r>
          </a:p>
          <a:p>
            <a:pPr marL="285750" indent="-285750" algn="just">
              <a:buFont typeface="Arial" panose="020B0604020202020204" pitchFamily="34" charset="0"/>
              <a:buChar char="•"/>
            </a:pPr>
            <a:r>
              <a:rPr lang="en-US" dirty="0">
                <a:latin typeface="Arial" panose="020B0604020202020204" pitchFamily="34" charset="0"/>
                <a:cs typeface="Arial" panose="020B0604020202020204" pitchFamily="34" charset="0"/>
              </a:rPr>
              <a:t>failure to adapt e-commerce early, </a:t>
            </a:r>
          </a:p>
          <a:p>
            <a:pPr marL="285750" indent="-285750" algn="just">
              <a:buFont typeface="Arial" panose="020B0604020202020204" pitchFamily="34" charset="0"/>
              <a:buChar char="•"/>
            </a:pPr>
            <a:r>
              <a:rPr lang="en-US" dirty="0">
                <a:latin typeface="Arial" panose="020B0604020202020204" pitchFamily="34" charset="0"/>
                <a:cs typeface="Arial" panose="020B0604020202020204" pitchFamily="34" charset="0"/>
              </a:rPr>
              <a:t>insufficient investment in technologies, </a:t>
            </a:r>
          </a:p>
          <a:p>
            <a:pPr marL="285750" indent="-285750" algn="just">
              <a:buFont typeface="Arial" panose="020B0604020202020204" pitchFamily="34" charset="0"/>
              <a:buChar char="•"/>
            </a:pPr>
            <a:r>
              <a:rPr lang="en-US" dirty="0">
                <a:latin typeface="Arial" panose="020B0604020202020204" pitchFamily="34" charset="0"/>
                <a:cs typeface="Arial" panose="020B0604020202020204" pitchFamily="34" charset="0"/>
              </a:rPr>
              <a:t>resistance to sustainable practices, </a:t>
            </a:r>
          </a:p>
          <a:p>
            <a:pPr marL="285750" indent="-285750" algn="just">
              <a:buFont typeface="Arial" panose="020B0604020202020204" pitchFamily="34" charset="0"/>
              <a:buChar char="•"/>
            </a:pPr>
            <a:r>
              <a:rPr lang="en-US" dirty="0">
                <a:latin typeface="Arial" panose="020B0604020202020204" pitchFamily="34" charset="0"/>
                <a:cs typeface="Arial" panose="020B0604020202020204" pitchFamily="34" charset="0"/>
              </a:rPr>
              <a:t>inflexible business model.</a:t>
            </a:r>
          </a:p>
          <a:p>
            <a:pPr marL="285750" indent="-285750" algn="just">
              <a:buFont typeface="Arial" panose="020B0604020202020204" pitchFamily="34" charset="0"/>
              <a:buChar char="•"/>
            </a:pPr>
            <a:endParaRPr lang="en-US" dirty="0">
              <a:latin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endParaRPr lang="en-US" dirty="0">
              <a:latin typeface="Arial" panose="020B0604020202020204" pitchFamily="34" charset="0"/>
              <a:cs typeface="Arial" panose="020B0604020202020204" pitchFamily="34" charset="0"/>
            </a:endParaRPr>
          </a:p>
          <a:p>
            <a:pPr algn="just"/>
            <a:r>
              <a:rPr lang="en-US" dirty="0">
                <a:latin typeface="Arial" panose="020B0604020202020204" pitchFamily="34" charset="0"/>
                <a:cs typeface="Arial" panose="020B0604020202020204" pitchFamily="34" charset="0"/>
              </a:rPr>
              <a:t>Arcadia Group invested in many technologies and innovations, they tried to adopt diversity in various platforms, but it did not have sufficient investments compared to other companies in the market.. As a result, this group failed to increase customer's shopping experience and led to disadvantages.</a:t>
            </a:r>
          </a:p>
          <a:p>
            <a:pPr algn="just"/>
            <a:endParaRPr lang="en-GB" dirty="0">
              <a:latin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07EC5077-D342-2198-5ECE-853129E0EF87}"/>
              </a:ext>
            </a:extLst>
          </p:cNvPr>
          <p:cNvSpPr txBox="1"/>
          <p:nvPr/>
        </p:nvSpPr>
        <p:spPr>
          <a:xfrm>
            <a:off x="722670" y="289747"/>
            <a:ext cx="7551174" cy="830997"/>
          </a:xfrm>
          <a:prstGeom prst="rect">
            <a:avLst/>
          </a:prstGeom>
          <a:noFill/>
        </p:spPr>
        <p:txBody>
          <a:bodyPr wrap="square" rtlCol="0">
            <a:spAutoFit/>
          </a:bodyPr>
          <a:lstStyle/>
          <a:p>
            <a:pPr algn="ctr"/>
            <a:r>
              <a:rPr lang="en-US" sz="2400" b="1">
                <a:latin typeface="Arial" panose="020B0604020202020204" pitchFamily="34" charset="0"/>
                <a:cs typeface="Arial" panose="020B0604020202020204" pitchFamily="34" charset="0"/>
              </a:rPr>
              <a:t>How innovation has influenced Arcadia Group Limited (Positively and Negatively) </a:t>
            </a:r>
            <a:endParaRPr lang="en-US" sz="2400" b="1" dirty="0">
              <a:latin typeface="Arial" panose="020B0604020202020204" pitchFamily="34" charset="0"/>
              <a:cs typeface="Arial" panose="020B0604020202020204" pitchFamily="34" charset="0"/>
            </a:endParaRPr>
          </a:p>
        </p:txBody>
      </p:sp>
      <p:pic>
        <p:nvPicPr>
          <p:cNvPr id="8" name="Picture 7" descr="A black and white logo&#10;&#10;Description automatically generated">
            <a:extLst>
              <a:ext uri="{FF2B5EF4-FFF2-40B4-BE49-F238E27FC236}">
                <a16:creationId xmlns:a16="http://schemas.microsoft.com/office/drawing/2014/main" id="{B4818C1B-BDD5-A07D-91DC-C2162A54369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572625" y="57610"/>
            <a:ext cx="2619375" cy="1743075"/>
          </a:xfrm>
          <a:prstGeom prst="rect">
            <a:avLst/>
          </a:prstGeom>
        </p:spPr>
      </p:pic>
    </p:spTree>
    <p:extLst>
      <p:ext uri="{BB962C8B-B14F-4D97-AF65-F5344CB8AC3E}">
        <p14:creationId xmlns:p14="http://schemas.microsoft.com/office/powerpoint/2010/main" val="355254748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28000"/>
                <a:satMod val="94000"/>
                <a:lumMod val="20000"/>
              </a:schemeClr>
              <a:schemeClr val="bg2">
                <a:tint val="94000"/>
                <a:shade val="84000"/>
                <a:satMod val="148000"/>
                <a:lumMod val="114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827AB8-CC15-2278-FC1D-3E2858EB27E5}"/>
              </a:ext>
            </a:extLst>
          </p:cNvPr>
          <p:cNvSpPr>
            <a:spLocks noGrp="1"/>
          </p:cNvSpPr>
          <p:nvPr>
            <p:ph type="title"/>
          </p:nvPr>
        </p:nvSpPr>
        <p:spPr>
          <a:xfrm>
            <a:off x="1141413" y="609600"/>
            <a:ext cx="9905998" cy="1468582"/>
          </a:xfrm>
        </p:spPr>
        <p:txBody>
          <a:bodyPr>
            <a:normAutofit/>
          </a:bodyPr>
          <a:lstStyle/>
          <a:p>
            <a:pPr algn="ctr">
              <a:lnSpc>
                <a:spcPct val="90000"/>
              </a:lnSpc>
            </a:pPr>
            <a:r>
              <a:rPr lang="en-US" b="1" dirty="0">
                <a:effectLst>
                  <a:glow rad="38100">
                    <a:schemeClr val="bg1">
                      <a:lumMod val="65000"/>
                      <a:lumOff val="35000"/>
                      <a:alpha val="40000"/>
                    </a:schemeClr>
                  </a:glow>
                </a:effectLst>
                <a:latin typeface="Arial" panose="020B0604020202020204" pitchFamily="34" charset="0"/>
                <a:cs typeface="Arial" panose="020B0604020202020204" pitchFamily="34" charset="0"/>
              </a:rPr>
              <a:t>SCAMPER model applied on ARCADIA Group Limited</a:t>
            </a:r>
            <a:br>
              <a:rPr lang="en-US" dirty="0"/>
            </a:br>
            <a:endParaRPr lang="en-GB" dirty="0"/>
          </a:p>
        </p:txBody>
      </p:sp>
      <p:graphicFrame>
        <p:nvGraphicFramePr>
          <p:cNvPr id="6" name="TextBox 3">
            <a:extLst>
              <a:ext uri="{FF2B5EF4-FFF2-40B4-BE49-F238E27FC236}">
                <a16:creationId xmlns:a16="http://schemas.microsoft.com/office/drawing/2014/main" id="{2DC8250E-73CC-358D-73D8-5BC44783A7AB}"/>
              </a:ext>
            </a:extLst>
          </p:cNvPr>
          <p:cNvGraphicFramePr/>
          <p:nvPr>
            <p:extLst>
              <p:ext uri="{D42A27DB-BD31-4B8C-83A1-F6EECF244321}">
                <p14:modId xmlns:p14="http://schemas.microsoft.com/office/powerpoint/2010/main" val="776770318"/>
              </p:ext>
            </p:extLst>
          </p:nvPr>
        </p:nvGraphicFramePr>
        <p:xfrm>
          <a:off x="1141413" y="2286000"/>
          <a:ext cx="9906000" cy="338743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31185932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28000"/>
                <a:satMod val="94000"/>
                <a:lumMod val="20000"/>
              </a:schemeClr>
              <a:schemeClr val="bg2">
                <a:tint val="94000"/>
                <a:shade val="84000"/>
                <a:satMod val="148000"/>
                <a:lumMod val="114000"/>
              </a:schemeClr>
            </a:duotone>
          </a:blip>
          <a:stretch/>
        </a:blipFill>
        <a:effectLst/>
      </p:bgPr>
    </p:bg>
    <p:spTree>
      <p:nvGrpSpPr>
        <p:cNvPr id="1" name=""/>
        <p:cNvGrpSpPr/>
        <p:nvPr/>
      </p:nvGrpSpPr>
      <p:grpSpPr>
        <a:xfrm>
          <a:off x="0" y="0"/>
          <a:ext cx="0" cy="0"/>
          <a:chOff x="0" y="0"/>
          <a:chExt cx="0" cy="0"/>
        </a:xfrm>
      </p:grpSpPr>
      <p:pic>
        <p:nvPicPr>
          <p:cNvPr id="7" name="Picture 6" descr="A black text on a white background">
            <a:extLst>
              <a:ext uri="{FF2B5EF4-FFF2-40B4-BE49-F238E27FC236}">
                <a16:creationId xmlns:a16="http://schemas.microsoft.com/office/drawing/2014/main" id="{18EA93C0-DC58-63B5-9B9D-7D91502FFD57}"/>
              </a:ext>
            </a:extLst>
          </p:cNvPr>
          <p:cNvPicPr>
            <a:picLocks noChangeAspect="1"/>
          </p:cNvPicPr>
          <p:nvPr/>
        </p:nvPicPr>
        <p:blipFill rotWithShape="1">
          <a:blip r:embed="rId3">
            <a:alphaModFix amt="15000"/>
            <a:extLst>
              <a:ext uri="{28A0092B-C50C-407E-A947-70E740481C1C}">
                <a14:useLocalDpi xmlns:a14="http://schemas.microsoft.com/office/drawing/2010/main" val="0"/>
              </a:ext>
            </a:extLst>
          </a:blip>
          <a:srcRect t="23225" b="20525"/>
          <a:stretch/>
        </p:blipFill>
        <p:spPr>
          <a:xfrm>
            <a:off x="20" y="10"/>
            <a:ext cx="12191980" cy="6857990"/>
          </a:xfrm>
          <a:prstGeom prst="rect">
            <a:avLst/>
          </a:prstGeom>
        </p:spPr>
      </p:pic>
      <p:sp>
        <p:nvSpPr>
          <p:cNvPr id="2" name="Title 1">
            <a:extLst>
              <a:ext uri="{FF2B5EF4-FFF2-40B4-BE49-F238E27FC236}">
                <a16:creationId xmlns:a16="http://schemas.microsoft.com/office/drawing/2014/main" id="{342699B1-89C2-9E68-2C38-DF646AB2EDE4}"/>
              </a:ext>
            </a:extLst>
          </p:cNvPr>
          <p:cNvSpPr>
            <a:spLocks noGrp="1"/>
          </p:cNvSpPr>
          <p:nvPr>
            <p:ph type="title"/>
          </p:nvPr>
        </p:nvSpPr>
        <p:spPr>
          <a:xfrm>
            <a:off x="1141413" y="609600"/>
            <a:ext cx="9905998" cy="1905000"/>
          </a:xfrm>
        </p:spPr>
        <p:txBody>
          <a:bodyPr vert="horz" lIns="91440" tIns="45720" rIns="91440" bIns="45720" rtlCol="0" anchor="ctr">
            <a:normAutofit/>
          </a:bodyPr>
          <a:lstStyle/>
          <a:p>
            <a:r>
              <a:rPr lang="en-US" b="1"/>
              <a:t> Recommendation </a:t>
            </a:r>
            <a:br>
              <a:rPr lang="en-US"/>
            </a:br>
            <a:endParaRPr lang="en-US"/>
          </a:p>
        </p:txBody>
      </p:sp>
      <p:sp>
        <p:nvSpPr>
          <p:cNvPr id="4" name="TextBox 3">
            <a:extLst>
              <a:ext uri="{FF2B5EF4-FFF2-40B4-BE49-F238E27FC236}">
                <a16:creationId xmlns:a16="http://schemas.microsoft.com/office/drawing/2014/main" id="{75DC8BD6-B32C-F3C5-7049-21246F27A0FF}"/>
              </a:ext>
            </a:extLst>
          </p:cNvPr>
          <p:cNvSpPr txBox="1"/>
          <p:nvPr/>
        </p:nvSpPr>
        <p:spPr>
          <a:xfrm>
            <a:off x="1141413" y="2666999"/>
            <a:ext cx="9905998" cy="3124201"/>
          </a:xfrm>
          <a:prstGeom prst="rect">
            <a:avLst/>
          </a:prstGeom>
        </p:spPr>
        <p:txBody>
          <a:bodyPr vert="horz" lIns="91440" tIns="45720" rIns="91440" bIns="45720" rtlCol="0" anchor="ctr">
            <a:normAutofit/>
          </a:bodyPr>
          <a:lstStyle/>
          <a:p>
            <a:pPr>
              <a:spcBef>
                <a:spcPct val="20000"/>
              </a:spcBef>
              <a:spcAft>
                <a:spcPts val="600"/>
              </a:spcAft>
              <a:buClr>
                <a:schemeClr val="tx1"/>
              </a:buClr>
              <a:buSzPct val="100000"/>
            </a:pPr>
            <a:endParaRPr lang="en-US" sz="2000" b="1" cap="small" dirty="0">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Arial" panose="020B0604020202020204" pitchFamily="34" charset="0"/>
              <a:cs typeface="Arial" panose="020B0604020202020204" pitchFamily="34" charset="0"/>
            </a:endParaRPr>
          </a:p>
          <a:p>
            <a:pPr marL="285750" indent="-285750">
              <a:spcBef>
                <a:spcPct val="20000"/>
              </a:spcBef>
              <a:spcAft>
                <a:spcPts val="600"/>
              </a:spcAft>
              <a:buClr>
                <a:schemeClr val="tx1"/>
              </a:buClr>
              <a:buSzPct val="100000"/>
              <a:buFont typeface="Arial"/>
              <a:buChar char="•"/>
            </a:pPr>
            <a:r>
              <a:rPr lang="en-US" sz="2000" b="1" cap="small" dirty="0">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Arial" panose="020B0604020202020204" pitchFamily="34" charset="0"/>
                <a:cs typeface="Arial" panose="020B0604020202020204" pitchFamily="34" charset="0"/>
              </a:rPr>
              <a:t>pay more attention to customer's preferences,</a:t>
            </a:r>
          </a:p>
          <a:p>
            <a:pPr marL="285750" indent="-285750">
              <a:spcBef>
                <a:spcPct val="20000"/>
              </a:spcBef>
              <a:spcAft>
                <a:spcPts val="600"/>
              </a:spcAft>
              <a:buClr>
                <a:schemeClr val="tx1"/>
              </a:buClr>
              <a:buSzPct val="100000"/>
              <a:buFont typeface="Arial"/>
              <a:buChar char="•"/>
            </a:pPr>
            <a:r>
              <a:rPr lang="en-US" sz="2000" b="1" cap="small" dirty="0">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Arial" panose="020B0604020202020204" pitchFamily="34" charset="0"/>
                <a:cs typeface="Arial" panose="020B0604020202020204" pitchFamily="34" charset="0"/>
              </a:rPr>
              <a:t> can </a:t>
            </a:r>
            <a:r>
              <a:rPr lang="en-US" sz="2000" b="1" cap="small" dirty="0" err="1">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Arial" panose="020B0604020202020204" pitchFamily="34" charset="0"/>
                <a:cs typeface="Arial" panose="020B0604020202020204" pitchFamily="34" charset="0"/>
              </a:rPr>
              <a:t>analyse</a:t>
            </a:r>
            <a:r>
              <a:rPr lang="en-US" sz="2000" b="1" cap="small" dirty="0">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Arial" panose="020B0604020202020204" pitchFamily="34" charset="0"/>
                <a:cs typeface="Arial" panose="020B0604020202020204" pitchFamily="34" charset="0"/>
              </a:rPr>
              <a:t> customer data and do some research to understand the changing market;</a:t>
            </a:r>
          </a:p>
          <a:p>
            <a:pPr marL="285750" indent="-285750">
              <a:spcBef>
                <a:spcPct val="20000"/>
              </a:spcBef>
              <a:spcAft>
                <a:spcPts val="600"/>
              </a:spcAft>
              <a:buClr>
                <a:schemeClr val="tx1"/>
              </a:buClr>
              <a:buSzPct val="100000"/>
              <a:buFont typeface="Arial"/>
              <a:buChar char="•"/>
            </a:pPr>
            <a:r>
              <a:rPr lang="en-US" sz="2000" b="1" cap="small" dirty="0">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Arial" panose="020B0604020202020204" pitchFamily="34" charset="0"/>
                <a:cs typeface="Arial" panose="020B0604020202020204" pitchFamily="34" charset="0"/>
              </a:rPr>
              <a:t>may invest more attention in E-commerce approaches to reopen its online platforms;</a:t>
            </a:r>
          </a:p>
          <a:p>
            <a:pPr marL="285750" indent="-285750">
              <a:spcBef>
                <a:spcPct val="20000"/>
              </a:spcBef>
              <a:spcAft>
                <a:spcPts val="600"/>
              </a:spcAft>
              <a:buClr>
                <a:schemeClr val="tx1"/>
              </a:buClr>
              <a:buSzPct val="100000"/>
              <a:buFont typeface="Arial"/>
              <a:buChar char="•"/>
            </a:pPr>
            <a:r>
              <a:rPr lang="en-US" sz="2000" b="1" cap="small" dirty="0">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Arial" panose="020B0604020202020204" pitchFamily="34" charset="0"/>
                <a:cs typeface="Arial" panose="020B0604020202020204" pitchFamily="34" charset="0"/>
              </a:rPr>
              <a:t>create its own mobile application and website that can be helpful for customer's friendly online shopping approach.</a:t>
            </a:r>
          </a:p>
        </p:txBody>
      </p:sp>
    </p:spTree>
    <p:extLst>
      <p:ext uri="{BB962C8B-B14F-4D97-AF65-F5344CB8AC3E}">
        <p14:creationId xmlns:p14="http://schemas.microsoft.com/office/powerpoint/2010/main" val="16649184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BFC36E55-5692-1CC8-8236-B43E0406A069}"/>
              </a:ext>
            </a:extLst>
          </p:cNvPr>
          <p:cNvSpPr txBox="1"/>
          <p:nvPr/>
        </p:nvSpPr>
        <p:spPr>
          <a:xfrm>
            <a:off x="781666" y="2123768"/>
            <a:ext cx="10382864" cy="1477328"/>
          </a:xfrm>
          <a:prstGeom prst="rect">
            <a:avLst/>
          </a:prstGeom>
          <a:noFill/>
        </p:spPr>
        <p:txBody>
          <a:bodyPr wrap="square" rtlCol="0">
            <a:spAutoFit/>
          </a:bodyPr>
          <a:lstStyle/>
          <a:p>
            <a:pPr algn="just"/>
            <a:r>
              <a:rPr lang="en-US" dirty="0"/>
              <a:t>In conclusion, because the positive impacts were less effective than the negative impacts, this company has led to closure.  This case study has briefed the SCAMPER model with its several aspects, and with the help of it this company can understand its weak and changing points for market improvement. </a:t>
            </a:r>
          </a:p>
          <a:p>
            <a:pPr algn="just"/>
            <a:r>
              <a:rPr lang="en-US" dirty="0"/>
              <a:t>This company could have used this model in long-term business. </a:t>
            </a:r>
          </a:p>
        </p:txBody>
      </p:sp>
      <p:sp>
        <p:nvSpPr>
          <p:cNvPr id="5" name="TextBox 4">
            <a:extLst>
              <a:ext uri="{FF2B5EF4-FFF2-40B4-BE49-F238E27FC236}">
                <a16:creationId xmlns:a16="http://schemas.microsoft.com/office/drawing/2014/main" id="{D93C2DAF-4E55-B8A5-6447-C41595D2EA78}"/>
              </a:ext>
            </a:extLst>
          </p:cNvPr>
          <p:cNvSpPr txBox="1"/>
          <p:nvPr/>
        </p:nvSpPr>
        <p:spPr>
          <a:xfrm>
            <a:off x="1651819" y="958644"/>
            <a:ext cx="5088193" cy="461665"/>
          </a:xfrm>
          <a:prstGeom prst="rect">
            <a:avLst/>
          </a:prstGeom>
          <a:noFill/>
        </p:spPr>
        <p:txBody>
          <a:bodyPr wrap="square" rtlCol="0">
            <a:spAutoFit/>
          </a:bodyPr>
          <a:lstStyle/>
          <a:p>
            <a:pPr algn="ctr"/>
            <a:r>
              <a:rPr lang="en-GB" sz="2400" b="1" dirty="0">
                <a:effectLst>
                  <a:glow rad="38100">
                    <a:schemeClr val="bg1">
                      <a:lumMod val="65000"/>
                      <a:lumOff val="35000"/>
                      <a:alpha val="40000"/>
                    </a:schemeClr>
                  </a:glow>
                </a:effectLst>
                <a:latin typeface="Arial" panose="020B0604020202020204" pitchFamily="34" charset="0"/>
                <a:cs typeface="Arial" panose="020B0604020202020204" pitchFamily="34" charset="0"/>
              </a:rPr>
              <a:t>Conclusion</a:t>
            </a:r>
            <a:endParaRPr lang="en-GB" sz="2400" dirty="0"/>
          </a:p>
        </p:txBody>
      </p:sp>
    </p:spTree>
    <p:extLst>
      <p:ext uri="{BB962C8B-B14F-4D97-AF65-F5344CB8AC3E}">
        <p14:creationId xmlns:p14="http://schemas.microsoft.com/office/powerpoint/2010/main" val="28993277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28000"/>
                <a:satMod val="94000"/>
                <a:lumMod val="20000"/>
              </a:schemeClr>
              <a:schemeClr val="bg2">
                <a:tint val="94000"/>
                <a:shade val="84000"/>
                <a:satMod val="148000"/>
                <a:lumMod val="114000"/>
              </a:schemeClr>
            </a:duotone>
          </a:blip>
          <a:stretch/>
        </a:blipFill>
        <a:effectLst/>
      </p:bgPr>
    </p:bg>
    <p:spTree>
      <p:nvGrpSpPr>
        <p:cNvPr id="1" name=""/>
        <p:cNvGrpSpPr/>
        <p:nvPr/>
      </p:nvGrpSpPr>
      <p:grpSpPr>
        <a:xfrm>
          <a:off x="0" y="0"/>
          <a:ext cx="0" cy="0"/>
          <a:chOff x="0" y="0"/>
          <a:chExt cx="0" cy="0"/>
        </a:xfrm>
      </p:grpSpPr>
      <p:pic>
        <p:nvPicPr>
          <p:cNvPr id="3" name="Picture 2" descr="A close-up of a pen&#10;&#10;Description automatically generated">
            <a:extLst>
              <a:ext uri="{FF2B5EF4-FFF2-40B4-BE49-F238E27FC236}">
                <a16:creationId xmlns:a16="http://schemas.microsoft.com/office/drawing/2014/main" id="{1A190F6F-74EB-7844-3860-F40FBC99FFF5}"/>
              </a:ext>
            </a:extLst>
          </p:cNvPr>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20" y="10"/>
            <a:ext cx="12191980" cy="6857990"/>
          </a:xfrm>
          <a:prstGeom prst="rect">
            <a:avLst/>
          </a:prstGeom>
        </p:spPr>
      </p:pic>
    </p:spTree>
    <p:extLst>
      <p:ext uri="{BB962C8B-B14F-4D97-AF65-F5344CB8AC3E}">
        <p14:creationId xmlns:p14="http://schemas.microsoft.com/office/powerpoint/2010/main" val="1154436190"/>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Mesh">
  <a:themeElements>
    <a:clrScheme name="Mesh">
      <a:dk1>
        <a:sysClr val="windowText" lastClr="000000"/>
      </a:dk1>
      <a:lt1>
        <a:sysClr val="window" lastClr="FFFFFF"/>
      </a:lt1>
      <a:dk2>
        <a:srgbClr val="363D46"/>
      </a:dk2>
      <a:lt2>
        <a:srgbClr val="EBEBEB"/>
      </a:lt2>
      <a:accent1>
        <a:srgbClr val="6F6F6F"/>
      </a:accent1>
      <a:accent2>
        <a:srgbClr val="BFBFA5"/>
      </a:accent2>
      <a:accent3>
        <a:srgbClr val="DCD084"/>
      </a:accent3>
      <a:accent4>
        <a:srgbClr val="E7BF5F"/>
      </a:accent4>
      <a:accent5>
        <a:srgbClr val="E9A039"/>
      </a:accent5>
      <a:accent6>
        <a:srgbClr val="CF7133"/>
      </a:accent6>
      <a:hlink>
        <a:srgbClr val="F28943"/>
      </a:hlink>
      <a:folHlink>
        <a:srgbClr val="F1B76C"/>
      </a:folHlink>
    </a:clrScheme>
    <a:fontScheme name="Mesh">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Mesh">
      <a:fillStyleLst>
        <a:solidFill>
          <a:schemeClr val="phClr"/>
        </a:solidFill>
        <a:gradFill rotWithShape="1">
          <a:gsLst>
            <a:gs pos="0">
              <a:schemeClr val="phClr">
                <a:tint val="60000"/>
                <a:lumMod val="110000"/>
              </a:schemeClr>
            </a:gs>
            <a:gs pos="100000">
              <a:schemeClr val="phClr">
                <a:tint val="82000"/>
              </a:schemeClr>
            </a:gs>
          </a:gsLst>
          <a:lin ang="5400000" scaled="0"/>
        </a:gradFill>
        <a:gradFill rotWithShape="1">
          <a:gsLst>
            <a:gs pos="0">
              <a:schemeClr val="phClr">
                <a:tint val="96000"/>
                <a:lumMod val="104000"/>
              </a:schemeClr>
            </a:gs>
            <a:gs pos="100000">
              <a:schemeClr val="phClr">
                <a:shade val="84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innerShdw blurRad="50800" dist="25400" dir="13500000">
              <a:srgbClr val="000000">
                <a:alpha val="55000"/>
              </a:srgbClr>
            </a:innerShdw>
          </a:effectLst>
        </a:effectStyle>
        <a:effectStyle>
          <a:effectLst>
            <a:outerShdw blurRad="50800" dist="38100" dir="5400000" rotWithShape="0">
              <a:srgbClr val="000000">
                <a:alpha val="60000"/>
              </a:srgbClr>
            </a:outerShdw>
          </a:effectLst>
          <a:scene3d>
            <a:camera prst="orthographicFront">
              <a:rot lat="0" lon="0" rev="0"/>
            </a:camera>
            <a:lightRig rig="threePt" dir="tl"/>
          </a:scene3d>
          <a:sp3d>
            <a:bevelT w="25400" h="25400" prst="slope"/>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28000"/>
                <a:satMod val="94000"/>
                <a:lumMod val="20000"/>
              </a:schemeClr>
              <a:schemeClr val="phClr">
                <a:tint val="94000"/>
                <a:shade val="84000"/>
                <a:satMod val="148000"/>
                <a:lumMod val="114000"/>
              </a:schemeClr>
            </a:duotone>
          </a:blip>
          <a:stretch/>
        </a:blipFill>
      </a:bgFillStyleLst>
    </a:fmtScheme>
  </a:themeElements>
  <a:objectDefaults/>
  <a:extraClrSchemeLst/>
  <a:extLst>
    <a:ext uri="{05A4C25C-085E-4340-85A3-A5531E510DB2}">
      <thm15:themeFamily xmlns:thm15="http://schemas.microsoft.com/office/thememl/2012/main" name="Mesh" id="{789EC3FE-34FD-429C-9918-760025E6C145}" vid="{B8BE45C0-8141-4D58-8C71-A009BC26FBBB}"/>
    </a:ext>
  </a:extLst>
</a:theme>
</file>

<file path=docProps/app.xml><?xml version="1.0" encoding="utf-8"?>
<Properties xmlns="http://schemas.openxmlformats.org/officeDocument/2006/extended-properties" xmlns:vt="http://schemas.openxmlformats.org/officeDocument/2006/docPropsVTypes">
  <Template>TM03457485[[fn=Mesh]]</Template>
  <TotalTime>68</TotalTime>
  <Words>474</Words>
  <Application>Microsoft Office PowerPoint</Application>
  <PresentationFormat>Widescreen</PresentationFormat>
  <Paragraphs>42</Paragraphs>
  <Slides>8</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8</vt:i4>
      </vt:variant>
    </vt:vector>
  </HeadingPairs>
  <TitlesOfParts>
    <vt:vector size="11" baseType="lpstr">
      <vt:lpstr>Arial</vt:lpstr>
      <vt:lpstr>Century Gothic</vt:lpstr>
      <vt:lpstr>Mesh</vt:lpstr>
      <vt:lpstr>PowerPoint Presentation</vt:lpstr>
      <vt:lpstr>PowerPoint Presentation</vt:lpstr>
      <vt:lpstr>The product that the Arcadia Group Limited Offers </vt:lpstr>
      <vt:lpstr>PowerPoint Presentation</vt:lpstr>
      <vt:lpstr>SCAMPER model applied on ARCADIA Group Limited </vt:lpstr>
      <vt:lpstr> Recommendation  </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Mihai Tincu (2109992)</dc:creator>
  <cp:lastModifiedBy>Mihai Tincu (2109992)</cp:lastModifiedBy>
  <cp:revision>1</cp:revision>
  <dcterms:created xsi:type="dcterms:W3CDTF">2023-11-13T12:41:59Z</dcterms:created>
  <dcterms:modified xsi:type="dcterms:W3CDTF">2023-11-13T13:50:11Z</dcterms:modified>
</cp:coreProperties>
</file>