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75"/>
  </p:notesMasterIdLst>
  <p:handoutMasterIdLst>
    <p:handoutMasterId r:id="rId76"/>
  </p:handoutMasterIdLst>
  <p:sldIdLst>
    <p:sldId id="1061" r:id="rId3"/>
    <p:sldId id="1059" r:id="rId4"/>
    <p:sldId id="899" r:id="rId5"/>
    <p:sldId id="1038" r:id="rId6"/>
    <p:sldId id="917" r:id="rId7"/>
    <p:sldId id="918" r:id="rId8"/>
    <p:sldId id="919" r:id="rId9"/>
    <p:sldId id="941" r:id="rId10"/>
    <p:sldId id="949" r:id="rId11"/>
    <p:sldId id="952" r:id="rId12"/>
    <p:sldId id="955" r:id="rId13"/>
    <p:sldId id="1058" r:id="rId14"/>
    <p:sldId id="956" r:id="rId15"/>
    <p:sldId id="957" r:id="rId16"/>
    <p:sldId id="959" r:id="rId17"/>
    <p:sldId id="960" r:id="rId18"/>
    <p:sldId id="961" r:id="rId19"/>
    <p:sldId id="963" r:id="rId20"/>
    <p:sldId id="964" r:id="rId21"/>
    <p:sldId id="965" r:id="rId22"/>
    <p:sldId id="967" r:id="rId23"/>
    <p:sldId id="958" r:id="rId24"/>
    <p:sldId id="968" r:id="rId25"/>
    <p:sldId id="969" r:id="rId26"/>
    <p:sldId id="972" r:id="rId27"/>
    <p:sldId id="970" r:id="rId28"/>
    <p:sldId id="971" r:id="rId29"/>
    <p:sldId id="1044" r:id="rId30"/>
    <p:sldId id="975" r:id="rId31"/>
    <p:sldId id="976" r:id="rId32"/>
    <p:sldId id="977" r:id="rId33"/>
    <p:sldId id="978" r:id="rId34"/>
    <p:sldId id="993" r:id="rId35"/>
    <p:sldId id="994" r:id="rId36"/>
    <p:sldId id="995" r:id="rId37"/>
    <p:sldId id="996" r:id="rId38"/>
    <p:sldId id="997" r:id="rId39"/>
    <p:sldId id="998" r:id="rId40"/>
    <p:sldId id="1000" r:id="rId41"/>
    <p:sldId id="992" r:id="rId42"/>
    <p:sldId id="974" r:id="rId43"/>
    <p:sldId id="1004" r:id="rId44"/>
    <p:sldId id="1045" r:id="rId45"/>
    <p:sldId id="1046" r:id="rId46"/>
    <p:sldId id="1047" r:id="rId47"/>
    <p:sldId id="1048" r:id="rId48"/>
    <p:sldId id="1049" r:id="rId49"/>
    <p:sldId id="1050" r:id="rId50"/>
    <p:sldId id="1051" r:id="rId51"/>
    <p:sldId id="1052" r:id="rId52"/>
    <p:sldId id="1028" r:id="rId53"/>
    <p:sldId id="1016" r:id="rId54"/>
    <p:sldId id="1053" r:id="rId55"/>
    <p:sldId id="1054" r:id="rId56"/>
    <p:sldId id="1055" r:id="rId57"/>
    <p:sldId id="1017" r:id="rId58"/>
    <p:sldId id="1018" r:id="rId59"/>
    <p:sldId id="1019" r:id="rId60"/>
    <p:sldId id="1020" r:id="rId61"/>
    <p:sldId id="1021" r:id="rId62"/>
    <p:sldId id="1022" r:id="rId63"/>
    <p:sldId id="1025" r:id="rId64"/>
    <p:sldId id="1026" r:id="rId65"/>
    <p:sldId id="1027" r:id="rId66"/>
    <p:sldId id="1029" r:id="rId67"/>
    <p:sldId id="1034" r:id="rId68"/>
    <p:sldId id="1031" r:id="rId69"/>
    <p:sldId id="1032" r:id="rId70"/>
    <p:sldId id="1033" r:id="rId71"/>
    <p:sldId id="1057" r:id="rId72"/>
    <p:sldId id="1035" r:id="rId73"/>
    <p:sldId id="1060" r:id="rId74"/>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p15:clr>
            <a:srgbClr val="A4A3A4"/>
          </p15:clr>
        </p15:guide>
        <p15:guide id="2" pos="2208">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132" clrIdx="0"/>
  <p:cmAuthor id="1" name="carykell" initials="c" lastIdx="5" clrIdx="1"/>
  <p:cmAuthor id="2" name="Rick Graziani" initials="d" lastIdx="11"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08CA1"/>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9703" autoAdjust="0"/>
    <p:restoredTop sz="74067" autoAdjust="0"/>
  </p:normalViewPr>
  <p:slideViewPr>
    <p:cSldViewPr snapToGrid="0">
      <p:cViewPr varScale="1">
        <p:scale>
          <a:sx n="86" d="100"/>
          <a:sy n="86" d="100"/>
        </p:scale>
        <p:origin x="1224" y="84"/>
      </p:cViewPr>
      <p:guideLst>
        <p:guide orient="horz" pos="2160"/>
        <p:guide pos="2880"/>
      </p:guideLst>
    </p:cSldViewPr>
  </p:slideViewPr>
  <p:outlineViewPr>
    <p:cViewPr>
      <p:scale>
        <a:sx n="33" d="100"/>
        <a:sy n="33" d="100"/>
      </p:scale>
      <p:origin x="0" y="5022"/>
    </p:cViewPr>
    <p:sldLst>
      <p:sld r:id="rId1" collapse="1"/>
      <p:sld r:id="rId2" collapse="1"/>
    </p:sldLst>
  </p:outlineViewPr>
  <p:notesTextViewPr>
    <p:cViewPr>
      <p:scale>
        <a:sx n="100" d="100"/>
        <a:sy n="100" d="100"/>
      </p:scale>
      <p:origin x="0" y="0"/>
    </p:cViewPr>
  </p:notesTextViewPr>
  <p:sorterViewPr>
    <p:cViewPr>
      <p:scale>
        <a:sx n="100" d="100"/>
        <a:sy n="100" d="100"/>
      </p:scale>
      <p:origin x="0" y="7596"/>
    </p:cViewPr>
  </p:sorterViewPr>
  <p:notesViewPr>
    <p:cSldViewPr snapToGrid="0">
      <p:cViewPr varScale="1">
        <p:scale>
          <a:sx n="49" d="100"/>
          <a:sy n="49" d="100"/>
        </p:scale>
        <p:origin x="-2616" y="-82"/>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viewProps" Target="viewProp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commentAuthors" Target="commentAuthor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handoutMaster" Target="handoutMasters/handoutMaster1.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s>
</file>

<file path=ppt/_rels/viewProps.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slide" Target="slides/slide3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C9B772C-9A16-E444-84E4-86EFFD35BFA2}" type="slidenum">
              <a:rPr lang="en-US" sz="800"/>
              <a:pPr/>
              <a:t>2</a:t>
            </a:fld>
            <a:endParaRPr lang="en-US" sz="800"/>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US" b="1" dirty="0"/>
          </a:p>
        </p:txBody>
      </p:sp>
    </p:spTree>
    <p:extLst>
      <p:ext uri="{BB962C8B-B14F-4D97-AF65-F5344CB8AC3E}">
        <p14:creationId xmlns:p14="http://schemas.microsoft.com/office/powerpoint/2010/main" val="2701988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Arial" charset="0"/>
                <a:ea typeface="ＭＳ Ｐゴシック" charset="0"/>
                <a:cs typeface="ＭＳ Ｐゴシック" charset="0"/>
              </a:rPr>
              <a:t>Internal threats, whether intentional or accidental, can cause even greater damage than external threats because of direct access to, and knowledge of, the corporate network and data.</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a:t>
            </a:fld>
            <a:endParaRPr lang="en-US"/>
          </a:p>
        </p:txBody>
      </p:sp>
    </p:spTree>
    <p:extLst>
      <p:ext uri="{BB962C8B-B14F-4D97-AF65-F5344CB8AC3E}">
        <p14:creationId xmlns:p14="http://schemas.microsoft.com/office/powerpoint/2010/main" val="2936289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8</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14</a:t>
            </a:fld>
            <a:endParaRPr lang="en-US" dirty="0"/>
          </a:p>
        </p:txBody>
      </p:sp>
    </p:spTree>
    <p:extLst>
      <p:ext uri="{BB962C8B-B14F-4D97-AF65-F5344CB8AC3E}">
        <p14:creationId xmlns:p14="http://schemas.microsoft.com/office/powerpoint/2010/main" val="13986151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21</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cs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5A98F1ED-21C8-3845-83B6-A45B53E7802F}" type="slidenum">
              <a:rPr lang="en-US" sz="800" b="0"/>
              <a:pPr/>
              <a:t>31</a:t>
            </a:fld>
            <a:endParaRPr lang="en-US" sz="800" b="0" dirty="0"/>
          </a:p>
        </p:txBody>
      </p:sp>
      <p:sp>
        <p:nvSpPr>
          <p:cNvPr id="147458" name="Rectangle 2"/>
          <p:cNvSpPr>
            <a:spLocks noGrp="1" noRot="1" noChangeAspect="1" noChangeArrowheads="1" noTextEdit="1"/>
          </p:cNvSpPr>
          <p:nvPr>
            <p:ph type="sldImg"/>
          </p:nvPr>
        </p:nvSpPr>
        <p:spPr>
          <a:xfrm>
            <a:off x="903288" y="247650"/>
            <a:ext cx="5405437" cy="4052888"/>
          </a:xfrm>
          <a:ln/>
        </p:spPr>
      </p:sp>
      <p:sp>
        <p:nvSpPr>
          <p:cNvPr id="147459" name="Rectangle 3"/>
          <p:cNvSpPr>
            <a:spLocks noGrp="1" noChangeArrowheads="1"/>
          </p:cNvSpPr>
          <p:nvPr>
            <p:ph type="body" idx="1"/>
          </p:nvPr>
        </p:nvSpPr>
        <p:spPr>
          <a:xfrm>
            <a:off x="412750" y="4445000"/>
            <a:ext cx="6248400" cy="43195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dirty="0"/>
          </a:p>
        </p:txBody>
      </p:sp>
    </p:spTree>
    <p:extLst>
      <p:ext uri="{BB962C8B-B14F-4D97-AF65-F5344CB8AC3E}">
        <p14:creationId xmlns:p14="http://schemas.microsoft.com/office/powerpoint/2010/main" val="2441105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cs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996DB244-42A5-3B49-8A80-7329AB9EA6F4}" type="slidenum">
              <a:rPr lang="en-US" sz="800" b="0"/>
              <a:pPr/>
              <a:t>32</a:t>
            </a:fld>
            <a:endParaRPr lang="en-US" sz="800" b="0" dirty="0"/>
          </a:p>
        </p:txBody>
      </p:sp>
      <p:sp>
        <p:nvSpPr>
          <p:cNvPr id="149506" name="Rectangle 2"/>
          <p:cNvSpPr>
            <a:spLocks noGrp="1" noRot="1" noChangeAspect="1" noChangeArrowheads="1" noTextEdit="1"/>
          </p:cNvSpPr>
          <p:nvPr>
            <p:ph type="sldImg"/>
          </p:nvPr>
        </p:nvSpPr>
        <p:spPr>
          <a:xfrm>
            <a:off x="903288" y="247650"/>
            <a:ext cx="5405437" cy="4052888"/>
          </a:xfrm>
          <a:ln/>
        </p:spPr>
      </p:sp>
      <p:sp>
        <p:nvSpPr>
          <p:cNvPr id="149507" name="Rectangle 3"/>
          <p:cNvSpPr>
            <a:spLocks noGrp="1" noChangeArrowheads="1"/>
          </p:cNvSpPr>
          <p:nvPr>
            <p:ph type="body" idx="1"/>
          </p:nvPr>
        </p:nvSpPr>
        <p:spPr>
          <a:xfrm>
            <a:off x="412750" y="4445000"/>
            <a:ext cx="6248400" cy="43195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dirty="0"/>
          </a:p>
        </p:txBody>
      </p:sp>
    </p:spTree>
    <p:extLst>
      <p:ext uri="{BB962C8B-B14F-4D97-AF65-F5344CB8AC3E}">
        <p14:creationId xmlns:p14="http://schemas.microsoft.com/office/powerpoint/2010/main" val="18548898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5178B869-1CB2-2343-B3F0-A649C3860B0C}" type="slidenum">
              <a:rPr lang="en-US" sz="800" b="0"/>
              <a:pPr/>
              <a:t>35</a:t>
            </a:fld>
            <a:endParaRPr lang="en-US" sz="800" b="0" dirty="0"/>
          </a:p>
        </p:txBody>
      </p:sp>
      <p:sp>
        <p:nvSpPr>
          <p:cNvPr id="210947" name="Rectangle 2"/>
          <p:cNvSpPr>
            <a:spLocks noGrp="1" noRot="1" noChangeAspect="1" noChangeArrowheads="1" noTextEdit="1"/>
          </p:cNvSpPr>
          <p:nvPr>
            <p:ph type="sldImg"/>
          </p:nvPr>
        </p:nvSpPr>
        <p:spPr>
          <a:xfrm>
            <a:off x="903288" y="247650"/>
            <a:ext cx="5405437" cy="4052888"/>
          </a:xfrm>
          <a:ln/>
        </p:spPr>
      </p:sp>
      <p:sp>
        <p:nvSpPr>
          <p:cNvPr id="210948" name="Rectangle 3"/>
          <p:cNvSpPr>
            <a:spLocks noGrp="1" noChangeArrowheads="1"/>
          </p:cNvSpPr>
          <p:nvPr>
            <p:ph type="body" idx="1"/>
          </p:nvPr>
        </p:nvSpPr>
        <p:spPr>
          <a:xfrm>
            <a:off x="412750" y="4445000"/>
            <a:ext cx="6248400" cy="43195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dirty="0"/>
          </a:p>
        </p:txBody>
      </p:sp>
    </p:spTree>
    <p:extLst>
      <p:ext uri="{BB962C8B-B14F-4D97-AF65-F5344CB8AC3E}">
        <p14:creationId xmlns:p14="http://schemas.microsoft.com/office/powerpoint/2010/main" val="22239412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E51065D1-176C-904A-A6B8-1675FE1E365E}" type="slidenum">
              <a:rPr lang="en-US" sz="800" b="0"/>
              <a:pPr/>
              <a:t>36</a:t>
            </a:fld>
            <a:endParaRPr lang="en-US" sz="800" b="0" dirty="0"/>
          </a:p>
        </p:txBody>
      </p:sp>
      <p:sp>
        <p:nvSpPr>
          <p:cNvPr id="211971" name="Rectangle 2"/>
          <p:cNvSpPr>
            <a:spLocks noGrp="1" noRot="1" noChangeAspect="1" noChangeArrowheads="1" noTextEdit="1"/>
          </p:cNvSpPr>
          <p:nvPr>
            <p:ph type="sldImg"/>
          </p:nvPr>
        </p:nvSpPr>
        <p:spPr>
          <a:ln/>
        </p:spPr>
      </p:sp>
      <p:sp>
        <p:nvSpPr>
          <p:cNvPr id="211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dirty="0"/>
          </a:p>
        </p:txBody>
      </p:sp>
    </p:spTree>
    <p:extLst>
      <p:ext uri="{BB962C8B-B14F-4D97-AF65-F5344CB8AC3E}">
        <p14:creationId xmlns:p14="http://schemas.microsoft.com/office/powerpoint/2010/main" val="1737545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A2CD7AF4-3BBA-2249-A5A4-0B50ACDB422C}" type="slidenum">
              <a:rPr lang="en-US" sz="800" b="0"/>
              <a:pPr/>
              <a:t>37</a:t>
            </a:fld>
            <a:endParaRPr lang="en-US" sz="800" b="0" dirty="0"/>
          </a:p>
        </p:txBody>
      </p:sp>
      <p:sp>
        <p:nvSpPr>
          <p:cNvPr id="212995" name="Rectangle 2"/>
          <p:cNvSpPr>
            <a:spLocks noGrp="1" noRot="1" noChangeAspect="1" noChangeArrowheads="1" noTextEdit="1"/>
          </p:cNvSpPr>
          <p:nvPr>
            <p:ph type="sldImg"/>
          </p:nvPr>
        </p:nvSpPr>
        <p:spPr>
          <a:xfrm>
            <a:off x="903288" y="247650"/>
            <a:ext cx="5405437" cy="4052888"/>
          </a:xfrm>
          <a:ln/>
        </p:spPr>
      </p:sp>
      <p:sp>
        <p:nvSpPr>
          <p:cNvPr id="212996" name="Rectangle 3"/>
          <p:cNvSpPr>
            <a:spLocks noGrp="1" noChangeArrowheads="1"/>
          </p:cNvSpPr>
          <p:nvPr>
            <p:ph type="body" idx="1"/>
          </p:nvPr>
        </p:nvSpPr>
        <p:spPr>
          <a:xfrm>
            <a:off x="412750" y="4445000"/>
            <a:ext cx="6248400" cy="43195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US" dirty="0"/>
              <a:t>The host outside the network can reach the host on the public services segment (Host A), but not the host on the inside (Host B). The host on the public services segment can reach the host on both the outside and the inside. If hackers are able to compromise the public services segment host, they can install software to redirect traffic from the outside host directly to the inside host. Though neither communication violates the rules that are implemented in the firewall, the outside host has now achieved connectivity to the inside host through the port redirection process on the public services host. An example of an application that provides that type of access is Netcat.</a:t>
            </a:r>
          </a:p>
          <a:p>
            <a:endParaRPr lang="en-US" dirty="0"/>
          </a:p>
        </p:txBody>
      </p:sp>
    </p:spTree>
    <p:extLst>
      <p:ext uri="{BB962C8B-B14F-4D97-AF65-F5344CB8AC3E}">
        <p14:creationId xmlns:p14="http://schemas.microsoft.com/office/powerpoint/2010/main" val="30811547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42</a:t>
            </a:fld>
            <a:endParaRPr lang="en-US"/>
          </a:p>
        </p:txBody>
      </p:sp>
    </p:spTree>
    <p:extLst>
      <p:ext uri="{BB962C8B-B14F-4D97-AF65-F5344CB8AC3E}">
        <p14:creationId xmlns:p14="http://schemas.microsoft.com/office/powerpoint/2010/main" val="38694317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43</a:t>
            </a:fld>
            <a:endParaRPr lang="en-US"/>
          </a:p>
        </p:txBody>
      </p:sp>
    </p:spTree>
    <p:extLst>
      <p:ext uri="{BB962C8B-B14F-4D97-AF65-F5344CB8AC3E}">
        <p14:creationId xmlns:p14="http://schemas.microsoft.com/office/powerpoint/2010/main" val="27709940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44</a:t>
            </a:fld>
            <a:endParaRPr lang="en-US"/>
          </a:p>
        </p:txBody>
      </p:sp>
    </p:spTree>
    <p:extLst>
      <p:ext uri="{BB962C8B-B14F-4D97-AF65-F5344CB8AC3E}">
        <p14:creationId xmlns:p14="http://schemas.microsoft.com/office/powerpoint/2010/main" val="8305472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45</a:t>
            </a:fld>
            <a:endParaRPr lang="en-US"/>
          </a:p>
        </p:txBody>
      </p:sp>
    </p:spTree>
    <p:extLst>
      <p:ext uri="{BB962C8B-B14F-4D97-AF65-F5344CB8AC3E}">
        <p14:creationId xmlns:p14="http://schemas.microsoft.com/office/powerpoint/2010/main" val="5503470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46</a:t>
            </a:fld>
            <a:endParaRPr lang="en-US"/>
          </a:p>
        </p:txBody>
      </p:sp>
    </p:spTree>
    <p:extLst>
      <p:ext uri="{BB962C8B-B14F-4D97-AF65-F5344CB8AC3E}">
        <p14:creationId xmlns:p14="http://schemas.microsoft.com/office/powerpoint/2010/main" val="1243317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47</a:t>
            </a:fld>
            <a:endParaRPr lang="en-US"/>
          </a:p>
        </p:txBody>
      </p:sp>
    </p:spTree>
    <p:extLst>
      <p:ext uri="{BB962C8B-B14F-4D97-AF65-F5344CB8AC3E}">
        <p14:creationId xmlns:p14="http://schemas.microsoft.com/office/powerpoint/2010/main" val="37108036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48</a:t>
            </a:fld>
            <a:endParaRPr lang="en-US"/>
          </a:p>
        </p:txBody>
      </p:sp>
    </p:spTree>
    <p:extLst>
      <p:ext uri="{BB962C8B-B14F-4D97-AF65-F5344CB8AC3E}">
        <p14:creationId xmlns:p14="http://schemas.microsoft.com/office/powerpoint/2010/main" val="32880228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49</a:t>
            </a:fld>
            <a:endParaRPr lang="en-US"/>
          </a:p>
        </p:txBody>
      </p:sp>
    </p:spTree>
    <p:extLst>
      <p:ext uri="{BB962C8B-B14F-4D97-AF65-F5344CB8AC3E}">
        <p14:creationId xmlns:p14="http://schemas.microsoft.com/office/powerpoint/2010/main" val="9392865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50</a:t>
            </a:fld>
            <a:endParaRPr lang="en-US"/>
          </a:p>
        </p:txBody>
      </p:sp>
    </p:spTree>
    <p:extLst>
      <p:ext uri="{BB962C8B-B14F-4D97-AF65-F5344CB8AC3E}">
        <p14:creationId xmlns:p14="http://schemas.microsoft.com/office/powerpoint/2010/main" val="25047620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32026A97-E226-EE4C-BAF7-97D928611D54}" type="slidenum">
              <a:rPr lang="en-US" sz="800" b="0"/>
              <a:pPr/>
              <a:t>51</a:t>
            </a:fld>
            <a:endParaRPr lang="en-US" sz="800" b="0" dirty="0"/>
          </a:p>
        </p:txBody>
      </p:sp>
      <p:sp>
        <p:nvSpPr>
          <p:cNvPr id="219139" name="Rectangle 2"/>
          <p:cNvSpPr>
            <a:spLocks noChangeArrowheads="1"/>
          </p:cNvSpPr>
          <p:nvPr/>
        </p:nvSpPr>
        <p:spPr bwMode="auto">
          <a:xfrm>
            <a:off x="3973513" y="0"/>
            <a:ext cx="3036887"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19140" name="Rectangle 3"/>
          <p:cNvSpPr>
            <a:spLocks noChangeArrowheads="1"/>
          </p:cNvSpPr>
          <p:nvPr/>
        </p:nvSpPr>
        <p:spPr bwMode="auto">
          <a:xfrm>
            <a:off x="0" y="8829675"/>
            <a:ext cx="3036888"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19141" name="Rectangle 4"/>
          <p:cNvSpPr>
            <a:spLocks noChangeArrowheads="1"/>
          </p:cNvSpPr>
          <p:nvPr/>
        </p:nvSpPr>
        <p:spPr bwMode="auto">
          <a:xfrm>
            <a:off x="0" y="0"/>
            <a:ext cx="3036888"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19142" name="Rectangle 5"/>
          <p:cNvSpPr>
            <a:spLocks noGrp="1" noChangeArrowheads="1"/>
          </p:cNvSpPr>
          <p:nvPr>
            <p:ph type="body" idx="1"/>
          </p:nvPr>
        </p:nvSpPr>
        <p:spPr>
          <a:xfrm>
            <a:off x="611188" y="4425950"/>
            <a:ext cx="5807075" cy="41989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92252" tIns="45315" rIns="92252" bIns="45315"/>
          <a:lstStyle/>
          <a:p>
            <a:endParaRPr lang="en-US" dirty="0"/>
          </a:p>
        </p:txBody>
      </p:sp>
      <p:sp>
        <p:nvSpPr>
          <p:cNvPr id="219143" name="Rectangle 6"/>
          <p:cNvSpPr>
            <a:spLocks noGrp="1" noRot="1" noChangeAspect="1" noChangeArrowheads="1" noTextEdit="1"/>
          </p:cNvSpPr>
          <p:nvPr>
            <p:ph type="sldImg"/>
          </p:nvPr>
        </p:nvSpPr>
        <p:spPr>
          <a:xfrm>
            <a:off x="1136650" y="685800"/>
            <a:ext cx="4679950" cy="3509963"/>
          </a:xfrm>
          <a:ln cap="flat"/>
        </p:spPr>
      </p:sp>
    </p:spTree>
    <p:extLst>
      <p:ext uri="{BB962C8B-B14F-4D97-AF65-F5344CB8AC3E}">
        <p14:creationId xmlns:p14="http://schemas.microsoft.com/office/powerpoint/2010/main" val="42393974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32026A97-E226-EE4C-BAF7-97D928611D54}" type="slidenum">
              <a:rPr lang="en-US" sz="800" b="0"/>
              <a:pPr/>
              <a:t>52</a:t>
            </a:fld>
            <a:endParaRPr lang="en-US" sz="800" b="0" dirty="0"/>
          </a:p>
        </p:txBody>
      </p:sp>
      <p:sp>
        <p:nvSpPr>
          <p:cNvPr id="219139" name="Rectangle 2"/>
          <p:cNvSpPr>
            <a:spLocks noChangeArrowheads="1"/>
          </p:cNvSpPr>
          <p:nvPr/>
        </p:nvSpPr>
        <p:spPr bwMode="auto">
          <a:xfrm>
            <a:off x="3973513" y="0"/>
            <a:ext cx="3036887"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19140" name="Rectangle 3"/>
          <p:cNvSpPr>
            <a:spLocks noChangeArrowheads="1"/>
          </p:cNvSpPr>
          <p:nvPr/>
        </p:nvSpPr>
        <p:spPr bwMode="auto">
          <a:xfrm>
            <a:off x="0" y="8829675"/>
            <a:ext cx="3036888"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19141" name="Rectangle 4"/>
          <p:cNvSpPr>
            <a:spLocks noChangeArrowheads="1"/>
          </p:cNvSpPr>
          <p:nvPr/>
        </p:nvSpPr>
        <p:spPr bwMode="auto">
          <a:xfrm>
            <a:off x="0" y="0"/>
            <a:ext cx="3036888"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19142" name="Rectangle 5"/>
          <p:cNvSpPr>
            <a:spLocks noGrp="1" noChangeArrowheads="1"/>
          </p:cNvSpPr>
          <p:nvPr>
            <p:ph type="body" idx="1"/>
          </p:nvPr>
        </p:nvSpPr>
        <p:spPr>
          <a:xfrm>
            <a:off x="611188" y="4425950"/>
            <a:ext cx="5807075" cy="41989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92252" tIns="45315" rIns="92252" bIns="45315"/>
          <a:lstStyle/>
          <a:p>
            <a:endParaRPr lang="en-US" dirty="0"/>
          </a:p>
        </p:txBody>
      </p:sp>
      <p:sp>
        <p:nvSpPr>
          <p:cNvPr id="219143" name="Rectangle 6"/>
          <p:cNvSpPr>
            <a:spLocks noGrp="1" noRot="1" noChangeAspect="1" noChangeArrowheads="1" noTextEdit="1"/>
          </p:cNvSpPr>
          <p:nvPr>
            <p:ph type="sldImg"/>
          </p:nvPr>
        </p:nvSpPr>
        <p:spPr>
          <a:xfrm>
            <a:off x="1136650" y="685800"/>
            <a:ext cx="4679950" cy="3509963"/>
          </a:xfrm>
          <a:ln cap="flat"/>
        </p:spPr>
      </p:sp>
    </p:spTree>
    <p:extLst>
      <p:ext uri="{BB962C8B-B14F-4D97-AF65-F5344CB8AC3E}">
        <p14:creationId xmlns:p14="http://schemas.microsoft.com/office/powerpoint/2010/main" val="12753855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32026A97-E226-EE4C-BAF7-97D928611D54}" type="slidenum">
              <a:rPr lang="en-US" sz="800" b="0"/>
              <a:pPr/>
              <a:t>53</a:t>
            </a:fld>
            <a:endParaRPr lang="en-US" sz="800" b="0" dirty="0"/>
          </a:p>
        </p:txBody>
      </p:sp>
      <p:sp>
        <p:nvSpPr>
          <p:cNvPr id="219139" name="Rectangle 2"/>
          <p:cNvSpPr>
            <a:spLocks noChangeArrowheads="1"/>
          </p:cNvSpPr>
          <p:nvPr/>
        </p:nvSpPr>
        <p:spPr bwMode="auto">
          <a:xfrm>
            <a:off x="3973513" y="0"/>
            <a:ext cx="3036887"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19140" name="Rectangle 3"/>
          <p:cNvSpPr>
            <a:spLocks noChangeArrowheads="1"/>
          </p:cNvSpPr>
          <p:nvPr/>
        </p:nvSpPr>
        <p:spPr bwMode="auto">
          <a:xfrm>
            <a:off x="0" y="8829675"/>
            <a:ext cx="3036888"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19141" name="Rectangle 4"/>
          <p:cNvSpPr>
            <a:spLocks noChangeArrowheads="1"/>
          </p:cNvSpPr>
          <p:nvPr/>
        </p:nvSpPr>
        <p:spPr bwMode="auto">
          <a:xfrm>
            <a:off x="0" y="0"/>
            <a:ext cx="3036888"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19142" name="Rectangle 5"/>
          <p:cNvSpPr>
            <a:spLocks noGrp="1" noChangeArrowheads="1"/>
          </p:cNvSpPr>
          <p:nvPr>
            <p:ph type="body" idx="1"/>
          </p:nvPr>
        </p:nvSpPr>
        <p:spPr>
          <a:xfrm>
            <a:off x="611188" y="4425950"/>
            <a:ext cx="5807075" cy="41989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92252" tIns="45315" rIns="92252" bIns="45315"/>
          <a:lstStyle/>
          <a:p>
            <a:endParaRPr lang="en-US" dirty="0"/>
          </a:p>
        </p:txBody>
      </p:sp>
      <p:sp>
        <p:nvSpPr>
          <p:cNvPr id="219143" name="Rectangle 6"/>
          <p:cNvSpPr>
            <a:spLocks noGrp="1" noRot="1" noChangeAspect="1" noChangeArrowheads="1" noTextEdit="1"/>
          </p:cNvSpPr>
          <p:nvPr>
            <p:ph type="sldImg"/>
          </p:nvPr>
        </p:nvSpPr>
        <p:spPr>
          <a:xfrm>
            <a:off x="1136650" y="685800"/>
            <a:ext cx="4679950" cy="3509963"/>
          </a:xfrm>
          <a:ln cap="flat"/>
        </p:spPr>
      </p:sp>
    </p:spTree>
    <p:extLst>
      <p:ext uri="{BB962C8B-B14F-4D97-AF65-F5344CB8AC3E}">
        <p14:creationId xmlns:p14="http://schemas.microsoft.com/office/powerpoint/2010/main" val="29665740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C74E102A-217B-E144-BD94-38756D812776}" type="slidenum">
              <a:rPr lang="en-US" sz="800" b="0"/>
              <a:pPr/>
              <a:t>54</a:t>
            </a:fld>
            <a:endParaRPr lang="en-US" sz="800" b="0" dirty="0"/>
          </a:p>
        </p:txBody>
      </p:sp>
      <p:sp>
        <p:nvSpPr>
          <p:cNvPr id="221187" name="Rectangle 2"/>
          <p:cNvSpPr>
            <a:spLocks noGrp="1" noRot="1" noChangeAspect="1" noChangeArrowheads="1" noTextEdit="1"/>
          </p:cNvSpPr>
          <p:nvPr>
            <p:ph type="sldImg"/>
          </p:nvPr>
        </p:nvSpPr>
        <p:spPr>
          <a:xfrm>
            <a:off x="903288" y="247650"/>
            <a:ext cx="5405437" cy="4052888"/>
          </a:xfrm>
          <a:ln/>
        </p:spPr>
      </p:sp>
      <p:sp>
        <p:nvSpPr>
          <p:cNvPr id="221188" name="Rectangle 3"/>
          <p:cNvSpPr>
            <a:spLocks noGrp="1" noChangeArrowheads="1"/>
          </p:cNvSpPr>
          <p:nvPr>
            <p:ph type="body" idx="1"/>
          </p:nvPr>
        </p:nvSpPr>
        <p:spPr>
          <a:xfrm>
            <a:off x="412750" y="4445000"/>
            <a:ext cx="6248400" cy="43195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dirty="0"/>
          </a:p>
        </p:txBody>
      </p:sp>
    </p:spTree>
    <p:extLst>
      <p:ext uri="{BB962C8B-B14F-4D97-AF65-F5344CB8AC3E}">
        <p14:creationId xmlns:p14="http://schemas.microsoft.com/office/powerpoint/2010/main" val="27122491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C74E102A-217B-E144-BD94-38756D812776}" type="slidenum">
              <a:rPr lang="en-US" sz="800" b="0"/>
              <a:pPr/>
              <a:t>55</a:t>
            </a:fld>
            <a:endParaRPr lang="en-US" sz="800" b="0" dirty="0"/>
          </a:p>
        </p:txBody>
      </p:sp>
      <p:sp>
        <p:nvSpPr>
          <p:cNvPr id="221187" name="Rectangle 2"/>
          <p:cNvSpPr>
            <a:spLocks noGrp="1" noRot="1" noChangeAspect="1" noChangeArrowheads="1" noTextEdit="1"/>
          </p:cNvSpPr>
          <p:nvPr>
            <p:ph type="sldImg"/>
          </p:nvPr>
        </p:nvSpPr>
        <p:spPr>
          <a:xfrm>
            <a:off x="903288" y="247650"/>
            <a:ext cx="5405437" cy="4052888"/>
          </a:xfrm>
          <a:ln/>
        </p:spPr>
      </p:sp>
      <p:sp>
        <p:nvSpPr>
          <p:cNvPr id="221188" name="Rectangle 3"/>
          <p:cNvSpPr>
            <a:spLocks noGrp="1" noChangeArrowheads="1"/>
          </p:cNvSpPr>
          <p:nvPr>
            <p:ph type="body" idx="1"/>
          </p:nvPr>
        </p:nvSpPr>
        <p:spPr>
          <a:xfrm>
            <a:off x="412750" y="4445000"/>
            <a:ext cx="6248400" cy="43195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dirty="0"/>
          </a:p>
        </p:txBody>
      </p:sp>
    </p:spTree>
    <p:extLst>
      <p:ext uri="{BB962C8B-B14F-4D97-AF65-F5344CB8AC3E}">
        <p14:creationId xmlns:p14="http://schemas.microsoft.com/office/powerpoint/2010/main" val="32695177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56</a:t>
            </a:fld>
            <a:endParaRPr lang="en-US"/>
          </a:p>
        </p:txBody>
      </p:sp>
    </p:spTree>
    <p:extLst>
      <p:ext uri="{BB962C8B-B14F-4D97-AF65-F5344CB8AC3E}">
        <p14:creationId xmlns:p14="http://schemas.microsoft.com/office/powerpoint/2010/main" val="6765640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57</a:t>
            </a:fld>
            <a:endParaRPr lang="en-US"/>
          </a:p>
        </p:txBody>
      </p:sp>
    </p:spTree>
    <p:extLst>
      <p:ext uri="{BB962C8B-B14F-4D97-AF65-F5344CB8AC3E}">
        <p14:creationId xmlns:p14="http://schemas.microsoft.com/office/powerpoint/2010/main" val="14697158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58</a:t>
            </a:fld>
            <a:endParaRPr lang="en-US"/>
          </a:p>
        </p:txBody>
      </p:sp>
    </p:spTree>
    <p:extLst>
      <p:ext uri="{BB962C8B-B14F-4D97-AF65-F5344CB8AC3E}">
        <p14:creationId xmlns:p14="http://schemas.microsoft.com/office/powerpoint/2010/main" val="35868525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59</a:t>
            </a:fld>
            <a:endParaRPr lang="en-US"/>
          </a:p>
        </p:txBody>
      </p:sp>
    </p:spTree>
    <p:extLst>
      <p:ext uri="{BB962C8B-B14F-4D97-AF65-F5344CB8AC3E}">
        <p14:creationId xmlns:p14="http://schemas.microsoft.com/office/powerpoint/2010/main" val="33410292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38F42630-0F7C-6E4E-AB54-CCEC39937BE0}" type="slidenum">
              <a:rPr lang="en-US" sz="800" b="0"/>
              <a:pPr/>
              <a:t>60</a:t>
            </a:fld>
            <a:endParaRPr lang="en-US" sz="800" b="0" dirty="0"/>
          </a:p>
        </p:txBody>
      </p:sp>
      <p:sp>
        <p:nvSpPr>
          <p:cNvPr id="220163" name="Rectangle 2"/>
          <p:cNvSpPr>
            <a:spLocks noGrp="1" noRot="1" noChangeAspect="1" noChangeArrowheads="1" noTextEdit="1"/>
          </p:cNvSpPr>
          <p:nvPr>
            <p:ph type="sldImg"/>
          </p:nvPr>
        </p:nvSpPr>
        <p:spPr>
          <a:xfrm>
            <a:off x="903288" y="247650"/>
            <a:ext cx="5405437" cy="4052888"/>
          </a:xfrm>
          <a:ln/>
        </p:spPr>
      </p:sp>
      <p:sp>
        <p:nvSpPr>
          <p:cNvPr id="220164" name="Rectangle 3"/>
          <p:cNvSpPr>
            <a:spLocks noGrp="1" noChangeArrowheads="1"/>
          </p:cNvSpPr>
          <p:nvPr>
            <p:ph type="body" idx="1"/>
          </p:nvPr>
        </p:nvSpPr>
        <p:spPr>
          <a:xfrm>
            <a:off x="412750" y="4445000"/>
            <a:ext cx="6248400" cy="43195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dirty="0"/>
          </a:p>
        </p:txBody>
      </p:sp>
    </p:spTree>
    <p:extLst>
      <p:ext uri="{BB962C8B-B14F-4D97-AF65-F5344CB8AC3E}">
        <p14:creationId xmlns:p14="http://schemas.microsoft.com/office/powerpoint/2010/main" val="181423204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61</a:t>
            </a:fld>
            <a:endParaRPr lang="en-US"/>
          </a:p>
        </p:txBody>
      </p:sp>
    </p:spTree>
    <p:extLst>
      <p:ext uri="{BB962C8B-B14F-4D97-AF65-F5344CB8AC3E}">
        <p14:creationId xmlns:p14="http://schemas.microsoft.com/office/powerpoint/2010/main" val="18388926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16153E49-8BB2-1740-93B0-1124ADC69B84}" type="slidenum">
              <a:rPr lang="en-US" sz="800" b="0"/>
              <a:pPr/>
              <a:t>62</a:t>
            </a:fld>
            <a:endParaRPr lang="en-US" sz="800" b="0" dirty="0"/>
          </a:p>
        </p:txBody>
      </p:sp>
      <p:sp>
        <p:nvSpPr>
          <p:cNvPr id="223235" name="Rectangle 2"/>
          <p:cNvSpPr>
            <a:spLocks noGrp="1" noRot="1" noChangeAspect="1" noChangeArrowheads="1" noTextEdit="1"/>
          </p:cNvSpPr>
          <p:nvPr>
            <p:ph type="sldImg"/>
          </p:nvPr>
        </p:nvSpPr>
        <p:spPr>
          <a:xfrm>
            <a:off x="903288" y="247650"/>
            <a:ext cx="5405437" cy="4052888"/>
          </a:xfrm>
          <a:ln/>
        </p:spPr>
      </p:sp>
      <p:sp>
        <p:nvSpPr>
          <p:cNvPr id="223236" name="Rectangle 3"/>
          <p:cNvSpPr>
            <a:spLocks noGrp="1" noChangeArrowheads="1"/>
          </p:cNvSpPr>
          <p:nvPr>
            <p:ph type="body" idx="1"/>
          </p:nvPr>
        </p:nvSpPr>
        <p:spPr>
          <a:xfrm>
            <a:off x="412750" y="4445000"/>
            <a:ext cx="6248400" cy="43195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lnSpc>
                <a:spcPct val="80000"/>
              </a:lnSpc>
              <a:buNone/>
            </a:pPr>
            <a:r>
              <a:rPr lang="en-US" sz="1000" b="1" dirty="0"/>
              <a:t>Access Control Configuration</a:t>
            </a:r>
            <a:endParaRPr lang="en-US" sz="1000" dirty="0"/>
          </a:p>
          <a:p>
            <a:pPr marL="0" indent="0">
              <a:lnSpc>
                <a:spcPct val="80000"/>
              </a:lnSpc>
              <a:buNone/>
            </a:pPr>
            <a:r>
              <a:rPr lang="en-US" sz="1000" dirty="0"/>
              <a:t>The most common method for preventing IP spoofing is to properly configure access control. To reduce the effectiveness of IP spoofing, configure the access control list (ACL) to deny any traffic from the external network that has a source address that should reside on the internal network. This configuration helps to prevent spoofing attacks only if the internal addresses are the only trusted addresses. If some external addresses are trusted, this method is not effective.</a:t>
            </a:r>
            <a:endParaRPr lang="en-US" sz="1000" b="1" dirty="0"/>
          </a:p>
          <a:p>
            <a:pPr marL="0" indent="0">
              <a:lnSpc>
                <a:spcPct val="80000"/>
              </a:lnSpc>
              <a:buNone/>
            </a:pPr>
            <a:endParaRPr lang="en-US" sz="1000" b="1" dirty="0" smtClean="0"/>
          </a:p>
          <a:p>
            <a:pPr marL="0" indent="0">
              <a:lnSpc>
                <a:spcPct val="80000"/>
              </a:lnSpc>
              <a:buNone/>
            </a:pPr>
            <a:r>
              <a:rPr lang="en-US" sz="1000" b="1" dirty="0" smtClean="0"/>
              <a:t>Encryption</a:t>
            </a:r>
            <a:endParaRPr lang="en-US" sz="1000" dirty="0"/>
          </a:p>
          <a:p>
            <a:pPr marL="0" indent="0">
              <a:lnSpc>
                <a:spcPct val="80000"/>
              </a:lnSpc>
              <a:buNone/>
            </a:pPr>
            <a:r>
              <a:rPr lang="en-US" sz="1000" dirty="0"/>
              <a:t>Another possible way to prevent IP spoofing is to encrypt all network traffic to prevent source and destination hosts from being compromised.</a:t>
            </a:r>
            <a:endParaRPr lang="en-US" sz="1000" b="1" dirty="0"/>
          </a:p>
          <a:p>
            <a:pPr marL="0" indent="0">
              <a:lnSpc>
                <a:spcPct val="80000"/>
              </a:lnSpc>
              <a:buNone/>
            </a:pPr>
            <a:endParaRPr lang="en-US" sz="1000" b="1" dirty="0" smtClean="0"/>
          </a:p>
          <a:p>
            <a:pPr marL="0" indent="0">
              <a:lnSpc>
                <a:spcPct val="80000"/>
              </a:lnSpc>
              <a:buNone/>
            </a:pPr>
            <a:r>
              <a:rPr lang="en-US" sz="1000" b="1" dirty="0" smtClean="0"/>
              <a:t>RFC </a:t>
            </a:r>
            <a:r>
              <a:rPr lang="en-US" sz="1000" b="1" dirty="0"/>
              <a:t>3704 Filtering</a:t>
            </a:r>
            <a:endParaRPr lang="en-US" sz="1000" dirty="0"/>
          </a:p>
          <a:p>
            <a:pPr marL="112713" indent="-112713">
              <a:lnSpc>
                <a:spcPct val="80000"/>
              </a:lnSpc>
            </a:pPr>
            <a:r>
              <a:rPr lang="en-US" sz="1000" dirty="0"/>
              <a:t>You can prevent your network users from spoofing other networks (and be a good Internet citizen at the same time) by preventing any outbound traffic on your network that does not have a source address in your the IP range of your organization. This filtering denies any traffic that does not have the source address that was expected on a particular interface. For example, if an ISP is providing a connection to the IP address 15.1.1.0/24, the ISP could filter traffic so that only traffic sourced from address 15.1.1.0/24 can enter the ISP router from that interface. Note that unless all ISPs implement this type of filtering, the effectiveness is significantly reduced.</a:t>
            </a:r>
          </a:p>
          <a:p>
            <a:pPr marL="112713" indent="-112713">
              <a:lnSpc>
                <a:spcPct val="80000"/>
              </a:lnSpc>
            </a:pPr>
            <a:r>
              <a:rPr lang="en-US" sz="1000" dirty="0"/>
              <a:t>RFC 3704 covers ingress filtering for multihomed networks. It updates RFC 2827.</a:t>
            </a:r>
          </a:p>
          <a:p>
            <a:pPr marL="112713" indent="-112713">
              <a:lnSpc>
                <a:spcPct val="80000"/>
              </a:lnSpc>
            </a:pPr>
            <a:r>
              <a:rPr lang="en-US" sz="1000" dirty="0"/>
              <a:t>RFC 2827 defines filters to drop packets that come from source addresses within 0.0.0.0/8, 10.0.0.0/8, 127.0.0.0/8, 172.16.0.0/12, 192.168.0.0/16, 224.0.0.0/4, or 240.0.0.0/4. This source address is a so-called </a:t>
            </a:r>
            <a:r>
              <a:rPr lang="en-US" sz="1000" dirty="0">
                <a:solidFill>
                  <a:schemeClr val="accent1"/>
                </a:solidFill>
              </a:rPr>
              <a:t>Martian Address.</a:t>
            </a:r>
            <a:endParaRPr lang="en-US" sz="1000" b="1" dirty="0">
              <a:solidFill>
                <a:schemeClr val="accent1"/>
              </a:solidFill>
            </a:endParaRPr>
          </a:p>
          <a:p>
            <a:pPr marL="0" indent="0">
              <a:lnSpc>
                <a:spcPct val="80000"/>
              </a:lnSpc>
              <a:buNone/>
            </a:pPr>
            <a:endParaRPr lang="en-US" sz="1000" b="1" dirty="0" smtClean="0"/>
          </a:p>
          <a:p>
            <a:pPr marL="0" indent="0">
              <a:lnSpc>
                <a:spcPct val="80000"/>
              </a:lnSpc>
              <a:buNone/>
            </a:pPr>
            <a:r>
              <a:rPr lang="en-US" sz="1000" b="1" dirty="0" smtClean="0"/>
              <a:t>Additional </a:t>
            </a:r>
            <a:r>
              <a:rPr lang="en-US" sz="1000" b="1" dirty="0"/>
              <a:t>Authentication</a:t>
            </a:r>
            <a:endParaRPr lang="en-US" sz="1000" dirty="0"/>
          </a:p>
          <a:p>
            <a:pPr marL="0" indent="0">
              <a:lnSpc>
                <a:spcPct val="80000"/>
              </a:lnSpc>
              <a:buNone/>
            </a:pPr>
            <a:r>
              <a:rPr lang="en-US" sz="1000" dirty="0" smtClean="0"/>
              <a:t>The </a:t>
            </a:r>
            <a:r>
              <a:rPr lang="en-US" sz="1000" dirty="0"/>
              <a:t>most effective method for mitigating the threat of IP spoofing is to eliminate the attack</a:t>
            </a:r>
            <a:r>
              <a:rPr lang="ja-JP" altLang="en-US" sz="1000" dirty="0"/>
              <a:t>’</a:t>
            </a:r>
            <a:r>
              <a:rPr lang="en-US" sz="1000" dirty="0"/>
              <a:t>s effectiveness. IP spoofing can function correctly only when devices use IP address-based authentication; therefore, if you use additional authentication methods, IP spoofing attacks are irrelevant. Cryptographic authentication is the best form of additional authentication. However, when cryptographic authentication is not possible, strong two-factor authentication using OTPs can also be effective.</a:t>
            </a:r>
          </a:p>
        </p:txBody>
      </p:sp>
    </p:spTree>
    <p:extLst>
      <p:ext uri="{BB962C8B-B14F-4D97-AF65-F5344CB8AC3E}">
        <p14:creationId xmlns:p14="http://schemas.microsoft.com/office/powerpoint/2010/main" val="50660793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65</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smtClean="0">
                <a:solidFill>
                  <a:schemeClr val="bg2"/>
                </a:solidFill>
              </a:rPr>
              <a:t>The Cisco Network </a:t>
            </a:r>
            <a:r>
              <a:rPr lang="en-US" dirty="0" smtClean="0">
                <a:solidFill>
                  <a:schemeClr val="tx1"/>
                </a:solidFill>
              </a:rPr>
              <a:t>Foundation Protection (NFP) logically divides routers and switches into three functional areas:</a:t>
            </a:r>
          </a:p>
          <a:p>
            <a:pPr lvl="1"/>
            <a:r>
              <a:rPr lang="en-US" b="1" dirty="0" smtClean="0">
                <a:solidFill>
                  <a:schemeClr val="tx1"/>
                </a:solidFill>
              </a:rPr>
              <a:t>Control Plane </a:t>
            </a:r>
            <a:r>
              <a:rPr lang="en-US" dirty="0" smtClean="0">
                <a:solidFill>
                  <a:schemeClr val="tx1"/>
                </a:solidFill>
              </a:rPr>
              <a:t>- Responsible for routing data correctly. Consists of device-generated packets required for the operation of the network itself such as ARP message exchanges or OSPF routing advertisements.</a:t>
            </a:r>
          </a:p>
          <a:p>
            <a:pPr lvl="1"/>
            <a:r>
              <a:rPr lang="en-US" b="1" dirty="0" smtClean="0">
                <a:solidFill>
                  <a:schemeClr val="tx1"/>
                </a:solidFill>
              </a:rPr>
              <a:t>Management Plane </a:t>
            </a:r>
            <a:r>
              <a:rPr lang="en-US" dirty="0" smtClean="0">
                <a:solidFill>
                  <a:schemeClr val="tx1"/>
                </a:solidFill>
              </a:rPr>
              <a:t>- Responsible for managing network elements. Generated either by network devices or network management stations using processes and protocols, such as Telnet, SSH, TFTP, FTP, NTP, AAA, SNMP, syslog, TACACS+, RADIUS, and </a:t>
            </a:r>
            <a:r>
              <a:rPr lang="en-US" dirty="0" err="1" smtClean="0">
                <a:solidFill>
                  <a:schemeClr val="tx1"/>
                </a:solidFill>
              </a:rPr>
              <a:t>NetFlow</a:t>
            </a:r>
            <a:r>
              <a:rPr lang="en-US" dirty="0" smtClean="0">
                <a:solidFill>
                  <a:schemeClr val="tx1"/>
                </a:solidFill>
              </a:rPr>
              <a:t>.</a:t>
            </a:r>
          </a:p>
          <a:p>
            <a:pPr lvl="1"/>
            <a:r>
              <a:rPr lang="en-US" b="1" dirty="0" smtClean="0">
                <a:solidFill>
                  <a:schemeClr val="tx1"/>
                </a:solidFill>
              </a:rPr>
              <a:t>Data Plane </a:t>
            </a:r>
            <a:r>
              <a:rPr lang="en-US" dirty="0" smtClean="0">
                <a:solidFill>
                  <a:schemeClr val="tx1"/>
                </a:solidFill>
              </a:rPr>
              <a:t>(Forwarding Plane) - Responsible for forwarding data. Consists of user-generated packets being forwarded between end stations. Most traffic travels through the router</a:t>
            </a:r>
            <a:r>
              <a:rPr lang="en-US" dirty="0" smtClean="0"/>
              <a:t>, or switch, via the data plane.</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66</a:t>
            </a:fld>
            <a:endParaRPr lang="en-US"/>
          </a:p>
        </p:txBody>
      </p:sp>
    </p:spTree>
    <p:extLst>
      <p:ext uri="{BB962C8B-B14F-4D97-AF65-F5344CB8AC3E}">
        <p14:creationId xmlns:p14="http://schemas.microsoft.com/office/powerpoint/2010/main" val="314248916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CoPP</a:t>
            </a:r>
            <a:r>
              <a:rPr lang="en-US" dirty="0" smtClean="0"/>
              <a:t> is designed to prevent unnecessary traffic from overwhelming the route processor. </a:t>
            </a:r>
          </a:p>
          <a:p>
            <a:r>
              <a:rPr lang="en-US" dirty="0" err="1" smtClean="0"/>
              <a:t>CoPP</a:t>
            </a:r>
            <a:r>
              <a:rPr lang="en-US" dirty="0" smtClean="0"/>
              <a:t> consists of the following features:</a:t>
            </a:r>
          </a:p>
          <a:p>
            <a:pPr marL="800100" lvl="1" indent="-342900">
              <a:buFont typeface="Arial"/>
              <a:buChar char="•"/>
            </a:pPr>
            <a:r>
              <a:rPr lang="en-US" b="1" dirty="0" smtClean="0"/>
              <a:t>Control Plane Policing (</a:t>
            </a:r>
            <a:r>
              <a:rPr lang="en-US" b="1" dirty="0" err="1" smtClean="0"/>
              <a:t>CoPP</a:t>
            </a:r>
            <a:r>
              <a:rPr lang="en-US" b="1" dirty="0" smtClean="0"/>
              <a:t>) </a:t>
            </a:r>
            <a:r>
              <a:rPr lang="en-US" dirty="0" smtClean="0"/>
              <a:t>- Allows users to configure a </a:t>
            </a:r>
            <a:r>
              <a:rPr lang="en-US" dirty="0" err="1" smtClean="0"/>
              <a:t>QoS</a:t>
            </a:r>
            <a:r>
              <a:rPr lang="en-US" dirty="0" smtClean="0"/>
              <a:t> filter that manages the traffic flow of control plane packets. This protects the control plane against reconnaissance and </a:t>
            </a:r>
            <a:r>
              <a:rPr lang="en-US" dirty="0" err="1" smtClean="0"/>
              <a:t>DoS</a:t>
            </a:r>
            <a:r>
              <a:rPr lang="en-US" dirty="0" smtClean="0"/>
              <a:t> attacks.</a:t>
            </a:r>
          </a:p>
          <a:p>
            <a:pPr marL="800100" lvl="1" indent="-342900">
              <a:buFont typeface="Arial"/>
              <a:buChar char="•"/>
            </a:pPr>
            <a:r>
              <a:rPr lang="en-US" b="1" dirty="0" smtClean="0"/>
              <a:t>Control Plane Protection (</a:t>
            </a:r>
            <a:r>
              <a:rPr lang="en-US" b="1" dirty="0" err="1" smtClean="0"/>
              <a:t>CPPr</a:t>
            </a:r>
            <a:r>
              <a:rPr lang="en-US" b="1" dirty="0" smtClean="0"/>
              <a:t>) </a:t>
            </a:r>
            <a:r>
              <a:rPr lang="en-US" dirty="0" smtClean="0"/>
              <a:t>- An extension of </a:t>
            </a:r>
            <a:r>
              <a:rPr lang="en-US" dirty="0" err="1" smtClean="0"/>
              <a:t>CoPP</a:t>
            </a:r>
            <a:r>
              <a:rPr lang="en-US" dirty="0" smtClean="0"/>
              <a:t> that allows for policing granularity. For example, </a:t>
            </a:r>
            <a:r>
              <a:rPr lang="en-US" dirty="0" err="1" smtClean="0"/>
              <a:t>CPPr</a:t>
            </a:r>
            <a:r>
              <a:rPr lang="en-US" dirty="0" smtClean="0"/>
              <a:t> can filter and rate-limit the packets that go to the control plane of the router and discard malicious and error packets (or both).</a:t>
            </a:r>
          </a:p>
          <a:p>
            <a:pPr marL="800100" lvl="1" indent="-342900">
              <a:buFont typeface="Arial"/>
              <a:buChar char="•"/>
            </a:pPr>
            <a:r>
              <a:rPr lang="en-US" b="1" dirty="0" smtClean="0"/>
              <a:t>Control Plane Logging </a:t>
            </a:r>
            <a:r>
              <a:rPr lang="en-US" dirty="0" smtClean="0"/>
              <a:t>- Enables the logging of packets that </a:t>
            </a:r>
            <a:r>
              <a:rPr lang="en-US" dirty="0" err="1" smtClean="0"/>
              <a:t>CoPP</a:t>
            </a:r>
            <a:r>
              <a:rPr lang="en-US" dirty="0" smtClean="0"/>
              <a:t> or </a:t>
            </a:r>
            <a:r>
              <a:rPr lang="en-US" dirty="0" err="1" smtClean="0"/>
              <a:t>CPPr</a:t>
            </a:r>
            <a:r>
              <a:rPr lang="en-US" dirty="0" smtClean="0"/>
              <a:t> drop or permit. It provides the logging mechanism needed to deploy, monitor, and troubleshoot </a:t>
            </a:r>
            <a:r>
              <a:rPr lang="en-US" dirty="0" err="1" smtClean="0"/>
              <a:t>CoPP</a:t>
            </a:r>
            <a:r>
              <a:rPr lang="en-US" dirty="0" smtClean="0"/>
              <a:t> features efficiently.</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67</a:t>
            </a:fld>
            <a:endParaRPr lang="en-US"/>
          </a:p>
        </p:txBody>
      </p:sp>
    </p:spTree>
    <p:extLst>
      <p:ext uri="{BB962C8B-B14F-4D97-AF65-F5344CB8AC3E}">
        <p14:creationId xmlns:p14="http://schemas.microsoft.com/office/powerpoint/2010/main" val="24648175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smtClean="0"/>
              <a:t>Click to edit Master title style</a:t>
            </a:r>
            <a:endParaRPr lang="en-US"/>
          </a:p>
        </p:txBody>
      </p:sp>
      <p:sp>
        <p:nvSpPr>
          <p:cNvPr id="3" name="Content Placeholder 2"/>
          <p:cNvSpPr>
            <a:spLocks noGrp="1"/>
          </p:cNvSpPr>
          <p:nvPr>
            <p:ph idx="1"/>
          </p:nvPr>
        </p:nvSpPr>
        <p:spPr>
          <a:xfrm>
            <a:off x="655638" y="1687390"/>
            <a:ext cx="7940675" cy="47207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dirty="0" smtClean="0"/>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smtClean="0"/>
              <a:t>Click to edit Master title style</a:t>
            </a:r>
            <a:endParaRPr lang="en-US"/>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 name="Title 2"/>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45728901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dirty="0"/>
              <a:t>Slide Title</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379492"/>
            <a:ext cx="8733677" cy="5086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hyperlink" Target="Captain-Crunch-Whistle.mp3" TargetMode="External"/><Relationship Id="rId2" Type="http://schemas.openxmlformats.org/officeDocument/2006/relationships/image" Target="../media/image4.jpeg"/><Relationship Id="rId1" Type="http://schemas.openxmlformats.org/officeDocument/2006/relationships/slideLayout" Target="../slideLayouts/slideLayout14.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24.xml"/><Relationship Id="rId5" Type="http://schemas.openxmlformats.org/officeDocument/2006/relationships/image" Target="../media/image24.png"/><Relationship Id="rId4" Type="http://schemas.openxmlformats.org/officeDocument/2006/relationships/image" Target="../media/image23.png"/></Relationships>
</file>

<file path=ppt/slides/_rels/slide4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4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5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1.xml"/><Relationship Id="rId1" Type="http://schemas.openxmlformats.org/officeDocument/2006/relationships/slideLayout" Target="../slideLayouts/slideLayout2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4.xml"/></Relationships>
</file>

<file path=ppt/slides/_rels/slide5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3.xml"/><Relationship Id="rId1" Type="http://schemas.openxmlformats.org/officeDocument/2006/relationships/slideLayout" Target="../slideLayouts/slideLayout2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4.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4.xml"/></Relationships>
</file>

<file path=ppt/slides/_rels/slide5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24.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4.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4.xml"/></Relationships>
</file>

<file path=ppt/slides/_rels/slide6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9.xml"/><Relationship Id="rId1" Type="http://schemas.openxmlformats.org/officeDocument/2006/relationships/slideLayout" Target="../slideLayouts/slideLayout24.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4.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4.xml.rels><?xml version="1.0" encoding="UTF-8" standalone="yes"?>
<Relationships xmlns="http://schemas.openxmlformats.org/package/2006/relationships"><Relationship Id="rId3" Type="http://schemas.openxmlformats.org/officeDocument/2006/relationships/hyperlink" Target="http://searchsecurity.techtarget.com/news/1519804/Phishing-attacks-target-users-of-Facebook-other-social-networks?asrc=EM_NLN_12420860&amp;track=NL-102&amp;ad=784799&amp;" TargetMode="External"/><Relationship Id="rId2" Type="http://schemas.openxmlformats.org/officeDocument/2006/relationships/hyperlink" Target="http://www.networkworld.com/news/2010/091610-social-networks.html?source=NWWNLE_nlt_daily_pm_2010-09-16" TargetMode="External"/><Relationship Id="rId1" Type="http://schemas.openxmlformats.org/officeDocument/2006/relationships/slideLayout" Target="../slideLayouts/slideLayout24.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3.xml"/><Relationship Id="rId1" Type="http://schemas.openxmlformats.org/officeDocument/2006/relationships/slideLayout" Target="../slideLayouts/slideLayout24.xml"/></Relationships>
</file>

<file path=ppt/slides/_rels/slide6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4.xml"/><Relationship Id="rId1" Type="http://schemas.openxmlformats.org/officeDocument/2006/relationships/slideLayout" Target="../slideLayouts/slideLayout24.xml"/></Relationships>
</file>

<file path=ppt/slides/_rels/slide6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4.xml"/></Relationships>
</file>

<file path=ppt/slides/_rels/slide6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4.xml"/></Relationships>
</file>

<file path=ppt/slides/_rels/slide7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4.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eaLnBrk="1" hangingPunct="1">
              <a:spcBef>
                <a:spcPct val="0"/>
              </a:spcBef>
              <a:buFontTx/>
              <a:buNone/>
            </a:pPr>
            <a:endParaRPr lang="en-GB" altLang="en-US" sz="1800">
              <a:latin typeface="Arial" charset="0"/>
            </a:endParaRPr>
          </a:p>
        </p:txBody>
      </p:sp>
      <p:sp>
        <p:nvSpPr>
          <p:cNvPr id="6" name="TextBox 6"/>
          <p:cNvSpPr txBox="1">
            <a:spLocks noChangeArrowheads="1"/>
          </p:cNvSpPr>
          <p:nvPr/>
        </p:nvSpPr>
        <p:spPr bwMode="auto">
          <a:xfrm>
            <a:off x="3124200" y="49530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a:latin typeface="Arial" charset="0"/>
              </a:rPr>
              <a:t>Dr. Carlene Campbell</a:t>
            </a:r>
          </a:p>
        </p:txBody>
      </p:sp>
      <p:sp>
        <p:nvSpPr>
          <p:cNvPr id="7" name="Title 1"/>
          <p:cNvSpPr txBox="1">
            <a:spLocks/>
          </p:cNvSpPr>
          <p:nvPr/>
        </p:nvSpPr>
        <p:spPr>
          <a:xfrm>
            <a:off x="1569105" y="571690"/>
            <a:ext cx="6498158" cy="710466"/>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r>
              <a:rPr lang="en-US" kern="0" smtClean="0">
                <a:solidFill>
                  <a:srgbClr val="0F3661"/>
                </a:solidFill>
                <a:latin typeface="Times New Roman"/>
                <a:cs typeface="Times New Roman"/>
              </a:rPr>
              <a:t>Internet Security</a:t>
            </a:r>
            <a:endParaRPr lang="en-US" kern="0" dirty="0">
              <a:solidFill>
                <a:srgbClr val="0F3661"/>
              </a:solidFill>
              <a:latin typeface="Times New Roman"/>
              <a:cs typeface="Times New Roman"/>
            </a:endParaRPr>
          </a:p>
        </p:txBody>
      </p:sp>
      <p:sp>
        <p:nvSpPr>
          <p:cNvPr id="8" name="Rectangle 2"/>
          <p:cNvSpPr txBox="1">
            <a:spLocks noChangeArrowheads="1"/>
          </p:cNvSpPr>
          <p:nvPr/>
        </p:nvSpPr>
        <p:spPr bwMode="white">
          <a:xfrm>
            <a:off x="903856" y="2504286"/>
            <a:ext cx="7458747" cy="14088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ctr" anchorCtr="0" compatLnSpc="1">
            <a:prstTxWarp prst="textNoShape">
              <a:avLst/>
            </a:prstTxWarp>
          </a:bodyP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r>
              <a:rPr lang="en-US" sz="2800" b="1" dirty="0" smtClean="0">
                <a:solidFill>
                  <a:schemeClr val="tx1"/>
                </a:solidFill>
                <a:latin typeface="Arial" charset="0"/>
              </a:rPr>
              <a:t>Lecture 2: Modern Network Security Threats</a:t>
            </a:r>
            <a:endParaRPr lang="en-US" sz="2800" kern="0" dirty="0">
              <a:solidFill>
                <a:schemeClr val="tx1"/>
              </a:solidFill>
              <a:latin typeface="Arial" charset="0"/>
            </a:endParaRPr>
          </a:p>
        </p:txBody>
      </p:sp>
    </p:spTree>
    <p:extLst>
      <p:ext uri="{BB962C8B-B14F-4D97-AF65-F5344CB8AC3E}">
        <p14:creationId xmlns:p14="http://schemas.microsoft.com/office/powerpoint/2010/main" val="101331257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2"/>
          <p:cNvSpPr>
            <a:spLocks noGrp="1" noChangeArrowheads="1"/>
          </p:cNvSpPr>
          <p:nvPr>
            <p:ph type="title"/>
          </p:nvPr>
        </p:nvSpPr>
        <p:spPr>
          <a:xfrm>
            <a:off x="2543696" y="353449"/>
            <a:ext cx="5785658" cy="838200"/>
          </a:xfrm>
        </p:spPr>
        <p:txBody>
          <a:bodyPr/>
          <a:lstStyle/>
          <a:p>
            <a:pPr eaLnBrk="1" hangingPunct="1"/>
            <a:r>
              <a:rPr lang="en-US" dirty="0" smtClean="0">
                <a:latin typeface="Arial" charset="0"/>
              </a:rPr>
              <a:t>Objectives </a:t>
            </a:r>
            <a:endParaRPr lang="en-US" dirty="0">
              <a:latin typeface="Arial" charset="0"/>
            </a:endParaRPr>
          </a:p>
        </p:txBody>
      </p:sp>
      <p:sp>
        <p:nvSpPr>
          <p:cNvPr id="6" name="Rectangle 3"/>
          <p:cNvSpPr>
            <a:spLocks noGrp="1" noChangeArrowheads="1"/>
          </p:cNvSpPr>
          <p:nvPr>
            <p:ph idx="1"/>
          </p:nvPr>
        </p:nvSpPr>
        <p:spPr>
          <a:xfrm>
            <a:off x="1413164" y="1314824"/>
            <a:ext cx="7481454" cy="4021947"/>
          </a:xfrm>
        </p:spPr>
        <p:txBody>
          <a:bodyPr/>
          <a:lstStyle/>
          <a:p>
            <a:pPr marL="0" indent="0" eaLnBrk="1" hangingPunct="1">
              <a:buNone/>
            </a:pPr>
            <a:r>
              <a:rPr lang="en-US" sz="1800" b="1" dirty="0" smtClean="0">
                <a:latin typeface="Arial" charset="0"/>
              </a:rPr>
              <a:t>In this lecture you will:</a:t>
            </a:r>
          </a:p>
          <a:p>
            <a:r>
              <a:rPr lang="en-US" sz="1600" dirty="0" smtClean="0">
                <a:latin typeface="Arial" charset="0"/>
              </a:rPr>
              <a:t>Describe </a:t>
            </a:r>
            <a:r>
              <a:rPr lang="en-US" sz="1600" dirty="0">
                <a:latin typeface="Arial" charset="0"/>
              </a:rPr>
              <a:t>computer network viruses</a:t>
            </a:r>
            <a:r>
              <a:rPr lang="en-US" sz="1600" dirty="0" smtClean="0">
                <a:latin typeface="Arial" charset="0"/>
              </a:rPr>
              <a:t>.</a:t>
            </a:r>
          </a:p>
          <a:p>
            <a:r>
              <a:rPr lang="en-US" sz="1600" dirty="0">
                <a:latin typeface="Arial" charset="0"/>
              </a:rPr>
              <a:t>Describe computer network worms</a:t>
            </a:r>
            <a:r>
              <a:rPr lang="en-US" sz="1600" dirty="0" smtClean="0">
                <a:latin typeface="Arial" charset="0"/>
              </a:rPr>
              <a:t>.</a:t>
            </a:r>
          </a:p>
          <a:p>
            <a:r>
              <a:rPr lang="en-US" sz="1600" dirty="0">
                <a:latin typeface="Arial" charset="0"/>
              </a:rPr>
              <a:t>Describe computer network Trojan Horses</a:t>
            </a:r>
            <a:r>
              <a:rPr lang="en-US" sz="1600" dirty="0" smtClean="0">
                <a:latin typeface="Arial" charset="0"/>
              </a:rPr>
              <a:t>.</a:t>
            </a:r>
          </a:p>
          <a:p>
            <a:r>
              <a:rPr lang="en-US" sz="1600" dirty="0">
                <a:latin typeface="Arial" charset="0"/>
              </a:rPr>
              <a:t>Describe the techniques used to mitigate viruses, worms, and Trojan Horses</a:t>
            </a:r>
            <a:r>
              <a:rPr lang="en-US" sz="1600" dirty="0" smtClean="0">
                <a:latin typeface="Arial" charset="0"/>
              </a:rPr>
              <a:t>.</a:t>
            </a:r>
          </a:p>
          <a:p>
            <a:r>
              <a:rPr lang="en-US" sz="1600" dirty="0">
                <a:latin typeface="Arial" charset="0"/>
              </a:rPr>
              <a:t>Explain how reconnaissance attacks are launched</a:t>
            </a:r>
            <a:r>
              <a:rPr lang="en-US" sz="1600" dirty="0" smtClean="0">
                <a:latin typeface="Arial" charset="0"/>
              </a:rPr>
              <a:t>.</a:t>
            </a:r>
          </a:p>
          <a:p>
            <a:r>
              <a:rPr lang="en-US" sz="1600" dirty="0">
                <a:latin typeface="Arial" charset="0"/>
              </a:rPr>
              <a:t>Explain how access attacks are launched</a:t>
            </a:r>
            <a:r>
              <a:rPr lang="en-US" sz="1600" dirty="0" smtClean="0">
                <a:latin typeface="Arial" charset="0"/>
              </a:rPr>
              <a:t>.</a:t>
            </a:r>
          </a:p>
          <a:p>
            <a:r>
              <a:rPr lang="en-US" sz="1600" dirty="0">
                <a:latin typeface="Arial" charset="0"/>
              </a:rPr>
              <a:t>Explain how Denial of Service attacks are launched</a:t>
            </a:r>
            <a:r>
              <a:rPr lang="en-US" sz="1600" dirty="0" smtClean="0">
                <a:latin typeface="Arial" charset="0"/>
              </a:rPr>
              <a:t>.</a:t>
            </a:r>
          </a:p>
          <a:p>
            <a:r>
              <a:rPr lang="en-US" sz="1600" dirty="0">
                <a:latin typeface="Arial" charset="0"/>
              </a:rPr>
              <a:t>Describe the techniques used to mitigate reconnaissance attacks, access attacks, and </a:t>
            </a:r>
            <a:r>
              <a:rPr lang="en-US" sz="1600" dirty="0" err="1">
                <a:latin typeface="Arial" charset="0"/>
              </a:rPr>
              <a:t>DoS</a:t>
            </a:r>
            <a:r>
              <a:rPr lang="en-US" sz="1600" dirty="0">
                <a:latin typeface="Arial" charset="0"/>
              </a:rPr>
              <a:t> attacks</a:t>
            </a:r>
            <a:r>
              <a:rPr lang="en-US" sz="1600" dirty="0" smtClean="0">
                <a:latin typeface="Arial" charset="0"/>
              </a:rPr>
              <a:t>.</a:t>
            </a:r>
          </a:p>
          <a:p>
            <a:r>
              <a:rPr lang="en-US" sz="1600" dirty="0">
                <a:latin typeface="Arial" charset="0"/>
              </a:rPr>
              <a:t>Explain how to secure the three functional areas of Cisco routers and switches.</a:t>
            </a:r>
            <a:endParaRPr lang="en-US" sz="1600" dirty="0" smtClean="0">
              <a:latin typeface="Arial" charset="0"/>
            </a:endParaRPr>
          </a:p>
        </p:txBody>
      </p:sp>
    </p:spTree>
    <p:extLst>
      <p:ext uri="{BB962C8B-B14F-4D97-AF65-F5344CB8AC3E}">
        <p14:creationId xmlns:p14="http://schemas.microsoft.com/office/powerpoint/2010/main" val="158400679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a:xfrm>
            <a:off x="1259378" y="0"/>
            <a:ext cx="7020847" cy="838200"/>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Threats to Networks</a:t>
            </a:r>
            <a:endParaRPr lang="en-US" dirty="0">
              <a:latin typeface="Arial" charset="0"/>
            </a:endParaRPr>
          </a:p>
        </p:txBody>
      </p:sp>
      <p:pic>
        <p:nvPicPr>
          <p:cNvPr id="2" name="Picture 1"/>
          <p:cNvPicPr>
            <a:picLocks noChangeAspect="1"/>
          </p:cNvPicPr>
          <p:nvPr/>
        </p:nvPicPr>
        <p:blipFill>
          <a:blip r:embed="rId3"/>
          <a:stretch>
            <a:fillRect/>
          </a:stretch>
        </p:blipFill>
        <p:spPr>
          <a:xfrm>
            <a:off x="4062046" y="1166148"/>
            <a:ext cx="5081954" cy="4179576"/>
          </a:xfrm>
          <a:prstGeom prst="rect">
            <a:avLst/>
          </a:prstGeom>
        </p:spPr>
      </p:pic>
      <p:sp>
        <p:nvSpPr>
          <p:cNvPr id="23555" name="Rectangle 3"/>
          <p:cNvSpPr>
            <a:spLocks noGrp="1" noChangeArrowheads="1"/>
          </p:cNvSpPr>
          <p:nvPr>
            <p:ph type="body" idx="1"/>
          </p:nvPr>
        </p:nvSpPr>
        <p:spPr>
          <a:xfrm>
            <a:off x="747162" y="1166146"/>
            <a:ext cx="3103870" cy="3933391"/>
          </a:xfrm>
        </p:spPr>
        <p:txBody>
          <a:bodyPr/>
          <a:lstStyle/>
          <a:p>
            <a:pPr algn="just"/>
            <a:r>
              <a:rPr lang="en-US" dirty="0">
                <a:latin typeface="Arial" charset="0"/>
              </a:rPr>
              <a:t>Network attack vectors include:</a:t>
            </a:r>
          </a:p>
          <a:p>
            <a:pPr marL="581025" lvl="1" indent="-342900" algn="just">
              <a:buFont typeface="Arial" panose="020B0604020202020204" pitchFamily="34" charset="0"/>
              <a:buChar char="•"/>
            </a:pPr>
            <a:r>
              <a:rPr lang="en-US" b="1" dirty="0">
                <a:latin typeface="Arial" charset="0"/>
              </a:rPr>
              <a:t>Internal threats</a:t>
            </a:r>
            <a:endParaRPr lang="en-US" dirty="0">
              <a:latin typeface="Arial" charset="0"/>
            </a:endParaRPr>
          </a:p>
          <a:p>
            <a:pPr marL="581025" lvl="1" indent="-342900" algn="just">
              <a:buFont typeface="Arial" panose="020B0604020202020204" pitchFamily="34" charset="0"/>
              <a:buChar char="•"/>
            </a:pPr>
            <a:r>
              <a:rPr lang="en-US" b="1" dirty="0">
                <a:latin typeface="Arial" charset="0"/>
              </a:rPr>
              <a:t>External threats</a:t>
            </a:r>
          </a:p>
          <a:p>
            <a:pPr algn="just"/>
            <a:r>
              <a:rPr lang="en-CA" dirty="0" smtClean="0">
                <a:latin typeface="Arial" charset="0"/>
              </a:rPr>
              <a:t>The </a:t>
            </a:r>
            <a:r>
              <a:rPr lang="en-CA" dirty="0">
                <a:latin typeface="Arial" charset="0"/>
              </a:rPr>
              <a:t>attacks can be structured or unstructured.</a:t>
            </a:r>
            <a:endParaRPr lang="en-US" dirty="0">
              <a:latin typeface="Arial" charset="0"/>
            </a:endParaRPr>
          </a:p>
        </p:txBody>
      </p:sp>
    </p:spTree>
    <p:extLst>
      <p:ext uri="{BB962C8B-B14F-4D97-AF65-F5344CB8AC3E}">
        <p14:creationId xmlns:p14="http://schemas.microsoft.com/office/powerpoint/2010/main" val="1110993594"/>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1" end="1"/>
                                            </p:txEl>
                                          </p:spTgt>
                                        </p:tgtEl>
                                        <p:attrNameLst>
                                          <p:attrName>style.visibility</p:attrName>
                                        </p:attrNameLst>
                                      </p:cBhvr>
                                      <p:to>
                                        <p:strVal val="visible"/>
                                      </p:to>
                                    </p:set>
                                    <p:animEffect transition="in" filter="wipe(left)">
                                      <p:cBhvr>
                                        <p:cTn id="7" dur="500"/>
                                        <p:tgtEl>
                                          <p:spTgt spid="2355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2" end="2"/>
                                            </p:txEl>
                                          </p:spTgt>
                                        </p:tgtEl>
                                        <p:attrNameLst>
                                          <p:attrName>style.visibility</p:attrName>
                                        </p:attrNameLst>
                                      </p:cBhvr>
                                      <p:to>
                                        <p:strVal val="visible"/>
                                      </p:to>
                                    </p:set>
                                    <p:animEffect transition="in" filter="wipe(left)">
                                      <p:cBhvr>
                                        <p:cTn id="12" dur="500"/>
                                        <p:tgtEl>
                                          <p:spTgt spid="2355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23555">
                                            <p:txEl>
                                              <p:pRg st="3" end="3"/>
                                            </p:txEl>
                                          </p:spTgt>
                                        </p:tgtEl>
                                        <p:attrNameLst>
                                          <p:attrName>style.visibility</p:attrName>
                                        </p:attrNameLst>
                                      </p:cBhvr>
                                      <p:to>
                                        <p:strVal val="visible"/>
                                      </p:to>
                                    </p:set>
                                    <p:animEffect transition="in" filter="wipe(left)">
                                      <p:cBhvr>
                                        <p:cTn id="17" dur="500"/>
                                        <p:tgtEl>
                                          <p:spTgt spid="2355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0915" name="Rectangle 3"/>
          <p:cNvSpPr>
            <a:spLocks noGrp="1" noChangeArrowheads="1"/>
          </p:cNvSpPr>
          <p:nvPr>
            <p:ph type="body" idx="1"/>
          </p:nvPr>
        </p:nvSpPr>
        <p:spPr>
          <a:xfrm>
            <a:off x="670308" y="851953"/>
            <a:ext cx="3975880" cy="4616862"/>
          </a:xfrm>
        </p:spPr>
        <p:txBody>
          <a:bodyPr/>
          <a:lstStyle/>
          <a:p>
            <a:pPr>
              <a:lnSpc>
                <a:spcPct val="90000"/>
              </a:lnSpc>
            </a:pPr>
            <a:r>
              <a:rPr lang="en-US" sz="2000" b="1" dirty="0" smtClean="0">
                <a:latin typeface="Arial" charset="0"/>
              </a:rPr>
              <a:t>Defining the word “Hacker”</a:t>
            </a:r>
            <a:endParaRPr lang="en-US" sz="2000" b="1" dirty="0">
              <a:latin typeface="Arial" charset="0"/>
            </a:endParaRPr>
          </a:p>
          <a:p>
            <a:pPr marL="742950" lvl="1" indent="-285750" algn="just">
              <a:lnSpc>
                <a:spcPct val="90000"/>
              </a:lnSpc>
              <a:buFont typeface="Arial"/>
              <a:buChar char="•"/>
            </a:pPr>
            <a:r>
              <a:rPr lang="en-US" dirty="0">
                <a:latin typeface="Arial" charset="0"/>
              </a:rPr>
              <a:t>General term that has historically been used to describe a computer programming expert. </a:t>
            </a:r>
            <a:endParaRPr lang="en-US" dirty="0" smtClean="0">
              <a:latin typeface="Arial" charset="0"/>
            </a:endParaRPr>
          </a:p>
          <a:p>
            <a:pPr marL="742950" lvl="1" indent="-285750" algn="just">
              <a:lnSpc>
                <a:spcPct val="90000"/>
              </a:lnSpc>
              <a:buFont typeface="Arial"/>
              <a:buChar char="•"/>
            </a:pPr>
            <a:r>
              <a:rPr lang="en-US" dirty="0"/>
              <a:t>Internet programmers who try to gain unauthorized access to devices on the Internet. </a:t>
            </a:r>
            <a:endParaRPr lang="en-US" dirty="0" smtClean="0"/>
          </a:p>
          <a:p>
            <a:pPr marL="742950" lvl="1" indent="-285750" algn="just">
              <a:lnSpc>
                <a:spcPct val="90000"/>
              </a:lnSpc>
              <a:buFont typeface="Arial"/>
              <a:buChar char="•"/>
            </a:pPr>
            <a:r>
              <a:rPr lang="en-US" dirty="0"/>
              <a:t>I</a:t>
            </a:r>
            <a:r>
              <a:rPr lang="en-US" dirty="0" smtClean="0"/>
              <a:t>ndividuals </a:t>
            </a:r>
            <a:r>
              <a:rPr lang="en-US" dirty="0"/>
              <a:t>who run programs to prevent or slow network access to a large number of users, or corrupt or wipe out data on servers. </a:t>
            </a:r>
            <a:endParaRPr lang="en-US" dirty="0" smtClean="0">
              <a:latin typeface="Arial" charset="0"/>
            </a:endParaRPr>
          </a:p>
          <a:p>
            <a:pPr marL="742950" lvl="1" indent="-285750">
              <a:lnSpc>
                <a:spcPct val="90000"/>
              </a:lnSpc>
              <a:buFont typeface="Arial"/>
              <a:buChar char="•"/>
            </a:pPr>
            <a:endParaRPr lang="en-US" dirty="0">
              <a:latin typeface="Arial" charset="0"/>
            </a:endParaRPr>
          </a:p>
        </p:txBody>
      </p:sp>
      <p:sp>
        <p:nvSpPr>
          <p:cNvPr id="5" name="Rectangle 2"/>
          <p:cNvSpPr>
            <a:spLocks noGrp="1" noChangeArrowheads="1"/>
          </p:cNvSpPr>
          <p:nvPr>
            <p:ph type="title"/>
          </p:nvPr>
        </p:nvSpPr>
        <p:spPr>
          <a:xfrm>
            <a:off x="1212700" y="175846"/>
            <a:ext cx="6821341" cy="492369"/>
          </a:xfrm>
        </p:spPr>
        <p:txBody>
          <a:bodyPr/>
          <a:lstStyle/>
          <a:p>
            <a:pPr eaLnBrk="1" hangingPunct="1"/>
            <a:r>
              <a:rPr lang="en-US" dirty="0" smtClean="0">
                <a:latin typeface="Arial" charset="0"/>
              </a:rPr>
              <a:t>The Hacker</a:t>
            </a:r>
            <a:endParaRPr lang="en-US" dirty="0">
              <a:latin typeface="Arial" charset="0"/>
            </a:endParaRPr>
          </a:p>
        </p:txBody>
      </p:sp>
      <p:pic>
        <p:nvPicPr>
          <p:cNvPr id="2" name="Picture 1"/>
          <p:cNvPicPr>
            <a:picLocks noChangeAspect="1"/>
          </p:cNvPicPr>
          <p:nvPr/>
        </p:nvPicPr>
        <p:blipFill>
          <a:blip r:embed="rId2"/>
          <a:stretch>
            <a:fillRect/>
          </a:stretch>
        </p:blipFill>
        <p:spPr>
          <a:xfrm>
            <a:off x="4677508" y="1719783"/>
            <a:ext cx="4338054" cy="2966910"/>
          </a:xfrm>
          <a:prstGeom prst="rect">
            <a:avLst/>
          </a:prstGeom>
        </p:spPr>
      </p:pic>
    </p:spTree>
    <p:extLst>
      <p:ext uri="{BB962C8B-B14F-4D97-AF65-F5344CB8AC3E}">
        <p14:creationId xmlns:p14="http://schemas.microsoft.com/office/powerpoint/2010/main" val="2492220894"/>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470915">
                                            <p:txEl>
                                              <p:pRg st="0" end="0"/>
                                            </p:txEl>
                                          </p:spTgt>
                                        </p:tgtEl>
                                        <p:attrNameLst>
                                          <p:attrName>style.visibility</p:attrName>
                                        </p:attrNameLst>
                                      </p:cBhvr>
                                      <p:to>
                                        <p:strVal val="visible"/>
                                      </p:to>
                                    </p:set>
                                    <p:animEffect transition="in" filter="wipe(left)">
                                      <p:cBhvr>
                                        <p:cTn id="7" dur="500"/>
                                        <p:tgtEl>
                                          <p:spTgt spid="2470915">
                                            <p:txEl>
                                              <p:pRg st="0" end="0"/>
                                            </p:txEl>
                                          </p:spTgt>
                                        </p:tgtEl>
                                      </p:cBhvr>
                                    </p:animEffect>
                                  </p:childTnLst>
                                </p:cTn>
                              </p:par>
                            </p:childTnLst>
                          </p:cTn>
                        </p:par>
                        <p:par>
                          <p:cTn id="8" fill="hold" nodeType="afterGroup">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2470915">
                                            <p:txEl>
                                              <p:pRg st="1" end="1"/>
                                            </p:txEl>
                                          </p:spTgt>
                                        </p:tgtEl>
                                        <p:attrNameLst>
                                          <p:attrName>style.visibility</p:attrName>
                                        </p:attrNameLst>
                                      </p:cBhvr>
                                      <p:to>
                                        <p:strVal val="visible"/>
                                      </p:to>
                                    </p:set>
                                    <p:animEffect transition="in" filter="wipe(left)">
                                      <p:cBhvr>
                                        <p:cTn id="11" dur="500"/>
                                        <p:tgtEl>
                                          <p:spTgt spid="2470915">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2470915">
                                            <p:txEl>
                                              <p:pRg st="2" end="2"/>
                                            </p:txEl>
                                          </p:spTgt>
                                        </p:tgtEl>
                                        <p:attrNameLst>
                                          <p:attrName>style.visibility</p:attrName>
                                        </p:attrNameLst>
                                      </p:cBhvr>
                                      <p:to>
                                        <p:strVal val="visible"/>
                                      </p:to>
                                    </p:set>
                                    <p:animEffect transition="in" filter="wipe(left)">
                                      <p:cBhvr>
                                        <p:cTn id="16" dur="500"/>
                                        <p:tgtEl>
                                          <p:spTgt spid="2470915">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2470915">
                                            <p:txEl>
                                              <p:pRg st="3" end="3"/>
                                            </p:txEl>
                                          </p:spTgt>
                                        </p:tgtEl>
                                        <p:attrNameLst>
                                          <p:attrName>style.visibility</p:attrName>
                                        </p:attrNameLst>
                                      </p:cBhvr>
                                      <p:to>
                                        <p:strVal val="visible"/>
                                      </p:to>
                                    </p:set>
                                    <p:animEffect transition="in" filter="wipe(left)">
                                      <p:cBhvr>
                                        <p:cTn id="21" dur="500"/>
                                        <p:tgtEl>
                                          <p:spTgt spid="24709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70915" grpId="0" build="p" bldLvl="2"/>
    </p:bld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470915" name="Rectangle 3"/>
          <p:cNvSpPr>
            <a:spLocks noGrp="1" noChangeArrowheads="1"/>
          </p:cNvSpPr>
          <p:nvPr>
            <p:ph type="body" idx="1"/>
          </p:nvPr>
        </p:nvSpPr>
        <p:spPr>
          <a:xfrm>
            <a:off x="650631" y="914400"/>
            <a:ext cx="8493369" cy="4572000"/>
          </a:xfrm>
        </p:spPr>
        <p:txBody>
          <a:bodyPr/>
          <a:lstStyle/>
          <a:p>
            <a:pPr algn="just">
              <a:lnSpc>
                <a:spcPct val="100000"/>
              </a:lnSpc>
              <a:spcBef>
                <a:spcPts val="0"/>
              </a:spcBef>
            </a:pPr>
            <a:r>
              <a:rPr lang="en-US" b="1" dirty="0">
                <a:latin typeface="Arial" charset="0"/>
              </a:rPr>
              <a:t>White hat</a:t>
            </a:r>
          </a:p>
          <a:p>
            <a:pPr marL="455613" lvl="1" indent="1588" algn="just">
              <a:lnSpc>
                <a:spcPct val="100000"/>
              </a:lnSpc>
              <a:spcBef>
                <a:spcPts val="0"/>
              </a:spcBef>
            </a:pPr>
            <a:r>
              <a:rPr lang="en-US" dirty="0">
                <a:latin typeface="Arial" charset="0"/>
              </a:rPr>
              <a:t>Term used to describe individuals that use their abilities to find vulnerabilities in systems or networks, and then report these vulnerabilities to the owners of the system so that they can be fixed. </a:t>
            </a:r>
          </a:p>
          <a:p>
            <a:pPr algn="just">
              <a:lnSpc>
                <a:spcPct val="100000"/>
              </a:lnSpc>
              <a:spcBef>
                <a:spcPts val="0"/>
              </a:spcBef>
            </a:pPr>
            <a:r>
              <a:rPr lang="en-US" b="1" dirty="0" smtClean="0">
                <a:latin typeface="Arial" charset="0"/>
              </a:rPr>
              <a:t>Black </a:t>
            </a:r>
            <a:r>
              <a:rPr lang="en-US" b="1" dirty="0">
                <a:latin typeface="Arial" charset="0"/>
              </a:rPr>
              <a:t>hat</a:t>
            </a:r>
          </a:p>
          <a:p>
            <a:pPr marL="455613" lvl="1" indent="1588" algn="just">
              <a:lnSpc>
                <a:spcPct val="100000"/>
              </a:lnSpc>
              <a:spcBef>
                <a:spcPts val="0"/>
              </a:spcBef>
            </a:pPr>
            <a:r>
              <a:rPr lang="en-US" dirty="0">
                <a:latin typeface="Arial" charset="0"/>
              </a:rPr>
              <a:t>Term for individuals that use their knowledge of computer systems to break into systems or networks that they are not authorized to use. </a:t>
            </a:r>
          </a:p>
          <a:p>
            <a:pPr algn="just">
              <a:lnSpc>
                <a:spcPct val="100000"/>
              </a:lnSpc>
              <a:spcBef>
                <a:spcPts val="0"/>
              </a:spcBef>
            </a:pPr>
            <a:r>
              <a:rPr lang="en-US" b="1" dirty="0" smtClean="0">
                <a:latin typeface="Arial" charset="0"/>
              </a:rPr>
              <a:t>Hacker</a:t>
            </a:r>
            <a:endParaRPr lang="en-US" b="1" dirty="0">
              <a:latin typeface="Arial" charset="0"/>
            </a:endParaRPr>
          </a:p>
          <a:p>
            <a:pPr marL="455613" lvl="1" indent="1588" algn="just">
              <a:lnSpc>
                <a:spcPct val="100000"/>
              </a:lnSpc>
              <a:spcBef>
                <a:spcPts val="0"/>
              </a:spcBef>
            </a:pPr>
            <a:r>
              <a:rPr lang="en-US" dirty="0">
                <a:latin typeface="Arial" charset="0"/>
              </a:rPr>
              <a:t>General term that has historically been used to describe a computer programming expert. </a:t>
            </a:r>
          </a:p>
          <a:p>
            <a:pPr algn="just">
              <a:lnSpc>
                <a:spcPct val="100000"/>
              </a:lnSpc>
              <a:spcBef>
                <a:spcPts val="0"/>
              </a:spcBef>
            </a:pPr>
            <a:r>
              <a:rPr lang="en-US" b="1" dirty="0" smtClean="0">
                <a:latin typeface="Arial" charset="0"/>
              </a:rPr>
              <a:t>Cracker</a:t>
            </a:r>
            <a:endParaRPr lang="en-US" b="1" dirty="0">
              <a:latin typeface="Arial" charset="0"/>
            </a:endParaRPr>
          </a:p>
          <a:p>
            <a:pPr marL="455613" lvl="1" indent="1588" algn="just">
              <a:lnSpc>
                <a:spcPct val="100000"/>
              </a:lnSpc>
              <a:spcBef>
                <a:spcPts val="0"/>
              </a:spcBef>
            </a:pPr>
            <a:r>
              <a:rPr lang="en-US" dirty="0">
                <a:latin typeface="Arial" charset="0"/>
              </a:rPr>
              <a:t>Term that describes someone which attempts to gain unauthorized access with malicious intent.</a:t>
            </a:r>
          </a:p>
        </p:txBody>
      </p:sp>
      <p:sp>
        <p:nvSpPr>
          <p:cNvPr id="5" name="Rectangle 2"/>
          <p:cNvSpPr>
            <a:spLocks noGrp="1" noChangeArrowheads="1"/>
          </p:cNvSpPr>
          <p:nvPr>
            <p:ph type="title"/>
          </p:nvPr>
        </p:nvSpPr>
        <p:spPr>
          <a:xfrm>
            <a:off x="1330356" y="0"/>
            <a:ext cx="7336730" cy="838200"/>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The Hacker Cont.</a:t>
            </a:r>
            <a:endParaRPr lang="en-US" dirty="0">
              <a:latin typeface="Arial" charset="0"/>
            </a:endParaRPr>
          </a:p>
        </p:txBody>
      </p:sp>
    </p:spTree>
    <p:extLst>
      <p:ext uri="{BB962C8B-B14F-4D97-AF65-F5344CB8AC3E}">
        <p14:creationId xmlns:p14="http://schemas.microsoft.com/office/powerpoint/2010/main" val="619356538"/>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470915">
                                            <p:txEl>
                                              <p:pRg st="0" end="0"/>
                                            </p:txEl>
                                          </p:spTgt>
                                        </p:tgtEl>
                                        <p:attrNameLst>
                                          <p:attrName>style.visibility</p:attrName>
                                        </p:attrNameLst>
                                      </p:cBhvr>
                                      <p:to>
                                        <p:strVal val="visible"/>
                                      </p:to>
                                    </p:set>
                                    <p:animEffect transition="in" filter="wipe(left)">
                                      <p:cBhvr>
                                        <p:cTn id="7" dur="500"/>
                                        <p:tgtEl>
                                          <p:spTgt spid="2470915">
                                            <p:txEl>
                                              <p:pRg st="0" end="0"/>
                                            </p:txEl>
                                          </p:spTgt>
                                        </p:tgtEl>
                                      </p:cBhvr>
                                    </p:animEffect>
                                  </p:childTnLst>
                                </p:cTn>
                              </p:par>
                            </p:childTnLst>
                          </p:cTn>
                        </p:par>
                        <p:par>
                          <p:cTn id="8" fill="hold" nodeType="afterGroup">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2470915">
                                            <p:txEl>
                                              <p:pRg st="1" end="1"/>
                                            </p:txEl>
                                          </p:spTgt>
                                        </p:tgtEl>
                                        <p:attrNameLst>
                                          <p:attrName>style.visibility</p:attrName>
                                        </p:attrNameLst>
                                      </p:cBhvr>
                                      <p:to>
                                        <p:strVal val="visible"/>
                                      </p:to>
                                    </p:set>
                                    <p:animEffect transition="in" filter="wipe(left)">
                                      <p:cBhvr>
                                        <p:cTn id="11" dur="500"/>
                                        <p:tgtEl>
                                          <p:spTgt spid="2470915">
                                            <p:txEl>
                                              <p:pRg st="1" end="1"/>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2470915">
                                            <p:txEl>
                                              <p:pRg st="2" end="2"/>
                                            </p:txEl>
                                          </p:spTgt>
                                        </p:tgtEl>
                                        <p:attrNameLst>
                                          <p:attrName>style.visibility</p:attrName>
                                        </p:attrNameLst>
                                      </p:cBhvr>
                                      <p:to>
                                        <p:strVal val="visible"/>
                                      </p:to>
                                    </p:set>
                                    <p:animEffect transition="in" filter="wipe(left)">
                                      <p:cBhvr>
                                        <p:cTn id="16" dur="500"/>
                                        <p:tgtEl>
                                          <p:spTgt spid="2470915">
                                            <p:txEl>
                                              <p:pRg st="2" end="2"/>
                                            </p:txEl>
                                          </p:spTgt>
                                        </p:tgtEl>
                                      </p:cBhvr>
                                    </p:animEffect>
                                  </p:childTnLst>
                                </p:cTn>
                              </p:par>
                            </p:childTnLst>
                          </p:cTn>
                        </p:par>
                        <p:par>
                          <p:cTn id="17" fill="hold" nodeType="afterGroup">
                            <p:stCondLst>
                              <p:cond delay="500"/>
                            </p:stCondLst>
                            <p:childTnLst>
                              <p:par>
                                <p:cTn id="18" presetID="22" presetClass="entr" presetSubtype="8" fill="hold" grpId="0" nodeType="afterEffect">
                                  <p:stCondLst>
                                    <p:cond delay="0"/>
                                  </p:stCondLst>
                                  <p:childTnLst>
                                    <p:set>
                                      <p:cBhvr>
                                        <p:cTn id="19" dur="1" fill="hold">
                                          <p:stCondLst>
                                            <p:cond delay="0"/>
                                          </p:stCondLst>
                                        </p:cTn>
                                        <p:tgtEl>
                                          <p:spTgt spid="2470915">
                                            <p:txEl>
                                              <p:pRg st="3" end="3"/>
                                            </p:txEl>
                                          </p:spTgt>
                                        </p:tgtEl>
                                        <p:attrNameLst>
                                          <p:attrName>style.visibility</p:attrName>
                                        </p:attrNameLst>
                                      </p:cBhvr>
                                      <p:to>
                                        <p:strVal val="visible"/>
                                      </p:to>
                                    </p:set>
                                    <p:animEffect transition="in" filter="wipe(left)">
                                      <p:cBhvr>
                                        <p:cTn id="20" dur="500"/>
                                        <p:tgtEl>
                                          <p:spTgt spid="2470915">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2470915">
                                            <p:txEl>
                                              <p:pRg st="4" end="4"/>
                                            </p:txEl>
                                          </p:spTgt>
                                        </p:tgtEl>
                                        <p:attrNameLst>
                                          <p:attrName>style.visibility</p:attrName>
                                        </p:attrNameLst>
                                      </p:cBhvr>
                                      <p:to>
                                        <p:strVal val="visible"/>
                                      </p:to>
                                    </p:set>
                                    <p:animEffect transition="in" filter="wipe(left)">
                                      <p:cBhvr>
                                        <p:cTn id="25" dur="500"/>
                                        <p:tgtEl>
                                          <p:spTgt spid="2470915">
                                            <p:txEl>
                                              <p:pRg st="4" end="4"/>
                                            </p:txEl>
                                          </p:spTgt>
                                        </p:tgtEl>
                                      </p:cBhvr>
                                    </p:animEffect>
                                  </p:childTnLst>
                                </p:cTn>
                              </p:par>
                            </p:childTnLst>
                          </p:cTn>
                        </p:par>
                        <p:par>
                          <p:cTn id="26" fill="hold" nodeType="afterGroup">
                            <p:stCondLst>
                              <p:cond delay="500"/>
                            </p:stCondLst>
                            <p:childTnLst>
                              <p:par>
                                <p:cTn id="27" presetID="22" presetClass="entr" presetSubtype="8" fill="hold" grpId="0" nodeType="afterEffect">
                                  <p:stCondLst>
                                    <p:cond delay="0"/>
                                  </p:stCondLst>
                                  <p:childTnLst>
                                    <p:set>
                                      <p:cBhvr>
                                        <p:cTn id="28" dur="1" fill="hold">
                                          <p:stCondLst>
                                            <p:cond delay="0"/>
                                          </p:stCondLst>
                                        </p:cTn>
                                        <p:tgtEl>
                                          <p:spTgt spid="2470915">
                                            <p:txEl>
                                              <p:pRg st="5" end="5"/>
                                            </p:txEl>
                                          </p:spTgt>
                                        </p:tgtEl>
                                        <p:attrNameLst>
                                          <p:attrName>style.visibility</p:attrName>
                                        </p:attrNameLst>
                                      </p:cBhvr>
                                      <p:to>
                                        <p:strVal val="visible"/>
                                      </p:to>
                                    </p:set>
                                    <p:animEffect transition="in" filter="wipe(left)">
                                      <p:cBhvr>
                                        <p:cTn id="29" dur="500"/>
                                        <p:tgtEl>
                                          <p:spTgt spid="2470915">
                                            <p:txEl>
                                              <p:pRg st="5" end="5"/>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2470915">
                                            <p:txEl>
                                              <p:pRg st="6" end="6"/>
                                            </p:txEl>
                                          </p:spTgt>
                                        </p:tgtEl>
                                        <p:attrNameLst>
                                          <p:attrName>style.visibility</p:attrName>
                                        </p:attrNameLst>
                                      </p:cBhvr>
                                      <p:to>
                                        <p:strVal val="visible"/>
                                      </p:to>
                                    </p:set>
                                    <p:animEffect transition="in" filter="wipe(left)">
                                      <p:cBhvr>
                                        <p:cTn id="34" dur="500"/>
                                        <p:tgtEl>
                                          <p:spTgt spid="2470915">
                                            <p:txEl>
                                              <p:pRg st="6" end="6"/>
                                            </p:txEl>
                                          </p:spTgt>
                                        </p:tgtEl>
                                      </p:cBhvr>
                                    </p:animEffect>
                                  </p:childTnLst>
                                </p:cTn>
                              </p:par>
                            </p:childTnLst>
                          </p:cTn>
                        </p:par>
                        <p:par>
                          <p:cTn id="35" fill="hold" nodeType="afterGroup">
                            <p:stCondLst>
                              <p:cond delay="500"/>
                            </p:stCondLst>
                            <p:childTnLst>
                              <p:par>
                                <p:cTn id="36" presetID="22" presetClass="entr" presetSubtype="8" fill="hold" grpId="0" nodeType="afterEffect">
                                  <p:stCondLst>
                                    <p:cond delay="0"/>
                                  </p:stCondLst>
                                  <p:childTnLst>
                                    <p:set>
                                      <p:cBhvr>
                                        <p:cTn id="37" dur="1" fill="hold">
                                          <p:stCondLst>
                                            <p:cond delay="0"/>
                                          </p:stCondLst>
                                        </p:cTn>
                                        <p:tgtEl>
                                          <p:spTgt spid="2470915">
                                            <p:txEl>
                                              <p:pRg st="7" end="7"/>
                                            </p:txEl>
                                          </p:spTgt>
                                        </p:tgtEl>
                                        <p:attrNameLst>
                                          <p:attrName>style.visibility</p:attrName>
                                        </p:attrNameLst>
                                      </p:cBhvr>
                                      <p:to>
                                        <p:strVal val="visible"/>
                                      </p:to>
                                    </p:set>
                                    <p:animEffect transition="in" filter="wipe(left)">
                                      <p:cBhvr>
                                        <p:cTn id="38" dur="500"/>
                                        <p:tgtEl>
                                          <p:spTgt spid="247091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70915" grpId="0" build="p" bldLvl="2"/>
    </p:bldLst>
  </p:timing>
</p:sld>
</file>

<file path=ppt/slides/slide6.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2471939" name="Rectangle 3"/>
          <p:cNvSpPr>
            <a:spLocks noGrp="1" noChangeArrowheads="1"/>
          </p:cNvSpPr>
          <p:nvPr>
            <p:ph type="body" idx="1"/>
          </p:nvPr>
        </p:nvSpPr>
        <p:spPr>
          <a:xfrm>
            <a:off x="174625" y="2784230"/>
            <a:ext cx="6384437" cy="2684584"/>
          </a:xfrm>
        </p:spPr>
        <p:txBody>
          <a:bodyPr/>
          <a:lstStyle/>
          <a:p>
            <a:pPr>
              <a:lnSpc>
                <a:spcPct val="100000"/>
              </a:lnSpc>
              <a:spcBef>
                <a:spcPts val="0"/>
              </a:spcBef>
            </a:pPr>
            <a:r>
              <a:rPr lang="en-US" sz="2000" b="1" dirty="0">
                <a:latin typeface="Arial" charset="0"/>
              </a:rPr>
              <a:t>Spammer</a:t>
            </a:r>
          </a:p>
          <a:p>
            <a:pPr marL="742950" lvl="1" indent="-285750">
              <a:lnSpc>
                <a:spcPct val="100000"/>
              </a:lnSpc>
              <a:spcBef>
                <a:spcPts val="0"/>
              </a:spcBef>
              <a:buFont typeface="Arial" panose="020B0604020202020204" pitchFamily="34" charset="0"/>
              <a:buChar char="•"/>
              <a:tabLst>
                <a:tab pos="974725" algn="l"/>
              </a:tabLst>
            </a:pPr>
            <a:r>
              <a:rPr lang="en-US" sz="1800" dirty="0">
                <a:latin typeface="Arial" charset="0"/>
              </a:rPr>
              <a:t>Individual that sends large quantities of unsolicited email messages. </a:t>
            </a:r>
          </a:p>
          <a:p>
            <a:pPr marL="742950" lvl="1" indent="-285750">
              <a:lnSpc>
                <a:spcPct val="100000"/>
              </a:lnSpc>
              <a:spcBef>
                <a:spcPts val="0"/>
              </a:spcBef>
              <a:buFont typeface="Arial" panose="020B0604020202020204" pitchFamily="34" charset="0"/>
              <a:buChar char="•"/>
              <a:tabLst>
                <a:tab pos="974725" algn="l"/>
              </a:tabLst>
            </a:pPr>
            <a:r>
              <a:rPr lang="en-US" sz="1800" dirty="0">
                <a:latin typeface="Arial" charset="0"/>
              </a:rPr>
              <a:t>Spammers often use viruses to take control of home computers to send out their bulk messages. </a:t>
            </a:r>
          </a:p>
          <a:p>
            <a:pPr>
              <a:lnSpc>
                <a:spcPct val="100000"/>
              </a:lnSpc>
              <a:spcBef>
                <a:spcPts val="0"/>
              </a:spcBef>
            </a:pPr>
            <a:r>
              <a:rPr lang="en-US" sz="2000" b="1" dirty="0" smtClean="0">
                <a:latin typeface="Arial" charset="0"/>
              </a:rPr>
              <a:t>Phisher</a:t>
            </a:r>
            <a:endParaRPr lang="en-US" sz="2000" b="1" dirty="0">
              <a:latin typeface="Arial" charset="0"/>
            </a:endParaRPr>
          </a:p>
          <a:p>
            <a:pPr marL="742950" lvl="1" indent="-285750">
              <a:lnSpc>
                <a:spcPct val="100000"/>
              </a:lnSpc>
              <a:spcBef>
                <a:spcPts val="0"/>
              </a:spcBef>
              <a:buFont typeface="Arial" panose="020B0604020202020204" pitchFamily="34" charset="0"/>
              <a:buChar char="•"/>
              <a:tabLst>
                <a:tab pos="974725" algn="l"/>
              </a:tabLst>
            </a:pPr>
            <a:r>
              <a:rPr lang="en-US" sz="1800" dirty="0">
                <a:latin typeface="Arial" charset="0"/>
              </a:rPr>
              <a:t>Individual uses email or other means in an attempt to trick others into providing sensitive information, such as credit card numbers or passwords. </a:t>
            </a:r>
          </a:p>
          <a:p>
            <a:pPr>
              <a:lnSpc>
                <a:spcPct val="100000"/>
              </a:lnSpc>
              <a:spcBef>
                <a:spcPts val="0"/>
              </a:spcBef>
            </a:pPr>
            <a:endParaRPr lang="en-US" sz="2000" dirty="0">
              <a:latin typeface="Arial" charset="0"/>
            </a:endParaRPr>
          </a:p>
        </p:txBody>
      </p:sp>
      <p:pic>
        <p:nvPicPr>
          <p:cNvPr id="38916" name="Picture 5" descr="Preventing identity theft"/>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6682154" y="3493478"/>
            <a:ext cx="2499946" cy="24677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18" name="Picture 6" descr="Cap'n Crunch whistle">
            <a:hlinkClick r:id="rId3" action="ppaction://hlinkfile"/>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6324600" y="1295400"/>
            <a:ext cx="26670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3"/>
          <p:cNvSpPr txBox="1">
            <a:spLocks noChangeArrowheads="1"/>
          </p:cNvSpPr>
          <p:nvPr/>
        </p:nvSpPr>
        <p:spPr bwMode="auto">
          <a:xfrm>
            <a:off x="650631" y="879230"/>
            <a:ext cx="5673969" cy="1796057"/>
          </a:xfrm>
          <a:prstGeom prst="rect">
            <a:avLst/>
          </a:prstGeom>
          <a:noFill/>
          <a:ln w="9525" algn="ctr">
            <a:noFill/>
            <a:miter lim="800000"/>
            <a:headEnd/>
            <a:tailEnd/>
          </a:ln>
        </p:spPr>
        <p:txBody>
          <a:bodyPr lIns="82124" tIns="41061" rIns="82124" bIns="41061"/>
          <a:lstStyle/>
          <a:p>
            <a:pPr marL="236538" indent="-236538" algn="l" defTabSz="814388">
              <a:lnSpc>
                <a:spcPct val="95000"/>
              </a:lnSpc>
              <a:spcBef>
                <a:spcPct val="50000"/>
              </a:spcBef>
              <a:buClr>
                <a:schemeClr val="tx2"/>
              </a:buClr>
              <a:buSzPct val="100000"/>
              <a:buFont typeface="Wingdings" pitchFamily="2" charset="2"/>
              <a:buChar char="§"/>
              <a:defRPr/>
            </a:pPr>
            <a:r>
              <a:rPr lang="en-US" sz="2000" b="1" kern="0" dirty="0" err="1">
                <a:latin typeface="+mn-lt"/>
                <a:ea typeface="+mn-ea"/>
                <a:cs typeface="+mn-cs"/>
              </a:rPr>
              <a:t>Phreaker</a:t>
            </a:r>
            <a:endParaRPr lang="en-US" sz="2000" b="1" kern="0" dirty="0">
              <a:latin typeface="+mn-lt"/>
              <a:ea typeface="+mn-ea"/>
              <a:cs typeface="+mn-cs"/>
            </a:endParaRPr>
          </a:p>
          <a:p>
            <a:pPr marL="741363" lvl="1" indent="-285750" algn="just" defTabSz="814388">
              <a:lnSpc>
                <a:spcPct val="95000"/>
              </a:lnSpc>
              <a:spcBef>
                <a:spcPct val="35000"/>
              </a:spcBef>
              <a:buFont typeface="Arial" panose="020B0604020202020204" pitchFamily="34" charset="0"/>
              <a:buChar char="•"/>
              <a:defRPr/>
            </a:pPr>
            <a:r>
              <a:rPr lang="en-US" sz="1800" b="0" kern="0" dirty="0">
                <a:latin typeface="+mn-lt"/>
                <a:ea typeface="+mn-ea"/>
                <a:cs typeface="+mn-cs"/>
              </a:rPr>
              <a:t>An individual that manipulates the phone network </a:t>
            </a:r>
            <a:r>
              <a:rPr lang="en-US" sz="1800" b="0" kern="0" dirty="0" smtClean="0">
                <a:latin typeface="+mn-lt"/>
                <a:ea typeface="+mn-ea"/>
                <a:cs typeface="+mn-cs"/>
              </a:rPr>
              <a:t>cause </a:t>
            </a:r>
            <a:r>
              <a:rPr lang="en-US" sz="1800" b="0" kern="0" dirty="0">
                <a:latin typeface="+mn-lt"/>
                <a:ea typeface="+mn-ea"/>
                <a:cs typeface="+mn-cs"/>
              </a:rPr>
              <a:t>it to perform a function that is normally not </a:t>
            </a:r>
            <a:r>
              <a:rPr lang="en-US" sz="1800" b="0" kern="0" dirty="0" smtClean="0">
                <a:latin typeface="+mn-lt"/>
                <a:ea typeface="+mn-ea"/>
                <a:cs typeface="+mn-cs"/>
              </a:rPr>
              <a:t>allowed, </a:t>
            </a:r>
            <a:r>
              <a:rPr lang="en-US" sz="1800" b="0" kern="0" dirty="0">
                <a:latin typeface="+mn-lt"/>
                <a:ea typeface="+mn-ea"/>
                <a:cs typeface="+mn-cs"/>
              </a:rPr>
              <a:t>such as to make </a:t>
            </a:r>
            <a:r>
              <a:rPr lang="en-US" sz="1800" b="0" kern="0" dirty="0" smtClean="0">
                <a:latin typeface="+mn-lt"/>
                <a:ea typeface="+mn-ea"/>
                <a:cs typeface="+mn-cs"/>
              </a:rPr>
              <a:t>free, </a:t>
            </a:r>
            <a:r>
              <a:rPr lang="en-US" sz="1800" b="0" kern="0" dirty="0">
                <a:latin typeface="+mn-lt"/>
                <a:ea typeface="+mn-ea"/>
                <a:cs typeface="+mn-cs"/>
              </a:rPr>
              <a:t>long distance </a:t>
            </a:r>
            <a:r>
              <a:rPr lang="en-US" sz="1800" b="0" kern="0" dirty="0" smtClean="0">
                <a:latin typeface="+mn-lt"/>
                <a:ea typeface="+mn-ea"/>
                <a:cs typeface="+mn-cs"/>
              </a:rPr>
              <a:t>calls.</a:t>
            </a:r>
            <a:endParaRPr lang="en-US" sz="1800" b="0" kern="0" dirty="0">
              <a:latin typeface="+mn-lt"/>
              <a:ea typeface="+mn-ea"/>
              <a:cs typeface="+mn-cs"/>
            </a:endParaRPr>
          </a:p>
          <a:p>
            <a:pPr marL="741363" lvl="1" indent="-285750" algn="just" defTabSz="814388">
              <a:lnSpc>
                <a:spcPct val="95000"/>
              </a:lnSpc>
              <a:spcBef>
                <a:spcPct val="35000"/>
              </a:spcBef>
              <a:buFont typeface="Arial" panose="020B0604020202020204" pitchFamily="34" charset="0"/>
              <a:buChar char="•"/>
              <a:defRPr/>
            </a:pPr>
            <a:r>
              <a:rPr lang="en-US" sz="1800" b="0" kern="0" dirty="0">
                <a:latin typeface="+mn-lt"/>
                <a:ea typeface="+mn-ea"/>
                <a:cs typeface="+mn-cs"/>
              </a:rPr>
              <a:t>Captain Crunch (John </a:t>
            </a:r>
            <a:r>
              <a:rPr lang="en-US" sz="1800" b="0" kern="0" dirty="0" err="1">
                <a:latin typeface="+mn-lt"/>
                <a:ea typeface="+mn-ea"/>
                <a:cs typeface="+mn-cs"/>
              </a:rPr>
              <a:t>Drapper</a:t>
            </a:r>
            <a:r>
              <a:rPr lang="en-US" sz="1800" b="0" kern="0" dirty="0" smtClean="0">
                <a:latin typeface="+mn-lt"/>
                <a:ea typeface="+mn-ea"/>
                <a:cs typeface="+mn-cs"/>
              </a:rPr>
              <a:t>)</a:t>
            </a:r>
          </a:p>
          <a:p>
            <a:pPr marL="741363" lvl="1" indent="-285750" algn="l" defTabSz="814388">
              <a:lnSpc>
                <a:spcPct val="95000"/>
              </a:lnSpc>
              <a:spcBef>
                <a:spcPct val="35000"/>
              </a:spcBef>
              <a:buFont typeface="Arial" panose="020B0604020202020204" pitchFamily="34" charset="0"/>
              <a:buChar char="•"/>
              <a:defRPr/>
            </a:pPr>
            <a:endParaRPr lang="en-US" sz="1800" kern="0" dirty="0">
              <a:latin typeface="+mn-lt"/>
              <a:ea typeface="+mn-ea"/>
              <a:cs typeface="+mn-cs"/>
            </a:endParaRPr>
          </a:p>
          <a:p>
            <a:pPr marL="741363" lvl="1" indent="-285750" algn="l" defTabSz="814388">
              <a:lnSpc>
                <a:spcPct val="95000"/>
              </a:lnSpc>
              <a:spcBef>
                <a:spcPct val="35000"/>
              </a:spcBef>
              <a:buFont typeface="Arial" panose="020B0604020202020204" pitchFamily="34" charset="0"/>
              <a:buChar char="•"/>
              <a:defRPr/>
            </a:pPr>
            <a:endParaRPr lang="en-US" sz="2000" b="0" kern="0" dirty="0">
              <a:latin typeface="+mn-lt"/>
              <a:ea typeface="+mn-ea"/>
              <a:cs typeface="+mn-cs"/>
            </a:endParaRPr>
          </a:p>
        </p:txBody>
      </p:sp>
      <p:sp>
        <p:nvSpPr>
          <p:cNvPr id="8" name="Rectangle 2"/>
          <p:cNvSpPr>
            <a:spLocks noGrp="1" noChangeArrowheads="1"/>
          </p:cNvSpPr>
          <p:nvPr>
            <p:ph type="title"/>
          </p:nvPr>
        </p:nvSpPr>
        <p:spPr>
          <a:xfrm>
            <a:off x="1301261" y="148207"/>
            <a:ext cx="7315201" cy="643101"/>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Hacker Titles</a:t>
            </a:r>
            <a:endParaRPr lang="en-US" dirty="0">
              <a:latin typeface="Arial" charset="0"/>
            </a:endParaRPr>
          </a:p>
        </p:txBody>
      </p:sp>
    </p:spTree>
    <p:extLst>
      <p:ext uri="{BB962C8B-B14F-4D97-AF65-F5344CB8AC3E}">
        <p14:creationId xmlns:p14="http://schemas.microsoft.com/office/powerpoint/2010/main" val="2083789010"/>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left)">
                                      <p:cBhvr>
                                        <p:cTn id="7" dur="500"/>
                                        <p:tgtEl>
                                          <p:spTgt spid="6">
                                            <p:txEl>
                                              <p:pRg st="0" end="0"/>
                                            </p:txEl>
                                          </p:spTgt>
                                        </p:tgtEl>
                                      </p:cBhvr>
                                    </p:animEffect>
                                  </p:childTnLst>
                                </p:cTn>
                              </p:par>
                            </p:childTnLst>
                          </p:cTn>
                        </p:par>
                        <p:par>
                          <p:cTn id="8" fill="hold" nodeType="afterGroup">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Effect transition="in" filter="wipe(left)">
                                      <p:cBhvr>
                                        <p:cTn id="11" dur="500"/>
                                        <p:tgtEl>
                                          <p:spTgt spid="6">
                                            <p:txEl>
                                              <p:pRg st="1" end="1"/>
                                            </p:txEl>
                                          </p:spTgt>
                                        </p:tgtEl>
                                      </p:cBhvr>
                                    </p:animEffect>
                                  </p:childTnLst>
                                </p:cTn>
                              </p:par>
                            </p:childTnLst>
                          </p:cTn>
                        </p:par>
                        <p:par>
                          <p:cTn id="12" fill="hold" nodeType="afterGroup">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Effect transition="in" filter="wipe(left)">
                                      <p:cBhvr>
                                        <p:cTn id="15" dur="500"/>
                                        <p:tgtEl>
                                          <p:spTgt spid="6">
                                            <p:txEl>
                                              <p:pRg st="2" end="2"/>
                                            </p:txEl>
                                          </p:spTgt>
                                        </p:tgtEl>
                                      </p:cBhvr>
                                    </p:animEffect>
                                  </p:childTnLst>
                                </p:cTn>
                              </p:par>
                            </p:childTnLst>
                          </p:cTn>
                        </p:par>
                        <p:par>
                          <p:cTn id="16" fill="hold" nodeType="afterGroup">
                            <p:stCondLst>
                              <p:cond delay="1500"/>
                            </p:stCondLst>
                            <p:childTnLst>
                              <p:par>
                                <p:cTn id="17" presetID="10" presetClass="entr" presetSubtype="0" fill="hold" nodeType="afterEffect">
                                  <p:stCondLst>
                                    <p:cond delay="0"/>
                                  </p:stCondLst>
                                  <p:childTnLst>
                                    <p:set>
                                      <p:cBhvr>
                                        <p:cTn id="18" dur="1" fill="hold">
                                          <p:stCondLst>
                                            <p:cond delay="0"/>
                                          </p:stCondLst>
                                        </p:cTn>
                                        <p:tgtEl>
                                          <p:spTgt spid="38918"/>
                                        </p:tgtEl>
                                        <p:attrNameLst>
                                          <p:attrName>style.visibility</p:attrName>
                                        </p:attrNameLst>
                                      </p:cBhvr>
                                      <p:to>
                                        <p:strVal val="visible"/>
                                      </p:to>
                                    </p:set>
                                    <p:animEffect transition="in" filter="fade">
                                      <p:cBhvr>
                                        <p:cTn id="19" dur="500"/>
                                        <p:tgtEl>
                                          <p:spTgt spid="38918"/>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2471939">
                                            <p:txEl>
                                              <p:pRg st="0" end="0"/>
                                            </p:txEl>
                                          </p:spTgt>
                                        </p:tgtEl>
                                        <p:attrNameLst>
                                          <p:attrName>style.visibility</p:attrName>
                                        </p:attrNameLst>
                                      </p:cBhvr>
                                      <p:to>
                                        <p:strVal val="visible"/>
                                      </p:to>
                                    </p:set>
                                    <p:animEffect transition="in" filter="wipe(left)">
                                      <p:cBhvr>
                                        <p:cTn id="24" dur="500"/>
                                        <p:tgtEl>
                                          <p:spTgt spid="2471939">
                                            <p:txEl>
                                              <p:pRg st="0" end="0"/>
                                            </p:txEl>
                                          </p:spTgt>
                                        </p:tgtEl>
                                      </p:cBhvr>
                                    </p:animEffect>
                                  </p:childTnLst>
                                </p:cTn>
                              </p:par>
                            </p:childTnLst>
                          </p:cTn>
                        </p:par>
                        <p:par>
                          <p:cTn id="25" fill="hold" nodeType="afterGroup">
                            <p:stCondLst>
                              <p:cond delay="500"/>
                            </p:stCondLst>
                            <p:childTnLst>
                              <p:par>
                                <p:cTn id="26" presetID="22" presetClass="entr" presetSubtype="8" fill="hold" grpId="0" nodeType="afterEffect">
                                  <p:stCondLst>
                                    <p:cond delay="0"/>
                                  </p:stCondLst>
                                  <p:childTnLst>
                                    <p:set>
                                      <p:cBhvr>
                                        <p:cTn id="27" dur="1" fill="hold">
                                          <p:stCondLst>
                                            <p:cond delay="0"/>
                                          </p:stCondLst>
                                        </p:cTn>
                                        <p:tgtEl>
                                          <p:spTgt spid="2471939">
                                            <p:txEl>
                                              <p:pRg st="1" end="1"/>
                                            </p:txEl>
                                          </p:spTgt>
                                        </p:tgtEl>
                                        <p:attrNameLst>
                                          <p:attrName>style.visibility</p:attrName>
                                        </p:attrNameLst>
                                      </p:cBhvr>
                                      <p:to>
                                        <p:strVal val="visible"/>
                                      </p:to>
                                    </p:set>
                                    <p:animEffect transition="in" filter="wipe(left)">
                                      <p:cBhvr>
                                        <p:cTn id="28" dur="500"/>
                                        <p:tgtEl>
                                          <p:spTgt spid="2471939">
                                            <p:txEl>
                                              <p:pRg st="1" end="1"/>
                                            </p:txEl>
                                          </p:spTgt>
                                        </p:tgtEl>
                                      </p:cBhvr>
                                    </p:animEffect>
                                  </p:childTnLst>
                                </p:cTn>
                              </p:par>
                            </p:childTnLst>
                          </p:cTn>
                        </p:par>
                        <p:par>
                          <p:cTn id="29" fill="hold" nodeType="afterGroup">
                            <p:stCondLst>
                              <p:cond delay="1000"/>
                            </p:stCondLst>
                            <p:childTnLst>
                              <p:par>
                                <p:cTn id="30" presetID="22" presetClass="entr" presetSubtype="8" fill="hold" grpId="0" nodeType="afterEffect">
                                  <p:stCondLst>
                                    <p:cond delay="0"/>
                                  </p:stCondLst>
                                  <p:childTnLst>
                                    <p:set>
                                      <p:cBhvr>
                                        <p:cTn id="31" dur="1" fill="hold">
                                          <p:stCondLst>
                                            <p:cond delay="0"/>
                                          </p:stCondLst>
                                        </p:cTn>
                                        <p:tgtEl>
                                          <p:spTgt spid="2471939">
                                            <p:txEl>
                                              <p:pRg st="2" end="2"/>
                                            </p:txEl>
                                          </p:spTgt>
                                        </p:tgtEl>
                                        <p:attrNameLst>
                                          <p:attrName>style.visibility</p:attrName>
                                        </p:attrNameLst>
                                      </p:cBhvr>
                                      <p:to>
                                        <p:strVal val="visible"/>
                                      </p:to>
                                    </p:set>
                                    <p:animEffect transition="in" filter="wipe(left)">
                                      <p:cBhvr>
                                        <p:cTn id="32" dur="500"/>
                                        <p:tgtEl>
                                          <p:spTgt spid="2471939">
                                            <p:txEl>
                                              <p:pRg st="2" end="2"/>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2471939">
                                            <p:txEl>
                                              <p:pRg st="3" end="3"/>
                                            </p:txEl>
                                          </p:spTgt>
                                        </p:tgtEl>
                                        <p:attrNameLst>
                                          <p:attrName>style.visibility</p:attrName>
                                        </p:attrNameLst>
                                      </p:cBhvr>
                                      <p:to>
                                        <p:strVal val="visible"/>
                                      </p:to>
                                    </p:set>
                                    <p:animEffect transition="in" filter="wipe(left)">
                                      <p:cBhvr>
                                        <p:cTn id="37" dur="500"/>
                                        <p:tgtEl>
                                          <p:spTgt spid="2471939">
                                            <p:txEl>
                                              <p:pRg st="3" end="3"/>
                                            </p:txEl>
                                          </p:spTgt>
                                        </p:tgtEl>
                                      </p:cBhvr>
                                    </p:animEffect>
                                  </p:childTnLst>
                                </p:cTn>
                              </p:par>
                            </p:childTnLst>
                          </p:cTn>
                        </p:par>
                        <p:par>
                          <p:cTn id="38" fill="hold" nodeType="afterGroup">
                            <p:stCondLst>
                              <p:cond delay="500"/>
                            </p:stCondLst>
                            <p:childTnLst>
                              <p:par>
                                <p:cTn id="39" presetID="22" presetClass="entr" presetSubtype="8" fill="hold" grpId="0" nodeType="afterEffect">
                                  <p:stCondLst>
                                    <p:cond delay="0"/>
                                  </p:stCondLst>
                                  <p:childTnLst>
                                    <p:set>
                                      <p:cBhvr>
                                        <p:cTn id="40" dur="1" fill="hold">
                                          <p:stCondLst>
                                            <p:cond delay="0"/>
                                          </p:stCondLst>
                                        </p:cTn>
                                        <p:tgtEl>
                                          <p:spTgt spid="2471939">
                                            <p:txEl>
                                              <p:pRg st="4" end="4"/>
                                            </p:txEl>
                                          </p:spTgt>
                                        </p:tgtEl>
                                        <p:attrNameLst>
                                          <p:attrName>style.visibility</p:attrName>
                                        </p:attrNameLst>
                                      </p:cBhvr>
                                      <p:to>
                                        <p:strVal val="visible"/>
                                      </p:to>
                                    </p:set>
                                    <p:animEffect transition="in" filter="wipe(left)">
                                      <p:cBhvr>
                                        <p:cTn id="41" dur="500"/>
                                        <p:tgtEl>
                                          <p:spTgt spid="2471939">
                                            <p:txEl>
                                              <p:pRg st="4" end="4"/>
                                            </p:txEl>
                                          </p:spTgt>
                                        </p:tgtEl>
                                      </p:cBhvr>
                                    </p:animEffect>
                                  </p:childTnLst>
                                </p:cTn>
                              </p:par>
                            </p:childTnLst>
                          </p:cTn>
                        </p:par>
                        <p:par>
                          <p:cTn id="42" fill="hold" nodeType="afterGroup">
                            <p:stCondLst>
                              <p:cond delay="1000"/>
                            </p:stCondLst>
                            <p:childTnLst>
                              <p:par>
                                <p:cTn id="43" presetID="1" presetClass="entr" presetSubtype="0" fill="hold" nodeType="afterEffect">
                                  <p:stCondLst>
                                    <p:cond delay="0"/>
                                  </p:stCondLst>
                                  <p:childTnLst>
                                    <p:set>
                                      <p:cBhvr>
                                        <p:cTn id="44" dur="1" fill="hold">
                                          <p:stCondLst>
                                            <p:cond delay="499"/>
                                          </p:stCondLst>
                                        </p:cTn>
                                        <p:tgtEl>
                                          <p:spTgt spid="389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71939" grpId="0" build="p" bldLvl="2" autoUpdateAnimBg="0"/>
      <p:bldP spid="6" grpId="0" build="p" bldLvl="2"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9" name="Rectangle 3"/>
          <p:cNvSpPr>
            <a:spLocks noGrp="1" noChangeArrowheads="1"/>
          </p:cNvSpPr>
          <p:nvPr>
            <p:ph type="body" sz="quarter" idx="10"/>
          </p:nvPr>
        </p:nvSpPr>
        <p:spPr>
          <a:xfrm>
            <a:off x="1346662" y="757903"/>
            <a:ext cx="7797338" cy="4645370"/>
          </a:xfrm>
        </p:spPr>
        <p:txBody>
          <a:bodyPr/>
          <a:lstStyle/>
          <a:p>
            <a:pPr>
              <a:lnSpc>
                <a:spcPct val="100000"/>
              </a:lnSpc>
              <a:spcBef>
                <a:spcPts val="0"/>
              </a:spcBef>
            </a:pPr>
            <a:r>
              <a:rPr lang="en-US" sz="1800" dirty="0" smtClean="0"/>
              <a:t>1960s – Phone freaks </a:t>
            </a:r>
          </a:p>
          <a:p>
            <a:pPr>
              <a:lnSpc>
                <a:spcPct val="100000"/>
              </a:lnSpc>
              <a:spcBef>
                <a:spcPts val="0"/>
              </a:spcBef>
            </a:pPr>
            <a:r>
              <a:rPr lang="en-US" sz="1800" dirty="0" smtClean="0"/>
              <a:t>1980s – </a:t>
            </a:r>
            <a:r>
              <a:rPr lang="en-US" sz="1800" dirty="0" err="1" smtClean="0"/>
              <a:t>Wardialing</a:t>
            </a:r>
            <a:endParaRPr lang="en-US" sz="1800" dirty="0" smtClean="0"/>
          </a:p>
          <a:p>
            <a:pPr>
              <a:lnSpc>
                <a:spcPct val="100000"/>
              </a:lnSpc>
              <a:spcBef>
                <a:spcPts val="0"/>
              </a:spcBef>
            </a:pPr>
            <a:r>
              <a:rPr lang="en-US" sz="1800" dirty="0" smtClean="0"/>
              <a:t>1988 – First Internet worm </a:t>
            </a:r>
          </a:p>
          <a:p>
            <a:pPr>
              <a:lnSpc>
                <a:spcPct val="100000"/>
              </a:lnSpc>
              <a:spcBef>
                <a:spcPts val="0"/>
              </a:spcBef>
            </a:pPr>
            <a:r>
              <a:rPr lang="en-US" sz="1800" dirty="0" smtClean="0"/>
              <a:t>1993 – First </a:t>
            </a:r>
            <a:r>
              <a:rPr lang="en-US" sz="1800" dirty="0" err="1" smtClean="0"/>
              <a:t>Def</a:t>
            </a:r>
            <a:r>
              <a:rPr lang="en-US" sz="1800" dirty="0" smtClean="0"/>
              <a:t> Con </a:t>
            </a:r>
            <a:r>
              <a:rPr lang="en-US" sz="1800" dirty="0"/>
              <a:t>h</a:t>
            </a:r>
            <a:r>
              <a:rPr lang="en-US" sz="1800" dirty="0" smtClean="0"/>
              <a:t>acking </a:t>
            </a:r>
            <a:r>
              <a:rPr lang="en-US" sz="1800" dirty="0"/>
              <a:t>c</a:t>
            </a:r>
            <a:r>
              <a:rPr lang="en-US" sz="1800" dirty="0" smtClean="0"/>
              <a:t>onference</a:t>
            </a:r>
          </a:p>
          <a:p>
            <a:pPr>
              <a:lnSpc>
                <a:spcPct val="100000"/>
              </a:lnSpc>
              <a:spcBef>
                <a:spcPts val="0"/>
              </a:spcBef>
            </a:pPr>
            <a:r>
              <a:rPr lang="en-US" sz="1800" dirty="0"/>
              <a:t>1995 – First </a:t>
            </a:r>
            <a:r>
              <a:rPr lang="en-US" sz="1800" dirty="0" smtClean="0"/>
              <a:t>5 </a:t>
            </a:r>
            <a:r>
              <a:rPr lang="en-US" sz="1800" dirty="0"/>
              <a:t>y</a:t>
            </a:r>
            <a:r>
              <a:rPr lang="en-US" sz="1800" dirty="0" smtClean="0"/>
              <a:t>ear federal prison sentence for </a:t>
            </a:r>
            <a:r>
              <a:rPr lang="en-US" sz="1800" dirty="0"/>
              <a:t>h</a:t>
            </a:r>
            <a:r>
              <a:rPr lang="en-US" sz="1800" dirty="0" smtClean="0"/>
              <a:t>acking</a:t>
            </a:r>
          </a:p>
          <a:p>
            <a:pPr>
              <a:lnSpc>
                <a:spcPct val="100000"/>
              </a:lnSpc>
              <a:spcBef>
                <a:spcPts val="0"/>
              </a:spcBef>
            </a:pPr>
            <a:r>
              <a:rPr lang="en-US" sz="1800" dirty="0" smtClean="0"/>
              <a:t>1995 – Kevin </a:t>
            </a:r>
            <a:r>
              <a:rPr lang="en-US" sz="1800" dirty="0" err="1" smtClean="0"/>
              <a:t>Mitnick</a:t>
            </a:r>
            <a:r>
              <a:rPr lang="en-US" sz="1800" dirty="0" smtClean="0"/>
              <a:t> sentenced to 4 years in prison for hacking cred card accounts.</a:t>
            </a:r>
          </a:p>
          <a:p>
            <a:pPr>
              <a:lnSpc>
                <a:spcPct val="100000"/>
              </a:lnSpc>
              <a:spcBef>
                <a:spcPts val="0"/>
              </a:spcBef>
            </a:pPr>
            <a:r>
              <a:rPr lang="en-US" sz="1800" dirty="0" smtClean="0"/>
              <a:t>1995 – SATAN released</a:t>
            </a:r>
          </a:p>
          <a:p>
            <a:pPr>
              <a:lnSpc>
                <a:spcPct val="100000"/>
              </a:lnSpc>
              <a:spcBef>
                <a:spcPts val="0"/>
              </a:spcBef>
            </a:pPr>
            <a:r>
              <a:rPr lang="en-US" sz="1800" dirty="0"/>
              <a:t>1997 – </a:t>
            </a:r>
            <a:r>
              <a:rPr lang="en-US" sz="1800" dirty="0" err="1"/>
              <a:t>Nmap</a:t>
            </a:r>
            <a:r>
              <a:rPr lang="en-US" sz="1800" dirty="0"/>
              <a:t> </a:t>
            </a:r>
            <a:r>
              <a:rPr lang="en-US" sz="1800" dirty="0" smtClean="0"/>
              <a:t>released </a:t>
            </a:r>
          </a:p>
          <a:p>
            <a:pPr>
              <a:lnSpc>
                <a:spcPct val="100000"/>
              </a:lnSpc>
              <a:spcBef>
                <a:spcPts val="0"/>
              </a:spcBef>
            </a:pPr>
            <a:r>
              <a:rPr lang="en-US" sz="1800" dirty="0"/>
              <a:t>1997 – First </a:t>
            </a:r>
            <a:r>
              <a:rPr lang="en-US" sz="1800" dirty="0" smtClean="0"/>
              <a:t>malicious scripts (script kiddies) and used by less education hackers</a:t>
            </a:r>
          </a:p>
          <a:p>
            <a:pPr>
              <a:lnSpc>
                <a:spcPct val="100000"/>
              </a:lnSpc>
              <a:spcBef>
                <a:spcPts val="0"/>
              </a:spcBef>
            </a:pPr>
            <a:r>
              <a:rPr lang="en-US" sz="1800" dirty="0" smtClean="0"/>
              <a:t>1998 – </a:t>
            </a:r>
            <a:r>
              <a:rPr lang="en-US" sz="1800" dirty="0" err="1" smtClean="0"/>
              <a:t>Wardriving</a:t>
            </a:r>
            <a:endParaRPr lang="en-US" sz="1800" dirty="0" smtClean="0"/>
          </a:p>
          <a:p>
            <a:pPr>
              <a:lnSpc>
                <a:spcPct val="100000"/>
              </a:lnSpc>
              <a:spcBef>
                <a:spcPts val="0"/>
              </a:spcBef>
            </a:pPr>
            <a:r>
              <a:rPr lang="en-US" sz="1800" dirty="0"/>
              <a:t>2002 – Melissa </a:t>
            </a:r>
            <a:r>
              <a:rPr lang="en-US" sz="1800" dirty="0" smtClean="0"/>
              <a:t>virus creator gets 20 months in jail</a:t>
            </a:r>
          </a:p>
          <a:p>
            <a:pPr>
              <a:lnSpc>
                <a:spcPct val="100000"/>
              </a:lnSpc>
              <a:spcBef>
                <a:spcPts val="0"/>
              </a:spcBef>
            </a:pPr>
            <a:r>
              <a:rPr lang="en-US" sz="1800" dirty="0" smtClean="0"/>
              <a:t>2006 – </a:t>
            </a:r>
            <a:r>
              <a:rPr lang="en-US" sz="1800" dirty="0" err="1" smtClean="0"/>
              <a:t>Vishing</a:t>
            </a:r>
            <a:r>
              <a:rPr lang="en-US" sz="1800" dirty="0" smtClean="0"/>
              <a:t>, </a:t>
            </a:r>
            <a:r>
              <a:rPr lang="en-US" sz="1800" dirty="0" err="1" smtClean="0"/>
              <a:t>smishing</a:t>
            </a:r>
            <a:endParaRPr lang="en-US" sz="1800" dirty="0" smtClean="0"/>
          </a:p>
          <a:p>
            <a:pPr>
              <a:lnSpc>
                <a:spcPct val="100000"/>
              </a:lnSpc>
              <a:spcBef>
                <a:spcPts val="0"/>
              </a:spcBef>
            </a:pPr>
            <a:r>
              <a:rPr lang="en-US" sz="1800" dirty="0" smtClean="0"/>
              <a:t>2009 – First malicious iPhone worm</a:t>
            </a:r>
          </a:p>
          <a:p>
            <a:pPr>
              <a:lnSpc>
                <a:spcPct val="100000"/>
              </a:lnSpc>
              <a:spcBef>
                <a:spcPts val="0"/>
              </a:spcBef>
            </a:pPr>
            <a:r>
              <a:rPr lang="en-US" sz="1800" dirty="0" smtClean="0"/>
              <a:t>2011 – Script kiddies hacked NBC News Twitter account posting fake updates</a:t>
            </a:r>
          </a:p>
          <a:p>
            <a:endParaRPr lang="en-US" sz="1800" dirty="0"/>
          </a:p>
        </p:txBody>
      </p:sp>
      <p:sp>
        <p:nvSpPr>
          <p:cNvPr id="55298" name="Rectangle 2"/>
          <p:cNvSpPr>
            <a:spLocks noGrp="1" noChangeArrowheads="1"/>
          </p:cNvSpPr>
          <p:nvPr>
            <p:ph type="title"/>
          </p:nvPr>
        </p:nvSpPr>
        <p:spPr>
          <a:xfrm>
            <a:off x="1213338" y="0"/>
            <a:ext cx="6500874" cy="678504"/>
          </a:xfrm>
        </p:spPr>
        <p:txBody>
          <a:bodyPr/>
          <a:lstStyle/>
          <a:p>
            <a:r>
              <a:rPr lang="en-US" sz="1800" dirty="0">
                <a:latin typeface="Arial" charset="0"/>
              </a:rPr>
              <a:t/>
            </a:r>
            <a:br>
              <a:rPr lang="en-US" sz="1800" dirty="0">
                <a:latin typeface="Arial" charset="0"/>
              </a:rPr>
            </a:br>
            <a:r>
              <a:rPr lang="en-US" dirty="0" smtClean="0"/>
              <a:t>Evolution of Hacking</a:t>
            </a:r>
            <a:endParaRPr lang="en-US" dirty="0"/>
          </a:p>
        </p:txBody>
      </p:sp>
    </p:spTree>
    <p:extLst>
      <p:ext uri="{BB962C8B-B14F-4D97-AF65-F5344CB8AC3E}">
        <p14:creationId xmlns:p14="http://schemas.microsoft.com/office/powerpoint/2010/main" val="159543185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422583" y="2014393"/>
            <a:ext cx="3854450" cy="1481138"/>
          </a:xfrm>
        </p:spPr>
        <p:txBody>
          <a:bodyPr/>
          <a:lstStyle/>
          <a:p>
            <a:pPr marL="457200" indent="-457200" algn="ctr" eaLnBrk="1" hangingPunct="1"/>
            <a:r>
              <a:rPr lang="en-US" sz="2400" b="1" dirty="0" smtClean="0">
                <a:solidFill>
                  <a:schemeClr val="tx1"/>
                </a:solidFill>
              </a:rPr>
              <a:t>Viruses, Worms, and Trojan Horses</a:t>
            </a:r>
          </a:p>
        </p:txBody>
      </p:sp>
    </p:spTree>
    <p:extLst>
      <p:ext uri="{BB962C8B-B14F-4D97-AF65-F5344CB8AC3E}">
        <p14:creationId xmlns:p14="http://schemas.microsoft.com/office/powerpoint/2010/main" val="3597029939"/>
      </p:ext>
    </p:extLst>
  </p:cSld>
  <p:clrMapOvr>
    <a:masterClrMapping/>
  </p:clrMapOvr>
  <p:transition>
    <p:wipe dir="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3091" name="Rectangle 3"/>
          <p:cNvSpPr>
            <a:spLocks noGrp="1" noChangeArrowheads="1"/>
          </p:cNvSpPr>
          <p:nvPr>
            <p:ph type="body" sz="quarter" idx="10"/>
          </p:nvPr>
        </p:nvSpPr>
        <p:spPr>
          <a:xfrm>
            <a:off x="720968" y="1509275"/>
            <a:ext cx="8147471" cy="3927249"/>
          </a:xfrm>
        </p:spPr>
        <p:txBody>
          <a:bodyPr/>
          <a:lstStyle/>
          <a:p>
            <a:pPr algn="just"/>
            <a:r>
              <a:rPr lang="en-US" dirty="0" smtClean="0"/>
              <a:t>A </a:t>
            </a:r>
            <a:r>
              <a:rPr lang="en-US" b="1" dirty="0" smtClean="0">
                <a:solidFill>
                  <a:schemeClr val="tx1"/>
                </a:solidFill>
              </a:rPr>
              <a:t>virus</a:t>
            </a:r>
            <a:r>
              <a:rPr lang="en-US" dirty="0" smtClean="0">
                <a:solidFill>
                  <a:schemeClr val="tx1"/>
                </a:solidFill>
              </a:rPr>
              <a:t> is malicious software that is attached to another program to execute a particular unwanted function on a user’s workstation. </a:t>
            </a:r>
          </a:p>
          <a:p>
            <a:pPr algn="just"/>
            <a:r>
              <a:rPr lang="en-US" dirty="0" smtClean="0">
                <a:solidFill>
                  <a:schemeClr val="tx1"/>
                </a:solidFill>
              </a:rPr>
              <a:t>A </a:t>
            </a:r>
            <a:r>
              <a:rPr lang="en-US" b="1" dirty="0" smtClean="0">
                <a:solidFill>
                  <a:schemeClr val="tx1"/>
                </a:solidFill>
              </a:rPr>
              <a:t>worm</a:t>
            </a:r>
            <a:r>
              <a:rPr lang="en-US" dirty="0" smtClean="0">
                <a:solidFill>
                  <a:schemeClr val="tx1"/>
                </a:solidFill>
              </a:rPr>
              <a:t> executes arbitrary code and installs copies of itself in the infected computer’s memory, which infects other hosts. </a:t>
            </a:r>
          </a:p>
          <a:p>
            <a:pPr algn="just"/>
            <a:r>
              <a:rPr lang="en-US" dirty="0" smtClean="0">
                <a:solidFill>
                  <a:schemeClr val="tx1"/>
                </a:solidFill>
              </a:rPr>
              <a:t>A </a:t>
            </a:r>
            <a:r>
              <a:rPr lang="en-US" b="1" dirty="0" smtClean="0">
                <a:solidFill>
                  <a:schemeClr val="tx1"/>
                </a:solidFill>
              </a:rPr>
              <a:t>Trojan</a:t>
            </a:r>
            <a:r>
              <a:rPr lang="en-US" dirty="0" smtClean="0">
                <a:solidFill>
                  <a:schemeClr val="tx1"/>
                </a:solidFill>
              </a:rPr>
              <a:t> horse is different only in that the entire application was written to look like something else, when, in fact, it is an attack tool. </a:t>
            </a:r>
            <a:endParaRPr lang="en-US" dirty="0">
              <a:solidFill>
                <a:schemeClr val="tx1"/>
              </a:solidFill>
            </a:endParaRPr>
          </a:p>
        </p:txBody>
      </p:sp>
      <p:sp>
        <p:nvSpPr>
          <p:cNvPr id="99330" name="Rectangle 2"/>
          <p:cNvSpPr>
            <a:spLocks noGrp="1" noChangeArrowheads="1"/>
          </p:cNvSpPr>
          <p:nvPr>
            <p:ph type="title"/>
          </p:nvPr>
        </p:nvSpPr>
        <p:spPr>
          <a:xfrm>
            <a:off x="984738" y="95446"/>
            <a:ext cx="7981287" cy="1100307"/>
          </a:xfrm>
        </p:spPr>
        <p:txBody>
          <a:bodyPr/>
          <a:lstStyle/>
          <a:p>
            <a:r>
              <a:rPr lang="en-US" dirty="0" smtClean="0"/>
              <a:t/>
            </a:r>
            <a:br>
              <a:rPr lang="en-US" dirty="0" smtClean="0"/>
            </a:br>
            <a:r>
              <a:rPr lang="en-US" sz="1800" dirty="0" smtClean="0">
                <a:latin typeface="Arial" charset="0"/>
              </a:rPr>
              <a:t>Viruses</a:t>
            </a:r>
            <a:r>
              <a:rPr lang="en-US" sz="1800" dirty="0">
                <a:latin typeface="Arial" charset="0"/>
              </a:rPr>
              <a:t/>
            </a:r>
            <a:br>
              <a:rPr lang="en-US" sz="1800" dirty="0">
                <a:latin typeface="Arial" charset="0"/>
              </a:rPr>
            </a:br>
            <a:r>
              <a:rPr lang="en-US" sz="3000" dirty="0" smtClean="0"/>
              <a:t>Primary Vulnerabilities for End User Devices</a:t>
            </a:r>
            <a:endParaRPr lang="en-US" sz="3000" dirty="0"/>
          </a:p>
        </p:txBody>
      </p:sp>
    </p:spTree>
    <p:extLst>
      <p:ext uri="{BB962C8B-B14F-4D97-AF65-F5344CB8AC3E}">
        <p14:creationId xmlns:p14="http://schemas.microsoft.com/office/powerpoint/2010/main" val="233657205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3" name="Rectangle 5"/>
          <p:cNvSpPr>
            <a:spLocks noGrp="1" noChangeArrowheads="1"/>
          </p:cNvSpPr>
          <p:nvPr>
            <p:ph type="body" sz="quarter" idx="10"/>
          </p:nvPr>
        </p:nvSpPr>
        <p:spPr>
          <a:xfrm>
            <a:off x="896815" y="668215"/>
            <a:ext cx="8247185" cy="4818184"/>
          </a:xfrm>
        </p:spPr>
        <p:txBody>
          <a:bodyPr/>
          <a:lstStyle/>
          <a:p>
            <a:pPr marL="0" indent="0" algn="just">
              <a:lnSpc>
                <a:spcPct val="100000"/>
              </a:lnSpc>
              <a:spcBef>
                <a:spcPts val="0"/>
              </a:spcBef>
              <a:buNone/>
            </a:pPr>
            <a:r>
              <a:rPr lang="en-US" sz="1700" b="1" dirty="0">
                <a:latin typeface="Arial" charset="0"/>
              </a:rPr>
              <a:t>Characteristics</a:t>
            </a:r>
            <a:endParaRPr lang="en-US" sz="1700" b="1" dirty="0" smtClean="0">
              <a:solidFill>
                <a:schemeClr val="tx1"/>
              </a:solidFill>
              <a:latin typeface="Arial" charset="0"/>
            </a:endParaRPr>
          </a:p>
          <a:p>
            <a:pPr algn="just">
              <a:lnSpc>
                <a:spcPct val="100000"/>
              </a:lnSpc>
              <a:spcBef>
                <a:spcPts val="0"/>
              </a:spcBef>
            </a:pPr>
            <a:r>
              <a:rPr lang="en-US" sz="1700" dirty="0" smtClean="0">
                <a:solidFill>
                  <a:schemeClr val="tx1"/>
                </a:solidFill>
                <a:latin typeface="Arial" charset="0"/>
              </a:rPr>
              <a:t>Worms </a:t>
            </a:r>
            <a:r>
              <a:rPr lang="en-US" sz="1700" dirty="0">
                <a:solidFill>
                  <a:schemeClr val="tx1"/>
                </a:solidFill>
                <a:latin typeface="Arial" charset="0"/>
              </a:rPr>
              <a:t>are a particularly dangerous type of hostile code. </a:t>
            </a:r>
          </a:p>
          <a:p>
            <a:pPr marL="576263" lvl="1" indent="-287338" algn="just">
              <a:lnSpc>
                <a:spcPct val="100000"/>
              </a:lnSpc>
              <a:spcBef>
                <a:spcPts val="0"/>
              </a:spcBef>
              <a:buFont typeface="Arial"/>
              <a:buChar char="•"/>
            </a:pPr>
            <a:r>
              <a:rPr lang="en-US" sz="1700" dirty="0">
                <a:solidFill>
                  <a:schemeClr val="tx1"/>
                </a:solidFill>
                <a:latin typeface="Arial" charset="0"/>
              </a:rPr>
              <a:t>They replicate themselves by independently exploiting vulnerabilities in networks. </a:t>
            </a:r>
          </a:p>
          <a:p>
            <a:pPr marL="576263" lvl="1" indent="-287338" algn="just">
              <a:lnSpc>
                <a:spcPct val="100000"/>
              </a:lnSpc>
              <a:spcBef>
                <a:spcPts val="0"/>
              </a:spcBef>
              <a:buFont typeface="Arial"/>
              <a:buChar char="•"/>
            </a:pPr>
            <a:r>
              <a:rPr lang="en-US" sz="1700" dirty="0">
                <a:solidFill>
                  <a:schemeClr val="tx1"/>
                </a:solidFill>
                <a:latin typeface="Arial" charset="0"/>
              </a:rPr>
              <a:t>Worms usually slow down networks. </a:t>
            </a:r>
          </a:p>
          <a:p>
            <a:pPr algn="just">
              <a:lnSpc>
                <a:spcPct val="100000"/>
              </a:lnSpc>
              <a:spcBef>
                <a:spcPts val="0"/>
              </a:spcBef>
            </a:pPr>
            <a:r>
              <a:rPr lang="en-US" sz="1700" dirty="0" smtClean="0">
                <a:solidFill>
                  <a:schemeClr val="tx1"/>
                </a:solidFill>
                <a:latin typeface="Arial" charset="0"/>
              </a:rPr>
              <a:t>Worms do not require user intervention, and can spread extremely fast over the network. </a:t>
            </a:r>
          </a:p>
          <a:p>
            <a:pPr algn="just">
              <a:lnSpc>
                <a:spcPct val="100000"/>
              </a:lnSpc>
              <a:spcBef>
                <a:spcPts val="0"/>
              </a:spcBef>
            </a:pPr>
            <a:endParaRPr lang="en-US" sz="1700" dirty="0" smtClean="0">
              <a:solidFill>
                <a:schemeClr val="tx1"/>
              </a:solidFill>
              <a:latin typeface="Arial" charset="0"/>
            </a:endParaRPr>
          </a:p>
          <a:p>
            <a:pPr marL="0" indent="0" algn="just">
              <a:lnSpc>
                <a:spcPct val="100000"/>
              </a:lnSpc>
              <a:spcBef>
                <a:spcPts val="0"/>
              </a:spcBef>
              <a:buNone/>
            </a:pPr>
            <a:r>
              <a:rPr lang="en-US" sz="1700" b="1" dirty="0"/>
              <a:t>Components</a:t>
            </a:r>
            <a:endParaRPr lang="en-US" sz="1700" b="1" dirty="0" smtClean="0">
              <a:solidFill>
                <a:schemeClr val="tx1"/>
              </a:solidFill>
              <a:latin typeface="Arial" charset="0"/>
            </a:endParaRPr>
          </a:p>
          <a:p>
            <a:pPr algn="just">
              <a:lnSpc>
                <a:spcPct val="100000"/>
              </a:lnSpc>
              <a:spcBef>
                <a:spcPts val="0"/>
              </a:spcBef>
            </a:pPr>
            <a:r>
              <a:rPr lang="en-US" sz="1700" dirty="0"/>
              <a:t>Enabling vulnerability</a:t>
            </a:r>
          </a:p>
          <a:p>
            <a:pPr marL="798513" lvl="1" indent="-342900" algn="just">
              <a:lnSpc>
                <a:spcPct val="100000"/>
              </a:lnSpc>
              <a:spcBef>
                <a:spcPts val="0"/>
              </a:spcBef>
              <a:buFont typeface="Arial" panose="020B0604020202020204" pitchFamily="34" charset="0"/>
              <a:buChar char="•"/>
            </a:pPr>
            <a:r>
              <a:rPr lang="en-US" sz="1700" dirty="0"/>
              <a:t>A worm installs itself using an exploit vector on a vulnerable system. </a:t>
            </a:r>
          </a:p>
          <a:p>
            <a:pPr algn="just">
              <a:lnSpc>
                <a:spcPct val="100000"/>
              </a:lnSpc>
              <a:spcBef>
                <a:spcPts val="0"/>
              </a:spcBef>
            </a:pPr>
            <a:r>
              <a:rPr lang="en-US" sz="1700" dirty="0">
                <a:solidFill>
                  <a:schemeClr val="tx1"/>
                </a:solidFill>
              </a:rPr>
              <a:t>Propagation mechanism</a:t>
            </a:r>
          </a:p>
          <a:p>
            <a:pPr marL="798513" lvl="1" indent="-342900" algn="just">
              <a:lnSpc>
                <a:spcPct val="100000"/>
              </a:lnSpc>
              <a:spcBef>
                <a:spcPts val="0"/>
              </a:spcBef>
              <a:buFont typeface="Arial" panose="020B0604020202020204" pitchFamily="34" charset="0"/>
              <a:buChar char="•"/>
            </a:pPr>
            <a:r>
              <a:rPr lang="en-US" sz="1700" dirty="0">
                <a:solidFill>
                  <a:schemeClr val="tx1"/>
                </a:solidFill>
              </a:rPr>
              <a:t>After gaining access to devices, a worm replicates and selects new targets.</a:t>
            </a:r>
          </a:p>
          <a:p>
            <a:pPr algn="just">
              <a:lnSpc>
                <a:spcPct val="100000"/>
              </a:lnSpc>
              <a:spcBef>
                <a:spcPts val="0"/>
              </a:spcBef>
            </a:pPr>
            <a:r>
              <a:rPr lang="en-US" sz="1700" dirty="0">
                <a:solidFill>
                  <a:schemeClr val="tx1"/>
                </a:solidFill>
              </a:rPr>
              <a:t>Payload</a:t>
            </a:r>
          </a:p>
          <a:p>
            <a:pPr marL="798513" lvl="1" indent="-342900" algn="just">
              <a:lnSpc>
                <a:spcPct val="100000"/>
              </a:lnSpc>
              <a:spcBef>
                <a:spcPts val="0"/>
              </a:spcBef>
              <a:buFont typeface="Arial" panose="020B0604020202020204" pitchFamily="34" charset="0"/>
              <a:buChar char="•"/>
            </a:pPr>
            <a:r>
              <a:rPr lang="en-US" sz="1700" dirty="0">
                <a:solidFill>
                  <a:schemeClr val="tx1"/>
                </a:solidFill>
              </a:rPr>
              <a:t>When the device is infected with a worm, the attacker has access to the host, often as a privileged user. </a:t>
            </a:r>
          </a:p>
          <a:p>
            <a:pPr marL="798513" lvl="1" indent="-342900" algn="just">
              <a:lnSpc>
                <a:spcPct val="100000"/>
              </a:lnSpc>
              <a:spcBef>
                <a:spcPts val="0"/>
              </a:spcBef>
              <a:buFont typeface="Arial" panose="020B0604020202020204" pitchFamily="34" charset="0"/>
              <a:buChar char="•"/>
            </a:pPr>
            <a:r>
              <a:rPr lang="en-US" sz="1700" dirty="0">
                <a:solidFill>
                  <a:schemeClr val="tx1"/>
                </a:solidFill>
              </a:rPr>
              <a:t>Attackers could use a local exploit to escalate their privilege level to administrator</a:t>
            </a:r>
            <a:r>
              <a:rPr lang="en-US" sz="1700" dirty="0"/>
              <a:t>. </a:t>
            </a:r>
          </a:p>
          <a:p>
            <a:endParaRPr lang="en-US" sz="1700" dirty="0">
              <a:solidFill>
                <a:schemeClr val="tx1"/>
              </a:solidFill>
              <a:latin typeface="Arial" charset="0"/>
            </a:endParaRPr>
          </a:p>
        </p:txBody>
      </p:sp>
      <p:sp>
        <p:nvSpPr>
          <p:cNvPr id="102402" name="Rectangle 4"/>
          <p:cNvSpPr>
            <a:spLocks noGrp="1" noChangeArrowheads="1"/>
          </p:cNvSpPr>
          <p:nvPr>
            <p:ph type="title"/>
          </p:nvPr>
        </p:nvSpPr>
        <p:spPr>
          <a:xfrm>
            <a:off x="1301262" y="0"/>
            <a:ext cx="7698013" cy="553259"/>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Worms</a:t>
            </a:r>
            <a:endParaRPr lang="en-US" dirty="0">
              <a:latin typeface="Arial" charset="0"/>
            </a:endParaRPr>
          </a:p>
        </p:txBody>
      </p:sp>
    </p:spTree>
    <p:extLst>
      <p:ext uri="{BB962C8B-B14F-4D97-AF65-F5344CB8AC3E}">
        <p14:creationId xmlns:p14="http://schemas.microsoft.com/office/powerpoint/2010/main" val="163151241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4"/>
          <p:cNvSpPr>
            <a:spLocks noGrp="1" noChangeArrowheads="1"/>
          </p:cNvSpPr>
          <p:nvPr>
            <p:ph type="title"/>
          </p:nvPr>
        </p:nvSpPr>
        <p:spPr>
          <a:xfrm>
            <a:off x="1354014" y="35170"/>
            <a:ext cx="7789985" cy="582488"/>
          </a:xfrm>
        </p:spPr>
        <p:txBody>
          <a:bodyPr/>
          <a:lstStyle/>
          <a:p>
            <a:r>
              <a:rPr lang="en-US" sz="3000" dirty="0" smtClean="0"/>
              <a:t>Worm and Virus Exploit and Comparison</a:t>
            </a:r>
            <a:endParaRPr lang="en-US" sz="3000" dirty="0"/>
          </a:p>
        </p:txBody>
      </p:sp>
      <p:sp>
        <p:nvSpPr>
          <p:cNvPr id="6" name="Rectangle 3"/>
          <p:cNvSpPr>
            <a:spLocks noGrp="1" noChangeArrowheads="1"/>
          </p:cNvSpPr>
          <p:nvPr>
            <p:ph type="body" sz="quarter" idx="10"/>
          </p:nvPr>
        </p:nvSpPr>
        <p:spPr>
          <a:xfrm>
            <a:off x="746226" y="575064"/>
            <a:ext cx="8257095" cy="4928921"/>
          </a:xfrm>
        </p:spPr>
        <p:txBody>
          <a:bodyPr>
            <a:noAutofit/>
          </a:bodyPr>
          <a:lstStyle/>
          <a:p>
            <a:pPr algn="just"/>
            <a:r>
              <a:rPr lang="en-US" sz="1600" b="1" dirty="0" smtClean="0">
                <a:solidFill>
                  <a:schemeClr val="tx1"/>
                </a:solidFill>
              </a:rPr>
              <a:t>Probe phase:</a:t>
            </a:r>
          </a:p>
          <a:p>
            <a:pPr marL="742950" lvl="1" indent="-285750" algn="just">
              <a:buFont typeface="Arial"/>
              <a:buChar char="•"/>
            </a:pPr>
            <a:r>
              <a:rPr lang="en-US" sz="1600" dirty="0" smtClean="0">
                <a:solidFill>
                  <a:schemeClr val="tx1"/>
                </a:solidFill>
              </a:rPr>
              <a:t>Vulnerable targets are identified using ping scans. </a:t>
            </a:r>
          </a:p>
          <a:p>
            <a:pPr marL="742950" lvl="1" indent="-285750" algn="just">
              <a:buFont typeface="Arial"/>
              <a:buChar char="•"/>
            </a:pPr>
            <a:r>
              <a:rPr lang="en-US" sz="1600" dirty="0" smtClean="0">
                <a:solidFill>
                  <a:schemeClr val="tx1"/>
                </a:solidFill>
              </a:rPr>
              <a:t>Application scans are used to identify operating systems and vulnerable software.</a:t>
            </a:r>
          </a:p>
          <a:p>
            <a:pPr marL="742950" lvl="1" indent="-285750" algn="just">
              <a:buFont typeface="Arial"/>
              <a:buChar char="•"/>
            </a:pPr>
            <a:r>
              <a:rPr lang="en-US" sz="1600" dirty="0" smtClean="0">
                <a:solidFill>
                  <a:schemeClr val="tx1"/>
                </a:solidFill>
              </a:rPr>
              <a:t>Hackers obtain passwords using social engineering, dictionary attack, brute-force, or network sniffing.</a:t>
            </a:r>
          </a:p>
          <a:p>
            <a:pPr algn="just"/>
            <a:r>
              <a:rPr lang="en-US" sz="1600" b="1" dirty="0" smtClean="0">
                <a:solidFill>
                  <a:schemeClr val="tx1"/>
                </a:solidFill>
              </a:rPr>
              <a:t>Penetrate phase:</a:t>
            </a:r>
          </a:p>
          <a:p>
            <a:pPr marL="742950" lvl="1" indent="-285750" algn="just">
              <a:buFont typeface="Arial"/>
              <a:buChar char="•"/>
            </a:pPr>
            <a:r>
              <a:rPr lang="en-US" sz="1600" dirty="0" smtClean="0">
                <a:solidFill>
                  <a:schemeClr val="tx1"/>
                </a:solidFill>
              </a:rPr>
              <a:t>Exploit code is transferred to the vulnerable target. </a:t>
            </a:r>
          </a:p>
          <a:p>
            <a:pPr marL="742950" lvl="1" indent="-285750" algn="just">
              <a:buFont typeface="Arial"/>
              <a:buChar char="•"/>
            </a:pPr>
            <a:r>
              <a:rPr lang="en-US" sz="1600" dirty="0" smtClean="0">
                <a:solidFill>
                  <a:schemeClr val="tx1"/>
                </a:solidFill>
              </a:rPr>
              <a:t>Goal is to get the target to execute the exploit code through an attack vector, such as a buffer overflow, ActiveX or Common Gateway Interface (CGI) vulnerabilities, or an email virus.</a:t>
            </a:r>
          </a:p>
          <a:p>
            <a:pPr algn="just"/>
            <a:r>
              <a:rPr lang="en-US" sz="1600" b="1" dirty="0" smtClean="0">
                <a:solidFill>
                  <a:schemeClr val="tx1"/>
                </a:solidFill>
              </a:rPr>
              <a:t>Persist phase:</a:t>
            </a:r>
          </a:p>
          <a:p>
            <a:pPr marL="742950" lvl="1" indent="-285750" algn="just">
              <a:buFont typeface="Arial"/>
              <a:buChar char="•"/>
            </a:pPr>
            <a:r>
              <a:rPr lang="en-US" sz="1600" dirty="0" smtClean="0">
                <a:solidFill>
                  <a:schemeClr val="tx1"/>
                </a:solidFill>
              </a:rPr>
              <a:t>After the attack is successfully launched in the memory, the code tries to persist on the target system. </a:t>
            </a:r>
          </a:p>
          <a:p>
            <a:pPr marL="742950" lvl="1" indent="-285750" algn="just">
              <a:buFont typeface="Arial"/>
              <a:buChar char="•"/>
            </a:pPr>
            <a:r>
              <a:rPr lang="en-US" sz="1600" dirty="0" smtClean="0">
                <a:solidFill>
                  <a:schemeClr val="tx1"/>
                </a:solidFill>
              </a:rPr>
              <a:t>The goal is to ensure that the attacker code is running and available to the attacker even if the system reboots. </a:t>
            </a:r>
          </a:p>
          <a:p>
            <a:pPr marL="742950" lvl="1" indent="-285750" algn="just">
              <a:buFont typeface="Arial"/>
              <a:buChar char="•"/>
            </a:pPr>
            <a:r>
              <a:rPr lang="en-US" sz="1600" dirty="0" smtClean="0">
                <a:solidFill>
                  <a:schemeClr val="tx1"/>
                </a:solidFill>
              </a:rPr>
              <a:t>Achieved </a:t>
            </a:r>
            <a:r>
              <a:rPr lang="en-US" sz="1600" dirty="0" smtClean="0"/>
              <a:t>by modifying system files, making registry changes, and installing new code.</a:t>
            </a:r>
          </a:p>
        </p:txBody>
      </p:sp>
    </p:spTree>
    <p:extLst>
      <p:ext uri="{BB962C8B-B14F-4D97-AF65-F5344CB8AC3E}">
        <p14:creationId xmlns:p14="http://schemas.microsoft.com/office/powerpoint/2010/main" val="424575867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4"/>
          <p:cNvSpPr>
            <a:spLocks noGrp="1" noChangeArrowheads="1"/>
          </p:cNvSpPr>
          <p:nvPr>
            <p:ph type="title"/>
          </p:nvPr>
        </p:nvSpPr>
        <p:spPr>
          <a:xfrm>
            <a:off x="1318846" y="0"/>
            <a:ext cx="7825154" cy="984738"/>
          </a:xfrm>
        </p:spPr>
        <p:txBody>
          <a:bodyPr/>
          <a:lstStyle/>
          <a:p>
            <a:r>
              <a:rPr lang="en-US" dirty="0" smtClean="0"/>
              <a:t>Worm and Virus Exploit and Comparison</a:t>
            </a:r>
            <a:endParaRPr lang="en-US" dirty="0"/>
          </a:p>
        </p:txBody>
      </p:sp>
      <p:sp>
        <p:nvSpPr>
          <p:cNvPr id="6" name="Rectangle 3"/>
          <p:cNvSpPr>
            <a:spLocks noGrp="1" noChangeArrowheads="1"/>
          </p:cNvSpPr>
          <p:nvPr>
            <p:ph type="body" sz="quarter" idx="10"/>
          </p:nvPr>
        </p:nvSpPr>
        <p:spPr>
          <a:xfrm>
            <a:off x="931981" y="1033546"/>
            <a:ext cx="8088923" cy="4408735"/>
          </a:xfrm>
        </p:spPr>
        <p:txBody>
          <a:bodyPr>
            <a:noAutofit/>
          </a:bodyPr>
          <a:lstStyle/>
          <a:p>
            <a:pPr algn="just"/>
            <a:r>
              <a:rPr lang="en-US" sz="2000" b="1" dirty="0" smtClean="0"/>
              <a:t>Propagate phase:</a:t>
            </a:r>
          </a:p>
          <a:p>
            <a:pPr marL="742950" lvl="1" indent="-285750" algn="just">
              <a:buFont typeface="Arial"/>
              <a:buChar char="•"/>
            </a:pPr>
            <a:r>
              <a:rPr lang="en-US" dirty="0" smtClean="0"/>
              <a:t>The attacker attempts to extend the attack to other targets by looking for vulnerable neighboring machines. </a:t>
            </a:r>
          </a:p>
          <a:p>
            <a:pPr marL="742950" lvl="1" indent="-285750" algn="just">
              <a:buFont typeface="Arial"/>
              <a:buChar char="•"/>
            </a:pPr>
            <a:r>
              <a:rPr lang="en-US" dirty="0" smtClean="0"/>
              <a:t>Propagation vectors include emailing copies of the attack to other systems, uploading files to other systems using file shares or FTP services, active web connections, and file transfers through Internet Relay Chat.</a:t>
            </a:r>
          </a:p>
          <a:p>
            <a:pPr algn="just"/>
            <a:r>
              <a:rPr lang="en-US" sz="2000" b="1" dirty="0" smtClean="0"/>
              <a:t>Paralyze phase:</a:t>
            </a:r>
          </a:p>
          <a:p>
            <a:pPr marL="742950" lvl="1" indent="-285750" algn="just">
              <a:buFont typeface="Arial"/>
              <a:buChar char="•"/>
            </a:pPr>
            <a:r>
              <a:rPr lang="en-US" dirty="0" smtClean="0"/>
              <a:t>Actual damage is done to the system. </a:t>
            </a:r>
          </a:p>
          <a:p>
            <a:pPr marL="742950" lvl="1" indent="-285750" algn="just">
              <a:buFont typeface="Arial"/>
              <a:buChar char="•"/>
            </a:pPr>
            <a:r>
              <a:rPr lang="en-US" dirty="0" smtClean="0"/>
              <a:t>Files can be erased, systems can crash, information can be stolen, and distributed DDoS attacks can be launched.</a:t>
            </a:r>
          </a:p>
        </p:txBody>
      </p:sp>
    </p:spTree>
    <p:extLst>
      <p:ext uri="{BB962C8B-B14F-4D97-AF65-F5344CB8AC3E}">
        <p14:creationId xmlns:p14="http://schemas.microsoft.com/office/powerpoint/2010/main" val="206583524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6431" y="28635"/>
            <a:ext cx="7725552" cy="838200"/>
          </a:xfrm>
        </p:spPr>
        <p:txBody>
          <a:bodyPr/>
          <a:lstStyle/>
          <a:p>
            <a:r>
              <a:rPr lang="en-US" dirty="0" smtClean="0"/>
              <a:t/>
            </a:r>
            <a:br>
              <a:rPr lang="en-US" dirty="0" smtClean="0"/>
            </a:br>
            <a:r>
              <a:rPr lang="en-US" dirty="0" smtClean="0"/>
              <a:t/>
            </a:r>
            <a:br>
              <a:rPr lang="en-US" dirty="0" smtClean="0"/>
            </a:br>
            <a:r>
              <a:rPr lang="en-US" sz="1800" dirty="0" smtClean="0"/>
              <a:t>Trojan Horses</a:t>
            </a:r>
            <a:br>
              <a:rPr lang="en-US" sz="1800" dirty="0" smtClean="0"/>
            </a:br>
            <a:r>
              <a:rPr lang="en-US" dirty="0" smtClean="0"/>
              <a:t>Trojan Horse Concept</a:t>
            </a:r>
            <a:endParaRPr lang="en-US" dirty="0"/>
          </a:p>
        </p:txBody>
      </p:sp>
      <p:pic>
        <p:nvPicPr>
          <p:cNvPr id="3" name="Picture 2"/>
          <p:cNvPicPr>
            <a:picLocks noChangeAspect="1"/>
          </p:cNvPicPr>
          <p:nvPr/>
        </p:nvPicPr>
        <p:blipFill>
          <a:blip r:embed="rId2"/>
          <a:stretch>
            <a:fillRect/>
          </a:stretch>
        </p:blipFill>
        <p:spPr>
          <a:xfrm>
            <a:off x="4783014" y="1416475"/>
            <a:ext cx="4238861" cy="3823739"/>
          </a:xfrm>
          <a:prstGeom prst="rect">
            <a:avLst/>
          </a:prstGeom>
        </p:spPr>
      </p:pic>
      <p:sp>
        <p:nvSpPr>
          <p:cNvPr id="4" name="Rectangle 3"/>
          <p:cNvSpPr txBox="1">
            <a:spLocks noChangeArrowheads="1"/>
          </p:cNvSpPr>
          <p:nvPr/>
        </p:nvSpPr>
        <p:spPr>
          <a:xfrm>
            <a:off x="667100" y="836553"/>
            <a:ext cx="3930189" cy="4544338"/>
          </a:xfrm>
          <a:prstGeom prst="rect">
            <a:avLst/>
          </a:prstGeom>
        </p:spPr>
        <p:txBody>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950" dirty="0" smtClean="0">
                <a:latin typeface="Arial" charset="0"/>
              </a:rPr>
              <a:t>A Trojan horse is a program that appears, to the user, to perform a desirable function but, in fact, facilitates unauthorized access to the user's computer system.</a:t>
            </a:r>
          </a:p>
          <a:p>
            <a:r>
              <a:rPr lang="en-US" sz="1950" dirty="0" smtClean="0">
                <a:latin typeface="Arial" charset="0"/>
              </a:rPr>
              <a:t>Trojan horses can appear to be useful or interesting programs, or at the very least harmless to an unsuspecting user, but are actually harmful when executed.</a:t>
            </a:r>
          </a:p>
          <a:p>
            <a:r>
              <a:rPr lang="en-US" sz="1950" dirty="0"/>
              <a:t>Trojan horses are not self-replicating which distinguishes them from viruses and worms</a:t>
            </a:r>
            <a:r>
              <a:rPr lang="en-US" sz="2000" dirty="0"/>
              <a:t>. </a:t>
            </a:r>
          </a:p>
        </p:txBody>
      </p:sp>
    </p:spTree>
    <p:extLst>
      <p:ext uri="{BB962C8B-B14F-4D97-AF65-F5344CB8AC3E}">
        <p14:creationId xmlns:p14="http://schemas.microsoft.com/office/powerpoint/2010/main" val="261593861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0585" y="60277"/>
            <a:ext cx="7805440" cy="797740"/>
          </a:xfrm>
        </p:spPr>
        <p:txBody>
          <a:bodyPr/>
          <a:lstStyle/>
          <a:p>
            <a:r>
              <a:rPr lang="en-US" dirty="0" smtClean="0"/>
              <a:t/>
            </a:r>
            <a:br>
              <a:rPr lang="en-US" dirty="0" smtClean="0"/>
            </a:br>
            <a:r>
              <a:rPr lang="en-US" sz="1800" dirty="0" smtClean="0"/>
              <a:t>Trojan Horses</a:t>
            </a:r>
            <a:br>
              <a:rPr lang="en-US" sz="1800" dirty="0" smtClean="0"/>
            </a:br>
            <a:r>
              <a:rPr lang="en-US" dirty="0" smtClean="0"/>
              <a:t>Trojan Horse Classification</a:t>
            </a:r>
            <a:endParaRPr lang="en-US" dirty="0"/>
          </a:p>
        </p:txBody>
      </p:sp>
      <p:sp>
        <p:nvSpPr>
          <p:cNvPr id="5" name="Rectangle 3"/>
          <p:cNvSpPr txBox="1">
            <a:spLocks noChangeArrowheads="1"/>
          </p:cNvSpPr>
          <p:nvPr/>
        </p:nvSpPr>
        <p:spPr>
          <a:xfrm>
            <a:off x="844062" y="959621"/>
            <a:ext cx="8011702" cy="4421271"/>
          </a:xfrm>
          <a:prstGeom prst="rect">
            <a:avLst/>
          </a:prstGeom>
        </p:spPr>
        <p:txBody>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800" b="1" dirty="0" smtClean="0"/>
              <a:t>Remote-access Trojan Horse </a:t>
            </a:r>
            <a:r>
              <a:rPr lang="en-US" sz="1800" b="1" dirty="0">
                <a:latin typeface="Arial" charset="0"/>
              </a:rPr>
              <a:t> </a:t>
            </a:r>
            <a:r>
              <a:rPr lang="en-US" sz="1800" dirty="0" smtClean="0">
                <a:latin typeface="Arial" charset="0"/>
              </a:rPr>
              <a:t>- </a:t>
            </a:r>
            <a:r>
              <a:rPr lang="en-US" sz="1800" dirty="0" smtClean="0"/>
              <a:t>Enables unauthorized remote access</a:t>
            </a:r>
          </a:p>
          <a:p>
            <a:r>
              <a:rPr lang="en-US" sz="1800" b="1" dirty="0" smtClean="0"/>
              <a:t>Data sending Trojan Horse </a:t>
            </a:r>
            <a:r>
              <a:rPr lang="en-US" sz="1800" b="1" dirty="0">
                <a:latin typeface="Arial" charset="0"/>
              </a:rPr>
              <a:t> </a:t>
            </a:r>
            <a:r>
              <a:rPr lang="en-US" sz="1800" dirty="0">
                <a:latin typeface="Arial" charset="0"/>
              </a:rPr>
              <a:t>- </a:t>
            </a:r>
            <a:r>
              <a:rPr lang="en-US" sz="1800" dirty="0" smtClean="0"/>
              <a:t>Provides the attacker with sensitive data, such as passwords</a:t>
            </a:r>
          </a:p>
          <a:p>
            <a:r>
              <a:rPr lang="en-US" sz="1800" b="1" dirty="0" smtClean="0"/>
              <a:t>Destructive Trojan Horse </a:t>
            </a:r>
            <a:r>
              <a:rPr lang="en-US" sz="1800" b="1" dirty="0">
                <a:latin typeface="Arial" charset="0"/>
              </a:rPr>
              <a:t> </a:t>
            </a:r>
            <a:r>
              <a:rPr lang="en-US" sz="1800" dirty="0">
                <a:latin typeface="Arial" charset="0"/>
              </a:rPr>
              <a:t>- </a:t>
            </a:r>
            <a:r>
              <a:rPr lang="en-US" sz="1800" dirty="0" smtClean="0"/>
              <a:t>Corrupts or deletes files</a:t>
            </a:r>
          </a:p>
          <a:p>
            <a:r>
              <a:rPr lang="en-US" sz="1800" b="1" dirty="0" smtClean="0"/>
              <a:t>Proxy Trojan Horse </a:t>
            </a:r>
            <a:r>
              <a:rPr lang="en-US" sz="1800" b="1" dirty="0">
                <a:latin typeface="Arial" charset="0"/>
              </a:rPr>
              <a:t> </a:t>
            </a:r>
            <a:r>
              <a:rPr lang="en-US" sz="1800" dirty="0">
                <a:latin typeface="Arial" charset="0"/>
              </a:rPr>
              <a:t>- </a:t>
            </a:r>
            <a:r>
              <a:rPr lang="en-US" sz="1800" dirty="0" smtClean="0"/>
              <a:t>User’s computer functions as a proxy server</a:t>
            </a:r>
          </a:p>
          <a:p>
            <a:r>
              <a:rPr lang="en-US" sz="1800" b="1" dirty="0" smtClean="0"/>
              <a:t>FTP Trojan Horse (opens port 21)</a:t>
            </a:r>
            <a:r>
              <a:rPr lang="en-US" sz="1800" b="1" dirty="0">
                <a:latin typeface="Arial" charset="0"/>
              </a:rPr>
              <a:t> </a:t>
            </a:r>
            <a:r>
              <a:rPr lang="en-US" sz="1800" dirty="0">
                <a:latin typeface="Arial" charset="0"/>
              </a:rPr>
              <a:t>- </a:t>
            </a:r>
            <a:r>
              <a:rPr lang="en-US" sz="1800" dirty="0" smtClean="0"/>
              <a:t>Security software disabler Trojan Horse (stops antivirus programs or firewalls from functioning)</a:t>
            </a:r>
          </a:p>
          <a:p>
            <a:r>
              <a:rPr lang="en-US" sz="1800" b="1" dirty="0" smtClean="0"/>
              <a:t>Security </a:t>
            </a:r>
            <a:r>
              <a:rPr lang="en-US" sz="1800" b="1" dirty="0"/>
              <a:t>software disabler Trojan horse </a:t>
            </a:r>
            <a:r>
              <a:rPr lang="en-US" sz="1800" b="1" dirty="0">
                <a:latin typeface="Arial" charset="0"/>
              </a:rPr>
              <a:t> </a:t>
            </a:r>
            <a:r>
              <a:rPr lang="en-US" sz="1800" dirty="0">
                <a:latin typeface="Arial" charset="0"/>
              </a:rPr>
              <a:t>- </a:t>
            </a:r>
            <a:r>
              <a:rPr lang="en-US" sz="1800" dirty="0" smtClean="0">
                <a:latin typeface="Arial" charset="0"/>
              </a:rPr>
              <a:t> </a:t>
            </a:r>
            <a:r>
              <a:rPr lang="en-US" sz="1800" dirty="0" smtClean="0"/>
              <a:t>Stops </a:t>
            </a:r>
            <a:r>
              <a:rPr lang="en-US" sz="1800" dirty="0"/>
              <a:t>antivirus programs or firewalls from functioning.</a:t>
            </a:r>
            <a:endParaRPr lang="en-US" sz="1800" dirty="0" smtClean="0"/>
          </a:p>
          <a:p>
            <a:r>
              <a:rPr lang="en-US" sz="1800" b="1" dirty="0" smtClean="0"/>
              <a:t>DoS Trojan Horse </a:t>
            </a:r>
            <a:r>
              <a:rPr lang="en-US" sz="1800" b="1" dirty="0">
                <a:latin typeface="Arial" charset="0"/>
              </a:rPr>
              <a:t> </a:t>
            </a:r>
            <a:r>
              <a:rPr lang="en-US" sz="1800" dirty="0">
                <a:latin typeface="Arial" charset="0"/>
              </a:rPr>
              <a:t>- </a:t>
            </a:r>
            <a:r>
              <a:rPr lang="en-US" sz="1800" dirty="0" smtClean="0"/>
              <a:t>Slows or halts network activity</a:t>
            </a:r>
            <a:endParaRPr lang="en-US" sz="1800" dirty="0"/>
          </a:p>
        </p:txBody>
      </p:sp>
    </p:spTree>
    <p:extLst>
      <p:ext uri="{BB962C8B-B14F-4D97-AF65-F5344CB8AC3E}">
        <p14:creationId xmlns:p14="http://schemas.microsoft.com/office/powerpoint/2010/main" val="352011926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a:xfrm>
            <a:off x="1324705" y="44850"/>
            <a:ext cx="7506355" cy="879192"/>
          </a:xfrm>
        </p:spPr>
        <p:txBody>
          <a:bodyPr/>
          <a:lstStyle/>
          <a:p>
            <a:pPr eaLnBrk="1" hangingPunct="1"/>
            <a:r>
              <a:rPr lang="en-US" sz="1800" dirty="0"/>
              <a:t>Trojan </a:t>
            </a:r>
            <a:r>
              <a:rPr lang="en-US" sz="1800" dirty="0" smtClean="0"/>
              <a:t>Horses</a:t>
            </a:r>
            <a:r>
              <a:rPr lang="en-US" dirty="0" smtClean="0"/>
              <a:t/>
            </a:r>
            <a:br>
              <a:rPr lang="en-US" dirty="0" smtClean="0"/>
            </a:br>
            <a:r>
              <a:rPr lang="en-US" dirty="0" smtClean="0">
                <a:latin typeface="Arial" charset="0"/>
              </a:rPr>
              <a:t>Exploit </a:t>
            </a:r>
            <a:r>
              <a:rPr lang="en-US" dirty="0">
                <a:latin typeface="Arial" charset="0"/>
              </a:rPr>
              <a:t>Comparison</a:t>
            </a:r>
          </a:p>
        </p:txBody>
      </p:sp>
      <p:grpSp>
        <p:nvGrpSpPr>
          <p:cNvPr id="4" name="Group 3"/>
          <p:cNvGrpSpPr/>
          <p:nvPr/>
        </p:nvGrpSpPr>
        <p:grpSpPr>
          <a:xfrm>
            <a:off x="375140" y="989018"/>
            <a:ext cx="8531225" cy="4444625"/>
            <a:chOff x="304800" y="989018"/>
            <a:chExt cx="8531225" cy="4444625"/>
          </a:xfrm>
        </p:grpSpPr>
        <p:pic>
          <p:nvPicPr>
            <p:cNvPr id="11059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989018"/>
              <a:ext cx="8531225" cy="4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p:cNvGrpSpPr/>
            <p:nvPr/>
          </p:nvGrpSpPr>
          <p:grpSpPr>
            <a:xfrm>
              <a:off x="1447800" y="1916723"/>
              <a:ext cx="7218363" cy="3499335"/>
              <a:chOff x="1447800" y="1787050"/>
              <a:chExt cx="7218363" cy="4495800"/>
            </a:xfrm>
          </p:grpSpPr>
          <p:sp>
            <p:nvSpPr>
              <p:cNvPr id="2591750" name="Rectangle 6"/>
              <p:cNvSpPr>
                <a:spLocks noChangeArrowheads="1"/>
              </p:cNvSpPr>
              <p:nvPr/>
            </p:nvSpPr>
            <p:spPr bwMode="auto">
              <a:xfrm>
                <a:off x="1447800" y="1787050"/>
                <a:ext cx="990600" cy="4495800"/>
              </a:xfrm>
              <a:prstGeom prst="rect">
                <a:avLst/>
              </a:prstGeom>
              <a:noFill/>
              <a:ln w="57150">
                <a:solidFill>
                  <a:schemeClr val="hlink"/>
                </a:solidFill>
                <a:miter lim="800000"/>
                <a:headEnd/>
                <a:tailEnd/>
              </a:ln>
              <a:extLst>
                <a:ext uri="{909E8E84-426E-40DD-AFC4-6F175D3DCCD1}">
                  <a14:hiddenFill xmlns:a14="http://schemas.microsoft.com/office/drawing/2010/main">
                    <a:solidFill>
                      <a:srgbClr val="FFFFFF"/>
                    </a:solidFill>
                  </a14:hiddenFill>
                </a:ext>
              </a:extLst>
            </p:spPr>
            <p:txBody>
              <a:bodyPr wrap="none" lIns="82124" tIns="41061" rIns="82124" bIns="41061" anchor="ctr">
                <a:spAutoFit/>
              </a:bodyPr>
              <a:lstStyle/>
              <a:p>
                <a:endParaRPr lang="en-US" dirty="0"/>
              </a:p>
            </p:txBody>
          </p:sp>
          <p:sp>
            <p:nvSpPr>
              <p:cNvPr id="2591751" name="Rectangle 7"/>
              <p:cNvSpPr>
                <a:spLocks noChangeArrowheads="1"/>
              </p:cNvSpPr>
              <p:nvPr/>
            </p:nvSpPr>
            <p:spPr bwMode="auto">
              <a:xfrm>
                <a:off x="2482850" y="1787050"/>
                <a:ext cx="990600" cy="4495800"/>
              </a:xfrm>
              <a:prstGeom prst="rect">
                <a:avLst/>
              </a:prstGeom>
              <a:noFill/>
              <a:ln w="57150">
                <a:solidFill>
                  <a:schemeClr val="hlink"/>
                </a:solidFill>
                <a:miter lim="800000"/>
                <a:headEnd/>
                <a:tailEnd/>
              </a:ln>
              <a:extLst>
                <a:ext uri="{909E8E84-426E-40DD-AFC4-6F175D3DCCD1}">
                  <a14:hiddenFill xmlns:a14="http://schemas.microsoft.com/office/drawing/2010/main">
                    <a:solidFill>
                      <a:srgbClr val="FFFFFF"/>
                    </a:solidFill>
                  </a14:hiddenFill>
                </a:ext>
              </a:extLst>
            </p:spPr>
            <p:txBody>
              <a:bodyPr wrap="none" lIns="82124" tIns="41061" rIns="82124" bIns="41061" anchor="ctr">
                <a:spAutoFit/>
              </a:bodyPr>
              <a:lstStyle/>
              <a:p>
                <a:endParaRPr lang="en-US" dirty="0"/>
              </a:p>
            </p:txBody>
          </p:sp>
          <p:sp>
            <p:nvSpPr>
              <p:cNvPr id="2591752" name="Rectangle 8"/>
              <p:cNvSpPr>
                <a:spLocks noChangeArrowheads="1"/>
              </p:cNvSpPr>
              <p:nvPr/>
            </p:nvSpPr>
            <p:spPr bwMode="auto">
              <a:xfrm>
                <a:off x="3527425" y="1787050"/>
                <a:ext cx="990600" cy="4495800"/>
              </a:xfrm>
              <a:prstGeom prst="rect">
                <a:avLst/>
              </a:prstGeom>
              <a:noFill/>
              <a:ln w="57150">
                <a:solidFill>
                  <a:schemeClr val="hlink"/>
                </a:solidFill>
                <a:miter lim="800000"/>
                <a:headEnd/>
                <a:tailEnd/>
              </a:ln>
              <a:extLst>
                <a:ext uri="{909E8E84-426E-40DD-AFC4-6F175D3DCCD1}">
                  <a14:hiddenFill xmlns:a14="http://schemas.microsoft.com/office/drawing/2010/main">
                    <a:solidFill>
                      <a:srgbClr val="FFFFFF"/>
                    </a:solidFill>
                  </a14:hiddenFill>
                </a:ext>
              </a:extLst>
            </p:spPr>
            <p:txBody>
              <a:bodyPr wrap="none" lIns="82124" tIns="41061" rIns="82124" bIns="41061" anchor="ctr">
                <a:spAutoFit/>
              </a:bodyPr>
              <a:lstStyle/>
              <a:p>
                <a:endParaRPr lang="en-US" dirty="0"/>
              </a:p>
            </p:txBody>
          </p:sp>
          <p:sp>
            <p:nvSpPr>
              <p:cNvPr id="2591753" name="Rectangle 9"/>
              <p:cNvSpPr>
                <a:spLocks noChangeArrowheads="1"/>
              </p:cNvSpPr>
              <p:nvPr/>
            </p:nvSpPr>
            <p:spPr bwMode="auto">
              <a:xfrm>
                <a:off x="4572000" y="1787050"/>
                <a:ext cx="990600" cy="4495800"/>
              </a:xfrm>
              <a:prstGeom prst="rect">
                <a:avLst/>
              </a:prstGeom>
              <a:noFill/>
              <a:ln w="57150">
                <a:solidFill>
                  <a:schemeClr val="hlink"/>
                </a:solidFill>
                <a:miter lim="800000"/>
                <a:headEnd/>
                <a:tailEnd/>
              </a:ln>
              <a:extLst>
                <a:ext uri="{909E8E84-426E-40DD-AFC4-6F175D3DCCD1}">
                  <a14:hiddenFill xmlns:a14="http://schemas.microsoft.com/office/drawing/2010/main">
                    <a:solidFill>
                      <a:srgbClr val="FFFFFF"/>
                    </a:solidFill>
                  </a14:hiddenFill>
                </a:ext>
              </a:extLst>
            </p:spPr>
            <p:txBody>
              <a:bodyPr wrap="none" lIns="82124" tIns="41061" rIns="82124" bIns="41061" anchor="ctr">
                <a:spAutoFit/>
              </a:bodyPr>
              <a:lstStyle/>
              <a:p>
                <a:endParaRPr lang="en-US" dirty="0"/>
              </a:p>
            </p:txBody>
          </p:sp>
          <p:sp>
            <p:nvSpPr>
              <p:cNvPr id="2591754" name="Rectangle 10"/>
              <p:cNvSpPr>
                <a:spLocks noChangeArrowheads="1"/>
              </p:cNvSpPr>
              <p:nvPr/>
            </p:nvSpPr>
            <p:spPr bwMode="auto">
              <a:xfrm>
                <a:off x="5616575" y="1787050"/>
                <a:ext cx="990600" cy="4495800"/>
              </a:xfrm>
              <a:prstGeom prst="rect">
                <a:avLst/>
              </a:prstGeom>
              <a:noFill/>
              <a:ln w="57150">
                <a:solidFill>
                  <a:schemeClr val="hlink"/>
                </a:solidFill>
                <a:miter lim="800000"/>
                <a:headEnd/>
                <a:tailEnd/>
              </a:ln>
              <a:extLst>
                <a:ext uri="{909E8E84-426E-40DD-AFC4-6F175D3DCCD1}">
                  <a14:hiddenFill xmlns:a14="http://schemas.microsoft.com/office/drawing/2010/main">
                    <a:solidFill>
                      <a:srgbClr val="FFFFFF"/>
                    </a:solidFill>
                  </a14:hiddenFill>
                </a:ext>
              </a:extLst>
            </p:spPr>
            <p:txBody>
              <a:bodyPr wrap="none" lIns="82124" tIns="41061" rIns="82124" bIns="41061" anchor="ctr">
                <a:spAutoFit/>
              </a:bodyPr>
              <a:lstStyle/>
              <a:p>
                <a:endParaRPr lang="en-US" dirty="0"/>
              </a:p>
            </p:txBody>
          </p:sp>
          <p:sp>
            <p:nvSpPr>
              <p:cNvPr id="2591755" name="Rectangle 11"/>
              <p:cNvSpPr>
                <a:spLocks noChangeArrowheads="1"/>
              </p:cNvSpPr>
              <p:nvPr/>
            </p:nvSpPr>
            <p:spPr bwMode="auto">
              <a:xfrm>
                <a:off x="6640513" y="1787050"/>
                <a:ext cx="990600" cy="4495800"/>
              </a:xfrm>
              <a:prstGeom prst="rect">
                <a:avLst/>
              </a:prstGeom>
              <a:noFill/>
              <a:ln w="57150">
                <a:solidFill>
                  <a:schemeClr val="hlink"/>
                </a:solidFill>
                <a:miter lim="800000"/>
                <a:headEnd/>
                <a:tailEnd/>
              </a:ln>
              <a:extLst>
                <a:ext uri="{909E8E84-426E-40DD-AFC4-6F175D3DCCD1}">
                  <a14:hiddenFill xmlns:a14="http://schemas.microsoft.com/office/drawing/2010/main">
                    <a:solidFill>
                      <a:srgbClr val="FFFFFF"/>
                    </a:solidFill>
                  </a14:hiddenFill>
                </a:ext>
              </a:extLst>
            </p:spPr>
            <p:txBody>
              <a:bodyPr wrap="none" lIns="82124" tIns="41061" rIns="82124" bIns="41061" anchor="ctr">
                <a:spAutoFit/>
              </a:bodyPr>
              <a:lstStyle/>
              <a:p>
                <a:endParaRPr lang="en-US" dirty="0"/>
              </a:p>
            </p:txBody>
          </p:sp>
          <p:sp>
            <p:nvSpPr>
              <p:cNvPr id="2591756" name="Rectangle 12"/>
              <p:cNvSpPr>
                <a:spLocks noChangeArrowheads="1"/>
              </p:cNvSpPr>
              <p:nvPr/>
            </p:nvSpPr>
            <p:spPr bwMode="auto">
              <a:xfrm>
                <a:off x="7675563" y="1787050"/>
                <a:ext cx="990600" cy="4495800"/>
              </a:xfrm>
              <a:prstGeom prst="rect">
                <a:avLst/>
              </a:prstGeom>
              <a:noFill/>
              <a:ln w="57150">
                <a:solidFill>
                  <a:schemeClr val="hlink"/>
                </a:solidFill>
                <a:miter lim="800000"/>
                <a:headEnd/>
                <a:tailEnd/>
              </a:ln>
              <a:extLst>
                <a:ext uri="{909E8E84-426E-40DD-AFC4-6F175D3DCCD1}">
                  <a14:hiddenFill xmlns:a14="http://schemas.microsoft.com/office/drawing/2010/main">
                    <a:solidFill>
                      <a:srgbClr val="FFFFFF"/>
                    </a:solidFill>
                  </a14:hiddenFill>
                </a:ext>
              </a:extLst>
            </p:spPr>
            <p:txBody>
              <a:bodyPr wrap="none" lIns="82124" tIns="41061" rIns="82124" bIns="41061" anchor="ctr">
                <a:spAutoFit/>
              </a:bodyPr>
              <a:lstStyle/>
              <a:p>
                <a:endParaRPr lang="en-US" dirty="0"/>
              </a:p>
            </p:txBody>
          </p:sp>
        </p:grpSp>
      </p:grpSp>
    </p:spTree>
    <p:extLst>
      <p:ext uri="{BB962C8B-B14F-4D97-AF65-F5344CB8AC3E}">
        <p14:creationId xmlns:p14="http://schemas.microsoft.com/office/powerpoint/2010/main" val="17169296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9" name="Rectangle 3"/>
          <p:cNvSpPr>
            <a:spLocks noGrp="1" noChangeArrowheads="1"/>
          </p:cNvSpPr>
          <p:nvPr>
            <p:ph type="body" sz="quarter" idx="10"/>
          </p:nvPr>
        </p:nvSpPr>
        <p:spPr>
          <a:xfrm>
            <a:off x="914400" y="1137543"/>
            <a:ext cx="7879738" cy="3768566"/>
          </a:xfrm>
        </p:spPr>
        <p:txBody>
          <a:bodyPr/>
          <a:lstStyle/>
          <a:p>
            <a:pPr algn="just"/>
            <a:r>
              <a:rPr lang="en-US" b="1" dirty="0"/>
              <a:t>B</a:t>
            </a:r>
            <a:r>
              <a:rPr lang="en-US" b="1" dirty="0" smtClean="0"/>
              <a:t>uffer</a:t>
            </a:r>
            <a:r>
              <a:rPr lang="en-US" dirty="0" smtClean="0"/>
              <a:t> </a:t>
            </a:r>
            <a:r>
              <a:rPr lang="en-US" b="1" dirty="0" smtClean="0"/>
              <a:t>- </a:t>
            </a:r>
            <a:r>
              <a:rPr lang="en-US" dirty="0" smtClean="0"/>
              <a:t>An </a:t>
            </a:r>
            <a:r>
              <a:rPr lang="en-US" dirty="0"/>
              <a:t>allocated area of memory used by processes to store data temporarily. </a:t>
            </a:r>
            <a:endParaRPr lang="en-US" dirty="0" smtClean="0"/>
          </a:p>
          <a:p>
            <a:pPr algn="just"/>
            <a:r>
              <a:rPr lang="en-US" b="1" dirty="0" smtClean="0"/>
              <a:t>Buffer </a:t>
            </a:r>
            <a:r>
              <a:rPr lang="en-US" b="1" dirty="0"/>
              <a:t>overflow </a:t>
            </a:r>
            <a:r>
              <a:rPr lang="en-US" b="1" dirty="0" smtClean="0"/>
              <a:t>- </a:t>
            </a:r>
            <a:r>
              <a:rPr lang="en-US" dirty="0" smtClean="0"/>
              <a:t>Occurs </a:t>
            </a:r>
            <a:r>
              <a:rPr lang="en-US" dirty="0"/>
              <a:t>when a fixed-length buffer reaches its capacity and a process attempts to store data beyond that maximum limit. </a:t>
            </a:r>
            <a:r>
              <a:rPr lang="en-US" dirty="0" smtClean="0"/>
              <a:t>This </a:t>
            </a:r>
            <a:r>
              <a:rPr lang="en-US" dirty="0"/>
              <a:t>can result in extra data overwriting adjacent memory locations, as well as causing other unexpected </a:t>
            </a:r>
            <a:r>
              <a:rPr lang="en-US" dirty="0" smtClean="0"/>
              <a:t>behaviors. A majority of the software vulnerabilities that are discovered relate to buffer overflows. Buffer overflows are usually the primary conduit through which viruses, worms, and Trojan Horses do their damage. </a:t>
            </a:r>
          </a:p>
        </p:txBody>
      </p:sp>
      <p:sp>
        <p:nvSpPr>
          <p:cNvPr id="111618" name="Rectangle 2"/>
          <p:cNvSpPr>
            <a:spLocks noGrp="1" noChangeArrowheads="1"/>
          </p:cNvSpPr>
          <p:nvPr>
            <p:ph type="title"/>
          </p:nvPr>
        </p:nvSpPr>
        <p:spPr>
          <a:xfrm>
            <a:off x="1266092" y="152862"/>
            <a:ext cx="7675509" cy="720449"/>
          </a:xfrm>
        </p:spPr>
        <p:txBody>
          <a:bodyPr/>
          <a:lstStyle/>
          <a:p>
            <a:r>
              <a:rPr lang="en-US" sz="1800" dirty="0"/>
              <a:t>Mitigating Viruses, Worms, and Trojan </a:t>
            </a:r>
            <a:r>
              <a:rPr lang="en-US" sz="1800" dirty="0" smtClean="0"/>
              <a:t>Horses</a:t>
            </a:r>
            <a:r>
              <a:rPr lang="en-US" dirty="0" smtClean="0"/>
              <a:t/>
            </a:r>
            <a:br>
              <a:rPr lang="en-US" dirty="0" smtClean="0"/>
            </a:br>
            <a:r>
              <a:rPr lang="en-US" dirty="0" smtClean="0"/>
              <a:t>Buffer Overflows</a:t>
            </a:r>
            <a:endParaRPr lang="en-US" dirty="0"/>
          </a:p>
        </p:txBody>
      </p:sp>
    </p:spTree>
    <p:extLst>
      <p:ext uri="{BB962C8B-B14F-4D97-AF65-F5344CB8AC3E}">
        <p14:creationId xmlns:p14="http://schemas.microsoft.com/office/powerpoint/2010/main" val="94913120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6"/>
          <p:cNvSpPr>
            <a:spLocks noGrp="1" noChangeArrowheads="1"/>
          </p:cNvSpPr>
          <p:nvPr>
            <p:ph type="title"/>
          </p:nvPr>
        </p:nvSpPr>
        <p:spPr>
          <a:xfrm>
            <a:off x="1248508" y="165787"/>
            <a:ext cx="7717517" cy="838200"/>
          </a:xfrm>
        </p:spPr>
        <p:txBody>
          <a:bodyPr/>
          <a:lstStyle/>
          <a:p>
            <a:pPr eaLnBrk="1" hangingPunct="1"/>
            <a:r>
              <a:rPr lang="en-US" dirty="0" smtClean="0">
                <a:latin typeface="Arial" charset="0"/>
              </a:rPr>
              <a:t/>
            </a:r>
            <a:br>
              <a:rPr lang="en-US" dirty="0" smtClean="0">
                <a:latin typeface="Arial" charset="0"/>
              </a:rPr>
            </a:br>
            <a:r>
              <a:rPr lang="en-US" sz="1800" dirty="0"/>
              <a:t>Mitigating Viruses, Worms, and Trojan Horses</a:t>
            </a:r>
            <a:br>
              <a:rPr lang="en-US" sz="1800" dirty="0"/>
            </a:br>
            <a:r>
              <a:rPr lang="en-US" dirty="0" smtClean="0">
                <a:latin typeface="Arial" charset="0"/>
              </a:rPr>
              <a:t>Antivirus Software</a:t>
            </a:r>
            <a:endParaRPr lang="en-US" dirty="0">
              <a:latin typeface="Arial" charset="0"/>
            </a:endParaRPr>
          </a:p>
        </p:txBody>
      </p:sp>
      <p:pic>
        <p:nvPicPr>
          <p:cNvPr id="2" name="Picture 1"/>
          <p:cNvPicPr>
            <a:picLocks noChangeAspect="1"/>
          </p:cNvPicPr>
          <p:nvPr/>
        </p:nvPicPr>
        <p:blipFill>
          <a:blip r:embed="rId2"/>
          <a:stretch>
            <a:fillRect/>
          </a:stretch>
        </p:blipFill>
        <p:spPr>
          <a:xfrm>
            <a:off x="1160585" y="971941"/>
            <a:ext cx="7385537" cy="4532043"/>
          </a:xfrm>
          <a:prstGeom prst="rect">
            <a:avLst/>
          </a:prstGeom>
        </p:spPr>
      </p:pic>
    </p:spTree>
    <p:extLst>
      <p:ext uri="{BB962C8B-B14F-4D97-AF65-F5344CB8AC3E}">
        <p14:creationId xmlns:p14="http://schemas.microsoft.com/office/powerpoint/2010/main" val="256358530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6"/>
          <p:cNvSpPr>
            <a:spLocks noGrp="1" noChangeArrowheads="1"/>
          </p:cNvSpPr>
          <p:nvPr>
            <p:ph type="title"/>
          </p:nvPr>
        </p:nvSpPr>
        <p:spPr>
          <a:xfrm>
            <a:off x="1178169" y="113032"/>
            <a:ext cx="7787856" cy="838200"/>
          </a:xfrm>
        </p:spPr>
        <p:txBody>
          <a:bodyPr/>
          <a:lstStyle/>
          <a:p>
            <a:pPr eaLnBrk="1" hangingPunct="1"/>
            <a:r>
              <a:rPr lang="en-US" dirty="0" smtClean="0">
                <a:latin typeface="Arial" charset="0"/>
              </a:rPr>
              <a:t/>
            </a:r>
            <a:br>
              <a:rPr lang="en-US" dirty="0" smtClean="0">
                <a:latin typeface="Arial" charset="0"/>
              </a:rPr>
            </a:br>
            <a:r>
              <a:rPr lang="en-US" sz="1800" dirty="0"/>
              <a:t>Mitigating Viruses, Worms, and Trojan Horses</a:t>
            </a:r>
            <a:br>
              <a:rPr lang="en-US" sz="1800" dirty="0"/>
            </a:br>
            <a:r>
              <a:rPr lang="en-US" dirty="0" smtClean="0">
                <a:latin typeface="Arial" charset="0"/>
              </a:rPr>
              <a:t>Worm Mitigation</a:t>
            </a:r>
            <a:endParaRPr lang="en-US" dirty="0">
              <a:latin typeface="Arial" charset="0"/>
            </a:endParaRPr>
          </a:p>
        </p:txBody>
      </p:sp>
      <p:sp>
        <p:nvSpPr>
          <p:cNvPr id="5" name="Rectangle 3"/>
          <p:cNvSpPr txBox="1">
            <a:spLocks noChangeArrowheads="1"/>
          </p:cNvSpPr>
          <p:nvPr/>
        </p:nvSpPr>
        <p:spPr>
          <a:xfrm>
            <a:off x="990351" y="1077971"/>
            <a:ext cx="7828212" cy="1904916"/>
          </a:xfrm>
          <a:prstGeom prst="rect">
            <a:avLst/>
          </a:prstGeom>
        </p:spPr>
        <p:txBody>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dirty="0" smtClean="0"/>
              <a:t>Worm attack mitigation requires diligence on the part of system and network administration staff. </a:t>
            </a:r>
          </a:p>
          <a:p>
            <a:r>
              <a:rPr lang="en-US" dirty="0" smtClean="0"/>
              <a:t>There is a four phase process to mitigate an active worm attacks.</a:t>
            </a:r>
            <a:endParaRPr lang="en-US" dirty="0"/>
          </a:p>
        </p:txBody>
      </p:sp>
      <p:pic>
        <p:nvPicPr>
          <p:cNvPr id="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351" y="2728023"/>
            <a:ext cx="7828212" cy="26880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2626238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6"/>
          <p:cNvSpPr>
            <a:spLocks noGrp="1" noChangeArrowheads="1"/>
          </p:cNvSpPr>
          <p:nvPr>
            <p:ph type="title"/>
          </p:nvPr>
        </p:nvSpPr>
        <p:spPr>
          <a:xfrm>
            <a:off x="1318846" y="123587"/>
            <a:ext cx="7825154" cy="838200"/>
          </a:xfrm>
        </p:spPr>
        <p:txBody>
          <a:bodyPr/>
          <a:lstStyle/>
          <a:p>
            <a:pPr eaLnBrk="1" hangingPunct="1"/>
            <a:r>
              <a:rPr lang="en-US" dirty="0" smtClean="0">
                <a:latin typeface="Arial" charset="0"/>
              </a:rPr>
              <a:t/>
            </a:r>
            <a:br>
              <a:rPr lang="en-US" dirty="0" smtClean="0">
                <a:latin typeface="Arial" charset="0"/>
              </a:rPr>
            </a:br>
            <a:r>
              <a:rPr lang="en-US" sz="1800" dirty="0"/>
              <a:t>Mitigating Viruses, Worms, and Trojan Horses</a:t>
            </a:r>
            <a:br>
              <a:rPr lang="en-US" sz="1800" dirty="0"/>
            </a:br>
            <a:r>
              <a:rPr lang="en-US" dirty="0" smtClean="0">
                <a:latin typeface="Arial" charset="0"/>
              </a:rPr>
              <a:t>Worm Mitigation Cont.</a:t>
            </a:r>
            <a:endParaRPr lang="en-US" dirty="0">
              <a:latin typeface="Arial" charset="0"/>
            </a:endParaRPr>
          </a:p>
        </p:txBody>
      </p:sp>
      <p:sp>
        <p:nvSpPr>
          <p:cNvPr id="7" name="Rectangle 3"/>
          <p:cNvSpPr txBox="1">
            <a:spLocks noChangeArrowheads="1"/>
          </p:cNvSpPr>
          <p:nvPr/>
        </p:nvSpPr>
        <p:spPr>
          <a:xfrm>
            <a:off x="597877" y="993828"/>
            <a:ext cx="8257324" cy="4439817"/>
          </a:xfrm>
          <a:prstGeom prst="rect">
            <a:avLst/>
          </a:prstGeom>
        </p:spPr>
        <p:txBody>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just"/>
            <a:r>
              <a:rPr lang="en-US" sz="2000" b="1" dirty="0" smtClean="0"/>
              <a:t>Containment Phase</a:t>
            </a:r>
            <a:endParaRPr lang="en-US" sz="2000" b="1" strike="sngStrike" dirty="0" smtClean="0"/>
          </a:p>
          <a:p>
            <a:pPr marL="800100" lvl="1" indent="-342900" algn="just">
              <a:buFont typeface="Arial"/>
              <a:buChar char="•"/>
            </a:pPr>
            <a:r>
              <a:rPr lang="en-US" sz="1800" dirty="0" smtClean="0"/>
              <a:t>Limits the spread of a worm infection to areas of the network that are already affected. </a:t>
            </a:r>
          </a:p>
          <a:p>
            <a:pPr marL="800100" lvl="1" indent="-342900" algn="just">
              <a:buFont typeface="Arial"/>
              <a:buChar char="•"/>
            </a:pPr>
            <a:r>
              <a:rPr lang="en-US" sz="1800" dirty="0" smtClean="0"/>
              <a:t>Compartmentalizes and segments the network to slow down or stop the worm to prevent currently infected hosts from targeting and infecting other systems. </a:t>
            </a:r>
          </a:p>
          <a:p>
            <a:pPr marL="800100" lvl="1" indent="-342900" algn="just">
              <a:buFont typeface="Arial"/>
              <a:buChar char="•"/>
            </a:pPr>
            <a:r>
              <a:rPr lang="en-US" sz="1800" dirty="0" smtClean="0"/>
              <a:t>Uses both outgoing and incoming ACLs on routers and firewalls at control points within the network.</a:t>
            </a:r>
          </a:p>
          <a:p>
            <a:pPr algn="just"/>
            <a:r>
              <a:rPr lang="en-US" sz="2000" b="1" dirty="0" smtClean="0"/>
              <a:t>Inoculation Phase</a:t>
            </a:r>
            <a:endParaRPr lang="en-US" sz="2000" b="1" strike="sngStrike" dirty="0" smtClean="0"/>
          </a:p>
          <a:p>
            <a:pPr marL="800100" lvl="1" indent="-342900" algn="just">
              <a:buFont typeface="Arial"/>
              <a:buChar char="•"/>
            </a:pPr>
            <a:r>
              <a:rPr lang="en-US" sz="1800" dirty="0" smtClean="0"/>
              <a:t>Runs parallel to or subsequent to the containment phase. </a:t>
            </a:r>
          </a:p>
          <a:p>
            <a:pPr marL="800100" lvl="1" indent="-342900" algn="just">
              <a:buFont typeface="Arial"/>
              <a:buChar char="•"/>
            </a:pPr>
            <a:r>
              <a:rPr lang="en-US" sz="1800" dirty="0" smtClean="0"/>
              <a:t>All uninfected systems are patched with the appropriate vendor patch for the vulnerability. </a:t>
            </a:r>
          </a:p>
          <a:p>
            <a:pPr marL="800100" lvl="1" indent="-342900" algn="just">
              <a:buFont typeface="Arial"/>
              <a:buChar char="•"/>
            </a:pPr>
            <a:r>
              <a:rPr lang="en-US" sz="1800" dirty="0" smtClean="0"/>
              <a:t>The inoculation process further deprives the worm of any available targets. </a:t>
            </a:r>
          </a:p>
        </p:txBody>
      </p:sp>
    </p:spTree>
    <p:extLst>
      <p:ext uri="{BB962C8B-B14F-4D97-AF65-F5344CB8AC3E}">
        <p14:creationId xmlns:p14="http://schemas.microsoft.com/office/powerpoint/2010/main" val="428951102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6"/>
          <p:cNvSpPr>
            <a:spLocks noGrp="1" noChangeArrowheads="1"/>
          </p:cNvSpPr>
          <p:nvPr>
            <p:ph type="title"/>
          </p:nvPr>
        </p:nvSpPr>
        <p:spPr>
          <a:xfrm>
            <a:off x="1213658" y="0"/>
            <a:ext cx="7798212" cy="838200"/>
          </a:xfrm>
        </p:spPr>
        <p:txBody>
          <a:bodyPr/>
          <a:lstStyle/>
          <a:p>
            <a:pPr eaLnBrk="1" hangingPunct="1"/>
            <a:r>
              <a:rPr lang="en-US" dirty="0" smtClean="0">
                <a:latin typeface="Arial" charset="0"/>
              </a:rPr>
              <a:t/>
            </a:r>
            <a:br>
              <a:rPr lang="en-US" dirty="0" smtClean="0">
                <a:latin typeface="Arial" charset="0"/>
              </a:rPr>
            </a:br>
            <a:r>
              <a:rPr lang="en-US" sz="1800" dirty="0"/>
              <a:t>Mitigating Viruses, Worms, and Trojan Horses</a:t>
            </a:r>
            <a:br>
              <a:rPr lang="en-US" sz="1800" dirty="0"/>
            </a:br>
            <a:r>
              <a:rPr lang="en-US" dirty="0" smtClean="0">
                <a:latin typeface="Arial" charset="0"/>
              </a:rPr>
              <a:t>Worm Mitigation Cont.</a:t>
            </a:r>
            <a:endParaRPr lang="en-US" dirty="0">
              <a:latin typeface="Arial" charset="0"/>
            </a:endParaRPr>
          </a:p>
        </p:txBody>
      </p:sp>
      <p:sp>
        <p:nvSpPr>
          <p:cNvPr id="4" name="Rectangle 3"/>
          <p:cNvSpPr txBox="1">
            <a:spLocks noChangeArrowheads="1"/>
          </p:cNvSpPr>
          <p:nvPr/>
        </p:nvSpPr>
        <p:spPr>
          <a:xfrm>
            <a:off x="826477" y="1039821"/>
            <a:ext cx="7992086" cy="4770775"/>
          </a:xfrm>
          <a:prstGeom prst="rect">
            <a:avLst/>
          </a:prstGeom>
        </p:spPr>
        <p:txBody>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just"/>
            <a:r>
              <a:rPr lang="en-US" b="1" dirty="0" smtClean="0"/>
              <a:t>Quarantine Phase</a:t>
            </a:r>
            <a:endParaRPr lang="en-US" b="1" strike="sngStrike" dirty="0" smtClean="0"/>
          </a:p>
          <a:p>
            <a:pPr marL="800100" lvl="1" indent="-342900" algn="just">
              <a:buFont typeface="Arial"/>
              <a:buChar char="•"/>
            </a:pPr>
            <a:r>
              <a:rPr lang="en-US" dirty="0" smtClean="0"/>
              <a:t>Tracks down and identifies infected machines within the contained areas and disconnects, block</a:t>
            </a:r>
            <a:r>
              <a:rPr lang="en-US" dirty="0"/>
              <a:t>s</a:t>
            </a:r>
            <a:r>
              <a:rPr lang="en-US" dirty="0" smtClean="0"/>
              <a:t>, or remove</a:t>
            </a:r>
            <a:r>
              <a:rPr lang="en-US" dirty="0"/>
              <a:t>s</a:t>
            </a:r>
            <a:r>
              <a:rPr lang="en-US" dirty="0" smtClean="0"/>
              <a:t> them. </a:t>
            </a:r>
          </a:p>
          <a:p>
            <a:pPr marL="800100" lvl="1" indent="-342900" algn="just">
              <a:buFont typeface="Arial"/>
              <a:buChar char="•"/>
            </a:pPr>
            <a:r>
              <a:rPr lang="en-US" dirty="0" smtClean="0"/>
              <a:t>This isolates these systems appropriately for the Treatment Phase.</a:t>
            </a:r>
          </a:p>
          <a:p>
            <a:pPr algn="just"/>
            <a:r>
              <a:rPr lang="en-US" b="1" dirty="0" smtClean="0"/>
              <a:t>Treatment Phase</a:t>
            </a:r>
            <a:endParaRPr lang="en-US" b="1" strike="sngStrike" dirty="0" smtClean="0"/>
          </a:p>
          <a:p>
            <a:pPr marL="800100" lvl="1" indent="-342900" algn="just">
              <a:buFont typeface="Arial"/>
              <a:buChar char="•"/>
            </a:pPr>
            <a:r>
              <a:rPr lang="en-US" dirty="0" smtClean="0"/>
              <a:t>Actively infected systems are disinfected of the worm. </a:t>
            </a:r>
          </a:p>
          <a:p>
            <a:pPr marL="800100" lvl="1" indent="-342900" algn="just">
              <a:buFont typeface="Arial"/>
              <a:buChar char="•"/>
            </a:pPr>
            <a:r>
              <a:rPr lang="en-US" dirty="0" smtClean="0"/>
              <a:t>Terminate</a:t>
            </a:r>
            <a:r>
              <a:rPr lang="en-US" dirty="0"/>
              <a:t>s</a:t>
            </a:r>
            <a:r>
              <a:rPr lang="en-US" dirty="0" smtClean="0"/>
              <a:t> the worm process, remove</a:t>
            </a:r>
            <a:r>
              <a:rPr lang="en-US" dirty="0"/>
              <a:t>s</a:t>
            </a:r>
            <a:r>
              <a:rPr lang="en-US" dirty="0" smtClean="0"/>
              <a:t> modified files or system settings that the worm introduced, and patches the vulnerability the worm used to exploit the system. </a:t>
            </a:r>
          </a:p>
          <a:p>
            <a:pPr marL="800100" lvl="1" indent="-342900" algn="just">
              <a:buFont typeface="Arial"/>
              <a:buChar char="•"/>
            </a:pPr>
            <a:r>
              <a:rPr lang="en-US" dirty="0" smtClean="0"/>
              <a:t>In more severe cases, completely reinstalling the system to ensure that the worm and its by products are removed.</a:t>
            </a:r>
          </a:p>
        </p:txBody>
      </p:sp>
    </p:spTree>
    <p:extLst>
      <p:ext uri="{BB962C8B-B14F-4D97-AF65-F5344CB8AC3E}">
        <p14:creationId xmlns:p14="http://schemas.microsoft.com/office/powerpoint/2010/main" val="12319327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239650" y="2263775"/>
            <a:ext cx="3854450" cy="1481138"/>
          </a:xfrm>
        </p:spPr>
        <p:txBody>
          <a:bodyPr/>
          <a:lstStyle/>
          <a:p>
            <a:pPr algn="ctr" eaLnBrk="1" hangingPunct="1"/>
            <a:r>
              <a:rPr lang="en-US" sz="2400" b="1" dirty="0" smtClean="0">
                <a:solidFill>
                  <a:schemeClr val="tx1"/>
                </a:solidFill>
              </a:rPr>
              <a:t>Attack Methodologies</a:t>
            </a:r>
          </a:p>
        </p:txBody>
      </p:sp>
    </p:spTree>
    <p:extLst>
      <p:ext uri="{BB962C8B-B14F-4D97-AF65-F5344CB8AC3E}">
        <p14:creationId xmlns:p14="http://schemas.microsoft.com/office/powerpoint/2010/main" val="2978593760"/>
      </p:ext>
    </p:extLst>
  </p:cSld>
  <p:clrMapOvr>
    <a:masterClrMapping/>
  </p:clrMapOvr>
  <p:transition>
    <p:wipe dir="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6517" y="251527"/>
            <a:ext cx="7804603" cy="741230"/>
          </a:xfrm>
        </p:spPr>
        <p:txBody>
          <a:bodyPr/>
          <a:lstStyle/>
          <a:p>
            <a:r>
              <a:rPr lang="en-US" sz="1800" dirty="0" smtClean="0"/>
              <a:t>Attack Methodologies</a:t>
            </a:r>
            <a:br>
              <a:rPr lang="en-US" sz="1800" dirty="0" smtClean="0"/>
            </a:br>
            <a:r>
              <a:rPr lang="en-US" dirty="0" smtClean="0"/>
              <a:t>Types of Attacks</a:t>
            </a:r>
            <a:endParaRPr lang="en-US" dirty="0"/>
          </a:p>
        </p:txBody>
      </p:sp>
      <p:sp>
        <p:nvSpPr>
          <p:cNvPr id="4" name="Rectangle 3"/>
          <p:cNvSpPr txBox="1">
            <a:spLocks noChangeArrowheads="1"/>
          </p:cNvSpPr>
          <p:nvPr/>
        </p:nvSpPr>
        <p:spPr>
          <a:xfrm>
            <a:off x="495812" y="1061609"/>
            <a:ext cx="8578850" cy="4354454"/>
          </a:xfrm>
          <a:prstGeom prst="rect">
            <a:avLst/>
          </a:prstGeom>
        </p:spPr>
        <p:txBody>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just"/>
            <a:r>
              <a:rPr lang="en-US" dirty="0" smtClean="0"/>
              <a:t>There are Three main categories of attacks:</a:t>
            </a:r>
          </a:p>
          <a:p>
            <a:pPr marL="800100" lvl="1" indent="-342900" algn="just">
              <a:buFont typeface="Arial"/>
              <a:buChar char="•"/>
            </a:pPr>
            <a:r>
              <a:rPr lang="en-US" b="1" dirty="0" smtClean="0"/>
              <a:t>Reconnaissance Attacks </a:t>
            </a:r>
            <a:r>
              <a:rPr lang="en-US" dirty="0" smtClean="0"/>
              <a:t>- Involves </a:t>
            </a:r>
            <a:r>
              <a:rPr lang="en-US" dirty="0"/>
              <a:t>the unauthorized discovery and mapping of systems, services, or vulnerabilities. </a:t>
            </a:r>
            <a:endParaRPr lang="en-US" dirty="0" smtClean="0"/>
          </a:p>
          <a:p>
            <a:pPr marL="800100" lvl="1" indent="-342900" algn="just">
              <a:buFont typeface="Arial"/>
              <a:buChar char="•"/>
            </a:pPr>
            <a:r>
              <a:rPr lang="en-US" b="1" dirty="0" smtClean="0"/>
              <a:t>Access Attacks </a:t>
            </a:r>
            <a:r>
              <a:rPr lang="en-US" dirty="0" smtClean="0"/>
              <a:t>- Exploit</a:t>
            </a:r>
            <a:r>
              <a:rPr lang="en-US" dirty="0"/>
              <a:t>s</a:t>
            </a:r>
            <a:r>
              <a:rPr lang="en-US" dirty="0" smtClean="0"/>
              <a:t> </a:t>
            </a:r>
            <a:r>
              <a:rPr lang="en-US" dirty="0"/>
              <a:t>known vulnerabilities in authentication services, FTP services, and web services to gain entry to web accounts, confidential databases, and other sensitive information.</a:t>
            </a:r>
            <a:endParaRPr lang="en-US" dirty="0" smtClean="0"/>
          </a:p>
          <a:p>
            <a:pPr marL="800100" lvl="1" indent="-342900" algn="just">
              <a:buFont typeface="Arial"/>
              <a:buChar char="•"/>
            </a:pPr>
            <a:r>
              <a:rPr lang="en-US" b="1" dirty="0" smtClean="0"/>
              <a:t>Denial of Service (DoS) Attacks </a:t>
            </a:r>
            <a:r>
              <a:rPr lang="en-US" dirty="0" smtClean="0"/>
              <a:t>- Send</a:t>
            </a:r>
            <a:r>
              <a:rPr lang="en-US" dirty="0"/>
              <a:t>s</a:t>
            </a:r>
            <a:r>
              <a:rPr lang="en-US" dirty="0" smtClean="0"/>
              <a:t> </a:t>
            </a:r>
            <a:r>
              <a:rPr lang="en-US" dirty="0"/>
              <a:t>extremely large numbers of requests over a network or the Internet. </a:t>
            </a:r>
            <a:endParaRPr lang="en-US" dirty="0" smtClean="0"/>
          </a:p>
          <a:p>
            <a:pPr marL="1139825" lvl="2" indent="-342900" algn="just">
              <a:buFont typeface="Arial"/>
              <a:buChar char="•"/>
            </a:pPr>
            <a:r>
              <a:rPr lang="en-US" dirty="0" smtClean="0"/>
              <a:t>These </a:t>
            </a:r>
            <a:r>
              <a:rPr lang="en-US" dirty="0"/>
              <a:t>excessive requests cause the target device to run sub-optimally. </a:t>
            </a:r>
            <a:endParaRPr lang="en-US" dirty="0" smtClean="0"/>
          </a:p>
          <a:p>
            <a:pPr marL="1139825" lvl="2" indent="-342900" algn="just">
              <a:buFont typeface="Arial"/>
              <a:buChar char="•"/>
            </a:pPr>
            <a:r>
              <a:rPr lang="en-US" dirty="0" smtClean="0"/>
              <a:t>Consequently</a:t>
            </a:r>
            <a:r>
              <a:rPr lang="en-US" dirty="0"/>
              <a:t>, the attacked device becomes unavailable for legitimate access and use.</a:t>
            </a:r>
          </a:p>
        </p:txBody>
      </p:sp>
    </p:spTree>
    <p:extLst>
      <p:ext uri="{BB962C8B-B14F-4D97-AF65-F5344CB8AC3E}">
        <p14:creationId xmlns:p14="http://schemas.microsoft.com/office/powerpoint/2010/main" val="288269646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8846" y="201658"/>
            <a:ext cx="7732666" cy="741230"/>
          </a:xfrm>
        </p:spPr>
        <p:txBody>
          <a:bodyPr/>
          <a:lstStyle/>
          <a:p>
            <a:r>
              <a:rPr lang="en-US" sz="1800" dirty="0" smtClean="0"/>
              <a:t>Attack Methodologies</a:t>
            </a:r>
            <a:br>
              <a:rPr lang="en-US" sz="1800" dirty="0" smtClean="0"/>
            </a:br>
            <a:r>
              <a:rPr lang="en-US" dirty="0" smtClean="0"/>
              <a:t>Types of Reconnaissance Attacks</a:t>
            </a:r>
            <a:endParaRPr lang="en-US" dirty="0"/>
          </a:p>
        </p:txBody>
      </p:sp>
      <p:sp>
        <p:nvSpPr>
          <p:cNvPr id="5" name="Rectangle 6"/>
          <p:cNvSpPr txBox="1">
            <a:spLocks noChangeArrowheads="1"/>
          </p:cNvSpPr>
          <p:nvPr/>
        </p:nvSpPr>
        <p:spPr>
          <a:xfrm>
            <a:off x="967153" y="1064998"/>
            <a:ext cx="7851409" cy="4421402"/>
          </a:xfrm>
          <a:prstGeom prst="rect">
            <a:avLst/>
          </a:prstGeom>
        </p:spPr>
        <p:txBody>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dirty="0" smtClean="0"/>
              <a:t>Reconnaissance, also known as </a:t>
            </a:r>
            <a:r>
              <a:rPr lang="en-US" i="1" dirty="0" smtClean="0"/>
              <a:t>information gathering, </a:t>
            </a:r>
            <a:r>
              <a:rPr lang="en-US" dirty="0" smtClean="0"/>
              <a:t>is the unauthorized discovery and mapping of systems, services, or vulnerabilities. In most cases, precedes an access or DoS attack. </a:t>
            </a:r>
          </a:p>
          <a:p>
            <a:r>
              <a:rPr lang="en-US" dirty="0" smtClean="0"/>
              <a:t>Reconnaissance attacks can consist of the following:</a:t>
            </a:r>
          </a:p>
          <a:p>
            <a:pPr marL="800100" lvl="1" indent="-342900">
              <a:buFont typeface="Arial"/>
              <a:buChar char="•"/>
            </a:pPr>
            <a:r>
              <a:rPr lang="en-US" dirty="0" smtClean="0"/>
              <a:t>Internet information queries</a:t>
            </a:r>
          </a:p>
          <a:p>
            <a:pPr marL="800100" lvl="1" indent="-342900">
              <a:buFont typeface="Arial"/>
              <a:buChar char="•"/>
            </a:pPr>
            <a:r>
              <a:rPr lang="en-US" dirty="0" smtClean="0"/>
              <a:t>Ping sweeps</a:t>
            </a:r>
          </a:p>
          <a:p>
            <a:pPr marL="800100" lvl="1" indent="-342900">
              <a:buFont typeface="Arial"/>
              <a:buChar char="•"/>
            </a:pPr>
            <a:r>
              <a:rPr lang="en-US" dirty="0" smtClean="0"/>
              <a:t>Port scans</a:t>
            </a:r>
          </a:p>
          <a:p>
            <a:pPr marL="800100" lvl="1" indent="-342900">
              <a:buFont typeface="Arial"/>
              <a:buChar char="•"/>
            </a:pPr>
            <a:r>
              <a:rPr lang="en-US" dirty="0" smtClean="0"/>
              <a:t>Packet sniffers</a:t>
            </a:r>
            <a:endParaRPr lang="en-US" dirty="0"/>
          </a:p>
        </p:txBody>
      </p:sp>
    </p:spTree>
    <p:extLst>
      <p:ext uri="{BB962C8B-B14F-4D97-AF65-F5344CB8AC3E}">
        <p14:creationId xmlns:p14="http://schemas.microsoft.com/office/powerpoint/2010/main" val="90202124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9" name="Rectangle 3"/>
          <p:cNvSpPr>
            <a:spLocks noGrp="1" noChangeArrowheads="1"/>
          </p:cNvSpPr>
          <p:nvPr>
            <p:ph type="body" sz="quarter" idx="10"/>
          </p:nvPr>
        </p:nvSpPr>
        <p:spPr>
          <a:xfrm>
            <a:off x="272371" y="1249484"/>
            <a:ext cx="8578850" cy="4660876"/>
          </a:xfrm>
        </p:spPr>
        <p:txBody>
          <a:bodyPr/>
          <a:lstStyle/>
          <a:p>
            <a:pPr marL="0" indent="0">
              <a:buNone/>
            </a:pPr>
            <a:r>
              <a:rPr lang="en-US" dirty="0" smtClean="0">
                <a:latin typeface="Arial" charset="0"/>
              </a:rPr>
              <a:t>DNS queries can reveal information, such as who owns a particular domain and what addresses have been assigned to that domain. </a:t>
            </a:r>
          </a:p>
          <a:p>
            <a:pPr marL="0" indent="0">
              <a:buNone/>
            </a:pPr>
            <a:r>
              <a:rPr lang="en-US" dirty="0" smtClean="0">
                <a:latin typeface="Arial" charset="0"/>
              </a:rPr>
              <a:t>Use tools such as </a:t>
            </a:r>
            <a:r>
              <a:rPr lang="en-US" b="1" dirty="0" smtClean="0">
                <a:latin typeface="Arial" charset="0"/>
              </a:rPr>
              <a:t>whois</a:t>
            </a:r>
            <a:r>
              <a:rPr lang="en-US" dirty="0" smtClean="0">
                <a:latin typeface="Arial" charset="0"/>
              </a:rPr>
              <a:t>, </a:t>
            </a:r>
            <a:r>
              <a:rPr lang="en-US" b="1" dirty="0" smtClean="0">
                <a:latin typeface="Arial" charset="0"/>
              </a:rPr>
              <a:t>nslookup</a:t>
            </a:r>
            <a:r>
              <a:rPr lang="en-US" dirty="0" smtClean="0">
                <a:latin typeface="Arial" charset="0"/>
              </a:rPr>
              <a:t>, …</a:t>
            </a:r>
          </a:p>
          <a:p>
            <a:endParaRPr lang="en-US" sz="1600" dirty="0">
              <a:latin typeface="Arial" charset="0"/>
            </a:endParaRPr>
          </a:p>
        </p:txBody>
      </p:sp>
      <p:sp>
        <p:nvSpPr>
          <p:cNvPr id="121858" name="Rectangle 2"/>
          <p:cNvSpPr>
            <a:spLocks noGrp="1" noChangeArrowheads="1"/>
          </p:cNvSpPr>
          <p:nvPr>
            <p:ph type="title"/>
          </p:nvPr>
        </p:nvSpPr>
        <p:spPr>
          <a:xfrm>
            <a:off x="1163782" y="178267"/>
            <a:ext cx="7802243" cy="838200"/>
          </a:xfrm>
        </p:spPr>
        <p:txBody>
          <a:bodyPr/>
          <a:lstStyle/>
          <a:p>
            <a:pPr eaLnBrk="1" hangingPunct="1"/>
            <a:r>
              <a:rPr lang="en-US" sz="1800" dirty="0"/>
              <a:t>Attack </a:t>
            </a:r>
            <a:r>
              <a:rPr lang="en-US" sz="1800" dirty="0" smtClean="0"/>
              <a:t>Methodologies</a:t>
            </a:r>
            <a:r>
              <a:rPr lang="en-AU" dirty="0" smtClean="0">
                <a:latin typeface="Arial" charset="0"/>
              </a:rPr>
              <a:t/>
            </a:r>
            <a:br>
              <a:rPr lang="en-AU" dirty="0" smtClean="0">
                <a:latin typeface="Arial" charset="0"/>
              </a:rPr>
            </a:br>
            <a:r>
              <a:rPr lang="en-AU" dirty="0" smtClean="0">
                <a:latin typeface="Arial" charset="0"/>
              </a:rPr>
              <a:t>Internet Information Queries</a:t>
            </a:r>
            <a:endParaRPr lang="en-US" dirty="0">
              <a:latin typeface="Arial" charset="0"/>
            </a:endParaRPr>
          </a:p>
        </p:txBody>
      </p:sp>
      <p:pic>
        <p:nvPicPr>
          <p:cNvPr id="2" name="Picture 1"/>
          <p:cNvPicPr>
            <a:picLocks noChangeAspect="1"/>
          </p:cNvPicPr>
          <p:nvPr/>
        </p:nvPicPr>
        <p:blipFill>
          <a:blip r:embed="rId2"/>
          <a:stretch>
            <a:fillRect/>
          </a:stretch>
        </p:blipFill>
        <p:spPr>
          <a:xfrm>
            <a:off x="2283198" y="2557077"/>
            <a:ext cx="4225434" cy="3023705"/>
          </a:xfrm>
          <a:prstGeom prst="rect">
            <a:avLst/>
          </a:prstGeom>
        </p:spPr>
      </p:pic>
    </p:spTree>
    <p:extLst>
      <p:ext uri="{BB962C8B-B14F-4D97-AF65-F5344CB8AC3E}">
        <p14:creationId xmlns:p14="http://schemas.microsoft.com/office/powerpoint/2010/main" val="312257925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1246909" y="161636"/>
            <a:ext cx="7215447" cy="838200"/>
          </a:xfrm>
        </p:spPr>
        <p:txBody>
          <a:bodyPr/>
          <a:lstStyle/>
          <a:p>
            <a:pPr eaLnBrk="1" hangingPunct="1"/>
            <a:r>
              <a:rPr lang="en-US" sz="1800" dirty="0"/>
              <a:t>Attack </a:t>
            </a:r>
            <a:r>
              <a:rPr lang="en-US" sz="1800" dirty="0" smtClean="0"/>
              <a:t>Methodologies</a:t>
            </a:r>
            <a:r>
              <a:rPr lang="en-AU" dirty="0" smtClean="0">
                <a:latin typeface="Arial" charset="0"/>
              </a:rPr>
              <a:t/>
            </a:r>
            <a:br>
              <a:rPr lang="en-AU" dirty="0" smtClean="0">
                <a:latin typeface="Arial" charset="0"/>
              </a:rPr>
            </a:br>
            <a:r>
              <a:rPr lang="en-AU" dirty="0" smtClean="0">
                <a:latin typeface="Arial" charset="0"/>
              </a:rPr>
              <a:t>Packet Sniffer</a:t>
            </a:r>
            <a:endParaRPr lang="en-US" dirty="0">
              <a:latin typeface="Arial" charset="0"/>
            </a:endParaRPr>
          </a:p>
        </p:txBody>
      </p:sp>
      <p:sp>
        <p:nvSpPr>
          <p:cNvPr id="5" name="Rectangle 3"/>
          <p:cNvSpPr>
            <a:spLocks noGrp="1" noChangeArrowheads="1"/>
          </p:cNvSpPr>
          <p:nvPr>
            <p:ph type="body" sz="quarter" idx="10"/>
          </p:nvPr>
        </p:nvSpPr>
        <p:spPr>
          <a:xfrm>
            <a:off x="671975" y="1058398"/>
            <a:ext cx="5008570" cy="4978362"/>
          </a:xfrm>
        </p:spPr>
        <p:txBody>
          <a:bodyPr/>
          <a:lstStyle/>
          <a:p>
            <a:r>
              <a:rPr lang="en-US" sz="1950" dirty="0" smtClean="0"/>
              <a:t>A packet sniffer is a software application that uses a network adapter card in promiscuous mode to capture all network packets that are sent across a LAN.</a:t>
            </a:r>
          </a:p>
          <a:p>
            <a:r>
              <a:rPr lang="en-US" sz="1950" dirty="0" smtClean="0"/>
              <a:t>Packet sniffers can only work in the same collision domain as the network being attacked.</a:t>
            </a:r>
            <a:br>
              <a:rPr lang="en-US" sz="1950" dirty="0" smtClean="0"/>
            </a:br>
            <a:r>
              <a:rPr lang="en-US" sz="1950" dirty="0" smtClean="0"/>
              <a:t>Promiscuous mode is a mode in which the network adapter card sends all packets that are received on the physical network wire to an application for processing.</a:t>
            </a:r>
          </a:p>
          <a:p>
            <a:r>
              <a:rPr lang="en-US" sz="1950" dirty="0" err="1" smtClean="0"/>
              <a:t>Wireshark</a:t>
            </a:r>
            <a:r>
              <a:rPr lang="en-US" sz="1950" dirty="0" smtClean="0"/>
              <a:t> is an example of a packet sniffer.</a:t>
            </a:r>
          </a:p>
          <a:p>
            <a:endParaRPr lang="en-US" dirty="0"/>
          </a:p>
        </p:txBody>
      </p:sp>
      <p:pic>
        <p:nvPicPr>
          <p:cNvPr id="4" name="Picture 3"/>
          <p:cNvPicPr>
            <a:picLocks noChangeAspect="1"/>
          </p:cNvPicPr>
          <p:nvPr/>
        </p:nvPicPr>
        <p:blipFill>
          <a:blip r:embed="rId2"/>
          <a:stretch>
            <a:fillRect/>
          </a:stretch>
        </p:blipFill>
        <p:spPr>
          <a:xfrm>
            <a:off x="5461945" y="1578154"/>
            <a:ext cx="3403600" cy="4038600"/>
          </a:xfrm>
          <a:prstGeom prst="rect">
            <a:avLst/>
          </a:prstGeom>
        </p:spPr>
      </p:pic>
    </p:spTree>
    <p:extLst>
      <p:ext uri="{BB962C8B-B14F-4D97-AF65-F5344CB8AC3E}">
        <p14:creationId xmlns:p14="http://schemas.microsoft.com/office/powerpoint/2010/main" val="403766354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1047403" y="0"/>
            <a:ext cx="7935247" cy="838200"/>
          </a:xfrm>
        </p:spPr>
        <p:txBody>
          <a:bodyPr/>
          <a:lstStyle/>
          <a:p>
            <a:pPr eaLnBrk="1" hangingPunct="1"/>
            <a:r>
              <a:rPr lang="en-US" sz="1800" dirty="0"/>
              <a:t>Attack </a:t>
            </a:r>
            <a:r>
              <a:rPr lang="en-US" sz="1800" dirty="0" smtClean="0"/>
              <a:t>Methodologies</a:t>
            </a:r>
            <a:r>
              <a:rPr lang="en-AU" dirty="0" smtClean="0">
                <a:latin typeface="Arial" charset="0"/>
              </a:rPr>
              <a:t/>
            </a:r>
            <a:br>
              <a:rPr lang="en-AU" dirty="0" smtClean="0">
                <a:latin typeface="Arial" charset="0"/>
              </a:rPr>
            </a:br>
            <a:r>
              <a:rPr lang="en-AU" dirty="0" smtClean="0">
                <a:latin typeface="Arial" charset="0"/>
              </a:rPr>
              <a:t>Ping Sweeps and Port Scans</a:t>
            </a:r>
            <a:endParaRPr lang="en-US" dirty="0">
              <a:latin typeface="Arial" charset="0"/>
            </a:endParaRPr>
          </a:p>
        </p:txBody>
      </p:sp>
      <p:sp>
        <p:nvSpPr>
          <p:cNvPr id="5" name="Rectangle 3"/>
          <p:cNvSpPr>
            <a:spLocks noGrp="1" noChangeArrowheads="1"/>
          </p:cNvSpPr>
          <p:nvPr>
            <p:ph type="body" sz="quarter" idx="10"/>
          </p:nvPr>
        </p:nvSpPr>
        <p:spPr>
          <a:xfrm>
            <a:off x="399487" y="966733"/>
            <a:ext cx="8578850" cy="2246824"/>
          </a:xfrm>
        </p:spPr>
        <p:txBody>
          <a:bodyPr/>
          <a:lstStyle/>
          <a:p>
            <a:r>
              <a:rPr lang="en-US" dirty="0">
                <a:latin typeface="Arial" charset="0"/>
              </a:rPr>
              <a:t>A ping sweep, or ICMP sweep, scans to determine which range of </a:t>
            </a:r>
            <a:r>
              <a:rPr lang="en-US" dirty="0">
                <a:solidFill>
                  <a:schemeClr val="tx1"/>
                </a:solidFill>
                <a:latin typeface="Arial" charset="0"/>
              </a:rPr>
              <a:t>IP addresses map to live hosts. </a:t>
            </a:r>
          </a:p>
          <a:p>
            <a:r>
              <a:rPr lang="en-US" dirty="0">
                <a:solidFill>
                  <a:schemeClr val="tx1"/>
                </a:solidFill>
                <a:latin typeface="Arial" charset="0"/>
              </a:rPr>
              <a:t>A port scan consists of sending a message to each port, one port at a time. </a:t>
            </a:r>
            <a:r>
              <a:rPr lang="en-US" dirty="0" smtClean="0">
                <a:solidFill>
                  <a:schemeClr val="tx1"/>
                </a:solidFill>
                <a:latin typeface="Arial" charset="0"/>
              </a:rPr>
              <a:t>Response </a:t>
            </a:r>
            <a:r>
              <a:rPr lang="en-US" dirty="0">
                <a:solidFill>
                  <a:schemeClr val="tx1"/>
                </a:solidFill>
                <a:latin typeface="Arial" charset="0"/>
              </a:rPr>
              <a:t>received indicates whether the port is used and </a:t>
            </a:r>
            <a:r>
              <a:rPr lang="en-US" dirty="0" smtClean="0">
                <a:solidFill>
                  <a:schemeClr val="tx1"/>
                </a:solidFill>
                <a:latin typeface="Arial" charset="0"/>
              </a:rPr>
              <a:t>can; therefore, </a:t>
            </a:r>
            <a:r>
              <a:rPr lang="en-US" dirty="0">
                <a:solidFill>
                  <a:schemeClr val="tx1"/>
                </a:solidFill>
                <a:latin typeface="Arial" charset="0"/>
              </a:rPr>
              <a:t>be probed for </a:t>
            </a:r>
            <a:r>
              <a:rPr lang="en-US" dirty="0" smtClean="0">
                <a:solidFill>
                  <a:schemeClr val="tx1"/>
                </a:solidFill>
                <a:latin typeface="Arial" charset="0"/>
              </a:rPr>
              <a:t>weakness</a:t>
            </a:r>
            <a:r>
              <a:rPr lang="en-US" dirty="0" smtClean="0">
                <a:latin typeface="Arial" charset="0"/>
              </a:rPr>
              <a:t>.</a:t>
            </a:r>
            <a:endParaRPr lang="en-US" dirty="0">
              <a:latin typeface="Arial" charset="0"/>
            </a:endParaRPr>
          </a:p>
        </p:txBody>
      </p:sp>
      <p:sp>
        <p:nvSpPr>
          <p:cNvPr id="3" name="Rectangle 2"/>
          <p:cNvSpPr/>
          <p:nvPr/>
        </p:nvSpPr>
        <p:spPr>
          <a:xfrm>
            <a:off x="4479667" y="3213557"/>
            <a:ext cx="184666" cy="430887"/>
          </a:xfrm>
          <a:prstGeom prst="rect">
            <a:avLst/>
          </a:prstGeom>
        </p:spPr>
        <p:txBody>
          <a:bodyPr wrap="none">
            <a:spAutoFit/>
          </a:bodyPr>
          <a:lstStyle/>
          <a:p>
            <a:r>
              <a:rPr lang="en-US" dirty="0"/>
              <a:t> </a:t>
            </a:r>
          </a:p>
        </p:txBody>
      </p:sp>
      <p:pic>
        <p:nvPicPr>
          <p:cNvPr id="4" name="Picture 3"/>
          <p:cNvPicPr>
            <a:picLocks noChangeAspect="1"/>
          </p:cNvPicPr>
          <p:nvPr/>
        </p:nvPicPr>
        <p:blipFill>
          <a:blip r:embed="rId2"/>
          <a:stretch>
            <a:fillRect/>
          </a:stretch>
        </p:blipFill>
        <p:spPr>
          <a:xfrm>
            <a:off x="2575641" y="3213112"/>
            <a:ext cx="3875035" cy="2393957"/>
          </a:xfrm>
          <a:prstGeom prst="rect">
            <a:avLst/>
          </a:prstGeom>
        </p:spPr>
      </p:pic>
      <p:sp>
        <p:nvSpPr>
          <p:cNvPr id="8" name="TextBox 7"/>
          <p:cNvSpPr txBox="1"/>
          <p:nvPr/>
        </p:nvSpPr>
        <p:spPr>
          <a:xfrm>
            <a:off x="3021858" y="2838651"/>
            <a:ext cx="1524551" cy="374461"/>
          </a:xfrm>
          <a:prstGeom prst="rect">
            <a:avLst/>
          </a:prstGeom>
          <a:noFill/>
        </p:spPr>
        <p:txBody>
          <a:bodyPr wrap="none" rtlCol="0">
            <a:spAutoFit/>
          </a:bodyPr>
          <a:lstStyle/>
          <a:p>
            <a:r>
              <a:rPr lang="en-US" sz="2000" b="1" dirty="0" smtClean="0"/>
              <a:t>Port Scans</a:t>
            </a:r>
            <a:endParaRPr lang="en-US" sz="2000" b="1" dirty="0"/>
          </a:p>
        </p:txBody>
      </p:sp>
    </p:spTree>
    <p:extLst>
      <p:ext uri="{BB962C8B-B14F-4D97-AF65-F5344CB8AC3E}">
        <p14:creationId xmlns:p14="http://schemas.microsoft.com/office/powerpoint/2010/main" val="193081121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1302019" y="128385"/>
            <a:ext cx="7802243" cy="838200"/>
          </a:xfrm>
        </p:spPr>
        <p:txBody>
          <a:bodyPr/>
          <a:lstStyle/>
          <a:p>
            <a:pPr eaLnBrk="1" hangingPunct="1"/>
            <a:r>
              <a:rPr lang="en-US" sz="1800" dirty="0"/>
              <a:t>Attack </a:t>
            </a:r>
            <a:r>
              <a:rPr lang="en-US" sz="1800" dirty="0" smtClean="0"/>
              <a:t>Methodologies</a:t>
            </a:r>
            <a:r>
              <a:rPr lang="en-AU" dirty="0" smtClean="0">
                <a:latin typeface="Arial" charset="0"/>
              </a:rPr>
              <a:t/>
            </a:r>
            <a:br>
              <a:rPr lang="en-AU" dirty="0" smtClean="0">
                <a:latin typeface="Arial" charset="0"/>
              </a:rPr>
            </a:br>
            <a:r>
              <a:rPr lang="en-AU" dirty="0" smtClean="0">
                <a:latin typeface="Arial" charset="0"/>
              </a:rPr>
              <a:t>Ping Sweeps and Port Scans Cont.</a:t>
            </a:r>
            <a:endParaRPr lang="en-US" dirty="0">
              <a:latin typeface="Arial" charset="0"/>
            </a:endParaRPr>
          </a:p>
        </p:txBody>
      </p:sp>
      <p:sp>
        <p:nvSpPr>
          <p:cNvPr id="6" name="Rectangle 3"/>
          <p:cNvSpPr>
            <a:spLocks noGrp="1" noChangeArrowheads="1"/>
          </p:cNvSpPr>
          <p:nvPr>
            <p:ph type="body" sz="quarter" idx="10"/>
          </p:nvPr>
        </p:nvSpPr>
        <p:spPr>
          <a:xfrm>
            <a:off x="405967" y="1102655"/>
            <a:ext cx="8578850" cy="4990573"/>
          </a:xfrm>
        </p:spPr>
        <p:txBody>
          <a:bodyPr/>
          <a:lstStyle/>
          <a:p>
            <a:r>
              <a:rPr lang="en-US" dirty="0">
                <a:latin typeface="Arial" charset="0"/>
              </a:rPr>
              <a:t>As legitimate tools, ping sweep and port scan applications run a series of tests against hosts to identify vulnerable services</a:t>
            </a:r>
            <a:r>
              <a:rPr lang="en-US" dirty="0" smtClean="0">
                <a:latin typeface="Arial" charset="0"/>
              </a:rPr>
              <a:t>.</a:t>
            </a:r>
            <a:endParaRPr lang="en-US" dirty="0">
              <a:latin typeface="Arial" charset="0"/>
            </a:endParaRPr>
          </a:p>
          <a:p>
            <a:r>
              <a:rPr lang="en-US" dirty="0">
                <a:latin typeface="Arial" charset="0"/>
              </a:rPr>
              <a:t>The information is gathered by examining IP addressing and port data from both TCP and UDP ports.</a:t>
            </a:r>
          </a:p>
          <a:p>
            <a:endParaRPr lang="en-US" dirty="0">
              <a:latin typeface="Arial" charset="0"/>
            </a:endParaRPr>
          </a:p>
        </p:txBody>
      </p:sp>
      <p:pic>
        <p:nvPicPr>
          <p:cNvPr id="4" name="Picture 3"/>
          <p:cNvPicPr>
            <a:picLocks noChangeAspect="1"/>
          </p:cNvPicPr>
          <p:nvPr/>
        </p:nvPicPr>
        <p:blipFill>
          <a:blip r:embed="rId2"/>
          <a:stretch>
            <a:fillRect/>
          </a:stretch>
        </p:blipFill>
        <p:spPr>
          <a:xfrm>
            <a:off x="2674505" y="3242797"/>
            <a:ext cx="4208433" cy="2492985"/>
          </a:xfrm>
          <a:prstGeom prst="rect">
            <a:avLst/>
          </a:prstGeom>
        </p:spPr>
      </p:pic>
      <p:sp>
        <p:nvSpPr>
          <p:cNvPr id="7" name="TextBox 6"/>
          <p:cNvSpPr txBox="1"/>
          <p:nvPr/>
        </p:nvSpPr>
        <p:spPr>
          <a:xfrm>
            <a:off x="3579029" y="2906217"/>
            <a:ext cx="1624112" cy="374461"/>
          </a:xfrm>
          <a:prstGeom prst="rect">
            <a:avLst/>
          </a:prstGeom>
          <a:noFill/>
        </p:spPr>
        <p:txBody>
          <a:bodyPr wrap="none" rtlCol="0">
            <a:spAutoFit/>
          </a:bodyPr>
          <a:lstStyle/>
          <a:p>
            <a:r>
              <a:rPr lang="en-US" sz="2000" b="1" dirty="0" smtClean="0"/>
              <a:t>Ping Sweep</a:t>
            </a:r>
            <a:endParaRPr lang="en-US" sz="2000" b="1" dirty="0"/>
          </a:p>
        </p:txBody>
      </p:sp>
    </p:spTree>
    <p:extLst>
      <p:ext uri="{BB962C8B-B14F-4D97-AF65-F5344CB8AC3E}">
        <p14:creationId xmlns:p14="http://schemas.microsoft.com/office/powerpoint/2010/main" val="374609783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3658" y="201658"/>
            <a:ext cx="7837854" cy="741230"/>
          </a:xfrm>
        </p:spPr>
        <p:txBody>
          <a:bodyPr/>
          <a:lstStyle/>
          <a:p>
            <a:r>
              <a:rPr lang="en-US" sz="1800" dirty="0" smtClean="0"/>
              <a:t>Attack Methodologies</a:t>
            </a:r>
            <a:br>
              <a:rPr lang="en-US" sz="1800" dirty="0" smtClean="0"/>
            </a:br>
            <a:r>
              <a:rPr lang="en-US" dirty="0" smtClean="0"/>
              <a:t>Mitigating Reconnaissance Attacks</a:t>
            </a:r>
            <a:endParaRPr lang="en-US" dirty="0"/>
          </a:p>
        </p:txBody>
      </p:sp>
      <p:sp>
        <p:nvSpPr>
          <p:cNvPr id="5" name="Rectangle 6"/>
          <p:cNvSpPr txBox="1">
            <a:spLocks noChangeArrowheads="1"/>
          </p:cNvSpPr>
          <p:nvPr/>
        </p:nvSpPr>
        <p:spPr>
          <a:xfrm>
            <a:off x="505713" y="1330998"/>
            <a:ext cx="8578850" cy="4978362"/>
          </a:xfrm>
          <a:prstGeom prst="rect">
            <a:avLst/>
          </a:prstGeom>
        </p:spPr>
        <p:txBody>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dirty="0"/>
              <a:t>Reconnaissance attacks are typically the precursor to additional attacks, with the intent of gaining unauthorized access to a network or disrupting network functionality. </a:t>
            </a:r>
            <a:endParaRPr lang="en-US" dirty="0" smtClean="0"/>
          </a:p>
          <a:p>
            <a:r>
              <a:rPr lang="en-US" dirty="0" smtClean="0"/>
              <a:t>A </a:t>
            </a:r>
            <a:r>
              <a:rPr lang="en-US" dirty="0"/>
              <a:t>network security professional can detect when a reconnaissance attack is underway by receiving notifications from preconfigured alarms, such as the number of ICMP requests per second. </a:t>
            </a:r>
          </a:p>
        </p:txBody>
      </p:sp>
    </p:spTree>
    <p:extLst>
      <p:ext uri="{BB962C8B-B14F-4D97-AF65-F5344CB8AC3E}">
        <p14:creationId xmlns:p14="http://schemas.microsoft.com/office/powerpoint/2010/main" val="234419450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5" name="Rectangle 2"/>
          <p:cNvSpPr>
            <a:spLocks noGrp="1" noChangeArrowheads="1"/>
          </p:cNvSpPr>
          <p:nvPr>
            <p:ph type="title"/>
          </p:nvPr>
        </p:nvSpPr>
        <p:spPr>
          <a:xfrm>
            <a:off x="1180407" y="394392"/>
            <a:ext cx="7785618" cy="838200"/>
          </a:xfrm>
        </p:spPr>
        <p:txBody>
          <a:bodyPr/>
          <a:lstStyle/>
          <a:p>
            <a:pPr eaLnBrk="1" hangingPunct="1"/>
            <a:r>
              <a:rPr lang="en-US" sz="1800" dirty="0"/>
              <a:t>Attack </a:t>
            </a:r>
            <a:r>
              <a:rPr lang="en-US" sz="1800" dirty="0" smtClean="0"/>
              <a:t>Methodologies</a:t>
            </a:r>
            <a:r>
              <a:rPr lang="en-US" dirty="0" smtClean="0">
                <a:latin typeface="Arial" charset="0"/>
              </a:rPr>
              <a:t/>
            </a:r>
            <a:br>
              <a:rPr lang="en-US" dirty="0" smtClean="0">
                <a:latin typeface="Arial" charset="0"/>
              </a:rPr>
            </a:br>
            <a:r>
              <a:rPr lang="en-US" dirty="0" smtClean="0">
                <a:latin typeface="Arial" charset="0"/>
              </a:rPr>
              <a:t>Access </a:t>
            </a:r>
            <a:r>
              <a:rPr lang="en-US" dirty="0">
                <a:latin typeface="Arial" charset="0"/>
              </a:rPr>
              <a:t>Attacks</a:t>
            </a:r>
          </a:p>
        </p:txBody>
      </p:sp>
      <p:sp>
        <p:nvSpPr>
          <p:cNvPr id="144386" name="Rectangle 3"/>
          <p:cNvSpPr>
            <a:spLocks noGrp="1" noChangeArrowheads="1"/>
          </p:cNvSpPr>
          <p:nvPr>
            <p:ph type="body" idx="1"/>
          </p:nvPr>
        </p:nvSpPr>
        <p:spPr>
          <a:xfrm>
            <a:off x="831273" y="1379492"/>
            <a:ext cx="8115513" cy="4090283"/>
          </a:xfrm>
        </p:spPr>
        <p:txBody>
          <a:bodyPr/>
          <a:lstStyle/>
          <a:p>
            <a:pPr marL="0" indent="0" algn="just">
              <a:buNone/>
            </a:pPr>
            <a:r>
              <a:rPr lang="en-US" dirty="0">
                <a:latin typeface="Arial" charset="0"/>
              </a:rPr>
              <a:t>Access attacks exploit known vulnerabilities in authentication services, FTP services, and web services to gain entry to web accounts, confidential databases, and other sensitive information for these reasons:</a:t>
            </a:r>
          </a:p>
          <a:p>
            <a:pPr marL="454025" lvl="1" indent="-342900" defTabSz="693738">
              <a:buFont typeface="Wingdings" panose="05000000000000000000" pitchFamily="2" charset="2"/>
              <a:buChar char="§"/>
            </a:pPr>
            <a:r>
              <a:rPr lang="en-US" sz="2400" dirty="0">
                <a:latin typeface="Arial" charset="0"/>
              </a:rPr>
              <a:t>Retrieve data</a:t>
            </a:r>
          </a:p>
          <a:p>
            <a:pPr marL="454025" lvl="1" indent="-342900" defTabSz="693738">
              <a:buFont typeface="Wingdings" panose="05000000000000000000" pitchFamily="2" charset="2"/>
              <a:buChar char="§"/>
            </a:pPr>
            <a:r>
              <a:rPr lang="en-US" sz="2400" dirty="0">
                <a:latin typeface="Arial" charset="0"/>
              </a:rPr>
              <a:t>Gain access</a:t>
            </a:r>
          </a:p>
          <a:p>
            <a:pPr marL="454025" lvl="1" indent="-342900" defTabSz="693738">
              <a:buFont typeface="Wingdings" panose="05000000000000000000" pitchFamily="2" charset="2"/>
              <a:buChar char="§"/>
            </a:pPr>
            <a:r>
              <a:rPr lang="en-US" sz="2400" dirty="0">
                <a:latin typeface="Arial" charset="0"/>
              </a:rPr>
              <a:t>Escalate </a:t>
            </a:r>
            <a:r>
              <a:rPr lang="en-US" dirty="0">
                <a:latin typeface="Arial" charset="0"/>
              </a:rPr>
              <a:t>their access privileges </a:t>
            </a:r>
          </a:p>
        </p:txBody>
      </p:sp>
    </p:spTree>
    <p:extLst>
      <p:ext uri="{BB962C8B-B14F-4D97-AF65-F5344CB8AC3E}">
        <p14:creationId xmlns:p14="http://schemas.microsoft.com/office/powerpoint/2010/main" val="11947311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09" name="Rectangle 2"/>
          <p:cNvSpPr>
            <a:spLocks noGrp="1" noChangeArrowheads="1"/>
          </p:cNvSpPr>
          <p:nvPr>
            <p:ph type="title"/>
          </p:nvPr>
        </p:nvSpPr>
        <p:spPr>
          <a:xfrm>
            <a:off x="1296785" y="394392"/>
            <a:ext cx="7669240" cy="838200"/>
          </a:xfrm>
        </p:spPr>
        <p:txBody>
          <a:bodyPr/>
          <a:lstStyle/>
          <a:p>
            <a:pPr eaLnBrk="1" hangingPunct="1"/>
            <a:r>
              <a:rPr lang="en-US" sz="1800" dirty="0"/>
              <a:t>Attack Methodologies</a:t>
            </a:r>
            <a:r>
              <a:rPr lang="en-US" sz="1800" dirty="0">
                <a:latin typeface="Arial" charset="0"/>
              </a:rPr>
              <a:t/>
            </a:r>
            <a:br>
              <a:rPr lang="en-US" sz="1800" dirty="0">
                <a:latin typeface="Arial" charset="0"/>
              </a:rPr>
            </a:br>
            <a:r>
              <a:rPr lang="en-US" dirty="0" smtClean="0">
                <a:latin typeface="Arial" charset="0"/>
              </a:rPr>
              <a:t>Types of Access </a:t>
            </a:r>
            <a:r>
              <a:rPr lang="en-US" dirty="0">
                <a:latin typeface="Arial" charset="0"/>
              </a:rPr>
              <a:t>Attacks</a:t>
            </a:r>
          </a:p>
        </p:txBody>
      </p:sp>
      <p:sp>
        <p:nvSpPr>
          <p:cNvPr id="145410" name="Rectangle 3"/>
          <p:cNvSpPr>
            <a:spLocks noGrp="1" noChangeArrowheads="1"/>
          </p:cNvSpPr>
          <p:nvPr>
            <p:ph type="body" idx="1"/>
          </p:nvPr>
        </p:nvSpPr>
        <p:spPr>
          <a:xfrm>
            <a:off x="814647" y="1379492"/>
            <a:ext cx="8132139" cy="4007155"/>
          </a:xfrm>
        </p:spPr>
        <p:txBody>
          <a:bodyPr/>
          <a:lstStyle/>
          <a:p>
            <a:pPr marL="0" indent="0">
              <a:buNone/>
            </a:pPr>
            <a:r>
              <a:rPr lang="en-US" dirty="0">
                <a:latin typeface="Arial" charset="0"/>
              </a:rPr>
              <a:t>Access attacks can be performed in a number of different ways </a:t>
            </a:r>
          </a:p>
          <a:p>
            <a:pPr marL="517525" lvl="1" indent="-342900" defTabSz="568325">
              <a:buFont typeface="Wingdings" panose="05000000000000000000" pitchFamily="2" charset="2"/>
              <a:buChar char="§"/>
            </a:pPr>
            <a:r>
              <a:rPr lang="en-US" sz="2400" dirty="0">
                <a:latin typeface="Arial" charset="0"/>
              </a:rPr>
              <a:t>Password attacks</a:t>
            </a:r>
          </a:p>
          <a:p>
            <a:pPr marL="517525" lvl="1" indent="-342900" defTabSz="568325">
              <a:buFont typeface="Wingdings" panose="05000000000000000000" pitchFamily="2" charset="2"/>
              <a:buChar char="§"/>
            </a:pPr>
            <a:r>
              <a:rPr lang="en-US" sz="2400" dirty="0">
                <a:latin typeface="Arial" charset="0"/>
              </a:rPr>
              <a:t>Trust exploitation</a:t>
            </a:r>
          </a:p>
          <a:p>
            <a:pPr marL="517525" lvl="1" indent="-342900" defTabSz="568325">
              <a:buFont typeface="Wingdings" panose="05000000000000000000" pitchFamily="2" charset="2"/>
              <a:buChar char="§"/>
            </a:pPr>
            <a:r>
              <a:rPr lang="en-US" sz="2400" dirty="0">
                <a:latin typeface="Arial" charset="0"/>
              </a:rPr>
              <a:t>Port redirection </a:t>
            </a:r>
          </a:p>
          <a:p>
            <a:pPr marL="517525" lvl="1" indent="-342900" defTabSz="568325">
              <a:buFont typeface="Wingdings" panose="05000000000000000000" pitchFamily="2" charset="2"/>
              <a:buChar char="§"/>
            </a:pPr>
            <a:r>
              <a:rPr lang="en-US" sz="2400" dirty="0">
                <a:latin typeface="Arial" charset="0"/>
              </a:rPr>
              <a:t>Man-in-the-middle attacks</a:t>
            </a:r>
          </a:p>
          <a:p>
            <a:pPr marL="517525" lvl="1" indent="-342900" defTabSz="568325">
              <a:buFont typeface="Wingdings" panose="05000000000000000000" pitchFamily="2" charset="2"/>
              <a:buChar char="§"/>
            </a:pPr>
            <a:r>
              <a:rPr lang="en-US" sz="2400" dirty="0">
                <a:latin typeface="Arial" charset="0"/>
              </a:rPr>
              <a:t>Buffer </a:t>
            </a:r>
            <a:r>
              <a:rPr lang="en-US" sz="2400" dirty="0" smtClean="0">
                <a:latin typeface="Arial" charset="0"/>
              </a:rPr>
              <a:t>overflow</a:t>
            </a:r>
            <a:endParaRPr lang="en-US" sz="2400" dirty="0">
              <a:latin typeface="Arial" charset="0"/>
            </a:endParaRPr>
          </a:p>
        </p:txBody>
      </p:sp>
    </p:spTree>
    <p:extLst>
      <p:ext uri="{BB962C8B-B14F-4D97-AF65-F5344CB8AC3E}">
        <p14:creationId xmlns:p14="http://schemas.microsoft.com/office/powerpoint/2010/main" val="128615574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3" name="Rectangle 2"/>
          <p:cNvSpPr>
            <a:spLocks noGrp="1" noChangeArrowheads="1"/>
          </p:cNvSpPr>
          <p:nvPr>
            <p:ph type="title"/>
          </p:nvPr>
        </p:nvSpPr>
        <p:spPr>
          <a:xfrm>
            <a:off x="1346662" y="394392"/>
            <a:ext cx="7619363" cy="838200"/>
          </a:xfrm>
        </p:spPr>
        <p:txBody>
          <a:bodyPr/>
          <a:lstStyle/>
          <a:p>
            <a:pPr eaLnBrk="1" hangingPunct="1"/>
            <a:r>
              <a:rPr lang="en-US" dirty="0" smtClean="0">
                <a:latin typeface="Arial" charset="0"/>
              </a:rPr>
              <a:t/>
            </a:r>
            <a:br>
              <a:rPr lang="en-US" dirty="0" smtClean="0">
                <a:latin typeface="Arial" charset="0"/>
              </a:rPr>
            </a:br>
            <a:r>
              <a:rPr lang="en-US" sz="1800" dirty="0" smtClean="0">
                <a:latin typeface="Arial" charset="0"/>
              </a:rPr>
              <a:t>Types of Attacks</a:t>
            </a:r>
            <a:r>
              <a:rPr lang="en-US" sz="1800" dirty="0">
                <a:latin typeface="Arial" charset="0"/>
              </a:rPr>
              <a:t/>
            </a:r>
            <a:br>
              <a:rPr lang="en-US" sz="1800" dirty="0">
                <a:latin typeface="Arial" charset="0"/>
              </a:rPr>
            </a:br>
            <a:r>
              <a:rPr lang="en-US" dirty="0" smtClean="0">
                <a:latin typeface="Arial" charset="0"/>
              </a:rPr>
              <a:t>Password </a:t>
            </a:r>
            <a:r>
              <a:rPr lang="en-US" dirty="0">
                <a:latin typeface="Arial" charset="0"/>
              </a:rPr>
              <a:t>Attacks</a:t>
            </a:r>
          </a:p>
        </p:txBody>
      </p:sp>
      <p:sp>
        <p:nvSpPr>
          <p:cNvPr id="146434" name="Rectangle 3"/>
          <p:cNvSpPr>
            <a:spLocks noGrp="1" noChangeArrowheads="1"/>
          </p:cNvSpPr>
          <p:nvPr>
            <p:ph type="body" idx="1"/>
          </p:nvPr>
        </p:nvSpPr>
        <p:spPr>
          <a:xfrm>
            <a:off x="881149" y="1379492"/>
            <a:ext cx="8065637" cy="4106908"/>
          </a:xfrm>
        </p:spPr>
        <p:txBody>
          <a:bodyPr/>
          <a:lstStyle/>
          <a:p>
            <a:pPr marL="0" indent="0">
              <a:buNone/>
            </a:pPr>
            <a:r>
              <a:rPr lang="en-US" dirty="0">
                <a:latin typeface="Arial" charset="0"/>
              </a:rPr>
              <a:t>Hackers implement password attacks using the following:</a:t>
            </a:r>
          </a:p>
          <a:p>
            <a:pPr marL="630238" lvl="1" indent="-393700">
              <a:buFont typeface="Wingdings" panose="05000000000000000000" pitchFamily="2" charset="2"/>
              <a:buChar char="§"/>
            </a:pPr>
            <a:r>
              <a:rPr lang="en-US" dirty="0">
                <a:latin typeface="Arial" charset="0"/>
              </a:rPr>
              <a:t>Brute-force </a:t>
            </a:r>
            <a:r>
              <a:rPr lang="en-US" dirty="0" smtClean="0">
                <a:latin typeface="Arial" charset="0"/>
              </a:rPr>
              <a:t>attacks - A</a:t>
            </a:r>
            <a:r>
              <a:rPr lang="en-CA" dirty="0" smtClean="0">
                <a:latin typeface="Arial" charset="0"/>
              </a:rPr>
              <a:t>n </a:t>
            </a:r>
            <a:r>
              <a:rPr lang="en-CA" dirty="0">
                <a:latin typeface="Arial" charset="0"/>
              </a:rPr>
              <a:t>access attack method that involves a software program attempting to discover a system password by using an electronic dictionary.</a:t>
            </a:r>
            <a:endParaRPr lang="en-US" dirty="0">
              <a:latin typeface="Arial" charset="0"/>
            </a:endParaRPr>
          </a:p>
          <a:p>
            <a:pPr marL="630238" lvl="1" indent="-393700">
              <a:buFont typeface="Wingdings" panose="05000000000000000000" pitchFamily="2" charset="2"/>
              <a:buChar char="§"/>
            </a:pPr>
            <a:r>
              <a:rPr lang="en-US" dirty="0">
                <a:latin typeface="Arial" charset="0"/>
              </a:rPr>
              <a:t>Trojan horse programs</a:t>
            </a:r>
          </a:p>
          <a:p>
            <a:pPr marL="630238" lvl="1" indent="-393700">
              <a:buFont typeface="Wingdings" panose="05000000000000000000" pitchFamily="2" charset="2"/>
              <a:buChar char="§"/>
            </a:pPr>
            <a:r>
              <a:rPr lang="en-US" dirty="0">
                <a:latin typeface="Arial" charset="0"/>
              </a:rPr>
              <a:t>IP spoofing</a:t>
            </a:r>
          </a:p>
          <a:p>
            <a:pPr marL="630238" lvl="1" indent="-393700">
              <a:buFont typeface="Wingdings" panose="05000000000000000000" pitchFamily="2" charset="2"/>
              <a:buChar char="§"/>
            </a:pPr>
            <a:r>
              <a:rPr lang="en-US" dirty="0">
                <a:latin typeface="Arial" charset="0"/>
              </a:rPr>
              <a:t>Packet sniffers</a:t>
            </a:r>
          </a:p>
          <a:p>
            <a:pPr marL="630238" lvl="1" indent="-393700">
              <a:buFont typeface="Wingdings" panose="05000000000000000000" pitchFamily="2" charset="2"/>
              <a:buChar char="§"/>
            </a:pPr>
            <a:r>
              <a:rPr lang="en-CA" dirty="0">
                <a:latin typeface="Arial" charset="0"/>
              </a:rPr>
              <a:t>Manipulating users</a:t>
            </a:r>
            <a:endParaRPr lang="en-US" dirty="0">
              <a:latin typeface="Arial" charset="0"/>
            </a:endParaRPr>
          </a:p>
        </p:txBody>
      </p:sp>
      <p:pic>
        <p:nvPicPr>
          <p:cNvPr id="2" name="Picture 1"/>
          <p:cNvPicPr>
            <a:picLocks noChangeAspect="1"/>
          </p:cNvPicPr>
          <p:nvPr/>
        </p:nvPicPr>
        <p:blipFill>
          <a:blip r:embed="rId3"/>
          <a:stretch>
            <a:fillRect/>
          </a:stretch>
        </p:blipFill>
        <p:spPr>
          <a:xfrm>
            <a:off x="4679600" y="2739313"/>
            <a:ext cx="4181764" cy="2980373"/>
          </a:xfrm>
          <a:prstGeom prst="rect">
            <a:avLst/>
          </a:prstGeom>
        </p:spPr>
      </p:pic>
    </p:spTree>
    <p:extLst>
      <p:ext uri="{BB962C8B-B14F-4D97-AF65-F5344CB8AC3E}">
        <p14:creationId xmlns:p14="http://schemas.microsoft.com/office/powerpoint/2010/main" val="411161918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8481" name="Rectangle 2"/>
          <p:cNvSpPr>
            <a:spLocks noGrp="1" noChangeArrowheads="1"/>
          </p:cNvSpPr>
          <p:nvPr>
            <p:ph type="title"/>
          </p:nvPr>
        </p:nvSpPr>
        <p:spPr>
          <a:xfrm>
            <a:off x="1213658" y="394392"/>
            <a:ext cx="7752367" cy="838200"/>
          </a:xfrm>
        </p:spPr>
        <p:txBody>
          <a:bodyPr/>
          <a:lstStyle/>
          <a:p>
            <a:pPr eaLnBrk="1" hangingPunct="1"/>
            <a:r>
              <a:rPr lang="en-US" dirty="0" smtClean="0">
                <a:latin typeface="Arial" charset="0"/>
              </a:rPr>
              <a:t/>
            </a:r>
            <a:br>
              <a:rPr lang="en-US" dirty="0" smtClean="0">
                <a:latin typeface="Arial" charset="0"/>
              </a:rPr>
            </a:br>
            <a:r>
              <a:rPr lang="en-US" sz="1800" dirty="0">
                <a:latin typeface="Arial" charset="0"/>
              </a:rPr>
              <a:t>Types of Attacks</a:t>
            </a:r>
            <a:br>
              <a:rPr lang="en-US" sz="1800" dirty="0">
                <a:latin typeface="Arial" charset="0"/>
              </a:rPr>
            </a:br>
            <a:r>
              <a:rPr lang="en-US" dirty="0" smtClean="0">
                <a:latin typeface="Arial" charset="0"/>
              </a:rPr>
              <a:t>Password </a:t>
            </a:r>
            <a:r>
              <a:rPr lang="en-US" dirty="0">
                <a:latin typeface="Arial" charset="0"/>
              </a:rPr>
              <a:t>Attack Example</a:t>
            </a:r>
          </a:p>
        </p:txBody>
      </p:sp>
      <p:sp>
        <p:nvSpPr>
          <p:cNvPr id="148482" name="Rectangle 3"/>
          <p:cNvSpPr>
            <a:spLocks noGrp="1" noChangeArrowheads="1"/>
          </p:cNvSpPr>
          <p:nvPr>
            <p:ph type="body" idx="1"/>
          </p:nvPr>
        </p:nvSpPr>
        <p:spPr>
          <a:xfrm>
            <a:off x="341635" y="1538584"/>
            <a:ext cx="3211849" cy="3981067"/>
          </a:xfrm>
          <a:noFill/>
        </p:spPr>
        <p:txBody>
          <a:bodyPr/>
          <a:lstStyle/>
          <a:p>
            <a:pPr marL="381000" indent="-381000"/>
            <a:r>
              <a:rPr lang="en-US" sz="2000" b="1" dirty="0">
                <a:latin typeface="Arial" charset="0"/>
              </a:rPr>
              <a:t>L0phtCrack</a:t>
            </a:r>
            <a:r>
              <a:rPr lang="en-US" sz="2000" dirty="0">
                <a:latin typeface="Arial" charset="0"/>
              </a:rPr>
              <a:t> “loft-crack” takes the hashes of passwords and generates the plaintext passwords from them</a:t>
            </a:r>
          </a:p>
          <a:p>
            <a:pPr marL="381000" indent="-381000"/>
            <a:r>
              <a:rPr lang="en-US" sz="2000" dirty="0">
                <a:latin typeface="Arial" charset="0"/>
              </a:rPr>
              <a:t>Passwords are compromised using one of two methods:</a:t>
            </a:r>
          </a:p>
          <a:p>
            <a:pPr marL="809625" lvl="1" indent="-342900">
              <a:buClrTx/>
              <a:buFontTx/>
              <a:buAutoNum type="arabicPeriod"/>
            </a:pPr>
            <a:r>
              <a:rPr lang="en-US" dirty="0">
                <a:latin typeface="Arial" charset="0"/>
              </a:rPr>
              <a:t>Dictionary cracking</a:t>
            </a:r>
          </a:p>
          <a:p>
            <a:pPr marL="809625" lvl="1" indent="-342900">
              <a:buClrTx/>
              <a:buFontTx/>
              <a:buAutoNum type="arabicPeriod"/>
            </a:pPr>
            <a:r>
              <a:rPr lang="en-US" dirty="0">
                <a:latin typeface="Arial" charset="0"/>
              </a:rPr>
              <a:t>Brute-force computation</a:t>
            </a:r>
          </a:p>
        </p:txBody>
      </p:sp>
      <p:pic>
        <p:nvPicPr>
          <p:cNvPr id="6"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749623" y="1472822"/>
            <a:ext cx="4731863" cy="418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275525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3123" name="Rectangle 3"/>
          <p:cNvSpPr>
            <a:spLocks noGrp="1" noChangeArrowheads="1"/>
          </p:cNvSpPr>
          <p:nvPr>
            <p:ph type="body" sz="quarter" idx="10"/>
          </p:nvPr>
        </p:nvSpPr>
        <p:spPr>
          <a:xfrm>
            <a:off x="831273" y="1343208"/>
            <a:ext cx="7987290" cy="4060065"/>
          </a:xfrm>
        </p:spPr>
        <p:txBody>
          <a:bodyPr/>
          <a:lstStyle/>
          <a:p>
            <a:r>
              <a:rPr lang="en-US" dirty="0">
                <a:latin typeface="Arial" charset="0"/>
              </a:rPr>
              <a:t>Trust exploitation refers to an individual taking advantage of a trust relationship within a network</a:t>
            </a:r>
            <a:r>
              <a:rPr lang="en-US" dirty="0" smtClean="0">
                <a:latin typeface="Arial" charset="0"/>
              </a:rPr>
              <a:t>.</a:t>
            </a:r>
            <a:endParaRPr lang="en-US" dirty="0">
              <a:latin typeface="Arial" charset="0"/>
            </a:endParaRPr>
          </a:p>
          <a:p>
            <a:r>
              <a:rPr lang="en-US" dirty="0">
                <a:latin typeface="Arial" charset="0"/>
              </a:rPr>
              <a:t>An example of when trust exploitation takes place is when a perimeter network is connected to a corporate network. </a:t>
            </a:r>
          </a:p>
          <a:p>
            <a:pPr marL="800100" lvl="1" indent="-342900">
              <a:buFont typeface="Arial"/>
              <a:buChar char="•"/>
            </a:pPr>
            <a:r>
              <a:rPr lang="en-US" dirty="0">
                <a:latin typeface="Arial" charset="0"/>
              </a:rPr>
              <a:t>These network segments often contain DNS, SMTP, and HTTP servers. </a:t>
            </a:r>
          </a:p>
          <a:p>
            <a:pPr marL="800100" lvl="1" indent="-342900">
              <a:buFont typeface="Arial"/>
              <a:buChar char="•"/>
            </a:pPr>
            <a:r>
              <a:rPr lang="en-US" dirty="0">
                <a:latin typeface="Arial" charset="0"/>
              </a:rPr>
              <a:t>Because these servers all reside on the same segment, a compromise of one system can lead to the compromise of other systems if those other systems also trust systems that are attached to the same network.</a:t>
            </a:r>
          </a:p>
        </p:txBody>
      </p:sp>
      <p:sp>
        <p:nvSpPr>
          <p:cNvPr id="133122" name="Rectangle 2"/>
          <p:cNvSpPr>
            <a:spLocks noGrp="1" noChangeArrowheads="1"/>
          </p:cNvSpPr>
          <p:nvPr>
            <p:ph type="title"/>
          </p:nvPr>
        </p:nvSpPr>
        <p:spPr>
          <a:xfrm>
            <a:off x="1363287" y="394392"/>
            <a:ext cx="7602738" cy="838200"/>
          </a:xfrm>
        </p:spPr>
        <p:txBody>
          <a:bodyPr/>
          <a:lstStyle/>
          <a:p>
            <a:pPr eaLnBrk="1" hangingPunct="1"/>
            <a:r>
              <a:rPr lang="en-US" dirty="0">
                <a:latin typeface="Arial" charset="0"/>
              </a:rPr>
              <a:t/>
            </a:r>
            <a:br>
              <a:rPr lang="en-US" dirty="0">
                <a:latin typeface="Arial" charset="0"/>
              </a:rPr>
            </a:br>
            <a:r>
              <a:rPr lang="en-US" sz="1800" dirty="0">
                <a:latin typeface="Arial" charset="0"/>
              </a:rPr>
              <a:t>Types of Attacks</a:t>
            </a:r>
            <a:br>
              <a:rPr lang="en-US" sz="1800" dirty="0">
                <a:latin typeface="Arial" charset="0"/>
              </a:rPr>
            </a:br>
            <a:r>
              <a:rPr lang="en-US" dirty="0">
                <a:latin typeface="Arial" charset="0"/>
              </a:rPr>
              <a:t>Trust Exploitation</a:t>
            </a:r>
          </a:p>
        </p:txBody>
      </p:sp>
    </p:spTree>
    <p:extLst>
      <p:ext uri="{BB962C8B-B14F-4D97-AF65-F5344CB8AC3E}">
        <p14:creationId xmlns:p14="http://schemas.microsoft.com/office/powerpoint/2010/main" val="104451687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4147" name="Rectangle 3"/>
          <p:cNvSpPr>
            <a:spLocks noGrp="1" noChangeArrowheads="1"/>
          </p:cNvSpPr>
          <p:nvPr>
            <p:ph type="body" sz="quarter" idx="10"/>
          </p:nvPr>
        </p:nvSpPr>
        <p:spPr>
          <a:xfrm>
            <a:off x="781395" y="1343208"/>
            <a:ext cx="8037167" cy="4126567"/>
          </a:xfrm>
        </p:spPr>
        <p:txBody>
          <a:bodyPr/>
          <a:lstStyle/>
          <a:p>
            <a:pPr algn="just"/>
            <a:r>
              <a:rPr lang="en-US" dirty="0">
                <a:latin typeface="Arial" charset="0"/>
              </a:rPr>
              <a:t>Another example of trust exploitation is a Demilitarized Zone (DMZ) host that has a trust relationship with an inside host that is connected to the inside firewall interface. </a:t>
            </a:r>
          </a:p>
          <a:p>
            <a:pPr algn="just"/>
            <a:r>
              <a:rPr lang="en-US" dirty="0">
                <a:latin typeface="Arial" charset="0"/>
              </a:rPr>
              <a:t>The inside host trusts the DMZ host. </a:t>
            </a:r>
            <a:r>
              <a:rPr lang="en-US" dirty="0" smtClean="0">
                <a:latin typeface="Arial" charset="0"/>
              </a:rPr>
              <a:t>When </a:t>
            </a:r>
            <a:r>
              <a:rPr lang="en-US" dirty="0">
                <a:latin typeface="Arial" charset="0"/>
              </a:rPr>
              <a:t>the DMZ host is compromised, the attacker can leverage that trust relationship to attack the inside host. </a:t>
            </a:r>
          </a:p>
        </p:txBody>
      </p:sp>
      <p:sp>
        <p:nvSpPr>
          <p:cNvPr id="134146" name="Rectangle 2"/>
          <p:cNvSpPr>
            <a:spLocks noGrp="1" noChangeArrowheads="1"/>
          </p:cNvSpPr>
          <p:nvPr>
            <p:ph type="title"/>
          </p:nvPr>
        </p:nvSpPr>
        <p:spPr>
          <a:xfrm>
            <a:off x="1014153" y="394392"/>
            <a:ext cx="7951872" cy="838200"/>
          </a:xfrm>
        </p:spPr>
        <p:txBody>
          <a:bodyPr/>
          <a:lstStyle/>
          <a:p>
            <a:pPr eaLnBrk="1" hangingPunct="1"/>
            <a:r>
              <a:rPr lang="en-US" dirty="0">
                <a:latin typeface="Arial" charset="0"/>
              </a:rPr>
              <a:t/>
            </a:r>
            <a:br>
              <a:rPr lang="en-US" dirty="0">
                <a:latin typeface="Arial" charset="0"/>
              </a:rPr>
            </a:br>
            <a:r>
              <a:rPr lang="en-US" sz="1800" dirty="0">
                <a:latin typeface="Arial" charset="0"/>
              </a:rPr>
              <a:t>Types of Attacks</a:t>
            </a:r>
            <a:br>
              <a:rPr lang="en-US" sz="1800" dirty="0">
                <a:latin typeface="Arial" charset="0"/>
              </a:rPr>
            </a:br>
            <a:r>
              <a:rPr lang="en-US" dirty="0">
                <a:latin typeface="Arial" charset="0"/>
              </a:rPr>
              <a:t>Trust </a:t>
            </a:r>
            <a:r>
              <a:rPr lang="en-US" dirty="0" smtClean="0">
                <a:latin typeface="Arial" charset="0"/>
              </a:rPr>
              <a:t>Exploitation Cont.</a:t>
            </a:r>
            <a:endParaRPr lang="en-US" dirty="0">
              <a:latin typeface="Arial" charset="0"/>
            </a:endParaRPr>
          </a:p>
        </p:txBody>
      </p:sp>
    </p:spTree>
    <p:extLst>
      <p:ext uri="{BB962C8B-B14F-4D97-AF65-F5344CB8AC3E}">
        <p14:creationId xmlns:p14="http://schemas.microsoft.com/office/powerpoint/2010/main" val="21733308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5172" name="Rectangle 4"/>
          <p:cNvSpPr>
            <a:spLocks noGrp="1" noChangeArrowheads="1"/>
          </p:cNvSpPr>
          <p:nvPr>
            <p:ph type="body" sz="quarter" idx="10"/>
          </p:nvPr>
        </p:nvSpPr>
        <p:spPr>
          <a:xfrm>
            <a:off x="814647" y="1428686"/>
            <a:ext cx="8003916" cy="4880674"/>
          </a:xfrm>
        </p:spPr>
        <p:txBody>
          <a:bodyPr/>
          <a:lstStyle/>
          <a:p>
            <a:r>
              <a:rPr lang="en-US" dirty="0" smtClean="0"/>
              <a:t>A hacker leverages existing trust relationships.</a:t>
            </a:r>
          </a:p>
          <a:p>
            <a:r>
              <a:rPr lang="en-US" dirty="0" smtClean="0"/>
              <a:t>Several trust models exist:</a:t>
            </a:r>
          </a:p>
          <a:p>
            <a:pPr marL="800100" lvl="1" indent="-342900">
              <a:buFont typeface="Arial" panose="020B0604020202020204" pitchFamily="34" charset="0"/>
              <a:buChar char="•"/>
            </a:pPr>
            <a:r>
              <a:rPr lang="en-US" dirty="0" smtClean="0"/>
              <a:t>Windows:</a:t>
            </a:r>
          </a:p>
          <a:p>
            <a:pPr marL="1257300" lvl="2" indent="-342900">
              <a:buFont typeface="Arial" panose="020B0604020202020204" pitchFamily="34" charset="0"/>
              <a:buChar char="•"/>
            </a:pPr>
            <a:r>
              <a:rPr lang="en-US" dirty="0" smtClean="0"/>
              <a:t>Domains</a:t>
            </a:r>
          </a:p>
          <a:p>
            <a:pPr marL="1257300" lvl="2" indent="-342900">
              <a:buFont typeface="Arial" panose="020B0604020202020204" pitchFamily="34" charset="0"/>
              <a:buChar char="•"/>
            </a:pPr>
            <a:r>
              <a:rPr lang="en-US" dirty="0" smtClean="0"/>
              <a:t>Active directory</a:t>
            </a:r>
          </a:p>
          <a:p>
            <a:pPr marL="800100" lvl="1" indent="-342900">
              <a:buFont typeface="Arial" panose="020B0604020202020204" pitchFamily="34" charset="0"/>
              <a:buChar char="•"/>
            </a:pPr>
            <a:r>
              <a:rPr lang="en-US" dirty="0" smtClean="0"/>
              <a:t>Linux and UNIX:</a:t>
            </a:r>
          </a:p>
          <a:p>
            <a:pPr marL="1257300" lvl="2" indent="-342900">
              <a:buFont typeface="Arial" panose="020B0604020202020204" pitchFamily="34" charset="0"/>
              <a:buChar char="•"/>
            </a:pPr>
            <a:r>
              <a:rPr lang="en-US" dirty="0" smtClean="0"/>
              <a:t>NIS</a:t>
            </a:r>
          </a:p>
          <a:p>
            <a:pPr marL="1257300" lvl="2" indent="-342900">
              <a:buFont typeface="Arial" panose="020B0604020202020204" pitchFamily="34" charset="0"/>
              <a:buChar char="•"/>
            </a:pPr>
            <a:r>
              <a:rPr lang="en-US" dirty="0" smtClean="0"/>
              <a:t>NIS+</a:t>
            </a:r>
            <a:endParaRPr lang="en-US" dirty="0"/>
          </a:p>
        </p:txBody>
      </p:sp>
      <p:sp>
        <p:nvSpPr>
          <p:cNvPr id="135171" name="Rectangle 3"/>
          <p:cNvSpPr>
            <a:spLocks noGrp="1" noChangeArrowheads="1"/>
          </p:cNvSpPr>
          <p:nvPr>
            <p:ph type="title"/>
          </p:nvPr>
        </p:nvSpPr>
        <p:spPr>
          <a:xfrm>
            <a:off x="1163782" y="394392"/>
            <a:ext cx="7802243" cy="838200"/>
          </a:xfrm>
        </p:spPr>
        <p:txBody>
          <a:bodyPr/>
          <a:lstStyle/>
          <a:p>
            <a:r>
              <a:rPr lang="en-US" dirty="0" smtClean="0"/>
              <a:t/>
            </a:r>
            <a:br>
              <a:rPr lang="en-US" dirty="0" smtClean="0"/>
            </a:br>
            <a:r>
              <a:rPr lang="en-US" sz="1800" dirty="0">
                <a:latin typeface="Arial" charset="0"/>
              </a:rPr>
              <a:t>Types of Attacks</a:t>
            </a:r>
            <a:r>
              <a:rPr lang="en-US" dirty="0">
                <a:latin typeface="Arial" charset="0"/>
              </a:rPr>
              <a:t/>
            </a:r>
            <a:br>
              <a:rPr lang="en-US" dirty="0">
                <a:latin typeface="Arial" charset="0"/>
              </a:rPr>
            </a:br>
            <a:r>
              <a:rPr lang="en-US" dirty="0" smtClean="0"/>
              <a:t>Trust Exploitation</a:t>
            </a:r>
            <a:endParaRPr lang="en-US" dirty="0"/>
          </a:p>
        </p:txBody>
      </p:sp>
      <p:pic>
        <p:nvPicPr>
          <p:cNvPr id="2" name="Picture 1"/>
          <p:cNvPicPr>
            <a:picLocks noChangeAspect="1"/>
          </p:cNvPicPr>
          <p:nvPr/>
        </p:nvPicPr>
        <p:blipFill>
          <a:blip r:embed="rId3"/>
          <a:stretch>
            <a:fillRect/>
          </a:stretch>
        </p:blipFill>
        <p:spPr>
          <a:xfrm>
            <a:off x="3504945" y="2400492"/>
            <a:ext cx="5353357" cy="3241214"/>
          </a:xfrm>
          <a:prstGeom prst="rect">
            <a:avLst/>
          </a:prstGeom>
        </p:spPr>
      </p:pic>
    </p:spTree>
    <p:extLst>
      <p:ext uri="{BB962C8B-B14F-4D97-AF65-F5344CB8AC3E}">
        <p14:creationId xmlns:p14="http://schemas.microsoft.com/office/powerpoint/2010/main" val="75148127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6195" name="Rectangle 3"/>
          <p:cNvSpPr>
            <a:spLocks noGrp="1" noChangeArrowheads="1"/>
          </p:cNvSpPr>
          <p:nvPr>
            <p:ph type="body" sz="quarter" idx="10"/>
          </p:nvPr>
        </p:nvSpPr>
        <p:spPr>
          <a:xfrm>
            <a:off x="731519" y="1318786"/>
            <a:ext cx="8087043" cy="4990573"/>
          </a:xfrm>
        </p:spPr>
        <p:txBody>
          <a:bodyPr/>
          <a:lstStyle/>
          <a:p>
            <a:pPr algn="just"/>
            <a:r>
              <a:rPr lang="en-US" dirty="0">
                <a:latin typeface="Arial" charset="0"/>
              </a:rPr>
              <a:t>A port redirection attack is a type of trust exploitation attack that uses a compromised host to pass traffic through a firewall that would otherwise have been dropped. </a:t>
            </a:r>
            <a:endParaRPr lang="en-US" dirty="0" smtClean="0">
              <a:latin typeface="Arial" charset="0"/>
            </a:endParaRPr>
          </a:p>
          <a:p>
            <a:pPr algn="just"/>
            <a:r>
              <a:rPr lang="en-US" dirty="0" smtClean="0">
                <a:latin typeface="Arial" charset="0"/>
              </a:rPr>
              <a:t>Port </a:t>
            </a:r>
            <a:r>
              <a:rPr lang="en-US" dirty="0">
                <a:latin typeface="Arial" charset="0"/>
              </a:rPr>
              <a:t>redirection bypasses the firewall rule sets by changing the normal source port for a type of network </a:t>
            </a:r>
            <a:r>
              <a:rPr lang="en-US" dirty="0" smtClean="0">
                <a:latin typeface="Arial" charset="0"/>
              </a:rPr>
              <a:t>traffic.</a:t>
            </a:r>
          </a:p>
          <a:p>
            <a:pPr algn="just"/>
            <a:r>
              <a:rPr lang="en-US" dirty="0" smtClean="0">
                <a:latin typeface="Arial" charset="0"/>
              </a:rPr>
              <a:t>You </a:t>
            </a:r>
            <a:r>
              <a:rPr lang="en-US" dirty="0">
                <a:latin typeface="Arial" charset="0"/>
              </a:rPr>
              <a:t>can mitigate port redirection by using proper trust models that are network-specific. </a:t>
            </a:r>
            <a:endParaRPr lang="en-US" dirty="0" smtClean="0">
              <a:latin typeface="Arial" charset="0"/>
            </a:endParaRPr>
          </a:p>
          <a:p>
            <a:pPr algn="just"/>
            <a:r>
              <a:rPr lang="en-US" dirty="0" smtClean="0">
                <a:latin typeface="Arial" charset="0"/>
              </a:rPr>
              <a:t>Assuming </a:t>
            </a:r>
            <a:r>
              <a:rPr lang="en-US" dirty="0">
                <a:latin typeface="Arial" charset="0"/>
              </a:rPr>
              <a:t>a system is under attack, an IPS can help detect a hacker and prevent installation of such utilities on a host.</a:t>
            </a:r>
          </a:p>
        </p:txBody>
      </p:sp>
      <p:sp>
        <p:nvSpPr>
          <p:cNvPr id="136194" name="Rectangle 2"/>
          <p:cNvSpPr>
            <a:spLocks noGrp="1" noChangeArrowheads="1"/>
          </p:cNvSpPr>
          <p:nvPr>
            <p:ph type="title"/>
          </p:nvPr>
        </p:nvSpPr>
        <p:spPr>
          <a:xfrm>
            <a:off x="1463040" y="394392"/>
            <a:ext cx="7502985" cy="838200"/>
          </a:xfrm>
        </p:spPr>
        <p:txBody>
          <a:bodyPr/>
          <a:lstStyle/>
          <a:p>
            <a:pPr eaLnBrk="1" hangingPunct="1"/>
            <a:r>
              <a:rPr lang="en-AU" dirty="0" smtClean="0">
                <a:latin typeface="Arial" charset="0"/>
              </a:rPr>
              <a:t/>
            </a:r>
            <a:br>
              <a:rPr lang="en-AU" dirty="0" smtClean="0">
                <a:latin typeface="Arial" charset="0"/>
              </a:rPr>
            </a:br>
            <a:r>
              <a:rPr lang="en-US" sz="1800" dirty="0">
                <a:latin typeface="Arial" charset="0"/>
              </a:rPr>
              <a:t>Types of Attacks</a:t>
            </a:r>
            <a:r>
              <a:rPr lang="en-US" dirty="0">
                <a:latin typeface="Arial" charset="0"/>
              </a:rPr>
              <a:t/>
            </a:r>
            <a:br>
              <a:rPr lang="en-US" dirty="0">
                <a:latin typeface="Arial" charset="0"/>
              </a:rPr>
            </a:br>
            <a:r>
              <a:rPr lang="en-AU" dirty="0" smtClean="0">
                <a:latin typeface="Arial" charset="0"/>
              </a:rPr>
              <a:t>Port </a:t>
            </a:r>
            <a:r>
              <a:rPr lang="en-AU" dirty="0">
                <a:latin typeface="Arial" charset="0"/>
              </a:rPr>
              <a:t>Redirection</a:t>
            </a:r>
            <a:endParaRPr lang="en-US" dirty="0">
              <a:latin typeface="Arial" charset="0"/>
            </a:endParaRPr>
          </a:p>
        </p:txBody>
      </p:sp>
    </p:spTree>
    <p:extLst>
      <p:ext uri="{BB962C8B-B14F-4D97-AF65-F5344CB8AC3E}">
        <p14:creationId xmlns:p14="http://schemas.microsoft.com/office/powerpoint/2010/main" val="201244480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7218" name="Rectangle 2"/>
          <p:cNvSpPr>
            <a:spLocks noGrp="1" noChangeArrowheads="1"/>
          </p:cNvSpPr>
          <p:nvPr>
            <p:ph type="title"/>
          </p:nvPr>
        </p:nvSpPr>
        <p:spPr>
          <a:xfrm>
            <a:off x="1118576" y="394392"/>
            <a:ext cx="7847450" cy="838200"/>
          </a:xfrm>
        </p:spPr>
        <p:txBody>
          <a:bodyPr/>
          <a:lstStyle/>
          <a:p>
            <a:pPr eaLnBrk="1" hangingPunct="1"/>
            <a:r>
              <a:rPr lang="en-US" dirty="0">
                <a:latin typeface="Arial" charset="0"/>
              </a:rPr>
              <a:t/>
            </a:r>
            <a:br>
              <a:rPr lang="en-US" dirty="0">
                <a:latin typeface="Arial" charset="0"/>
              </a:rPr>
            </a:br>
            <a:r>
              <a:rPr lang="en-US" sz="1800" dirty="0">
                <a:latin typeface="Arial" charset="0"/>
              </a:rPr>
              <a:t>Types of Attacks</a:t>
            </a:r>
            <a:br>
              <a:rPr lang="en-US" sz="1800" dirty="0">
                <a:latin typeface="Arial" charset="0"/>
              </a:rPr>
            </a:br>
            <a:r>
              <a:rPr lang="en-US" dirty="0">
                <a:latin typeface="Arial" charset="0"/>
              </a:rPr>
              <a:t>Port </a:t>
            </a:r>
            <a:r>
              <a:rPr lang="en-US" dirty="0" smtClean="0">
                <a:latin typeface="Arial" charset="0"/>
              </a:rPr>
              <a:t>Redirection Cont.</a:t>
            </a:r>
            <a:endParaRPr lang="en-US" dirty="0">
              <a:latin typeface="Arial" charset="0"/>
            </a:endParaRPr>
          </a:p>
        </p:txBody>
      </p:sp>
      <p:pic>
        <p:nvPicPr>
          <p:cNvPr id="2" name="Picture 1"/>
          <p:cNvPicPr>
            <a:picLocks noChangeAspect="1"/>
          </p:cNvPicPr>
          <p:nvPr/>
        </p:nvPicPr>
        <p:blipFill>
          <a:blip r:embed="rId3"/>
          <a:stretch>
            <a:fillRect/>
          </a:stretch>
        </p:blipFill>
        <p:spPr>
          <a:xfrm>
            <a:off x="1118575" y="1315910"/>
            <a:ext cx="6858000" cy="4457700"/>
          </a:xfrm>
          <a:prstGeom prst="rect">
            <a:avLst/>
          </a:prstGeom>
        </p:spPr>
      </p:pic>
    </p:spTree>
    <p:extLst>
      <p:ext uri="{BB962C8B-B14F-4D97-AF65-F5344CB8AC3E}">
        <p14:creationId xmlns:p14="http://schemas.microsoft.com/office/powerpoint/2010/main" val="251738141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3" name="Rectangle 3"/>
          <p:cNvSpPr>
            <a:spLocks noGrp="1" noChangeArrowheads="1"/>
          </p:cNvSpPr>
          <p:nvPr>
            <p:ph type="body" sz="quarter" idx="10"/>
          </p:nvPr>
        </p:nvSpPr>
        <p:spPr>
          <a:xfrm>
            <a:off x="781395" y="1100310"/>
            <a:ext cx="8037167" cy="5076050"/>
          </a:xfrm>
        </p:spPr>
        <p:txBody>
          <a:bodyPr/>
          <a:lstStyle/>
          <a:p>
            <a:pPr algn="just"/>
            <a:r>
              <a:rPr lang="en-US" dirty="0" smtClean="0">
                <a:latin typeface="Arial" charset="0"/>
              </a:rPr>
              <a:t>MITM attacks </a:t>
            </a:r>
            <a:r>
              <a:rPr lang="en-US" dirty="0">
                <a:latin typeface="Arial" charset="0"/>
              </a:rPr>
              <a:t>have these purposes:</a:t>
            </a:r>
          </a:p>
          <a:p>
            <a:pPr marL="800100" lvl="1" indent="-342900" algn="just">
              <a:buFont typeface="Arial"/>
              <a:buChar char="•"/>
            </a:pPr>
            <a:r>
              <a:rPr lang="en-US" dirty="0">
                <a:latin typeface="Arial" charset="0"/>
              </a:rPr>
              <a:t>Theft of information</a:t>
            </a:r>
          </a:p>
          <a:p>
            <a:pPr marL="800100" lvl="1" indent="-342900" algn="just">
              <a:buFont typeface="Arial"/>
              <a:buChar char="•"/>
            </a:pPr>
            <a:r>
              <a:rPr lang="en-US" dirty="0">
                <a:latin typeface="Arial" charset="0"/>
              </a:rPr>
              <a:t>Hijacking of an ongoing session to gain access to your internal network resources</a:t>
            </a:r>
          </a:p>
          <a:p>
            <a:pPr marL="800100" lvl="1" indent="-342900" algn="just">
              <a:buFont typeface="Arial"/>
              <a:buChar char="•"/>
            </a:pPr>
            <a:r>
              <a:rPr lang="en-US" dirty="0">
                <a:latin typeface="Arial" charset="0"/>
              </a:rPr>
              <a:t>Traffic analysis to obtain information about your network and network users</a:t>
            </a:r>
          </a:p>
          <a:p>
            <a:pPr marL="800100" lvl="1" indent="-342900" algn="just">
              <a:buFont typeface="Arial"/>
              <a:buChar char="•"/>
            </a:pPr>
            <a:r>
              <a:rPr lang="en-US" dirty="0">
                <a:latin typeface="Arial" charset="0"/>
              </a:rPr>
              <a:t>DoS</a:t>
            </a:r>
          </a:p>
          <a:p>
            <a:pPr marL="800100" lvl="1" indent="-342900" algn="just">
              <a:buFont typeface="Arial"/>
              <a:buChar char="•"/>
            </a:pPr>
            <a:r>
              <a:rPr lang="en-US" dirty="0">
                <a:latin typeface="Arial" charset="0"/>
              </a:rPr>
              <a:t>Corruption of transmitted data</a:t>
            </a:r>
          </a:p>
          <a:p>
            <a:pPr marL="800100" lvl="1" indent="-342900" algn="just">
              <a:buFont typeface="Arial"/>
              <a:buChar char="•"/>
            </a:pPr>
            <a:r>
              <a:rPr lang="en-US" dirty="0">
                <a:latin typeface="Arial" charset="0"/>
              </a:rPr>
              <a:t>Introduction of new information into network </a:t>
            </a:r>
            <a:r>
              <a:rPr lang="en-US" dirty="0" smtClean="0">
                <a:latin typeface="Arial" charset="0"/>
              </a:rPr>
              <a:t>sessions</a:t>
            </a:r>
            <a:endParaRPr lang="en-US" dirty="0">
              <a:latin typeface="Arial" charset="0"/>
            </a:endParaRPr>
          </a:p>
          <a:p>
            <a:pPr algn="just"/>
            <a:r>
              <a:rPr lang="en-US" dirty="0">
                <a:latin typeface="Arial" charset="0"/>
              </a:rPr>
              <a:t>An example of a MITM attack is when someone working for your ISP gains access to all network packets that transfer between your network and any other network.</a:t>
            </a:r>
          </a:p>
          <a:p>
            <a:pPr algn="just">
              <a:buFont typeface="Wingdings" charset="0"/>
              <a:buNone/>
            </a:pPr>
            <a:endParaRPr lang="en-US" dirty="0">
              <a:latin typeface="Arial" charset="0"/>
            </a:endParaRPr>
          </a:p>
        </p:txBody>
      </p:sp>
      <p:sp>
        <p:nvSpPr>
          <p:cNvPr id="138242" name="Rectangle 2"/>
          <p:cNvSpPr>
            <a:spLocks noGrp="1" noChangeArrowheads="1"/>
          </p:cNvSpPr>
          <p:nvPr>
            <p:ph type="title"/>
          </p:nvPr>
        </p:nvSpPr>
        <p:spPr>
          <a:xfrm>
            <a:off x="1113905" y="228142"/>
            <a:ext cx="7852120" cy="838200"/>
          </a:xfrm>
        </p:spPr>
        <p:txBody>
          <a:bodyPr/>
          <a:lstStyle/>
          <a:p>
            <a:pPr eaLnBrk="1" hangingPunct="1"/>
            <a:r>
              <a:rPr lang="en-AU" dirty="0" smtClean="0">
                <a:latin typeface="Arial" charset="0"/>
              </a:rPr>
              <a:t/>
            </a:r>
            <a:br>
              <a:rPr lang="en-AU" dirty="0" smtClean="0">
                <a:latin typeface="Arial" charset="0"/>
              </a:rPr>
            </a:br>
            <a:r>
              <a:rPr lang="en-US" sz="1800" dirty="0">
                <a:latin typeface="Arial" charset="0"/>
              </a:rPr>
              <a:t>Types of Attacks</a:t>
            </a:r>
            <a:r>
              <a:rPr lang="en-US" dirty="0">
                <a:latin typeface="Arial" charset="0"/>
              </a:rPr>
              <a:t/>
            </a:r>
            <a:br>
              <a:rPr lang="en-US" dirty="0">
                <a:latin typeface="Arial" charset="0"/>
              </a:rPr>
            </a:br>
            <a:r>
              <a:rPr lang="en-US" dirty="0">
                <a:latin typeface="Arial" charset="0"/>
              </a:rPr>
              <a:t> </a:t>
            </a:r>
            <a:r>
              <a:rPr lang="en-AU" dirty="0" smtClean="0">
                <a:latin typeface="Arial" charset="0"/>
              </a:rPr>
              <a:t>Man-in-the-Middle</a:t>
            </a:r>
            <a:r>
              <a:rPr lang="en-AU" dirty="0">
                <a:solidFill>
                  <a:srgbClr val="FF0000"/>
                </a:solidFill>
                <a:latin typeface="Arial" charset="0"/>
              </a:rPr>
              <a:t> </a:t>
            </a:r>
            <a:r>
              <a:rPr lang="en-AU" dirty="0" smtClean="0">
                <a:latin typeface="Arial" charset="0"/>
              </a:rPr>
              <a:t>Attacks (MITM)</a:t>
            </a:r>
            <a:endParaRPr lang="en-US" dirty="0">
              <a:latin typeface="Arial" charset="0"/>
            </a:endParaRPr>
          </a:p>
        </p:txBody>
      </p:sp>
    </p:spTree>
    <p:extLst>
      <p:ext uri="{BB962C8B-B14F-4D97-AF65-F5344CB8AC3E}">
        <p14:creationId xmlns:p14="http://schemas.microsoft.com/office/powerpoint/2010/main" val="126814836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a:xfrm>
            <a:off x="1145438" y="394392"/>
            <a:ext cx="7820587" cy="838200"/>
          </a:xfrm>
        </p:spPr>
        <p:txBody>
          <a:bodyPr/>
          <a:lstStyle/>
          <a:p>
            <a:pPr eaLnBrk="1" hangingPunct="1"/>
            <a:r>
              <a:rPr lang="en-AU" dirty="0" smtClean="0">
                <a:latin typeface="Arial" charset="0"/>
              </a:rPr>
              <a:t/>
            </a:r>
            <a:br>
              <a:rPr lang="en-AU" dirty="0" smtClean="0">
                <a:latin typeface="Arial" charset="0"/>
              </a:rPr>
            </a:br>
            <a:r>
              <a:rPr lang="en-US" sz="1800" dirty="0">
                <a:latin typeface="Arial" charset="0"/>
              </a:rPr>
              <a:t>Types of Attacks</a:t>
            </a:r>
            <a:r>
              <a:rPr lang="en-US" dirty="0">
                <a:latin typeface="Arial" charset="0"/>
              </a:rPr>
              <a:t/>
            </a:r>
            <a:br>
              <a:rPr lang="en-US" dirty="0">
                <a:latin typeface="Arial" charset="0"/>
              </a:rPr>
            </a:br>
            <a:r>
              <a:rPr lang="en-US" dirty="0">
                <a:latin typeface="Arial" charset="0"/>
              </a:rPr>
              <a:t> </a:t>
            </a:r>
            <a:r>
              <a:rPr lang="en-AU" dirty="0" smtClean="0">
                <a:latin typeface="Arial" charset="0"/>
              </a:rPr>
              <a:t>Man-in-the-Middle</a:t>
            </a:r>
            <a:r>
              <a:rPr lang="en-AU" dirty="0" smtClean="0">
                <a:solidFill>
                  <a:srgbClr val="FF0000"/>
                </a:solidFill>
                <a:latin typeface="Arial" charset="0"/>
              </a:rPr>
              <a:t> </a:t>
            </a:r>
            <a:r>
              <a:rPr lang="en-AU" dirty="0" smtClean="0">
                <a:latin typeface="Arial" charset="0"/>
              </a:rPr>
              <a:t>Attacks (MITM) Cont.</a:t>
            </a:r>
            <a:endParaRPr lang="en-US" dirty="0">
              <a:latin typeface="Arial" charset="0"/>
            </a:endParaRPr>
          </a:p>
        </p:txBody>
      </p:sp>
      <p:pic>
        <p:nvPicPr>
          <p:cNvPr id="5" name="Picture 4"/>
          <p:cNvPicPr>
            <a:picLocks noChangeAspect="1"/>
          </p:cNvPicPr>
          <p:nvPr/>
        </p:nvPicPr>
        <p:blipFill>
          <a:blip r:embed="rId2"/>
          <a:stretch>
            <a:fillRect/>
          </a:stretch>
        </p:blipFill>
        <p:spPr>
          <a:xfrm>
            <a:off x="1145438" y="1302112"/>
            <a:ext cx="7183915" cy="4167663"/>
          </a:xfrm>
          <a:prstGeom prst="rect">
            <a:avLst/>
          </a:prstGeom>
        </p:spPr>
      </p:pic>
    </p:spTree>
    <p:extLst>
      <p:ext uri="{BB962C8B-B14F-4D97-AF65-F5344CB8AC3E}">
        <p14:creationId xmlns:p14="http://schemas.microsoft.com/office/powerpoint/2010/main" val="120009171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7" name="Rectangle 2"/>
          <p:cNvSpPr>
            <a:spLocks noGrp="1" noChangeArrowheads="1"/>
          </p:cNvSpPr>
          <p:nvPr>
            <p:ph type="title"/>
          </p:nvPr>
        </p:nvSpPr>
        <p:spPr>
          <a:xfrm>
            <a:off x="1097280" y="211517"/>
            <a:ext cx="7868745" cy="838200"/>
          </a:xfrm>
        </p:spPr>
        <p:txBody>
          <a:bodyPr/>
          <a:lstStyle/>
          <a:p>
            <a:pPr eaLnBrk="1" hangingPunct="1"/>
            <a:r>
              <a:rPr lang="en-AU" dirty="0" smtClean="0">
                <a:latin typeface="Arial" charset="0"/>
              </a:rPr>
              <a:t/>
            </a:r>
            <a:br>
              <a:rPr lang="en-AU" dirty="0" smtClean="0">
                <a:latin typeface="Arial" charset="0"/>
              </a:rPr>
            </a:br>
            <a:r>
              <a:rPr lang="en-US" sz="1800" dirty="0">
                <a:latin typeface="Arial" charset="0"/>
              </a:rPr>
              <a:t>Types of Attacks</a:t>
            </a:r>
            <a:br>
              <a:rPr lang="en-US" sz="1800" dirty="0">
                <a:latin typeface="Arial" charset="0"/>
              </a:rPr>
            </a:br>
            <a:r>
              <a:rPr lang="en-US" dirty="0">
                <a:latin typeface="Arial" charset="0"/>
              </a:rPr>
              <a:t> </a:t>
            </a:r>
            <a:r>
              <a:rPr lang="en-AU" dirty="0" smtClean="0">
                <a:latin typeface="Arial" charset="0"/>
              </a:rPr>
              <a:t>Buffer Overflow Attacks</a:t>
            </a:r>
            <a:endParaRPr lang="en-US" dirty="0">
              <a:latin typeface="Arial" charset="0"/>
            </a:endParaRPr>
          </a:p>
        </p:txBody>
      </p:sp>
      <p:sp>
        <p:nvSpPr>
          <p:cNvPr id="173058" name="Rectangle 3"/>
          <p:cNvSpPr>
            <a:spLocks noGrp="1" noChangeArrowheads="1"/>
          </p:cNvSpPr>
          <p:nvPr>
            <p:ph type="body" idx="1"/>
          </p:nvPr>
        </p:nvSpPr>
        <p:spPr>
          <a:xfrm>
            <a:off x="814647" y="1279742"/>
            <a:ext cx="8132139" cy="2610617"/>
          </a:xfrm>
        </p:spPr>
        <p:txBody>
          <a:bodyPr/>
          <a:lstStyle/>
          <a:p>
            <a:pPr algn="just"/>
            <a:r>
              <a:rPr lang="en-US" sz="1800" dirty="0"/>
              <a:t>A program writes data beyond the allocated buffer memory. </a:t>
            </a:r>
          </a:p>
          <a:p>
            <a:pPr algn="just"/>
            <a:r>
              <a:rPr lang="en-US" sz="1800" dirty="0" smtClean="0"/>
              <a:t>Buffer </a:t>
            </a:r>
            <a:r>
              <a:rPr lang="en-US" sz="1800" dirty="0"/>
              <a:t>overflows usually arise as a consequence of a bug in a C or C++ program. </a:t>
            </a:r>
            <a:endParaRPr lang="en-US" sz="1800" dirty="0" smtClean="0"/>
          </a:p>
          <a:p>
            <a:pPr algn="just"/>
            <a:r>
              <a:rPr lang="en-US" sz="1800" dirty="0" smtClean="0"/>
              <a:t>A </a:t>
            </a:r>
            <a:r>
              <a:rPr lang="en-US" sz="1800" dirty="0"/>
              <a:t>result of the overflow is that valid data is overwritten or exploited to enable the execution of malicious code. </a:t>
            </a:r>
            <a:endParaRPr lang="en-US" sz="1800" dirty="0" smtClean="0"/>
          </a:p>
          <a:p>
            <a:pPr algn="just"/>
            <a:r>
              <a:rPr lang="en-US" sz="1800" dirty="0" smtClean="0"/>
              <a:t>The </a:t>
            </a:r>
            <a:r>
              <a:rPr lang="en-US" sz="1800" dirty="0"/>
              <a:t>overflow can be used to modify the values of program variables and cause the program to jump to unintended places, or even replace valid program instructions with arbitrary code.</a:t>
            </a:r>
            <a:endParaRPr lang="en-US" sz="1800" dirty="0">
              <a:latin typeface="Arial" charset="0"/>
            </a:endParaRPr>
          </a:p>
        </p:txBody>
      </p:sp>
      <p:pic>
        <p:nvPicPr>
          <p:cNvPr id="2" name="Picture 1"/>
          <p:cNvPicPr>
            <a:picLocks noChangeAspect="1"/>
          </p:cNvPicPr>
          <p:nvPr/>
        </p:nvPicPr>
        <p:blipFill>
          <a:blip r:embed="rId2"/>
          <a:stretch>
            <a:fillRect/>
          </a:stretch>
        </p:blipFill>
        <p:spPr>
          <a:xfrm>
            <a:off x="4705004" y="3949608"/>
            <a:ext cx="3541221" cy="1819425"/>
          </a:xfrm>
          <a:prstGeom prst="rect">
            <a:avLst/>
          </a:prstGeom>
        </p:spPr>
      </p:pic>
    </p:spTree>
    <p:extLst>
      <p:ext uri="{BB962C8B-B14F-4D97-AF65-F5344CB8AC3E}">
        <p14:creationId xmlns:p14="http://schemas.microsoft.com/office/powerpoint/2010/main" val="208382107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1213658" y="128392"/>
            <a:ext cx="7752367" cy="838200"/>
          </a:xfrm>
        </p:spPr>
        <p:txBody>
          <a:bodyPr/>
          <a:lstStyle/>
          <a:p>
            <a:pPr eaLnBrk="1" hangingPunct="1"/>
            <a:r>
              <a:rPr lang="en-US" sz="1800" dirty="0"/>
              <a:t>Attack </a:t>
            </a:r>
            <a:r>
              <a:rPr lang="en-US" sz="1800" dirty="0" smtClean="0"/>
              <a:t>Methodologies</a:t>
            </a:r>
            <a:r>
              <a:rPr lang="en-AU" dirty="0" smtClean="0">
                <a:latin typeface="Arial" charset="0"/>
              </a:rPr>
              <a:t/>
            </a:r>
            <a:br>
              <a:rPr lang="en-AU" dirty="0" smtClean="0">
                <a:latin typeface="Arial" charset="0"/>
              </a:rPr>
            </a:br>
            <a:r>
              <a:rPr lang="en-AU" dirty="0" smtClean="0">
                <a:latin typeface="Arial" charset="0"/>
              </a:rPr>
              <a:t>Mitigating Access Attacks</a:t>
            </a:r>
            <a:endParaRPr lang="en-US" dirty="0">
              <a:latin typeface="Arial" charset="0"/>
            </a:endParaRPr>
          </a:p>
        </p:txBody>
      </p:sp>
      <p:pic>
        <p:nvPicPr>
          <p:cNvPr id="3" name="Picture 2"/>
          <p:cNvPicPr>
            <a:picLocks noChangeAspect="1"/>
          </p:cNvPicPr>
          <p:nvPr/>
        </p:nvPicPr>
        <p:blipFill>
          <a:blip r:embed="rId2"/>
          <a:stretch>
            <a:fillRect/>
          </a:stretch>
        </p:blipFill>
        <p:spPr>
          <a:xfrm>
            <a:off x="1363286" y="2493050"/>
            <a:ext cx="6916189" cy="3026602"/>
          </a:xfrm>
          <a:prstGeom prst="rect">
            <a:avLst/>
          </a:prstGeom>
        </p:spPr>
      </p:pic>
      <p:sp>
        <p:nvSpPr>
          <p:cNvPr id="8" name="Rectangle 3"/>
          <p:cNvSpPr>
            <a:spLocks noGrp="1" noChangeArrowheads="1"/>
          </p:cNvSpPr>
          <p:nvPr>
            <p:ph type="body" idx="4294967295"/>
          </p:nvPr>
        </p:nvSpPr>
        <p:spPr>
          <a:xfrm>
            <a:off x="897775" y="1146743"/>
            <a:ext cx="8049011" cy="1465670"/>
          </a:xfrm>
          <a:prstGeom prst="rect">
            <a:avLst/>
          </a:prstGeom>
        </p:spPr>
        <p:txBody>
          <a:bodyPr/>
          <a:lstStyle/>
          <a:p>
            <a:pPr algn="just"/>
            <a:r>
              <a:rPr lang="en-US" sz="1800" dirty="0"/>
              <a:t>Access attacks in general can be detected by reviewing logs, bandwidth utilization, and process loads.</a:t>
            </a:r>
          </a:p>
          <a:p>
            <a:pPr algn="just"/>
            <a:r>
              <a:rPr lang="en-US" sz="1800" dirty="0"/>
              <a:t>The network security policy should specify that logs are formally maintained for all network devices and </a:t>
            </a:r>
            <a:r>
              <a:rPr lang="en-US" sz="1800" dirty="0" smtClean="0"/>
              <a:t>servers.</a:t>
            </a:r>
            <a:endParaRPr lang="en-US" sz="1800" dirty="0"/>
          </a:p>
        </p:txBody>
      </p:sp>
    </p:spTree>
    <p:extLst>
      <p:ext uri="{BB962C8B-B14F-4D97-AF65-F5344CB8AC3E}">
        <p14:creationId xmlns:p14="http://schemas.microsoft.com/office/powerpoint/2010/main" val="260553705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5353396" y="1113905"/>
            <a:ext cx="3810796" cy="3857105"/>
          </a:xfrm>
          <a:prstGeom prst="rect">
            <a:avLst/>
          </a:prstGeom>
        </p:spPr>
      </p:pic>
      <p:sp>
        <p:nvSpPr>
          <p:cNvPr id="141315" name="Rectangle 5"/>
          <p:cNvSpPr>
            <a:spLocks noGrp="1" noChangeArrowheads="1"/>
          </p:cNvSpPr>
          <p:nvPr>
            <p:ph type="body" sz="quarter" idx="10"/>
          </p:nvPr>
        </p:nvSpPr>
        <p:spPr>
          <a:xfrm>
            <a:off x="764771" y="1064029"/>
            <a:ext cx="4621876" cy="5545493"/>
          </a:xfrm>
        </p:spPr>
        <p:txBody>
          <a:bodyPr/>
          <a:lstStyle/>
          <a:p>
            <a:pPr algn="just"/>
            <a:r>
              <a:rPr lang="en-US" sz="1800" dirty="0"/>
              <a:t>A </a:t>
            </a:r>
            <a:r>
              <a:rPr lang="en-US" sz="1800" b="1" dirty="0"/>
              <a:t>DoS</a:t>
            </a:r>
            <a:r>
              <a:rPr lang="en-US" sz="1800" dirty="0"/>
              <a:t> attack is a network attack that results in some sort of interruption of service to users, devices, or applications. </a:t>
            </a:r>
            <a:endParaRPr lang="en-US" sz="1800" dirty="0" smtClean="0"/>
          </a:p>
          <a:p>
            <a:pPr algn="just"/>
            <a:r>
              <a:rPr lang="en-US" sz="1800" dirty="0"/>
              <a:t>There are two major reasons a DoS attack occurs: </a:t>
            </a:r>
          </a:p>
          <a:p>
            <a:pPr marL="742950" lvl="1" indent="-285750" algn="just">
              <a:buFont typeface="Arial"/>
              <a:buChar char="•"/>
            </a:pPr>
            <a:r>
              <a:rPr lang="en-US" sz="1800" dirty="0"/>
              <a:t>A host or application fails to handle an unexpected condition, such as maliciously formatted input data, an unexpected interaction of system components, or simple resource exhaustion. </a:t>
            </a:r>
          </a:p>
          <a:p>
            <a:pPr marL="742950" lvl="1" indent="-285750" algn="just">
              <a:buFont typeface="Arial"/>
              <a:buChar char="•"/>
            </a:pPr>
            <a:r>
              <a:rPr lang="en-US" sz="1800" dirty="0"/>
              <a:t>A network, host, or application is unable to handle an enormous quantity of data, causing the system to crash or become extremely slow</a:t>
            </a:r>
            <a:r>
              <a:rPr lang="en-US" sz="1800" dirty="0" smtClean="0"/>
              <a:t>.</a:t>
            </a:r>
            <a:endParaRPr lang="en-US" sz="1800" dirty="0"/>
          </a:p>
        </p:txBody>
      </p:sp>
      <p:sp>
        <p:nvSpPr>
          <p:cNvPr id="141314" name="Rectangle 4"/>
          <p:cNvSpPr>
            <a:spLocks noGrp="1" noChangeArrowheads="1"/>
          </p:cNvSpPr>
          <p:nvPr>
            <p:ph type="title"/>
          </p:nvPr>
        </p:nvSpPr>
        <p:spPr>
          <a:xfrm>
            <a:off x="1313411" y="111767"/>
            <a:ext cx="7652614" cy="838200"/>
          </a:xfrm>
        </p:spPr>
        <p:txBody>
          <a:bodyPr/>
          <a:lstStyle/>
          <a:p>
            <a:pPr eaLnBrk="1" hangingPunct="1"/>
            <a:r>
              <a:rPr lang="en-US" dirty="0" smtClean="0">
                <a:latin typeface="Arial" charset="0"/>
              </a:rPr>
              <a:t/>
            </a:r>
            <a:br>
              <a:rPr lang="en-US" dirty="0" smtClean="0">
                <a:latin typeface="Arial" charset="0"/>
              </a:rPr>
            </a:br>
            <a:r>
              <a:rPr lang="en-US" sz="1800" dirty="0" err="1" smtClean="0">
                <a:latin typeface="Arial" charset="0"/>
              </a:rPr>
              <a:t>DoS</a:t>
            </a:r>
            <a:r>
              <a:rPr lang="en-US" sz="1800" dirty="0" smtClean="0">
                <a:latin typeface="Arial" charset="0"/>
              </a:rPr>
              <a:t> Attacks</a:t>
            </a:r>
            <a:r>
              <a:rPr lang="en-US" sz="1800" dirty="0">
                <a:latin typeface="Arial" charset="0"/>
              </a:rPr>
              <a:t/>
            </a:r>
            <a:br>
              <a:rPr lang="en-US" sz="1800" dirty="0">
                <a:latin typeface="Arial" charset="0"/>
              </a:rPr>
            </a:br>
            <a:r>
              <a:rPr lang="en-US" dirty="0" smtClean="0">
                <a:latin typeface="Arial" charset="0"/>
              </a:rPr>
              <a:t>DoS Attack</a:t>
            </a:r>
            <a:endParaRPr lang="en-US" dirty="0">
              <a:latin typeface="Arial" charset="0"/>
            </a:endParaRPr>
          </a:p>
        </p:txBody>
      </p:sp>
    </p:spTree>
    <p:extLst>
      <p:ext uri="{BB962C8B-B14F-4D97-AF65-F5344CB8AC3E}">
        <p14:creationId xmlns:p14="http://schemas.microsoft.com/office/powerpoint/2010/main" val="374958535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5" name="Rectangle 5"/>
          <p:cNvSpPr>
            <a:spLocks noGrp="1" noChangeArrowheads="1"/>
          </p:cNvSpPr>
          <p:nvPr>
            <p:ph type="body" sz="quarter" idx="10"/>
          </p:nvPr>
        </p:nvSpPr>
        <p:spPr>
          <a:xfrm>
            <a:off x="931024" y="1099279"/>
            <a:ext cx="7971781" cy="1563008"/>
          </a:xfrm>
        </p:spPr>
        <p:txBody>
          <a:bodyPr/>
          <a:lstStyle/>
          <a:p>
            <a:pPr marL="0" indent="0">
              <a:buNone/>
            </a:pPr>
            <a:r>
              <a:rPr lang="en-US" sz="2400" dirty="0" smtClean="0"/>
              <a:t>A </a:t>
            </a:r>
            <a:r>
              <a:rPr lang="en-US" sz="2400" b="1" dirty="0"/>
              <a:t>Distributed DoS Attack (DDoS)</a:t>
            </a:r>
            <a:r>
              <a:rPr lang="en-US" sz="2400" dirty="0"/>
              <a:t> is similar in intent to a DoS attack, except that a DDoS attack originates from multiple coordinated sources. </a:t>
            </a:r>
          </a:p>
        </p:txBody>
      </p:sp>
      <p:sp>
        <p:nvSpPr>
          <p:cNvPr id="141314" name="Rectangle 4"/>
          <p:cNvSpPr>
            <a:spLocks noGrp="1" noChangeArrowheads="1"/>
          </p:cNvSpPr>
          <p:nvPr>
            <p:ph type="title"/>
          </p:nvPr>
        </p:nvSpPr>
        <p:spPr>
          <a:xfrm>
            <a:off x="1330036" y="145017"/>
            <a:ext cx="7635989" cy="838200"/>
          </a:xfrm>
        </p:spPr>
        <p:txBody>
          <a:bodyPr/>
          <a:lstStyle/>
          <a:p>
            <a:pPr eaLnBrk="1" hangingPunct="1"/>
            <a:r>
              <a:rPr lang="en-US" dirty="0" smtClean="0">
                <a:latin typeface="Arial" charset="0"/>
              </a:rPr>
              <a:t/>
            </a:r>
            <a:br>
              <a:rPr lang="en-US" dirty="0" smtClean="0">
                <a:latin typeface="Arial" charset="0"/>
              </a:rPr>
            </a:br>
            <a:r>
              <a:rPr lang="en-US" sz="1800" dirty="0" err="1">
                <a:latin typeface="Arial" charset="0"/>
              </a:rPr>
              <a:t>DoS</a:t>
            </a:r>
            <a:r>
              <a:rPr lang="en-US" sz="1800" dirty="0">
                <a:latin typeface="Arial" charset="0"/>
              </a:rPr>
              <a:t> Attacks</a:t>
            </a:r>
            <a:br>
              <a:rPr lang="en-US" sz="1800" dirty="0">
                <a:latin typeface="Arial" charset="0"/>
              </a:rPr>
            </a:br>
            <a:r>
              <a:rPr lang="en-US" dirty="0" smtClean="0">
                <a:latin typeface="Arial" charset="0"/>
              </a:rPr>
              <a:t>DoS and DDoS</a:t>
            </a:r>
            <a:endParaRPr lang="en-US" dirty="0">
              <a:latin typeface="Arial" charset="0"/>
            </a:endParaRPr>
          </a:p>
        </p:txBody>
      </p:sp>
      <p:pic>
        <p:nvPicPr>
          <p:cNvPr id="3" name="Picture 2"/>
          <p:cNvPicPr>
            <a:picLocks noChangeAspect="1"/>
          </p:cNvPicPr>
          <p:nvPr/>
        </p:nvPicPr>
        <p:blipFill>
          <a:blip r:embed="rId3"/>
          <a:stretch>
            <a:fillRect/>
          </a:stretch>
        </p:blipFill>
        <p:spPr>
          <a:xfrm>
            <a:off x="705680" y="2662007"/>
            <a:ext cx="3710730" cy="2606266"/>
          </a:xfrm>
          <a:prstGeom prst="rect">
            <a:avLst/>
          </a:prstGeom>
        </p:spPr>
      </p:pic>
      <p:pic>
        <p:nvPicPr>
          <p:cNvPr id="4" name="Picture 3"/>
          <p:cNvPicPr>
            <a:picLocks noChangeAspect="1"/>
          </p:cNvPicPr>
          <p:nvPr/>
        </p:nvPicPr>
        <p:blipFill>
          <a:blip r:embed="rId4"/>
          <a:stretch>
            <a:fillRect/>
          </a:stretch>
        </p:blipFill>
        <p:spPr>
          <a:xfrm>
            <a:off x="5077338" y="2705083"/>
            <a:ext cx="3577923" cy="2563190"/>
          </a:xfrm>
          <a:prstGeom prst="rect">
            <a:avLst/>
          </a:prstGeom>
        </p:spPr>
      </p:pic>
      <p:pic>
        <p:nvPicPr>
          <p:cNvPr id="5" name="Picture 4"/>
          <p:cNvPicPr>
            <a:picLocks noChangeAspect="1"/>
          </p:cNvPicPr>
          <p:nvPr/>
        </p:nvPicPr>
        <p:blipFill>
          <a:blip r:embed="rId5"/>
          <a:stretch>
            <a:fillRect/>
          </a:stretch>
        </p:blipFill>
        <p:spPr>
          <a:xfrm>
            <a:off x="4982639" y="4302692"/>
            <a:ext cx="1187652" cy="548777"/>
          </a:xfrm>
          <a:prstGeom prst="rect">
            <a:avLst/>
          </a:prstGeom>
        </p:spPr>
      </p:pic>
    </p:spTree>
    <p:extLst>
      <p:ext uri="{BB962C8B-B14F-4D97-AF65-F5344CB8AC3E}">
        <p14:creationId xmlns:p14="http://schemas.microsoft.com/office/powerpoint/2010/main" val="158254219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5" name="Rectangle 5"/>
          <p:cNvSpPr>
            <a:spLocks noGrp="1" noChangeArrowheads="1"/>
          </p:cNvSpPr>
          <p:nvPr>
            <p:ph type="body" sz="quarter" idx="10"/>
          </p:nvPr>
        </p:nvSpPr>
        <p:spPr>
          <a:xfrm>
            <a:off x="731520" y="1113906"/>
            <a:ext cx="4854633" cy="4472248"/>
          </a:xfrm>
        </p:spPr>
        <p:txBody>
          <a:bodyPr/>
          <a:lstStyle/>
          <a:p>
            <a:pPr algn="just"/>
            <a:r>
              <a:rPr lang="en-US" sz="1800" dirty="0">
                <a:latin typeface="Arial" charset="0"/>
              </a:rPr>
              <a:t>Among the most difficult to completely eliminate because they require so little effort to execute</a:t>
            </a:r>
            <a:r>
              <a:rPr lang="en-US" sz="1800" dirty="0" smtClean="0">
                <a:latin typeface="Arial" charset="0"/>
              </a:rPr>
              <a:t>.</a:t>
            </a:r>
            <a:endParaRPr lang="en-US" sz="1800" dirty="0">
              <a:latin typeface="Arial" charset="0"/>
            </a:endParaRPr>
          </a:p>
          <a:p>
            <a:pPr algn="just"/>
            <a:r>
              <a:rPr lang="en-US" sz="1800" dirty="0">
                <a:latin typeface="Arial" charset="0"/>
              </a:rPr>
              <a:t>Types of DoS attacks include:</a:t>
            </a:r>
          </a:p>
          <a:p>
            <a:pPr marL="800100" lvl="1" indent="-342900" algn="just">
              <a:buFont typeface="Arial"/>
              <a:buChar char="•"/>
            </a:pPr>
            <a:r>
              <a:rPr lang="en-US" sz="1800" dirty="0">
                <a:latin typeface="Arial" charset="0"/>
              </a:rPr>
              <a:t>Ping of death </a:t>
            </a:r>
          </a:p>
          <a:p>
            <a:pPr marL="800100" lvl="1" indent="-342900" algn="just">
              <a:buFont typeface="Arial"/>
              <a:buChar char="•"/>
            </a:pPr>
            <a:r>
              <a:rPr lang="en-US" sz="1800" dirty="0">
                <a:latin typeface="Arial" charset="0"/>
              </a:rPr>
              <a:t>Smurf Attack</a:t>
            </a:r>
          </a:p>
          <a:p>
            <a:pPr marL="800100" lvl="1" indent="-342900" algn="just">
              <a:buFont typeface="Arial"/>
              <a:buChar char="•"/>
            </a:pPr>
            <a:r>
              <a:rPr lang="en-US" sz="1800" dirty="0">
                <a:latin typeface="Arial" charset="0"/>
              </a:rPr>
              <a:t>TCP SYN flood attack</a:t>
            </a:r>
          </a:p>
          <a:p>
            <a:pPr algn="just"/>
            <a:r>
              <a:rPr lang="en-US" sz="1800" dirty="0">
                <a:latin typeface="Arial" charset="0"/>
              </a:rPr>
              <a:t>Others </a:t>
            </a:r>
            <a:r>
              <a:rPr lang="en-US" sz="1800" dirty="0">
                <a:solidFill>
                  <a:schemeClr val="tx1"/>
                </a:solidFill>
                <a:latin typeface="Arial" charset="0"/>
              </a:rPr>
              <a:t>include packet fragmentation and reassembly, E-mail bombs, CPU hogging, Malicious applets, Misconfiguring routers, the chargen attack, out-of-band </a:t>
            </a:r>
            <a:r>
              <a:rPr lang="en-US" sz="1800" dirty="0" smtClean="0">
                <a:solidFill>
                  <a:schemeClr val="tx1"/>
                </a:solidFill>
                <a:latin typeface="Arial" charset="0"/>
              </a:rPr>
              <a:t>attacks, </a:t>
            </a:r>
            <a:r>
              <a:rPr lang="en-US" sz="1800" dirty="0">
                <a:solidFill>
                  <a:schemeClr val="tx1"/>
                </a:solidFill>
                <a:latin typeface="Arial" charset="0"/>
              </a:rPr>
              <a:t>such as WinNuke, Land.c, Teardrop.c, </a:t>
            </a:r>
            <a:r>
              <a:rPr lang="en-US" sz="1800" dirty="0" smtClean="0">
                <a:solidFill>
                  <a:schemeClr val="tx1"/>
                </a:solidFill>
                <a:latin typeface="Arial" charset="0"/>
              </a:rPr>
              <a:t>and Targa.c.</a:t>
            </a:r>
            <a:endParaRPr lang="en-US" sz="1800" dirty="0">
              <a:solidFill>
                <a:schemeClr val="tx1"/>
              </a:solidFill>
              <a:latin typeface="Arial" charset="0"/>
            </a:endParaRPr>
          </a:p>
        </p:txBody>
      </p:sp>
      <p:sp>
        <p:nvSpPr>
          <p:cNvPr id="141314" name="Rectangle 4"/>
          <p:cNvSpPr>
            <a:spLocks noGrp="1" noChangeArrowheads="1"/>
          </p:cNvSpPr>
          <p:nvPr>
            <p:ph type="title"/>
          </p:nvPr>
        </p:nvSpPr>
        <p:spPr>
          <a:xfrm>
            <a:off x="1330036" y="161642"/>
            <a:ext cx="7635989" cy="838200"/>
          </a:xfrm>
        </p:spPr>
        <p:txBody>
          <a:bodyPr/>
          <a:lstStyle/>
          <a:p>
            <a:pPr eaLnBrk="1" hangingPunct="1"/>
            <a:r>
              <a:rPr lang="en-US" sz="1800" dirty="0" err="1">
                <a:latin typeface="Arial" charset="0"/>
              </a:rPr>
              <a:t>DoS</a:t>
            </a:r>
            <a:r>
              <a:rPr lang="en-US" sz="1800" dirty="0">
                <a:latin typeface="Arial" charset="0"/>
              </a:rPr>
              <a:t> Attacks</a:t>
            </a:r>
            <a:br>
              <a:rPr lang="en-US" sz="1800" dirty="0">
                <a:latin typeface="Arial" charset="0"/>
              </a:rPr>
            </a:br>
            <a:r>
              <a:rPr lang="en-US" dirty="0">
                <a:latin typeface="Arial" charset="0"/>
              </a:rPr>
              <a:t>Types </a:t>
            </a:r>
            <a:r>
              <a:rPr lang="en-US" dirty="0" smtClean="0">
                <a:latin typeface="Arial" charset="0"/>
              </a:rPr>
              <a:t>of DoS</a:t>
            </a:r>
            <a:r>
              <a:rPr lang="en-US" dirty="0">
                <a:latin typeface="Arial" charset="0"/>
              </a:rPr>
              <a:t> </a:t>
            </a:r>
            <a:r>
              <a:rPr lang="en-US" dirty="0" smtClean="0">
                <a:latin typeface="Arial" charset="0"/>
              </a:rPr>
              <a:t>Attacks</a:t>
            </a:r>
            <a:endParaRPr lang="en-US" dirty="0">
              <a:latin typeface="Arial" charset="0"/>
            </a:endParaRPr>
          </a:p>
        </p:txBody>
      </p:sp>
      <p:pic>
        <p:nvPicPr>
          <p:cNvPr id="2" name="Picture 1"/>
          <p:cNvPicPr>
            <a:picLocks noChangeAspect="1"/>
          </p:cNvPicPr>
          <p:nvPr/>
        </p:nvPicPr>
        <p:blipFill>
          <a:blip r:embed="rId3"/>
          <a:stretch>
            <a:fillRect/>
          </a:stretch>
        </p:blipFill>
        <p:spPr>
          <a:xfrm>
            <a:off x="5719145" y="1113905"/>
            <a:ext cx="3371779" cy="4073237"/>
          </a:xfrm>
          <a:prstGeom prst="rect">
            <a:avLst/>
          </a:prstGeom>
        </p:spPr>
      </p:pic>
    </p:spTree>
    <p:extLst>
      <p:ext uri="{BB962C8B-B14F-4D97-AF65-F5344CB8AC3E}">
        <p14:creationId xmlns:p14="http://schemas.microsoft.com/office/powerpoint/2010/main" val="32836007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77415" name="Rectangle 7"/>
          <p:cNvSpPr>
            <a:spLocks noGrp="1" noChangeArrowheads="1"/>
          </p:cNvSpPr>
          <p:nvPr>
            <p:ph type="body" sz="quarter" idx="10"/>
          </p:nvPr>
        </p:nvSpPr>
        <p:spPr>
          <a:xfrm>
            <a:off x="714895" y="1066029"/>
            <a:ext cx="8103668" cy="4154370"/>
          </a:xfrm>
        </p:spPr>
        <p:txBody>
          <a:bodyPr/>
          <a:lstStyle/>
          <a:p>
            <a:r>
              <a:rPr lang="en-US" dirty="0">
                <a:solidFill>
                  <a:schemeClr val="bg2"/>
                </a:solidFill>
                <a:latin typeface="Arial" charset="0"/>
              </a:rPr>
              <a:t>Legacy attack that sent an echo request in an IP packet larger than the maximum packet size of 65,535 </a:t>
            </a:r>
            <a:r>
              <a:rPr lang="en-US" dirty="0" smtClean="0">
                <a:solidFill>
                  <a:schemeClr val="bg2"/>
                </a:solidFill>
                <a:latin typeface="Arial" charset="0"/>
              </a:rPr>
              <a:t>bytes. Sending </a:t>
            </a:r>
            <a:r>
              <a:rPr lang="en-US" dirty="0">
                <a:solidFill>
                  <a:schemeClr val="bg2"/>
                </a:solidFill>
                <a:latin typeface="Arial" charset="0"/>
              </a:rPr>
              <a:t>a ping of this size can crash the target computer. </a:t>
            </a:r>
          </a:p>
          <a:p>
            <a:r>
              <a:rPr lang="en-US" dirty="0">
                <a:solidFill>
                  <a:schemeClr val="bg2"/>
                </a:solidFill>
                <a:latin typeface="Arial" charset="0"/>
              </a:rPr>
              <a:t>A variant of this attack is to crash a system by sending ICMP fragments, which </a:t>
            </a:r>
            <a:r>
              <a:rPr lang="en-US" dirty="0" smtClean="0">
                <a:solidFill>
                  <a:schemeClr val="bg2"/>
                </a:solidFill>
                <a:latin typeface="Arial" charset="0"/>
              </a:rPr>
              <a:t>fills </a:t>
            </a:r>
            <a:r>
              <a:rPr lang="en-US" dirty="0">
                <a:solidFill>
                  <a:schemeClr val="bg2"/>
                </a:solidFill>
                <a:latin typeface="Arial" charset="0"/>
              </a:rPr>
              <a:t>the </a:t>
            </a:r>
            <a:r>
              <a:rPr lang="en-US" dirty="0">
                <a:latin typeface="Arial" charset="0"/>
              </a:rPr>
              <a:t>reassembly buffers of the target.</a:t>
            </a:r>
          </a:p>
        </p:txBody>
      </p:sp>
      <p:sp>
        <p:nvSpPr>
          <p:cNvPr id="143362" name="Rectangle 6"/>
          <p:cNvSpPr>
            <a:spLocks noGrp="1" noChangeArrowheads="1"/>
          </p:cNvSpPr>
          <p:nvPr>
            <p:ph type="title"/>
          </p:nvPr>
        </p:nvSpPr>
        <p:spPr>
          <a:xfrm>
            <a:off x="1296785" y="145017"/>
            <a:ext cx="7669240" cy="838200"/>
          </a:xfrm>
        </p:spPr>
        <p:txBody>
          <a:bodyPr/>
          <a:lstStyle/>
          <a:p>
            <a:pPr eaLnBrk="1" hangingPunct="1"/>
            <a:r>
              <a:rPr lang="en-US" sz="1800" dirty="0" err="1">
                <a:latin typeface="Arial" charset="0"/>
              </a:rPr>
              <a:t>DoS</a:t>
            </a:r>
            <a:r>
              <a:rPr lang="en-US" sz="1800" dirty="0">
                <a:latin typeface="Arial" charset="0"/>
              </a:rPr>
              <a:t> Attacks</a:t>
            </a:r>
            <a:br>
              <a:rPr lang="en-US" sz="1800" dirty="0">
                <a:latin typeface="Arial" charset="0"/>
              </a:rPr>
            </a:br>
            <a:r>
              <a:rPr lang="en-US" dirty="0">
                <a:latin typeface="Arial" charset="0"/>
              </a:rPr>
              <a:t>Ping of </a:t>
            </a:r>
            <a:r>
              <a:rPr lang="en-US" dirty="0" smtClean="0">
                <a:latin typeface="Arial" charset="0"/>
              </a:rPr>
              <a:t>Death</a:t>
            </a:r>
            <a:endParaRPr lang="en-US" dirty="0">
              <a:latin typeface="Arial" charset="0"/>
            </a:endParaRPr>
          </a:p>
        </p:txBody>
      </p:sp>
      <p:pic>
        <p:nvPicPr>
          <p:cNvPr id="2" name="Picture 1"/>
          <p:cNvPicPr>
            <a:picLocks noChangeAspect="1"/>
          </p:cNvPicPr>
          <p:nvPr/>
        </p:nvPicPr>
        <p:blipFill rotWithShape="1">
          <a:blip r:embed="rId3"/>
          <a:srcRect t="5256"/>
          <a:stretch/>
        </p:blipFill>
        <p:spPr>
          <a:xfrm>
            <a:off x="1541838" y="2885663"/>
            <a:ext cx="5906366" cy="2534236"/>
          </a:xfrm>
          <a:prstGeom prst="rect">
            <a:avLst/>
          </a:prstGeom>
        </p:spPr>
      </p:pic>
    </p:spTree>
    <p:extLst>
      <p:ext uri="{BB962C8B-B14F-4D97-AF65-F5344CB8AC3E}">
        <p14:creationId xmlns:p14="http://schemas.microsoft.com/office/powerpoint/2010/main" val="427289217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658307" name="Rectangle 3"/>
          <p:cNvSpPr>
            <a:spLocks noGrp="1" noChangeArrowheads="1"/>
          </p:cNvSpPr>
          <p:nvPr>
            <p:ph type="body" sz="quarter" idx="10"/>
          </p:nvPr>
        </p:nvSpPr>
        <p:spPr>
          <a:xfrm>
            <a:off x="239713" y="1086037"/>
            <a:ext cx="8578850" cy="4400364"/>
          </a:xfrm>
        </p:spPr>
        <p:txBody>
          <a:bodyPr/>
          <a:lstStyle/>
          <a:p>
            <a:pPr>
              <a:defRPr/>
            </a:pPr>
            <a:r>
              <a:rPr lang="en-US" dirty="0" smtClean="0">
                <a:ea typeface="+mn-ea"/>
              </a:rPr>
              <a:t>A Smurf </a:t>
            </a:r>
            <a:r>
              <a:rPr lang="en-US" dirty="0">
                <a:ea typeface="+mn-ea"/>
              </a:rPr>
              <a:t>Attack is a </a:t>
            </a:r>
            <a:r>
              <a:rPr lang="en-US" dirty="0" err="1" smtClean="0">
                <a:ea typeface="+mn-ea"/>
              </a:rPr>
              <a:t>DDoS</a:t>
            </a:r>
            <a:r>
              <a:rPr lang="en-US" dirty="0" smtClean="0">
                <a:ea typeface="+mn-ea"/>
              </a:rPr>
              <a:t> attack </a:t>
            </a:r>
            <a:r>
              <a:rPr lang="en-US" dirty="0">
                <a:ea typeface="+mn-ea"/>
              </a:rPr>
              <a:t>in which large numbers of </a:t>
            </a:r>
            <a:r>
              <a:rPr lang="en-US" dirty="0" smtClean="0">
                <a:ea typeface="+mn-ea"/>
              </a:rPr>
              <a:t>ICMP </a:t>
            </a:r>
            <a:r>
              <a:rPr lang="en-US" dirty="0">
                <a:ea typeface="+mn-ea"/>
              </a:rPr>
              <a:t>packets with the intended victim's spoofed source IP are broadcast to a computer </a:t>
            </a:r>
            <a:r>
              <a:rPr lang="en-US" dirty="0" smtClean="0">
                <a:ea typeface="+mn-ea"/>
              </a:rPr>
              <a:t>network. </a:t>
            </a:r>
            <a:endParaRPr lang="en-US" dirty="0">
              <a:ea typeface="+mn-ea"/>
            </a:endParaRPr>
          </a:p>
          <a:p>
            <a:pPr>
              <a:defRPr/>
            </a:pPr>
            <a:r>
              <a:rPr lang="en-US" dirty="0" smtClean="0">
                <a:solidFill>
                  <a:schemeClr val="tx1"/>
                </a:solidFill>
                <a:ea typeface="+mn-ea"/>
              </a:rPr>
              <a:t>This attack sends a large number of ICMP requests to directed broadcast addresses, all with spoofed source addresses on the same network as the respective directed broadcast. </a:t>
            </a:r>
          </a:p>
          <a:p>
            <a:pPr marL="800100" lvl="1" indent="-342900">
              <a:buFont typeface="Arial"/>
              <a:buChar char="•"/>
              <a:defRPr/>
            </a:pPr>
            <a:r>
              <a:rPr lang="en-US" dirty="0" smtClean="0">
                <a:solidFill>
                  <a:schemeClr val="tx1"/>
                </a:solidFill>
              </a:rPr>
              <a:t>If the routing device delivering traffic to those broadcast addresses forwards the directed broadcasts, all hosts on the destination networks send ICMP replies, multiplying the traffic by the number of hosts on the networks. </a:t>
            </a:r>
          </a:p>
          <a:p>
            <a:pPr marL="800100" lvl="1" indent="-342900">
              <a:buFont typeface="Arial"/>
              <a:buChar char="•"/>
              <a:defRPr/>
            </a:pPr>
            <a:r>
              <a:rPr lang="en-US" dirty="0" smtClean="0">
                <a:solidFill>
                  <a:schemeClr val="tx1"/>
                </a:solidFill>
              </a:rPr>
              <a:t>On a multi</a:t>
            </a:r>
            <a:r>
              <a:rPr lang="en-US" strike="sngStrike" dirty="0" smtClean="0">
                <a:solidFill>
                  <a:schemeClr val="tx1"/>
                </a:solidFill>
              </a:rPr>
              <a:t>-</a:t>
            </a:r>
            <a:r>
              <a:rPr lang="en-US" dirty="0" smtClean="0">
                <a:solidFill>
                  <a:schemeClr val="tx1"/>
                </a:solidFill>
              </a:rPr>
              <a:t>access broadcast network, hundreds of machines might reply to each packet</a:t>
            </a:r>
            <a:r>
              <a:rPr lang="en-US" dirty="0" smtClean="0"/>
              <a:t>. </a:t>
            </a:r>
            <a:endParaRPr lang="en-US" b="1" dirty="0" smtClean="0">
              <a:solidFill>
                <a:schemeClr val="hlink"/>
              </a:solidFill>
              <a:effectLst>
                <a:outerShdw blurRad="38100" dist="38100" dir="2700000" algn="tl">
                  <a:srgbClr val="C0C0C0"/>
                </a:outerShdw>
              </a:effectLst>
            </a:endParaRPr>
          </a:p>
        </p:txBody>
      </p:sp>
      <p:sp>
        <p:nvSpPr>
          <p:cNvPr id="144386" name="Rectangle 2"/>
          <p:cNvSpPr>
            <a:spLocks noGrp="1" noChangeArrowheads="1"/>
          </p:cNvSpPr>
          <p:nvPr>
            <p:ph type="title"/>
          </p:nvPr>
        </p:nvSpPr>
        <p:spPr>
          <a:xfrm>
            <a:off x="1263535" y="111767"/>
            <a:ext cx="7702490" cy="838200"/>
          </a:xfrm>
        </p:spPr>
        <p:txBody>
          <a:bodyPr/>
          <a:lstStyle/>
          <a:p>
            <a:pPr eaLnBrk="1" hangingPunct="1"/>
            <a:r>
              <a:rPr lang="en-US" dirty="0" smtClean="0">
                <a:latin typeface="Arial" charset="0"/>
              </a:rPr>
              <a:t/>
            </a:r>
            <a:br>
              <a:rPr lang="en-US" dirty="0" smtClean="0">
                <a:latin typeface="Arial" charset="0"/>
              </a:rPr>
            </a:br>
            <a:r>
              <a:rPr lang="en-US" sz="1800" dirty="0" err="1">
                <a:latin typeface="Arial" charset="0"/>
              </a:rPr>
              <a:t>DoS</a:t>
            </a:r>
            <a:r>
              <a:rPr lang="en-US" sz="1800" dirty="0">
                <a:latin typeface="Arial" charset="0"/>
              </a:rPr>
              <a:t> Attacks</a:t>
            </a:r>
            <a:br>
              <a:rPr lang="en-US" sz="1800" dirty="0">
                <a:latin typeface="Arial" charset="0"/>
              </a:rPr>
            </a:br>
            <a:r>
              <a:rPr lang="en-US" dirty="0">
                <a:latin typeface="Arial" charset="0"/>
              </a:rPr>
              <a:t>Smurf Attack</a:t>
            </a:r>
          </a:p>
        </p:txBody>
      </p:sp>
    </p:spTree>
    <p:extLst>
      <p:ext uri="{BB962C8B-B14F-4D97-AF65-F5344CB8AC3E}">
        <p14:creationId xmlns:p14="http://schemas.microsoft.com/office/powerpoint/2010/main" val="173410123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5410" name="Rectangle 2"/>
          <p:cNvSpPr>
            <a:spLocks noGrp="1" noChangeArrowheads="1"/>
          </p:cNvSpPr>
          <p:nvPr>
            <p:ph type="title"/>
          </p:nvPr>
        </p:nvSpPr>
        <p:spPr>
          <a:xfrm>
            <a:off x="1363287" y="111767"/>
            <a:ext cx="7602738" cy="838200"/>
          </a:xfrm>
        </p:spPr>
        <p:txBody>
          <a:bodyPr/>
          <a:lstStyle/>
          <a:p>
            <a:pPr eaLnBrk="1" hangingPunct="1"/>
            <a:r>
              <a:rPr lang="en-US" dirty="0">
                <a:latin typeface="Arial" charset="0"/>
              </a:rPr>
              <a:t/>
            </a:r>
            <a:br>
              <a:rPr lang="en-US" dirty="0">
                <a:latin typeface="Arial" charset="0"/>
              </a:rPr>
            </a:br>
            <a:r>
              <a:rPr lang="en-US" sz="1800" dirty="0" err="1">
                <a:latin typeface="Arial" charset="0"/>
              </a:rPr>
              <a:t>DoS</a:t>
            </a:r>
            <a:r>
              <a:rPr lang="en-US" sz="1800" dirty="0">
                <a:latin typeface="Arial" charset="0"/>
              </a:rPr>
              <a:t> Attacks</a:t>
            </a:r>
            <a:r>
              <a:rPr lang="en-US" sz="1800" dirty="0" smtClean="0">
                <a:latin typeface="Arial" charset="0"/>
              </a:rPr>
              <a:t/>
            </a:r>
            <a:br>
              <a:rPr lang="en-US" sz="1800" dirty="0" smtClean="0">
                <a:latin typeface="Arial" charset="0"/>
              </a:rPr>
            </a:br>
            <a:r>
              <a:rPr lang="en-US" dirty="0" smtClean="0">
                <a:latin typeface="Arial" charset="0"/>
              </a:rPr>
              <a:t>Smurf Attack Cont.</a:t>
            </a:r>
            <a:endParaRPr lang="en-US" dirty="0">
              <a:latin typeface="Arial" charset="0"/>
            </a:endParaRPr>
          </a:p>
        </p:txBody>
      </p:sp>
      <p:pic>
        <p:nvPicPr>
          <p:cNvPr id="2" name="Picture 1"/>
          <p:cNvPicPr>
            <a:picLocks noChangeAspect="1"/>
          </p:cNvPicPr>
          <p:nvPr/>
        </p:nvPicPr>
        <p:blipFill>
          <a:blip r:embed="rId3"/>
          <a:stretch>
            <a:fillRect/>
          </a:stretch>
        </p:blipFill>
        <p:spPr>
          <a:xfrm>
            <a:off x="1516169" y="1012122"/>
            <a:ext cx="5539101" cy="4457654"/>
          </a:xfrm>
          <a:prstGeom prst="rect">
            <a:avLst/>
          </a:prstGeom>
        </p:spPr>
      </p:pic>
    </p:spTree>
    <p:extLst>
      <p:ext uri="{BB962C8B-B14F-4D97-AF65-F5344CB8AC3E}">
        <p14:creationId xmlns:p14="http://schemas.microsoft.com/office/powerpoint/2010/main" val="155041795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5" name="Rectangle 3"/>
          <p:cNvSpPr>
            <a:spLocks noGrp="1" noChangeArrowheads="1"/>
          </p:cNvSpPr>
          <p:nvPr>
            <p:ph type="body" sz="quarter" idx="10"/>
          </p:nvPr>
        </p:nvSpPr>
        <p:spPr>
          <a:xfrm>
            <a:off x="881149" y="1257732"/>
            <a:ext cx="7937414" cy="4195417"/>
          </a:xfrm>
        </p:spPr>
        <p:txBody>
          <a:bodyPr/>
          <a:lstStyle/>
          <a:p>
            <a:pPr marL="0" indent="0" algn="just">
              <a:buNone/>
            </a:pPr>
            <a:r>
              <a:rPr lang="en-US" dirty="0">
                <a:latin typeface="Arial" charset="0"/>
              </a:rPr>
              <a:t>A flood of TCP SYN packets is sent, often with a forged sender address. </a:t>
            </a:r>
          </a:p>
          <a:p>
            <a:pPr marL="800100" lvl="1" indent="-342900" algn="just">
              <a:buFont typeface="Arial"/>
              <a:buChar char="•"/>
            </a:pPr>
            <a:r>
              <a:rPr lang="en-US" dirty="0">
                <a:latin typeface="Arial" charset="0"/>
              </a:rPr>
              <a:t>Each packet is handled like a connection request, causing the server to spawn a half-open (embryonic) connection by sending back a TCP SYN-ACK packet and waiting for a packet in response from the sender address. </a:t>
            </a:r>
          </a:p>
          <a:p>
            <a:pPr marL="800100" lvl="1" indent="-342900" algn="just">
              <a:buFont typeface="Arial"/>
              <a:buChar char="•"/>
            </a:pPr>
            <a:r>
              <a:rPr lang="en-US" dirty="0">
                <a:latin typeface="Arial" charset="0"/>
              </a:rPr>
              <a:t>However, because the sender address is forged, the response never comes. </a:t>
            </a:r>
          </a:p>
          <a:p>
            <a:pPr marL="800100" lvl="1" indent="-342900" algn="just">
              <a:buFont typeface="Arial"/>
              <a:buChar char="•"/>
            </a:pPr>
            <a:r>
              <a:rPr lang="en-US" dirty="0">
                <a:latin typeface="Arial" charset="0"/>
              </a:rPr>
              <a:t>These half-open connections saturate the number of available connections the server is able to make, keeping it from responding to legitimate requests until after the attack ends.</a:t>
            </a:r>
          </a:p>
        </p:txBody>
      </p:sp>
      <p:sp>
        <p:nvSpPr>
          <p:cNvPr id="146434" name="Rectangle 2"/>
          <p:cNvSpPr>
            <a:spLocks noGrp="1" noChangeArrowheads="1"/>
          </p:cNvSpPr>
          <p:nvPr>
            <p:ph type="title"/>
          </p:nvPr>
        </p:nvSpPr>
        <p:spPr>
          <a:xfrm>
            <a:off x="1263535" y="78517"/>
            <a:ext cx="7702490" cy="838200"/>
          </a:xfrm>
        </p:spPr>
        <p:txBody>
          <a:bodyPr/>
          <a:lstStyle/>
          <a:p>
            <a:pPr eaLnBrk="1" hangingPunct="1"/>
            <a:r>
              <a:rPr lang="en-US" dirty="0" smtClean="0">
                <a:latin typeface="Arial" charset="0"/>
              </a:rPr>
              <a:t/>
            </a:r>
            <a:br>
              <a:rPr lang="en-US" dirty="0" smtClean="0">
                <a:latin typeface="Arial" charset="0"/>
              </a:rPr>
            </a:br>
            <a:r>
              <a:rPr lang="en-US" sz="1800" dirty="0" err="1">
                <a:latin typeface="Arial" charset="0"/>
              </a:rPr>
              <a:t>DoS</a:t>
            </a:r>
            <a:r>
              <a:rPr lang="en-US" sz="1800" dirty="0">
                <a:latin typeface="Arial" charset="0"/>
              </a:rPr>
              <a:t> Attacks</a:t>
            </a:r>
            <a:br>
              <a:rPr lang="en-US" sz="1800" dirty="0">
                <a:latin typeface="Arial" charset="0"/>
              </a:rPr>
            </a:br>
            <a:r>
              <a:rPr lang="en-US" dirty="0">
                <a:latin typeface="Arial" charset="0"/>
              </a:rPr>
              <a:t>SYN Flood Attack</a:t>
            </a:r>
          </a:p>
        </p:txBody>
      </p:sp>
    </p:spTree>
    <p:extLst>
      <p:ext uri="{BB962C8B-B14F-4D97-AF65-F5344CB8AC3E}">
        <p14:creationId xmlns:p14="http://schemas.microsoft.com/office/powerpoint/2010/main" val="308613740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6434" name="Rectangle 2"/>
          <p:cNvSpPr>
            <a:spLocks noGrp="1" noChangeArrowheads="1"/>
          </p:cNvSpPr>
          <p:nvPr>
            <p:ph type="title"/>
          </p:nvPr>
        </p:nvSpPr>
        <p:spPr>
          <a:xfrm>
            <a:off x="1130531" y="78517"/>
            <a:ext cx="7835494" cy="838200"/>
          </a:xfrm>
        </p:spPr>
        <p:txBody>
          <a:bodyPr/>
          <a:lstStyle/>
          <a:p>
            <a:pPr eaLnBrk="1" hangingPunct="1"/>
            <a:r>
              <a:rPr lang="en-US" dirty="0">
                <a:latin typeface="Arial" charset="0"/>
              </a:rPr>
              <a:t/>
            </a:r>
            <a:br>
              <a:rPr lang="en-US" dirty="0">
                <a:latin typeface="Arial" charset="0"/>
              </a:rPr>
            </a:br>
            <a:r>
              <a:rPr lang="en-US" sz="1800" dirty="0" err="1">
                <a:latin typeface="Arial" charset="0"/>
              </a:rPr>
              <a:t>DoS</a:t>
            </a:r>
            <a:r>
              <a:rPr lang="en-US" sz="1800" dirty="0">
                <a:latin typeface="Arial" charset="0"/>
              </a:rPr>
              <a:t> Attacks</a:t>
            </a:r>
            <a:br>
              <a:rPr lang="en-US" sz="1800" dirty="0">
                <a:latin typeface="Arial" charset="0"/>
              </a:rPr>
            </a:br>
            <a:r>
              <a:rPr lang="en-US" dirty="0">
                <a:latin typeface="Arial" charset="0"/>
              </a:rPr>
              <a:t>SYN Flood </a:t>
            </a:r>
            <a:r>
              <a:rPr lang="en-US" dirty="0" smtClean="0">
                <a:latin typeface="Arial" charset="0"/>
              </a:rPr>
              <a:t>Attack Cont</a:t>
            </a:r>
            <a:r>
              <a:rPr lang="en-US" dirty="0">
                <a:latin typeface="Arial" charset="0"/>
              </a:rPr>
              <a:t>.</a:t>
            </a:r>
          </a:p>
        </p:txBody>
      </p:sp>
      <p:pic>
        <p:nvPicPr>
          <p:cNvPr id="3" name="Picture 2"/>
          <p:cNvPicPr>
            <a:picLocks noChangeAspect="1"/>
          </p:cNvPicPr>
          <p:nvPr/>
        </p:nvPicPr>
        <p:blipFill>
          <a:blip r:embed="rId3"/>
          <a:stretch>
            <a:fillRect/>
          </a:stretch>
        </p:blipFill>
        <p:spPr>
          <a:xfrm>
            <a:off x="1788304" y="866526"/>
            <a:ext cx="5516958" cy="4636499"/>
          </a:xfrm>
          <a:prstGeom prst="rect">
            <a:avLst/>
          </a:prstGeom>
        </p:spPr>
      </p:pic>
    </p:spTree>
    <p:extLst>
      <p:ext uri="{BB962C8B-B14F-4D97-AF65-F5344CB8AC3E}">
        <p14:creationId xmlns:p14="http://schemas.microsoft.com/office/powerpoint/2010/main" val="174277247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5" name="Rectangle 3"/>
          <p:cNvSpPr>
            <a:spLocks noGrp="1" noChangeArrowheads="1"/>
          </p:cNvSpPr>
          <p:nvPr>
            <p:ph type="body" sz="quarter" idx="10"/>
          </p:nvPr>
        </p:nvSpPr>
        <p:spPr>
          <a:xfrm>
            <a:off x="881149" y="1108107"/>
            <a:ext cx="7937414" cy="4394918"/>
          </a:xfrm>
        </p:spPr>
        <p:txBody>
          <a:bodyPr/>
          <a:lstStyle/>
          <a:p>
            <a:pPr marL="0" indent="0">
              <a:buNone/>
            </a:pPr>
            <a:r>
              <a:rPr lang="en-US" dirty="0"/>
              <a:t>There are five basic ways that DoS attacks can do harm:</a:t>
            </a:r>
          </a:p>
          <a:p>
            <a:pPr marL="693738" indent="-457200">
              <a:buFont typeface="+mj-lt"/>
              <a:buAutoNum type="arabicPeriod"/>
            </a:pPr>
            <a:r>
              <a:rPr lang="en-US" dirty="0"/>
              <a:t>Consumption of resources, such as bandwidth, disk space, or processor </a:t>
            </a:r>
            <a:r>
              <a:rPr lang="en-US" dirty="0" smtClean="0"/>
              <a:t>time.</a:t>
            </a:r>
            <a:endParaRPr lang="en-US" dirty="0"/>
          </a:p>
          <a:p>
            <a:pPr marL="693738" indent="-457200">
              <a:buFont typeface="+mj-lt"/>
              <a:buAutoNum type="arabicPeriod"/>
            </a:pPr>
            <a:r>
              <a:rPr lang="en-US" dirty="0"/>
              <a:t>Disruption of configuration information, such as routing </a:t>
            </a:r>
            <a:r>
              <a:rPr lang="en-US" dirty="0" smtClean="0"/>
              <a:t>information.</a:t>
            </a:r>
            <a:endParaRPr lang="en-US" dirty="0"/>
          </a:p>
          <a:p>
            <a:pPr marL="693738" indent="-457200">
              <a:buFont typeface="+mj-lt"/>
              <a:buAutoNum type="arabicPeriod"/>
            </a:pPr>
            <a:r>
              <a:rPr lang="en-US" dirty="0"/>
              <a:t>Disruption of state information, such as unsolicited resetting of TCP </a:t>
            </a:r>
            <a:r>
              <a:rPr lang="en-US" dirty="0" smtClean="0"/>
              <a:t>sessions.</a:t>
            </a:r>
            <a:endParaRPr lang="en-US" dirty="0"/>
          </a:p>
          <a:p>
            <a:pPr marL="693738" indent="-457200">
              <a:buFont typeface="+mj-lt"/>
              <a:buAutoNum type="arabicPeriod"/>
            </a:pPr>
            <a:r>
              <a:rPr lang="en-US" dirty="0"/>
              <a:t>Disruption of physical network </a:t>
            </a:r>
            <a:r>
              <a:rPr lang="en-US" dirty="0" smtClean="0"/>
              <a:t>components.</a:t>
            </a:r>
            <a:endParaRPr lang="en-US" dirty="0"/>
          </a:p>
          <a:p>
            <a:pPr marL="693738" indent="-457200">
              <a:buFont typeface="+mj-lt"/>
              <a:buAutoNum type="arabicPeriod"/>
            </a:pPr>
            <a:r>
              <a:rPr lang="en-US" dirty="0"/>
              <a:t>Obstruction of communication between the victim and </a:t>
            </a:r>
            <a:r>
              <a:rPr lang="en-US" dirty="0" smtClean="0"/>
              <a:t>others.</a:t>
            </a:r>
            <a:endParaRPr lang="en-US" dirty="0"/>
          </a:p>
        </p:txBody>
      </p:sp>
      <p:sp>
        <p:nvSpPr>
          <p:cNvPr id="146434" name="Rectangle 2"/>
          <p:cNvSpPr>
            <a:spLocks noGrp="1" noChangeArrowheads="1"/>
          </p:cNvSpPr>
          <p:nvPr>
            <p:ph type="title"/>
          </p:nvPr>
        </p:nvSpPr>
        <p:spPr>
          <a:xfrm>
            <a:off x="1379913" y="128392"/>
            <a:ext cx="7586112" cy="838200"/>
          </a:xfrm>
        </p:spPr>
        <p:txBody>
          <a:bodyPr/>
          <a:lstStyle/>
          <a:p>
            <a:pPr eaLnBrk="1" hangingPunct="1"/>
            <a:r>
              <a:rPr lang="en-US" dirty="0">
                <a:latin typeface="Arial" charset="0"/>
              </a:rPr>
              <a:t/>
            </a:r>
            <a:br>
              <a:rPr lang="en-US" dirty="0">
                <a:latin typeface="Arial" charset="0"/>
              </a:rPr>
            </a:br>
            <a:r>
              <a:rPr lang="en-US" sz="1800" dirty="0" err="1">
                <a:latin typeface="Arial" charset="0"/>
              </a:rPr>
              <a:t>DoS</a:t>
            </a:r>
            <a:r>
              <a:rPr lang="en-US" sz="1800" dirty="0">
                <a:latin typeface="Arial" charset="0"/>
              </a:rPr>
              <a:t> Attacks</a:t>
            </a:r>
            <a:br>
              <a:rPr lang="en-US" sz="1800" dirty="0">
                <a:latin typeface="Arial" charset="0"/>
              </a:rPr>
            </a:br>
            <a:r>
              <a:rPr lang="en-US" dirty="0" smtClean="0">
                <a:latin typeface="Arial" charset="0"/>
              </a:rPr>
              <a:t>Symptoms of a DoS Attack</a:t>
            </a:r>
            <a:endParaRPr lang="en-US" dirty="0">
              <a:latin typeface="Arial" charset="0"/>
            </a:endParaRPr>
          </a:p>
        </p:txBody>
      </p:sp>
    </p:spTree>
    <p:extLst>
      <p:ext uri="{BB962C8B-B14F-4D97-AF65-F5344CB8AC3E}">
        <p14:creationId xmlns:p14="http://schemas.microsoft.com/office/powerpoint/2010/main" val="58851508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1230284" y="95142"/>
            <a:ext cx="7735741" cy="838200"/>
          </a:xfrm>
        </p:spPr>
        <p:txBody>
          <a:bodyPr>
            <a:normAutofit fontScale="90000"/>
          </a:bodyPr>
          <a:lstStyle/>
          <a:p>
            <a:r>
              <a:rPr lang="en-US" dirty="0" smtClean="0"/>
              <a:t/>
            </a:r>
            <a:br>
              <a:rPr lang="en-US" dirty="0" smtClean="0"/>
            </a:br>
            <a:r>
              <a:rPr lang="en-US" dirty="0"/>
              <a:t/>
            </a:r>
            <a:br>
              <a:rPr lang="en-US" dirty="0"/>
            </a:br>
            <a:r>
              <a:rPr lang="en-US" sz="2000" dirty="0"/>
              <a:t>Mitigating Network Attacks</a:t>
            </a:r>
            <a:r>
              <a:rPr lang="en-US" dirty="0"/>
              <a:t/>
            </a:r>
            <a:br>
              <a:rPr lang="en-US" dirty="0"/>
            </a:br>
            <a:r>
              <a:rPr lang="en-US" dirty="0"/>
              <a:t>Mitigating </a:t>
            </a:r>
            <a:r>
              <a:rPr lang="en-US" dirty="0" smtClean="0"/>
              <a:t>Network Attacks</a:t>
            </a:r>
            <a:endParaRPr lang="en-US" dirty="0"/>
          </a:p>
        </p:txBody>
      </p:sp>
      <p:pic>
        <p:nvPicPr>
          <p:cNvPr id="3" name="Picture 2"/>
          <p:cNvPicPr>
            <a:picLocks noChangeAspect="1"/>
          </p:cNvPicPr>
          <p:nvPr/>
        </p:nvPicPr>
        <p:blipFill>
          <a:blip r:embed="rId3"/>
          <a:stretch>
            <a:fillRect/>
          </a:stretch>
        </p:blipFill>
        <p:spPr>
          <a:xfrm>
            <a:off x="1428846" y="2050217"/>
            <a:ext cx="6240936" cy="3486059"/>
          </a:xfrm>
          <a:prstGeom prst="rect">
            <a:avLst/>
          </a:prstGeom>
        </p:spPr>
      </p:pic>
      <p:sp>
        <p:nvSpPr>
          <p:cNvPr id="6" name="Rectangle 3"/>
          <p:cNvSpPr>
            <a:spLocks noGrp="1" noChangeArrowheads="1"/>
          </p:cNvSpPr>
          <p:nvPr>
            <p:ph type="body" sz="quarter" idx="10"/>
          </p:nvPr>
        </p:nvSpPr>
        <p:spPr>
          <a:xfrm>
            <a:off x="964275" y="1015123"/>
            <a:ext cx="7854287" cy="1184467"/>
          </a:xfrm>
        </p:spPr>
        <p:txBody>
          <a:bodyPr/>
          <a:lstStyle/>
          <a:p>
            <a:pPr marL="0" indent="0" algn="just">
              <a:buNone/>
            </a:pPr>
            <a:r>
              <a:rPr lang="en-US" dirty="0"/>
              <a:t>The type of attack, as specified by the categorization of reconnaissance, access, or DoS attack, determines the means of mitigating a network threat.</a:t>
            </a:r>
          </a:p>
        </p:txBody>
      </p:sp>
    </p:spTree>
    <p:extLst>
      <p:ext uri="{BB962C8B-B14F-4D97-AF65-F5344CB8AC3E}">
        <p14:creationId xmlns:p14="http://schemas.microsoft.com/office/powerpoint/2010/main" val="220951084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636862" y="2798501"/>
            <a:ext cx="3355003" cy="2909487"/>
          </a:xfrm>
          <a:prstGeom prst="rect">
            <a:avLst/>
          </a:prstGeom>
        </p:spPr>
      </p:pic>
      <p:sp>
        <p:nvSpPr>
          <p:cNvPr id="155651" name="Rectangle 3"/>
          <p:cNvSpPr>
            <a:spLocks noGrp="1" noChangeArrowheads="1"/>
          </p:cNvSpPr>
          <p:nvPr>
            <p:ph type="body" sz="quarter" idx="10"/>
          </p:nvPr>
        </p:nvSpPr>
        <p:spPr>
          <a:xfrm>
            <a:off x="781395" y="915373"/>
            <a:ext cx="8037167" cy="4138777"/>
          </a:xfrm>
        </p:spPr>
        <p:txBody>
          <a:bodyPr/>
          <a:lstStyle/>
          <a:p>
            <a:r>
              <a:rPr lang="en-US" dirty="0" smtClean="0"/>
              <a:t>Implementing and enforcing a policy directive that forbids the use of protocols with known susceptibilities to eavesdropping. </a:t>
            </a:r>
          </a:p>
          <a:p>
            <a:r>
              <a:rPr lang="en-US" dirty="0" smtClean="0"/>
              <a:t>Using encryption that meets the data security needs of the organization without imposing an excessive burden on the system resources or the users. </a:t>
            </a:r>
          </a:p>
          <a:p>
            <a:r>
              <a:rPr lang="en-US" dirty="0" smtClean="0"/>
              <a:t>Use anti-sniffer tools to detect sniffer attacks.</a:t>
            </a:r>
          </a:p>
          <a:p>
            <a:r>
              <a:rPr lang="en-US" dirty="0" smtClean="0"/>
              <a:t>Using switched networks. </a:t>
            </a:r>
          </a:p>
          <a:p>
            <a:r>
              <a:rPr lang="en-US" dirty="0" smtClean="0"/>
              <a:t>Use a firewall and IPS.</a:t>
            </a:r>
            <a:endParaRPr lang="en-US" dirty="0"/>
          </a:p>
        </p:txBody>
      </p:sp>
      <p:sp>
        <p:nvSpPr>
          <p:cNvPr id="155650" name="Rectangle 2"/>
          <p:cNvSpPr>
            <a:spLocks noGrp="1" noChangeArrowheads="1"/>
          </p:cNvSpPr>
          <p:nvPr>
            <p:ph type="title"/>
          </p:nvPr>
        </p:nvSpPr>
        <p:spPr>
          <a:xfrm>
            <a:off x="1246909" y="111767"/>
            <a:ext cx="7719116" cy="838200"/>
          </a:xfrm>
        </p:spPr>
        <p:txBody>
          <a:bodyPr>
            <a:normAutofit/>
          </a:bodyPr>
          <a:lstStyle/>
          <a:p>
            <a:r>
              <a:rPr lang="en-US" sz="2000" dirty="0" smtClean="0"/>
              <a:t>Mitigating Network Attacks</a:t>
            </a:r>
            <a:r>
              <a:rPr lang="en-US" dirty="0" smtClean="0"/>
              <a:t/>
            </a:r>
            <a:br>
              <a:rPr lang="en-US" dirty="0" smtClean="0"/>
            </a:br>
            <a:r>
              <a:rPr lang="en-US" dirty="0" smtClean="0"/>
              <a:t>Mitigating Reconnaissance Attacks</a:t>
            </a:r>
            <a:endParaRPr lang="en-US" dirty="0"/>
          </a:p>
        </p:txBody>
      </p:sp>
    </p:spTree>
    <p:extLst>
      <p:ext uri="{BB962C8B-B14F-4D97-AF65-F5344CB8AC3E}">
        <p14:creationId xmlns:p14="http://schemas.microsoft.com/office/powerpoint/2010/main" val="24974008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1" name="Rectangle 3"/>
          <p:cNvSpPr>
            <a:spLocks noGrp="1" noChangeArrowheads="1"/>
          </p:cNvSpPr>
          <p:nvPr>
            <p:ph type="body" sz="quarter" idx="10"/>
          </p:nvPr>
        </p:nvSpPr>
        <p:spPr>
          <a:xfrm>
            <a:off x="814647" y="1064028"/>
            <a:ext cx="8003916" cy="4472247"/>
          </a:xfrm>
        </p:spPr>
        <p:txBody>
          <a:bodyPr/>
          <a:lstStyle/>
          <a:p>
            <a:pPr algn="just"/>
            <a:r>
              <a:rPr lang="en-US" sz="1900" dirty="0" smtClean="0"/>
              <a:t>Techniques to mitigate access attacks include:</a:t>
            </a:r>
          </a:p>
          <a:p>
            <a:pPr marL="800100" lvl="1" indent="-342900" algn="just">
              <a:buFont typeface="Arial"/>
              <a:buChar char="•"/>
            </a:pPr>
            <a:r>
              <a:rPr lang="en-US" sz="1900" dirty="0" smtClean="0"/>
              <a:t>Strong password security</a:t>
            </a:r>
          </a:p>
          <a:p>
            <a:pPr marL="800100" lvl="1" indent="-342900" algn="just">
              <a:buFont typeface="Arial"/>
              <a:buChar char="•"/>
            </a:pPr>
            <a:r>
              <a:rPr lang="en-US" sz="1900" dirty="0" smtClean="0"/>
              <a:t>Principle of minimum trust</a:t>
            </a:r>
          </a:p>
          <a:p>
            <a:pPr marL="800100" lvl="1" indent="-342900" algn="just">
              <a:buFont typeface="Arial"/>
              <a:buChar char="•"/>
            </a:pPr>
            <a:r>
              <a:rPr lang="en-US" sz="1900" dirty="0" smtClean="0"/>
              <a:t>Cryptography</a:t>
            </a:r>
          </a:p>
          <a:p>
            <a:pPr marL="800100" lvl="1" indent="-342900" algn="just">
              <a:buFont typeface="Arial"/>
              <a:buChar char="•"/>
            </a:pPr>
            <a:r>
              <a:rPr lang="en-US" sz="1900" dirty="0" smtClean="0"/>
              <a:t>Applying operating system and application patches</a:t>
            </a:r>
          </a:p>
          <a:p>
            <a:pPr algn="just"/>
            <a:r>
              <a:rPr lang="en-US" sz="1900" dirty="0" smtClean="0"/>
              <a:t>Practices </a:t>
            </a:r>
            <a:r>
              <a:rPr lang="en-US" sz="1900" dirty="0"/>
              <a:t>that help to ensure a strong password policy: </a:t>
            </a:r>
          </a:p>
          <a:p>
            <a:pPr marL="800100" lvl="1" indent="-342900" algn="just">
              <a:buFont typeface="Arial"/>
              <a:buChar char="•"/>
            </a:pPr>
            <a:r>
              <a:rPr lang="en-US" sz="1900" dirty="0"/>
              <a:t>Disable accounts after a specific number of unsuccessful logins. This practice helps to prevent continuous password attempts.</a:t>
            </a:r>
          </a:p>
          <a:p>
            <a:pPr marL="800100" lvl="1" indent="-342900" algn="just">
              <a:buFont typeface="Arial"/>
              <a:buChar char="•"/>
            </a:pPr>
            <a:r>
              <a:rPr lang="en-US" sz="1900" dirty="0"/>
              <a:t>Do not use plaintext passwords. Use either a one-time password or encrypted password.</a:t>
            </a:r>
          </a:p>
          <a:p>
            <a:pPr marL="800100" lvl="1" indent="-342900" algn="just">
              <a:buFont typeface="Arial"/>
              <a:buChar char="•"/>
            </a:pPr>
            <a:r>
              <a:rPr lang="en-US" sz="1900" dirty="0"/>
              <a:t>Use strong passwords. Strong passwords are at least eight characters and contain uppercase letters, lowercase letters, numbers, and special characters. </a:t>
            </a:r>
          </a:p>
        </p:txBody>
      </p:sp>
      <p:sp>
        <p:nvSpPr>
          <p:cNvPr id="155650" name="Rectangle 2"/>
          <p:cNvSpPr>
            <a:spLocks noGrp="1" noChangeArrowheads="1"/>
          </p:cNvSpPr>
          <p:nvPr>
            <p:ph type="title"/>
          </p:nvPr>
        </p:nvSpPr>
        <p:spPr>
          <a:xfrm>
            <a:off x="1313411" y="111767"/>
            <a:ext cx="7652614" cy="838200"/>
          </a:xfrm>
        </p:spPr>
        <p:txBody>
          <a:bodyPr>
            <a:normAutofit/>
          </a:bodyPr>
          <a:lstStyle/>
          <a:p>
            <a:r>
              <a:rPr lang="en-US" sz="2000" dirty="0"/>
              <a:t>Mitigating Network Attacks</a:t>
            </a:r>
            <a:r>
              <a:rPr lang="en-US" dirty="0" smtClean="0"/>
              <a:t/>
            </a:r>
            <a:br>
              <a:rPr lang="en-US" dirty="0" smtClean="0"/>
            </a:br>
            <a:r>
              <a:rPr lang="en-US" dirty="0" smtClean="0"/>
              <a:t>Mitigating Access Attacks</a:t>
            </a:r>
            <a:endParaRPr lang="en-US" dirty="0"/>
          </a:p>
        </p:txBody>
      </p:sp>
    </p:spTree>
    <p:extLst>
      <p:ext uri="{BB962C8B-B14F-4D97-AF65-F5344CB8AC3E}">
        <p14:creationId xmlns:p14="http://schemas.microsoft.com/office/powerpoint/2010/main" val="350834725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9" name="Rectangle 5"/>
          <p:cNvSpPr>
            <a:spLocks noGrp="1" noChangeArrowheads="1"/>
          </p:cNvSpPr>
          <p:nvPr>
            <p:ph type="body" sz="quarter" idx="10"/>
          </p:nvPr>
        </p:nvSpPr>
        <p:spPr>
          <a:xfrm>
            <a:off x="947651" y="1367631"/>
            <a:ext cx="7870912" cy="1690448"/>
          </a:xfrm>
        </p:spPr>
        <p:txBody>
          <a:bodyPr/>
          <a:lstStyle/>
          <a:p>
            <a:r>
              <a:rPr lang="en-US" dirty="0"/>
              <a:t>IPS and firewalls (Cisco ASAs </a:t>
            </a:r>
            <a:r>
              <a:rPr lang="en-US" dirty="0" smtClean="0">
                <a:solidFill>
                  <a:schemeClr val="bg2"/>
                </a:solidFill>
              </a:rPr>
              <a:t>and </a:t>
            </a:r>
            <a:r>
              <a:rPr lang="en-US" dirty="0">
                <a:solidFill>
                  <a:schemeClr val="bg2"/>
                </a:solidFill>
              </a:rPr>
              <a:t>ISRs) </a:t>
            </a:r>
          </a:p>
          <a:p>
            <a:r>
              <a:rPr lang="en-US" dirty="0">
                <a:solidFill>
                  <a:schemeClr val="bg2"/>
                </a:solidFill>
              </a:rPr>
              <a:t>Antispoofing technologies</a:t>
            </a:r>
          </a:p>
          <a:p>
            <a:r>
              <a:rPr lang="en-US" dirty="0" smtClean="0"/>
              <a:t>Quality of </a:t>
            </a:r>
            <a:r>
              <a:rPr lang="en-US" dirty="0"/>
              <a:t>Service-traffic </a:t>
            </a:r>
            <a:r>
              <a:rPr lang="en-US" dirty="0" smtClean="0"/>
              <a:t>policing</a:t>
            </a:r>
          </a:p>
        </p:txBody>
      </p:sp>
      <p:sp>
        <p:nvSpPr>
          <p:cNvPr id="162818" name="Rectangle 4"/>
          <p:cNvSpPr>
            <a:spLocks noGrp="1" noChangeArrowheads="1"/>
          </p:cNvSpPr>
          <p:nvPr>
            <p:ph type="title"/>
          </p:nvPr>
        </p:nvSpPr>
        <p:spPr>
          <a:xfrm>
            <a:off x="1230284" y="111767"/>
            <a:ext cx="7735741" cy="838200"/>
          </a:xfrm>
        </p:spPr>
        <p:txBody>
          <a:bodyPr/>
          <a:lstStyle/>
          <a:p>
            <a:r>
              <a:rPr lang="en-US" dirty="0"/>
              <a:t/>
            </a:r>
            <a:br>
              <a:rPr lang="en-US" dirty="0"/>
            </a:br>
            <a:r>
              <a:rPr lang="en-US" sz="1800" dirty="0"/>
              <a:t>Mitigating Network Attacks</a:t>
            </a:r>
            <a:r>
              <a:rPr lang="en-US" sz="1800" dirty="0" smtClean="0"/>
              <a:t/>
            </a:r>
            <a:br>
              <a:rPr lang="en-US" sz="1800" dirty="0" smtClean="0"/>
            </a:br>
            <a:r>
              <a:rPr lang="en-US" dirty="0" smtClean="0"/>
              <a:t>Mitigating </a:t>
            </a:r>
            <a:r>
              <a:rPr lang="en-US" dirty="0" err="1" smtClean="0"/>
              <a:t>DoS</a:t>
            </a:r>
            <a:r>
              <a:rPr lang="en-US" dirty="0" smtClean="0"/>
              <a:t> Attacks</a:t>
            </a:r>
            <a:endParaRPr lang="en-US" dirty="0"/>
          </a:p>
        </p:txBody>
      </p:sp>
      <p:pic>
        <p:nvPicPr>
          <p:cNvPr id="2" name="Picture 1"/>
          <p:cNvPicPr>
            <a:picLocks noChangeAspect="1"/>
          </p:cNvPicPr>
          <p:nvPr/>
        </p:nvPicPr>
        <p:blipFill>
          <a:blip r:embed="rId3"/>
          <a:stretch>
            <a:fillRect/>
          </a:stretch>
        </p:blipFill>
        <p:spPr>
          <a:xfrm>
            <a:off x="1828380" y="2926314"/>
            <a:ext cx="4749800" cy="2743200"/>
          </a:xfrm>
          <a:prstGeom prst="rect">
            <a:avLst/>
          </a:prstGeom>
        </p:spPr>
      </p:pic>
    </p:spTree>
    <p:extLst>
      <p:ext uri="{BB962C8B-B14F-4D97-AF65-F5344CB8AC3E}">
        <p14:creationId xmlns:p14="http://schemas.microsoft.com/office/powerpoint/2010/main" val="386404580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2819" name="Rectangle 5"/>
          <p:cNvSpPr>
            <a:spLocks noGrp="1" noChangeArrowheads="1"/>
          </p:cNvSpPr>
          <p:nvPr>
            <p:ph type="body" sz="quarter" idx="10"/>
          </p:nvPr>
        </p:nvSpPr>
        <p:spPr>
          <a:xfrm>
            <a:off x="831273" y="1184755"/>
            <a:ext cx="7987290" cy="4941729"/>
          </a:xfrm>
        </p:spPr>
        <p:txBody>
          <a:bodyPr/>
          <a:lstStyle/>
          <a:p>
            <a:pPr algn="just"/>
            <a:r>
              <a:rPr lang="en-US" dirty="0" smtClean="0"/>
              <a:t>Anti-DoS features on routers and firewalls:</a:t>
            </a:r>
          </a:p>
          <a:p>
            <a:pPr marL="800100" lvl="1" indent="-342900" algn="just">
              <a:buFont typeface="Arial"/>
              <a:buChar char="•"/>
            </a:pPr>
            <a:r>
              <a:rPr lang="en-US" dirty="0" smtClean="0"/>
              <a:t>Proper configuration of anti-DoS features on routers and firewalls can help limit the effectiveness of an attack. </a:t>
            </a:r>
          </a:p>
          <a:p>
            <a:pPr marL="800100" lvl="1" indent="-342900" algn="just">
              <a:buFont typeface="Arial"/>
              <a:buChar char="•"/>
            </a:pPr>
            <a:r>
              <a:rPr lang="en-US" dirty="0" smtClean="0"/>
              <a:t>These features often involve limits on the amount of half-open TCP connections that a system allows at any given time. </a:t>
            </a:r>
          </a:p>
          <a:p>
            <a:pPr algn="just"/>
            <a:r>
              <a:rPr lang="en-US" dirty="0" smtClean="0"/>
              <a:t>Anti-spoof features on routers and firewalls:</a:t>
            </a:r>
          </a:p>
          <a:p>
            <a:pPr marL="800100" lvl="1" indent="-342900" algn="just">
              <a:buFont typeface="Arial"/>
              <a:buChar char="•"/>
            </a:pPr>
            <a:r>
              <a:rPr lang="en-US" dirty="0" smtClean="0"/>
              <a:t>Proper configuration of anti-spoof features on your routers and firewalls can reduce your risk of attack. </a:t>
            </a:r>
          </a:p>
          <a:p>
            <a:pPr marL="800100" lvl="1" indent="-342900" algn="just">
              <a:buFont typeface="Arial"/>
              <a:buChar char="•"/>
            </a:pPr>
            <a:r>
              <a:rPr lang="en-US" dirty="0" smtClean="0"/>
              <a:t>These features include an appropriate filtering with access lists, unicast reverse path forwarding that looks up the routing table to identify spoofed packets, disabling of source route options, and others.</a:t>
            </a:r>
            <a:endParaRPr lang="en-US" dirty="0"/>
          </a:p>
        </p:txBody>
      </p:sp>
      <p:sp>
        <p:nvSpPr>
          <p:cNvPr id="162818" name="Rectangle 4"/>
          <p:cNvSpPr>
            <a:spLocks noGrp="1" noChangeArrowheads="1"/>
          </p:cNvSpPr>
          <p:nvPr>
            <p:ph type="title"/>
          </p:nvPr>
        </p:nvSpPr>
        <p:spPr>
          <a:xfrm>
            <a:off x="1213658" y="145017"/>
            <a:ext cx="7752367" cy="838200"/>
          </a:xfrm>
        </p:spPr>
        <p:txBody>
          <a:bodyPr/>
          <a:lstStyle/>
          <a:p>
            <a:r>
              <a:rPr lang="en-US" dirty="0"/>
              <a:t/>
            </a:r>
            <a:br>
              <a:rPr lang="en-US" dirty="0"/>
            </a:br>
            <a:r>
              <a:rPr lang="en-US" sz="1800" dirty="0"/>
              <a:t>Mitigating Network Attacks</a:t>
            </a:r>
            <a:r>
              <a:rPr lang="en-US" sz="1800" dirty="0" smtClean="0"/>
              <a:t/>
            </a:r>
            <a:br>
              <a:rPr lang="en-US" sz="1800" dirty="0" smtClean="0"/>
            </a:br>
            <a:r>
              <a:rPr lang="en-US" dirty="0" smtClean="0"/>
              <a:t>Mitigating </a:t>
            </a:r>
            <a:r>
              <a:rPr lang="en-US" dirty="0" err="1" smtClean="0"/>
              <a:t>DoS</a:t>
            </a:r>
            <a:r>
              <a:rPr lang="en-US" dirty="0" smtClean="0"/>
              <a:t> Attacks Cont.</a:t>
            </a:r>
            <a:endParaRPr lang="en-US" dirty="0"/>
          </a:p>
        </p:txBody>
      </p:sp>
    </p:spTree>
    <p:extLst>
      <p:ext uri="{BB962C8B-B14F-4D97-AF65-F5344CB8AC3E}">
        <p14:creationId xmlns:p14="http://schemas.microsoft.com/office/powerpoint/2010/main" val="330249522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6675" name="Rectangle 3"/>
          <p:cNvSpPr>
            <a:spLocks noGrp="1" noChangeArrowheads="1"/>
          </p:cNvSpPr>
          <p:nvPr>
            <p:ph type="body" sz="quarter" idx="10"/>
          </p:nvPr>
        </p:nvSpPr>
        <p:spPr>
          <a:xfrm>
            <a:off x="781395" y="1188140"/>
            <a:ext cx="8037167" cy="4082136"/>
          </a:xfrm>
        </p:spPr>
        <p:txBody>
          <a:bodyPr/>
          <a:lstStyle/>
          <a:p>
            <a:pPr algn="just"/>
            <a:r>
              <a:rPr lang="en-US" dirty="0">
                <a:latin typeface="Arial" charset="0"/>
              </a:rPr>
              <a:t>Port scanning and ping sweeping is not a crime and there is no way to stop these scans and sweeps when a computer is connected to the </a:t>
            </a:r>
            <a:r>
              <a:rPr lang="en-US" dirty="0" smtClean="0">
                <a:latin typeface="Arial" charset="0"/>
              </a:rPr>
              <a:t>Internet.</a:t>
            </a:r>
            <a:endParaRPr lang="en-US" dirty="0">
              <a:latin typeface="Arial" charset="0"/>
            </a:endParaRPr>
          </a:p>
          <a:p>
            <a:pPr algn="just"/>
            <a:r>
              <a:rPr lang="en-US" dirty="0" smtClean="0">
                <a:latin typeface="Arial" charset="0"/>
              </a:rPr>
              <a:t>Ping </a:t>
            </a:r>
            <a:r>
              <a:rPr lang="en-US" dirty="0">
                <a:latin typeface="Arial" charset="0"/>
              </a:rPr>
              <a:t>sweeps can be stopped if ICMP echo and echo-reply are turned off on edge </a:t>
            </a:r>
            <a:r>
              <a:rPr lang="en-US" dirty="0" smtClean="0">
                <a:latin typeface="Arial" charset="0"/>
              </a:rPr>
              <a:t>routers.</a:t>
            </a:r>
            <a:endParaRPr lang="en-US" dirty="0">
              <a:latin typeface="Arial" charset="0"/>
            </a:endParaRPr>
          </a:p>
          <a:p>
            <a:pPr algn="just"/>
            <a:r>
              <a:rPr lang="en-US" dirty="0" smtClean="0">
                <a:latin typeface="Arial" charset="0"/>
              </a:rPr>
              <a:t>However, when </a:t>
            </a:r>
            <a:r>
              <a:rPr lang="en-US" dirty="0">
                <a:latin typeface="Arial" charset="0"/>
              </a:rPr>
              <a:t>these services are turned off, network diagnostic data is </a:t>
            </a:r>
            <a:r>
              <a:rPr lang="en-US" dirty="0" smtClean="0">
                <a:latin typeface="Arial" charset="0"/>
              </a:rPr>
              <a:t>lost.</a:t>
            </a:r>
            <a:endParaRPr lang="en-US" dirty="0">
              <a:latin typeface="Arial" charset="0"/>
            </a:endParaRPr>
          </a:p>
        </p:txBody>
      </p:sp>
      <p:sp>
        <p:nvSpPr>
          <p:cNvPr id="156674" name="Rectangle 2"/>
          <p:cNvSpPr>
            <a:spLocks noGrp="1" noChangeArrowheads="1"/>
          </p:cNvSpPr>
          <p:nvPr>
            <p:ph type="title"/>
          </p:nvPr>
        </p:nvSpPr>
        <p:spPr>
          <a:xfrm>
            <a:off x="1296785" y="145017"/>
            <a:ext cx="7669240" cy="838200"/>
          </a:xfrm>
        </p:spPr>
        <p:txBody>
          <a:bodyPr/>
          <a:lstStyle/>
          <a:p>
            <a:pPr eaLnBrk="1" hangingPunct="1"/>
            <a:r>
              <a:rPr lang="en-US" dirty="0" smtClean="0">
                <a:latin typeface="Arial" charset="0"/>
              </a:rPr>
              <a:t/>
            </a:r>
            <a:br>
              <a:rPr lang="en-US" dirty="0" smtClean="0">
                <a:latin typeface="Arial" charset="0"/>
              </a:rPr>
            </a:br>
            <a:r>
              <a:rPr lang="en-US" sz="1800" dirty="0"/>
              <a:t>Mitigating </a:t>
            </a:r>
            <a:r>
              <a:rPr lang="en-US" sz="1800" dirty="0" smtClean="0"/>
              <a:t>Access Attacks</a:t>
            </a:r>
            <a:r>
              <a:rPr lang="en-US" dirty="0" smtClean="0"/>
              <a:t/>
            </a:r>
            <a:br>
              <a:rPr lang="en-US" dirty="0" smtClean="0"/>
            </a:br>
            <a:r>
              <a:rPr lang="en-US" dirty="0" smtClean="0">
                <a:latin typeface="Arial" charset="0"/>
              </a:rPr>
              <a:t>Port </a:t>
            </a:r>
            <a:r>
              <a:rPr lang="en-US" dirty="0">
                <a:latin typeface="Arial" charset="0"/>
              </a:rPr>
              <a:t>Scan and Ping Sweep Mitigation</a:t>
            </a:r>
          </a:p>
        </p:txBody>
      </p:sp>
    </p:spTree>
    <p:extLst>
      <p:ext uri="{BB962C8B-B14F-4D97-AF65-F5344CB8AC3E}">
        <p14:creationId xmlns:p14="http://schemas.microsoft.com/office/powerpoint/2010/main" val="182637020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57699" name="Rectangle 3"/>
          <p:cNvSpPr>
            <a:spLocks noGrp="1" noChangeArrowheads="1"/>
          </p:cNvSpPr>
          <p:nvPr>
            <p:ph type="body" sz="quarter" idx="10"/>
          </p:nvPr>
        </p:nvSpPr>
        <p:spPr>
          <a:xfrm>
            <a:off x="847897" y="1204463"/>
            <a:ext cx="7970665" cy="4232061"/>
          </a:xfrm>
        </p:spPr>
        <p:txBody>
          <a:bodyPr/>
          <a:lstStyle/>
          <a:p>
            <a:pPr marL="0" indent="0">
              <a:buNone/>
            </a:pPr>
            <a:r>
              <a:rPr lang="en-US" dirty="0" smtClean="0">
                <a:solidFill>
                  <a:schemeClr val="bg2"/>
                </a:solidFill>
              </a:rPr>
              <a:t>Can’t be prevented without compromising network capabilities. However, damage can be mitigated using IPS at network and host levels.</a:t>
            </a:r>
          </a:p>
          <a:p>
            <a:endParaRPr lang="en-US" dirty="0" smtClean="0"/>
          </a:p>
          <a:p>
            <a:endParaRPr lang="en-US" dirty="0"/>
          </a:p>
        </p:txBody>
      </p:sp>
      <p:sp>
        <p:nvSpPr>
          <p:cNvPr id="157698" name="Rectangle 2"/>
          <p:cNvSpPr>
            <a:spLocks noGrp="1" noChangeArrowheads="1"/>
          </p:cNvSpPr>
          <p:nvPr>
            <p:ph type="title"/>
          </p:nvPr>
        </p:nvSpPr>
        <p:spPr>
          <a:xfrm>
            <a:off x="1027237" y="178267"/>
            <a:ext cx="7938788" cy="838200"/>
          </a:xfrm>
        </p:spPr>
        <p:txBody>
          <a:bodyPr/>
          <a:lstStyle/>
          <a:p>
            <a:r>
              <a:rPr lang="en-US" sz="1800" dirty="0"/>
              <a:t>Mitigating Access </a:t>
            </a:r>
            <a:r>
              <a:rPr lang="en-US" sz="1800" dirty="0" smtClean="0"/>
              <a:t>Attacks</a:t>
            </a:r>
            <a:r>
              <a:rPr lang="en-US" dirty="0" smtClean="0"/>
              <a:t/>
            </a:r>
            <a:br>
              <a:rPr lang="en-US" dirty="0" smtClean="0"/>
            </a:br>
            <a:r>
              <a:rPr lang="en-US" dirty="0" smtClean="0"/>
              <a:t>Ping Sweeps and Port Scans Mitigation</a:t>
            </a:r>
            <a:endParaRPr lang="en-US" dirty="0"/>
          </a:p>
        </p:txBody>
      </p:sp>
      <p:sp>
        <p:nvSpPr>
          <p:cNvPr id="157700" name="Rectangle 4"/>
          <p:cNvSpPr>
            <a:spLocks noChangeArrowheads="1"/>
          </p:cNvSpPr>
          <p:nvPr/>
        </p:nvSpPr>
        <p:spPr bwMode="auto">
          <a:xfrm>
            <a:off x="655638" y="1636713"/>
            <a:ext cx="7940675" cy="170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lstStyle/>
          <a:p>
            <a:pPr marL="1604963" lvl="4" defTabSz="814388">
              <a:lnSpc>
                <a:spcPct val="95000"/>
              </a:lnSpc>
              <a:spcBef>
                <a:spcPct val="35000"/>
              </a:spcBef>
            </a:pPr>
            <a:endParaRPr lang="en-US" sz="2000" b="0" dirty="0"/>
          </a:p>
        </p:txBody>
      </p:sp>
      <p:pic>
        <p:nvPicPr>
          <p:cNvPr id="15770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7237" y="2335291"/>
            <a:ext cx="7569076" cy="3151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0809454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663427" name="Rectangle 3"/>
          <p:cNvSpPr>
            <a:spLocks noGrp="1" noChangeArrowheads="1"/>
          </p:cNvSpPr>
          <p:nvPr>
            <p:ph type="body" sz="quarter" idx="10"/>
          </p:nvPr>
        </p:nvSpPr>
        <p:spPr>
          <a:xfrm>
            <a:off x="764771" y="998499"/>
            <a:ext cx="8053792" cy="4487902"/>
          </a:xfrm>
        </p:spPr>
        <p:txBody>
          <a:bodyPr>
            <a:normAutofit lnSpcReduction="10000"/>
          </a:bodyPr>
          <a:lstStyle/>
          <a:p>
            <a:pPr algn="just"/>
            <a:r>
              <a:rPr lang="en-US" sz="1900" dirty="0" smtClean="0"/>
              <a:t>Authentication</a:t>
            </a:r>
          </a:p>
          <a:p>
            <a:pPr marL="798513" lvl="1" indent="-342900" algn="just">
              <a:buFont typeface="Arial" panose="020B0604020202020204" pitchFamily="34" charset="0"/>
              <a:buChar char="•"/>
            </a:pPr>
            <a:r>
              <a:rPr lang="en-US" sz="1900" dirty="0" smtClean="0">
                <a:solidFill>
                  <a:schemeClr val="bg2"/>
                </a:solidFill>
              </a:rPr>
              <a:t>Str</a:t>
            </a:r>
            <a:r>
              <a:rPr lang="en-US" sz="1900" dirty="0" smtClean="0"/>
              <a:t>ong authentication is a first line for defense. </a:t>
            </a:r>
          </a:p>
          <a:p>
            <a:pPr algn="just"/>
            <a:r>
              <a:rPr lang="en-US" sz="1900" dirty="0" smtClean="0"/>
              <a:t>Cryptography </a:t>
            </a:r>
          </a:p>
          <a:p>
            <a:pPr marL="798513" lvl="1" indent="-342900" algn="just">
              <a:buFont typeface="Arial" panose="020B0604020202020204" pitchFamily="34" charset="0"/>
              <a:buChar char="•"/>
            </a:pPr>
            <a:r>
              <a:rPr lang="en-US" sz="1900" dirty="0" smtClean="0">
                <a:solidFill>
                  <a:schemeClr val="bg2"/>
                </a:solidFill>
              </a:rPr>
              <a:t>If a communication channel is cryptographically secure, the only data a packet </a:t>
            </a:r>
            <a:r>
              <a:rPr lang="en-US" sz="1900" dirty="0" smtClean="0"/>
              <a:t>sniffer detects is cipher text.</a:t>
            </a:r>
          </a:p>
          <a:p>
            <a:pPr algn="just"/>
            <a:r>
              <a:rPr lang="en-US" sz="1900" dirty="0" smtClean="0"/>
              <a:t>Anti-sniffer tools</a:t>
            </a:r>
          </a:p>
          <a:p>
            <a:pPr marL="798513" lvl="1" indent="-342900" algn="just">
              <a:buFont typeface="Arial" panose="020B0604020202020204" pitchFamily="34" charset="0"/>
              <a:buChar char="•"/>
            </a:pPr>
            <a:r>
              <a:rPr lang="en-US" sz="1900" dirty="0" smtClean="0">
                <a:solidFill>
                  <a:schemeClr val="bg2"/>
                </a:solidFill>
              </a:rPr>
              <a:t>Anti-sniffer tools detect changes in the response time of hosts to determine whether the hosts are processing more traffic than their own traffic loads </a:t>
            </a:r>
            <a:r>
              <a:rPr lang="en-US" sz="1900" dirty="0" smtClean="0"/>
              <a:t>would indicate.</a:t>
            </a:r>
          </a:p>
          <a:p>
            <a:pPr algn="just"/>
            <a:r>
              <a:rPr lang="en-US" sz="1900" dirty="0" smtClean="0"/>
              <a:t>Switched infrastructure</a:t>
            </a:r>
          </a:p>
          <a:p>
            <a:pPr marL="798513" lvl="1" indent="-342900" algn="just">
              <a:buFont typeface="Arial" panose="020B0604020202020204" pitchFamily="34" charset="0"/>
              <a:buChar char="•"/>
            </a:pPr>
            <a:r>
              <a:rPr lang="en-US" sz="1900" dirty="0" smtClean="0">
                <a:solidFill>
                  <a:schemeClr val="bg2"/>
                </a:solidFill>
              </a:rPr>
              <a:t>A switched infrastructure obviously does not eliminate the threat of packet </a:t>
            </a:r>
            <a:r>
              <a:rPr lang="en-US" sz="1900" dirty="0" smtClean="0"/>
              <a:t>sniffers, but can greatly reduce the sniffers</a:t>
            </a:r>
            <a:r>
              <a:rPr lang="ja-JP" altLang="en-US" sz="1900" dirty="0" smtClean="0"/>
              <a:t>’</a:t>
            </a:r>
            <a:r>
              <a:rPr lang="en-US" sz="1900" dirty="0" smtClean="0"/>
              <a:t>effectiveness.</a:t>
            </a:r>
            <a:endParaRPr lang="en-US" sz="1900" dirty="0"/>
          </a:p>
        </p:txBody>
      </p:sp>
      <p:sp>
        <p:nvSpPr>
          <p:cNvPr id="158722" name="Rectangle 2"/>
          <p:cNvSpPr>
            <a:spLocks noGrp="1" noChangeArrowheads="1"/>
          </p:cNvSpPr>
          <p:nvPr>
            <p:ph type="title"/>
          </p:nvPr>
        </p:nvSpPr>
        <p:spPr>
          <a:xfrm>
            <a:off x="1130531" y="61892"/>
            <a:ext cx="7835494" cy="838200"/>
          </a:xfrm>
        </p:spPr>
        <p:txBody>
          <a:bodyPr/>
          <a:lstStyle/>
          <a:p>
            <a:r>
              <a:rPr lang="en-US" dirty="0"/>
              <a:t/>
            </a:r>
            <a:br>
              <a:rPr lang="en-US" dirty="0"/>
            </a:br>
            <a:r>
              <a:rPr lang="en-US" sz="1800" dirty="0"/>
              <a:t>Mitigating Access </a:t>
            </a:r>
            <a:r>
              <a:rPr lang="en-US" sz="1800" dirty="0" smtClean="0"/>
              <a:t>Attacks</a:t>
            </a:r>
            <a:br>
              <a:rPr lang="en-US" sz="1800" dirty="0" smtClean="0"/>
            </a:br>
            <a:r>
              <a:rPr lang="en-US" dirty="0" smtClean="0"/>
              <a:t>Packet Sniffer Mitigation</a:t>
            </a:r>
            <a:endParaRPr lang="en-US" dirty="0"/>
          </a:p>
        </p:txBody>
      </p:sp>
    </p:spTree>
    <p:extLst>
      <p:ext uri="{BB962C8B-B14F-4D97-AF65-F5344CB8AC3E}">
        <p14:creationId xmlns:p14="http://schemas.microsoft.com/office/powerpoint/2010/main" val="37192092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9747" name="Rectangle 3"/>
          <p:cNvSpPr>
            <a:spLocks noGrp="1" noChangeArrowheads="1"/>
          </p:cNvSpPr>
          <p:nvPr>
            <p:ph type="body" sz="quarter" idx="10"/>
          </p:nvPr>
        </p:nvSpPr>
        <p:spPr>
          <a:xfrm>
            <a:off x="781395" y="1157531"/>
            <a:ext cx="8037167" cy="4328869"/>
          </a:xfrm>
        </p:spPr>
        <p:txBody>
          <a:bodyPr/>
          <a:lstStyle/>
          <a:p>
            <a:pPr marL="0" indent="0" algn="just">
              <a:buNone/>
            </a:pPr>
            <a:r>
              <a:rPr lang="en-US" dirty="0" smtClean="0"/>
              <a:t>Password attack mitigation techniques include:</a:t>
            </a:r>
          </a:p>
          <a:p>
            <a:pPr marL="800100" lvl="1" indent="-342900" algn="just">
              <a:buFont typeface="Arial"/>
              <a:buChar char="•"/>
            </a:pPr>
            <a:r>
              <a:rPr lang="en-US" dirty="0" smtClean="0">
                <a:solidFill>
                  <a:schemeClr val="bg2"/>
                </a:solidFill>
              </a:rPr>
              <a:t>Do not allow users to use the same password on multiple systems.</a:t>
            </a:r>
          </a:p>
          <a:p>
            <a:pPr marL="800100" lvl="1" indent="-342900" algn="just">
              <a:buFont typeface="Arial"/>
              <a:buChar char="•"/>
            </a:pPr>
            <a:r>
              <a:rPr lang="en-US" dirty="0" smtClean="0">
                <a:solidFill>
                  <a:schemeClr val="bg2"/>
                </a:solidFill>
              </a:rPr>
              <a:t>Disable accounts after a certain number of unsuccessful login attempts.</a:t>
            </a:r>
          </a:p>
          <a:p>
            <a:pPr marL="800100" lvl="1" indent="-342900" algn="just">
              <a:buFont typeface="Arial"/>
              <a:buChar char="•"/>
            </a:pPr>
            <a:r>
              <a:rPr lang="en-US" dirty="0" smtClean="0">
                <a:solidFill>
                  <a:schemeClr val="bg2"/>
                </a:solidFill>
              </a:rPr>
              <a:t>Use OTP (One-Time</a:t>
            </a:r>
            <a:r>
              <a:rPr lang="en-US" dirty="0">
                <a:solidFill>
                  <a:schemeClr val="bg2"/>
                </a:solidFill>
              </a:rPr>
              <a:t> </a:t>
            </a:r>
            <a:r>
              <a:rPr lang="en-US" dirty="0" smtClean="0">
                <a:solidFill>
                  <a:schemeClr val="bg2"/>
                </a:solidFill>
              </a:rPr>
              <a:t>Password) or a cryptographic password is recommended.</a:t>
            </a:r>
          </a:p>
          <a:p>
            <a:pPr marL="800100" lvl="1" indent="-342900" algn="just">
              <a:buFont typeface="Arial"/>
              <a:buChar char="•"/>
            </a:pPr>
            <a:r>
              <a:rPr lang="en-US" dirty="0" smtClean="0">
                <a:solidFill>
                  <a:schemeClr val="bg2"/>
                </a:solidFill>
              </a:rPr>
              <a:t>Use </a:t>
            </a:r>
            <a:r>
              <a:rPr lang="ja-JP" altLang="en-US" dirty="0" smtClean="0">
                <a:solidFill>
                  <a:schemeClr val="bg2"/>
                </a:solidFill>
              </a:rPr>
              <a:t>“</a:t>
            </a:r>
            <a:r>
              <a:rPr lang="en-US" dirty="0" smtClean="0">
                <a:solidFill>
                  <a:schemeClr val="bg2"/>
                </a:solidFill>
              </a:rPr>
              <a:t>strong</a:t>
            </a:r>
            <a:r>
              <a:rPr lang="ja-JP" altLang="en-US" dirty="0" smtClean="0">
                <a:solidFill>
                  <a:schemeClr val="bg2"/>
                </a:solidFill>
              </a:rPr>
              <a:t>”</a:t>
            </a:r>
            <a:r>
              <a:rPr lang="en-US" dirty="0" smtClean="0">
                <a:solidFill>
                  <a:schemeClr val="bg2"/>
                </a:solidFill>
              </a:rPr>
              <a:t> passwords that are, at least, eight characters long and contain uppercase letters, lowercase letters, numbers, and special characters.</a:t>
            </a:r>
          </a:p>
          <a:p>
            <a:pPr marL="800100" lvl="1" indent="-342900" algn="just">
              <a:buFont typeface="Arial"/>
              <a:buChar char="•"/>
            </a:pPr>
            <a:r>
              <a:rPr lang="en-US" dirty="0" smtClean="0">
                <a:solidFill>
                  <a:schemeClr val="bg2"/>
                </a:solidFill>
              </a:rPr>
              <a:t>Do not use plaintext passwords</a:t>
            </a:r>
            <a:r>
              <a:rPr lang="en-US" dirty="0" smtClean="0"/>
              <a:t>. </a:t>
            </a:r>
            <a:endParaRPr lang="en-US" dirty="0"/>
          </a:p>
        </p:txBody>
      </p:sp>
      <p:sp>
        <p:nvSpPr>
          <p:cNvPr id="159746" name="Rectangle 2"/>
          <p:cNvSpPr>
            <a:spLocks noGrp="1" noChangeArrowheads="1"/>
          </p:cNvSpPr>
          <p:nvPr>
            <p:ph type="title"/>
          </p:nvPr>
        </p:nvSpPr>
        <p:spPr>
          <a:xfrm>
            <a:off x="1197033" y="111767"/>
            <a:ext cx="7768992" cy="838200"/>
          </a:xfrm>
        </p:spPr>
        <p:txBody>
          <a:bodyPr/>
          <a:lstStyle/>
          <a:p>
            <a:r>
              <a:rPr lang="en-US" dirty="0"/>
              <a:t/>
            </a:r>
            <a:br>
              <a:rPr lang="en-US" dirty="0"/>
            </a:br>
            <a:r>
              <a:rPr lang="en-US" sz="1800" dirty="0"/>
              <a:t>Mitigating Access </a:t>
            </a:r>
            <a:r>
              <a:rPr lang="en-US" sz="1800" dirty="0" smtClean="0"/>
              <a:t>Attacks</a:t>
            </a:r>
            <a:br>
              <a:rPr lang="en-US" sz="1800" dirty="0" smtClean="0"/>
            </a:br>
            <a:r>
              <a:rPr lang="en-US" dirty="0" smtClean="0"/>
              <a:t>Password Attack Mitigation</a:t>
            </a:r>
            <a:endParaRPr lang="en-US" dirty="0"/>
          </a:p>
        </p:txBody>
      </p:sp>
    </p:spTree>
    <p:extLst>
      <p:ext uri="{BB962C8B-B14F-4D97-AF65-F5344CB8AC3E}">
        <p14:creationId xmlns:p14="http://schemas.microsoft.com/office/powerpoint/2010/main" val="108570851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0771" name="Rectangle 3"/>
          <p:cNvSpPr>
            <a:spLocks noGrp="1" noChangeArrowheads="1"/>
          </p:cNvSpPr>
          <p:nvPr>
            <p:ph type="body" sz="quarter" idx="10"/>
          </p:nvPr>
        </p:nvSpPr>
        <p:spPr>
          <a:xfrm>
            <a:off x="798021" y="1107076"/>
            <a:ext cx="8020541" cy="4445826"/>
          </a:xfrm>
        </p:spPr>
        <p:txBody>
          <a:bodyPr/>
          <a:lstStyle/>
          <a:p>
            <a:pPr marL="0" indent="0">
              <a:buNone/>
            </a:pPr>
            <a:r>
              <a:rPr lang="en-US" dirty="0">
                <a:latin typeface="Arial" charset="0"/>
              </a:rPr>
              <a:t>Trust levels within a network should be tightly restrained by ensuring that systems inside a firewall never absolutely trust systems outside the firewall. </a:t>
            </a:r>
          </a:p>
        </p:txBody>
      </p:sp>
      <p:sp>
        <p:nvSpPr>
          <p:cNvPr id="160770" name="Rectangle 2"/>
          <p:cNvSpPr>
            <a:spLocks noGrp="1" noChangeArrowheads="1"/>
          </p:cNvSpPr>
          <p:nvPr>
            <p:ph type="title"/>
          </p:nvPr>
        </p:nvSpPr>
        <p:spPr>
          <a:xfrm>
            <a:off x="1313411" y="145017"/>
            <a:ext cx="7652614" cy="838200"/>
          </a:xfrm>
        </p:spPr>
        <p:txBody>
          <a:bodyPr/>
          <a:lstStyle/>
          <a:p>
            <a:pPr eaLnBrk="1" hangingPunct="1"/>
            <a:r>
              <a:rPr lang="en-US" sz="1800" dirty="0"/>
              <a:t>Mitigating Access Attacks</a:t>
            </a:r>
            <a:r>
              <a:rPr lang="en-US" dirty="0" smtClean="0">
                <a:latin typeface="Arial" charset="0"/>
              </a:rPr>
              <a:t/>
            </a:r>
            <a:br>
              <a:rPr lang="en-US" dirty="0" smtClean="0">
                <a:latin typeface="Arial" charset="0"/>
              </a:rPr>
            </a:br>
            <a:r>
              <a:rPr lang="en-US" dirty="0" smtClean="0">
                <a:latin typeface="Arial" charset="0"/>
              </a:rPr>
              <a:t>Trust </a:t>
            </a:r>
            <a:r>
              <a:rPr lang="en-US" dirty="0">
                <a:latin typeface="Arial" charset="0"/>
              </a:rPr>
              <a:t>Exploitation Attack Mitigation</a:t>
            </a:r>
          </a:p>
        </p:txBody>
      </p:sp>
      <p:pic>
        <p:nvPicPr>
          <p:cNvPr id="160772" name="Picture 4"/>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l="-16" r="-16"/>
          <a:stretch>
            <a:fillRect/>
          </a:stretch>
        </p:blipFill>
        <p:spPr>
          <a:xfrm>
            <a:off x="932400" y="2122525"/>
            <a:ext cx="7986713" cy="3380500"/>
          </a:xfrm>
        </p:spPr>
      </p:pic>
    </p:spTree>
    <p:extLst>
      <p:ext uri="{BB962C8B-B14F-4D97-AF65-F5344CB8AC3E}">
        <p14:creationId xmlns:p14="http://schemas.microsoft.com/office/powerpoint/2010/main" val="101193299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1795" name="Rectangle 3"/>
          <p:cNvSpPr>
            <a:spLocks noGrp="1" noChangeArrowheads="1"/>
          </p:cNvSpPr>
          <p:nvPr>
            <p:ph type="body" sz="quarter" idx="10"/>
          </p:nvPr>
        </p:nvSpPr>
        <p:spPr>
          <a:xfrm>
            <a:off x="800099" y="1022920"/>
            <a:ext cx="8018463" cy="4480105"/>
          </a:xfrm>
        </p:spPr>
        <p:txBody>
          <a:bodyPr/>
          <a:lstStyle/>
          <a:p>
            <a:pPr marL="0" indent="0">
              <a:buNone/>
            </a:pPr>
            <a:r>
              <a:rPr lang="en-US" dirty="0">
                <a:latin typeface="Arial" charset="0"/>
              </a:rPr>
              <a:t>Man-in-the-middle attacks can be effectively mitigated only through the use of cryptography (encryption).</a:t>
            </a:r>
          </a:p>
        </p:txBody>
      </p:sp>
      <p:sp>
        <p:nvSpPr>
          <p:cNvPr id="161794" name="Rectangle 2"/>
          <p:cNvSpPr>
            <a:spLocks noGrp="1" noChangeArrowheads="1"/>
          </p:cNvSpPr>
          <p:nvPr>
            <p:ph type="title"/>
          </p:nvPr>
        </p:nvSpPr>
        <p:spPr>
          <a:xfrm>
            <a:off x="1161256" y="45267"/>
            <a:ext cx="7804769" cy="838200"/>
          </a:xfrm>
        </p:spPr>
        <p:txBody>
          <a:bodyPr/>
          <a:lstStyle/>
          <a:p>
            <a:pPr eaLnBrk="1" hangingPunct="1"/>
            <a:r>
              <a:rPr lang="en-US" dirty="0" smtClean="0">
                <a:latin typeface="Arial" charset="0"/>
              </a:rPr>
              <a:t/>
            </a:r>
            <a:br>
              <a:rPr lang="en-US" dirty="0" smtClean="0">
                <a:latin typeface="Arial" charset="0"/>
              </a:rPr>
            </a:br>
            <a:r>
              <a:rPr lang="en-US" sz="1800" dirty="0"/>
              <a:t>Mitigating Access </a:t>
            </a:r>
            <a:r>
              <a:rPr lang="en-US" sz="1800" dirty="0" smtClean="0"/>
              <a:t>Attacks</a:t>
            </a:r>
            <a:br>
              <a:rPr lang="en-US" sz="1800" dirty="0" smtClean="0"/>
            </a:br>
            <a:r>
              <a:rPr lang="en-US" dirty="0" smtClean="0">
                <a:latin typeface="Arial" charset="0"/>
              </a:rPr>
              <a:t>Man</a:t>
            </a:r>
            <a:r>
              <a:rPr lang="en-US" dirty="0">
                <a:latin typeface="Arial" charset="0"/>
              </a:rPr>
              <a:t>-in-the-Middle Mitigation</a:t>
            </a:r>
          </a:p>
        </p:txBody>
      </p:sp>
      <p:grpSp>
        <p:nvGrpSpPr>
          <p:cNvPr id="2" name="Group 1"/>
          <p:cNvGrpSpPr/>
          <p:nvPr/>
        </p:nvGrpSpPr>
        <p:grpSpPr>
          <a:xfrm>
            <a:off x="800100" y="2298475"/>
            <a:ext cx="7277100" cy="2435225"/>
            <a:chOff x="800100" y="2514600"/>
            <a:chExt cx="7277100" cy="2435225"/>
          </a:xfrm>
        </p:grpSpPr>
        <p:sp>
          <p:nvSpPr>
            <p:cNvPr id="2749444" name="Line 4"/>
            <p:cNvSpPr>
              <a:spLocks noChangeShapeType="1"/>
            </p:cNvSpPr>
            <p:nvPr/>
          </p:nvSpPr>
          <p:spPr bwMode="auto">
            <a:xfrm flipV="1">
              <a:off x="1866900" y="4416425"/>
              <a:ext cx="5181600" cy="0"/>
            </a:xfrm>
            <a:prstGeom prst="line">
              <a:avLst/>
            </a:prstGeom>
            <a:noFill/>
            <a:ln w="38100">
              <a:solidFill>
                <a:schemeClr val="accent2"/>
              </a:solidFill>
              <a:round/>
              <a:headEnd type="none" w="sm" len="sm"/>
              <a:tailEnd type="none" w="sm" len="sm"/>
            </a:ln>
            <a:effectLst>
              <a:outerShdw dist="35921" dir="2700000" algn="ctr" rotWithShape="0">
                <a:schemeClr val="bg2"/>
              </a:outerShdw>
            </a:effectLst>
          </p:spPr>
          <p:txBody>
            <a:bodyPr wrap="none" anchor="ctr"/>
            <a:lstStyle/>
            <a:p>
              <a:pPr>
                <a:defRPr/>
              </a:pPr>
              <a:endParaRPr lang="en-US" dirty="0">
                <a:ea typeface="+mn-ea"/>
              </a:endParaRPr>
            </a:p>
          </p:txBody>
        </p:sp>
        <p:sp>
          <p:nvSpPr>
            <p:cNvPr id="2749445" name="Line 5"/>
            <p:cNvSpPr>
              <a:spLocks noChangeShapeType="1"/>
            </p:cNvSpPr>
            <p:nvPr/>
          </p:nvSpPr>
          <p:spPr bwMode="auto">
            <a:xfrm>
              <a:off x="1866900" y="4111625"/>
              <a:ext cx="0" cy="528638"/>
            </a:xfrm>
            <a:prstGeom prst="line">
              <a:avLst/>
            </a:prstGeom>
            <a:noFill/>
            <a:ln w="38100">
              <a:solidFill>
                <a:schemeClr val="accent2"/>
              </a:solidFill>
              <a:round/>
              <a:headEnd type="none" w="sm" len="sm"/>
              <a:tailEnd type="none" w="sm" len="sm"/>
            </a:ln>
            <a:effectLst>
              <a:outerShdw dist="35921" dir="2700000" algn="ctr" rotWithShape="0">
                <a:schemeClr val="tx1"/>
              </a:outerShdw>
            </a:effectLst>
          </p:spPr>
          <p:txBody>
            <a:bodyPr anchor="ctr">
              <a:spAutoFit/>
            </a:bodyPr>
            <a:lstStyle/>
            <a:p>
              <a:pPr>
                <a:defRPr/>
              </a:pPr>
              <a:endParaRPr lang="en-US" dirty="0">
                <a:ea typeface="+mn-ea"/>
              </a:endParaRPr>
            </a:p>
          </p:txBody>
        </p:sp>
        <p:sp>
          <p:nvSpPr>
            <p:cNvPr id="2749446" name="Line 6"/>
            <p:cNvSpPr>
              <a:spLocks noChangeShapeType="1"/>
            </p:cNvSpPr>
            <p:nvPr/>
          </p:nvSpPr>
          <p:spPr bwMode="auto">
            <a:xfrm>
              <a:off x="7048500" y="4111625"/>
              <a:ext cx="0" cy="528638"/>
            </a:xfrm>
            <a:prstGeom prst="line">
              <a:avLst/>
            </a:prstGeom>
            <a:noFill/>
            <a:ln w="38100">
              <a:solidFill>
                <a:schemeClr val="accent2"/>
              </a:solidFill>
              <a:round/>
              <a:headEnd type="none" w="sm" len="sm"/>
              <a:tailEnd type="none" w="sm" len="sm"/>
            </a:ln>
            <a:effectLst>
              <a:outerShdw dist="35921" dir="2700000" algn="ctr" rotWithShape="0">
                <a:schemeClr val="tx1"/>
              </a:outerShdw>
            </a:effectLst>
          </p:spPr>
          <p:txBody>
            <a:bodyPr anchor="ctr">
              <a:spAutoFit/>
            </a:bodyPr>
            <a:lstStyle/>
            <a:p>
              <a:pPr>
                <a:defRPr/>
              </a:pPr>
              <a:endParaRPr lang="en-US" dirty="0">
                <a:ea typeface="+mn-ea"/>
              </a:endParaRPr>
            </a:p>
          </p:txBody>
        </p:sp>
        <p:sp>
          <p:nvSpPr>
            <p:cNvPr id="2749447" name="Line 7"/>
            <p:cNvSpPr>
              <a:spLocks noChangeShapeType="1"/>
            </p:cNvSpPr>
            <p:nvPr/>
          </p:nvSpPr>
          <p:spPr bwMode="auto">
            <a:xfrm rot="16200000">
              <a:off x="1602582" y="3999706"/>
              <a:ext cx="0" cy="528637"/>
            </a:xfrm>
            <a:prstGeom prst="line">
              <a:avLst/>
            </a:prstGeom>
            <a:noFill/>
            <a:ln w="38100">
              <a:solidFill>
                <a:schemeClr val="accent2"/>
              </a:solidFill>
              <a:round/>
              <a:headEnd type="none" w="sm" len="sm"/>
              <a:tailEnd type="none" w="sm" len="sm"/>
            </a:ln>
            <a:effectLst>
              <a:outerShdw dist="35921" dir="2700000" algn="ctr" rotWithShape="0">
                <a:schemeClr val="tx1"/>
              </a:outerShdw>
            </a:effectLst>
          </p:spPr>
          <p:txBody>
            <a:bodyPr anchor="ctr">
              <a:spAutoFit/>
            </a:bodyPr>
            <a:lstStyle/>
            <a:p>
              <a:pPr>
                <a:defRPr/>
              </a:pPr>
              <a:endParaRPr lang="en-US" dirty="0">
                <a:ea typeface="+mn-ea"/>
              </a:endParaRPr>
            </a:p>
          </p:txBody>
        </p:sp>
        <p:grpSp>
          <p:nvGrpSpPr>
            <p:cNvPr id="161800" name="Group 8"/>
            <p:cNvGrpSpPr>
              <a:grpSpLocks/>
            </p:cNvGrpSpPr>
            <p:nvPr/>
          </p:nvGrpSpPr>
          <p:grpSpPr bwMode="auto">
            <a:xfrm>
              <a:off x="879475" y="4038600"/>
              <a:ext cx="620713" cy="558800"/>
              <a:chOff x="482" y="2306"/>
              <a:chExt cx="391" cy="352"/>
            </a:xfrm>
          </p:grpSpPr>
          <p:sp>
            <p:nvSpPr>
              <p:cNvPr id="161982" name="Rectangle 9"/>
              <p:cNvSpPr>
                <a:spLocks noChangeArrowheads="1"/>
              </p:cNvSpPr>
              <p:nvPr/>
            </p:nvSpPr>
            <p:spPr bwMode="auto">
              <a:xfrm>
                <a:off x="482" y="2542"/>
                <a:ext cx="354" cy="65"/>
              </a:xfrm>
              <a:prstGeom prst="rect">
                <a:avLst/>
              </a:prstGeom>
              <a:solidFill>
                <a:srgbClr val="B7B79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61983" name="Rectangle 10"/>
              <p:cNvSpPr>
                <a:spLocks noChangeArrowheads="1"/>
              </p:cNvSpPr>
              <p:nvPr/>
            </p:nvSpPr>
            <p:spPr bwMode="auto">
              <a:xfrm>
                <a:off x="483" y="2543"/>
                <a:ext cx="352" cy="63"/>
              </a:xfrm>
              <a:prstGeom prst="rect">
                <a:avLst/>
              </a:prstGeom>
              <a:solidFill>
                <a:srgbClr val="B7B79D"/>
              </a:solidFill>
              <a:ln w="3175">
                <a:solidFill>
                  <a:srgbClr val="494936"/>
                </a:solidFill>
                <a:miter lim="800000"/>
                <a:headEnd/>
                <a:tailEnd/>
              </a:ln>
            </p:spPr>
            <p:txBody>
              <a:bodyPr/>
              <a:lstStyle/>
              <a:p>
                <a:endParaRPr lang="en-US" dirty="0"/>
              </a:p>
            </p:txBody>
          </p:sp>
          <p:sp>
            <p:nvSpPr>
              <p:cNvPr id="161984" name="Freeform 11"/>
              <p:cNvSpPr>
                <a:spLocks/>
              </p:cNvSpPr>
              <p:nvPr/>
            </p:nvSpPr>
            <p:spPr bwMode="auto">
              <a:xfrm>
                <a:off x="482" y="2507"/>
                <a:ext cx="391" cy="35"/>
              </a:xfrm>
              <a:custGeom>
                <a:avLst/>
                <a:gdLst>
                  <a:gd name="T0" fmla="*/ 0 w 391"/>
                  <a:gd name="T1" fmla="*/ 35 h 35"/>
                  <a:gd name="T2" fmla="*/ 38 w 391"/>
                  <a:gd name="T3" fmla="*/ 0 h 35"/>
                  <a:gd name="T4" fmla="*/ 391 w 391"/>
                  <a:gd name="T5" fmla="*/ 0 h 35"/>
                  <a:gd name="T6" fmla="*/ 354 w 391"/>
                  <a:gd name="T7" fmla="*/ 35 h 35"/>
                  <a:gd name="T8" fmla="*/ 0 w 391"/>
                  <a:gd name="T9" fmla="*/ 35 h 35"/>
                  <a:gd name="T10" fmla="*/ 0 60000 65536"/>
                  <a:gd name="T11" fmla="*/ 0 60000 65536"/>
                  <a:gd name="T12" fmla="*/ 0 60000 65536"/>
                  <a:gd name="T13" fmla="*/ 0 60000 65536"/>
                  <a:gd name="T14" fmla="*/ 0 60000 65536"/>
                  <a:gd name="T15" fmla="*/ 0 w 391"/>
                  <a:gd name="T16" fmla="*/ 0 h 35"/>
                  <a:gd name="T17" fmla="*/ 391 w 391"/>
                  <a:gd name="T18" fmla="*/ 35 h 35"/>
                </a:gdLst>
                <a:ahLst/>
                <a:cxnLst>
                  <a:cxn ang="T10">
                    <a:pos x="T0" y="T1"/>
                  </a:cxn>
                  <a:cxn ang="T11">
                    <a:pos x="T2" y="T3"/>
                  </a:cxn>
                  <a:cxn ang="T12">
                    <a:pos x="T4" y="T5"/>
                  </a:cxn>
                  <a:cxn ang="T13">
                    <a:pos x="T6" y="T7"/>
                  </a:cxn>
                  <a:cxn ang="T14">
                    <a:pos x="T8" y="T9"/>
                  </a:cxn>
                </a:cxnLst>
                <a:rect l="T15" t="T16" r="T17" b="T18"/>
                <a:pathLst>
                  <a:path w="391" h="35">
                    <a:moveTo>
                      <a:pt x="0" y="35"/>
                    </a:moveTo>
                    <a:lnTo>
                      <a:pt x="38" y="0"/>
                    </a:lnTo>
                    <a:lnTo>
                      <a:pt x="391" y="0"/>
                    </a:lnTo>
                    <a:lnTo>
                      <a:pt x="354" y="35"/>
                    </a:lnTo>
                    <a:lnTo>
                      <a:pt x="0" y="35"/>
                    </a:lnTo>
                    <a:close/>
                  </a:path>
                </a:pathLst>
              </a:custGeom>
              <a:solidFill>
                <a:srgbClr val="C9C9B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85" name="Freeform 12"/>
              <p:cNvSpPr>
                <a:spLocks/>
              </p:cNvSpPr>
              <p:nvPr/>
            </p:nvSpPr>
            <p:spPr bwMode="auto">
              <a:xfrm>
                <a:off x="482" y="2507"/>
                <a:ext cx="391" cy="35"/>
              </a:xfrm>
              <a:custGeom>
                <a:avLst/>
                <a:gdLst>
                  <a:gd name="T0" fmla="*/ 0 w 391"/>
                  <a:gd name="T1" fmla="*/ 35 h 35"/>
                  <a:gd name="T2" fmla="*/ 38 w 391"/>
                  <a:gd name="T3" fmla="*/ 0 h 35"/>
                  <a:gd name="T4" fmla="*/ 391 w 391"/>
                  <a:gd name="T5" fmla="*/ 0 h 35"/>
                  <a:gd name="T6" fmla="*/ 354 w 391"/>
                  <a:gd name="T7" fmla="*/ 35 h 35"/>
                  <a:gd name="T8" fmla="*/ 0 w 391"/>
                  <a:gd name="T9" fmla="*/ 35 h 35"/>
                  <a:gd name="T10" fmla="*/ 0 60000 65536"/>
                  <a:gd name="T11" fmla="*/ 0 60000 65536"/>
                  <a:gd name="T12" fmla="*/ 0 60000 65536"/>
                  <a:gd name="T13" fmla="*/ 0 60000 65536"/>
                  <a:gd name="T14" fmla="*/ 0 60000 65536"/>
                  <a:gd name="T15" fmla="*/ 0 w 391"/>
                  <a:gd name="T16" fmla="*/ 0 h 35"/>
                  <a:gd name="T17" fmla="*/ 391 w 391"/>
                  <a:gd name="T18" fmla="*/ 35 h 35"/>
                </a:gdLst>
                <a:ahLst/>
                <a:cxnLst>
                  <a:cxn ang="T10">
                    <a:pos x="T0" y="T1"/>
                  </a:cxn>
                  <a:cxn ang="T11">
                    <a:pos x="T2" y="T3"/>
                  </a:cxn>
                  <a:cxn ang="T12">
                    <a:pos x="T4" y="T5"/>
                  </a:cxn>
                  <a:cxn ang="T13">
                    <a:pos x="T6" y="T7"/>
                  </a:cxn>
                  <a:cxn ang="T14">
                    <a:pos x="T8" y="T9"/>
                  </a:cxn>
                </a:cxnLst>
                <a:rect l="T15" t="T16" r="T17" b="T18"/>
                <a:pathLst>
                  <a:path w="391" h="35">
                    <a:moveTo>
                      <a:pt x="0" y="35"/>
                    </a:moveTo>
                    <a:lnTo>
                      <a:pt x="38" y="0"/>
                    </a:lnTo>
                    <a:lnTo>
                      <a:pt x="391" y="0"/>
                    </a:lnTo>
                    <a:lnTo>
                      <a:pt x="354" y="35"/>
                    </a:lnTo>
                    <a:lnTo>
                      <a:pt x="0" y="35"/>
                    </a:lnTo>
                    <a:close/>
                  </a:path>
                </a:pathLst>
              </a:custGeom>
              <a:solidFill>
                <a:srgbClr val="C9C9B6"/>
              </a:solidFill>
              <a:ln w="3175">
                <a:solidFill>
                  <a:srgbClr val="494936"/>
                </a:solidFill>
                <a:round/>
                <a:headEnd/>
                <a:tailEnd/>
              </a:ln>
            </p:spPr>
            <p:txBody>
              <a:bodyPr/>
              <a:lstStyle/>
              <a:p>
                <a:endParaRPr lang="en-US" dirty="0"/>
              </a:p>
            </p:txBody>
          </p:sp>
          <p:sp>
            <p:nvSpPr>
              <p:cNvPr id="161986" name="Line 13"/>
              <p:cNvSpPr>
                <a:spLocks noChangeShapeType="1"/>
              </p:cNvSpPr>
              <p:nvPr/>
            </p:nvSpPr>
            <p:spPr bwMode="auto">
              <a:xfrm flipH="1">
                <a:off x="731" y="2572"/>
                <a:ext cx="85" cy="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161987" name="Freeform 14"/>
              <p:cNvSpPr>
                <a:spLocks/>
              </p:cNvSpPr>
              <p:nvPr/>
            </p:nvSpPr>
            <p:spPr bwMode="auto">
              <a:xfrm>
                <a:off x="836" y="2507"/>
                <a:ext cx="37" cy="100"/>
              </a:xfrm>
              <a:custGeom>
                <a:avLst/>
                <a:gdLst>
                  <a:gd name="T0" fmla="*/ 0 w 37"/>
                  <a:gd name="T1" fmla="*/ 100 h 100"/>
                  <a:gd name="T2" fmla="*/ 37 w 37"/>
                  <a:gd name="T3" fmla="*/ 63 h 100"/>
                  <a:gd name="T4" fmla="*/ 37 w 37"/>
                  <a:gd name="T5" fmla="*/ 0 h 100"/>
                  <a:gd name="T6" fmla="*/ 0 w 37"/>
                  <a:gd name="T7" fmla="*/ 35 h 100"/>
                  <a:gd name="T8" fmla="*/ 0 w 37"/>
                  <a:gd name="T9" fmla="*/ 100 h 100"/>
                  <a:gd name="T10" fmla="*/ 0 60000 65536"/>
                  <a:gd name="T11" fmla="*/ 0 60000 65536"/>
                  <a:gd name="T12" fmla="*/ 0 60000 65536"/>
                  <a:gd name="T13" fmla="*/ 0 60000 65536"/>
                  <a:gd name="T14" fmla="*/ 0 60000 65536"/>
                  <a:gd name="T15" fmla="*/ 0 w 37"/>
                  <a:gd name="T16" fmla="*/ 0 h 100"/>
                  <a:gd name="T17" fmla="*/ 37 w 37"/>
                  <a:gd name="T18" fmla="*/ 100 h 100"/>
                </a:gdLst>
                <a:ahLst/>
                <a:cxnLst>
                  <a:cxn ang="T10">
                    <a:pos x="T0" y="T1"/>
                  </a:cxn>
                  <a:cxn ang="T11">
                    <a:pos x="T2" y="T3"/>
                  </a:cxn>
                  <a:cxn ang="T12">
                    <a:pos x="T4" y="T5"/>
                  </a:cxn>
                  <a:cxn ang="T13">
                    <a:pos x="T6" y="T7"/>
                  </a:cxn>
                  <a:cxn ang="T14">
                    <a:pos x="T8" y="T9"/>
                  </a:cxn>
                </a:cxnLst>
                <a:rect l="T15" t="T16" r="T17" b="T18"/>
                <a:pathLst>
                  <a:path w="37" h="100">
                    <a:moveTo>
                      <a:pt x="0" y="100"/>
                    </a:moveTo>
                    <a:lnTo>
                      <a:pt x="37" y="63"/>
                    </a:lnTo>
                    <a:lnTo>
                      <a:pt x="37" y="0"/>
                    </a:lnTo>
                    <a:lnTo>
                      <a:pt x="0" y="35"/>
                    </a:lnTo>
                    <a:lnTo>
                      <a:pt x="0" y="100"/>
                    </a:lnTo>
                    <a:close/>
                  </a:path>
                </a:pathLst>
              </a:custGeom>
              <a:solidFill>
                <a:srgbClr val="7A7A5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88" name="Freeform 15"/>
              <p:cNvSpPr>
                <a:spLocks/>
              </p:cNvSpPr>
              <p:nvPr/>
            </p:nvSpPr>
            <p:spPr bwMode="auto">
              <a:xfrm>
                <a:off x="836" y="2507"/>
                <a:ext cx="37" cy="100"/>
              </a:xfrm>
              <a:custGeom>
                <a:avLst/>
                <a:gdLst>
                  <a:gd name="T0" fmla="*/ 0 w 37"/>
                  <a:gd name="T1" fmla="*/ 100 h 100"/>
                  <a:gd name="T2" fmla="*/ 37 w 37"/>
                  <a:gd name="T3" fmla="*/ 63 h 100"/>
                  <a:gd name="T4" fmla="*/ 37 w 37"/>
                  <a:gd name="T5" fmla="*/ 0 h 100"/>
                  <a:gd name="T6" fmla="*/ 0 w 37"/>
                  <a:gd name="T7" fmla="*/ 35 h 100"/>
                  <a:gd name="T8" fmla="*/ 0 w 37"/>
                  <a:gd name="T9" fmla="*/ 100 h 100"/>
                  <a:gd name="T10" fmla="*/ 0 60000 65536"/>
                  <a:gd name="T11" fmla="*/ 0 60000 65536"/>
                  <a:gd name="T12" fmla="*/ 0 60000 65536"/>
                  <a:gd name="T13" fmla="*/ 0 60000 65536"/>
                  <a:gd name="T14" fmla="*/ 0 60000 65536"/>
                  <a:gd name="T15" fmla="*/ 0 w 37"/>
                  <a:gd name="T16" fmla="*/ 0 h 100"/>
                  <a:gd name="T17" fmla="*/ 37 w 37"/>
                  <a:gd name="T18" fmla="*/ 100 h 100"/>
                </a:gdLst>
                <a:ahLst/>
                <a:cxnLst>
                  <a:cxn ang="T10">
                    <a:pos x="T0" y="T1"/>
                  </a:cxn>
                  <a:cxn ang="T11">
                    <a:pos x="T2" y="T3"/>
                  </a:cxn>
                  <a:cxn ang="T12">
                    <a:pos x="T4" y="T5"/>
                  </a:cxn>
                  <a:cxn ang="T13">
                    <a:pos x="T6" y="T7"/>
                  </a:cxn>
                  <a:cxn ang="T14">
                    <a:pos x="T8" y="T9"/>
                  </a:cxn>
                </a:cxnLst>
                <a:rect l="T15" t="T16" r="T17" b="T18"/>
                <a:pathLst>
                  <a:path w="37" h="100">
                    <a:moveTo>
                      <a:pt x="0" y="100"/>
                    </a:moveTo>
                    <a:lnTo>
                      <a:pt x="37" y="63"/>
                    </a:lnTo>
                    <a:lnTo>
                      <a:pt x="37" y="0"/>
                    </a:lnTo>
                    <a:lnTo>
                      <a:pt x="0" y="35"/>
                    </a:lnTo>
                    <a:lnTo>
                      <a:pt x="0" y="100"/>
                    </a:lnTo>
                    <a:close/>
                  </a:path>
                </a:pathLst>
              </a:custGeom>
              <a:solidFill>
                <a:srgbClr val="7A7A5A"/>
              </a:solidFill>
              <a:ln w="3175">
                <a:solidFill>
                  <a:srgbClr val="494936"/>
                </a:solidFill>
                <a:round/>
                <a:headEnd/>
                <a:tailEnd/>
              </a:ln>
            </p:spPr>
            <p:txBody>
              <a:bodyPr/>
              <a:lstStyle/>
              <a:p>
                <a:endParaRPr lang="en-US" dirty="0"/>
              </a:p>
            </p:txBody>
          </p:sp>
          <p:sp>
            <p:nvSpPr>
              <p:cNvPr id="161989" name="Freeform 16"/>
              <p:cNvSpPr>
                <a:spLocks/>
              </p:cNvSpPr>
              <p:nvPr/>
            </p:nvSpPr>
            <p:spPr bwMode="auto">
              <a:xfrm>
                <a:off x="484" y="2599"/>
                <a:ext cx="312" cy="49"/>
              </a:xfrm>
              <a:custGeom>
                <a:avLst/>
                <a:gdLst>
                  <a:gd name="T0" fmla="*/ 0 w 312"/>
                  <a:gd name="T1" fmla="*/ 49 h 49"/>
                  <a:gd name="T2" fmla="*/ 39 w 312"/>
                  <a:gd name="T3" fmla="*/ 0 h 49"/>
                  <a:gd name="T4" fmla="*/ 312 w 312"/>
                  <a:gd name="T5" fmla="*/ 0 h 49"/>
                  <a:gd name="T6" fmla="*/ 273 w 312"/>
                  <a:gd name="T7" fmla="*/ 49 h 49"/>
                  <a:gd name="T8" fmla="*/ 0 w 312"/>
                  <a:gd name="T9" fmla="*/ 49 h 49"/>
                  <a:gd name="T10" fmla="*/ 0 60000 65536"/>
                  <a:gd name="T11" fmla="*/ 0 60000 65536"/>
                  <a:gd name="T12" fmla="*/ 0 60000 65536"/>
                  <a:gd name="T13" fmla="*/ 0 60000 65536"/>
                  <a:gd name="T14" fmla="*/ 0 60000 65536"/>
                  <a:gd name="T15" fmla="*/ 0 w 312"/>
                  <a:gd name="T16" fmla="*/ 0 h 49"/>
                  <a:gd name="T17" fmla="*/ 312 w 312"/>
                  <a:gd name="T18" fmla="*/ 49 h 49"/>
                </a:gdLst>
                <a:ahLst/>
                <a:cxnLst>
                  <a:cxn ang="T10">
                    <a:pos x="T0" y="T1"/>
                  </a:cxn>
                  <a:cxn ang="T11">
                    <a:pos x="T2" y="T3"/>
                  </a:cxn>
                  <a:cxn ang="T12">
                    <a:pos x="T4" y="T5"/>
                  </a:cxn>
                  <a:cxn ang="T13">
                    <a:pos x="T6" y="T7"/>
                  </a:cxn>
                  <a:cxn ang="T14">
                    <a:pos x="T8" y="T9"/>
                  </a:cxn>
                </a:cxnLst>
                <a:rect l="T15" t="T16" r="T17" b="T18"/>
                <a:pathLst>
                  <a:path w="312" h="49">
                    <a:moveTo>
                      <a:pt x="0" y="49"/>
                    </a:moveTo>
                    <a:lnTo>
                      <a:pt x="39" y="0"/>
                    </a:lnTo>
                    <a:lnTo>
                      <a:pt x="312" y="0"/>
                    </a:lnTo>
                    <a:lnTo>
                      <a:pt x="273" y="49"/>
                    </a:lnTo>
                    <a:lnTo>
                      <a:pt x="0" y="49"/>
                    </a:lnTo>
                    <a:close/>
                  </a:path>
                </a:pathLst>
              </a:custGeom>
              <a:solidFill>
                <a:srgbClr val="C9C9B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90" name="Freeform 17"/>
              <p:cNvSpPr>
                <a:spLocks/>
              </p:cNvSpPr>
              <p:nvPr/>
            </p:nvSpPr>
            <p:spPr bwMode="auto">
              <a:xfrm>
                <a:off x="484" y="2599"/>
                <a:ext cx="312" cy="49"/>
              </a:xfrm>
              <a:custGeom>
                <a:avLst/>
                <a:gdLst>
                  <a:gd name="T0" fmla="*/ 0 w 312"/>
                  <a:gd name="T1" fmla="*/ 49 h 49"/>
                  <a:gd name="T2" fmla="*/ 39 w 312"/>
                  <a:gd name="T3" fmla="*/ 0 h 49"/>
                  <a:gd name="T4" fmla="*/ 312 w 312"/>
                  <a:gd name="T5" fmla="*/ 0 h 49"/>
                  <a:gd name="T6" fmla="*/ 273 w 312"/>
                  <a:gd name="T7" fmla="*/ 49 h 49"/>
                  <a:gd name="T8" fmla="*/ 0 w 312"/>
                  <a:gd name="T9" fmla="*/ 49 h 49"/>
                  <a:gd name="T10" fmla="*/ 0 60000 65536"/>
                  <a:gd name="T11" fmla="*/ 0 60000 65536"/>
                  <a:gd name="T12" fmla="*/ 0 60000 65536"/>
                  <a:gd name="T13" fmla="*/ 0 60000 65536"/>
                  <a:gd name="T14" fmla="*/ 0 60000 65536"/>
                  <a:gd name="T15" fmla="*/ 0 w 312"/>
                  <a:gd name="T16" fmla="*/ 0 h 49"/>
                  <a:gd name="T17" fmla="*/ 312 w 312"/>
                  <a:gd name="T18" fmla="*/ 49 h 49"/>
                </a:gdLst>
                <a:ahLst/>
                <a:cxnLst>
                  <a:cxn ang="T10">
                    <a:pos x="T0" y="T1"/>
                  </a:cxn>
                  <a:cxn ang="T11">
                    <a:pos x="T2" y="T3"/>
                  </a:cxn>
                  <a:cxn ang="T12">
                    <a:pos x="T4" y="T5"/>
                  </a:cxn>
                  <a:cxn ang="T13">
                    <a:pos x="T6" y="T7"/>
                  </a:cxn>
                  <a:cxn ang="T14">
                    <a:pos x="T8" y="T9"/>
                  </a:cxn>
                </a:cxnLst>
                <a:rect l="T15" t="T16" r="T17" b="T18"/>
                <a:pathLst>
                  <a:path w="312" h="49">
                    <a:moveTo>
                      <a:pt x="0" y="49"/>
                    </a:moveTo>
                    <a:lnTo>
                      <a:pt x="39" y="0"/>
                    </a:lnTo>
                    <a:lnTo>
                      <a:pt x="312" y="0"/>
                    </a:lnTo>
                    <a:lnTo>
                      <a:pt x="273" y="49"/>
                    </a:lnTo>
                    <a:lnTo>
                      <a:pt x="0" y="49"/>
                    </a:lnTo>
                    <a:close/>
                  </a:path>
                </a:pathLst>
              </a:custGeom>
              <a:solidFill>
                <a:srgbClr val="C9C9B6"/>
              </a:solidFill>
              <a:ln w="3175">
                <a:solidFill>
                  <a:srgbClr val="494936"/>
                </a:solidFill>
                <a:round/>
                <a:headEnd/>
                <a:tailEnd/>
              </a:ln>
            </p:spPr>
            <p:txBody>
              <a:bodyPr/>
              <a:lstStyle/>
              <a:p>
                <a:endParaRPr lang="en-US" dirty="0"/>
              </a:p>
            </p:txBody>
          </p:sp>
          <p:sp>
            <p:nvSpPr>
              <p:cNvPr id="161991" name="Freeform 18"/>
              <p:cNvSpPr>
                <a:spLocks/>
              </p:cNvSpPr>
              <p:nvPr/>
            </p:nvSpPr>
            <p:spPr bwMode="auto">
              <a:xfrm>
                <a:off x="757" y="2599"/>
                <a:ext cx="39" cy="59"/>
              </a:xfrm>
              <a:custGeom>
                <a:avLst/>
                <a:gdLst>
                  <a:gd name="T0" fmla="*/ 0 w 39"/>
                  <a:gd name="T1" fmla="*/ 59 h 59"/>
                  <a:gd name="T2" fmla="*/ 39 w 39"/>
                  <a:gd name="T3" fmla="*/ 18 h 59"/>
                  <a:gd name="T4" fmla="*/ 39 w 39"/>
                  <a:gd name="T5" fmla="*/ 0 h 59"/>
                  <a:gd name="T6" fmla="*/ 0 w 39"/>
                  <a:gd name="T7" fmla="*/ 49 h 59"/>
                  <a:gd name="T8" fmla="*/ 0 w 39"/>
                  <a:gd name="T9" fmla="*/ 59 h 59"/>
                  <a:gd name="T10" fmla="*/ 0 60000 65536"/>
                  <a:gd name="T11" fmla="*/ 0 60000 65536"/>
                  <a:gd name="T12" fmla="*/ 0 60000 65536"/>
                  <a:gd name="T13" fmla="*/ 0 60000 65536"/>
                  <a:gd name="T14" fmla="*/ 0 60000 65536"/>
                  <a:gd name="T15" fmla="*/ 0 w 39"/>
                  <a:gd name="T16" fmla="*/ 0 h 59"/>
                  <a:gd name="T17" fmla="*/ 39 w 39"/>
                  <a:gd name="T18" fmla="*/ 59 h 59"/>
                </a:gdLst>
                <a:ahLst/>
                <a:cxnLst>
                  <a:cxn ang="T10">
                    <a:pos x="T0" y="T1"/>
                  </a:cxn>
                  <a:cxn ang="T11">
                    <a:pos x="T2" y="T3"/>
                  </a:cxn>
                  <a:cxn ang="T12">
                    <a:pos x="T4" y="T5"/>
                  </a:cxn>
                  <a:cxn ang="T13">
                    <a:pos x="T6" y="T7"/>
                  </a:cxn>
                  <a:cxn ang="T14">
                    <a:pos x="T8" y="T9"/>
                  </a:cxn>
                </a:cxnLst>
                <a:rect l="T15" t="T16" r="T17" b="T18"/>
                <a:pathLst>
                  <a:path w="39" h="59">
                    <a:moveTo>
                      <a:pt x="0" y="59"/>
                    </a:moveTo>
                    <a:lnTo>
                      <a:pt x="39" y="18"/>
                    </a:lnTo>
                    <a:lnTo>
                      <a:pt x="39" y="0"/>
                    </a:lnTo>
                    <a:lnTo>
                      <a:pt x="0" y="49"/>
                    </a:lnTo>
                    <a:lnTo>
                      <a:pt x="0" y="59"/>
                    </a:lnTo>
                    <a:close/>
                  </a:path>
                </a:pathLst>
              </a:custGeom>
              <a:solidFill>
                <a:srgbClr val="7A7A5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92" name="Freeform 19"/>
              <p:cNvSpPr>
                <a:spLocks/>
              </p:cNvSpPr>
              <p:nvPr/>
            </p:nvSpPr>
            <p:spPr bwMode="auto">
              <a:xfrm>
                <a:off x="757" y="2599"/>
                <a:ext cx="39" cy="59"/>
              </a:xfrm>
              <a:custGeom>
                <a:avLst/>
                <a:gdLst>
                  <a:gd name="T0" fmla="*/ 0 w 39"/>
                  <a:gd name="T1" fmla="*/ 59 h 59"/>
                  <a:gd name="T2" fmla="*/ 39 w 39"/>
                  <a:gd name="T3" fmla="*/ 18 h 59"/>
                  <a:gd name="T4" fmla="*/ 39 w 39"/>
                  <a:gd name="T5" fmla="*/ 0 h 59"/>
                  <a:gd name="T6" fmla="*/ 0 w 39"/>
                  <a:gd name="T7" fmla="*/ 49 h 59"/>
                  <a:gd name="T8" fmla="*/ 0 w 39"/>
                  <a:gd name="T9" fmla="*/ 59 h 59"/>
                  <a:gd name="T10" fmla="*/ 0 60000 65536"/>
                  <a:gd name="T11" fmla="*/ 0 60000 65536"/>
                  <a:gd name="T12" fmla="*/ 0 60000 65536"/>
                  <a:gd name="T13" fmla="*/ 0 60000 65536"/>
                  <a:gd name="T14" fmla="*/ 0 60000 65536"/>
                  <a:gd name="T15" fmla="*/ 0 w 39"/>
                  <a:gd name="T16" fmla="*/ 0 h 59"/>
                  <a:gd name="T17" fmla="*/ 39 w 39"/>
                  <a:gd name="T18" fmla="*/ 59 h 59"/>
                </a:gdLst>
                <a:ahLst/>
                <a:cxnLst>
                  <a:cxn ang="T10">
                    <a:pos x="T0" y="T1"/>
                  </a:cxn>
                  <a:cxn ang="T11">
                    <a:pos x="T2" y="T3"/>
                  </a:cxn>
                  <a:cxn ang="T12">
                    <a:pos x="T4" y="T5"/>
                  </a:cxn>
                  <a:cxn ang="T13">
                    <a:pos x="T6" y="T7"/>
                  </a:cxn>
                  <a:cxn ang="T14">
                    <a:pos x="T8" y="T9"/>
                  </a:cxn>
                </a:cxnLst>
                <a:rect l="T15" t="T16" r="T17" b="T18"/>
                <a:pathLst>
                  <a:path w="39" h="59">
                    <a:moveTo>
                      <a:pt x="0" y="59"/>
                    </a:moveTo>
                    <a:lnTo>
                      <a:pt x="39" y="18"/>
                    </a:lnTo>
                    <a:lnTo>
                      <a:pt x="39" y="0"/>
                    </a:lnTo>
                    <a:lnTo>
                      <a:pt x="0" y="49"/>
                    </a:lnTo>
                    <a:lnTo>
                      <a:pt x="0" y="59"/>
                    </a:lnTo>
                    <a:close/>
                  </a:path>
                </a:pathLst>
              </a:custGeom>
              <a:solidFill>
                <a:srgbClr val="7A7A5A"/>
              </a:solidFill>
              <a:ln w="3175">
                <a:solidFill>
                  <a:srgbClr val="494936"/>
                </a:solidFill>
                <a:round/>
                <a:headEnd/>
                <a:tailEnd/>
              </a:ln>
            </p:spPr>
            <p:txBody>
              <a:bodyPr/>
              <a:lstStyle/>
              <a:p>
                <a:endParaRPr lang="en-US" dirty="0"/>
              </a:p>
            </p:txBody>
          </p:sp>
          <p:sp>
            <p:nvSpPr>
              <p:cNvPr id="161993" name="Rectangle 20"/>
              <p:cNvSpPr>
                <a:spLocks noChangeArrowheads="1"/>
              </p:cNvSpPr>
              <p:nvPr/>
            </p:nvSpPr>
            <p:spPr bwMode="auto">
              <a:xfrm>
                <a:off x="484" y="2648"/>
                <a:ext cx="273" cy="10"/>
              </a:xfrm>
              <a:prstGeom prst="rect">
                <a:avLst/>
              </a:prstGeom>
              <a:solidFill>
                <a:srgbClr val="B7B79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61994" name="Rectangle 21"/>
              <p:cNvSpPr>
                <a:spLocks noChangeArrowheads="1"/>
              </p:cNvSpPr>
              <p:nvPr/>
            </p:nvSpPr>
            <p:spPr bwMode="auto">
              <a:xfrm>
                <a:off x="485" y="2649"/>
                <a:ext cx="271" cy="8"/>
              </a:xfrm>
              <a:prstGeom prst="rect">
                <a:avLst/>
              </a:prstGeom>
              <a:solidFill>
                <a:srgbClr val="B7B79D"/>
              </a:solidFill>
              <a:ln w="3175">
                <a:solidFill>
                  <a:srgbClr val="494936"/>
                </a:solidFill>
                <a:miter lim="800000"/>
                <a:headEnd/>
                <a:tailEnd/>
              </a:ln>
            </p:spPr>
            <p:txBody>
              <a:bodyPr/>
              <a:lstStyle/>
              <a:p>
                <a:endParaRPr lang="en-US" dirty="0"/>
              </a:p>
            </p:txBody>
          </p:sp>
          <p:sp>
            <p:nvSpPr>
              <p:cNvPr id="161995" name="Freeform 22"/>
              <p:cNvSpPr>
                <a:spLocks/>
              </p:cNvSpPr>
              <p:nvPr/>
            </p:nvSpPr>
            <p:spPr bwMode="auto">
              <a:xfrm>
                <a:off x="535" y="2507"/>
                <a:ext cx="281" cy="27"/>
              </a:xfrm>
              <a:custGeom>
                <a:avLst/>
                <a:gdLst>
                  <a:gd name="T0" fmla="*/ 0 w 281"/>
                  <a:gd name="T1" fmla="*/ 27 h 27"/>
                  <a:gd name="T2" fmla="*/ 30 w 281"/>
                  <a:gd name="T3" fmla="*/ 0 h 27"/>
                  <a:gd name="T4" fmla="*/ 281 w 281"/>
                  <a:gd name="T5" fmla="*/ 0 h 27"/>
                  <a:gd name="T6" fmla="*/ 253 w 281"/>
                  <a:gd name="T7" fmla="*/ 27 h 27"/>
                  <a:gd name="T8" fmla="*/ 0 w 281"/>
                  <a:gd name="T9" fmla="*/ 27 h 27"/>
                  <a:gd name="T10" fmla="*/ 0 60000 65536"/>
                  <a:gd name="T11" fmla="*/ 0 60000 65536"/>
                  <a:gd name="T12" fmla="*/ 0 60000 65536"/>
                  <a:gd name="T13" fmla="*/ 0 60000 65536"/>
                  <a:gd name="T14" fmla="*/ 0 60000 65536"/>
                  <a:gd name="T15" fmla="*/ 0 w 281"/>
                  <a:gd name="T16" fmla="*/ 0 h 27"/>
                  <a:gd name="T17" fmla="*/ 281 w 281"/>
                  <a:gd name="T18" fmla="*/ 27 h 27"/>
                </a:gdLst>
                <a:ahLst/>
                <a:cxnLst>
                  <a:cxn ang="T10">
                    <a:pos x="T0" y="T1"/>
                  </a:cxn>
                  <a:cxn ang="T11">
                    <a:pos x="T2" y="T3"/>
                  </a:cxn>
                  <a:cxn ang="T12">
                    <a:pos x="T4" y="T5"/>
                  </a:cxn>
                  <a:cxn ang="T13">
                    <a:pos x="T6" y="T7"/>
                  </a:cxn>
                  <a:cxn ang="T14">
                    <a:pos x="T8" y="T9"/>
                  </a:cxn>
                </a:cxnLst>
                <a:rect l="T15" t="T16" r="T17" b="T18"/>
                <a:pathLst>
                  <a:path w="281" h="27">
                    <a:moveTo>
                      <a:pt x="0" y="27"/>
                    </a:moveTo>
                    <a:lnTo>
                      <a:pt x="30" y="0"/>
                    </a:lnTo>
                    <a:lnTo>
                      <a:pt x="281" y="0"/>
                    </a:lnTo>
                    <a:lnTo>
                      <a:pt x="253" y="27"/>
                    </a:lnTo>
                    <a:lnTo>
                      <a:pt x="0" y="2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96" name="Freeform 23"/>
              <p:cNvSpPr>
                <a:spLocks/>
              </p:cNvSpPr>
              <p:nvPr/>
            </p:nvSpPr>
            <p:spPr bwMode="auto">
              <a:xfrm>
                <a:off x="535" y="2507"/>
                <a:ext cx="281" cy="27"/>
              </a:xfrm>
              <a:custGeom>
                <a:avLst/>
                <a:gdLst>
                  <a:gd name="T0" fmla="*/ 0 w 281"/>
                  <a:gd name="T1" fmla="*/ 27 h 27"/>
                  <a:gd name="T2" fmla="*/ 30 w 281"/>
                  <a:gd name="T3" fmla="*/ 0 h 27"/>
                  <a:gd name="T4" fmla="*/ 281 w 281"/>
                  <a:gd name="T5" fmla="*/ 0 h 27"/>
                  <a:gd name="T6" fmla="*/ 253 w 281"/>
                  <a:gd name="T7" fmla="*/ 27 h 27"/>
                  <a:gd name="T8" fmla="*/ 0 w 281"/>
                  <a:gd name="T9" fmla="*/ 27 h 27"/>
                  <a:gd name="T10" fmla="*/ 0 60000 65536"/>
                  <a:gd name="T11" fmla="*/ 0 60000 65536"/>
                  <a:gd name="T12" fmla="*/ 0 60000 65536"/>
                  <a:gd name="T13" fmla="*/ 0 60000 65536"/>
                  <a:gd name="T14" fmla="*/ 0 60000 65536"/>
                  <a:gd name="T15" fmla="*/ 0 w 281"/>
                  <a:gd name="T16" fmla="*/ 0 h 27"/>
                  <a:gd name="T17" fmla="*/ 281 w 281"/>
                  <a:gd name="T18" fmla="*/ 27 h 27"/>
                </a:gdLst>
                <a:ahLst/>
                <a:cxnLst>
                  <a:cxn ang="T10">
                    <a:pos x="T0" y="T1"/>
                  </a:cxn>
                  <a:cxn ang="T11">
                    <a:pos x="T2" y="T3"/>
                  </a:cxn>
                  <a:cxn ang="T12">
                    <a:pos x="T4" y="T5"/>
                  </a:cxn>
                  <a:cxn ang="T13">
                    <a:pos x="T6" y="T7"/>
                  </a:cxn>
                  <a:cxn ang="T14">
                    <a:pos x="T8" y="T9"/>
                  </a:cxn>
                </a:cxnLst>
                <a:rect l="T15" t="T16" r="T17" b="T18"/>
                <a:pathLst>
                  <a:path w="281" h="27">
                    <a:moveTo>
                      <a:pt x="0" y="27"/>
                    </a:moveTo>
                    <a:lnTo>
                      <a:pt x="30" y="0"/>
                    </a:lnTo>
                    <a:lnTo>
                      <a:pt x="281" y="0"/>
                    </a:lnTo>
                    <a:lnTo>
                      <a:pt x="253" y="27"/>
                    </a:lnTo>
                    <a:lnTo>
                      <a:pt x="0" y="27"/>
                    </a:lnTo>
                    <a:close/>
                  </a:path>
                </a:pathLst>
              </a:custGeom>
              <a:solidFill>
                <a:srgbClr val="000000"/>
              </a:solidFill>
              <a:ln w="3175">
                <a:solidFill>
                  <a:srgbClr val="000000"/>
                </a:solidFill>
                <a:round/>
                <a:headEnd/>
                <a:tailEnd/>
              </a:ln>
            </p:spPr>
            <p:txBody>
              <a:bodyPr/>
              <a:lstStyle/>
              <a:p>
                <a:endParaRPr lang="en-US" dirty="0"/>
              </a:p>
            </p:txBody>
          </p:sp>
          <p:sp>
            <p:nvSpPr>
              <p:cNvPr id="161997" name="Freeform 24"/>
              <p:cNvSpPr>
                <a:spLocks/>
              </p:cNvSpPr>
              <p:nvPr/>
            </p:nvSpPr>
            <p:spPr bwMode="auto">
              <a:xfrm>
                <a:off x="533" y="2306"/>
                <a:ext cx="279" cy="26"/>
              </a:xfrm>
              <a:custGeom>
                <a:avLst/>
                <a:gdLst>
                  <a:gd name="T0" fmla="*/ 0 w 279"/>
                  <a:gd name="T1" fmla="*/ 26 h 26"/>
                  <a:gd name="T2" fmla="*/ 28 w 279"/>
                  <a:gd name="T3" fmla="*/ 0 h 26"/>
                  <a:gd name="T4" fmla="*/ 279 w 279"/>
                  <a:gd name="T5" fmla="*/ 0 h 26"/>
                  <a:gd name="T6" fmla="*/ 251 w 279"/>
                  <a:gd name="T7" fmla="*/ 26 h 26"/>
                  <a:gd name="T8" fmla="*/ 0 w 279"/>
                  <a:gd name="T9" fmla="*/ 26 h 26"/>
                  <a:gd name="T10" fmla="*/ 0 60000 65536"/>
                  <a:gd name="T11" fmla="*/ 0 60000 65536"/>
                  <a:gd name="T12" fmla="*/ 0 60000 65536"/>
                  <a:gd name="T13" fmla="*/ 0 60000 65536"/>
                  <a:gd name="T14" fmla="*/ 0 60000 65536"/>
                  <a:gd name="T15" fmla="*/ 0 w 279"/>
                  <a:gd name="T16" fmla="*/ 0 h 26"/>
                  <a:gd name="T17" fmla="*/ 279 w 279"/>
                  <a:gd name="T18" fmla="*/ 26 h 26"/>
                </a:gdLst>
                <a:ahLst/>
                <a:cxnLst>
                  <a:cxn ang="T10">
                    <a:pos x="T0" y="T1"/>
                  </a:cxn>
                  <a:cxn ang="T11">
                    <a:pos x="T2" y="T3"/>
                  </a:cxn>
                  <a:cxn ang="T12">
                    <a:pos x="T4" y="T5"/>
                  </a:cxn>
                  <a:cxn ang="T13">
                    <a:pos x="T6" y="T7"/>
                  </a:cxn>
                  <a:cxn ang="T14">
                    <a:pos x="T8" y="T9"/>
                  </a:cxn>
                </a:cxnLst>
                <a:rect l="T15" t="T16" r="T17" b="T18"/>
                <a:pathLst>
                  <a:path w="279" h="26">
                    <a:moveTo>
                      <a:pt x="0" y="26"/>
                    </a:moveTo>
                    <a:lnTo>
                      <a:pt x="28" y="0"/>
                    </a:lnTo>
                    <a:lnTo>
                      <a:pt x="279" y="0"/>
                    </a:lnTo>
                    <a:lnTo>
                      <a:pt x="251" y="26"/>
                    </a:lnTo>
                    <a:lnTo>
                      <a:pt x="0" y="26"/>
                    </a:lnTo>
                    <a:close/>
                  </a:path>
                </a:pathLst>
              </a:custGeom>
              <a:solidFill>
                <a:srgbClr val="C9C9B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98" name="Freeform 25"/>
              <p:cNvSpPr>
                <a:spLocks/>
              </p:cNvSpPr>
              <p:nvPr/>
            </p:nvSpPr>
            <p:spPr bwMode="auto">
              <a:xfrm>
                <a:off x="533" y="2306"/>
                <a:ext cx="279" cy="26"/>
              </a:xfrm>
              <a:custGeom>
                <a:avLst/>
                <a:gdLst>
                  <a:gd name="T0" fmla="*/ 0 w 279"/>
                  <a:gd name="T1" fmla="*/ 26 h 26"/>
                  <a:gd name="T2" fmla="*/ 28 w 279"/>
                  <a:gd name="T3" fmla="*/ 0 h 26"/>
                  <a:gd name="T4" fmla="*/ 279 w 279"/>
                  <a:gd name="T5" fmla="*/ 0 h 26"/>
                  <a:gd name="T6" fmla="*/ 251 w 279"/>
                  <a:gd name="T7" fmla="*/ 26 h 26"/>
                  <a:gd name="T8" fmla="*/ 0 w 279"/>
                  <a:gd name="T9" fmla="*/ 26 h 26"/>
                  <a:gd name="T10" fmla="*/ 0 60000 65536"/>
                  <a:gd name="T11" fmla="*/ 0 60000 65536"/>
                  <a:gd name="T12" fmla="*/ 0 60000 65536"/>
                  <a:gd name="T13" fmla="*/ 0 60000 65536"/>
                  <a:gd name="T14" fmla="*/ 0 60000 65536"/>
                  <a:gd name="T15" fmla="*/ 0 w 279"/>
                  <a:gd name="T16" fmla="*/ 0 h 26"/>
                  <a:gd name="T17" fmla="*/ 279 w 279"/>
                  <a:gd name="T18" fmla="*/ 26 h 26"/>
                </a:gdLst>
                <a:ahLst/>
                <a:cxnLst>
                  <a:cxn ang="T10">
                    <a:pos x="T0" y="T1"/>
                  </a:cxn>
                  <a:cxn ang="T11">
                    <a:pos x="T2" y="T3"/>
                  </a:cxn>
                  <a:cxn ang="T12">
                    <a:pos x="T4" y="T5"/>
                  </a:cxn>
                  <a:cxn ang="T13">
                    <a:pos x="T6" y="T7"/>
                  </a:cxn>
                  <a:cxn ang="T14">
                    <a:pos x="T8" y="T9"/>
                  </a:cxn>
                </a:cxnLst>
                <a:rect l="T15" t="T16" r="T17" b="T18"/>
                <a:pathLst>
                  <a:path w="279" h="26">
                    <a:moveTo>
                      <a:pt x="0" y="26"/>
                    </a:moveTo>
                    <a:lnTo>
                      <a:pt x="28" y="0"/>
                    </a:lnTo>
                    <a:lnTo>
                      <a:pt x="279" y="0"/>
                    </a:lnTo>
                    <a:lnTo>
                      <a:pt x="251" y="26"/>
                    </a:lnTo>
                    <a:lnTo>
                      <a:pt x="0" y="26"/>
                    </a:lnTo>
                    <a:close/>
                  </a:path>
                </a:pathLst>
              </a:custGeom>
              <a:solidFill>
                <a:srgbClr val="C9C9B6"/>
              </a:solidFill>
              <a:ln w="3175">
                <a:solidFill>
                  <a:srgbClr val="494936"/>
                </a:solidFill>
                <a:round/>
                <a:headEnd/>
                <a:tailEnd/>
              </a:ln>
            </p:spPr>
            <p:txBody>
              <a:bodyPr/>
              <a:lstStyle/>
              <a:p>
                <a:endParaRPr lang="en-US" dirty="0"/>
              </a:p>
            </p:txBody>
          </p:sp>
          <p:sp>
            <p:nvSpPr>
              <p:cNvPr id="161999" name="Rectangle 26"/>
              <p:cNvSpPr>
                <a:spLocks noChangeArrowheads="1"/>
              </p:cNvSpPr>
              <p:nvPr/>
            </p:nvSpPr>
            <p:spPr bwMode="auto">
              <a:xfrm>
                <a:off x="534" y="2333"/>
                <a:ext cx="251" cy="196"/>
              </a:xfrm>
              <a:prstGeom prst="rect">
                <a:avLst/>
              </a:prstGeom>
              <a:solidFill>
                <a:srgbClr val="B7B79D"/>
              </a:solidFill>
              <a:ln w="3175">
                <a:solidFill>
                  <a:srgbClr val="494936"/>
                </a:solidFill>
                <a:miter lim="800000"/>
                <a:headEnd/>
                <a:tailEnd/>
              </a:ln>
            </p:spPr>
            <p:txBody>
              <a:bodyPr/>
              <a:lstStyle/>
              <a:p>
                <a:endParaRPr lang="en-US" dirty="0"/>
              </a:p>
            </p:txBody>
          </p:sp>
          <p:sp>
            <p:nvSpPr>
              <p:cNvPr id="162000" name="Rectangle 27"/>
              <p:cNvSpPr>
                <a:spLocks noChangeArrowheads="1"/>
              </p:cNvSpPr>
              <p:nvPr/>
            </p:nvSpPr>
            <p:spPr bwMode="auto">
              <a:xfrm>
                <a:off x="556" y="2358"/>
                <a:ext cx="207" cy="152"/>
              </a:xfrm>
              <a:prstGeom prst="rect">
                <a:avLst/>
              </a:prstGeom>
              <a:solidFill>
                <a:srgbClr val="FFFFFF"/>
              </a:solidFill>
              <a:ln w="3175">
                <a:solidFill>
                  <a:srgbClr val="494936"/>
                </a:solidFill>
                <a:miter lim="800000"/>
                <a:headEnd/>
                <a:tailEnd/>
              </a:ln>
            </p:spPr>
            <p:txBody>
              <a:bodyPr/>
              <a:lstStyle/>
              <a:p>
                <a:endParaRPr lang="en-US" dirty="0"/>
              </a:p>
            </p:txBody>
          </p:sp>
          <p:sp>
            <p:nvSpPr>
              <p:cNvPr id="162001" name="Freeform 28"/>
              <p:cNvSpPr>
                <a:spLocks/>
              </p:cNvSpPr>
              <p:nvPr/>
            </p:nvSpPr>
            <p:spPr bwMode="auto">
              <a:xfrm>
                <a:off x="784" y="2306"/>
                <a:ext cx="28" cy="222"/>
              </a:xfrm>
              <a:custGeom>
                <a:avLst/>
                <a:gdLst>
                  <a:gd name="T0" fmla="*/ 0 w 28"/>
                  <a:gd name="T1" fmla="*/ 222 h 222"/>
                  <a:gd name="T2" fmla="*/ 28 w 28"/>
                  <a:gd name="T3" fmla="*/ 195 h 222"/>
                  <a:gd name="T4" fmla="*/ 28 w 28"/>
                  <a:gd name="T5" fmla="*/ 0 h 222"/>
                  <a:gd name="T6" fmla="*/ 0 w 28"/>
                  <a:gd name="T7" fmla="*/ 26 h 222"/>
                  <a:gd name="T8" fmla="*/ 0 w 28"/>
                  <a:gd name="T9" fmla="*/ 222 h 222"/>
                  <a:gd name="T10" fmla="*/ 0 60000 65536"/>
                  <a:gd name="T11" fmla="*/ 0 60000 65536"/>
                  <a:gd name="T12" fmla="*/ 0 60000 65536"/>
                  <a:gd name="T13" fmla="*/ 0 60000 65536"/>
                  <a:gd name="T14" fmla="*/ 0 60000 65536"/>
                  <a:gd name="T15" fmla="*/ 0 w 28"/>
                  <a:gd name="T16" fmla="*/ 0 h 222"/>
                  <a:gd name="T17" fmla="*/ 28 w 28"/>
                  <a:gd name="T18" fmla="*/ 222 h 222"/>
                </a:gdLst>
                <a:ahLst/>
                <a:cxnLst>
                  <a:cxn ang="T10">
                    <a:pos x="T0" y="T1"/>
                  </a:cxn>
                  <a:cxn ang="T11">
                    <a:pos x="T2" y="T3"/>
                  </a:cxn>
                  <a:cxn ang="T12">
                    <a:pos x="T4" y="T5"/>
                  </a:cxn>
                  <a:cxn ang="T13">
                    <a:pos x="T6" y="T7"/>
                  </a:cxn>
                  <a:cxn ang="T14">
                    <a:pos x="T8" y="T9"/>
                  </a:cxn>
                </a:cxnLst>
                <a:rect l="T15" t="T16" r="T17" b="T18"/>
                <a:pathLst>
                  <a:path w="28" h="222">
                    <a:moveTo>
                      <a:pt x="0" y="222"/>
                    </a:moveTo>
                    <a:lnTo>
                      <a:pt x="28" y="195"/>
                    </a:lnTo>
                    <a:lnTo>
                      <a:pt x="28" y="0"/>
                    </a:lnTo>
                    <a:lnTo>
                      <a:pt x="0" y="26"/>
                    </a:lnTo>
                    <a:lnTo>
                      <a:pt x="0" y="222"/>
                    </a:lnTo>
                    <a:close/>
                  </a:path>
                </a:pathLst>
              </a:custGeom>
              <a:solidFill>
                <a:srgbClr val="7A7A5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2002" name="Freeform 29"/>
              <p:cNvSpPr>
                <a:spLocks/>
              </p:cNvSpPr>
              <p:nvPr/>
            </p:nvSpPr>
            <p:spPr bwMode="auto">
              <a:xfrm>
                <a:off x="784" y="2306"/>
                <a:ext cx="28" cy="222"/>
              </a:xfrm>
              <a:custGeom>
                <a:avLst/>
                <a:gdLst>
                  <a:gd name="T0" fmla="*/ 0 w 28"/>
                  <a:gd name="T1" fmla="*/ 222 h 222"/>
                  <a:gd name="T2" fmla="*/ 28 w 28"/>
                  <a:gd name="T3" fmla="*/ 195 h 222"/>
                  <a:gd name="T4" fmla="*/ 28 w 28"/>
                  <a:gd name="T5" fmla="*/ 0 h 222"/>
                  <a:gd name="T6" fmla="*/ 0 w 28"/>
                  <a:gd name="T7" fmla="*/ 26 h 222"/>
                  <a:gd name="T8" fmla="*/ 0 w 28"/>
                  <a:gd name="T9" fmla="*/ 222 h 222"/>
                  <a:gd name="T10" fmla="*/ 0 60000 65536"/>
                  <a:gd name="T11" fmla="*/ 0 60000 65536"/>
                  <a:gd name="T12" fmla="*/ 0 60000 65536"/>
                  <a:gd name="T13" fmla="*/ 0 60000 65536"/>
                  <a:gd name="T14" fmla="*/ 0 60000 65536"/>
                  <a:gd name="T15" fmla="*/ 0 w 28"/>
                  <a:gd name="T16" fmla="*/ 0 h 222"/>
                  <a:gd name="T17" fmla="*/ 28 w 28"/>
                  <a:gd name="T18" fmla="*/ 222 h 222"/>
                </a:gdLst>
                <a:ahLst/>
                <a:cxnLst>
                  <a:cxn ang="T10">
                    <a:pos x="T0" y="T1"/>
                  </a:cxn>
                  <a:cxn ang="T11">
                    <a:pos x="T2" y="T3"/>
                  </a:cxn>
                  <a:cxn ang="T12">
                    <a:pos x="T4" y="T5"/>
                  </a:cxn>
                  <a:cxn ang="T13">
                    <a:pos x="T6" y="T7"/>
                  </a:cxn>
                  <a:cxn ang="T14">
                    <a:pos x="T8" y="T9"/>
                  </a:cxn>
                </a:cxnLst>
                <a:rect l="T15" t="T16" r="T17" b="T18"/>
                <a:pathLst>
                  <a:path w="28" h="222">
                    <a:moveTo>
                      <a:pt x="0" y="222"/>
                    </a:moveTo>
                    <a:lnTo>
                      <a:pt x="28" y="195"/>
                    </a:lnTo>
                    <a:lnTo>
                      <a:pt x="28" y="0"/>
                    </a:lnTo>
                    <a:lnTo>
                      <a:pt x="0" y="26"/>
                    </a:lnTo>
                    <a:lnTo>
                      <a:pt x="0" y="222"/>
                    </a:lnTo>
                    <a:close/>
                  </a:path>
                </a:pathLst>
              </a:custGeom>
              <a:solidFill>
                <a:srgbClr val="7A7A5A"/>
              </a:solidFill>
              <a:ln w="3175">
                <a:solidFill>
                  <a:srgbClr val="494936"/>
                </a:solidFill>
                <a:round/>
                <a:headEnd/>
                <a:tailEnd/>
              </a:ln>
            </p:spPr>
            <p:txBody>
              <a:bodyPr/>
              <a:lstStyle/>
              <a:p>
                <a:endParaRPr lang="en-US" dirty="0"/>
              </a:p>
            </p:txBody>
          </p:sp>
        </p:grpSp>
        <p:sp>
          <p:nvSpPr>
            <p:cNvPr id="2749470" name="Line 30"/>
            <p:cNvSpPr>
              <a:spLocks noChangeShapeType="1"/>
            </p:cNvSpPr>
            <p:nvPr/>
          </p:nvSpPr>
          <p:spPr bwMode="auto">
            <a:xfrm rot="16200000">
              <a:off x="7312819" y="3999706"/>
              <a:ext cx="0" cy="528638"/>
            </a:xfrm>
            <a:prstGeom prst="line">
              <a:avLst/>
            </a:prstGeom>
            <a:noFill/>
            <a:ln w="38100">
              <a:solidFill>
                <a:schemeClr val="accent2"/>
              </a:solidFill>
              <a:round/>
              <a:headEnd type="none" w="sm" len="sm"/>
              <a:tailEnd type="none" w="sm" len="sm"/>
            </a:ln>
            <a:effectLst>
              <a:outerShdw dist="35921" dir="2700000" algn="ctr" rotWithShape="0">
                <a:schemeClr val="tx1"/>
              </a:outerShdw>
            </a:effectLst>
          </p:spPr>
          <p:txBody>
            <a:bodyPr anchor="ctr">
              <a:spAutoFit/>
            </a:bodyPr>
            <a:lstStyle/>
            <a:p>
              <a:pPr>
                <a:defRPr/>
              </a:pPr>
              <a:endParaRPr lang="en-US" dirty="0">
                <a:ea typeface="+mn-ea"/>
              </a:endParaRPr>
            </a:p>
          </p:txBody>
        </p:sp>
        <p:grpSp>
          <p:nvGrpSpPr>
            <p:cNvPr id="161802" name="Group 31"/>
            <p:cNvGrpSpPr>
              <a:grpSpLocks/>
            </p:cNvGrpSpPr>
            <p:nvPr/>
          </p:nvGrpSpPr>
          <p:grpSpPr bwMode="auto">
            <a:xfrm>
              <a:off x="7432675" y="4038600"/>
              <a:ext cx="620713" cy="558800"/>
              <a:chOff x="4610" y="2306"/>
              <a:chExt cx="391" cy="352"/>
            </a:xfrm>
          </p:grpSpPr>
          <p:sp>
            <p:nvSpPr>
              <p:cNvPr id="161961" name="Rectangle 32"/>
              <p:cNvSpPr>
                <a:spLocks noChangeArrowheads="1"/>
              </p:cNvSpPr>
              <p:nvPr/>
            </p:nvSpPr>
            <p:spPr bwMode="auto">
              <a:xfrm>
                <a:off x="4610" y="2542"/>
                <a:ext cx="354" cy="65"/>
              </a:xfrm>
              <a:prstGeom prst="rect">
                <a:avLst/>
              </a:prstGeom>
              <a:solidFill>
                <a:srgbClr val="B7B79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61962" name="Rectangle 33"/>
              <p:cNvSpPr>
                <a:spLocks noChangeArrowheads="1"/>
              </p:cNvSpPr>
              <p:nvPr/>
            </p:nvSpPr>
            <p:spPr bwMode="auto">
              <a:xfrm>
                <a:off x="4611" y="2543"/>
                <a:ext cx="352" cy="63"/>
              </a:xfrm>
              <a:prstGeom prst="rect">
                <a:avLst/>
              </a:prstGeom>
              <a:solidFill>
                <a:srgbClr val="B7B79D"/>
              </a:solidFill>
              <a:ln w="3175">
                <a:solidFill>
                  <a:srgbClr val="494936"/>
                </a:solidFill>
                <a:miter lim="800000"/>
                <a:headEnd/>
                <a:tailEnd/>
              </a:ln>
            </p:spPr>
            <p:txBody>
              <a:bodyPr/>
              <a:lstStyle/>
              <a:p>
                <a:endParaRPr lang="en-US" dirty="0"/>
              </a:p>
            </p:txBody>
          </p:sp>
          <p:sp>
            <p:nvSpPr>
              <p:cNvPr id="161963" name="Freeform 34"/>
              <p:cNvSpPr>
                <a:spLocks/>
              </p:cNvSpPr>
              <p:nvPr/>
            </p:nvSpPr>
            <p:spPr bwMode="auto">
              <a:xfrm>
                <a:off x="4610" y="2507"/>
                <a:ext cx="391" cy="35"/>
              </a:xfrm>
              <a:custGeom>
                <a:avLst/>
                <a:gdLst>
                  <a:gd name="T0" fmla="*/ 0 w 391"/>
                  <a:gd name="T1" fmla="*/ 35 h 35"/>
                  <a:gd name="T2" fmla="*/ 38 w 391"/>
                  <a:gd name="T3" fmla="*/ 0 h 35"/>
                  <a:gd name="T4" fmla="*/ 391 w 391"/>
                  <a:gd name="T5" fmla="*/ 0 h 35"/>
                  <a:gd name="T6" fmla="*/ 354 w 391"/>
                  <a:gd name="T7" fmla="*/ 35 h 35"/>
                  <a:gd name="T8" fmla="*/ 0 w 391"/>
                  <a:gd name="T9" fmla="*/ 35 h 35"/>
                  <a:gd name="T10" fmla="*/ 0 60000 65536"/>
                  <a:gd name="T11" fmla="*/ 0 60000 65536"/>
                  <a:gd name="T12" fmla="*/ 0 60000 65536"/>
                  <a:gd name="T13" fmla="*/ 0 60000 65536"/>
                  <a:gd name="T14" fmla="*/ 0 60000 65536"/>
                  <a:gd name="T15" fmla="*/ 0 w 391"/>
                  <a:gd name="T16" fmla="*/ 0 h 35"/>
                  <a:gd name="T17" fmla="*/ 391 w 391"/>
                  <a:gd name="T18" fmla="*/ 35 h 35"/>
                </a:gdLst>
                <a:ahLst/>
                <a:cxnLst>
                  <a:cxn ang="T10">
                    <a:pos x="T0" y="T1"/>
                  </a:cxn>
                  <a:cxn ang="T11">
                    <a:pos x="T2" y="T3"/>
                  </a:cxn>
                  <a:cxn ang="T12">
                    <a:pos x="T4" y="T5"/>
                  </a:cxn>
                  <a:cxn ang="T13">
                    <a:pos x="T6" y="T7"/>
                  </a:cxn>
                  <a:cxn ang="T14">
                    <a:pos x="T8" y="T9"/>
                  </a:cxn>
                </a:cxnLst>
                <a:rect l="T15" t="T16" r="T17" b="T18"/>
                <a:pathLst>
                  <a:path w="391" h="35">
                    <a:moveTo>
                      <a:pt x="0" y="35"/>
                    </a:moveTo>
                    <a:lnTo>
                      <a:pt x="38" y="0"/>
                    </a:lnTo>
                    <a:lnTo>
                      <a:pt x="391" y="0"/>
                    </a:lnTo>
                    <a:lnTo>
                      <a:pt x="354" y="35"/>
                    </a:lnTo>
                    <a:lnTo>
                      <a:pt x="0" y="35"/>
                    </a:lnTo>
                    <a:close/>
                  </a:path>
                </a:pathLst>
              </a:custGeom>
              <a:solidFill>
                <a:srgbClr val="C9C9B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64" name="Freeform 35"/>
              <p:cNvSpPr>
                <a:spLocks/>
              </p:cNvSpPr>
              <p:nvPr/>
            </p:nvSpPr>
            <p:spPr bwMode="auto">
              <a:xfrm>
                <a:off x="4610" y="2507"/>
                <a:ext cx="391" cy="35"/>
              </a:xfrm>
              <a:custGeom>
                <a:avLst/>
                <a:gdLst>
                  <a:gd name="T0" fmla="*/ 0 w 391"/>
                  <a:gd name="T1" fmla="*/ 35 h 35"/>
                  <a:gd name="T2" fmla="*/ 38 w 391"/>
                  <a:gd name="T3" fmla="*/ 0 h 35"/>
                  <a:gd name="T4" fmla="*/ 391 w 391"/>
                  <a:gd name="T5" fmla="*/ 0 h 35"/>
                  <a:gd name="T6" fmla="*/ 354 w 391"/>
                  <a:gd name="T7" fmla="*/ 35 h 35"/>
                  <a:gd name="T8" fmla="*/ 0 w 391"/>
                  <a:gd name="T9" fmla="*/ 35 h 35"/>
                  <a:gd name="T10" fmla="*/ 0 60000 65536"/>
                  <a:gd name="T11" fmla="*/ 0 60000 65536"/>
                  <a:gd name="T12" fmla="*/ 0 60000 65536"/>
                  <a:gd name="T13" fmla="*/ 0 60000 65536"/>
                  <a:gd name="T14" fmla="*/ 0 60000 65536"/>
                  <a:gd name="T15" fmla="*/ 0 w 391"/>
                  <a:gd name="T16" fmla="*/ 0 h 35"/>
                  <a:gd name="T17" fmla="*/ 391 w 391"/>
                  <a:gd name="T18" fmla="*/ 35 h 35"/>
                </a:gdLst>
                <a:ahLst/>
                <a:cxnLst>
                  <a:cxn ang="T10">
                    <a:pos x="T0" y="T1"/>
                  </a:cxn>
                  <a:cxn ang="T11">
                    <a:pos x="T2" y="T3"/>
                  </a:cxn>
                  <a:cxn ang="T12">
                    <a:pos x="T4" y="T5"/>
                  </a:cxn>
                  <a:cxn ang="T13">
                    <a:pos x="T6" y="T7"/>
                  </a:cxn>
                  <a:cxn ang="T14">
                    <a:pos x="T8" y="T9"/>
                  </a:cxn>
                </a:cxnLst>
                <a:rect l="T15" t="T16" r="T17" b="T18"/>
                <a:pathLst>
                  <a:path w="391" h="35">
                    <a:moveTo>
                      <a:pt x="0" y="35"/>
                    </a:moveTo>
                    <a:lnTo>
                      <a:pt x="38" y="0"/>
                    </a:lnTo>
                    <a:lnTo>
                      <a:pt x="391" y="0"/>
                    </a:lnTo>
                    <a:lnTo>
                      <a:pt x="354" y="35"/>
                    </a:lnTo>
                    <a:lnTo>
                      <a:pt x="0" y="35"/>
                    </a:lnTo>
                    <a:close/>
                  </a:path>
                </a:pathLst>
              </a:custGeom>
              <a:solidFill>
                <a:srgbClr val="C9C9B6"/>
              </a:solidFill>
              <a:ln w="3175">
                <a:solidFill>
                  <a:srgbClr val="494936"/>
                </a:solidFill>
                <a:round/>
                <a:headEnd/>
                <a:tailEnd/>
              </a:ln>
            </p:spPr>
            <p:txBody>
              <a:bodyPr/>
              <a:lstStyle/>
              <a:p>
                <a:endParaRPr lang="en-US" dirty="0"/>
              </a:p>
            </p:txBody>
          </p:sp>
          <p:sp>
            <p:nvSpPr>
              <p:cNvPr id="161965" name="Line 36"/>
              <p:cNvSpPr>
                <a:spLocks noChangeShapeType="1"/>
              </p:cNvSpPr>
              <p:nvPr/>
            </p:nvSpPr>
            <p:spPr bwMode="auto">
              <a:xfrm flipH="1">
                <a:off x="4859" y="2572"/>
                <a:ext cx="85" cy="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161966" name="Freeform 37"/>
              <p:cNvSpPr>
                <a:spLocks/>
              </p:cNvSpPr>
              <p:nvPr/>
            </p:nvSpPr>
            <p:spPr bwMode="auto">
              <a:xfrm>
                <a:off x="4964" y="2507"/>
                <a:ext cx="37" cy="100"/>
              </a:xfrm>
              <a:custGeom>
                <a:avLst/>
                <a:gdLst>
                  <a:gd name="T0" fmla="*/ 0 w 37"/>
                  <a:gd name="T1" fmla="*/ 100 h 100"/>
                  <a:gd name="T2" fmla="*/ 37 w 37"/>
                  <a:gd name="T3" fmla="*/ 63 h 100"/>
                  <a:gd name="T4" fmla="*/ 37 w 37"/>
                  <a:gd name="T5" fmla="*/ 0 h 100"/>
                  <a:gd name="T6" fmla="*/ 0 w 37"/>
                  <a:gd name="T7" fmla="*/ 35 h 100"/>
                  <a:gd name="T8" fmla="*/ 0 w 37"/>
                  <a:gd name="T9" fmla="*/ 100 h 100"/>
                  <a:gd name="T10" fmla="*/ 0 60000 65536"/>
                  <a:gd name="T11" fmla="*/ 0 60000 65536"/>
                  <a:gd name="T12" fmla="*/ 0 60000 65536"/>
                  <a:gd name="T13" fmla="*/ 0 60000 65536"/>
                  <a:gd name="T14" fmla="*/ 0 60000 65536"/>
                  <a:gd name="T15" fmla="*/ 0 w 37"/>
                  <a:gd name="T16" fmla="*/ 0 h 100"/>
                  <a:gd name="T17" fmla="*/ 37 w 37"/>
                  <a:gd name="T18" fmla="*/ 100 h 100"/>
                </a:gdLst>
                <a:ahLst/>
                <a:cxnLst>
                  <a:cxn ang="T10">
                    <a:pos x="T0" y="T1"/>
                  </a:cxn>
                  <a:cxn ang="T11">
                    <a:pos x="T2" y="T3"/>
                  </a:cxn>
                  <a:cxn ang="T12">
                    <a:pos x="T4" y="T5"/>
                  </a:cxn>
                  <a:cxn ang="T13">
                    <a:pos x="T6" y="T7"/>
                  </a:cxn>
                  <a:cxn ang="T14">
                    <a:pos x="T8" y="T9"/>
                  </a:cxn>
                </a:cxnLst>
                <a:rect l="T15" t="T16" r="T17" b="T18"/>
                <a:pathLst>
                  <a:path w="37" h="100">
                    <a:moveTo>
                      <a:pt x="0" y="100"/>
                    </a:moveTo>
                    <a:lnTo>
                      <a:pt x="37" y="63"/>
                    </a:lnTo>
                    <a:lnTo>
                      <a:pt x="37" y="0"/>
                    </a:lnTo>
                    <a:lnTo>
                      <a:pt x="0" y="35"/>
                    </a:lnTo>
                    <a:lnTo>
                      <a:pt x="0" y="100"/>
                    </a:lnTo>
                    <a:close/>
                  </a:path>
                </a:pathLst>
              </a:custGeom>
              <a:solidFill>
                <a:srgbClr val="7A7A5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67" name="Freeform 38"/>
              <p:cNvSpPr>
                <a:spLocks/>
              </p:cNvSpPr>
              <p:nvPr/>
            </p:nvSpPr>
            <p:spPr bwMode="auto">
              <a:xfrm>
                <a:off x="4964" y="2507"/>
                <a:ext cx="37" cy="100"/>
              </a:xfrm>
              <a:custGeom>
                <a:avLst/>
                <a:gdLst>
                  <a:gd name="T0" fmla="*/ 0 w 37"/>
                  <a:gd name="T1" fmla="*/ 100 h 100"/>
                  <a:gd name="T2" fmla="*/ 37 w 37"/>
                  <a:gd name="T3" fmla="*/ 63 h 100"/>
                  <a:gd name="T4" fmla="*/ 37 w 37"/>
                  <a:gd name="T5" fmla="*/ 0 h 100"/>
                  <a:gd name="T6" fmla="*/ 0 w 37"/>
                  <a:gd name="T7" fmla="*/ 35 h 100"/>
                  <a:gd name="T8" fmla="*/ 0 w 37"/>
                  <a:gd name="T9" fmla="*/ 100 h 100"/>
                  <a:gd name="T10" fmla="*/ 0 60000 65536"/>
                  <a:gd name="T11" fmla="*/ 0 60000 65536"/>
                  <a:gd name="T12" fmla="*/ 0 60000 65536"/>
                  <a:gd name="T13" fmla="*/ 0 60000 65536"/>
                  <a:gd name="T14" fmla="*/ 0 60000 65536"/>
                  <a:gd name="T15" fmla="*/ 0 w 37"/>
                  <a:gd name="T16" fmla="*/ 0 h 100"/>
                  <a:gd name="T17" fmla="*/ 37 w 37"/>
                  <a:gd name="T18" fmla="*/ 100 h 100"/>
                </a:gdLst>
                <a:ahLst/>
                <a:cxnLst>
                  <a:cxn ang="T10">
                    <a:pos x="T0" y="T1"/>
                  </a:cxn>
                  <a:cxn ang="T11">
                    <a:pos x="T2" y="T3"/>
                  </a:cxn>
                  <a:cxn ang="T12">
                    <a:pos x="T4" y="T5"/>
                  </a:cxn>
                  <a:cxn ang="T13">
                    <a:pos x="T6" y="T7"/>
                  </a:cxn>
                  <a:cxn ang="T14">
                    <a:pos x="T8" y="T9"/>
                  </a:cxn>
                </a:cxnLst>
                <a:rect l="T15" t="T16" r="T17" b="T18"/>
                <a:pathLst>
                  <a:path w="37" h="100">
                    <a:moveTo>
                      <a:pt x="0" y="100"/>
                    </a:moveTo>
                    <a:lnTo>
                      <a:pt x="37" y="63"/>
                    </a:lnTo>
                    <a:lnTo>
                      <a:pt x="37" y="0"/>
                    </a:lnTo>
                    <a:lnTo>
                      <a:pt x="0" y="35"/>
                    </a:lnTo>
                    <a:lnTo>
                      <a:pt x="0" y="100"/>
                    </a:lnTo>
                    <a:close/>
                  </a:path>
                </a:pathLst>
              </a:custGeom>
              <a:solidFill>
                <a:srgbClr val="7A7A5A"/>
              </a:solidFill>
              <a:ln w="3175">
                <a:solidFill>
                  <a:srgbClr val="494936"/>
                </a:solidFill>
                <a:round/>
                <a:headEnd/>
                <a:tailEnd/>
              </a:ln>
            </p:spPr>
            <p:txBody>
              <a:bodyPr/>
              <a:lstStyle/>
              <a:p>
                <a:endParaRPr lang="en-US" dirty="0"/>
              </a:p>
            </p:txBody>
          </p:sp>
          <p:sp>
            <p:nvSpPr>
              <p:cNvPr id="161968" name="Freeform 39"/>
              <p:cNvSpPr>
                <a:spLocks/>
              </p:cNvSpPr>
              <p:nvPr/>
            </p:nvSpPr>
            <p:spPr bwMode="auto">
              <a:xfrm>
                <a:off x="4612" y="2599"/>
                <a:ext cx="312" cy="49"/>
              </a:xfrm>
              <a:custGeom>
                <a:avLst/>
                <a:gdLst>
                  <a:gd name="T0" fmla="*/ 0 w 312"/>
                  <a:gd name="T1" fmla="*/ 49 h 49"/>
                  <a:gd name="T2" fmla="*/ 39 w 312"/>
                  <a:gd name="T3" fmla="*/ 0 h 49"/>
                  <a:gd name="T4" fmla="*/ 312 w 312"/>
                  <a:gd name="T5" fmla="*/ 0 h 49"/>
                  <a:gd name="T6" fmla="*/ 273 w 312"/>
                  <a:gd name="T7" fmla="*/ 49 h 49"/>
                  <a:gd name="T8" fmla="*/ 0 w 312"/>
                  <a:gd name="T9" fmla="*/ 49 h 49"/>
                  <a:gd name="T10" fmla="*/ 0 60000 65536"/>
                  <a:gd name="T11" fmla="*/ 0 60000 65536"/>
                  <a:gd name="T12" fmla="*/ 0 60000 65536"/>
                  <a:gd name="T13" fmla="*/ 0 60000 65536"/>
                  <a:gd name="T14" fmla="*/ 0 60000 65536"/>
                  <a:gd name="T15" fmla="*/ 0 w 312"/>
                  <a:gd name="T16" fmla="*/ 0 h 49"/>
                  <a:gd name="T17" fmla="*/ 312 w 312"/>
                  <a:gd name="T18" fmla="*/ 49 h 49"/>
                </a:gdLst>
                <a:ahLst/>
                <a:cxnLst>
                  <a:cxn ang="T10">
                    <a:pos x="T0" y="T1"/>
                  </a:cxn>
                  <a:cxn ang="T11">
                    <a:pos x="T2" y="T3"/>
                  </a:cxn>
                  <a:cxn ang="T12">
                    <a:pos x="T4" y="T5"/>
                  </a:cxn>
                  <a:cxn ang="T13">
                    <a:pos x="T6" y="T7"/>
                  </a:cxn>
                  <a:cxn ang="T14">
                    <a:pos x="T8" y="T9"/>
                  </a:cxn>
                </a:cxnLst>
                <a:rect l="T15" t="T16" r="T17" b="T18"/>
                <a:pathLst>
                  <a:path w="312" h="49">
                    <a:moveTo>
                      <a:pt x="0" y="49"/>
                    </a:moveTo>
                    <a:lnTo>
                      <a:pt x="39" y="0"/>
                    </a:lnTo>
                    <a:lnTo>
                      <a:pt x="312" y="0"/>
                    </a:lnTo>
                    <a:lnTo>
                      <a:pt x="273" y="49"/>
                    </a:lnTo>
                    <a:lnTo>
                      <a:pt x="0" y="49"/>
                    </a:lnTo>
                    <a:close/>
                  </a:path>
                </a:pathLst>
              </a:custGeom>
              <a:solidFill>
                <a:srgbClr val="C9C9B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69" name="Freeform 40"/>
              <p:cNvSpPr>
                <a:spLocks/>
              </p:cNvSpPr>
              <p:nvPr/>
            </p:nvSpPr>
            <p:spPr bwMode="auto">
              <a:xfrm>
                <a:off x="4612" y="2599"/>
                <a:ext cx="312" cy="49"/>
              </a:xfrm>
              <a:custGeom>
                <a:avLst/>
                <a:gdLst>
                  <a:gd name="T0" fmla="*/ 0 w 312"/>
                  <a:gd name="T1" fmla="*/ 49 h 49"/>
                  <a:gd name="T2" fmla="*/ 39 w 312"/>
                  <a:gd name="T3" fmla="*/ 0 h 49"/>
                  <a:gd name="T4" fmla="*/ 312 w 312"/>
                  <a:gd name="T5" fmla="*/ 0 h 49"/>
                  <a:gd name="T6" fmla="*/ 273 w 312"/>
                  <a:gd name="T7" fmla="*/ 49 h 49"/>
                  <a:gd name="T8" fmla="*/ 0 w 312"/>
                  <a:gd name="T9" fmla="*/ 49 h 49"/>
                  <a:gd name="T10" fmla="*/ 0 60000 65536"/>
                  <a:gd name="T11" fmla="*/ 0 60000 65536"/>
                  <a:gd name="T12" fmla="*/ 0 60000 65536"/>
                  <a:gd name="T13" fmla="*/ 0 60000 65536"/>
                  <a:gd name="T14" fmla="*/ 0 60000 65536"/>
                  <a:gd name="T15" fmla="*/ 0 w 312"/>
                  <a:gd name="T16" fmla="*/ 0 h 49"/>
                  <a:gd name="T17" fmla="*/ 312 w 312"/>
                  <a:gd name="T18" fmla="*/ 49 h 49"/>
                </a:gdLst>
                <a:ahLst/>
                <a:cxnLst>
                  <a:cxn ang="T10">
                    <a:pos x="T0" y="T1"/>
                  </a:cxn>
                  <a:cxn ang="T11">
                    <a:pos x="T2" y="T3"/>
                  </a:cxn>
                  <a:cxn ang="T12">
                    <a:pos x="T4" y="T5"/>
                  </a:cxn>
                  <a:cxn ang="T13">
                    <a:pos x="T6" y="T7"/>
                  </a:cxn>
                  <a:cxn ang="T14">
                    <a:pos x="T8" y="T9"/>
                  </a:cxn>
                </a:cxnLst>
                <a:rect l="T15" t="T16" r="T17" b="T18"/>
                <a:pathLst>
                  <a:path w="312" h="49">
                    <a:moveTo>
                      <a:pt x="0" y="49"/>
                    </a:moveTo>
                    <a:lnTo>
                      <a:pt x="39" y="0"/>
                    </a:lnTo>
                    <a:lnTo>
                      <a:pt x="312" y="0"/>
                    </a:lnTo>
                    <a:lnTo>
                      <a:pt x="273" y="49"/>
                    </a:lnTo>
                    <a:lnTo>
                      <a:pt x="0" y="49"/>
                    </a:lnTo>
                    <a:close/>
                  </a:path>
                </a:pathLst>
              </a:custGeom>
              <a:solidFill>
                <a:srgbClr val="C9C9B6"/>
              </a:solidFill>
              <a:ln w="3175">
                <a:solidFill>
                  <a:srgbClr val="494936"/>
                </a:solidFill>
                <a:round/>
                <a:headEnd/>
                <a:tailEnd/>
              </a:ln>
            </p:spPr>
            <p:txBody>
              <a:bodyPr/>
              <a:lstStyle/>
              <a:p>
                <a:endParaRPr lang="en-US" dirty="0"/>
              </a:p>
            </p:txBody>
          </p:sp>
          <p:sp>
            <p:nvSpPr>
              <p:cNvPr id="161970" name="Freeform 41"/>
              <p:cNvSpPr>
                <a:spLocks/>
              </p:cNvSpPr>
              <p:nvPr/>
            </p:nvSpPr>
            <p:spPr bwMode="auto">
              <a:xfrm>
                <a:off x="4885" y="2599"/>
                <a:ext cx="39" cy="59"/>
              </a:xfrm>
              <a:custGeom>
                <a:avLst/>
                <a:gdLst>
                  <a:gd name="T0" fmla="*/ 0 w 39"/>
                  <a:gd name="T1" fmla="*/ 59 h 59"/>
                  <a:gd name="T2" fmla="*/ 39 w 39"/>
                  <a:gd name="T3" fmla="*/ 18 h 59"/>
                  <a:gd name="T4" fmla="*/ 39 w 39"/>
                  <a:gd name="T5" fmla="*/ 0 h 59"/>
                  <a:gd name="T6" fmla="*/ 0 w 39"/>
                  <a:gd name="T7" fmla="*/ 49 h 59"/>
                  <a:gd name="T8" fmla="*/ 0 w 39"/>
                  <a:gd name="T9" fmla="*/ 59 h 59"/>
                  <a:gd name="T10" fmla="*/ 0 60000 65536"/>
                  <a:gd name="T11" fmla="*/ 0 60000 65536"/>
                  <a:gd name="T12" fmla="*/ 0 60000 65536"/>
                  <a:gd name="T13" fmla="*/ 0 60000 65536"/>
                  <a:gd name="T14" fmla="*/ 0 60000 65536"/>
                  <a:gd name="T15" fmla="*/ 0 w 39"/>
                  <a:gd name="T16" fmla="*/ 0 h 59"/>
                  <a:gd name="T17" fmla="*/ 39 w 39"/>
                  <a:gd name="T18" fmla="*/ 59 h 59"/>
                </a:gdLst>
                <a:ahLst/>
                <a:cxnLst>
                  <a:cxn ang="T10">
                    <a:pos x="T0" y="T1"/>
                  </a:cxn>
                  <a:cxn ang="T11">
                    <a:pos x="T2" y="T3"/>
                  </a:cxn>
                  <a:cxn ang="T12">
                    <a:pos x="T4" y="T5"/>
                  </a:cxn>
                  <a:cxn ang="T13">
                    <a:pos x="T6" y="T7"/>
                  </a:cxn>
                  <a:cxn ang="T14">
                    <a:pos x="T8" y="T9"/>
                  </a:cxn>
                </a:cxnLst>
                <a:rect l="T15" t="T16" r="T17" b="T18"/>
                <a:pathLst>
                  <a:path w="39" h="59">
                    <a:moveTo>
                      <a:pt x="0" y="59"/>
                    </a:moveTo>
                    <a:lnTo>
                      <a:pt x="39" y="18"/>
                    </a:lnTo>
                    <a:lnTo>
                      <a:pt x="39" y="0"/>
                    </a:lnTo>
                    <a:lnTo>
                      <a:pt x="0" y="49"/>
                    </a:lnTo>
                    <a:lnTo>
                      <a:pt x="0" y="59"/>
                    </a:lnTo>
                    <a:close/>
                  </a:path>
                </a:pathLst>
              </a:custGeom>
              <a:solidFill>
                <a:srgbClr val="7A7A5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71" name="Freeform 42"/>
              <p:cNvSpPr>
                <a:spLocks/>
              </p:cNvSpPr>
              <p:nvPr/>
            </p:nvSpPr>
            <p:spPr bwMode="auto">
              <a:xfrm>
                <a:off x="4885" y="2599"/>
                <a:ext cx="39" cy="59"/>
              </a:xfrm>
              <a:custGeom>
                <a:avLst/>
                <a:gdLst>
                  <a:gd name="T0" fmla="*/ 0 w 39"/>
                  <a:gd name="T1" fmla="*/ 59 h 59"/>
                  <a:gd name="T2" fmla="*/ 39 w 39"/>
                  <a:gd name="T3" fmla="*/ 18 h 59"/>
                  <a:gd name="T4" fmla="*/ 39 w 39"/>
                  <a:gd name="T5" fmla="*/ 0 h 59"/>
                  <a:gd name="T6" fmla="*/ 0 w 39"/>
                  <a:gd name="T7" fmla="*/ 49 h 59"/>
                  <a:gd name="T8" fmla="*/ 0 w 39"/>
                  <a:gd name="T9" fmla="*/ 59 h 59"/>
                  <a:gd name="T10" fmla="*/ 0 60000 65536"/>
                  <a:gd name="T11" fmla="*/ 0 60000 65536"/>
                  <a:gd name="T12" fmla="*/ 0 60000 65536"/>
                  <a:gd name="T13" fmla="*/ 0 60000 65536"/>
                  <a:gd name="T14" fmla="*/ 0 60000 65536"/>
                  <a:gd name="T15" fmla="*/ 0 w 39"/>
                  <a:gd name="T16" fmla="*/ 0 h 59"/>
                  <a:gd name="T17" fmla="*/ 39 w 39"/>
                  <a:gd name="T18" fmla="*/ 59 h 59"/>
                </a:gdLst>
                <a:ahLst/>
                <a:cxnLst>
                  <a:cxn ang="T10">
                    <a:pos x="T0" y="T1"/>
                  </a:cxn>
                  <a:cxn ang="T11">
                    <a:pos x="T2" y="T3"/>
                  </a:cxn>
                  <a:cxn ang="T12">
                    <a:pos x="T4" y="T5"/>
                  </a:cxn>
                  <a:cxn ang="T13">
                    <a:pos x="T6" y="T7"/>
                  </a:cxn>
                  <a:cxn ang="T14">
                    <a:pos x="T8" y="T9"/>
                  </a:cxn>
                </a:cxnLst>
                <a:rect l="T15" t="T16" r="T17" b="T18"/>
                <a:pathLst>
                  <a:path w="39" h="59">
                    <a:moveTo>
                      <a:pt x="0" y="59"/>
                    </a:moveTo>
                    <a:lnTo>
                      <a:pt x="39" y="18"/>
                    </a:lnTo>
                    <a:lnTo>
                      <a:pt x="39" y="0"/>
                    </a:lnTo>
                    <a:lnTo>
                      <a:pt x="0" y="49"/>
                    </a:lnTo>
                    <a:lnTo>
                      <a:pt x="0" y="59"/>
                    </a:lnTo>
                    <a:close/>
                  </a:path>
                </a:pathLst>
              </a:custGeom>
              <a:solidFill>
                <a:srgbClr val="7A7A5A"/>
              </a:solidFill>
              <a:ln w="3175">
                <a:solidFill>
                  <a:srgbClr val="494936"/>
                </a:solidFill>
                <a:round/>
                <a:headEnd/>
                <a:tailEnd/>
              </a:ln>
            </p:spPr>
            <p:txBody>
              <a:bodyPr/>
              <a:lstStyle/>
              <a:p>
                <a:endParaRPr lang="en-US" dirty="0"/>
              </a:p>
            </p:txBody>
          </p:sp>
          <p:sp>
            <p:nvSpPr>
              <p:cNvPr id="161972" name="Rectangle 43"/>
              <p:cNvSpPr>
                <a:spLocks noChangeArrowheads="1"/>
              </p:cNvSpPr>
              <p:nvPr/>
            </p:nvSpPr>
            <p:spPr bwMode="auto">
              <a:xfrm>
                <a:off x="4612" y="2648"/>
                <a:ext cx="273" cy="10"/>
              </a:xfrm>
              <a:prstGeom prst="rect">
                <a:avLst/>
              </a:prstGeom>
              <a:solidFill>
                <a:srgbClr val="B7B79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61973" name="Rectangle 44"/>
              <p:cNvSpPr>
                <a:spLocks noChangeArrowheads="1"/>
              </p:cNvSpPr>
              <p:nvPr/>
            </p:nvSpPr>
            <p:spPr bwMode="auto">
              <a:xfrm>
                <a:off x="4613" y="2649"/>
                <a:ext cx="271" cy="8"/>
              </a:xfrm>
              <a:prstGeom prst="rect">
                <a:avLst/>
              </a:prstGeom>
              <a:solidFill>
                <a:srgbClr val="B7B79D"/>
              </a:solidFill>
              <a:ln w="3175">
                <a:solidFill>
                  <a:srgbClr val="494936"/>
                </a:solidFill>
                <a:miter lim="800000"/>
                <a:headEnd/>
                <a:tailEnd/>
              </a:ln>
            </p:spPr>
            <p:txBody>
              <a:bodyPr/>
              <a:lstStyle/>
              <a:p>
                <a:endParaRPr lang="en-US" dirty="0"/>
              </a:p>
            </p:txBody>
          </p:sp>
          <p:sp>
            <p:nvSpPr>
              <p:cNvPr id="161974" name="Freeform 45"/>
              <p:cNvSpPr>
                <a:spLocks/>
              </p:cNvSpPr>
              <p:nvPr/>
            </p:nvSpPr>
            <p:spPr bwMode="auto">
              <a:xfrm>
                <a:off x="4663" y="2507"/>
                <a:ext cx="281" cy="27"/>
              </a:xfrm>
              <a:custGeom>
                <a:avLst/>
                <a:gdLst>
                  <a:gd name="T0" fmla="*/ 0 w 281"/>
                  <a:gd name="T1" fmla="*/ 27 h 27"/>
                  <a:gd name="T2" fmla="*/ 30 w 281"/>
                  <a:gd name="T3" fmla="*/ 0 h 27"/>
                  <a:gd name="T4" fmla="*/ 281 w 281"/>
                  <a:gd name="T5" fmla="*/ 0 h 27"/>
                  <a:gd name="T6" fmla="*/ 253 w 281"/>
                  <a:gd name="T7" fmla="*/ 27 h 27"/>
                  <a:gd name="T8" fmla="*/ 0 w 281"/>
                  <a:gd name="T9" fmla="*/ 27 h 27"/>
                  <a:gd name="T10" fmla="*/ 0 60000 65536"/>
                  <a:gd name="T11" fmla="*/ 0 60000 65536"/>
                  <a:gd name="T12" fmla="*/ 0 60000 65536"/>
                  <a:gd name="T13" fmla="*/ 0 60000 65536"/>
                  <a:gd name="T14" fmla="*/ 0 60000 65536"/>
                  <a:gd name="T15" fmla="*/ 0 w 281"/>
                  <a:gd name="T16" fmla="*/ 0 h 27"/>
                  <a:gd name="T17" fmla="*/ 281 w 281"/>
                  <a:gd name="T18" fmla="*/ 27 h 27"/>
                </a:gdLst>
                <a:ahLst/>
                <a:cxnLst>
                  <a:cxn ang="T10">
                    <a:pos x="T0" y="T1"/>
                  </a:cxn>
                  <a:cxn ang="T11">
                    <a:pos x="T2" y="T3"/>
                  </a:cxn>
                  <a:cxn ang="T12">
                    <a:pos x="T4" y="T5"/>
                  </a:cxn>
                  <a:cxn ang="T13">
                    <a:pos x="T6" y="T7"/>
                  </a:cxn>
                  <a:cxn ang="T14">
                    <a:pos x="T8" y="T9"/>
                  </a:cxn>
                </a:cxnLst>
                <a:rect l="T15" t="T16" r="T17" b="T18"/>
                <a:pathLst>
                  <a:path w="281" h="27">
                    <a:moveTo>
                      <a:pt x="0" y="27"/>
                    </a:moveTo>
                    <a:lnTo>
                      <a:pt x="30" y="0"/>
                    </a:lnTo>
                    <a:lnTo>
                      <a:pt x="281" y="0"/>
                    </a:lnTo>
                    <a:lnTo>
                      <a:pt x="253" y="27"/>
                    </a:lnTo>
                    <a:lnTo>
                      <a:pt x="0" y="2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75" name="Freeform 46"/>
              <p:cNvSpPr>
                <a:spLocks/>
              </p:cNvSpPr>
              <p:nvPr/>
            </p:nvSpPr>
            <p:spPr bwMode="auto">
              <a:xfrm>
                <a:off x="4663" y="2507"/>
                <a:ext cx="281" cy="27"/>
              </a:xfrm>
              <a:custGeom>
                <a:avLst/>
                <a:gdLst>
                  <a:gd name="T0" fmla="*/ 0 w 281"/>
                  <a:gd name="T1" fmla="*/ 27 h 27"/>
                  <a:gd name="T2" fmla="*/ 30 w 281"/>
                  <a:gd name="T3" fmla="*/ 0 h 27"/>
                  <a:gd name="T4" fmla="*/ 281 w 281"/>
                  <a:gd name="T5" fmla="*/ 0 h 27"/>
                  <a:gd name="T6" fmla="*/ 253 w 281"/>
                  <a:gd name="T7" fmla="*/ 27 h 27"/>
                  <a:gd name="T8" fmla="*/ 0 w 281"/>
                  <a:gd name="T9" fmla="*/ 27 h 27"/>
                  <a:gd name="T10" fmla="*/ 0 60000 65536"/>
                  <a:gd name="T11" fmla="*/ 0 60000 65536"/>
                  <a:gd name="T12" fmla="*/ 0 60000 65536"/>
                  <a:gd name="T13" fmla="*/ 0 60000 65536"/>
                  <a:gd name="T14" fmla="*/ 0 60000 65536"/>
                  <a:gd name="T15" fmla="*/ 0 w 281"/>
                  <a:gd name="T16" fmla="*/ 0 h 27"/>
                  <a:gd name="T17" fmla="*/ 281 w 281"/>
                  <a:gd name="T18" fmla="*/ 27 h 27"/>
                </a:gdLst>
                <a:ahLst/>
                <a:cxnLst>
                  <a:cxn ang="T10">
                    <a:pos x="T0" y="T1"/>
                  </a:cxn>
                  <a:cxn ang="T11">
                    <a:pos x="T2" y="T3"/>
                  </a:cxn>
                  <a:cxn ang="T12">
                    <a:pos x="T4" y="T5"/>
                  </a:cxn>
                  <a:cxn ang="T13">
                    <a:pos x="T6" y="T7"/>
                  </a:cxn>
                  <a:cxn ang="T14">
                    <a:pos x="T8" y="T9"/>
                  </a:cxn>
                </a:cxnLst>
                <a:rect l="T15" t="T16" r="T17" b="T18"/>
                <a:pathLst>
                  <a:path w="281" h="27">
                    <a:moveTo>
                      <a:pt x="0" y="27"/>
                    </a:moveTo>
                    <a:lnTo>
                      <a:pt x="30" y="0"/>
                    </a:lnTo>
                    <a:lnTo>
                      <a:pt x="281" y="0"/>
                    </a:lnTo>
                    <a:lnTo>
                      <a:pt x="253" y="27"/>
                    </a:lnTo>
                    <a:lnTo>
                      <a:pt x="0" y="27"/>
                    </a:lnTo>
                    <a:close/>
                  </a:path>
                </a:pathLst>
              </a:custGeom>
              <a:solidFill>
                <a:srgbClr val="000000"/>
              </a:solidFill>
              <a:ln w="3175">
                <a:solidFill>
                  <a:srgbClr val="000000"/>
                </a:solidFill>
                <a:round/>
                <a:headEnd/>
                <a:tailEnd/>
              </a:ln>
            </p:spPr>
            <p:txBody>
              <a:bodyPr/>
              <a:lstStyle/>
              <a:p>
                <a:endParaRPr lang="en-US" dirty="0"/>
              </a:p>
            </p:txBody>
          </p:sp>
          <p:sp>
            <p:nvSpPr>
              <p:cNvPr id="161976" name="Freeform 47"/>
              <p:cNvSpPr>
                <a:spLocks/>
              </p:cNvSpPr>
              <p:nvPr/>
            </p:nvSpPr>
            <p:spPr bwMode="auto">
              <a:xfrm>
                <a:off x="4661" y="2306"/>
                <a:ext cx="279" cy="26"/>
              </a:xfrm>
              <a:custGeom>
                <a:avLst/>
                <a:gdLst>
                  <a:gd name="T0" fmla="*/ 0 w 279"/>
                  <a:gd name="T1" fmla="*/ 26 h 26"/>
                  <a:gd name="T2" fmla="*/ 28 w 279"/>
                  <a:gd name="T3" fmla="*/ 0 h 26"/>
                  <a:gd name="T4" fmla="*/ 279 w 279"/>
                  <a:gd name="T5" fmla="*/ 0 h 26"/>
                  <a:gd name="T6" fmla="*/ 251 w 279"/>
                  <a:gd name="T7" fmla="*/ 26 h 26"/>
                  <a:gd name="T8" fmla="*/ 0 w 279"/>
                  <a:gd name="T9" fmla="*/ 26 h 26"/>
                  <a:gd name="T10" fmla="*/ 0 60000 65536"/>
                  <a:gd name="T11" fmla="*/ 0 60000 65536"/>
                  <a:gd name="T12" fmla="*/ 0 60000 65536"/>
                  <a:gd name="T13" fmla="*/ 0 60000 65536"/>
                  <a:gd name="T14" fmla="*/ 0 60000 65536"/>
                  <a:gd name="T15" fmla="*/ 0 w 279"/>
                  <a:gd name="T16" fmla="*/ 0 h 26"/>
                  <a:gd name="T17" fmla="*/ 279 w 279"/>
                  <a:gd name="T18" fmla="*/ 26 h 26"/>
                </a:gdLst>
                <a:ahLst/>
                <a:cxnLst>
                  <a:cxn ang="T10">
                    <a:pos x="T0" y="T1"/>
                  </a:cxn>
                  <a:cxn ang="T11">
                    <a:pos x="T2" y="T3"/>
                  </a:cxn>
                  <a:cxn ang="T12">
                    <a:pos x="T4" y="T5"/>
                  </a:cxn>
                  <a:cxn ang="T13">
                    <a:pos x="T6" y="T7"/>
                  </a:cxn>
                  <a:cxn ang="T14">
                    <a:pos x="T8" y="T9"/>
                  </a:cxn>
                </a:cxnLst>
                <a:rect l="T15" t="T16" r="T17" b="T18"/>
                <a:pathLst>
                  <a:path w="279" h="26">
                    <a:moveTo>
                      <a:pt x="0" y="26"/>
                    </a:moveTo>
                    <a:lnTo>
                      <a:pt x="28" y="0"/>
                    </a:lnTo>
                    <a:lnTo>
                      <a:pt x="279" y="0"/>
                    </a:lnTo>
                    <a:lnTo>
                      <a:pt x="251" y="26"/>
                    </a:lnTo>
                    <a:lnTo>
                      <a:pt x="0" y="26"/>
                    </a:lnTo>
                    <a:close/>
                  </a:path>
                </a:pathLst>
              </a:custGeom>
              <a:solidFill>
                <a:srgbClr val="C9C9B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77" name="Freeform 48"/>
              <p:cNvSpPr>
                <a:spLocks/>
              </p:cNvSpPr>
              <p:nvPr/>
            </p:nvSpPr>
            <p:spPr bwMode="auto">
              <a:xfrm>
                <a:off x="4661" y="2306"/>
                <a:ext cx="279" cy="26"/>
              </a:xfrm>
              <a:custGeom>
                <a:avLst/>
                <a:gdLst>
                  <a:gd name="T0" fmla="*/ 0 w 279"/>
                  <a:gd name="T1" fmla="*/ 26 h 26"/>
                  <a:gd name="T2" fmla="*/ 28 w 279"/>
                  <a:gd name="T3" fmla="*/ 0 h 26"/>
                  <a:gd name="T4" fmla="*/ 279 w 279"/>
                  <a:gd name="T5" fmla="*/ 0 h 26"/>
                  <a:gd name="T6" fmla="*/ 251 w 279"/>
                  <a:gd name="T7" fmla="*/ 26 h 26"/>
                  <a:gd name="T8" fmla="*/ 0 w 279"/>
                  <a:gd name="T9" fmla="*/ 26 h 26"/>
                  <a:gd name="T10" fmla="*/ 0 60000 65536"/>
                  <a:gd name="T11" fmla="*/ 0 60000 65536"/>
                  <a:gd name="T12" fmla="*/ 0 60000 65536"/>
                  <a:gd name="T13" fmla="*/ 0 60000 65536"/>
                  <a:gd name="T14" fmla="*/ 0 60000 65536"/>
                  <a:gd name="T15" fmla="*/ 0 w 279"/>
                  <a:gd name="T16" fmla="*/ 0 h 26"/>
                  <a:gd name="T17" fmla="*/ 279 w 279"/>
                  <a:gd name="T18" fmla="*/ 26 h 26"/>
                </a:gdLst>
                <a:ahLst/>
                <a:cxnLst>
                  <a:cxn ang="T10">
                    <a:pos x="T0" y="T1"/>
                  </a:cxn>
                  <a:cxn ang="T11">
                    <a:pos x="T2" y="T3"/>
                  </a:cxn>
                  <a:cxn ang="T12">
                    <a:pos x="T4" y="T5"/>
                  </a:cxn>
                  <a:cxn ang="T13">
                    <a:pos x="T6" y="T7"/>
                  </a:cxn>
                  <a:cxn ang="T14">
                    <a:pos x="T8" y="T9"/>
                  </a:cxn>
                </a:cxnLst>
                <a:rect l="T15" t="T16" r="T17" b="T18"/>
                <a:pathLst>
                  <a:path w="279" h="26">
                    <a:moveTo>
                      <a:pt x="0" y="26"/>
                    </a:moveTo>
                    <a:lnTo>
                      <a:pt x="28" y="0"/>
                    </a:lnTo>
                    <a:lnTo>
                      <a:pt x="279" y="0"/>
                    </a:lnTo>
                    <a:lnTo>
                      <a:pt x="251" y="26"/>
                    </a:lnTo>
                    <a:lnTo>
                      <a:pt x="0" y="26"/>
                    </a:lnTo>
                    <a:close/>
                  </a:path>
                </a:pathLst>
              </a:custGeom>
              <a:solidFill>
                <a:srgbClr val="C9C9B6"/>
              </a:solidFill>
              <a:ln w="3175">
                <a:solidFill>
                  <a:srgbClr val="494936"/>
                </a:solidFill>
                <a:round/>
                <a:headEnd/>
                <a:tailEnd/>
              </a:ln>
            </p:spPr>
            <p:txBody>
              <a:bodyPr/>
              <a:lstStyle/>
              <a:p>
                <a:endParaRPr lang="en-US" dirty="0"/>
              </a:p>
            </p:txBody>
          </p:sp>
          <p:sp>
            <p:nvSpPr>
              <p:cNvPr id="161978" name="Rectangle 49"/>
              <p:cNvSpPr>
                <a:spLocks noChangeArrowheads="1"/>
              </p:cNvSpPr>
              <p:nvPr/>
            </p:nvSpPr>
            <p:spPr bwMode="auto">
              <a:xfrm>
                <a:off x="4662" y="2333"/>
                <a:ext cx="251" cy="196"/>
              </a:xfrm>
              <a:prstGeom prst="rect">
                <a:avLst/>
              </a:prstGeom>
              <a:solidFill>
                <a:srgbClr val="B7B79D"/>
              </a:solidFill>
              <a:ln w="3175">
                <a:solidFill>
                  <a:srgbClr val="494936"/>
                </a:solidFill>
                <a:miter lim="800000"/>
                <a:headEnd/>
                <a:tailEnd/>
              </a:ln>
            </p:spPr>
            <p:txBody>
              <a:bodyPr/>
              <a:lstStyle/>
              <a:p>
                <a:endParaRPr lang="en-US" dirty="0"/>
              </a:p>
            </p:txBody>
          </p:sp>
          <p:sp>
            <p:nvSpPr>
              <p:cNvPr id="161979" name="Rectangle 50"/>
              <p:cNvSpPr>
                <a:spLocks noChangeArrowheads="1"/>
              </p:cNvSpPr>
              <p:nvPr/>
            </p:nvSpPr>
            <p:spPr bwMode="auto">
              <a:xfrm>
                <a:off x="4684" y="2358"/>
                <a:ext cx="207" cy="152"/>
              </a:xfrm>
              <a:prstGeom prst="rect">
                <a:avLst/>
              </a:prstGeom>
              <a:solidFill>
                <a:srgbClr val="FFFFFF"/>
              </a:solidFill>
              <a:ln w="3175">
                <a:solidFill>
                  <a:srgbClr val="494936"/>
                </a:solidFill>
                <a:miter lim="800000"/>
                <a:headEnd/>
                <a:tailEnd/>
              </a:ln>
            </p:spPr>
            <p:txBody>
              <a:bodyPr/>
              <a:lstStyle/>
              <a:p>
                <a:endParaRPr lang="en-US" dirty="0"/>
              </a:p>
            </p:txBody>
          </p:sp>
          <p:sp>
            <p:nvSpPr>
              <p:cNvPr id="161980" name="Freeform 51"/>
              <p:cNvSpPr>
                <a:spLocks/>
              </p:cNvSpPr>
              <p:nvPr/>
            </p:nvSpPr>
            <p:spPr bwMode="auto">
              <a:xfrm>
                <a:off x="4912" y="2306"/>
                <a:ext cx="28" cy="222"/>
              </a:xfrm>
              <a:custGeom>
                <a:avLst/>
                <a:gdLst>
                  <a:gd name="T0" fmla="*/ 0 w 28"/>
                  <a:gd name="T1" fmla="*/ 222 h 222"/>
                  <a:gd name="T2" fmla="*/ 28 w 28"/>
                  <a:gd name="T3" fmla="*/ 195 h 222"/>
                  <a:gd name="T4" fmla="*/ 28 w 28"/>
                  <a:gd name="T5" fmla="*/ 0 h 222"/>
                  <a:gd name="T6" fmla="*/ 0 w 28"/>
                  <a:gd name="T7" fmla="*/ 26 h 222"/>
                  <a:gd name="T8" fmla="*/ 0 w 28"/>
                  <a:gd name="T9" fmla="*/ 222 h 222"/>
                  <a:gd name="T10" fmla="*/ 0 60000 65536"/>
                  <a:gd name="T11" fmla="*/ 0 60000 65536"/>
                  <a:gd name="T12" fmla="*/ 0 60000 65536"/>
                  <a:gd name="T13" fmla="*/ 0 60000 65536"/>
                  <a:gd name="T14" fmla="*/ 0 60000 65536"/>
                  <a:gd name="T15" fmla="*/ 0 w 28"/>
                  <a:gd name="T16" fmla="*/ 0 h 222"/>
                  <a:gd name="T17" fmla="*/ 28 w 28"/>
                  <a:gd name="T18" fmla="*/ 222 h 222"/>
                </a:gdLst>
                <a:ahLst/>
                <a:cxnLst>
                  <a:cxn ang="T10">
                    <a:pos x="T0" y="T1"/>
                  </a:cxn>
                  <a:cxn ang="T11">
                    <a:pos x="T2" y="T3"/>
                  </a:cxn>
                  <a:cxn ang="T12">
                    <a:pos x="T4" y="T5"/>
                  </a:cxn>
                  <a:cxn ang="T13">
                    <a:pos x="T6" y="T7"/>
                  </a:cxn>
                  <a:cxn ang="T14">
                    <a:pos x="T8" y="T9"/>
                  </a:cxn>
                </a:cxnLst>
                <a:rect l="T15" t="T16" r="T17" b="T18"/>
                <a:pathLst>
                  <a:path w="28" h="222">
                    <a:moveTo>
                      <a:pt x="0" y="222"/>
                    </a:moveTo>
                    <a:lnTo>
                      <a:pt x="28" y="195"/>
                    </a:lnTo>
                    <a:lnTo>
                      <a:pt x="28" y="0"/>
                    </a:lnTo>
                    <a:lnTo>
                      <a:pt x="0" y="26"/>
                    </a:lnTo>
                    <a:lnTo>
                      <a:pt x="0" y="222"/>
                    </a:lnTo>
                    <a:close/>
                  </a:path>
                </a:pathLst>
              </a:custGeom>
              <a:solidFill>
                <a:srgbClr val="7A7A5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81" name="Freeform 52"/>
              <p:cNvSpPr>
                <a:spLocks/>
              </p:cNvSpPr>
              <p:nvPr/>
            </p:nvSpPr>
            <p:spPr bwMode="auto">
              <a:xfrm>
                <a:off x="4912" y="2306"/>
                <a:ext cx="28" cy="222"/>
              </a:xfrm>
              <a:custGeom>
                <a:avLst/>
                <a:gdLst>
                  <a:gd name="T0" fmla="*/ 0 w 28"/>
                  <a:gd name="T1" fmla="*/ 222 h 222"/>
                  <a:gd name="T2" fmla="*/ 28 w 28"/>
                  <a:gd name="T3" fmla="*/ 195 h 222"/>
                  <a:gd name="T4" fmla="*/ 28 w 28"/>
                  <a:gd name="T5" fmla="*/ 0 h 222"/>
                  <a:gd name="T6" fmla="*/ 0 w 28"/>
                  <a:gd name="T7" fmla="*/ 26 h 222"/>
                  <a:gd name="T8" fmla="*/ 0 w 28"/>
                  <a:gd name="T9" fmla="*/ 222 h 222"/>
                  <a:gd name="T10" fmla="*/ 0 60000 65536"/>
                  <a:gd name="T11" fmla="*/ 0 60000 65536"/>
                  <a:gd name="T12" fmla="*/ 0 60000 65536"/>
                  <a:gd name="T13" fmla="*/ 0 60000 65536"/>
                  <a:gd name="T14" fmla="*/ 0 60000 65536"/>
                  <a:gd name="T15" fmla="*/ 0 w 28"/>
                  <a:gd name="T16" fmla="*/ 0 h 222"/>
                  <a:gd name="T17" fmla="*/ 28 w 28"/>
                  <a:gd name="T18" fmla="*/ 222 h 222"/>
                </a:gdLst>
                <a:ahLst/>
                <a:cxnLst>
                  <a:cxn ang="T10">
                    <a:pos x="T0" y="T1"/>
                  </a:cxn>
                  <a:cxn ang="T11">
                    <a:pos x="T2" y="T3"/>
                  </a:cxn>
                  <a:cxn ang="T12">
                    <a:pos x="T4" y="T5"/>
                  </a:cxn>
                  <a:cxn ang="T13">
                    <a:pos x="T6" y="T7"/>
                  </a:cxn>
                  <a:cxn ang="T14">
                    <a:pos x="T8" y="T9"/>
                  </a:cxn>
                </a:cxnLst>
                <a:rect l="T15" t="T16" r="T17" b="T18"/>
                <a:pathLst>
                  <a:path w="28" h="222">
                    <a:moveTo>
                      <a:pt x="0" y="222"/>
                    </a:moveTo>
                    <a:lnTo>
                      <a:pt x="28" y="195"/>
                    </a:lnTo>
                    <a:lnTo>
                      <a:pt x="28" y="0"/>
                    </a:lnTo>
                    <a:lnTo>
                      <a:pt x="0" y="26"/>
                    </a:lnTo>
                    <a:lnTo>
                      <a:pt x="0" y="222"/>
                    </a:lnTo>
                    <a:close/>
                  </a:path>
                </a:pathLst>
              </a:custGeom>
              <a:solidFill>
                <a:srgbClr val="7A7A5A"/>
              </a:solidFill>
              <a:ln w="3175">
                <a:solidFill>
                  <a:srgbClr val="494936"/>
                </a:solidFill>
                <a:round/>
                <a:headEnd/>
                <a:tailEnd/>
              </a:ln>
            </p:spPr>
            <p:txBody>
              <a:bodyPr/>
              <a:lstStyle/>
              <a:p>
                <a:endParaRPr lang="en-US" dirty="0"/>
              </a:p>
            </p:txBody>
          </p:sp>
        </p:grpSp>
        <p:sp>
          <p:nvSpPr>
            <p:cNvPr id="161803" name="Rectangle 53"/>
            <p:cNvSpPr>
              <a:spLocks noChangeArrowheads="1"/>
            </p:cNvSpPr>
            <p:nvPr/>
          </p:nvSpPr>
          <p:spPr bwMode="auto">
            <a:xfrm>
              <a:off x="800100" y="3730625"/>
              <a:ext cx="796925" cy="31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73025" tIns="36512" rIns="73025" bIns="36512">
              <a:spAutoFit/>
            </a:bodyPr>
            <a:lstStyle/>
            <a:p>
              <a:pPr>
                <a:lnSpc>
                  <a:spcPct val="100000"/>
                </a:lnSpc>
              </a:pPr>
              <a:r>
                <a:rPr lang="en-US" sz="1600" dirty="0">
                  <a:latin typeface="Helvetica" charset="0"/>
                </a:rPr>
                <a:t>Host A</a:t>
              </a:r>
            </a:p>
          </p:txBody>
        </p:sp>
        <p:sp>
          <p:nvSpPr>
            <p:cNvPr id="161804" name="Rectangle 54"/>
            <p:cNvSpPr>
              <a:spLocks noChangeArrowheads="1"/>
            </p:cNvSpPr>
            <p:nvPr/>
          </p:nvSpPr>
          <p:spPr bwMode="auto">
            <a:xfrm>
              <a:off x="7277100" y="3730625"/>
              <a:ext cx="800100" cy="31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73025" tIns="36512" rIns="73025" bIns="36512">
              <a:spAutoFit/>
            </a:bodyPr>
            <a:lstStyle/>
            <a:p>
              <a:pPr>
                <a:lnSpc>
                  <a:spcPct val="100000"/>
                </a:lnSpc>
              </a:pPr>
              <a:r>
                <a:rPr lang="en-US" sz="1600" dirty="0">
                  <a:latin typeface="Helvetica" charset="0"/>
                </a:rPr>
                <a:t>Host B</a:t>
              </a:r>
            </a:p>
          </p:txBody>
        </p:sp>
        <p:sp>
          <p:nvSpPr>
            <p:cNvPr id="161805" name="Rectangle 55"/>
            <p:cNvSpPr>
              <a:spLocks noChangeArrowheads="1"/>
            </p:cNvSpPr>
            <p:nvPr/>
          </p:nvSpPr>
          <p:spPr bwMode="auto">
            <a:xfrm>
              <a:off x="2095500" y="4632325"/>
              <a:ext cx="1057275" cy="31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73025" tIns="36512" rIns="73025" bIns="36512">
              <a:spAutoFit/>
            </a:bodyPr>
            <a:lstStyle/>
            <a:p>
              <a:pPr>
                <a:lnSpc>
                  <a:spcPct val="100000"/>
                </a:lnSpc>
              </a:pPr>
              <a:r>
                <a:rPr lang="en-US" sz="1600" dirty="0">
                  <a:latin typeface="Helvetica" charset="0"/>
                </a:rPr>
                <a:t>Router A </a:t>
              </a:r>
            </a:p>
          </p:txBody>
        </p:sp>
        <p:grpSp>
          <p:nvGrpSpPr>
            <p:cNvPr id="161806" name="Group 56"/>
            <p:cNvGrpSpPr>
              <a:grpSpLocks/>
            </p:cNvGrpSpPr>
            <p:nvPr/>
          </p:nvGrpSpPr>
          <p:grpSpPr bwMode="auto">
            <a:xfrm>
              <a:off x="2220913" y="4202113"/>
              <a:ext cx="711200" cy="411162"/>
              <a:chOff x="1327" y="2409"/>
              <a:chExt cx="448" cy="259"/>
            </a:xfrm>
          </p:grpSpPr>
          <p:sp>
            <p:nvSpPr>
              <p:cNvPr id="161936" name="Oval 57"/>
              <p:cNvSpPr>
                <a:spLocks noChangeArrowheads="1"/>
              </p:cNvSpPr>
              <p:nvPr/>
            </p:nvSpPr>
            <p:spPr bwMode="auto">
              <a:xfrm>
                <a:off x="1328" y="2517"/>
                <a:ext cx="447" cy="151"/>
              </a:xfrm>
              <a:prstGeom prst="ellipse">
                <a:avLst/>
              </a:prstGeom>
              <a:solidFill>
                <a:srgbClr val="0078AA"/>
              </a:solidFill>
              <a:ln w="4763">
                <a:solidFill>
                  <a:srgbClr val="AAE6FF"/>
                </a:solidFill>
                <a:round/>
                <a:headEnd/>
                <a:tailEnd/>
              </a:ln>
            </p:spPr>
            <p:txBody>
              <a:bodyPr/>
              <a:lstStyle/>
              <a:p>
                <a:endParaRPr lang="en-US" dirty="0"/>
              </a:p>
            </p:txBody>
          </p:sp>
          <p:sp>
            <p:nvSpPr>
              <p:cNvPr id="161937" name="Rectangle 58"/>
              <p:cNvSpPr>
                <a:spLocks noChangeArrowheads="1"/>
              </p:cNvSpPr>
              <p:nvPr/>
            </p:nvSpPr>
            <p:spPr bwMode="auto">
              <a:xfrm>
                <a:off x="1327" y="2486"/>
                <a:ext cx="446" cy="108"/>
              </a:xfrm>
              <a:prstGeom prst="rect">
                <a:avLst/>
              </a:prstGeom>
              <a:solidFill>
                <a:srgbClr val="0078A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61938" name="Rectangle 59"/>
              <p:cNvSpPr>
                <a:spLocks noChangeArrowheads="1"/>
              </p:cNvSpPr>
              <p:nvPr/>
            </p:nvSpPr>
            <p:spPr bwMode="auto">
              <a:xfrm>
                <a:off x="1327" y="2486"/>
                <a:ext cx="446" cy="108"/>
              </a:xfrm>
              <a:prstGeom prst="rect">
                <a:avLst/>
              </a:prstGeom>
              <a:solidFill>
                <a:srgbClr val="0078A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61939" name="Oval 60"/>
              <p:cNvSpPr>
                <a:spLocks noChangeArrowheads="1"/>
              </p:cNvSpPr>
              <p:nvPr/>
            </p:nvSpPr>
            <p:spPr bwMode="auto">
              <a:xfrm>
                <a:off x="1328" y="2409"/>
                <a:ext cx="447" cy="151"/>
              </a:xfrm>
              <a:prstGeom prst="ellipse">
                <a:avLst/>
              </a:prstGeom>
              <a:solidFill>
                <a:srgbClr val="00B4FF"/>
              </a:solidFill>
              <a:ln w="4763">
                <a:solidFill>
                  <a:srgbClr val="AAE6FF"/>
                </a:solidFill>
                <a:round/>
                <a:headEnd/>
                <a:tailEnd/>
              </a:ln>
            </p:spPr>
            <p:txBody>
              <a:bodyPr/>
              <a:lstStyle/>
              <a:p>
                <a:endParaRPr lang="en-US" dirty="0"/>
              </a:p>
            </p:txBody>
          </p:sp>
          <p:grpSp>
            <p:nvGrpSpPr>
              <p:cNvPr id="161940" name="Group 61"/>
              <p:cNvGrpSpPr>
                <a:grpSpLocks/>
              </p:cNvGrpSpPr>
              <p:nvPr/>
            </p:nvGrpSpPr>
            <p:grpSpPr bwMode="auto">
              <a:xfrm>
                <a:off x="1395" y="2427"/>
                <a:ext cx="310" cy="116"/>
                <a:chOff x="1395" y="2427"/>
                <a:chExt cx="310" cy="116"/>
              </a:xfrm>
            </p:grpSpPr>
            <p:grpSp>
              <p:nvGrpSpPr>
                <p:cNvPr id="161943" name="Group 62"/>
                <p:cNvGrpSpPr>
                  <a:grpSpLocks/>
                </p:cNvGrpSpPr>
                <p:nvPr/>
              </p:nvGrpSpPr>
              <p:grpSpPr bwMode="auto">
                <a:xfrm>
                  <a:off x="1395" y="2427"/>
                  <a:ext cx="307" cy="113"/>
                  <a:chOff x="1395" y="2427"/>
                  <a:chExt cx="307" cy="113"/>
                </a:xfrm>
              </p:grpSpPr>
              <p:sp>
                <p:nvSpPr>
                  <p:cNvPr id="161953" name="Freeform 63"/>
                  <p:cNvSpPr>
                    <a:spLocks/>
                  </p:cNvSpPr>
                  <p:nvPr/>
                </p:nvSpPr>
                <p:spPr bwMode="auto">
                  <a:xfrm>
                    <a:off x="1556" y="2430"/>
                    <a:ext cx="146"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113"/>
                        </a:moveTo>
                        <a:lnTo>
                          <a:pt x="98" y="144"/>
                        </a:lnTo>
                        <a:lnTo>
                          <a:pt x="334" y="48"/>
                        </a:lnTo>
                        <a:lnTo>
                          <a:pt x="440" y="81"/>
                        </a:lnTo>
                        <a:lnTo>
                          <a:pt x="383" y="0"/>
                        </a:lnTo>
                        <a:lnTo>
                          <a:pt x="106" y="0"/>
                        </a:lnTo>
                        <a:lnTo>
                          <a:pt x="221" y="24"/>
                        </a:lnTo>
                        <a:lnTo>
                          <a:pt x="0"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54" name="Freeform 64"/>
                  <p:cNvSpPr>
                    <a:spLocks/>
                  </p:cNvSpPr>
                  <p:nvPr/>
                </p:nvSpPr>
                <p:spPr bwMode="auto">
                  <a:xfrm>
                    <a:off x="1556" y="2430"/>
                    <a:ext cx="146"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113"/>
                        </a:moveTo>
                        <a:lnTo>
                          <a:pt x="98" y="144"/>
                        </a:lnTo>
                        <a:lnTo>
                          <a:pt x="334" y="48"/>
                        </a:lnTo>
                        <a:lnTo>
                          <a:pt x="440" y="81"/>
                        </a:lnTo>
                        <a:lnTo>
                          <a:pt x="383" y="0"/>
                        </a:lnTo>
                        <a:lnTo>
                          <a:pt x="106" y="0"/>
                        </a:lnTo>
                        <a:lnTo>
                          <a:pt x="221" y="24"/>
                        </a:lnTo>
                        <a:lnTo>
                          <a:pt x="0"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55" name="Freeform 65"/>
                  <p:cNvSpPr>
                    <a:spLocks/>
                  </p:cNvSpPr>
                  <p:nvPr/>
                </p:nvSpPr>
                <p:spPr bwMode="auto">
                  <a:xfrm>
                    <a:off x="1395" y="2486"/>
                    <a:ext cx="147" cy="51"/>
                  </a:xfrm>
                  <a:custGeom>
                    <a:avLst/>
                    <a:gdLst>
                      <a:gd name="T0" fmla="*/ 0 w 441"/>
                      <a:gd name="T1" fmla="*/ 0 h 153"/>
                      <a:gd name="T2" fmla="*/ 0 w 441"/>
                      <a:gd name="T3" fmla="*/ 0 h 153"/>
                      <a:gd name="T4" fmla="*/ 0 w 441"/>
                      <a:gd name="T5" fmla="*/ 0 h 153"/>
                      <a:gd name="T6" fmla="*/ 0 w 441"/>
                      <a:gd name="T7" fmla="*/ 0 h 153"/>
                      <a:gd name="T8" fmla="*/ 0 w 441"/>
                      <a:gd name="T9" fmla="*/ 0 h 153"/>
                      <a:gd name="T10" fmla="*/ 0 w 441"/>
                      <a:gd name="T11" fmla="*/ 0 h 153"/>
                      <a:gd name="T12" fmla="*/ 0 w 441"/>
                      <a:gd name="T13" fmla="*/ 0 h 153"/>
                      <a:gd name="T14" fmla="*/ 0 w 441"/>
                      <a:gd name="T15" fmla="*/ 0 h 153"/>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53"/>
                      <a:gd name="T26" fmla="*/ 441 w 441"/>
                      <a:gd name="T27" fmla="*/ 153 h 15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53">
                        <a:moveTo>
                          <a:pt x="441" y="32"/>
                        </a:moveTo>
                        <a:lnTo>
                          <a:pt x="343" y="0"/>
                        </a:lnTo>
                        <a:lnTo>
                          <a:pt x="115" y="97"/>
                        </a:lnTo>
                        <a:lnTo>
                          <a:pt x="0" y="64"/>
                        </a:lnTo>
                        <a:lnTo>
                          <a:pt x="58" y="153"/>
                        </a:lnTo>
                        <a:lnTo>
                          <a:pt x="343" y="153"/>
                        </a:lnTo>
                        <a:lnTo>
                          <a:pt x="220" y="121"/>
                        </a:lnTo>
                        <a:lnTo>
                          <a:pt x="441"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56" name="Freeform 66"/>
                  <p:cNvSpPr>
                    <a:spLocks/>
                  </p:cNvSpPr>
                  <p:nvPr/>
                </p:nvSpPr>
                <p:spPr bwMode="auto">
                  <a:xfrm>
                    <a:off x="1395" y="2486"/>
                    <a:ext cx="147" cy="51"/>
                  </a:xfrm>
                  <a:custGeom>
                    <a:avLst/>
                    <a:gdLst>
                      <a:gd name="T0" fmla="*/ 0 w 441"/>
                      <a:gd name="T1" fmla="*/ 0 h 153"/>
                      <a:gd name="T2" fmla="*/ 0 w 441"/>
                      <a:gd name="T3" fmla="*/ 0 h 153"/>
                      <a:gd name="T4" fmla="*/ 0 w 441"/>
                      <a:gd name="T5" fmla="*/ 0 h 153"/>
                      <a:gd name="T6" fmla="*/ 0 w 441"/>
                      <a:gd name="T7" fmla="*/ 0 h 153"/>
                      <a:gd name="T8" fmla="*/ 0 w 441"/>
                      <a:gd name="T9" fmla="*/ 0 h 153"/>
                      <a:gd name="T10" fmla="*/ 0 w 441"/>
                      <a:gd name="T11" fmla="*/ 0 h 153"/>
                      <a:gd name="T12" fmla="*/ 0 w 441"/>
                      <a:gd name="T13" fmla="*/ 0 h 153"/>
                      <a:gd name="T14" fmla="*/ 0 w 441"/>
                      <a:gd name="T15" fmla="*/ 0 h 153"/>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53"/>
                      <a:gd name="T26" fmla="*/ 441 w 441"/>
                      <a:gd name="T27" fmla="*/ 153 h 15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53">
                        <a:moveTo>
                          <a:pt x="441" y="32"/>
                        </a:moveTo>
                        <a:lnTo>
                          <a:pt x="343" y="0"/>
                        </a:lnTo>
                        <a:lnTo>
                          <a:pt x="115" y="97"/>
                        </a:lnTo>
                        <a:lnTo>
                          <a:pt x="0" y="64"/>
                        </a:lnTo>
                        <a:lnTo>
                          <a:pt x="58" y="153"/>
                        </a:lnTo>
                        <a:lnTo>
                          <a:pt x="343" y="153"/>
                        </a:lnTo>
                        <a:lnTo>
                          <a:pt x="220" y="121"/>
                        </a:lnTo>
                        <a:lnTo>
                          <a:pt x="441"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57" name="Freeform 67"/>
                  <p:cNvSpPr>
                    <a:spLocks/>
                  </p:cNvSpPr>
                  <p:nvPr/>
                </p:nvSpPr>
                <p:spPr bwMode="auto">
                  <a:xfrm>
                    <a:off x="1403" y="2427"/>
                    <a:ext cx="147"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32"/>
                        </a:moveTo>
                        <a:lnTo>
                          <a:pt x="98" y="0"/>
                        </a:lnTo>
                        <a:lnTo>
                          <a:pt x="334" y="89"/>
                        </a:lnTo>
                        <a:lnTo>
                          <a:pt x="440" y="64"/>
                        </a:lnTo>
                        <a:lnTo>
                          <a:pt x="383" y="144"/>
                        </a:lnTo>
                        <a:lnTo>
                          <a:pt x="105" y="144"/>
                        </a:lnTo>
                        <a:lnTo>
                          <a:pt x="220" y="121"/>
                        </a:lnTo>
                        <a:lnTo>
                          <a:pt x="0"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58" name="Freeform 68"/>
                  <p:cNvSpPr>
                    <a:spLocks/>
                  </p:cNvSpPr>
                  <p:nvPr/>
                </p:nvSpPr>
                <p:spPr bwMode="auto">
                  <a:xfrm>
                    <a:off x="1403" y="2427"/>
                    <a:ext cx="147"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32"/>
                        </a:moveTo>
                        <a:lnTo>
                          <a:pt x="98" y="0"/>
                        </a:lnTo>
                        <a:lnTo>
                          <a:pt x="334" y="89"/>
                        </a:lnTo>
                        <a:lnTo>
                          <a:pt x="440" y="64"/>
                        </a:lnTo>
                        <a:lnTo>
                          <a:pt x="383" y="144"/>
                        </a:lnTo>
                        <a:lnTo>
                          <a:pt x="105" y="144"/>
                        </a:lnTo>
                        <a:lnTo>
                          <a:pt x="220" y="121"/>
                        </a:lnTo>
                        <a:lnTo>
                          <a:pt x="0"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59" name="Freeform 69"/>
                  <p:cNvSpPr>
                    <a:spLocks/>
                  </p:cNvSpPr>
                  <p:nvPr/>
                </p:nvSpPr>
                <p:spPr bwMode="auto">
                  <a:xfrm>
                    <a:off x="1550" y="2491"/>
                    <a:ext cx="147" cy="49"/>
                  </a:xfrm>
                  <a:custGeom>
                    <a:avLst/>
                    <a:gdLst>
                      <a:gd name="T0" fmla="*/ 0 w 441"/>
                      <a:gd name="T1" fmla="*/ 0 h 146"/>
                      <a:gd name="T2" fmla="*/ 0 w 441"/>
                      <a:gd name="T3" fmla="*/ 0 h 146"/>
                      <a:gd name="T4" fmla="*/ 0 w 441"/>
                      <a:gd name="T5" fmla="*/ 0 h 146"/>
                      <a:gd name="T6" fmla="*/ 0 w 441"/>
                      <a:gd name="T7" fmla="*/ 0 h 146"/>
                      <a:gd name="T8" fmla="*/ 0 w 441"/>
                      <a:gd name="T9" fmla="*/ 0 h 146"/>
                      <a:gd name="T10" fmla="*/ 0 w 441"/>
                      <a:gd name="T11" fmla="*/ 0 h 146"/>
                      <a:gd name="T12" fmla="*/ 0 w 441"/>
                      <a:gd name="T13" fmla="*/ 0 h 146"/>
                      <a:gd name="T14" fmla="*/ 0 w 441"/>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6"/>
                      <a:gd name="T26" fmla="*/ 441 w 441"/>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6">
                        <a:moveTo>
                          <a:pt x="441" y="113"/>
                        </a:moveTo>
                        <a:lnTo>
                          <a:pt x="343" y="146"/>
                        </a:lnTo>
                        <a:lnTo>
                          <a:pt x="115" y="48"/>
                        </a:lnTo>
                        <a:lnTo>
                          <a:pt x="0" y="81"/>
                        </a:lnTo>
                        <a:lnTo>
                          <a:pt x="58" y="0"/>
                        </a:lnTo>
                        <a:lnTo>
                          <a:pt x="343" y="0"/>
                        </a:lnTo>
                        <a:lnTo>
                          <a:pt x="221" y="24"/>
                        </a:lnTo>
                        <a:lnTo>
                          <a:pt x="441"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60" name="Freeform 70"/>
                  <p:cNvSpPr>
                    <a:spLocks/>
                  </p:cNvSpPr>
                  <p:nvPr/>
                </p:nvSpPr>
                <p:spPr bwMode="auto">
                  <a:xfrm>
                    <a:off x="1550" y="2491"/>
                    <a:ext cx="147" cy="49"/>
                  </a:xfrm>
                  <a:custGeom>
                    <a:avLst/>
                    <a:gdLst>
                      <a:gd name="T0" fmla="*/ 0 w 441"/>
                      <a:gd name="T1" fmla="*/ 0 h 146"/>
                      <a:gd name="T2" fmla="*/ 0 w 441"/>
                      <a:gd name="T3" fmla="*/ 0 h 146"/>
                      <a:gd name="T4" fmla="*/ 0 w 441"/>
                      <a:gd name="T5" fmla="*/ 0 h 146"/>
                      <a:gd name="T6" fmla="*/ 0 w 441"/>
                      <a:gd name="T7" fmla="*/ 0 h 146"/>
                      <a:gd name="T8" fmla="*/ 0 w 441"/>
                      <a:gd name="T9" fmla="*/ 0 h 146"/>
                      <a:gd name="T10" fmla="*/ 0 w 441"/>
                      <a:gd name="T11" fmla="*/ 0 h 146"/>
                      <a:gd name="T12" fmla="*/ 0 w 441"/>
                      <a:gd name="T13" fmla="*/ 0 h 146"/>
                      <a:gd name="T14" fmla="*/ 0 w 441"/>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6"/>
                      <a:gd name="T26" fmla="*/ 441 w 441"/>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6">
                        <a:moveTo>
                          <a:pt x="441" y="113"/>
                        </a:moveTo>
                        <a:lnTo>
                          <a:pt x="343" y="146"/>
                        </a:lnTo>
                        <a:lnTo>
                          <a:pt x="115" y="48"/>
                        </a:lnTo>
                        <a:lnTo>
                          <a:pt x="0" y="81"/>
                        </a:lnTo>
                        <a:lnTo>
                          <a:pt x="58" y="0"/>
                        </a:lnTo>
                        <a:lnTo>
                          <a:pt x="343" y="0"/>
                        </a:lnTo>
                        <a:lnTo>
                          <a:pt x="221" y="24"/>
                        </a:lnTo>
                        <a:lnTo>
                          <a:pt x="441"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grpSp>
            <p:grpSp>
              <p:nvGrpSpPr>
                <p:cNvPr id="161944" name="Group 71"/>
                <p:cNvGrpSpPr>
                  <a:grpSpLocks/>
                </p:cNvGrpSpPr>
                <p:nvPr/>
              </p:nvGrpSpPr>
              <p:grpSpPr bwMode="auto">
                <a:xfrm>
                  <a:off x="1398" y="2430"/>
                  <a:ext cx="307" cy="113"/>
                  <a:chOff x="1398" y="2430"/>
                  <a:chExt cx="307" cy="113"/>
                </a:xfrm>
              </p:grpSpPr>
              <p:sp>
                <p:nvSpPr>
                  <p:cNvPr id="161945" name="Freeform 72"/>
                  <p:cNvSpPr>
                    <a:spLocks/>
                  </p:cNvSpPr>
                  <p:nvPr/>
                </p:nvSpPr>
                <p:spPr bwMode="auto">
                  <a:xfrm>
                    <a:off x="1558" y="2432"/>
                    <a:ext cx="147" cy="49"/>
                  </a:xfrm>
                  <a:custGeom>
                    <a:avLst/>
                    <a:gdLst>
                      <a:gd name="T0" fmla="*/ 0 w 440"/>
                      <a:gd name="T1" fmla="*/ 0 h 145"/>
                      <a:gd name="T2" fmla="*/ 0 w 440"/>
                      <a:gd name="T3" fmla="*/ 0 h 145"/>
                      <a:gd name="T4" fmla="*/ 0 w 440"/>
                      <a:gd name="T5" fmla="*/ 0 h 145"/>
                      <a:gd name="T6" fmla="*/ 0 w 440"/>
                      <a:gd name="T7" fmla="*/ 0 h 145"/>
                      <a:gd name="T8" fmla="*/ 0 w 440"/>
                      <a:gd name="T9" fmla="*/ 0 h 145"/>
                      <a:gd name="T10" fmla="*/ 0 w 440"/>
                      <a:gd name="T11" fmla="*/ 0 h 145"/>
                      <a:gd name="T12" fmla="*/ 0 w 440"/>
                      <a:gd name="T13" fmla="*/ 0 h 145"/>
                      <a:gd name="T14" fmla="*/ 0 w 440"/>
                      <a:gd name="T15" fmla="*/ 0 h 145"/>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5"/>
                      <a:gd name="T26" fmla="*/ 440 w 440"/>
                      <a:gd name="T27" fmla="*/ 145 h 1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5">
                        <a:moveTo>
                          <a:pt x="0" y="113"/>
                        </a:moveTo>
                        <a:lnTo>
                          <a:pt x="98" y="145"/>
                        </a:lnTo>
                        <a:lnTo>
                          <a:pt x="334" y="48"/>
                        </a:lnTo>
                        <a:lnTo>
                          <a:pt x="440" y="81"/>
                        </a:lnTo>
                        <a:lnTo>
                          <a:pt x="383" y="0"/>
                        </a:lnTo>
                        <a:lnTo>
                          <a:pt x="106" y="0"/>
                        </a:lnTo>
                        <a:lnTo>
                          <a:pt x="221" y="24"/>
                        </a:lnTo>
                        <a:lnTo>
                          <a:pt x="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46" name="Freeform 73"/>
                  <p:cNvSpPr>
                    <a:spLocks/>
                  </p:cNvSpPr>
                  <p:nvPr/>
                </p:nvSpPr>
                <p:spPr bwMode="auto">
                  <a:xfrm>
                    <a:off x="1558" y="2432"/>
                    <a:ext cx="147" cy="49"/>
                  </a:xfrm>
                  <a:custGeom>
                    <a:avLst/>
                    <a:gdLst>
                      <a:gd name="T0" fmla="*/ 0 w 440"/>
                      <a:gd name="T1" fmla="*/ 0 h 145"/>
                      <a:gd name="T2" fmla="*/ 0 w 440"/>
                      <a:gd name="T3" fmla="*/ 0 h 145"/>
                      <a:gd name="T4" fmla="*/ 0 w 440"/>
                      <a:gd name="T5" fmla="*/ 0 h 145"/>
                      <a:gd name="T6" fmla="*/ 0 w 440"/>
                      <a:gd name="T7" fmla="*/ 0 h 145"/>
                      <a:gd name="T8" fmla="*/ 0 w 440"/>
                      <a:gd name="T9" fmla="*/ 0 h 145"/>
                      <a:gd name="T10" fmla="*/ 0 w 440"/>
                      <a:gd name="T11" fmla="*/ 0 h 145"/>
                      <a:gd name="T12" fmla="*/ 0 w 440"/>
                      <a:gd name="T13" fmla="*/ 0 h 145"/>
                      <a:gd name="T14" fmla="*/ 0 w 440"/>
                      <a:gd name="T15" fmla="*/ 0 h 145"/>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5"/>
                      <a:gd name="T26" fmla="*/ 440 w 440"/>
                      <a:gd name="T27" fmla="*/ 145 h 1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5">
                        <a:moveTo>
                          <a:pt x="0" y="113"/>
                        </a:moveTo>
                        <a:lnTo>
                          <a:pt x="98" y="145"/>
                        </a:lnTo>
                        <a:lnTo>
                          <a:pt x="334" y="48"/>
                        </a:lnTo>
                        <a:lnTo>
                          <a:pt x="440" y="81"/>
                        </a:lnTo>
                        <a:lnTo>
                          <a:pt x="383" y="0"/>
                        </a:lnTo>
                        <a:lnTo>
                          <a:pt x="106" y="0"/>
                        </a:lnTo>
                        <a:lnTo>
                          <a:pt x="221" y="24"/>
                        </a:lnTo>
                        <a:lnTo>
                          <a:pt x="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47" name="Freeform 74"/>
                  <p:cNvSpPr>
                    <a:spLocks/>
                  </p:cNvSpPr>
                  <p:nvPr/>
                </p:nvSpPr>
                <p:spPr bwMode="auto">
                  <a:xfrm>
                    <a:off x="1398" y="2489"/>
                    <a:ext cx="147" cy="51"/>
                  </a:xfrm>
                  <a:custGeom>
                    <a:avLst/>
                    <a:gdLst>
                      <a:gd name="T0" fmla="*/ 0 w 440"/>
                      <a:gd name="T1" fmla="*/ 0 h 154"/>
                      <a:gd name="T2" fmla="*/ 0 w 440"/>
                      <a:gd name="T3" fmla="*/ 0 h 154"/>
                      <a:gd name="T4" fmla="*/ 0 w 440"/>
                      <a:gd name="T5" fmla="*/ 0 h 154"/>
                      <a:gd name="T6" fmla="*/ 0 w 440"/>
                      <a:gd name="T7" fmla="*/ 0 h 154"/>
                      <a:gd name="T8" fmla="*/ 0 w 440"/>
                      <a:gd name="T9" fmla="*/ 0 h 154"/>
                      <a:gd name="T10" fmla="*/ 0 w 440"/>
                      <a:gd name="T11" fmla="*/ 0 h 154"/>
                      <a:gd name="T12" fmla="*/ 0 w 440"/>
                      <a:gd name="T13" fmla="*/ 0 h 154"/>
                      <a:gd name="T14" fmla="*/ 0 w 440"/>
                      <a:gd name="T15" fmla="*/ 0 h 15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54"/>
                      <a:gd name="T26" fmla="*/ 440 w 440"/>
                      <a:gd name="T27" fmla="*/ 154 h 1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54">
                        <a:moveTo>
                          <a:pt x="440" y="32"/>
                        </a:moveTo>
                        <a:lnTo>
                          <a:pt x="342" y="0"/>
                        </a:lnTo>
                        <a:lnTo>
                          <a:pt x="114" y="97"/>
                        </a:lnTo>
                        <a:lnTo>
                          <a:pt x="0" y="65"/>
                        </a:lnTo>
                        <a:lnTo>
                          <a:pt x="57" y="154"/>
                        </a:lnTo>
                        <a:lnTo>
                          <a:pt x="342" y="154"/>
                        </a:lnTo>
                        <a:lnTo>
                          <a:pt x="219" y="121"/>
                        </a:lnTo>
                        <a:lnTo>
                          <a:pt x="44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48" name="Freeform 75"/>
                  <p:cNvSpPr>
                    <a:spLocks/>
                  </p:cNvSpPr>
                  <p:nvPr/>
                </p:nvSpPr>
                <p:spPr bwMode="auto">
                  <a:xfrm>
                    <a:off x="1398" y="2489"/>
                    <a:ext cx="147" cy="51"/>
                  </a:xfrm>
                  <a:custGeom>
                    <a:avLst/>
                    <a:gdLst>
                      <a:gd name="T0" fmla="*/ 0 w 440"/>
                      <a:gd name="T1" fmla="*/ 0 h 154"/>
                      <a:gd name="T2" fmla="*/ 0 w 440"/>
                      <a:gd name="T3" fmla="*/ 0 h 154"/>
                      <a:gd name="T4" fmla="*/ 0 w 440"/>
                      <a:gd name="T5" fmla="*/ 0 h 154"/>
                      <a:gd name="T6" fmla="*/ 0 w 440"/>
                      <a:gd name="T7" fmla="*/ 0 h 154"/>
                      <a:gd name="T8" fmla="*/ 0 w 440"/>
                      <a:gd name="T9" fmla="*/ 0 h 154"/>
                      <a:gd name="T10" fmla="*/ 0 w 440"/>
                      <a:gd name="T11" fmla="*/ 0 h 154"/>
                      <a:gd name="T12" fmla="*/ 0 w 440"/>
                      <a:gd name="T13" fmla="*/ 0 h 154"/>
                      <a:gd name="T14" fmla="*/ 0 w 440"/>
                      <a:gd name="T15" fmla="*/ 0 h 15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54"/>
                      <a:gd name="T26" fmla="*/ 440 w 440"/>
                      <a:gd name="T27" fmla="*/ 154 h 1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54">
                        <a:moveTo>
                          <a:pt x="440" y="32"/>
                        </a:moveTo>
                        <a:lnTo>
                          <a:pt x="342" y="0"/>
                        </a:lnTo>
                        <a:lnTo>
                          <a:pt x="114" y="97"/>
                        </a:lnTo>
                        <a:lnTo>
                          <a:pt x="0" y="65"/>
                        </a:lnTo>
                        <a:lnTo>
                          <a:pt x="57" y="154"/>
                        </a:lnTo>
                        <a:lnTo>
                          <a:pt x="342" y="154"/>
                        </a:lnTo>
                        <a:lnTo>
                          <a:pt x="219" y="121"/>
                        </a:lnTo>
                        <a:lnTo>
                          <a:pt x="44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49" name="Freeform 76"/>
                  <p:cNvSpPr>
                    <a:spLocks/>
                  </p:cNvSpPr>
                  <p:nvPr/>
                </p:nvSpPr>
                <p:spPr bwMode="auto">
                  <a:xfrm>
                    <a:off x="1406" y="2430"/>
                    <a:ext cx="147" cy="48"/>
                  </a:xfrm>
                  <a:custGeom>
                    <a:avLst/>
                    <a:gdLst>
                      <a:gd name="T0" fmla="*/ 0 w 441"/>
                      <a:gd name="T1" fmla="*/ 0 h 144"/>
                      <a:gd name="T2" fmla="*/ 0 w 441"/>
                      <a:gd name="T3" fmla="*/ 0 h 144"/>
                      <a:gd name="T4" fmla="*/ 0 w 441"/>
                      <a:gd name="T5" fmla="*/ 0 h 144"/>
                      <a:gd name="T6" fmla="*/ 0 w 441"/>
                      <a:gd name="T7" fmla="*/ 0 h 144"/>
                      <a:gd name="T8" fmla="*/ 0 w 441"/>
                      <a:gd name="T9" fmla="*/ 0 h 144"/>
                      <a:gd name="T10" fmla="*/ 0 w 441"/>
                      <a:gd name="T11" fmla="*/ 0 h 144"/>
                      <a:gd name="T12" fmla="*/ 0 w 441"/>
                      <a:gd name="T13" fmla="*/ 0 h 144"/>
                      <a:gd name="T14" fmla="*/ 0 w 441"/>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4"/>
                      <a:gd name="T26" fmla="*/ 441 w 441"/>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4">
                        <a:moveTo>
                          <a:pt x="0" y="32"/>
                        </a:moveTo>
                        <a:lnTo>
                          <a:pt x="97" y="0"/>
                        </a:lnTo>
                        <a:lnTo>
                          <a:pt x="334" y="89"/>
                        </a:lnTo>
                        <a:lnTo>
                          <a:pt x="441" y="64"/>
                        </a:lnTo>
                        <a:lnTo>
                          <a:pt x="383" y="144"/>
                        </a:lnTo>
                        <a:lnTo>
                          <a:pt x="105" y="144"/>
                        </a:lnTo>
                        <a:lnTo>
                          <a:pt x="220" y="121"/>
                        </a:lnTo>
                        <a:lnTo>
                          <a:pt x="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50" name="Freeform 77"/>
                  <p:cNvSpPr>
                    <a:spLocks/>
                  </p:cNvSpPr>
                  <p:nvPr/>
                </p:nvSpPr>
                <p:spPr bwMode="auto">
                  <a:xfrm>
                    <a:off x="1406" y="2430"/>
                    <a:ext cx="147" cy="48"/>
                  </a:xfrm>
                  <a:custGeom>
                    <a:avLst/>
                    <a:gdLst>
                      <a:gd name="T0" fmla="*/ 0 w 441"/>
                      <a:gd name="T1" fmla="*/ 0 h 144"/>
                      <a:gd name="T2" fmla="*/ 0 w 441"/>
                      <a:gd name="T3" fmla="*/ 0 h 144"/>
                      <a:gd name="T4" fmla="*/ 0 w 441"/>
                      <a:gd name="T5" fmla="*/ 0 h 144"/>
                      <a:gd name="T6" fmla="*/ 0 w 441"/>
                      <a:gd name="T7" fmla="*/ 0 h 144"/>
                      <a:gd name="T8" fmla="*/ 0 w 441"/>
                      <a:gd name="T9" fmla="*/ 0 h 144"/>
                      <a:gd name="T10" fmla="*/ 0 w 441"/>
                      <a:gd name="T11" fmla="*/ 0 h 144"/>
                      <a:gd name="T12" fmla="*/ 0 w 441"/>
                      <a:gd name="T13" fmla="*/ 0 h 144"/>
                      <a:gd name="T14" fmla="*/ 0 w 441"/>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4"/>
                      <a:gd name="T26" fmla="*/ 441 w 441"/>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4">
                        <a:moveTo>
                          <a:pt x="0" y="32"/>
                        </a:moveTo>
                        <a:lnTo>
                          <a:pt x="97" y="0"/>
                        </a:lnTo>
                        <a:lnTo>
                          <a:pt x="334" y="89"/>
                        </a:lnTo>
                        <a:lnTo>
                          <a:pt x="441" y="64"/>
                        </a:lnTo>
                        <a:lnTo>
                          <a:pt x="383" y="144"/>
                        </a:lnTo>
                        <a:lnTo>
                          <a:pt x="105" y="144"/>
                        </a:lnTo>
                        <a:lnTo>
                          <a:pt x="220" y="121"/>
                        </a:lnTo>
                        <a:lnTo>
                          <a:pt x="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51" name="Freeform 78"/>
                  <p:cNvSpPr>
                    <a:spLocks/>
                  </p:cNvSpPr>
                  <p:nvPr/>
                </p:nvSpPr>
                <p:spPr bwMode="auto">
                  <a:xfrm>
                    <a:off x="1553" y="2494"/>
                    <a:ext cx="147" cy="49"/>
                  </a:xfrm>
                  <a:custGeom>
                    <a:avLst/>
                    <a:gdLst>
                      <a:gd name="T0" fmla="*/ 0 w 440"/>
                      <a:gd name="T1" fmla="*/ 0 h 146"/>
                      <a:gd name="T2" fmla="*/ 0 w 440"/>
                      <a:gd name="T3" fmla="*/ 0 h 146"/>
                      <a:gd name="T4" fmla="*/ 0 w 440"/>
                      <a:gd name="T5" fmla="*/ 0 h 146"/>
                      <a:gd name="T6" fmla="*/ 0 w 440"/>
                      <a:gd name="T7" fmla="*/ 0 h 146"/>
                      <a:gd name="T8" fmla="*/ 0 w 440"/>
                      <a:gd name="T9" fmla="*/ 0 h 146"/>
                      <a:gd name="T10" fmla="*/ 0 w 440"/>
                      <a:gd name="T11" fmla="*/ 0 h 146"/>
                      <a:gd name="T12" fmla="*/ 0 w 440"/>
                      <a:gd name="T13" fmla="*/ 0 h 146"/>
                      <a:gd name="T14" fmla="*/ 0 w 440"/>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6"/>
                      <a:gd name="T26" fmla="*/ 440 w 440"/>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6">
                        <a:moveTo>
                          <a:pt x="440" y="113"/>
                        </a:moveTo>
                        <a:lnTo>
                          <a:pt x="342" y="146"/>
                        </a:lnTo>
                        <a:lnTo>
                          <a:pt x="114" y="49"/>
                        </a:lnTo>
                        <a:lnTo>
                          <a:pt x="0" y="81"/>
                        </a:lnTo>
                        <a:lnTo>
                          <a:pt x="57" y="0"/>
                        </a:lnTo>
                        <a:lnTo>
                          <a:pt x="342" y="0"/>
                        </a:lnTo>
                        <a:lnTo>
                          <a:pt x="220" y="24"/>
                        </a:lnTo>
                        <a:lnTo>
                          <a:pt x="44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52" name="Freeform 79"/>
                  <p:cNvSpPr>
                    <a:spLocks/>
                  </p:cNvSpPr>
                  <p:nvPr/>
                </p:nvSpPr>
                <p:spPr bwMode="auto">
                  <a:xfrm>
                    <a:off x="1553" y="2494"/>
                    <a:ext cx="147" cy="49"/>
                  </a:xfrm>
                  <a:custGeom>
                    <a:avLst/>
                    <a:gdLst>
                      <a:gd name="T0" fmla="*/ 0 w 440"/>
                      <a:gd name="T1" fmla="*/ 0 h 146"/>
                      <a:gd name="T2" fmla="*/ 0 w 440"/>
                      <a:gd name="T3" fmla="*/ 0 h 146"/>
                      <a:gd name="T4" fmla="*/ 0 w 440"/>
                      <a:gd name="T5" fmla="*/ 0 h 146"/>
                      <a:gd name="T6" fmla="*/ 0 w 440"/>
                      <a:gd name="T7" fmla="*/ 0 h 146"/>
                      <a:gd name="T8" fmla="*/ 0 w 440"/>
                      <a:gd name="T9" fmla="*/ 0 h 146"/>
                      <a:gd name="T10" fmla="*/ 0 w 440"/>
                      <a:gd name="T11" fmla="*/ 0 h 146"/>
                      <a:gd name="T12" fmla="*/ 0 w 440"/>
                      <a:gd name="T13" fmla="*/ 0 h 146"/>
                      <a:gd name="T14" fmla="*/ 0 w 440"/>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6"/>
                      <a:gd name="T26" fmla="*/ 440 w 440"/>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6">
                        <a:moveTo>
                          <a:pt x="440" y="113"/>
                        </a:moveTo>
                        <a:lnTo>
                          <a:pt x="342" y="146"/>
                        </a:lnTo>
                        <a:lnTo>
                          <a:pt x="114" y="49"/>
                        </a:lnTo>
                        <a:lnTo>
                          <a:pt x="0" y="81"/>
                        </a:lnTo>
                        <a:lnTo>
                          <a:pt x="57" y="0"/>
                        </a:lnTo>
                        <a:lnTo>
                          <a:pt x="342" y="0"/>
                        </a:lnTo>
                        <a:lnTo>
                          <a:pt x="220" y="24"/>
                        </a:lnTo>
                        <a:lnTo>
                          <a:pt x="44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grpSp>
          </p:grpSp>
          <p:sp>
            <p:nvSpPr>
              <p:cNvPr id="161941" name="Line 80"/>
              <p:cNvSpPr>
                <a:spLocks noChangeShapeType="1"/>
              </p:cNvSpPr>
              <p:nvPr/>
            </p:nvSpPr>
            <p:spPr bwMode="auto">
              <a:xfrm>
                <a:off x="1327" y="2483"/>
                <a:ext cx="1" cy="107"/>
              </a:xfrm>
              <a:prstGeom prst="line">
                <a:avLst/>
              </a:prstGeom>
              <a:noFill/>
              <a:ln w="4763">
                <a:solidFill>
                  <a:srgbClr val="AAE6FF"/>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161942" name="Line 81"/>
              <p:cNvSpPr>
                <a:spLocks noChangeShapeType="1"/>
              </p:cNvSpPr>
              <p:nvPr/>
            </p:nvSpPr>
            <p:spPr bwMode="auto">
              <a:xfrm>
                <a:off x="1773" y="2483"/>
                <a:ext cx="1" cy="107"/>
              </a:xfrm>
              <a:prstGeom prst="line">
                <a:avLst/>
              </a:prstGeom>
              <a:noFill/>
              <a:ln w="4763">
                <a:solidFill>
                  <a:srgbClr val="AAE6FF"/>
                </a:solidFill>
                <a:round/>
                <a:headEnd/>
                <a:tailEnd/>
              </a:ln>
              <a:extLst>
                <a:ext uri="{909E8E84-426E-40DD-AFC4-6F175D3DCCD1}">
                  <a14:hiddenFill xmlns:a14="http://schemas.microsoft.com/office/drawing/2010/main">
                    <a:noFill/>
                  </a14:hiddenFill>
                </a:ext>
              </a:extLst>
            </p:spPr>
            <p:txBody>
              <a:bodyPr/>
              <a:lstStyle/>
              <a:p>
                <a:endParaRPr lang="en-US" dirty="0"/>
              </a:p>
            </p:txBody>
          </p:sp>
        </p:grpSp>
        <p:grpSp>
          <p:nvGrpSpPr>
            <p:cNvPr id="161807" name="Group 82"/>
            <p:cNvGrpSpPr>
              <a:grpSpLocks/>
            </p:cNvGrpSpPr>
            <p:nvPr/>
          </p:nvGrpSpPr>
          <p:grpSpPr bwMode="auto">
            <a:xfrm>
              <a:off x="2784475" y="2514600"/>
              <a:ext cx="773113" cy="831850"/>
              <a:chOff x="1682" y="1346"/>
              <a:chExt cx="487" cy="524"/>
            </a:xfrm>
          </p:grpSpPr>
          <p:grpSp>
            <p:nvGrpSpPr>
              <p:cNvPr id="161876" name="Group 83"/>
              <p:cNvGrpSpPr>
                <a:grpSpLocks/>
              </p:cNvGrpSpPr>
              <p:nvPr/>
            </p:nvGrpSpPr>
            <p:grpSpPr bwMode="auto">
              <a:xfrm>
                <a:off x="1945" y="1471"/>
                <a:ext cx="224" cy="149"/>
                <a:chOff x="1945" y="1471"/>
                <a:chExt cx="224" cy="149"/>
              </a:xfrm>
            </p:grpSpPr>
            <p:grpSp>
              <p:nvGrpSpPr>
                <p:cNvPr id="161921" name="Group 84"/>
                <p:cNvGrpSpPr>
                  <a:grpSpLocks/>
                </p:cNvGrpSpPr>
                <p:nvPr/>
              </p:nvGrpSpPr>
              <p:grpSpPr bwMode="auto">
                <a:xfrm>
                  <a:off x="1945" y="1531"/>
                  <a:ext cx="104" cy="89"/>
                  <a:chOff x="1945" y="1531"/>
                  <a:chExt cx="104" cy="89"/>
                </a:xfrm>
              </p:grpSpPr>
              <p:sp>
                <p:nvSpPr>
                  <p:cNvPr id="161933" name="Freeform 85"/>
                  <p:cNvSpPr>
                    <a:spLocks/>
                  </p:cNvSpPr>
                  <p:nvPr/>
                </p:nvSpPr>
                <p:spPr bwMode="auto">
                  <a:xfrm>
                    <a:off x="1945" y="1531"/>
                    <a:ext cx="104" cy="89"/>
                  </a:xfrm>
                  <a:custGeom>
                    <a:avLst/>
                    <a:gdLst>
                      <a:gd name="T0" fmla="*/ 0 w 413"/>
                      <a:gd name="T1" fmla="*/ 0 h 357"/>
                      <a:gd name="T2" fmla="*/ 0 w 413"/>
                      <a:gd name="T3" fmla="*/ 0 h 357"/>
                      <a:gd name="T4" fmla="*/ 0 w 413"/>
                      <a:gd name="T5" fmla="*/ 0 h 357"/>
                      <a:gd name="T6" fmla="*/ 0 w 413"/>
                      <a:gd name="T7" fmla="*/ 0 h 357"/>
                      <a:gd name="T8" fmla="*/ 0 w 413"/>
                      <a:gd name="T9" fmla="*/ 0 h 357"/>
                      <a:gd name="T10" fmla="*/ 0 w 413"/>
                      <a:gd name="T11" fmla="*/ 0 h 357"/>
                      <a:gd name="T12" fmla="*/ 0 w 413"/>
                      <a:gd name="T13" fmla="*/ 0 h 357"/>
                      <a:gd name="T14" fmla="*/ 0 w 413"/>
                      <a:gd name="T15" fmla="*/ 0 h 357"/>
                      <a:gd name="T16" fmla="*/ 0 w 413"/>
                      <a:gd name="T17" fmla="*/ 0 h 357"/>
                      <a:gd name="T18" fmla="*/ 0 w 413"/>
                      <a:gd name="T19" fmla="*/ 0 h 357"/>
                      <a:gd name="T20" fmla="*/ 0 w 413"/>
                      <a:gd name="T21" fmla="*/ 0 h 357"/>
                      <a:gd name="T22" fmla="*/ 0 w 413"/>
                      <a:gd name="T23" fmla="*/ 0 h 357"/>
                      <a:gd name="T24" fmla="*/ 0 w 413"/>
                      <a:gd name="T25" fmla="*/ 0 h 357"/>
                      <a:gd name="T26" fmla="*/ 0 w 413"/>
                      <a:gd name="T27" fmla="*/ 0 h 357"/>
                      <a:gd name="T28" fmla="*/ 0 w 413"/>
                      <a:gd name="T29" fmla="*/ 0 h 357"/>
                      <a:gd name="T30" fmla="*/ 0 w 413"/>
                      <a:gd name="T31" fmla="*/ 0 h 357"/>
                      <a:gd name="T32" fmla="*/ 0 w 413"/>
                      <a:gd name="T33" fmla="*/ 0 h 357"/>
                      <a:gd name="T34" fmla="*/ 0 w 413"/>
                      <a:gd name="T35" fmla="*/ 0 h 35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413"/>
                      <a:gd name="T55" fmla="*/ 0 h 357"/>
                      <a:gd name="T56" fmla="*/ 413 w 413"/>
                      <a:gd name="T57" fmla="*/ 357 h 35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413" h="357">
                        <a:moveTo>
                          <a:pt x="172" y="0"/>
                        </a:moveTo>
                        <a:lnTo>
                          <a:pt x="309" y="62"/>
                        </a:lnTo>
                        <a:lnTo>
                          <a:pt x="373" y="99"/>
                        </a:lnTo>
                        <a:lnTo>
                          <a:pt x="403" y="130"/>
                        </a:lnTo>
                        <a:lnTo>
                          <a:pt x="413" y="185"/>
                        </a:lnTo>
                        <a:lnTo>
                          <a:pt x="406" y="240"/>
                        </a:lnTo>
                        <a:lnTo>
                          <a:pt x="379" y="296"/>
                        </a:lnTo>
                        <a:lnTo>
                          <a:pt x="335" y="329"/>
                        </a:lnTo>
                        <a:lnTo>
                          <a:pt x="315" y="357"/>
                        </a:lnTo>
                        <a:lnTo>
                          <a:pt x="245" y="319"/>
                        </a:lnTo>
                        <a:lnTo>
                          <a:pt x="192" y="299"/>
                        </a:lnTo>
                        <a:lnTo>
                          <a:pt x="145" y="271"/>
                        </a:lnTo>
                        <a:lnTo>
                          <a:pt x="102" y="234"/>
                        </a:lnTo>
                        <a:lnTo>
                          <a:pt x="61" y="200"/>
                        </a:lnTo>
                        <a:lnTo>
                          <a:pt x="30" y="160"/>
                        </a:lnTo>
                        <a:lnTo>
                          <a:pt x="0" y="124"/>
                        </a:lnTo>
                        <a:lnTo>
                          <a:pt x="105" y="62"/>
                        </a:lnTo>
                        <a:lnTo>
                          <a:pt x="172" y="0"/>
                        </a:lnTo>
                        <a:close/>
                      </a:path>
                    </a:pathLst>
                  </a:custGeom>
                  <a:solidFill>
                    <a:srgbClr val="0000FF"/>
                  </a:solidFill>
                  <a:ln w="3175">
                    <a:solidFill>
                      <a:srgbClr val="000000"/>
                    </a:solidFill>
                    <a:round/>
                    <a:headEnd/>
                    <a:tailEnd/>
                  </a:ln>
                </p:spPr>
                <p:txBody>
                  <a:bodyPr/>
                  <a:lstStyle/>
                  <a:p>
                    <a:endParaRPr lang="en-US" dirty="0"/>
                  </a:p>
                </p:txBody>
              </p:sp>
              <p:sp>
                <p:nvSpPr>
                  <p:cNvPr id="161934" name="Freeform 86"/>
                  <p:cNvSpPr>
                    <a:spLocks/>
                  </p:cNvSpPr>
                  <p:nvPr/>
                </p:nvSpPr>
                <p:spPr bwMode="auto">
                  <a:xfrm>
                    <a:off x="2018" y="1564"/>
                    <a:ext cx="29" cy="44"/>
                  </a:xfrm>
                  <a:custGeom>
                    <a:avLst/>
                    <a:gdLst>
                      <a:gd name="T0" fmla="*/ 0 w 115"/>
                      <a:gd name="T1" fmla="*/ 0 h 180"/>
                      <a:gd name="T2" fmla="*/ 0 w 115"/>
                      <a:gd name="T3" fmla="*/ 0 h 180"/>
                      <a:gd name="T4" fmla="*/ 0 w 115"/>
                      <a:gd name="T5" fmla="*/ 0 h 180"/>
                      <a:gd name="T6" fmla="*/ 0 w 115"/>
                      <a:gd name="T7" fmla="*/ 0 h 180"/>
                      <a:gd name="T8" fmla="*/ 0 w 115"/>
                      <a:gd name="T9" fmla="*/ 0 h 180"/>
                      <a:gd name="T10" fmla="*/ 0 w 115"/>
                      <a:gd name="T11" fmla="*/ 0 h 180"/>
                      <a:gd name="T12" fmla="*/ 0 w 115"/>
                      <a:gd name="T13" fmla="*/ 0 h 180"/>
                      <a:gd name="T14" fmla="*/ 0 w 115"/>
                      <a:gd name="T15" fmla="*/ 0 h 180"/>
                      <a:gd name="T16" fmla="*/ 0 w 115"/>
                      <a:gd name="T17" fmla="*/ 0 h 180"/>
                      <a:gd name="T18" fmla="*/ 0 w 115"/>
                      <a:gd name="T19" fmla="*/ 0 h 180"/>
                      <a:gd name="T20" fmla="*/ 0 w 115"/>
                      <a:gd name="T21" fmla="*/ 0 h 180"/>
                      <a:gd name="T22" fmla="*/ 0 w 115"/>
                      <a:gd name="T23" fmla="*/ 0 h 180"/>
                      <a:gd name="T24" fmla="*/ 0 w 115"/>
                      <a:gd name="T25" fmla="*/ 0 h 180"/>
                      <a:gd name="T26" fmla="*/ 0 w 115"/>
                      <a:gd name="T27" fmla="*/ 0 h 180"/>
                      <a:gd name="T28" fmla="*/ 0 w 115"/>
                      <a:gd name="T29" fmla="*/ 0 h 180"/>
                      <a:gd name="T30" fmla="*/ 0 w 115"/>
                      <a:gd name="T31" fmla="*/ 0 h 18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15"/>
                      <a:gd name="T49" fmla="*/ 0 h 180"/>
                      <a:gd name="T50" fmla="*/ 115 w 115"/>
                      <a:gd name="T51" fmla="*/ 180 h 18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15" h="180">
                        <a:moveTo>
                          <a:pt x="48" y="25"/>
                        </a:moveTo>
                        <a:lnTo>
                          <a:pt x="77" y="4"/>
                        </a:lnTo>
                        <a:lnTo>
                          <a:pt x="102" y="0"/>
                        </a:lnTo>
                        <a:lnTo>
                          <a:pt x="115" y="5"/>
                        </a:lnTo>
                        <a:lnTo>
                          <a:pt x="86" y="39"/>
                        </a:lnTo>
                        <a:lnTo>
                          <a:pt x="71" y="71"/>
                        </a:lnTo>
                        <a:lnTo>
                          <a:pt x="63" y="109"/>
                        </a:lnTo>
                        <a:lnTo>
                          <a:pt x="68" y="127"/>
                        </a:lnTo>
                        <a:lnTo>
                          <a:pt x="91" y="152"/>
                        </a:lnTo>
                        <a:lnTo>
                          <a:pt x="60" y="169"/>
                        </a:lnTo>
                        <a:lnTo>
                          <a:pt x="34" y="168"/>
                        </a:lnTo>
                        <a:lnTo>
                          <a:pt x="4" y="180"/>
                        </a:lnTo>
                        <a:lnTo>
                          <a:pt x="0" y="140"/>
                        </a:lnTo>
                        <a:lnTo>
                          <a:pt x="6" y="107"/>
                        </a:lnTo>
                        <a:lnTo>
                          <a:pt x="25" y="61"/>
                        </a:lnTo>
                        <a:lnTo>
                          <a:pt x="48" y="25"/>
                        </a:lnTo>
                        <a:close/>
                      </a:path>
                    </a:pathLst>
                  </a:custGeom>
                  <a:solidFill>
                    <a:srgbClr val="E0E0FF"/>
                  </a:solidFill>
                  <a:ln w="3175">
                    <a:solidFill>
                      <a:srgbClr val="000000"/>
                    </a:solidFill>
                    <a:round/>
                    <a:headEnd/>
                    <a:tailEnd/>
                  </a:ln>
                </p:spPr>
                <p:txBody>
                  <a:bodyPr/>
                  <a:lstStyle/>
                  <a:p>
                    <a:endParaRPr lang="en-US" dirty="0"/>
                  </a:p>
                </p:txBody>
              </p:sp>
              <p:sp>
                <p:nvSpPr>
                  <p:cNvPr id="161935" name="Freeform 87"/>
                  <p:cNvSpPr>
                    <a:spLocks/>
                  </p:cNvSpPr>
                  <p:nvPr/>
                </p:nvSpPr>
                <p:spPr bwMode="auto">
                  <a:xfrm>
                    <a:off x="2017" y="1563"/>
                    <a:ext cx="29" cy="57"/>
                  </a:xfrm>
                  <a:custGeom>
                    <a:avLst/>
                    <a:gdLst>
                      <a:gd name="T0" fmla="*/ 0 w 116"/>
                      <a:gd name="T1" fmla="*/ 0 h 230"/>
                      <a:gd name="T2" fmla="*/ 0 w 116"/>
                      <a:gd name="T3" fmla="*/ 0 h 230"/>
                      <a:gd name="T4" fmla="*/ 0 w 116"/>
                      <a:gd name="T5" fmla="*/ 0 h 230"/>
                      <a:gd name="T6" fmla="*/ 0 w 116"/>
                      <a:gd name="T7" fmla="*/ 0 h 230"/>
                      <a:gd name="T8" fmla="*/ 0 w 116"/>
                      <a:gd name="T9" fmla="*/ 0 h 230"/>
                      <a:gd name="T10" fmla="*/ 0 w 116"/>
                      <a:gd name="T11" fmla="*/ 0 h 230"/>
                      <a:gd name="T12" fmla="*/ 0 w 116"/>
                      <a:gd name="T13" fmla="*/ 0 h 230"/>
                      <a:gd name="T14" fmla="*/ 0 w 116"/>
                      <a:gd name="T15" fmla="*/ 0 h 230"/>
                      <a:gd name="T16" fmla="*/ 0 60000 65536"/>
                      <a:gd name="T17" fmla="*/ 0 60000 65536"/>
                      <a:gd name="T18" fmla="*/ 0 60000 65536"/>
                      <a:gd name="T19" fmla="*/ 0 60000 65536"/>
                      <a:gd name="T20" fmla="*/ 0 60000 65536"/>
                      <a:gd name="T21" fmla="*/ 0 60000 65536"/>
                      <a:gd name="T22" fmla="*/ 0 60000 65536"/>
                      <a:gd name="T23" fmla="*/ 0 60000 65536"/>
                      <a:gd name="T24" fmla="*/ 0 w 116"/>
                      <a:gd name="T25" fmla="*/ 0 h 230"/>
                      <a:gd name="T26" fmla="*/ 116 w 116"/>
                      <a:gd name="T27" fmla="*/ 230 h 23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6" h="230">
                        <a:moveTo>
                          <a:pt x="27" y="230"/>
                        </a:moveTo>
                        <a:lnTo>
                          <a:pt x="12" y="203"/>
                        </a:lnTo>
                        <a:lnTo>
                          <a:pt x="0" y="159"/>
                        </a:lnTo>
                        <a:lnTo>
                          <a:pt x="9" y="110"/>
                        </a:lnTo>
                        <a:lnTo>
                          <a:pt x="27" y="62"/>
                        </a:lnTo>
                        <a:lnTo>
                          <a:pt x="55" y="25"/>
                        </a:lnTo>
                        <a:lnTo>
                          <a:pt x="84" y="4"/>
                        </a:lnTo>
                        <a:lnTo>
                          <a:pt x="116"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grpSp>
            <p:grpSp>
              <p:nvGrpSpPr>
                <p:cNvPr id="161922" name="Group 88"/>
                <p:cNvGrpSpPr>
                  <a:grpSpLocks/>
                </p:cNvGrpSpPr>
                <p:nvPr/>
              </p:nvGrpSpPr>
              <p:grpSpPr bwMode="auto">
                <a:xfrm>
                  <a:off x="2032" y="1471"/>
                  <a:ext cx="137" cy="141"/>
                  <a:chOff x="2032" y="1471"/>
                  <a:chExt cx="137" cy="141"/>
                </a:xfrm>
              </p:grpSpPr>
              <p:sp>
                <p:nvSpPr>
                  <p:cNvPr id="161923" name="Freeform 89"/>
                  <p:cNvSpPr>
                    <a:spLocks/>
                  </p:cNvSpPr>
                  <p:nvPr/>
                </p:nvSpPr>
                <p:spPr bwMode="auto">
                  <a:xfrm>
                    <a:off x="2032" y="1527"/>
                    <a:ext cx="62" cy="80"/>
                  </a:xfrm>
                  <a:custGeom>
                    <a:avLst/>
                    <a:gdLst>
                      <a:gd name="T0" fmla="*/ 0 w 247"/>
                      <a:gd name="T1" fmla="*/ 0 h 318"/>
                      <a:gd name="T2" fmla="*/ 0 w 247"/>
                      <a:gd name="T3" fmla="*/ 0 h 318"/>
                      <a:gd name="T4" fmla="*/ 0 w 247"/>
                      <a:gd name="T5" fmla="*/ 0 h 318"/>
                      <a:gd name="T6" fmla="*/ 0 w 247"/>
                      <a:gd name="T7" fmla="*/ 0 h 318"/>
                      <a:gd name="T8" fmla="*/ 0 w 247"/>
                      <a:gd name="T9" fmla="*/ 0 h 318"/>
                      <a:gd name="T10" fmla="*/ 0 w 247"/>
                      <a:gd name="T11" fmla="*/ 0 h 318"/>
                      <a:gd name="T12" fmla="*/ 0 w 247"/>
                      <a:gd name="T13" fmla="*/ 0 h 318"/>
                      <a:gd name="T14" fmla="*/ 0 w 247"/>
                      <a:gd name="T15" fmla="*/ 0 h 318"/>
                      <a:gd name="T16" fmla="*/ 0 w 247"/>
                      <a:gd name="T17" fmla="*/ 0 h 318"/>
                      <a:gd name="T18" fmla="*/ 0 w 247"/>
                      <a:gd name="T19" fmla="*/ 0 h 318"/>
                      <a:gd name="T20" fmla="*/ 0 w 247"/>
                      <a:gd name="T21" fmla="*/ 0 h 318"/>
                      <a:gd name="T22" fmla="*/ 0 w 247"/>
                      <a:gd name="T23" fmla="*/ 0 h 318"/>
                      <a:gd name="T24" fmla="*/ 0 w 247"/>
                      <a:gd name="T25" fmla="*/ 0 h 318"/>
                      <a:gd name="T26" fmla="*/ 0 w 247"/>
                      <a:gd name="T27" fmla="*/ 0 h 318"/>
                      <a:gd name="T28" fmla="*/ 0 w 247"/>
                      <a:gd name="T29" fmla="*/ 0 h 318"/>
                      <a:gd name="T30" fmla="*/ 0 w 247"/>
                      <a:gd name="T31" fmla="*/ 0 h 318"/>
                      <a:gd name="T32" fmla="*/ 0 w 247"/>
                      <a:gd name="T33" fmla="*/ 0 h 318"/>
                      <a:gd name="T34" fmla="*/ 0 w 247"/>
                      <a:gd name="T35" fmla="*/ 0 h 318"/>
                      <a:gd name="T36" fmla="*/ 0 w 247"/>
                      <a:gd name="T37" fmla="*/ 0 h 318"/>
                      <a:gd name="T38" fmla="*/ 0 w 247"/>
                      <a:gd name="T39" fmla="*/ 0 h 318"/>
                      <a:gd name="T40" fmla="*/ 0 w 247"/>
                      <a:gd name="T41" fmla="*/ 0 h 318"/>
                      <a:gd name="T42" fmla="*/ 0 w 247"/>
                      <a:gd name="T43" fmla="*/ 0 h 318"/>
                      <a:gd name="T44" fmla="*/ 0 w 247"/>
                      <a:gd name="T45" fmla="*/ 0 h 318"/>
                      <a:gd name="T46" fmla="*/ 0 w 247"/>
                      <a:gd name="T47" fmla="*/ 0 h 318"/>
                      <a:gd name="T48" fmla="*/ 0 w 247"/>
                      <a:gd name="T49" fmla="*/ 0 h 318"/>
                      <a:gd name="T50" fmla="*/ 0 w 247"/>
                      <a:gd name="T51" fmla="*/ 0 h 318"/>
                      <a:gd name="T52" fmla="*/ 0 w 247"/>
                      <a:gd name="T53" fmla="*/ 0 h 318"/>
                      <a:gd name="T54" fmla="*/ 0 w 247"/>
                      <a:gd name="T55" fmla="*/ 0 h 318"/>
                      <a:gd name="T56" fmla="*/ 0 w 247"/>
                      <a:gd name="T57" fmla="*/ 0 h 318"/>
                      <a:gd name="T58" fmla="*/ 0 w 247"/>
                      <a:gd name="T59" fmla="*/ 0 h 318"/>
                      <a:gd name="T60" fmla="*/ 0 w 247"/>
                      <a:gd name="T61" fmla="*/ 0 h 318"/>
                      <a:gd name="T62" fmla="*/ 0 w 247"/>
                      <a:gd name="T63" fmla="*/ 0 h 318"/>
                      <a:gd name="T64" fmla="*/ 0 w 247"/>
                      <a:gd name="T65" fmla="*/ 0 h 318"/>
                      <a:gd name="T66" fmla="*/ 0 w 247"/>
                      <a:gd name="T67" fmla="*/ 0 h 318"/>
                      <a:gd name="T68" fmla="*/ 0 w 247"/>
                      <a:gd name="T69" fmla="*/ 0 h 318"/>
                      <a:gd name="T70" fmla="*/ 0 w 247"/>
                      <a:gd name="T71" fmla="*/ 0 h 318"/>
                      <a:gd name="T72" fmla="*/ 0 w 247"/>
                      <a:gd name="T73" fmla="*/ 0 h 318"/>
                      <a:gd name="T74" fmla="*/ 0 w 247"/>
                      <a:gd name="T75" fmla="*/ 0 h 318"/>
                      <a:gd name="T76" fmla="*/ 0 w 247"/>
                      <a:gd name="T77" fmla="*/ 0 h 318"/>
                      <a:gd name="T78" fmla="*/ 0 w 247"/>
                      <a:gd name="T79" fmla="*/ 0 h 318"/>
                      <a:gd name="T80" fmla="*/ 0 w 247"/>
                      <a:gd name="T81" fmla="*/ 0 h 318"/>
                      <a:gd name="T82" fmla="*/ 0 w 247"/>
                      <a:gd name="T83" fmla="*/ 0 h 318"/>
                      <a:gd name="T84" fmla="*/ 0 w 247"/>
                      <a:gd name="T85" fmla="*/ 0 h 318"/>
                      <a:gd name="T86" fmla="*/ 0 w 247"/>
                      <a:gd name="T87" fmla="*/ 0 h 318"/>
                      <a:gd name="T88" fmla="*/ 0 w 247"/>
                      <a:gd name="T89" fmla="*/ 0 h 318"/>
                      <a:gd name="T90" fmla="*/ 0 w 247"/>
                      <a:gd name="T91" fmla="*/ 0 h 318"/>
                      <a:gd name="T92" fmla="*/ 0 w 247"/>
                      <a:gd name="T93" fmla="*/ 0 h 318"/>
                      <a:gd name="T94" fmla="*/ 0 w 247"/>
                      <a:gd name="T95" fmla="*/ 0 h 31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47"/>
                      <a:gd name="T145" fmla="*/ 0 h 318"/>
                      <a:gd name="T146" fmla="*/ 247 w 247"/>
                      <a:gd name="T147" fmla="*/ 318 h 31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47" h="318">
                        <a:moveTo>
                          <a:pt x="11" y="207"/>
                        </a:moveTo>
                        <a:lnTo>
                          <a:pt x="20" y="188"/>
                        </a:lnTo>
                        <a:lnTo>
                          <a:pt x="29" y="174"/>
                        </a:lnTo>
                        <a:lnTo>
                          <a:pt x="42" y="166"/>
                        </a:lnTo>
                        <a:lnTo>
                          <a:pt x="59" y="153"/>
                        </a:lnTo>
                        <a:lnTo>
                          <a:pt x="73" y="141"/>
                        </a:lnTo>
                        <a:lnTo>
                          <a:pt x="85" y="128"/>
                        </a:lnTo>
                        <a:lnTo>
                          <a:pt x="94" y="114"/>
                        </a:lnTo>
                        <a:lnTo>
                          <a:pt x="110" y="103"/>
                        </a:lnTo>
                        <a:lnTo>
                          <a:pt x="130" y="95"/>
                        </a:lnTo>
                        <a:lnTo>
                          <a:pt x="146" y="82"/>
                        </a:lnTo>
                        <a:lnTo>
                          <a:pt x="153" y="59"/>
                        </a:lnTo>
                        <a:lnTo>
                          <a:pt x="168" y="42"/>
                        </a:lnTo>
                        <a:lnTo>
                          <a:pt x="187" y="2"/>
                        </a:lnTo>
                        <a:lnTo>
                          <a:pt x="199" y="0"/>
                        </a:lnTo>
                        <a:lnTo>
                          <a:pt x="210" y="7"/>
                        </a:lnTo>
                        <a:lnTo>
                          <a:pt x="216" y="17"/>
                        </a:lnTo>
                        <a:lnTo>
                          <a:pt x="218" y="36"/>
                        </a:lnTo>
                        <a:lnTo>
                          <a:pt x="211" y="60"/>
                        </a:lnTo>
                        <a:lnTo>
                          <a:pt x="202" y="70"/>
                        </a:lnTo>
                        <a:lnTo>
                          <a:pt x="193" y="82"/>
                        </a:lnTo>
                        <a:lnTo>
                          <a:pt x="184" y="103"/>
                        </a:lnTo>
                        <a:lnTo>
                          <a:pt x="195" y="99"/>
                        </a:lnTo>
                        <a:lnTo>
                          <a:pt x="213" y="99"/>
                        </a:lnTo>
                        <a:lnTo>
                          <a:pt x="220" y="103"/>
                        </a:lnTo>
                        <a:lnTo>
                          <a:pt x="240" y="115"/>
                        </a:lnTo>
                        <a:lnTo>
                          <a:pt x="246" y="136"/>
                        </a:lnTo>
                        <a:lnTo>
                          <a:pt x="247" y="166"/>
                        </a:lnTo>
                        <a:lnTo>
                          <a:pt x="243" y="202"/>
                        </a:lnTo>
                        <a:lnTo>
                          <a:pt x="232" y="226"/>
                        </a:lnTo>
                        <a:lnTo>
                          <a:pt x="219" y="255"/>
                        </a:lnTo>
                        <a:lnTo>
                          <a:pt x="199" y="287"/>
                        </a:lnTo>
                        <a:lnTo>
                          <a:pt x="186" y="306"/>
                        </a:lnTo>
                        <a:lnTo>
                          <a:pt x="172" y="315"/>
                        </a:lnTo>
                        <a:lnTo>
                          <a:pt x="153" y="318"/>
                        </a:lnTo>
                        <a:lnTo>
                          <a:pt x="133" y="315"/>
                        </a:lnTo>
                        <a:lnTo>
                          <a:pt x="115" y="309"/>
                        </a:lnTo>
                        <a:lnTo>
                          <a:pt x="104" y="302"/>
                        </a:lnTo>
                        <a:lnTo>
                          <a:pt x="93" y="295"/>
                        </a:lnTo>
                        <a:lnTo>
                          <a:pt x="83" y="299"/>
                        </a:lnTo>
                        <a:lnTo>
                          <a:pt x="67" y="301"/>
                        </a:lnTo>
                        <a:lnTo>
                          <a:pt x="52" y="303"/>
                        </a:lnTo>
                        <a:lnTo>
                          <a:pt x="30" y="299"/>
                        </a:lnTo>
                        <a:lnTo>
                          <a:pt x="18" y="288"/>
                        </a:lnTo>
                        <a:lnTo>
                          <a:pt x="5" y="270"/>
                        </a:lnTo>
                        <a:lnTo>
                          <a:pt x="0" y="242"/>
                        </a:lnTo>
                        <a:lnTo>
                          <a:pt x="7" y="212"/>
                        </a:lnTo>
                        <a:lnTo>
                          <a:pt x="11" y="207"/>
                        </a:lnTo>
                        <a:close/>
                      </a:path>
                    </a:pathLst>
                  </a:custGeom>
                  <a:solidFill>
                    <a:srgbClr val="E0A080"/>
                  </a:solidFill>
                  <a:ln w="3175">
                    <a:solidFill>
                      <a:srgbClr val="000000"/>
                    </a:solidFill>
                    <a:round/>
                    <a:headEnd/>
                    <a:tailEnd/>
                  </a:ln>
                </p:spPr>
                <p:txBody>
                  <a:bodyPr/>
                  <a:lstStyle/>
                  <a:p>
                    <a:endParaRPr lang="en-US" dirty="0"/>
                  </a:p>
                </p:txBody>
              </p:sp>
              <p:grpSp>
                <p:nvGrpSpPr>
                  <p:cNvPr id="161924" name="Group 90"/>
                  <p:cNvGrpSpPr>
                    <a:grpSpLocks/>
                  </p:cNvGrpSpPr>
                  <p:nvPr/>
                </p:nvGrpSpPr>
                <p:grpSpPr bwMode="auto">
                  <a:xfrm>
                    <a:off x="2046" y="1471"/>
                    <a:ext cx="123" cy="141"/>
                    <a:chOff x="2046" y="1471"/>
                    <a:chExt cx="123" cy="141"/>
                  </a:xfrm>
                </p:grpSpPr>
                <p:grpSp>
                  <p:nvGrpSpPr>
                    <p:cNvPr id="161925" name="Group 91"/>
                    <p:cNvGrpSpPr>
                      <a:grpSpLocks/>
                    </p:cNvGrpSpPr>
                    <p:nvPr/>
                  </p:nvGrpSpPr>
                  <p:grpSpPr bwMode="auto">
                    <a:xfrm>
                      <a:off x="2046" y="1471"/>
                      <a:ext cx="123" cy="123"/>
                      <a:chOff x="2046" y="1471"/>
                      <a:chExt cx="123" cy="123"/>
                    </a:xfrm>
                  </p:grpSpPr>
                  <p:sp>
                    <p:nvSpPr>
                      <p:cNvPr id="161931" name="Freeform 92"/>
                      <p:cNvSpPr>
                        <a:spLocks/>
                      </p:cNvSpPr>
                      <p:nvPr/>
                    </p:nvSpPr>
                    <p:spPr bwMode="auto">
                      <a:xfrm>
                        <a:off x="2046" y="1471"/>
                        <a:ext cx="123" cy="123"/>
                      </a:xfrm>
                      <a:custGeom>
                        <a:avLst/>
                        <a:gdLst>
                          <a:gd name="T0" fmla="*/ 0 w 494"/>
                          <a:gd name="T1" fmla="*/ 0 h 493"/>
                          <a:gd name="T2" fmla="*/ 0 w 494"/>
                          <a:gd name="T3" fmla="*/ 0 h 493"/>
                          <a:gd name="T4" fmla="*/ 0 w 494"/>
                          <a:gd name="T5" fmla="*/ 0 h 493"/>
                          <a:gd name="T6" fmla="*/ 0 w 494"/>
                          <a:gd name="T7" fmla="*/ 0 h 493"/>
                          <a:gd name="T8" fmla="*/ 0 w 494"/>
                          <a:gd name="T9" fmla="*/ 0 h 493"/>
                          <a:gd name="T10" fmla="*/ 0 w 494"/>
                          <a:gd name="T11" fmla="*/ 0 h 493"/>
                          <a:gd name="T12" fmla="*/ 0 w 494"/>
                          <a:gd name="T13" fmla="*/ 0 h 493"/>
                          <a:gd name="T14" fmla="*/ 0 w 494"/>
                          <a:gd name="T15" fmla="*/ 0 h 493"/>
                          <a:gd name="T16" fmla="*/ 0 w 494"/>
                          <a:gd name="T17" fmla="*/ 0 h 493"/>
                          <a:gd name="T18" fmla="*/ 0 w 494"/>
                          <a:gd name="T19" fmla="*/ 0 h 493"/>
                          <a:gd name="T20" fmla="*/ 0 w 494"/>
                          <a:gd name="T21" fmla="*/ 0 h 493"/>
                          <a:gd name="T22" fmla="*/ 0 w 494"/>
                          <a:gd name="T23" fmla="*/ 0 h 493"/>
                          <a:gd name="T24" fmla="*/ 0 w 494"/>
                          <a:gd name="T25" fmla="*/ 0 h 493"/>
                          <a:gd name="T26" fmla="*/ 0 w 494"/>
                          <a:gd name="T27" fmla="*/ 0 h 493"/>
                          <a:gd name="T28" fmla="*/ 0 w 494"/>
                          <a:gd name="T29" fmla="*/ 0 h 493"/>
                          <a:gd name="T30" fmla="*/ 0 w 494"/>
                          <a:gd name="T31" fmla="*/ 0 h 493"/>
                          <a:gd name="T32" fmla="*/ 0 w 494"/>
                          <a:gd name="T33" fmla="*/ 0 h 493"/>
                          <a:gd name="T34" fmla="*/ 0 w 494"/>
                          <a:gd name="T35" fmla="*/ 0 h 493"/>
                          <a:gd name="T36" fmla="*/ 0 w 494"/>
                          <a:gd name="T37" fmla="*/ 0 h 493"/>
                          <a:gd name="T38" fmla="*/ 0 w 494"/>
                          <a:gd name="T39" fmla="*/ 0 h 493"/>
                          <a:gd name="T40" fmla="*/ 0 w 494"/>
                          <a:gd name="T41" fmla="*/ 0 h 493"/>
                          <a:gd name="T42" fmla="*/ 0 w 494"/>
                          <a:gd name="T43" fmla="*/ 0 h 493"/>
                          <a:gd name="T44" fmla="*/ 0 w 494"/>
                          <a:gd name="T45" fmla="*/ 0 h 493"/>
                          <a:gd name="T46" fmla="*/ 0 w 494"/>
                          <a:gd name="T47" fmla="*/ 0 h 493"/>
                          <a:gd name="T48" fmla="*/ 0 w 494"/>
                          <a:gd name="T49" fmla="*/ 0 h 493"/>
                          <a:gd name="T50" fmla="*/ 0 w 494"/>
                          <a:gd name="T51" fmla="*/ 0 h 493"/>
                          <a:gd name="T52" fmla="*/ 0 w 494"/>
                          <a:gd name="T53" fmla="*/ 0 h 493"/>
                          <a:gd name="T54" fmla="*/ 0 w 494"/>
                          <a:gd name="T55" fmla="*/ 0 h 493"/>
                          <a:gd name="T56" fmla="*/ 0 w 494"/>
                          <a:gd name="T57" fmla="*/ 0 h 493"/>
                          <a:gd name="T58" fmla="*/ 0 w 494"/>
                          <a:gd name="T59" fmla="*/ 0 h 493"/>
                          <a:gd name="T60" fmla="*/ 0 w 494"/>
                          <a:gd name="T61" fmla="*/ 0 h 493"/>
                          <a:gd name="T62" fmla="*/ 0 w 494"/>
                          <a:gd name="T63" fmla="*/ 0 h 493"/>
                          <a:gd name="T64" fmla="*/ 0 w 494"/>
                          <a:gd name="T65" fmla="*/ 0 h 493"/>
                          <a:gd name="T66" fmla="*/ 0 w 494"/>
                          <a:gd name="T67" fmla="*/ 0 h 493"/>
                          <a:gd name="T68" fmla="*/ 0 w 494"/>
                          <a:gd name="T69" fmla="*/ 0 h 493"/>
                          <a:gd name="T70" fmla="*/ 0 w 494"/>
                          <a:gd name="T71" fmla="*/ 0 h 493"/>
                          <a:gd name="T72" fmla="*/ 0 w 494"/>
                          <a:gd name="T73" fmla="*/ 0 h 493"/>
                          <a:gd name="T74" fmla="*/ 0 w 494"/>
                          <a:gd name="T75" fmla="*/ 0 h 493"/>
                          <a:gd name="T76" fmla="*/ 0 w 494"/>
                          <a:gd name="T77" fmla="*/ 0 h 493"/>
                          <a:gd name="T78" fmla="*/ 0 w 494"/>
                          <a:gd name="T79" fmla="*/ 0 h 493"/>
                          <a:gd name="T80" fmla="*/ 0 w 494"/>
                          <a:gd name="T81" fmla="*/ 0 h 493"/>
                          <a:gd name="T82" fmla="*/ 0 w 494"/>
                          <a:gd name="T83" fmla="*/ 0 h 493"/>
                          <a:gd name="T84" fmla="*/ 0 w 494"/>
                          <a:gd name="T85" fmla="*/ 0 h 49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94"/>
                          <a:gd name="T130" fmla="*/ 0 h 493"/>
                          <a:gd name="T131" fmla="*/ 494 w 494"/>
                          <a:gd name="T132" fmla="*/ 493 h 49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94" h="493">
                            <a:moveTo>
                              <a:pt x="6" y="438"/>
                            </a:moveTo>
                            <a:lnTo>
                              <a:pt x="31" y="405"/>
                            </a:lnTo>
                            <a:lnTo>
                              <a:pt x="68" y="360"/>
                            </a:lnTo>
                            <a:lnTo>
                              <a:pt x="113" y="317"/>
                            </a:lnTo>
                            <a:lnTo>
                              <a:pt x="147" y="290"/>
                            </a:lnTo>
                            <a:lnTo>
                              <a:pt x="174" y="279"/>
                            </a:lnTo>
                            <a:lnTo>
                              <a:pt x="192" y="274"/>
                            </a:lnTo>
                            <a:lnTo>
                              <a:pt x="205" y="261"/>
                            </a:lnTo>
                            <a:lnTo>
                              <a:pt x="200" y="230"/>
                            </a:lnTo>
                            <a:lnTo>
                              <a:pt x="208" y="196"/>
                            </a:lnTo>
                            <a:lnTo>
                              <a:pt x="225" y="163"/>
                            </a:lnTo>
                            <a:lnTo>
                              <a:pt x="251" y="127"/>
                            </a:lnTo>
                            <a:lnTo>
                              <a:pt x="290" y="89"/>
                            </a:lnTo>
                            <a:lnTo>
                              <a:pt x="332" y="54"/>
                            </a:lnTo>
                            <a:lnTo>
                              <a:pt x="371" y="25"/>
                            </a:lnTo>
                            <a:lnTo>
                              <a:pt x="414" y="5"/>
                            </a:lnTo>
                            <a:lnTo>
                              <a:pt x="444" y="0"/>
                            </a:lnTo>
                            <a:lnTo>
                              <a:pt x="471" y="9"/>
                            </a:lnTo>
                            <a:lnTo>
                              <a:pt x="486" y="27"/>
                            </a:lnTo>
                            <a:lnTo>
                              <a:pt x="494" y="51"/>
                            </a:lnTo>
                            <a:lnTo>
                              <a:pt x="491" y="85"/>
                            </a:lnTo>
                            <a:lnTo>
                              <a:pt x="477" y="122"/>
                            </a:lnTo>
                            <a:lnTo>
                              <a:pt x="460" y="154"/>
                            </a:lnTo>
                            <a:lnTo>
                              <a:pt x="434" y="189"/>
                            </a:lnTo>
                            <a:lnTo>
                              <a:pt x="405" y="218"/>
                            </a:lnTo>
                            <a:lnTo>
                              <a:pt x="365" y="251"/>
                            </a:lnTo>
                            <a:lnTo>
                              <a:pt x="327" y="277"/>
                            </a:lnTo>
                            <a:lnTo>
                              <a:pt x="295" y="293"/>
                            </a:lnTo>
                            <a:lnTo>
                              <a:pt x="266" y="295"/>
                            </a:lnTo>
                            <a:lnTo>
                              <a:pt x="240" y="292"/>
                            </a:lnTo>
                            <a:lnTo>
                              <a:pt x="222" y="298"/>
                            </a:lnTo>
                            <a:lnTo>
                              <a:pt x="211" y="314"/>
                            </a:lnTo>
                            <a:lnTo>
                              <a:pt x="201" y="343"/>
                            </a:lnTo>
                            <a:lnTo>
                              <a:pt x="178" y="375"/>
                            </a:lnTo>
                            <a:lnTo>
                              <a:pt x="142" y="410"/>
                            </a:lnTo>
                            <a:lnTo>
                              <a:pt x="114" y="440"/>
                            </a:lnTo>
                            <a:lnTo>
                              <a:pt x="88" y="467"/>
                            </a:lnTo>
                            <a:lnTo>
                              <a:pt x="65" y="484"/>
                            </a:lnTo>
                            <a:lnTo>
                              <a:pt x="40" y="492"/>
                            </a:lnTo>
                            <a:lnTo>
                              <a:pt x="19" y="493"/>
                            </a:lnTo>
                            <a:lnTo>
                              <a:pt x="1" y="484"/>
                            </a:lnTo>
                            <a:lnTo>
                              <a:pt x="0" y="461"/>
                            </a:lnTo>
                            <a:lnTo>
                              <a:pt x="6" y="438"/>
                            </a:lnTo>
                            <a:close/>
                          </a:path>
                        </a:pathLst>
                      </a:custGeom>
                      <a:solidFill>
                        <a:srgbClr val="A0A0C0"/>
                      </a:solidFill>
                      <a:ln w="3175">
                        <a:solidFill>
                          <a:srgbClr val="000000"/>
                        </a:solidFill>
                        <a:round/>
                        <a:headEnd/>
                        <a:tailEnd/>
                      </a:ln>
                    </p:spPr>
                    <p:txBody>
                      <a:bodyPr/>
                      <a:lstStyle/>
                      <a:p>
                        <a:endParaRPr lang="en-US" dirty="0"/>
                      </a:p>
                    </p:txBody>
                  </p:sp>
                  <p:sp>
                    <p:nvSpPr>
                      <p:cNvPr id="161932" name="Freeform 93"/>
                      <p:cNvSpPr>
                        <a:spLocks/>
                      </p:cNvSpPr>
                      <p:nvPr/>
                    </p:nvSpPr>
                    <p:spPr bwMode="auto">
                      <a:xfrm>
                        <a:off x="2103" y="1478"/>
                        <a:ext cx="59" cy="59"/>
                      </a:xfrm>
                      <a:custGeom>
                        <a:avLst/>
                        <a:gdLst>
                          <a:gd name="T0" fmla="*/ 0 w 237"/>
                          <a:gd name="T1" fmla="*/ 0 h 235"/>
                          <a:gd name="T2" fmla="*/ 0 w 237"/>
                          <a:gd name="T3" fmla="*/ 0 h 235"/>
                          <a:gd name="T4" fmla="*/ 0 w 237"/>
                          <a:gd name="T5" fmla="*/ 0 h 235"/>
                          <a:gd name="T6" fmla="*/ 0 w 237"/>
                          <a:gd name="T7" fmla="*/ 0 h 235"/>
                          <a:gd name="T8" fmla="*/ 0 w 237"/>
                          <a:gd name="T9" fmla="*/ 0 h 235"/>
                          <a:gd name="T10" fmla="*/ 0 w 237"/>
                          <a:gd name="T11" fmla="*/ 0 h 235"/>
                          <a:gd name="T12" fmla="*/ 0 w 237"/>
                          <a:gd name="T13" fmla="*/ 0 h 235"/>
                          <a:gd name="T14" fmla="*/ 0 w 237"/>
                          <a:gd name="T15" fmla="*/ 0 h 235"/>
                          <a:gd name="T16" fmla="*/ 0 w 237"/>
                          <a:gd name="T17" fmla="*/ 0 h 235"/>
                          <a:gd name="T18" fmla="*/ 0 w 237"/>
                          <a:gd name="T19" fmla="*/ 0 h 235"/>
                          <a:gd name="T20" fmla="*/ 0 w 237"/>
                          <a:gd name="T21" fmla="*/ 0 h 235"/>
                          <a:gd name="T22" fmla="*/ 0 w 237"/>
                          <a:gd name="T23" fmla="*/ 0 h 235"/>
                          <a:gd name="T24" fmla="*/ 0 w 237"/>
                          <a:gd name="T25" fmla="*/ 0 h 235"/>
                          <a:gd name="T26" fmla="*/ 0 w 237"/>
                          <a:gd name="T27" fmla="*/ 0 h 235"/>
                          <a:gd name="T28" fmla="*/ 0 w 237"/>
                          <a:gd name="T29" fmla="*/ 0 h 235"/>
                          <a:gd name="T30" fmla="*/ 0 w 237"/>
                          <a:gd name="T31" fmla="*/ 0 h 235"/>
                          <a:gd name="T32" fmla="*/ 0 w 237"/>
                          <a:gd name="T33" fmla="*/ 0 h 235"/>
                          <a:gd name="T34" fmla="*/ 0 w 237"/>
                          <a:gd name="T35" fmla="*/ 0 h 235"/>
                          <a:gd name="T36" fmla="*/ 0 w 237"/>
                          <a:gd name="T37" fmla="*/ 0 h 235"/>
                          <a:gd name="T38" fmla="*/ 0 w 237"/>
                          <a:gd name="T39" fmla="*/ 0 h 235"/>
                          <a:gd name="T40" fmla="*/ 0 w 237"/>
                          <a:gd name="T41" fmla="*/ 0 h 235"/>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37"/>
                          <a:gd name="T64" fmla="*/ 0 h 235"/>
                          <a:gd name="T65" fmla="*/ 237 w 237"/>
                          <a:gd name="T66" fmla="*/ 235 h 235"/>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37" h="235">
                            <a:moveTo>
                              <a:pt x="0" y="191"/>
                            </a:moveTo>
                            <a:lnTo>
                              <a:pt x="10" y="163"/>
                            </a:lnTo>
                            <a:lnTo>
                              <a:pt x="25" y="137"/>
                            </a:lnTo>
                            <a:lnTo>
                              <a:pt x="56" y="101"/>
                            </a:lnTo>
                            <a:lnTo>
                              <a:pt x="85" y="72"/>
                            </a:lnTo>
                            <a:lnTo>
                              <a:pt x="122" y="43"/>
                            </a:lnTo>
                            <a:lnTo>
                              <a:pt x="158" y="20"/>
                            </a:lnTo>
                            <a:lnTo>
                              <a:pt x="188" y="3"/>
                            </a:lnTo>
                            <a:lnTo>
                              <a:pt x="213" y="0"/>
                            </a:lnTo>
                            <a:lnTo>
                              <a:pt x="232" y="7"/>
                            </a:lnTo>
                            <a:lnTo>
                              <a:pt x="237" y="31"/>
                            </a:lnTo>
                            <a:lnTo>
                              <a:pt x="229" y="58"/>
                            </a:lnTo>
                            <a:lnTo>
                              <a:pt x="213" y="89"/>
                            </a:lnTo>
                            <a:lnTo>
                              <a:pt x="183" y="128"/>
                            </a:lnTo>
                            <a:lnTo>
                              <a:pt x="154" y="157"/>
                            </a:lnTo>
                            <a:lnTo>
                              <a:pt x="122" y="185"/>
                            </a:lnTo>
                            <a:lnTo>
                              <a:pt x="89" y="212"/>
                            </a:lnTo>
                            <a:lnTo>
                              <a:pt x="47" y="235"/>
                            </a:lnTo>
                            <a:lnTo>
                              <a:pt x="19" y="232"/>
                            </a:lnTo>
                            <a:lnTo>
                              <a:pt x="3" y="219"/>
                            </a:lnTo>
                            <a:lnTo>
                              <a:pt x="0" y="191"/>
                            </a:lnTo>
                            <a:close/>
                          </a:path>
                        </a:pathLst>
                      </a:custGeom>
                      <a:solidFill>
                        <a:srgbClr val="E0E0FF"/>
                      </a:solidFill>
                      <a:ln w="3175">
                        <a:solidFill>
                          <a:srgbClr val="000000"/>
                        </a:solidFill>
                        <a:round/>
                        <a:headEnd/>
                        <a:tailEnd/>
                      </a:ln>
                    </p:spPr>
                    <p:txBody>
                      <a:bodyPr/>
                      <a:lstStyle/>
                      <a:p>
                        <a:endParaRPr lang="en-US" dirty="0"/>
                      </a:p>
                    </p:txBody>
                  </p:sp>
                </p:grpSp>
                <p:sp>
                  <p:nvSpPr>
                    <p:cNvPr id="161926" name="Freeform 94"/>
                    <p:cNvSpPr>
                      <a:spLocks/>
                    </p:cNvSpPr>
                    <p:nvPr/>
                  </p:nvSpPr>
                  <p:spPr bwMode="auto">
                    <a:xfrm>
                      <a:off x="2064" y="1559"/>
                      <a:ext cx="39" cy="53"/>
                    </a:xfrm>
                    <a:custGeom>
                      <a:avLst/>
                      <a:gdLst>
                        <a:gd name="T0" fmla="*/ 0 w 159"/>
                        <a:gd name="T1" fmla="*/ 0 h 211"/>
                        <a:gd name="T2" fmla="*/ 0 w 159"/>
                        <a:gd name="T3" fmla="*/ 0 h 211"/>
                        <a:gd name="T4" fmla="*/ 0 w 159"/>
                        <a:gd name="T5" fmla="*/ 0 h 211"/>
                        <a:gd name="T6" fmla="*/ 0 w 159"/>
                        <a:gd name="T7" fmla="*/ 0 h 211"/>
                        <a:gd name="T8" fmla="*/ 0 w 159"/>
                        <a:gd name="T9" fmla="*/ 0 h 211"/>
                        <a:gd name="T10" fmla="*/ 0 w 159"/>
                        <a:gd name="T11" fmla="*/ 0 h 211"/>
                        <a:gd name="T12" fmla="*/ 0 w 159"/>
                        <a:gd name="T13" fmla="*/ 0 h 211"/>
                        <a:gd name="T14" fmla="*/ 0 w 159"/>
                        <a:gd name="T15" fmla="*/ 0 h 211"/>
                        <a:gd name="T16" fmla="*/ 0 w 159"/>
                        <a:gd name="T17" fmla="*/ 0 h 211"/>
                        <a:gd name="T18" fmla="*/ 0 w 159"/>
                        <a:gd name="T19" fmla="*/ 0 h 211"/>
                        <a:gd name="T20" fmla="*/ 0 w 159"/>
                        <a:gd name="T21" fmla="*/ 0 h 211"/>
                        <a:gd name="T22" fmla="*/ 0 w 159"/>
                        <a:gd name="T23" fmla="*/ 0 h 211"/>
                        <a:gd name="T24" fmla="*/ 0 w 159"/>
                        <a:gd name="T25" fmla="*/ 0 h 211"/>
                        <a:gd name="T26" fmla="*/ 0 w 159"/>
                        <a:gd name="T27" fmla="*/ 0 h 211"/>
                        <a:gd name="T28" fmla="*/ 0 w 159"/>
                        <a:gd name="T29" fmla="*/ 0 h 211"/>
                        <a:gd name="T30" fmla="*/ 0 w 159"/>
                        <a:gd name="T31" fmla="*/ 0 h 211"/>
                        <a:gd name="T32" fmla="*/ 0 w 159"/>
                        <a:gd name="T33" fmla="*/ 0 h 211"/>
                        <a:gd name="T34" fmla="*/ 0 w 159"/>
                        <a:gd name="T35" fmla="*/ 0 h 211"/>
                        <a:gd name="T36" fmla="*/ 0 w 159"/>
                        <a:gd name="T37" fmla="*/ 0 h 211"/>
                        <a:gd name="T38" fmla="*/ 0 w 159"/>
                        <a:gd name="T39" fmla="*/ 0 h 211"/>
                        <a:gd name="T40" fmla="*/ 0 w 159"/>
                        <a:gd name="T41" fmla="*/ 0 h 211"/>
                        <a:gd name="T42" fmla="*/ 0 w 159"/>
                        <a:gd name="T43" fmla="*/ 0 h 211"/>
                        <a:gd name="T44" fmla="*/ 0 w 159"/>
                        <a:gd name="T45" fmla="*/ 0 h 211"/>
                        <a:gd name="T46" fmla="*/ 0 w 159"/>
                        <a:gd name="T47" fmla="*/ 0 h 211"/>
                        <a:gd name="T48" fmla="*/ 0 w 159"/>
                        <a:gd name="T49" fmla="*/ 0 h 211"/>
                        <a:gd name="T50" fmla="*/ 0 w 159"/>
                        <a:gd name="T51" fmla="*/ 0 h 211"/>
                        <a:gd name="T52" fmla="*/ 0 w 159"/>
                        <a:gd name="T53" fmla="*/ 0 h 211"/>
                        <a:gd name="T54" fmla="*/ 0 w 159"/>
                        <a:gd name="T55" fmla="*/ 0 h 211"/>
                        <a:gd name="T56" fmla="*/ 0 w 159"/>
                        <a:gd name="T57" fmla="*/ 0 h 211"/>
                        <a:gd name="T58" fmla="*/ 0 w 159"/>
                        <a:gd name="T59" fmla="*/ 0 h 211"/>
                        <a:gd name="T60" fmla="*/ 0 w 159"/>
                        <a:gd name="T61" fmla="*/ 0 h 211"/>
                        <a:gd name="T62" fmla="*/ 0 w 159"/>
                        <a:gd name="T63" fmla="*/ 0 h 211"/>
                        <a:gd name="T64" fmla="*/ 0 w 159"/>
                        <a:gd name="T65" fmla="*/ 0 h 211"/>
                        <a:gd name="T66" fmla="*/ 0 w 159"/>
                        <a:gd name="T67" fmla="*/ 0 h 211"/>
                        <a:gd name="T68" fmla="*/ 0 w 159"/>
                        <a:gd name="T69" fmla="*/ 0 h 211"/>
                        <a:gd name="T70" fmla="*/ 0 w 159"/>
                        <a:gd name="T71" fmla="*/ 0 h 211"/>
                        <a:gd name="T72" fmla="*/ 0 w 159"/>
                        <a:gd name="T73" fmla="*/ 0 h 211"/>
                        <a:gd name="T74" fmla="*/ 0 w 159"/>
                        <a:gd name="T75" fmla="*/ 0 h 211"/>
                        <a:gd name="T76" fmla="*/ 0 w 159"/>
                        <a:gd name="T77" fmla="*/ 0 h 211"/>
                        <a:gd name="T78" fmla="*/ 0 w 159"/>
                        <a:gd name="T79" fmla="*/ 0 h 211"/>
                        <a:gd name="T80" fmla="*/ 0 w 159"/>
                        <a:gd name="T81" fmla="*/ 0 h 211"/>
                        <a:gd name="T82" fmla="*/ 0 w 159"/>
                        <a:gd name="T83" fmla="*/ 0 h 211"/>
                        <a:gd name="T84" fmla="*/ 0 w 159"/>
                        <a:gd name="T85" fmla="*/ 0 h 211"/>
                        <a:gd name="T86" fmla="*/ 0 w 159"/>
                        <a:gd name="T87" fmla="*/ 0 h 21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59"/>
                        <a:gd name="T133" fmla="*/ 0 h 211"/>
                        <a:gd name="T134" fmla="*/ 159 w 159"/>
                        <a:gd name="T135" fmla="*/ 211 h 21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59" h="211">
                          <a:moveTo>
                            <a:pt x="120" y="0"/>
                          </a:moveTo>
                          <a:lnTo>
                            <a:pt x="136" y="4"/>
                          </a:lnTo>
                          <a:lnTo>
                            <a:pt x="145" y="16"/>
                          </a:lnTo>
                          <a:lnTo>
                            <a:pt x="146" y="29"/>
                          </a:lnTo>
                          <a:lnTo>
                            <a:pt x="141" y="39"/>
                          </a:lnTo>
                          <a:lnTo>
                            <a:pt x="149" y="44"/>
                          </a:lnTo>
                          <a:lnTo>
                            <a:pt x="158" y="57"/>
                          </a:lnTo>
                          <a:lnTo>
                            <a:pt x="159" y="73"/>
                          </a:lnTo>
                          <a:lnTo>
                            <a:pt x="150" y="83"/>
                          </a:lnTo>
                          <a:lnTo>
                            <a:pt x="136" y="90"/>
                          </a:lnTo>
                          <a:lnTo>
                            <a:pt x="145" y="106"/>
                          </a:lnTo>
                          <a:lnTo>
                            <a:pt x="146" y="123"/>
                          </a:lnTo>
                          <a:lnTo>
                            <a:pt x="137" y="137"/>
                          </a:lnTo>
                          <a:lnTo>
                            <a:pt x="118" y="143"/>
                          </a:lnTo>
                          <a:lnTo>
                            <a:pt x="89" y="139"/>
                          </a:lnTo>
                          <a:lnTo>
                            <a:pt x="90" y="153"/>
                          </a:lnTo>
                          <a:lnTo>
                            <a:pt x="89" y="175"/>
                          </a:lnTo>
                          <a:lnTo>
                            <a:pt x="84" y="191"/>
                          </a:lnTo>
                          <a:lnTo>
                            <a:pt x="76" y="203"/>
                          </a:lnTo>
                          <a:lnTo>
                            <a:pt x="64" y="210"/>
                          </a:lnTo>
                          <a:lnTo>
                            <a:pt x="48" y="211"/>
                          </a:lnTo>
                          <a:lnTo>
                            <a:pt x="28" y="204"/>
                          </a:lnTo>
                          <a:lnTo>
                            <a:pt x="17" y="190"/>
                          </a:lnTo>
                          <a:lnTo>
                            <a:pt x="3" y="167"/>
                          </a:lnTo>
                          <a:lnTo>
                            <a:pt x="0" y="149"/>
                          </a:lnTo>
                          <a:lnTo>
                            <a:pt x="7" y="139"/>
                          </a:lnTo>
                          <a:lnTo>
                            <a:pt x="17" y="134"/>
                          </a:lnTo>
                          <a:lnTo>
                            <a:pt x="25" y="132"/>
                          </a:lnTo>
                          <a:lnTo>
                            <a:pt x="22" y="119"/>
                          </a:lnTo>
                          <a:lnTo>
                            <a:pt x="11" y="110"/>
                          </a:lnTo>
                          <a:lnTo>
                            <a:pt x="7" y="99"/>
                          </a:lnTo>
                          <a:lnTo>
                            <a:pt x="12" y="86"/>
                          </a:lnTo>
                          <a:lnTo>
                            <a:pt x="27" y="79"/>
                          </a:lnTo>
                          <a:lnTo>
                            <a:pt x="20" y="70"/>
                          </a:lnTo>
                          <a:lnTo>
                            <a:pt x="20" y="56"/>
                          </a:lnTo>
                          <a:lnTo>
                            <a:pt x="31" y="49"/>
                          </a:lnTo>
                          <a:lnTo>
                            <a:pt x="26" y="37"/>
                          </a:lnTo>
                          <a:lnTo>
                            <a:pt x="33" y="22"/>
                          </a:lnTo>
                          <a:lnTo>
                            <a:pt x="44" y="15"/>
                          </a:lnTo>
                          <a:lnTo>
                            <a:pt x="60" y="13"/>
                          </a:lnTo>
                          <a:lnTo>
                            <a:pt x="68" y="15"/>
                          </a:lnTo>
                          <a:lnTo>
                            <a:pt x="78" y="16"/>
                          </a:lnTo>
                          <a:lnTo>
                            <a:pt x="93" y="10"/>
                          </a:lnTo>
                          <a:lnTo>
                            <a:pt x="120" y="0"/>
                          </a:lnTo>
                          <a:close/>
                        </a:path>
                      </a:pathLst>
                    </a:custGeom>
                    <a:solidFill>
                      <a:srgbClr val="E0A080"/>
                    </a:solidFill>
                    <a:ln w="3175">
                      <a:solidFill>
                        <a:srgbClr val="000000"/>
                      </a:solidFill>
                      <a:round/>
                      <a:headEnd/>
                      <a:tailEnd/>
                    </a:ln>
                  </p:spPr>
                  <p:txBody>
                    <a:bodyPr/>
                    <a:lstStyle/>
                    <a:p>
                      <a:endParaRPr lang="en-US" dirty="0"/>
                    </a:p>
                  </p:txBody>
                </p:sp>
                <p:sp>
                  <p:nvSpPr>
                    <p:cNvPr id="161927" name="Freeform 95"/>
                    <p:cNvSpPr>
                      <a:spLocks/>
                    </p:cNvSpPr>
                    <p:nvPr/>
                  </p:nvSpPr>
                  <p:spPr bwMode="auto">
                    <a:xfrm>
                      <a:off x="2078" y="1581"/>
                      <a:ext cx="20" cy="4"/>
                    </a:xfrm>
                    <a:custGeom>
                      <a:avLst/>
                      <a:gdLst>
                        <a:gd name="T0" fmla="*/ 0 w 81"/>
                        <a:gd name="T1" fmla="*/ 0 h 15"/>
                        <a:gd name="T2" fmla="*/ 0 w 81"/>
                        <a:gd name="T3" fmla="*/ 0 h 15"/>
                        <a:gd name="T4" fmla="*/ 0 w 81"/>
                        <a:gd name="T5" fmla="*/ 0 h 15"/>
                        <a:gd name="T6" fmla="*/ 0 w 81"/>
                        <a:gd name="T7" fmla="*/ 0 h 15"/>
                        <a:gd name="T8" fmla="*/ 0 w 81"/>
                        <a:gd name="T9" fmla="*/ 0 h 15"/>
                        <a:gd name="T10" fmla="*/ 0 w 81"/>
                        <a:gd name="T11" fmla="*/ 0 h 15"/>
                        <a:gd name="T12" fmla="*/ 0 60000 65536"/>
                        <a:gd name="T13" fmla="*/ 0 60000 65536"/>
                        <a:gd name="T14" fmla="*/ 0 60000 65536"/>
                        <a:gd name="T15" fmla="*/ 0 60000 65536"/>
                        <a:gd name="T16" fmla="*/ 0 60000 65536"/>
                        <a:gd name="T17" fmla="*/ 0 60000 65536"/>
                        <a:gd name="T18" fmla="*/ 0 w 81"/>
                        <a:gd name="T19" fmla="*/ 0 h 15"/>
                        <a:gd name="T20" fmla="*/ 81 w 81"/>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81" h="15">
                          <a:moveTo>
                            <a:pt x="0" y="3"/>
                          </a:moveTo>
                          <a:lnTo>
                            <a:pt x="12" y="10"/>
                          </a:lnTo>
                          <a:lnTo>
                            <a:pt x="32" y="15"/>
                          </a:lnTo>
                          <a:lnTo>
                            <a:pt x="51" y="12"/>
                          </a:lnTo>
                          <a:lnTo>
                            <a:pt x="69" y="6"/>
                          </a:lnTo>
                          <a:lnTo>
                            <a:pt x="81"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928" name="Freeform 96"/>
                    <p:cNvSpPr>
                      <a:spLocks/>
                    </p:cNvSpPr>
                    <p:nvPr/>
                  </p:nvSpPr>
                  <p:spPr bwMode="auto">
                    <a:xfrm>
                      <a:off x="2074" y="1590"/>
                      <a:ext cx="12" cy="4"/>
                    </a:xfrm>
                    <a:custGeom>
                      <a:avLst/>
                      <a:gdLst>
                        <a:gd name="T0" fmla="*/ 0 w 48"/>
                        <a:gd name="T1" fmla="*/ 0 h 15"/>
                        <a:gd name="T2" fmla="*/ 0 w 48"/>
                        <a:gd name="T3" fmla="*/ 0 h 15"/>
                        <a:gd name="T4" fmla="*/ 0 w 48"/>
                        <a:gd name="T5" fmla="*/ 0 h 15"/>
                        <a:gd name="T6" fmla="*/ 0 w 48"/>
                        <a:gd name="T7" fmla="*/ 0 h 15"/>
                        <a:gd name="T8" fmla="*/ 0 60000 65536"/>
                        <a:gd name="T9" fmla="*/ 0 60000 65536"/>
                        <a:gd name="T10" fmla="*/ 0 60000 65536"/>
                        <a:gd name="T11" fmla="*/ 0 60000 65536"/>
                        <a:gd name="T12" fmla="*/ 0 w 48"/>
                        <a:gd name="T13" fmla="*/ 0 h 15"/>
                        <a:gd name="T14" fmla="*/ 48 w 48"/>
                        <a:gd name="T15" fmla="*/ 15 h 15"/>
                      </a:gdLst>
                      <a:ahLst/>
                      <a:cxnLst>
                        <a:cxn ang="T8">
                          <a:pos x="T0" y="T1"/>
                        </a:cxn>
                        <a:cxn ang="T9">
                          <a:pos x="T2" y="T3"/>
                        </a:cxn>
                        <a:cxn ang="T10">
                          <a:pos x="T4" y="T5"/>
                        </a:cxn>
                        <a:cxn ang="T11">
                          <a:pos x="T6" y="T7"/>
                        </a:cxn>
                      </a:cxnLst>
                      <a:rect l="T12" t="T13" r="T14" b="T15"/>
                      <a:pathLst>
                        <a:path w="48" h="15">
                          <a:moveTo>
                            <a:pt x="48" y="15"/>
                          </a:moveTo>
                          <a:lnTo>
                            <a:pt x="34" y="14"/>
                          </a:lnTo>
                          <a:lnTo>
                            <a:pt x="17" y="10"/>
                          </a:lnTo>
                          <a:lnTo>
                            <a:pt x="0"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929" name="Freeform 97"/>
                    <p:cNvSpPr>
                      <a:spLocks/>
                    </p:cNvSpPr>
                    <p:nvPr/>
                  </p:nvSpPr>
                  <p:spPr bwMode="auto">
                    <a:xfrm>
                      <a:off x="2073" y="1594"/>
                      <a:ext cx="11" cy="6"/>
                    </a:xfrm>
                    <a:custGeom>
                      <a:avLst/>
                      <a:gdLst>
                        <a:gd name="T0" fmla="*/ 0 w 45"/>
                        <a:gd name="T1" fmla="*/ 0 h 21"/>
                        <a:gd name="T2" fmla="*/ 0 w 45"/>
                        <a:gd name="T3" fmla="*/ 0 h 21"/>
                        <a:gd name="T4" fmla="*/ 0 w 45"/>
                        <a:gd name="T5" fmla="*/ 0 h 21"/>
                        <a:gd name="T6" fmla="*/ 0 w 45"/>
                        <a:gd name="T7" fmla="*/ 0 h 21"/>
                        <a:gd name="T8" fmla="*/ 0 w 45"/>
                        <a:gd name="T9" fmla="*/ 0 h 21"/>
                        <a:gd name="T10" fmla="*/ 0 w 45"/>
                        <a:gd name="T11" fmla="*/ 0 h 21"/>
                        <a:gd name="T12" fmla="*/ 0 60000 65536"/>
                        <a:gd name="T13" fmla="*/ 0 60000 65536"/>
                        <a:gd name="T14" fmla="*/ 0 60000 65536"/>
                        <a:gd name="T15" fmla="*/ 0 60000 65536"/>
                        <a:gd name="T16" fmla="*/ 0 60000 65536"/>
                        <a:gd name="T17" fmla="*/ 0 60000 65536"/>
                        <a:gd name="T18" fmla="*/ 0 w 45"/>
                        <a:gd name="T19" fmla="*/ 0 h 21"/>
                        <a:gd name="T20" fmla="*/ 45 w 45"/>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45" h="21">
                          <a:moveTo>
                            <a:pt x="45" y="21"/>
                          </a:moveTo>
                          <a:lnTo>
                            <a:pt x="32" y="14"/>
                          </a:lnTo>
                          <a:lnTo>
                            <a:pt x="21" y="14"/>
                          </a:lnTo>
                          <a:lnTo>
                            <a:pt x="10" y="21"/>
                          </a:lnTo>
                          <a:lnTo>
                            <a:pt x="7" y="10"/>
                          </a:lnTo>
                          <a:lnTo>
                            <a:pt x="0"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930" name="Freeform 98"/>
                    <p:cNvSpPr>
                      <a:spLocks/>
                    </p:cNvSpPr>
                    <p:nvPr/>
                  </p:nvSpPr>
                  <p:spPr bwMode="auto">
                    <a:xfrm>
                      <a:off x="2078" y="1569"/>
                      <a:ext cx="20" cy="5"/>
                    </a:xfrm>
                    <a:custGeom>
                      <a:avLst/>
                      <a:gdLst>
                        <a:gd name="T0" fmla="*/ 0 w 81"/>
                        <a:gd name="T1" fmla="*/ 0 h 18"/>
                        <a:gd name="T2" fmla="*/ 0 w 81"/>
                        <a:gd name="T3" fmla="*/ 0 h 18"/>
                        <a:gd name="T4" fmla="*/ 0 w 81"/>
                        <a:gd name="T5" fmla="*/ 0 h 18"/>
                        <a:gd name="T6" fmla="*/ 0 w 81"/>
                        <a:gd name="T7" fmla="*/ 0 h 18"/>
                        <a:gd name="T8" fmla="*/ 0 w 81"/>
                        <a:gd name="T9" fmla="*/ 0 h 18"/>
                        <a:gd name="T10" fmla="*/ 0 w 81"/>
                        <a:gd name="T11" fmla="*/ 0 h 18"/>
                        <a:gd name="T12" fmla="*/ 0 w 81"/>
                        <a:gd name="T13" fmla="*/ 0 h 18"/>
                        <a:gd name="T14" fmla="*/ 0 w 81"/>
                        <a:gd name="T15" fmla="*/ 0 h 18"/>
                        <a:gd name="T16" fmla="*/ 0 w 81"/>
                        <a:gd name="T17" fmla="*/ 0 h 1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1"/>
                        <a:gd name="T28" fmla="*/ 0 h 18"/>
                        <a:gd name="T29" fmla="*/ 81 w 81"/>
                        <a:gd name="T30" fmla="*/ 18 h 1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1" h="18">
                          <a:moveTo>
                            <a:pt x="81" y="0"/>
                          </a:moveTo>
                          <a:lnTo>
                            <a:pt x="69" y="3"/>
                          </a:lnTo>
                          <a:lnTo>
                            <a:pt x="58" y="6"/>
                          </a:lnTo>
                          <a:lnTo>
                            <a:pt x="50" y="10"/>
                          </a:lnTo>
                          <a:lnTo>
                            <a:pt x="40" y="15"/>
                          </a:lnTo>
                          <a:lnTo>
                            <a:pt x="29" y="18"/>
                          </a:lnTo>
                          <a:lnTo>
                            <a:pt x="19" y="16"/>
                          </a:lnTo>
                          <a:lnTo>
                            <a:pt x="8" y="12"/>
                          </a:lnTo>
                          <a:lnTo>
                            <a:pt x="0" y="8"/>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grpSp>
            </p:grpSp>
          </p:grpSp>
          <p:grpSp>
            <p:nvGrpSpPr>
              <p:cNvPr id="161877" name="Group 99"/>
              <p:cNvGrpSpPr>
                <a:grpSpLocks/>
              </p:cNvGrpSpPr>
              <p:nvPr/>
            </p:nvGrpSpPr>
            <p:grpSpPr bwMode="auto">
              <a:xfrm>
                <a:off x="2028" y="1385"/>
                <a:ext cx="98" cy="160"/>
                <a:chOff x="2028" y="1385"/>
                <a:chExt cx="98" cy="160"/>
              </a:xfrm>
            </p:grpSpPr>
            <p:grpSp>
              <p:nvGrpSpPr>
                <p:cNvPr id="161908" name="Group 100"/>
                <p:cNvGrpSpPr>
                  <a:grpSpLocks/>
                </p:cNvGrpSpPr>
                <p:nvPr/>
              </p:nvGrpSpPr>
              <p:grpSpPr bwMode="auto">
                <a:xfrm>
                  <a:off x="2028" y="1410"/>
                  <a:ext cx="83" cy="135"/>
                  <a:chOff x="2028" y="1410"/>
                  <a:chExt cx="83" cy="135"/>
                </a:xfrm>
              </p:grpSpPr>
              <p:sp>
                <p:nvSpPr>
                  <p:cNvPr id="161910" name="Freeform 101"/>
                  <p:cNvSpPr>
                    <a:spLocks/>
                  </p:cNvSpPr>
                  <p:nvPr/>
                </p:nvSpPr>
                <p:spPr bwMode="auto">
                  <a:xfrm>
                    <a:off x="2028" y="1410"/>
                    <a:ext cx="83" cy="135"/>
                  </a:xfrm>
                  <a:custGeom>
                    <a:avLst/>
                    <a:gdLst>
                      <a:gd name="T0" fmla="*/ 0 w 332"/>
                      <a:gd name="T1" fmla="*/ 0 h 540"/>
                      <a:gd name="T2" fmla="*/ 0 w 332"/>
                      <a:gd name="T3" fmla="*/ 0 h 540"/>
                      <a:gd name="T4" fmla="*/ 0 w 332"/>
                      <a:gd name="T5" fmla="*/ 0 h 540"/>
                      <a:gd name="T6" fmla="*/ 0 w 332"/>
                      <a:gd name="T7" fmla="*/ 0 h 540"/>
                      <a:gd name="T8" fmla="*/ 0 w 332"/>
                      <a:gd name="T9" fmla="*/ 0 h 540"/>
                      <a:gd name="T10" fmla="*/ 0 w 332"/>
                      <a:gd name="T11" fmla="*/ 0 h 540"/>
                      <a:gd name="T12" fmla="*/ 0 w 332"/>
                      <a:gd name="T13" fmla="*/ 0 h 540"/>
                      <a:gd name="T14" fmla="*/ 0 w 332"/>
                      <a:gd name="T15" fmla="*/ 0 h 540"/>
                      <a:gd name="T16" fmla="*/ 0 w 332"/>
                      <a:gd name="T17" fmla="*/ 0 h 540"/>
                      <a:gd name="T18" fmla="*/ 0 w 332"/>
                      <a:gd name="T19" fmla="*/ 0 h 540"/>
                      <a:gd name="T20" fmla="*/ 0 w 332"/>
                      <a:gd name="T21" fmla="*/ 0 h 540"/>
                      <a:gd name="T22" fmla="*/ 0 w 332"/>
                      <a:gd name="T23" fmla="*/ 0 h 540"/>
                      <a:gd name="T24" fmla="*/ 0 w 332"/>
                      <a:gd name="T25" fmla="*/ 0 h 540"/>
                      <a:gd name="T26" fmla="*/ 0 w 332"/>
                      <a:gd name="T27" fmla="*/ 0 h 540"/>
                      <a:gd name="T28" fmla="*/ 0 w 332"/>
                      <a:gd name="T29" fmla="*/ 0 h 540"/>
                      <a:gd name="T30" fmla="*/ 0 w 332"/>
                      <a:gd name="T31" fmla="*/ 0 h 540"/>
                      <a:gd name="T32" fmla="*/ 0 w 332"/>
                      <a:gd name="T33" fmla="*/ 0 h 540"/>
                      <a:gd name="T34" fmla="*/ 0 w 332"/>
                      <a:gd name="T35" fmla="*/ 0 h 540"/>
                      <a:gd name="T36" fmla="*/ 0 w 332"/>
                      <a:gd name="T37" fmla="*/ 0 h 540"/>
                      <a:gd name="T38" fmla="*/ 0 w 332"/>
                      <a:gd name="T39" fmla="*/ 0 h 540"/>
                      <a:gd name="T40" fmla="*/ 0 w 332"/>
                      <a:gd name="T41" fmla="*/ 0 h 540"/>
                      <a:gd name="T42" fmla="*/ 0 w 332"/>
                      <a:gd name="T43" fmla="*/ 0 h 540"/>
                      <a:gd name="T44" fmla="*/ 0 w 332"/>
                      <a:gd name="T45" fmla="*/ 0 h 540"/>
                      <a:gd name="T46" fmla="*/ 0 w 332"/>
                      <a:gd name="T47" fmla="*/ 0 h 540"/>
                      <a:gd name="T48" fmla="*/ 0 w 332"/>
                      <a:gd name="T49" fmla="*/ 0 h 540"/>
                      <a:gd name="T50" fmla="*/ 0 w 332"/>
                      <a:gd name="T51" fmla="*/ 0 h 540"/>
                      <a:gd name="T52" fmla="*/ 0 w 332"/>
                      <a:gd name="T53" fmla="*/ 0 h 540"/>
                      <a:gd name="T54" fmla="*/ 0 w 332"/>
                      <a:gd name="T55" fmla="*/ 0 h 540"/>
                      <a:gd name="T56" fmla="*/ 0 w 332"/>
                      <a:gd name="T57" fmla="*/ 0 h 540"/>
                      <a:gd name="T58" fmla="*/ 0 w 332"/>
                      <a:gd name="T59" fmla="*/ 0 h 540"/>
                      <a:gd name="T60" fmla="*/ 0 w 332"/>
                      <a:gd name="T61" fmla="*/ 0 h 540"/>
                      <a:gd name="T62" fmla="*/ 0 w 332"/>
                      <a:gd name="T63" fmla="*/ 0 h 540"/>
                      <a:gd name="T64" fmla="*/ 0 w 332"/>
                      <a:gd name="T65" fmla="*/ 0 h 540"/>
                      <a:gd name="T66" fmla="*/ 0 w 332"/>
                      <a:gd name="T67" fmla="*/ 0 h 540"/>
                      <a:gd name="T68" fmla="*/ 0 w 332"/>
                      <a:gd name="T69" fmla="*/ 0 h 540"/>
                      <a:gd name="T70" fmla="*/ 0 w 332"/>
                      <a:gd name="T71" fmla="*/ 0 h 540"/>
                      <a:gd name="T72" fmla="*/ 0 w 332"/>
                      <a:gd name="T73" fmla="*/ 0 h 540"/>
                      <a:gd name="T74" fmla="*/ 0 w 332"/>
                      <a:gd name="T75" fmla="*/ 0 h 540"/>
                      <a:gd name="T76" fmla="*/ 0 w 332"/>
                      <a:gd name="T77" fmla="*/ 0 h 540"/>
                      <a:gd name="T78" fmla="*/ 0 w 332"/>
                      <a:gd name="T79" fmla="*/ 0 h 540"/>
                      <a:gd name="T80" fmla="*/ 0 w 332"/>
                      <a:gd name="T81" fmla="*/ 0 h 540"/>
                      <a:gd name="T82" fmla="*/ 0 w 332"/>
                      <a:gd name="T83" fmla="*/ 0 h 540"/>
                      <a:gd name="T84" fmla="*/ 0 w 332"/>
                      <a:gd name="T85" fmla="*/ 0 h 540"/>
                      <a:gd name="T86" fmla="*/ 0 w 332"/>
                      <a:gd name="T87" fmla="*/ 0 h 540"/>
                      <a:gd name="T88" fmla="*/ 0 w 332"/>
                      <a:gd name="T89" fmla="*/ 0 h 540"/>
                      <a:gd name="T90" fmla="*/ 0 w 332"/>
                      <a:gd name="T91" fmla="*/ 0 h 540"/>
                      <a:gd name="T92" fmla="*/ 0 w 332"/>
                      <a:gd name="T93" fmla="*/ 0 h 540"/>
                      <a:gd name="T94" fmla="*/ 0 w 332"/>
                      <a:gd name="T95" fmla="*/ 0 h 540"/>
                      <a:gd name="T96" fmla="*/ 0 w 332"/>
                      <a:gd name="T97" fmla="*/ 0 h 540"/>
                      <a:gd name="T98" fmla="*/ 0 w 332"/>
                      <a:gd name="T99" fmla="*/ 0 h 540"/>
                      <a:gd name="T100" fmla="*/ 0 w 332"/>
                      <a:gd name="T101" fmla="*/ 0 h 540"/>
                      <a:gd name="T102" fmla="*/ 0 w 332"/>
                      <a:gd name="T103" fmla="*/ 0 h 540"/>
                      <a:gd name="T104" fmla="*/ 0 w 332"/>
                      <a:gd name="T105" fmla="*/ 0 h 540"/>
                      <a:gd name="T106" fmla="*/ 0 w 332"/>
                      <a:gd name="T107" fmla="*/ 0 h 540"/>
                      <a:gd name="T108" fmla="*/ 0 w 332"/>
                      <a:gd name="T109" fmla="*/ 0 h 540"/>
                      <a:gd name="T110" fmla="*/ 0 w 332"/>
                      <a:gd name="T111" fmla="*/ 0 h 540"/>
                      <a:gd name="T112" fmla="*/ 0 w 332"/>
                      <a:gd name="T113" fmla="*/ 0 h 540"/>
                      <a:gd name="T114" fmla="*/ 0 w 332"/>
                      <a:gd name="T115" fmla="*/ 0 h 540"/>
                      <a:gd name="T116" fmla="*/ 0 w 332"/>
                      <a:gd name="T117" fmla="*/ 0 h 540"/>
                      <a:gd name="T118" fmla="*/ 0 w 332"/>
                      <a:gd name="T119" fmla="*/ 0 h 540"/>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32"/>
                      <a:gd name="T181" fmla="*/ 0 h 540"/>
                      <a:gd name="T182" fmla="*/ 332 w 332"/>
                      <a:gd name="T183" fmla="*/ 540 h 540"/>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32" h="540">
                        <a:moveTo>
                          <a:pt x="10" y="146"/>
                        </a:moveTo>
                        <a:lnTo>
                          <a:pt x="3" y="179"/>
                        </a:lnTo>
                        <a:lnTo>
                          <a:pt x="0" y="212"/>
                        </a:lnTo>
                        <a:lnTo>
                          <a:pt x="8" y="285"/>
                        </a:lnTo>
                        <a:lnTo>
                          <a:pt x="14" y="348"/>
                        </a:lnTo>
                        <a:lnTo>
                          <a:pt x="30" y="386"/>
                        </a:lnTo>
                        <a:lnTo>
                          <a:pt x="46" y="433"/>
                        </a:lnTo>
                        <a:lnTo>
                          <a:pt x="57" y="456"/>
                        </a:lnTo>
                        <a:lnTo>
                          <a:pt x="70" y="487"/>
                        </a:lnTo>
                        <a:lnTo>
                          <a:pt x="80" y="512"/>
                        </a:lnTo>
                        <a:lnTo>
                          <a:pt x="92" y="530"/>
                        </a:lnTo>
                        <a:lnTo>
                          <a:pt x="102" y="538"/>
                        </a:lnTo>
                        <a:lnTo>
                          <a:pt x="114" y="540"/>
                        </a:lnTo>
                        <a:lnTo>
                          <a:pt x="127" y="536"/>
                        </a:lnTo>
                        <a:lnTo>
                          <a:pt x="136" y="537"/>
                        </a:lnTo>
                        <a:lnTo>
                          <a:pt x="143" y="534"/>
                        </a:lnTo>
                        <a:lnTo>
                          <a:pt x="154" y="519"/>
                        </a:lnTo>
                        <a:lnTo>
                          <a:pt x="168" y="488"/>
                        </a:lnTo>
                        <a:lnTo>
                          <a:pt x="181" y="451"/>
                        </a:lnTo>
                        <a:lnTo>
                          <a:pt x="190" y="418"/>
                        </a:lnTo>
                        <a:lnTo>
                          <a:pt x="194" y="388"/>
                        </a:lnTo>
                        <a:lnTo>
                          <a:pt x="201" y="367"/>
                        </a:lnTo>
                        <a:lnTo>
                          <a:pt x="214" y="340"/>
                        </a:lnTo>
                        <a:lnTo>
                          <a:pt x="227" y="320"/>
                        </a:lnTo>
                        <a:lnTo>
                          <a:pt x="215" y="308"/>
                        </a:lnTo>
                        <a:lnTo>
                          <a:pt x="199" y="300"/>
                        </a:lnTo>
                        <a:lnTo>
                          <a:pt x="211" y="284"/>
                        </a:lnTo>
                        <a:lnTo>
                          <a:pt x="214" y="269"/>
                        </a:lnTo>
                        <a:lnTo>
                          <a:pt x="218" y="259"/>
                        </a:lnTo>
                        <a:lnTo>
                          <a:pt x="226" y="247"/>
                        </a:lnTo>
                        <a:lnTo>
                          <a:pt x="232" y="252"/>
                        </a:lnTo>
                        <a:lnTo>
                          <a:pt x="239" y="255"/>
                        </a:lnTo>
                        <a:lnTo>
                          <a:pt x="247" y="267"/>
                        </a:lnTo>
                        <a:lnTo>
                          <a:pt x="250" y="281"/>
                        </a:lnTo>
                        <a:lnTo>
                          <a:pt x="255" y="286"/>
                        </a:lnTo>
                        <a:lnTo>
                          <a:pt x="265" y="287"/>
                        </a:lnTo>
                        <a:lnTo>
                          <a:pt x="272" y="283"/>
                        </a:lnTo>
                        <a:lnTo>
                          <a:pt x="278" y="273"/>
                        </a:lnTo>
                        <a:lnTo>
                          <a:pt x="285" y="243"/>
                        </a:lnTo>
                        <a:lnTo>
                          <a:pt x="299" y="225"/>
                        </a:lnTo>
                        <a:lnTo>
                          <a:pt x="309" y="213"/>
                        </a:lnTo>
                        <a:lnTo>
                          <a:pt x="312" y="200"/>
                        </a:lnTo>
                        <a:lnTo>
                          <a:pt x="303" y="171"/>
                        </a:lnTo>
                        <a:lnTo>
                          <a:pt x="297" y="154"/>
                        </a:lnTo>
                        <a:lnTo>
                          <a:pt x="304" y="135"/>
                        </a:lnTo>
                        <a:lnTo>
                          <a:pt x="321" y="117"/>
                        </a:lnTo>
                        <a:lnTo>
                          <a:pt x="332" y="102"/>
                        </a:lnTo>
                        <a:lnTo>
                          <a:pt x="324" y="66"/>
                        </a:lnTo>
                        <a:lnTo>
                          <a:pt x="305" y="36"/>
                        </a:lnTo>
                        <a:lnTo>
                          <a:pt x="260" y="11"/>
                        </a:lnTo>
                        <a:lnTo>
                          <a:pt x="213" y="0"/>
                        </a:lnTo>
                        <a:lnTo>
                          <a:pt x="164" y="4"/>
                        </a:lnTo>
                        <a:lnTo>
                          <a:pt x="110" y="23"/>
                        </a:lnTo>
                        <a:lnTo>
                          <a:pt x="94" y="41"/>
                        </a:lnTo>
                        <a:lnTo>
                          <a:pt x="86" y="60"/>
                        </a:lnTo>
                        <a:lnTo>
                          <a:pt x="78" y="85"/>
                        </a:lnTo>
                        <a:lnTo>
                          <a:pt x="72" y="98"/>
                        </a:lnTo>
                        <a:lnTo>
                          <a:pt x="36" y="118"/>
                        </a:lnTo>
                        <a:lnTo>
                          <a:pt x="20" y="132"/>
                        </a:lnTo>
                        <a:lnTo>
                          <a:pt x="10" y="146"/>
                        </a:lnTo>
                        <a:close/>
                      </a:path>
                    </a:pathLst>
                  </a:custGeom>
                  <a:solidFill>
                    <a:srgbClr val="E0A080"/>
                  </a:solidFill>
                  <a:ln w="3175">
                    <a:solidFill>
                      <a:srgbClr val="000000"/>
                    </a:solidFill>
                    <a:round/>
                    <a:headEnd/>
                    <a:tailEnd/>
                  </a:ln>
                </p:spPr>
                <p:txBody>
                  <a:bodyPr/>
                  <a:lstStyle/>
                  <a:p>
                    <a:endParaRPr lang="en-US" dirty="0"/>
                  </a:p>
                </p:txBody>
              </p:sp>
              <p:grpSp>
                <p:nvGrpSpPr>
                  <p:cNvPr id="161911" name="Group 102"/>
                  <p:cNvGrpSpPr>
                    <a:grpSpLocks/>
                  </p:cNvGrpSpPr>
                  <p:nvPr/>
                </p:nvGrpSpPr>
                <p:grpSpPr bwMode="auto">
                  <a:xfrm>
                    <a:off x="2038" y="1430"/>
                    <a:ext cx="64" cy="72"/>
                    <a:chOff x="2038" y="1430"/>
                    <a:chExt cx="64" cy="72"/>
                  </a:xfrm>
                </p:grpSpPr>
                <p:grpSp>
                  <p:nvGrpSpPr>
                    <p:cNvPr id="161912" name="Group 103"/>
                    <p:cNvGrpSpPr>
                      <a:grpSpLocks/>
                    </p:cNvGrpSpPr>
                    <p:nvPr/>
                  </p:nvGrpSpPr>
                  <p:grpSpPr bwMode="auto">
                    <a:xfrm>
                      <a:off x="2038" y="1430"/>
                      <a:ext cx="64" cy="72"/>
                      <a:chOff x="2038" y="1430"/>
                      <a:chExt cx="64" cy="72"/>
                    </a:xfrm>
                  </p:grpSpPr>
                  <p:sp>
                    <p:nvSpPr>
                      <p:cNvPr id="161914" name="Freeform 104"/>
                      <p:cNvSpPr>
                        <a:spLocks/>
                      </p:cNvSpPr>
                      <p:nvPr/>
                    </p:nvSpPr>
                    <p:spPr bwMode="auto">
                      <a:xfrm>
                        <a:off x="2038" y="1438"/>
                        <a:ext cx="19" cy="64"/>
                      </a:xfrm>
                      <a:custGeom>
                        <a:avLst/>
                        <a:gdLst>
                          <a:gd name="T0" fmla="*/ 0 w 77"/>
                          <a:gd name="T1" fmla="*/ 0 h 257"/>
                          <a:gd name="T2" fmla="*/ 0 w 77"/>
                          <a:gd name="T3" fmla="*/ 0 h 257"/>
                          <a:gd name="T4" fmla="*/ 0 w 77"/>
                          <a:gd name="T5" fmla="*/ 0 h 257"/>
                          <a:gd name="T6" fmla="*/ 0 w 77"/>
                          <a:gd name="T7" fmla="*/ 0 h 257"/>
                          <a:gd name="T8" fmla="*/ 0 w 77"/>
                          <a:gd name="T9" fmla="*/ 0 h 257"/>
                          <a:gd name="T10" fmla="*/ 0 w 77"/>
                          <a:gd name="T11" fmla="*/ 0 h 257"/>
                          <a:gd name="T12" fmla="*/ 0 w 77"/>
                          <a:gd name="T13" fmla="*/ 0 h 257"/>
                          <a:gd name="T14" fmla="*/ 0 w 77"/>
                          <a:gd name="T15" fmla="*/ 0 h 257"/>
                          <a:gd name="T16" fmla="*/ 0 w 77"/>
                          <a:gd name="T17" fmla="*/ 0 h 257"/>
                          <a:gd name="T18" fmla="*/ 0 w 77"/>
                          <a:gd name="T19" fmla="*/ 0 h 257"/>
                          <a:gd name="T20" fmla="*/ 0 w 77"/>
                          <a:gd name="T21" fmla="*/ 0 h 257"/>
                          <a:gd name="T22" fmla="*/ 0 w 77"/>
                          <a:gd name="T23" fmla="*/ 0 h 257"/>
                          <a:gd name="T24" fmla="*/ 0 w 77"/>
                          <a:gd name="T25" fmla="*/ 0 h 257"/>
                          <a:gd name="T26" fmla="*/ 0 w 77"/>
                          <a:gd name="T27" fmla="*/ 0 h 257"/>
                          <a:gd name="T28" fmla="*/ 0 w 77"/>
                          <a:gd name="T29" fmla="*/ 0 h 257"/>
                          <a:gd name="T30" fmla="*/ 0 w 77"/>
                          <a:gd name="T31" fmla="*/ 0 h 25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7"/>
                          <a:gd name="T49" fmla="*/ 0 h 257"/>
                          <a:gd name="T50" fmla="*/ 77 w 77"/>
                          <a:gd name="T51" fmla="*/ 257 h 257"/>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7" h="257">
                            <a:moveTo>
                              <a:pt x="2" y="257"/>
                            </a:moveTo>
                            <a:lnTo>
                              <a:pt x="12" y="232"/>
                            </a:lnTo>
                            <a:lnTo>
                              <a:pt x="19" y="215"/>
                            </a:lnTo>
                            <a:lnTo>
                              <a:pt x="16" y="184"/>
                            </a:lnTo>
                            <a:lnTo>
                              <a:pt x="6" y="156"/>
                            </a:lnTo>
                            <a:lnTo>
                              <a:pt x="0" y="124"/>
                            </a:lnTo>
                            <a:lnTo>
                              <a:pt x="2" y="98"/>
                            </a:lnTo>
                            <a:lnTo>
                              <a:pt x="18" y="71"/>
                            </a:lnTo>
                            <a:lnTo>
                              <a:pt x="33" y="54"/>
                            </a:lnTo>
                            <a:lnTo>
                              <a:pt x="56" y="37"/>
                            </a:lnTo>
                            <a:lnTo>
                              <a:pt x="77" y="29"/>
                            </a:lnTo>
                            <a:lnTo>
                              <a:pt x="65" y="28"/>
                            </a:lnTo>
                            <a:lnTo>
                              <a:pt x="57" y="25"/>
                            </a:lnTo>
                            <a:lnTo>
                              <a:pt x="52" y="19"/>
                            </a:lnTo>
                            <a:lnTo>
                              <a:pt x="48" y="7"/>
                            </a:lnTo>
                            <a:lnTo>
                              <a:pt x="50"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915" name="Freeform 105"/>
                      <p:cNvSpPr>
                        <a:spLocks/>
                      </p:cNvSpPr>
                      <p:nvPr/>
                    </p:nvSpPr>
                    <p:spPr bwMode="auto">
                      <a:xfrm>
                        <a:off x="2065" y="1448"/>
                        <a:ext cx="23" cy="9"/>
                      </a:xfrm>
                      <a:custGeom>
                        <a:avLst/>
                        <a:gdLst>
                          <a:gd name="T0" fmla="*/ 0 w 90"/>
                          <a:gd name="T1" fmla="*/ 0 h 36"/>
                          <a:gd name="T2" fmla="*/ 0 w 90"/>
                          <a:gd name="T3" fmla="*/ 0 h 36"/>
                          <a:gd name="T4" fmla="*/ 0 w 90"/>
                          <a:gd name="T5" fmla="*/ 0 h 36"/>
                          <a:gd name="T6" fmla="*/ 0 w 90"/>
                          <a:gd name="T7" fmla="*/ 0 h 36"/>
                          <a:gd name="T8" fmla="*/ 0 w 90"/>
                          <a:gd name="T9" fmla="*/ 0 h 36"/>
                          <a:gd name="T10" fmla="*/ 0 w 90"/>
                          <a:gd name="T11" fmla="*/ 0 h 36"/>
                          <a:gd name="T12" fmla="*/ 0 w 90"/>
                          <a:gd name="T13" fmla="*/ 0 h 36"/>
                          <a:gd name="T14" fmla="*/ 0 w 90"/>
                          <a:gd name="T15" fmla="*/ 0 h 36"/>
                          <a:gd name="T16" fmla="*/ 0 w 90"/>
                          <a:gd name="T17" fmla="*/ 0 h 36"/>
                          <a:gd name="T18" fmla="*/ 0 w 90"/>
                          <a:gd name="T19" fmla="*/ 0 h 36"/>
                          <a:gd name="T20" fmla="*/ 0 w 90"/>
                          <a:gd name="T21" fmla="*/ 0 h 3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0"/>
                          <a:gd name="T34" fmla="*/ 0 h 36"/>
                          <a:gd name="T35" fmla="*/ 90 w 90"/>
                          <a:gd name="T36" fmla="*/ 36 h 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0" h="36">
                            <a:moveTo>
                              <a:pt x="0" y="19"/>
                            </a:moveTo>
                            <a:lnTo>
                              <a:pt x="17" y="29"/>
                            </a:lnTo>
                            <a:lnTo>
                              <a:pt x="35" y="35"/>
                            </a:lnTo>
                            <a:lnTo>
                              <a:pt x="54" y="36"/>
                            </a:lnTo>
                            <a:lnTo>
                              <a:pt x="69" y="35"/>
                            </a:lnTo>
                            <a:lnTo>
                              <a:pt x="82" y="31"/>
                            </a:lnTo>
                            <a:lnTo>
                              <a:pt x="90" y="21"/>
                            </a:lnTo>
                            <a:lnTo>
                              <a:pt x="90" y="9"/>
                            </a:lnTo>
                            <a:lnTo>
                              <a:pt x="80" y="2"/>
                            </a:lnTo>
                            <a:lnTo>
                              <a:pt x="68" y="0"/>
                            </a:lnTo>
                            <a:lnTo>
                              <a:pt x="51" y="5"/>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916" name="Freeform 106"/>
                      <p:cNvSpPr>
                        <a:spLocks/>
                      </p:cNvSpPr>
                      <p:nvPr/>
                    </p:nvSpPr>
                    <p:spPr bwMode="auto">
                      <a:xfrm>
                        <a:off x="2059" y="1468"/>
                        <a:ext cx="11" cy="14"/>
                      </a:xfrm>
                      <a:custGeom>
                        <a:avLst/>
                        <a:gdLst>
                          <a:gd name="T0" fmla="*/ 0 w 41"/>
                          <a:gd name="T1" fmla="*/ 0 h 53"/>
                          <a:gd name="T2" fmla="*/ 0 w 41"/>
                          <a:gd name="T3" fmla="*/ 0 h 53"/>
                          <a:gd name="T4" fmla="*/ 0 w 41"/>
                          <a:gd name="T5" fmla="*/ 0 h 53"/>
                          <a:gd name="T6" fmla="*/ 0 w 41"/>
                          <a:gd name="T7" fmla="*/ 0 h 53"/>
                          <a:gd name="T8" fmla="*/ 0 w 41"/>
                          <a:gd name="T9" fmla="*/ 0 h 53"/>
                          <a:gd name="T10" fmla="*/ 0 60000 65536"/>
                          <a:gd name="T11" fmla="*/ 0 60000 65536"/>
                          <a:gd name="T12" fmla="*/ 0 60000 65536"/>
                          <a:gd name="T13" fmla="*/ 0 60000 65536"/>
                          <a:gd name="T14" fmla="*/ 0 60000 65536"/>
                          <a:gd name="T15" fmla="*/ 0 w 41"/>
                          <a:gd name="T16" fmla="*/ 0 h 53"/>
                          <a:gd name="T17" fmla="*/ 41 w 41"/>
                          <a:gd name="T18" fmla="*/ 53 h 53"/>
                        </a:gdLst>
                        <a:ahLst/>
                        <a:cxnLst>
                          <a:cxn ang="T10">
                            <a:pos x="T0" y="T1"/>
                          </a:cxn>
                          <a:cxn ang="T11">
                            <a:pos x="T2" y="T3"/>
                          </a:cxn>
                          <a:cxn ang="T12">
                            <a:pos x="T4" y="T5"/>
                          </a:cxn>
                          <a:cxn ang="T13">
                            <a:pos x="T6" y="T7"/>
                          </a:cxn>
                          <a:cxn ang="T14">
                            <a:pos x="T8" y="T9"/>
                          </a:cxn>
                        </a:cxnLst>
                        <a:rect l="T15" t="T16" r="T17" b="T18"/>
                        <a:pathLst>
                          <a:path w="41" h="53">
                            <a:moveTo>
                              <a:pt x="41" y="0"/>
                            </a:moveTo>
                            <a:lnTo>
                              <a:pt x="25" y="7"/>
                            </a:lnTo>
                            <a:lnTo>
                              <a:pt x="11" y="19"/>
                            </a:lnTo>
                            <a:lnTo>
                              <a:pt x="3" y="37"/>
                            </a:lnTo>
                            <a:lnTo>
                              <a:pt x="0" y="53"/>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917" name="Freeform 107"/>
                      <p:cNvSpPr>
                        <a:spLocks/>
                      </p:cNvSpPr>
                      <p:nvPr/>
                    </p:nvSpPr>
                    <p:spPr bwMode="auto">
                      <a:xfrm>
                        <a:off x="2082" y="1436"/>
                        <a:ext cx="8" cy="10"/>
                      </a:xfrm>
                      <a:custGeom>
                        <a:avLst/>
                        <a:gdLst>
                          <a:gd name="T0" fmla="*/ 0 w 33"/>
                          <a:gd name="T1" fmla="*/ 0 h 41"/>
                          <a:gd name="T2" fmla="*/ 0 w 33"/>
                          <a:gd name="T3" fmla="*/ 0 h 41"/>
                          <a:gd name="T4" fmla="*/ 0 w 33"/>
                          <a:gd name="T5" fmla="*/ 0 h 41"/>
                          <a:gd name="T6" fmla="*/ 0 w 33"/>
                          <a:gd name="T7" fmla="*/ 0 h 41"/>
                          <a:gd name="T8" fmla="*/ 0 w 33"/>
                          <a:gd name="T9" fmla="*/ 0 h 41"/>
                          <a:gd name="T10" fmla="*/ 0 60000 65536"/>
                          <a:gd name="T11" fmla="*/ 0 60000 65536"/>
                          <a:gd name="T12" fmla="*/ 0 60000 65536"/>
                          <a:gd name="T13" fmla="*/ 0 60000 65536"/>
                          <a:gd name="T14" fmla="*/ 0 60000 65536"/>
                          <a:gd name="T15" fmla="*/ 0 w 33"/>
                          <a:gd name="T16" fmla="*/ 0 h 41"/>
                          <a:gd name="T17" fmla="*/ 33 w 33"/>
                          <a:gd name="T18" fmla="*/ 41 h 41"/>
                        </a:gdLst>
                        <a:ahLst/>
                        <a:cxnLst>
                          <a:cxn ang="T10">
                            <a:pos x="T0" y="T1"/>
                          </a:cxn>
                          <a:cxn ang="T11">
                            <a:pos x="T2" y="T3"/>
                          </a:cxn>
                          <a:cxn ang="T12">
                            <a:pos x="T4" y="T5"/>
                          </a:cxn>
                          <a:cxn ang="T13">
                            <a:pos x="T6" y="T7"/>
                          </a:cxn>
                          <a:cxn ang="T14">
                            <a:pos x="T8" y="T9"/>
                          </a:cxn>
                        </a:cxnLst>
                        <a:rect l="T15" t="T16" r="T17" b="T18"/>
                        <a:pathLst>
                          <a:path w="33" h="41">
                            <a:moveTo>
                              <a:pt x="0" y="0"/>
                            </a:moveTo>
                            <a:lnTo>
                              <a:pt x="15" y="41"/>
                            </a:lnTo>
                            <a:lnTo>
                              <a:pt x="17" y="31"/>
                            </a:lnTo>
                            <a:lnTo>
                              <a:pt x="23" y="25"/>
                            </a:lnTo>
                            <a:lnTo>
                              <a:pt x="33" y="26"/>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918" name="Freeform 108"/>
                      <p:cNvSpPr>
                        <a:spLocks/>
                      </p:cNvSpPr>
                      <p:nvPr/>
                    </p:nvSpPr>
                    <p:spPr bwMode="auto">
                      <a:xfrm>
                        <a:off x="2088" y="1444"/>
                        <a:ext cx="4" cy="4"/>
                      </a:xfrm>
                      <a:custGeom>
                        <a:avLst/>
                        <a:gdLst>
                          <a:gd name="T0" fmla="*/ 0 w 16"/>
                          <a:gd name="T1" fmla="*/ 0 h 15"/>
                          <a:gd name="T2" fmla="*/ 0 w 16"/>
                          <a:gd name="T3" fmla="*/ 0 h 15"/>
                          <a:gd name="T4" fmla="*/ 0 w 16"/>
                          <a:gd name="T5" fmla="*/ 0 h 15"/>
                          <a:gd name="T6" fmla="*/ 0 w 16"/>
                          <a:gd name="T7" fmla="*/ 0 h 15"/>
                          <a:gd name="T8" fmla="*/ 0 w 16"/>
                          <a:gd name="T9" fmla="*/ 0 h 15"/>
                          <a:gd name="T10" fmla="*/ 0 w 16"/>
                          <a:gd name="T11" fmla="*/ 0 h 15"/>
                          <a:gd name="T12" fmla="*/ 0 w 16"/>
                          <a:gd name="T13" fmla="*/ 0 h 15"/>
                          <a:gd name="T14" fmla="*/ 0 w 16"/>
                          <a:gd name="T15" fmla="*/ 0 h 15"/>
                          <a:gd name="T16" fmla="*/ 0 w 16"/>
                          <a:gd name="T17" fmla="*/ 0 h 15"/>
                          <a:gd name="T18" fmla="*/ 0 w 16"/>
                          <a:gd name="T19" fmla="*/ 0 h 15"/>
                          <a:gd name="T20" fmla="*/ 0 w 16"/>
                          <a:gd name="T21" fmla="*/ 0 h 15"/>
                          <a:gd name="T22" fmla="*/ 0 w 16"/>
                          <a:gd name="T23" fmla="*/ 0 h 15"/>
                          <a:gd name="T24" fmla="*/ 0 w 16"/>
                          <a:gd name="T25" fmla="*/ 0 h 1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6"/>
                          <a:gd name="T40" fmla="*/ 0 h 15"/>
                          <a:gd name="T41" fmla="*/ 16 w 16"/>
                          <a:gd name="T42" fmla="*/ 15 h 1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6" h="15">
                            <a:moveTo>
                              <a:pt x="7" y="13"/>
                            </a:moveTo>
                            <a:lnTo>
                              <a:pt x="3" y="10"/>
                            </a:lnTo>
                            <a:lnTo>
                              <a:pt x="0" y="7"/>
                            </a:lnTo>
                            <a:lnTo>
                              <a:pt x="0" y="3"/>
                            </a:lnTo>
                            <a:lnTo>
                              <a:pt x="4" y="0"/>
                            </a:lnTo>
                            <a:lnTo>
                              <a:pt x="8" y="0"/>
                            </a:lnTo>
                            <a:lnTo>
                              <a:pt x="12" y="2"/>
                            </a:lnTo>
                            <a:lnTo>
                              <a:pt x="14" y="5"/>
                            </a:lnTo>
                            <a:lnTo>
                              <a:pt x="14" y="9"/>
                            </a:lnTo>
                            <a:lnTo>
                              <a:pt x="15" y="13"/>
                            </a:lnTo>
                            <a:lnTo>
                              <a:pt x="16" y="15"/>
                            </a:lnTo>
                            <a:lnTo>
                              <a:pt x="12" y="14"/>
                            </a:lnTo>
                            <a:lnTo>
                              <a:pt x="7" y="13"/>
                            </a:lnTo>
                            <a:close/>
                          </a:path>
                        </a:pathLst>
                      </a:custGeom>
                      <a:solidFill>
                        <a:srgbClr val="C08040"/>
                      </a:solidFill>
                      <a:ln w="3175">
                        <a:solidFill>
                          <a:srgbClr val="000000"/>
                        </a:solidFill>
                        <a:round/>
                        <a:headEnd/>
                        <a:tailEnd/>
                      </a:ln>
                    </p:spPr>
                    <p:txBody>
                      <a:bodyPr/>
                      <a:lstStyle/>
                      <a:p>
                        <a:endParaRPr lang="en-US" dirty="0"/>
                      </a:p>
                    </p:txBody>
                  </p:sp>
                  <p:sp>
                    <p:nvSpPr>
                      <p:cNvPr id="161919" name="Freeform 109"/>
                      <p:cNvSpPr>
                        <a:spLocks/>
                      </p:cNvSpPr>
                      <p:nvPr/>
                    </p:nvSpPr>
                    <p:spPr bwMode="auto">
                      <a:xfrm>
                        <a:off x="2091" y="1430"/>
                        <a:ext cx="11" cy="18"/>
                      </a:xfrm>
                      <a:custGeom>
                        <a:avLst/>
                        <a:gdLst>
                          <a:gd name="T0" fmla="*/ 0 w 44"/>
                          <a:gd name="T1" fmla="*/ 0 h 72"/>
                          <a:gd name="T2" fmla="*/ 0 w 44"/>
                          <a:gd name="T3" fmla="*/ 0 h 72"/>
                          <a:gd name="T4" fmla="*/ 0 w 44"/>
                          <a:gd name="T5" fmla="*/ 0 h 72"/>
                          <a:gd name="T6" fmla="*/ 0 w 44"/>
                          <a:gd name="T7" fmla="*/ 0 h 72"/>
                          <a:gd name="T8" fmla="*/ 0 w 44"/>
                          <a:gd name="T9" fmla="*/ 0 h 72"/>
                          <a:gd name="T10" fmla="*/ 0 w 44"/>
                          <a:gd name="T11" fmla="*/ 0 h 72"/>
                          <a:gd name="T12" fmla="*/ 0 60000 65536"/>
                          <a:gd name="T13" fmla="*/ 0 60000 65536"/>
                          <a:gd name="T14" fmla="*/ 0 60000 65536"/>
                          <a:gd name="T15" fmla="*/ 0 60000 65536"/>
                          <a:gd name="T16" fmla="*/ 0 60000 65536"/>
                          <a:gd name="T17" fmla="*/ 0 60000 65536"/>
                          <a:gd name="T18" fmla="*/ 0 w 44"/>
                          <a:gd name="T19" fmla="*/ 0 h 72"/>
                          <a:gd name="T20" fmla="*/ 44 w 44"/>
                          <a:gd name="T21" fmla="*/ 72 h 72"/>
                        </a:gdLst>
                        <a:ahLst/>
                        <a:cxnLst>
                          <a:cxn ang="T12">
                            <a:pos x="T0" y="T1"/>
                          </a:cxn>
                          <a:cxn ang="T13">
                            <a:pos x="T2" y="T3"/>
                          </a:cxn>
                          <a:cxn ang="T14">
                            <a:pos x="T4" y="T5"/>
                          </a:cxn>
                          <a:cxn ang="T15">
                            <a:pos x="T6" y="T7"/>
                          </a:cxn>
                          <a:cxn ang="T16">
                            <a:pos x="T8" y="T9"/>
                          </a:cxn>
                          <a:cxn ang="T17">
                            <a:pos x="T10" y="T11"/>
                          </a:cxn>
                        </a:cxnLst>
                        <a:rect l="T18" t="T19" r="T20" b="T21"/>
                        <a:pathLst>
                          <a:path w="44" h="72">
                            <a:moveTo>
                              <a:pt x="44" y="72"/>
                            </a:moveTo>
                            <a:lnTo>
                              <a:pt x="43" y="50"/>
                            </a:lnTo>
                            <a:lnTo>
                              <a:pt x="35" y="30"/>
                            </a:lnTo>
                            <a:lnTo>
                              <a:pt x="18" y="24"/>
                            </a:lnTo>
                            <a:lnTo>
                              <a:pt x="2" y="14"/>
                            </a:lnTo>
                            <a:lnTo>
                              <a:pt x="0"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920" name="Freeform 110"/>
                      <p:cNvSpPr>
                        <a:spLocks/>
                      </p:cNvSpPr>
                      <p:nvPr/>
                    </p:nvSpPr>
                    <p:spPr bwMode="auto">
                      <a:xfrm>
                        <a:off x="2076" y="1456"/>
                        <a:ext cx="15" cy="17"/>
                      </a:xfrm>
                      <a:custGeom>
                        <a:avLst/>
                        <a:gdLst>
                          <a:gd name="T0" fmla="*/ 0 w 59"/>
                          <a:gd name="T1" fmla="*/ 0 h 68"/>
                          <a:gd name="T2" fmla="*/ 0 w 59"/>
                          <a:gd name="T3" fmla="*/ 0 h 68"/>
                          <a:gd name="T4" fmla="*/ 0 w 59"/>
                          <a:gd name="T5" fmla="*/ 0 h 68"/>
                          <a:gd name="T6" fmla="*/ 0 w 59"/>
                          <a:gd name="T7" fmla="*/ 0 h 68"/>
                          <a:gd name="T8" fmla="*/ 0 w 59"/>
                          <a:gd name="T9" fmla="*/ 0 h 68"/>
                          <a:gd name="T10" fmla="*/ 0 w 59"/>
                          <a:gd name="T11" fmla="*/ 0 h 68"/>
                          <a:gd name="T12" fmla="*/ 0 w 59"/>
                          <a:gd name="T13" fmla="*/ 0 h 68"/>
                          <a:gd name="T14" fmla="*/ 0 w 59"/>
                          <a:gd name="T15" fmla="*/ 0 h 68"/>
                          <a:gd name="T16" fmla="*/ 0 w 59"/>
                          <a:gd name="T17" fmla="*/ 0 h 68"/>
                          <a:gd name="T18" fmla="*/ 0 w 59"/>
                          <a:gd name="T19" fmla="*/ 0 h 6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9"/>
                          <a:gd name="T31" fmla="*/ 0 h 68"/>
                          <a:gd name="T32" fmla="*/ 59 w 59"/>
                          <a:gd name="T33" fmla="*/ 68 h 6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9" h="68">
                            <a:moveTo>
                              <a:pt x="31" y="65"/>
                            </a:moveTo>
                            <a:lnTo>
                              <a:pt x="19" y="68"/>
                            </a:lnTo>
                            <a:lnTo>
                              <a:pt x="7" y="67"/>
                            </a:lnTo>
                            <a:lnTo>
                              <a:pt x="0" y="59"/>
                            </a:lnTo>
                            <a:lnTo>
                              <a:pt x="1" y="46"/>
                            </a:lnTo>
                            <a:lnTo>
                              <a:pt x="10" y="36"/>
                            </a:lnTo>
                            <a:lnTo>
                              <a:pt x="29" y="28"/>
                            </a:lnTo>
                            <a:lnTo>
                              <a:pt x="43" y="19"/>
                            </a:lnTo>
                            <a:lnTo>
                              <a:pt x="53" y="13"/>
                            </a:lnTo>
                            <a:lnTo>
                              <a:pt x="59"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grpSp>
                <p:sp>
                  <p:nvSpPr>
                    <p:cNvPr id="161913" name="Line 111"/>
                    <p:cNvSpPr>
                      <a:spLocks noChangeShapeType="1"/>
                    </p:cNvSpPr>
                    <p:nvPr/>
                  </p:nvSpPr>
                  <p:spPr bwMode="auto">
                    <a:xfrm flipH="1" flipV="1">
                      <a:off x="2064" y="1474"/>
                      <a:ext cx="16" cy="12"/>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grpSp>
            </p:grpSp>
            <p:sp>
              <p:nvSpPr>
                <p:cNvPr id="161909" name="Freeform 112"/>
                <p:cNvSpPr>
                  <a:spLocks/>
                </p:cNvSpPr>
                <p:nvPr/>
              </p:nvSpPr>
              <p:spPr bwMode="auto">
                <a:xfrm>
                  <a:off x="2037" y="1385"/>
                  <a:ext cx="89" cy="57"/>
                </a:xfrm>
                <a:custGeom>
                  <a:avLst/>
                  <a:gdLst>
                    <a:gd name="T0" fmla="*/ 0 w 357"/>
                    <a:gd name="T1" fmla="*/ 0 h 228"/>
                    <a:gd name="T2" fmla="*/ 0 w 357"/>
                    <a:gd name="T3" fmla="*/ 0 h 228"/>
                    <a:gd name="T4" fmla="*/ 0 w 357"/>
                    <a:gd name="T5" fmla="*/ 0 h 228"/>
                    <a:gd name="T6" fmla="*/ 0 w 357"/>
                    <a:gd name="T7" fmla="*/ 0 h 228"/>
                    <a:gd name="T8" fmla="*/ 0 w 357"/>
                    <a:gd name="T9" fmla="*/ 0 h 228"/>
                    <a:gd name="T10" fmla="*/ 0 w 357"/>
                    <a:gd name="T11" fmla="*/ 0 h 228"/>
                    <a:gd name="T12" fmla="*/ 0 w 357"/>
                    <a:gd name="T13" fmla="*/ 0 h 228"/>
                    <a:gd name="T14" fmla="*/ 0 w 357"/>
                    <a:gd name="T15" fmla="*/ 0 h 228"/>
                    <a:gd name="T16" fmla="*/ 0 w 357"/>
                    <a:gd name="T17" fmla="*/ 0 h 228"/>
                    <a:gd name="T18" fmla="*/ 0 w 357"/>
                    <a:gd name="T19" fmla="*/ 0 h 228"/>
                    <a:gd name="T20" fmla="*/ 0 w 357"/>
                    <a:gd name="T21" fmla="*/ 0 h 228"/>
                    <a:gd name="T22" fmla="*/ 0 w 357"/>
                    <a:gd name="T23" fmla="*/ 0 h 228"/>
                    <a:gd name="T24" fmla="*/ 0 w 357"/>
                    <a:gd name="T25" fmla="*/ 0 h 228"/>
                    <a:gd name="T26" fmla="*/ 0 w 357"/>
                    <a:gd name="T27" fmla="*/ 0 h 228"/>
                    <a:gd name="T28" fmla="*/ 0 w 357"/>
                    <a:gd name="T29" fmla="*/ 0 h 228"/>
                    <a:gd name="T30" fmla="*/ 0 w 357"/>
                    <a:gd name="T31" fmla="*/ 0 h 228"/>
                    <a:gd name="T32" fmla="*/ 0 w 357"/>
                    <a:gd name="T33" fmla="*/ 0 h 228"/>
                    <a:gd name="T34" fmla="*/ 0 w 357"/>
                    <a:gd name="T35" fmla="*/ 0 h 228"/>
                    <a:gd name="T36" fmla="*/ 0 w 357"/>
                    <a:gd name="T37" fmla="*/ 0 h 228"/>
                    <a:gd name="T38" fmla="*/ 0 w 357"/>
                    <a:gd name="T39" fmla="*/ 0 h 228"/>
                    <a:gd name="T40" fmla="*/ 0 w 357"/>
                    <a:gd name="T41" fmla="*/ 0 h 228"/>
                    <a:gd name="T42" fmla="*/ 0 w 357"/>
                    <a:gd name="T43" fmla="*/ 0 h 228"/>
                    <a:gd name="T44" fmla="*/ 0 w 357"/>
                    <a:gd name="T45" fmla="*/ 0 h 228"/>
                    <a:gd name="T46" fmla="*/ 0 w 357"/>
                    <a:gd name="T47" fmla="*/ 0 h 228"/>
                    <a:gd name="T48" fmla="*/ 0 w 357"/>
                    <a:gd name="T49" fmla="*/ 0 h 228"/>
                    <a:gd name="T50" fmla="*/ 0 w 357"/>
                    <a:gd name="T51" fmla="*/ 0 h 228"/>
                    <a:gd name="T52" fmla="*/ 0 w 357"/>
                    <a:gd name="T53" fmla="*/ 0 h 228"/>
                    <a:gd name="T54" fmla="*/ 0 w 357"/>
                    <a:gd name="T55" fmla="*/ 0 h 228"/>
                    <a:gd name="T56" fmla="*/ 0 w 357"/>
                    <a:gd name="T57" fmla="*/ 0 h 228"/>
                    <a:gd name="T58" fmla="*/ 0 w 357"/>
                    <a:gd name="T59" fmla="*/ 0 h 228"/>
                    <a:gd name="T60" fmla="*/ 0 w 357"/>
                    <a:gd name="T61" fmla="*/ 0 h 228"/>
                    <a:gd name="T62" fmla="*/ 0 w 357"/>
                    <a:gd name="T63" fmla="*/ 0 h 228"/>
                    <a:gd name="T64" fmla="*/ 0 w 357"/>
                    <a:gd name="T65" fmla="*/ 0 h 228"/>
                    <a:gd name="T66" fmla="*/ 0 w 357"/>
                    <a:gd name="T67" fmla="*/ 0 h 228"/>
                    <a:gd name="T68" fmla="*/ 0 w 357"/>
                    <a:gd name="T69" fmla="*/ 0 h 228"/>
                    <a:gd name="T70" fmla="*/ 0 w 357"/>
                    <a:gd name="T71" fmla="*/ 0 h 228"/>
                    <a:gd name="T72" fmla="*/ 0 w 357"/>
                    <a:gd name="T73" fmla="*/ 0 h 228"/>
                    <a:gd name="T74" fmla="*/ 0 w 357"/>
                    <a:gd name="T75" fmla="*/ 0 h 228"/>
                    <a:gd name="T76" fmla="*/ 0 w 357"/>
                    <a:gd name="T77" fmla="*/ 0 h 228"/>
                    <a:gd name="T78" fmla="*/ 0 w 357"/>
                    <a:gd name="T79" fmla="*/ 0 h 228"/>
                    <a:gd name="T80" fmla="*/ 0 w 357"/>
                    <a:gd name="T81" fmla="*/ 0 h 228"/>
                    <a:gd name="T82" fmla="*/ 0 w 357"/>
                    <a:gd name="T83" fmla="*/ 0 h 228"/>
                    <a:gd name="T84" fmla="*/ 0 w 357"/>
                    <a:gd name="T85" fmla="*/ 0 h 228"/>
                    <a:gd name="T86" fmla="*/ 0 w 357"/>
                    <a:gd name="T87" fmla="*/ 0 h 228"/>
                    <a:gd name="T88" fmla="*/ 0 w 357"/>
                    <a:gd name="T89" fmla="*/ 0 h 228"/>
                    <a:gd name="T90" fmla="*/ 0 w 357"/>
                    <a:gd name="T91" fmla="*/ 0 h 228"/>
                    <a:gd name="T92" fmla="*/ 0 w 357"/>
                    <a:gd name="T93" fmla="*/ 0 h 228"/>
                    <a:gd name="T94" fmla="*/ 0 w 357"/>
                    <a:gd name="T95" fmla="*/ 0 h 228"/>
                    <a:gd name="T96" fmla="*/ 0 w 357"/>
                    <a:gd name="T97" fmla="*/ 0 h 228"/>
                    <a:gd name="T98" fmla="*/ 0 w 357"/>
                    <a:gd name="T99" fmla="*/ 0 h 228"/>
                    <a:gd name="T100" fmla="*/ 0 w 357"/>
                    <a:gd name="T101" fmla="*/ 0 h 228"/>
                    <a:gd name="T102" fmla="*/ 0 w 357"/>
                    <a:gd name="T103" fmla="*/ 0 h 228"/>
                    <a:gd name="T104" fmla="*/ 0 w 357"/>
                    <a:gd name="T105" fmla="*/ 0 h 228"/>
                    <a:gd name="T106" fmla="*/ 0 w 357"/>
                    <a:gd name="T107" fmla="*/ 0 h 228"/>
                    <a:gd name="T108" fmla="*/ 0 w 357"/>
                    <a:gd name="T109" fmla="*/ 0 h 228"/>
                    <a:gd name="T110" fmla="*/ 0 w 357"/>
                    <a:gd name="T111" fmla="*/ 0 h 228"/>
                    <a:gd name="T112" fmla="*/ 0 w 357"/>
                    <a:gd name="T113" fmla="*/ 0 h 228"/>
                    <a:gd name="T114" fmla="*/ 0 w 357"/>
                    <a:gd name="T115" fmla="*/ 0 h 228"/>
                    <a:gd name="T116" fmla="*/ 0 w 357"/>
                    <a:gd name="T117" fmla="*/ 0 h 228"/>
                    <a:gd name="T118" fmla="*/ 0 w 357"/>
                    <a:gd name="T119" fmla="*/ 0 h 228"/>
                    <a:gd name="T120" fmla="*/ 0 w 357"/>
                    <a:gd name="T121" fmla="*/ 0 h 228"/>
                    <a:gd name="T122" fmla="*/ 0 w 357"/>
                    <a:gd name="T123" fmla="*/ 0 h 228"/>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357"/>
                    <a:gd name="T187" fmla="*/ 0 h 228"/>
                    <a:gd name="T188" fmla="*/ 357 w 357"/>
                    <a:gd name="T189" fmla="*/ 228 h 228"/>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357" h="228">
                      <a:moveTo>
                        <a:pt x="12" y="228"/>
                      </a:moveTo>
                      <a:lnTo>
                        <a:pt x="36" y="215"/>
                      </a:lnTo>
                      <a:lnTo>
                        <a:pt x="50" y="199"/>
                      </a:lnTo>
                      <a:lnTo>
                        <a:pt x="58" y="175"/>
                      </a:lnTo>
                      <a:lnTo>
                        <a:pt x="63" y="153"/>
                      </a:lnTo>
                      <a:lnTo>
                        <a:pt x="71" y="138"/>
                      </a:lnTo>
                      <a:lnTo>
                        <a:pt x="86" y="128"/>
                      </a:lnTo>
                      <a:lnTo>
                        <a:pt x="101" y="123"/>
                      </a:lnTo>
                      <a:lnTo>
                        <a:pt x="117" y="126"/>
                      </a:lnTo>
                      <a:lnTo>
                        <a:pt x="130" y="137"/>
                      </a:lnTo>
                      <a:lnTo>
                        <a:pt x="138" y="154"/>
                      </a:lnTo>
                      <a:lnTo>
                        <a:pt x="133" y="176"/>
                      </a:lnTo>
                      <a:lnTo>
                        <a:pt x="121" y="205"/>
                      </a:lnTo>
                      <a:lnTo>
                        <a:pt x="149" y="212"/>
                      </a:lnTo>
                      <a:lnTo>
                        <a:pt x="152" y="199"/>
                      </a:lnTo>
                      <a:lnTo>
                        <a:pt x="166" y="186"/>
                      </a:lnTo>
                      <a:lnTo>
                        <a:pt x="178" y="172"/>
                      </a:lnTo>
                      <a:lnTo>
                        <a:pt x="184" y="160"/>
                      </a:lnTo>
                      <a:lnTo>
                        <a:pt x="187" y="147"/>
                      </a:lnTo>
                      <a:lnTo>
                        <a:pt x="196" y="153"/>
                      </a:lnTo>
                      <a:lnTo>
                        <a:pt x="209" y="157"/>
                      </a:lnTo>
                      <a:lnTo>
                        <a:pt x="220" y="159"/>
                      </a:lnTo>
                      <a:lnTo>
                        <a:pt x="230" y="157"/>
                      </a:lnTo>
                      <a:lnTo>
                        <a:pt x="240" y="154"/>
                      </a:lnTo>
                      <a:lnTo>
                        <a:pt x="248" y="167"/>
                      </a:lnTo>
                      <a:lnTo>
                        <a:pt x="259" y="182"/>
                      </a:lnTo>
                      <a:lnTo>
                        <a:pt x="276" y="196"/>
                      </a:lnTo>
                      <a:lnTo>
                        <a:pt x="289" y="204"/>
                      </a:lnTo>
                      <a:lnTo>
                        <a:pt x="307" y="211"/>
                      </a:lnTo>
                      <a:lnTo>
                        <a:pt x="326" y="213"/>
                      </a:lnTo>
                      <a:lnTo>
                        <a:pt x="342" y="208"/>
                      </a:lnTo>
                      <a:lnTo>
                        <a:pt x="354" y="194"/>
                      </a:lnTo>
                      <a:lnTo>
                        <a:pt x="357" y="177"/>
                      </a:lnTo>
                      <a:lnTo>
                        <a:pt x="352" y="163"/>
                      </a:lnTo>
                      <a:lnTo>
                        <a:pt x="344" y="142"/>
                      </a:lnTo>
                      <a:lnTo>
                        <a:pt x="338" y="124"/>
                      </a:lnTo>
                      <a:lnTo>
                        <a:pt x="331" y="111"/>
                      </a:lnTo>
                      <a:lnTo>
                        <a:pt x="315" y="96"/>
                      </a:lnTo>
                      <a:lnTo>
                        <a:pt x="299" y="91"/>
                      </a:lnTo>
                      <a:lnTo>
                        <a:pt x="284" y="87"/>
                      </a:lnTo>
                      <a:lnTo>
                        <a:pt x="274" y="90"/>
                      </a:lnTo>
                      <a:lnTo>
                        <a:pt x="261" y="66"/>
                      </a:lnTo>
                      <a:lnTo>
                        <a:pt x="243" y="46"/>
                      </a:lnTo>
                      <a:lnTo>
                        <a:pt x="212" y="26"/>
                      </a:lnTo>
                      <a:lnTo>
                        <a:pt x="171" y="9"/>
                      </a:lnTo>
                      <a:lnTo>
                        <a:pt x="131" y="0"/>
                      </a:lnTo>
                      <a:lnTo>
                        <a:pt x="102" y="4"/>
                      </a:lnTo>
                      <a:lnTo>
                        <a:pt x="96" y="13"/>
                      </a:lnTo>
                      <a:lnTo>
                        <a:pt x="89" y="23"/>
                      </a:lnTo>
                      <a:lnTo>
                        <a:pt x="74" y="32"/>
                      </a:lnTo>
                      <a:lnTo>
                        <a:pt x="56" y="41"/>
                      </a:lnTo>
                      <a:lnTo>
                        <a:pt x="41" y="49"/>
                      </a:lnTo>
                      <a:lnTo>
                        <a:pt x="31" y="59"/>
                      </a:lnTo>
                      <a:lnTo>
                        <a:pt x="22" y="74"/>
                      </a:lnTo>
                      <a:lnTo>
                        <a:pt x="14" y="90"/>
                      </a:lnTo>
                      <a:lnTo>
                        <a:pt x="12" y="106"/>
                      </a:lnTo>
                      <a:lnTo>
                        <a:pt x="7" y="126"/>
                      </a:lnTo>
                      <a:lnTo>
                        <a:pt x="2" y="147"/>
                      </a:lnTo>
                      <a:lnTo>
                        <a:pt x="0" y="173"/>
                      </a:lnTo>
                      <a:lnTo>
                        <a:pt x="1" y="193"/>
                      </a:lnTo>
                      <a:lnTo>
                        <a:pt x="5" y="212"/>
                      </a:lnTo>
                      <a:lnTo>
                        <a:pt x="12" y="228"/>
                      </a:lnTo>
                      <a:close/>
                    </a:path>
                  </a:pathLst>
                </a:custGeom>
                <a:solidFill>
                  <a:srgbClr val="A0A0A0"/>
                </a:solidFill>
                <a:ln w="3175">
                  <a:solidFill>
                    <a:srgbClr val="000000"/>
                  </a:solidFill>
                  <a:round/>
                  <a:headEnd/>
                  <a:tailEnd/>
                </a:ln>
              </p:spPr>
              <p:txBody>
                <a:bodyPr/>
                <a:lstStyle/>
                <a:p>
                  <a:endParaRPr lang="en-US" dirty="0"/>
                </a:p>
              </p:txBody>
            </p:sp>
          </p:grpSp>
          <p:grpSp>
            <p:nvGrpSpPr>
              <p:cNvPr id="161878" name="Group 113"/>
              <p:cNvGrpSpPr>
                <a:grpSpLocks/>
              </p:cNvGrpSpPr>
              <p:nvPr/>
            </p:nvGrpSpPr>
            <p:grpSpPr bwMode="auto">
              <a:xfrm>
                <a:off x="1729" y="1819"/>
                <a:ext cx="166" cy="51"/>
                <a:chOff x="1729" y="1819"/>
                <a:chExt cx="166" cy="51"/>
              </a:xfrm>
            </p:grpSpPr>
            <p:sp>
              <p:nvSpPr>
                <p:cNvPr id="161906" name="Freeform 114"/>
                <p:cNvSpPr>
                  <a:spLocks/>
                </p:cNvSpPr>
                <p:nvPr/>
              </p:nvSpPr>
              <p:spPr bwMode="auto">
                <a:xfrm>
                  <a:off x="1729" y="1819"/>
                  <a:ext cx="164" cy="39"/>
                </a:xfrm>
                <a:custGeom>
                  <a:avLst/>
                  <a:gdLst>
                    <a:gd name="T0" fmla="*/ 0 w 656"/>
                    <a:gd name="T1" fmla="*/ 0 h 154"/>
                    <a:gd name="T2" fmla="*/ 0 w 656"/>
                    <a:gd name="T3" fmla="*/ 0 h 154"/>
                    <a:gd name="T4" fmla="*/ 0 w 656"/>
                    <a:gd name="T5" fmla="*/ 0 h 154"/>
                    <a:gd name="T6" fmla="*/ 0 w 656"/>
                    <a:gd name="T7" fmla="*/ 0 h 154"/>
                    <a:gd name="T8" fmla="*/ 0 w 656"/>
                    <a:gd name="T9" fmla="*/ 0 h 154"/>
                    <a:gd name="T10" fmla="*/ 0 w 656"/>
                    <a:gd name="T11" fmla="*/ 0 h 154"/>
                    <a:gd name="T12" fmla="*/ 0 w 656"/>
                    <a:gd name="T13" fmla="*/ 0 h 154"/>
                    <a:gd name="T14" fmla="*/ 0 w 656"/>
                    <a:gd name="T15" fmla="*/ 0 h 154"/>
                    <a:gd name="T16" fmla="*/ 0 w 656"/>
                    <a:gd name="T17" fmla="*/ 0 h 154"/>
                    <a:gd name="T18" fmla="*/ 0 w 656"/>
                    <a:gd name="T19" fmla="*/ 0 h 154"/>
                    <a:gd name="T20" fmla="*/ 0 w 656"/>
                    <a:gd name="T21" fmla="*/ 0 h 154"/>
                    <a:gd name="T22" fmla="*/ 0 w 656"/>
                    <a:gd name="T23" fmla="*/ 0 h 154"/>
                    <a:gd name="T24" fmla="*/ 0 w 656"/>
                    <a:gd name="T25" fmla="*/ 0 h 154"/>
                    <a:gd name="T26" fmla="*/ 0 w 656"/>
                    <a:gd name="T27" fmla="*/ 0 h 154"/>
                    <a:gd name="T28" fmla="*/ 0 w 656"/>
                    <a:gd name="T29" fmla="*/ 0 h 154"/>
                    <a:gd name="T30" fmla="*/ 0 w 656"/>
                    <a:gd name="T31" fmla="*/ 0 h 154"/>
                    <a:gd name="T32" fmla="*/ 0 w 656"/>
                    <a:gd name="T33" fmla="*/ 0 h 154"/>
                    <a:gd name="T34" fmla="*/ 0 w 656"/>
                    <a:gd name="T35" fmla="*/ 0 h 154"/>
                    <a:gd name="T36" fmla="*/ 0 w 656"/>
                    <a:gd name="T37" fmla="*/ 0 h 154"/>
                    <a:gd name="T38" fmla="*/ 0 w 656"/>
                    <a:gd name="T39" fmla="*/ 0 h 154"/>
                    <a:gd name="T40" fmla="*/ 0 w 656"/>
                    <a:gd name="T41" fmla="*/ 0 h 154"/>
                    <a:gd name="T42" fmla="*/ 0 w 656"/>
                    <a:gd name="T43" fmla="*/ 0 h 154"/>
                    <a:gd name="T44" fmla="*/ 0 w 656"/>
                    <a:gd name="T45" fmla="*/ 0 h 154"/>
                    <a:gd name="T46" fmla="*/ 0 w 656"/>
                    <a:gd name="T47" fmla="*/ 0 h 154"/>
                    <a:gd name="T48" fmla="*/ 0 w 656"/>
                    <a:gd name="T49" fmla="*/ 0 h 154"/>
                    <a:gd name="T50" fmla="*/ 0 w 656"/>
                    <a:gd name="T51" fmla="*/ 0 h 154"/>
                    <a:gd name="T52" fmla="*/ 0 w 656"/>
                    <a:gd name="T53" fmla="*/ 0 h 154"/>
                    <a:gd name="T54" fmla="*/ 0 w 656"/>
                    <a:gd name="T55" fmla="*/ 0 h 154"/>
                    <a:gd name="T56" fmla="*/ 0 w 656"/>
                    <a:gd name="T57" fmla="*/ 0 h 154"/>
                    <a:gd name="T58" fmla="*/ 0 w 656"/>
                    <a:gd name="T59" fmla="*/ 0 h 154"/>
                    <a:gd name="T60" fmla="*/ 0 w 656"/>
                    <a:gd name="T61" fmla="*/ 0 h 154"/>
                    <a:gd name="T62" fmla="*/ 0 w 656"/>
                    <a:gd name="T63" fmla="*/ 0 h 154"/>
                    <a:gd name="T64" fmla="*/ 0 w 656"/>
                    <a:gd name="T65" fmla="*/ 0 h 15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56"/>
                    <a:gd name="T100" fmla="*/ 0 h 154"/>
                    <a:gd name="T101" fmla="*/ 656 w 656"/>
                    <a:gd name="T102" fmla="*/ 154 h 15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56" h="154">
                      <a:moveTo>
                        <a:pt x="313" y="0"/>
                      </a:moveTo>
                      <a:lnTo>
                        <a:pt x="355" y="6"/>
                      </a:lnTo>
                      <a:lnTo>
                        <a:pt x="389" y="18"/>
                      </a:lnTo>
                      <a:lnTo>
                        <a:pt x="426" y="34"/>
                      </a:lnTo>
                      <a:lnTo>
                        <a:pt x="478" y="49"/>
                      </a:lnTo>
                      <a:lnTo>
                        <a:pt x="515" y="49"/>
                      </a:lnTo>
                      <a:lnTo>
                        <a:pt x="566" y="61"/>
                      </a:lnTo>
                      <a:lnTo>
                        <a:pt x="608" y="73"/>
                      </a:lnTo>
                      <a:lnTo>
                        <a:pt x="653" y="90"/>
                      </a:lnTo>
                      <a:lnTo>
                        <a:pt x="656" y="112"/>
                      </a:lnTo>
                      <a:lnTo>
                        <a:pt x="637" y="135"/>
                      </a:lnTo>
                      <a:lnTo>
                        <a:pt x="599" y="150"/>
                      </a:lnTo>
                      <a:lnTo>
                        <a:pt x="552" y="153"/>
                      </a:lnTo>
                      <a:lnTo>
                        <a:pt x="392" y="154"/>
                      </a:lnTo>
                      <a:lnTo>
                        <a:pt x="332" y="150"/>
                      </a:lnTo>
                      <a:lnTo>
                        <a:pt x="273" y="145"/>
                      </a:lnTo>
                      <a:lnTo>
                        <a:pt x="218" y="130"/>
                      </a:lnTo>
                      <a:lnTo>
                        <a:pt x="186" y="122"/>
                      </a:lnTo>
                      <a:lnTo>
                        <a:pt x="186" y="142"/>
                      </a:lnTo>
                      <a:lnTo>
                        <a:pt x="39" y="143"/>
                      </a:lnTo>
                      <a:lnTo>
                        <a:pt x="17" y="123"/>
                      </a:lnTo>
                      <a:lnTo>
                        <a:pt x="3" y="90"/>
                      </a:lnTo>
                      <a:lnTo>
                        <a:pt x="0" y="66"/>
                      </a:lnTo>
                      <a:lnTo>
                        <a:pt x="3" y="31"/>
                      </a:lnTo>
                      <a:lnTo>
                        <a:pt x="8" y="5"/>
                      </a:lnTo>
                      <a:lnTo>
                        <a:pt x="44" y="5"/>
                      </a:lnTo>
                      <a:lnTo>
                        <a:pt x="89" y="21"/>
                      </a:lnTo>
                      <a:lnTo>
                        <a:pt x="138" y="37"/>
                      </a:lnTo>
                      <a:lnTo>
                        <a:pt x="173" y="38"/>
                      </a:lnTo>
                      <a:lnTo>
                        <a:pt x="211" y="31"/>
                      </a:lnTo>
                      <a:lnTo>
                        <a:pt x="254" y="21"/>
                      </a:lnTo>
                      <a:lnTo>
                        <a:pt x="334" y="33"/>
                      </a:lnTo>
                      <a:lnTo>
                        <a:pt x="313" y="0"/>
                      </a:lnTo>
                      <a:close/>
                    </a:path>
                  </a:pathLst>
                </a:custGeom>
                <a:solidFill>
                  <a:srgbClr val="606060"/>
                </a:solidFill>
                <a:ln w="3175">
                  <a:solidFill>
                    <a:srgbClr val="000000"/>
                  </a:solidFill>
                  <a:round/>
                  <a:headEnd/>
                  <a:tailEnd/>
                </a:ln>
              </p:spPr>
              <p:txBody>
                <a:bodyPr/>
                <a:lstStyle/>
                <a:p>
                  <a:endParaRPr lang="en-US" dirty="0"/>
                </a:p>
              </p:txBody>
            </p:sp>
            <p:sp>
              <p:nvSpPr>
                <p:cNvPr id="161907" name="Freeform 115"/>
                <p:cNvSpPr>
                  <a:spLocks/>
                </p:cNvSpPr>
                <p:nvPr/>
              </p:nvSpPr>
              <p:spPr bwMode="auto">
                <a:xfrm>
                  <a:off x="1731" y="1832"/>
                  <a:ext cx="164" cy="38"/>
                </a:xfrm>
                <a:custGeom>
                  <a:avLst/>
                  <a:gdLst>
                    <a:gd name="T0" fmla="*/ 0 w 656"/>
                    <a:gd name="T1" fmla="*/ 0 h 154"/>
                    <a:gd name="T2" fmla="*/ 0 w 656"/>
                    <a:gd name="T3" fmla="*/ 0 h 154"/>
                    <a:gd name="T4" fmla="*/ 0 w 656"/>
                    <a:gd name="T5" fmla="*/ 0 h 154"/>
                    <a:gd name="T6" fmla="*/ 0 w 656"/>
                    <a:gd name="T7" fmla="*/ 0 h 154"/>
                    <a:gd name="T8" fmla="*/ 0 w 656"/>
                    <a:gd name="T9" fmla="*/ 0 h 154"/>
                    <a:gd name="T10" fmla="*/ 0 w 656"/>
                    <a:gd name="T11" fmla="*/ 0 h 154"/>
                    <a:gd name="T12" fmla="*/ 0 w 656"/>
                    <a:gd name="T13" fmla="*/ 0 h 154"/>
                    <a:gd name="T14" fmla="*/ 0 w 656"/>
                    <a:gd name="T15" fmla="*/ 0 h 154"/>
                    <a:gd name="T16" fmla="*/ 0 w 656"/>
                    <a:gd name="T17" fmla="*/ 0 h 154"/>
                    <a:gd name="T18" fmla="*/ 0 w 656"/>
                    <a:gd name="T19" fmla="*/ 0 h 154"/>
                    <a:gd name="T20" fmla="*/ 0 w 656"/>
                    <a:gd name="T21" fmla="*/ 0 h 154"/>
                    <a:gd name="T22" fmla="*/ 0 w 656"/>
                    <a:gd name="T23" fmla="*/ 0 h 154"/>
                    <a:gd name="T24" fmla="*/ 0 w 656"/>
                    <a:gd name="T25" fmla="*/ 0 h 154"/>
                    <a:gd name="T26" fmla="*/ 0 w 656"/>
                    <a:gd name="T27" fmla="*/ 0 h 154"/>
                    <a:gd name="T28" fmla="*/ 0 w 656"/>
                    <a:gd name="T29" fmla="*/ 0 h 154"/>
                    <a:gd name="T30" fmla="*/ 0 w 656"/>
                    <a:gd name="T31" fmla="*/ 0 h 154"/>
                    <a:gd name="T32" fmla="*/ 0 w 656"/>
                    <a:gd name="T33" fmla="*/ 0 h 154"/>
                    <a:gd name="T34" fmla="*/ 0 w 656"/>
                    <a:gd name="T35" fmla="*/ 0 h 154"/>
                    <a:gd name="T36" fmla="*/ 0 w 656"/>
                    <a:gd name="T37" fmla="*/ 0 h 154"/>
                    <a:gd name="T38" fmla="*/ 0 w 656"/>
                    <a:gd name="T39" fmla="*/ 0 h 154"/>
                    <a:gd name="T40" fmla="*/ 0 w 656"/>
                    <a:gd name="T41" fmla="*/ 0 h 154"/>
                    <a:gd name="T42" fmla="*/ 0 w 656"/>
                    <a:gd name="T43" fmla="*/ 0 h 154"/>
                    <a:gd name="T44" fmla="*/ 0 w 656"/>
                    <a:gd name="T45" fmla="*/ 0 h 154"/>
                    <a:gd name="T46" fmla="*/ 0 w 656"/>
                    <a:gd name="T47" fmla="*/ 0 h 154"/>
                    <a:gd name="T48" fmla="*/ 0 w 656"/>
                    <a:gd name="T49" fmla="*/ 0 h 154"/>
                    <a:gd name="T50" fmla="*/ 0 w 656"/>
                    <a:gd name="T51" fmla="*/ 0 h 154"/>
                    <a:gd name="T52" fmla="*/ 0 w 656"/>
                    <a:gd name="T53" fmla="*/ 0 h 154"/>
                    <a:gd name="T54" fmla="*/ 0 w 656"/>
                    <a:gd name="T55" fmla="*/ 0 h 154"/>
                    <a:gd name="T56" fmla="*/ 0 w 656"/>
                    <a:gd name="T57" fmla="*/ 0 h 154"/>
                    <a:gd name="T58" fmla="*/ 0 w 656"/>
                    <a:gd name="T59" fmla="*/ 0 h 154"/>
                    <a:gd name="T60" fmla="*/ 0 w 656"/>
                    <a:gd name="T61" fmla="*/ 0 h 154"/>
                    <a:gd name="T62" fmla="*/ 0 w 656"/>
                    <a:gd name="T63" fmla="*/ 0 h 154"/>
                    <a:gd name="T64" fmla="*/ 0 w 656"/>
                    <a:gd name="T65" fmla="*/ 0 h 15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56"/>
                    <a:gd name="T100" fmla="*/ 0 h 154"/>
                    <a:gd name="T101" fmla="*/ 656 w 656"/>
                    <a:gd name="T102" fmla="*/ 154 h 15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56" h="154">
                      <a:moveTo>
                        <a:pt x="313" y="0"/>
                      </a:moveTo>
                      <a:lnTo>
                        <a:pt x="356" y="6"/>
                      </a:lnTo>
                      <a:lnTo>
                        <a:pt x="390" y="19"/>
                      </a:lnTo>
                      <a:lnTo>
                        <a:pt x="426" y="34"/>
                      </a:lnTo>
                      <a:lnTo>
                        <a:pt x="479" y="50"/>
                      </a:lnTo>
                      <a:lnTo>
                        <a:pt x="515" y="50"/>
                      </a:lnTo>
                      <a:lnTo>
                        <a:pt x="566" y="61"/>
                      </a:lnTo>
                      <a:lnTo>
                        <a:pt x="609" y="73"/>
                      </a:lnTo>
                      <a:lnTo>
                        <a:pt x="653" y="91"/>
                      </a:lnTo>
                      <a:lnTo>
                        <a:pt x="656" y="111"/>
                      </a:lnTo>
                      <a:lnTo>
                        <a:pt x="638" y="134"/>
                      </a:lnTo>
                      <a:lnTo>
                        <a:pt x="599" y="149"/>
                      </a:lnTo>
                      <a:lnTo>
                        <a:pt x="552" y="153"/>
                      </a:lnTo>
                      <a:lnTo>
                        <a:pt x="392" y="154"/>
                      </a:lnTo>
                      <a:lnTo>
                        <a:pt x="331" y="150"/>
                      </a:lnTo>
                      <a:lnTo>
                        <a:pt x="273" y="143"/>
                      </a:lnTo>
                      <a:lnTo>
                        <a:pt x="218" y="129"/>
                      </a:lnTo>
                      <a:lnTo>
                        <a:pt x="186" y="122"/>
                      </a:lnTo>
                      <a:lnTo>
                        <a:pt x="186" y="140"/>
                      </a:lnTo>
                      <a:lnTo>
                        <a:pt x="40" y="141"/>
                      </a:lnTo>
                      <a:lnTo>
                        <a:pt x="17" y="123"/>
                      </a:lnTo>
                      <a:lnTo>
                        <a:pt x="4" y="91"/>
                      </a:lnTo>
                      <a:lnTo>
                        <a:pt x="0" y="66"/>
                      </a:lnTo>
                      <a:lnTo>
                        <a:pt x="4" y="31"/>
                      </a:lnTo>
                      <a:lnTo>
                        <a:pt x="9" y="5"/>
                      </a:lnTo>
                      <a:lnTo>
                        <a:pt x="44" y="5"/>
                      </a:lnTo>
                      <a:lnTo>
                        <a:pt x="89" y="22"/>
                      </a:lnTo>
                      <a:lnTo>
                        <a:pt x="138" y="37"/>
                      </a:lnTo>
                      <a:lnTo>
                        <a:pt x="173" y="38"/>
                      </a:lnTo>
                      <a:lnTo>
                        <a:pt x="211" y="31"/>
                      </a:lnTo>
                      <a:lnTo>
                        <a:pt x="254" y="22"/>
                      </a:lnTo>
                      <a:lnTo>
                        <a:pt x="333" y="33"/>
                      </a:lnTo>
                      <a:lnTo>
                        <a:pt x="313" y="0"/>
                      </a:lnTo>
                      <a:close/>
                    </a:path>
                  </a:pathLst>
                </a:custGeom>
                <a:solidFill>
                  <a:srgbClr val="808080"/>
                </a:solidFill>
                <a:ln w="3175">
                  <a:solidFill>
                    <a:srgbClr val="000000"/>
                  </a:solidFill>
                  <a:round/>
                  <a:headEnd/>
                  <a:tailEnd/>
                </a:ln>
              </p:spPr>
              <p:txBody>
                <a:bodyPr/>
                <a:lstStyle/>
                <a:p>
                  <a:endParaRPr lang="en-US" dirty="0"/>
                </a:p>
              </p:txBody>
            </p:sp>
          </p:grpSp>
          <p:grpSp>
            <p:nvGrpSpPr>
              <p:cNvPr id="161879" name="Group 116"/>
              <p:cNvGrpSpPr>
                <a:grpSpLocks/>
              </p:cNvGrpSpPr>
              <p:nvPr/>
            </p:nvGrpSpPr>
            <p:grpSpPr bwMode="auto">
              <a:xfrm>
                <a:off x="1682" y="1372"/>
                <a:ext cx="130" cy="473"/>
                <a:chOff x="1682" y="1372"/>
                <a:chExt cx="130" cy="473"/>
              </a:xfrm>
            </p:grpSpPr>
            <p:sp>
              <p:nvSpPr>
                <p:cNvPr id="161904" name="Freeform 117"/>
                <p:cNvSpPr>
                  <a:spLocks/>
                </p:cNvSpPr>
                <p:nvPr/>
              </p:nvSpPr>
              <p:spPr bwMode="auto">
                <a:xfrm>
                  <a:off x="1682" y="1372"/>
                  <a:ext cx="130" cy="473"/>
                </a:xfrm>
                <a:custGeom>
                  <a:avLst/>
                  <a:gdLst>
                    <a:gd name="T0" fmla="*/ 0 w 522"/>
                    <a:gd name="T1" fmla="*/ 0 h 1892"/>
                    <a:gd name="T2" fmla="*/ 0 w 522"/>
                    <a:gd name="T3" fmla="*/ 0 h 1892"/>
                    <a:gd name="T4" fmla="*/ 0 w 522"/>
                    <a:gd name="T5" fmla="*/ 0 h 1892"/>
                    <a:gd name="T6" fmla="*/ 0 w 522"/>
                    <a:gd name="T7" fmla="*/ 0 h 1892"/>
                    <a:gd name="T8" fmla="*/ 0 w 522"/>
                    <a:gd name="T9" fmla="*/ 0 h 1892"/>
                    <a:gd name="T10" fmla="*/ 0 w 522"/>
                    <a:gd name="T11" fmla="*/ 0 h 1892"/>
                    <a:gd name="T12" fmla="*/ 0 w 522"/>
                    <a:gd name="T13" fmla="*/ 0 h 1892"/>
                    <a:gd name="T14" fmla="*/ 0 w 522"/>
                    <a:gd name="T15" fmla="*/ 0 h 1892"/>
                    <a:gd name="T16" fmla="*/ 0 w 522"/>
                    <a:gd name="T17" fmla="*/ 0 h 1892"/>
                    <a:gd name="T18" fmla="*/ 0 w 522"/>
                    <a:gd name="T19" fmla="*/ 0 h 1892"/>
                    <a:gd name="T20" fmla="*/ 0 w 522"/>
                    <a:gd name="T21" fmla="*/ 0 h 1892"/>
                    <a:gd name="T22" fmla="*/ 0 w 522"/>
                    <a:gd name="T23" fmla="*/ 0 h 1892"/>
                    <a:gd name="T24" fmla="*/ 0 w 522"/>
                    <a:gd name="T25" fmla="*/ 0 h 1892"/>
                    <a:gd name="T26" fmla="*/ 0 w 522"/>
                    <a:gd name="T27" fmla="*/ 0 h 1892"/>
                    <a:gd name="T28" fmla="*/ 0 w 522"/>
                    <a:gd name="T29" fmla="*/ 0 h 1892"/>
                    <a:gd name="T30" fmla="*/ 0 w 522"/>
                    <a:gd name="T31" fmla="*/ 0 h 1892"/>
                    <a:gd name="T32" fmla="*/ 0 w 522"/>
                    <a:gd name="T33" fmla="*/ 0 h 1892"/>
                    <a:gd name="T34" fmla="*/ 0 w 522"/>
                    <a:gd name="T35" fmla="*/ 0 h 1892"/>
                    <a:gd name="T36" fmla="*/ 0 w 522"/>
                    <a:gd name="T37" fmla="*/ 0 h 1892"/>
                    <a:gd name="T38" fmla="*/ 0 w 522"/>
                    <a:gd name="T39" fmla="*/ 0 h 1892"/>
                    <a:gd name="T40" fmla="*/ 0 w 522"/>
                    <a:gd name="T41" fmla="*/ 0 h 1892"/>
                    <a:gd name="T42" fmla="*/ 0 w 522"/>
                    <a:gd name="T43" fmla="*/ 0 h 1892"/>
                    <a:gd name="T44" fmla="*/ 0 w 522"/>
                    <a:gd name="T45" fmla="*/ 0 h 1892"/>
                    <a:gd name="T46" fmla="*/ 0 w 522"/>
                    <a:gd name="T47" fmla="*/ 0 h 1892"/>
                    <a:gd name="T48" fmla="*/ 0 w 522"/>
                    <a:gd name="T49" fmla="*/ 0 h 1892"/>
                    <a:gd name="T50" fmla="*/ 0 w 522"/>
                    <a:gd name="T51" fmla="*/ 0 h 1892"/>
                    <a:gd name="T52" fmla="*/ 0 w 522"/>
                    <a:gd name="T53" fmla="*/ 0 h 1892"/>
                    <a:gd name="T54" fmla="*/ 0 w 522"/>
                    <a:gd name="T55" fmla="*/ 0 h 1892"/>
                    <a:gd name="T56" fmla="*/ 0 w 522"/>
                    <a:gd name="T57" fmla="*/ 0 h 1892"/>
                    <a:gd name="T58" fmla="*/ 0 w 522"/>
                    <a:gd name="T59" fmla="*/ 0 h 1892"/>
                    <a:gd name="T60" fmla="*/ 0 w 522"/>
                    <a:gd name="T61" fmla="*/ 0 h 1892"/>
                    <a:gd name="T62" fmla="*/ 0 w 522"/>
                    <a:gd name="T63" fmla="*/ 0 h 1892"/>
                    <a:gd name="T64" fmla="*/ 0 w 522"/>
                    <a:gd name="T65" fmla="*/ 0 h 1892"/>
                    <a:gd name="T66" fmla="*/ 0 w 522"/>
                    <a:gd name="T67" fmla="*/ 0 h 1892"/>
                    <a:gd name="T68" fmla="*/ 0 w 522"/>
                    <a:gd name="T69" fmla="*/ 0 h 1892"/>
                    <a:gd name="T70" fmla="*/ 0 w 522"/>
                    <a:gd name="T71" fmla="*/ 0 h 1892"/>
                    <a:gd name="T72" fmla="*/ 0 w 522"/>
                    <a:gd name="T73" fmla="*/ 0 h 1892"/>
                    <a:gd name="T74" fmla="*/ 0 w 522"/>
                    <a:gd name="T75" fmla="*/ 0 h 1892"/>
                    <a:gd name="T76" fmla="*/ 0 w 522"/>
                    <a:gd name="T77" fmla="*/ 0 h 1892"/>
                    <a:gd name="T78" fmla="*/ 0 w 522"/>
                    <a:gd name="T79" fmla="*/ 0 h 1892"/>
                    <a:gd name="T80" fmla="*/ 0 w 522"/>
                    <a:gd name="T81" fmla="*/ 0 h 1892"/>
                    <a:gd name="T82" fmla="*/ 0 w 522"/>
                    <a:gd name="T83" fmla="*/ 0 h 1892"/>
                    <a:gd name="T84" fmla="*/ 0 w 522"/>
                    <a:gd name="T85" fmla="*/ 0 h 1892"/>
                    <a:gd name="T86" fmla="*/ 0 w 522"/>
                    <a:gd name="T87" fmla="*/ 0 h 1892"/>
                    <a:gd name="T88" fmla="*/ 0 w 522"/>
                    <a:gd name="T89" fmla="*/ 0 h 1892"/>
                    <a:gd name="T90" fmla="*/ 0 w 522"/>
                    <a:gd name="T91" fmla="*/ 0 h 1892"/>
                    <a:gd name="T92" fmla="*/ 0 w 522"/>
                    <a:gd name="T93" fmla="*/ 0 h 1892"/>
                    <a:gd name="T94" fmla="*/ 0 w 522"/>
                    <a:gd name="T95" fmla="*/ 0 h 1892"/>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22"/>
                    <a:gd name="T145" fmla="*/ 0 h 1892"/>
                    <a:gd name="T146" fmla="*/ 522 w 522"/>
                    <a:gd name="T147" fmla="*/ 1892 h 1892"/>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22" h="1892">
                      <a:moveTo>
                        <a:pt x="148" y="0"/>
                      </a:moveTo>
                      <a:lnTo>
                        <a:pt x="203" y="81"/>
                      </a:lnTo>
                      <a:lnTo>
                        <a:pt x="245" y="155"/>
                      </a:lnTo>
                      <a:lnTo>
                        <a:pt x="264" y="210"/>
                      </a:lnTo>
                      <a:lnTo>
                        <a:pt x="373" y="445"/>
                      </a:lnTo>
                      <a:lnTo>
                        <a:pt x="416" y="586"/>
                      </a:lnTo>
                      <a:lnTo>
                        <a:pt x="423" y="721"/>
                      </a:lnTo>
                      <a:lnTo>
                        <a:pt x="429" y="912"/>
                      </a:lnTo>
                      <a:lnTo>
                        <a:pt x="435" y="1018"/>
                      </a:lnTo>
                      <a:lnTo>
                        <a:pt x="457" y="1100"/>
                      </a:lnTo>
                      <a:lnTo>
                        <a:pt x="468" y="1171"/>
                      </a:lnTo>
                      <a:lnTo>
                        <a:pt x="466" y="1239"/>
                      </a:lnTo>
                      <a:lnTo>
                        <a:pt x="449" y="1289"/>
                      </a:lnTo>
                      <a:lnTo>
                        <a:pt x="441" y="1350"/>
                      </a:lnTo>
                      <a:lnTo>
                        <a:pt x="447" y="1448"/>
                      </a:lnTo>
                      <a:lnTo>
                        <a:pt x="450" y="1616"/>
                      </a:lnTo>
                      <a:lnTo>
                        <a:pt x="460" y="1695"/>
                      </a:lnTo>
                      <a:lnTo>
                        <a:pt x="486" y="1768"/>
                      </a:lnTo>
                      <a:lnTo>
                        <a:pt x="522" y="1842"/>
                      </a:lnTo>
                      <a:lnTo>
                        <a:pt x="454" y="1867"/>
                      </a:lnTo>
                      <a:lnTo>
                        <a:pt x="379" y="1892"/>
                      </a:lnTo>
                      <a:lnTo>
                        <a:pt x="324" y="1886"/>
                      </a:lnTo>
                      <a:lnTo>
                        <a:pt x="213" y="1861"/>
                      </a:lnTo>
                      <a:lnTo>
                        <a:pt x="200" y="1771"/>
                      </a:lnTo>
                      <a:lnTo>
                        <a:pt x="190" y="1694"/>
                      </a:lnTo>
                      <a:lnTo>
                        <a:pt x="196" y="1640"/>
                      </a:lnTo>
                      <a:lnTo>
                        <a:pt x="205" y="1566"/>
                      </a:lnTo>
                      <a:lnTo>
                        <a:pt x="196" y="1498"/>
                      </a:lnTo>
                      <a:lnTo>
                        <a:pt x="172" y="1430"/>
                      </a:lnTo>
                      <a:lnTo>
                        <a:pt x="154" y="1381"/>
                      </a:lnTo>
                      <a:lnTo>
                        <a:pt x="148" y="1300"/>
                      </a:lnTo>
                      <a:lnTo>
                        <a:pt x="135" y="1258"/>
                      </a:lnTo>
                      <a:lnTo>
                        <a:pt x="123" y="1103"/>
                      </a:lnTo>
                      <a:lnTo>
                        <a:pt x="105" y="981"/>
                      </a:lnTo>
                      <a:lnTo>
                        <a:pt x="92" y="887"/>
                      </a:lnTo>
                      <a:lnTo>
                        <a:pt x="74" y="850"/>
                      </a:lnTo>
                      <a:lnTo>
                        <a:pt x="54" y="749"/>
                      </a:lnTo>
                      <a:lnTo>
                        <a:pt x="40" y="630"/>
                      </a:lnTo>
                      <a:lnTo>
                        <a:pt x="46" y="524"/>
                      </a:lnTo>
                      <a:lnTo>
                        <a:pt x="42" y="456"/>
                      </a:lnTo>
                      <a:lnTo>
                        <a:pt x="24" y="369"/>
                      </a:lnTo>
                      <a:lnTo>
                        <a:pt x="18" y="289"/>
                      </a:lnTo>
                      <a:lnTo>
                        <a:pt x="10" y="193"/>
                      </a:lnTo>
                      <a:lnTo>
                        <a:pt x="0" y="112"/>
                      </a:lnTo>
                      <a:lnTo>
                        <a:pt x="15" y="66"/>
                      </a:lnTo>
                      <a:lnTo>
                        <a:pt x="43" y="34"/>
                      </a:lnTo>
                      <a:lnTo>
                        <a:pt x="88" y="10"/>
                      </a:lnTo>
                      <a:lnTo>
                        <a:pt x="148" y="0"/>
                      </a:lnTo>
                      <a:close/>
                    </a:path>
                  </a:pathLst>
                </a:custGeom>
                <a:solidFill>
                  <a:srgbClr val="0000FF"/>
                </a:solidFill>
                <a:ln w="3175">
                  <a:solidFill>
                    <a:srgbClr val="000000"/>
                  </a:solidFill>
                  <a:round/>
                  <a:headEnd/>
                  <a:tailEnd/>
                </a:ln>
              </p:spPr>
              <p:txBody>
                <a:bodyPr/>
                <a:lstStyle/>
                <a:p>
                  <a:endParaRPr lang="en-US" dirty="0"/>
                </a:p>
              </p:txBody>
            </p:sp>
            <p:sp>
              <p:nvSpPr>
                <p:cNvPr id="161905" name="Freeform 118"/>
                <p:cNvSpPr>
                  <a:spLocks/>
                </p:cNvSpPr>
                <p:nvPr/>
              </p:nvSpPr>
              <p:spPr bwMode="auto">
                <a:xfrm>
                  <a:off x="1699" y="1503"/>
                  <a:ext cx="32" cy="196"/>
                </a:xfrm>
                <a:custGeom>
                  <a:avLst/>
                  <a:gdLst>
                    <a:gd name="T0" fmla="*/ 0 w 129"/>
                    <a:gd name="T1" fmla="*/ 0 h 782"/>
                    <a:gd name="T2" fmla="*/ 0 w 129"/>
                    <a:gd name="T3" fmla="*/ 0 h 782"/>
                    <a:gd name="T4" fmla="*/ 0 w 129"/>
                    <a:gd name="T5" fmla="*/ 0 h 782"/>
                    <a:gd name="T6" fmla="*/ 0 w 129"/>
                    <a:gd name="T7" fmla="*/ 0 h 782"/>
                    <a:gd name="T8" fmla="*/ 0 w 129"/>
                    <a:gd name="T9" fmla="*/ 0 h 782"/>
                    <a:gd name="T10" fmla="*/ 0 w 129"/>
                    <a:gd name="T11" fmla="*/ 0 h 782"/>
                    <a:gd name="T12" fmla="*/ 0 w 129"/>
                    <a:gd name="T13" fmla="*/ 0 h 782"/>
                    <a:gd name="T14" fmla="*/ 0 w 129"/>
                    <a:gd name="T15" fmla="*/ 0 h 782"/>
                    <a:gd name="T16" fmla="*/ 0 w 129"/>
                    <a:gd name="T17" fmla="*/ 0 h 782"/>
                    <a:gd name="T18" fmla="*/ 0 w 129"/>
                    <a:gd name="T19" fmla="*/ 0 h 782"/>
                    <a:gd name="T20" fmla="*/ 0 w 129"/>
                    <a:gd name="T21" fmla="*/ 0 h 782"/>
                    <a:gd name="T22" fmla="*/ 0 w 129"/>
                    <a:gd name="T23" fmla="*/ 0 h 782"/>
                    <a:gd name="T24" fmla="*/ 0 w 129"/>
                    <a:gd name="T25" fmla="*/ 0 h 782"/>
                    <a:gd name="T26" fmla="*/ 0 w 129"/>
                    <a:gd name="T27" fmla="*/ 0 h 782"/>
                    <a:gd name="T28" fmla="*/ 0 w 129"/>
                    <a:gd name="T29" fmla="*/ 0 h 782"/>
                    <a:gd name="T30" fmla="*/ 0 w 129"/>
                    <a:gd name="T31" fmla="*/ 0 h 78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29"/>
                    <a:gd name="T49" fmla="*/ 0 h 782"/>
                    <a:gd name="T50" fmla="*/ 129 w 129"/>
                    <a:gd name="T51" fmla="*/ 782 h 78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29" h="782">
                      <a:moveTo>
                        <a:pt x="99" y="782"/>
                      </a:moveTo>
                      <a:lnTo>
                        <a:pt x="99" y="678"/>
                      </a:lnTo>
                      <a:lnTo>
                        <a:pt x="117" y="623"/>
                      </a:lnTo>
                      <a:lnTo>
                        <a:pt x="129" y="573"/>
                      </a:lnTo>
                      <a:lnTo>
                        <a:pt x="99" y="518"/>
                      </a:lnTo>
                      <a:lnTo>
                        <a:pt x="99" y="494"/>
                      </a:lnTo>
                      <a:lnTo>
                        <a:pt x="87" y="450"/>
                      </a:lnTo>
                      <a:lnTo>
                        <a:pt x="68" y="412"/>
                      </a:lnTo>
                      <a:lnTo>
                        <a:pt x="75" y="357"/>
                      </a:lnTo>
                      <a:lnTo>
                        <a:pt x="50" y="326"/>
                      </a:lnTo>
                      <a:lnTo>
                        <a:pt x="38" y="270"/>
                      </a:lnTo>
                      <a:lnTo>
                        <a:pt x="38" y="209"/>
                      </a:lnTo>
                      <a:lnTo>
                        <a:pt x="31" y="147"/>
                      </a:lnTo>
                      <a:lnTo>
                        <a:pt x="13" y="86"/>
                      </a:lnTo>
                      <a:lnTo>
                        <a:pt x="0" y="19"/>
                      </a:lnTo>
                      <a:lnTo>
                        <a:pt x="0"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grpSp>
          <p:grpSp>
            <p:nvGrpSpPr>
              <p:cNvPr id="161880" name="Group 119"/>
              <p:cNvGrpSpPr>
                <a:grpSpLocks/>
              </p:cNvGrpSpPr>
              <p:nvPr/>
            </p:nvGrpSpPr>
            <p:grpSpPr bwMode="auto">
              <a:xfrm>
                <a:off x="1708" y="1346"/>
                <a:ext cx="334" cy="257"/>
                <a:chOff x="1708" y="1346"/>
                <a:chExt cx="334" cy="257"/>
              </a:xfrm>
            </p:grpSpPr>
            <p:sp>
              <p:nvSpPr>
                <p:cNvPr id="161881" name="Freeform 120"/>
                <p:cNvSpPr>
                  <a:spLocks/>
                </p:cNvSpPr>
                <p:nvPr/>
              </p:nvSpPr>
              <p:spPr bwMode="auto">
                <a:xfrm>
                  <a:off x="1910" y="1514"/>
                  <a:ext cx="123" cy="68"/>
                </a:xfrm>
                <a:custGeom>
                  <a:avLst/>
                  <a:gdLst>
                    <a:gd name="T0" fmla="*/ 0 w 490"/>
                    <a:gd name="T1" fmla="*/ 0 h 273"/>
                    <a:gd name="T2" fmla="*/ 0 w 490"/>
                    <a:gd name="T3" fmla="*/ 0 h 273"/>
                    <a:gd name="T4" fmla="*/ 0 w 490"/>
                    <a:gd name="T5" fmla="*/ 0 h 273"/>
                    <a:gd name="T6" fmla="*/ 0 w 490"/>
                    <a:gd name="T7" fmla="*/ 0 h 273"/>
                    <a:gd name="T8" fmla="*/ 0 w 490"/>
                    <a:gd name="T9" fmla="*/ 0 h 273"/>
                    <a:gd name="T10" fmla="*/ 0 w 490"/>
                    <a:gd name="T11" fmla="*/ 0 h 273"/>
                    <a:gd name="T12" fmla="*/ 0 w 490"/>
                    <a:gd name="T13" fmla="*/ 0 h 273"/>
                    <a:gd name="T14" fmla="*/ 0 w 490"/>
                    <a:gd name="T15" fmla="*/ 0 h 273"/>
                    <a:gd name="T16" fmla="*/ 0 w 490"/>
                    <a:gd name="T17" fmla="*/ 0 h 273"/>
                    <a:gd name="T18" fmla="*/ 0 w 490"/>
                    <a:gd name="T19" fmla="*/ 0 h 273"/>
                    <a:gd name="T20" fmla="*/ 0 w 490"/>
                    <a:gd name="T21" fmla="*/ 0 h 273"/>
                    <a:gd name="T22" fmla="*/ 0 w 490"/>
                    <a:gd name="T23" fmla="*/ 0 h 273"/>
                    <a:gd name="T24" fmla="*/ 0 w 490"/>
                    <a:gd name="T25" fmla="*/ 0 h 273"/>
                    <a:gd name="T26" fmla="*/ 0 w 490"/>
                    <a:gd name="T27" fmla="*/ 0 h 273"/>
                    <a:gd name="T28" fmla="*/ 0 w 490"/>
                    <a:gd name="T29" fmla="*/ 0 h 273"/>
                    <a:gd name="T30" fmla="*/ 0 w 490"/>
                    <a:gd name="T31" fmla="*/ 0 h 273"/>
                    <a:gd name="T32" fmla="*/ 0 w 490"/>
                    <a:gd name="T33" fmla="*/ 0 h 273"/>
                    <a:gd name="T34" fmla="*/ 0 w 490"/>
                    <a:gd name="T35" fmla="*/ 0 h 273"/>
                    <a:gd name="T36" fmla="*/ 0 w 490"/>
                    <a:gd name="T37" fmla="*/ 0 h 273"/>
                    <a:gd name="T38" fmla="*/ 0 w 490"/>
                    <a:gd name="T39" fmla="*/ 0 h 27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90"/>
                    <a:gd name="T61" fmla="*/ 0 h 273"/>
                    <a:gd name="T62" fmla="*/ 490 w 490"/>
                    <a:gd name="T63" fmla="*/ 273 h 27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90" h="273">
                      <a:moveTo>
                        <a:pt x="416" y="0"/>
                      </a:moveTo>
                      <a:lnTo>
                        <a:pt x="484" y="49"/>
                      </a:lnTo>
                      <a:lnTo>
                        <a:pt x="490" y="73"/>
                      </a:lnTo>
                      <a:lnTo>
                        <a:pt x="486" y="111"/>
                      </a:lnTo>
                      <a:lnTo>
                        <a:pt x="474" y="141"/>
                      </a:lnTo>
                      <a:lnTo>
                        <a:pt x="453" y="170"/>
                      </a:lnTo>
                      <a:lnTo>
                        <a:pt x="415" y="200"/>
                      </a:lnTo>
                      <a:lnTo>
                        <a:pt x="364" y="227"/>
                      </a:lnTo>
                      <a:lnTo>
                        <a:pt x="301" y="253"/>
                      </a:lnTo>
                      <a:lnTo>
                        <a:pt x="240" y="269"/>
                      </a:lnTo>
                      <a:lnTo>
                        <a:pt x="171" y="273"/>
                      </a:lnTo>
                      <a:lnTo>
                        <a:pt x="117" y="270"/>
                      </a:lnTo>
                      <a:lnTo>
                        <a:pt x="61" y="246"/>
                      </a:lnTo>
                      <a:lnTo>
                        <a:pt x="0" y="216"/>
                      </a:lnTo>
                      <a:lnTo>
                        <a:pt x="86" y="233"/>
                      </a:lnTo>
                      <a:lnTo>
                        <a:pt x="178" y="239"/>
                      </a:lnTo>
                      <a:lnTo>
                        <a:pt x="246" y="216"/>
                      </a:lnTo>
                      <a:lnTo>
                        <a:pt x="325" y="179"/>
                      </a:lnTo>
                      <a:lnTo>
                        <a:pt x="380" y="123"/>
                      </a:lnTo>
                      <a:lnTo>
                        <a:pt x="416" y="0"/>
                      </a:lnTo>
                      <a:close/>
                    </a:path>
                  </a:pathLst>
                </a:custGeom>
                <a:solidFill>
                  <a:srgbClr val="000080"/>
                </a:solidFill>
                <a:ln w="3175">
                  <a:solidFill>
                    <a:srgbClr val="000000"/>
                  </a:solidFill>
                  <a:round/>
                  <a:headEnd/>
                  <a:tailEnd/>
                </a:ln>
              </p:spPr>
              <p:txBody>
                <a:bodyPr/>
                <a:lstStyle/>
                <a:p>
                  <a:endParaRPr lang="en-US" dirty="0"/>
                </a:p>
              </p:txBody>
            </p:sp>
            <p:sp>
              <p:nvSpPr>
                <p:cNvPr id="161882" name="Freeform 121"/>
                <p:cNvSpPr>
                  <a:spLocks/>
                </p:cNvSpPr>
                <p:nvPr/>
              </p:nvSpPr>
              <p:spPr bwMode="auto">
                <a:xfrm>
                  <a:off x="1990" y="1514"/>
                  <a:ext cx="52" cy="52"/>
                </a:xfrm>
                <a:custGeom>
                  <a:avLst/>
                  <a:gdLst>
                    <a:gd name="T0" fmla="*/ 0 w 209"/>
                    <a:gd name="T1" fmla="*/ 0 h 208"/>
                    <a:gd name="T2" fmla="*/ 0 w 209"/>
                    <a:gd name="T3" fmla="*/ 0 h 208"/>
                    <a:gd name="T4" fmla="*/ 0 w 209"/>
                    <a:gd name="T5" fmla="*/ 0 h 208"/>
                    <a:gd name="T6" fmla="*/ 0 w 209"/>
                    <a:gd name="T7" fmla="*/ 0 h 208"/>
                    <a:gd name="T8" fmla="*/ 0 w 209"/>
                    <a:gd name="T9" fmla="*/ 0 h 208"/>
                    <a:gd name="T10" fmla="*/ 0 w 209"/>
                    <a:gd name="T11" fmla="*/ 0 h 208"/>
                    <a:gd name="T12" fmla="*/ 0 w 209"/>
                    <a:gd name="T13" fmla="*/ 0 h 208"/>
                    <a:gd name="T14" fmla="*/ 0 w 209"/>
                    <a:gd name="T15" fmla="*/ 0 h 208"/>
                    <a:gd name="T16" fmla="*/ 0 w 209"/>
                    <a:gd name="T17" fmla="*/ 0 h 208"/>
                    <a:gd name="T18" fmla="*/ 0 w 209"/>
                    <a:gd name="T19" fmla="*/ 0 h 208"/>
                    <a:gd name="T20" fmla="*/ 0 w 209"/>
                    <a:gd name="T21" fmla="*/ 0 h 208"/>
                    <a:gd name="T22" fmla="*/ 0 w 209"/>
                    <a:gd name="T23" fmla="*/ 0 h 208"/>
                    <a:gd name="T24" fmla="*/ 0 w 209"/>
                    <a:gd name="T25" fmla="*/ 0 h 208"/>
                    <a:gd name="T26" fmla="*/ 0 w 209"/>
                    <a:gd name="T27" fmla="*/ 0 h 208"/>
                    <a:gd name="T28" fmla="*/ 0 w 209"/>
                    <a:gd name="T29" fmla="*/ 0 h 208"/>
                    <a:gd name="T30" fmla="*/ 0 w 209"/>
                    <a:gd name="T31" fmla="*/ 0 h 208"/>
                    <a:gd name="T32" fmla="*/ 0 w 209"/>
                    <a:gd name="T33" fmla="*/ 0 h 208"/>
                    <a:gd name="T34" fmla="*/ 0 w 209"/>
                    <a:gd name="T35" fmla="*/ 0 h 208"/>
                    <a:gd name="T36" fmla="*/ 0 w 209"/>
                    <a:gd name="T37" fmla="*/ 0 h 20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9"/>
                    <a:gd name="T58" fmla="*/ 0 h 208"/>
                    <a:gd name="T59" fmla="*/ 209 w 209"/>
                    <a:gd name="T60" fmla="*/ 208 h 20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9" h="208">
                      <a:moveTo>
                        <a:pt x="161" y="5"/>
                      </a:moveTo>
                      <a:lnTo>
                        <a:pt x="195" y="0"/>
                      </a:lnTo>
                      <a:lnTo>
                        <a:pt x="205" y="12"/>
                      </a:lnTo>
                      <a:lnTo>
                        <a:pt x="209" y="32"/>
                      </a:lnTo>
                      <a:lnTo>
                        <a:pt x="199" y="60"/>
                      </a:lnTo>
                      <a:lnTo>
                        <a:pt x="178" y="73"/>
                      </a:lnTo>
                      <a:lnTo>
                        <a:pt x="153" y="77"/>
                      </a:lnTo>
                      <a:lnTo>
                        <a:pt x="128" y="135"/>
                      </a:lnTo>
                      <a:lnTo>
                        <a:pt x="72" y="173"/>
                      </a:lnTo>
                      <a:lnTo>
                        <a:pt x="35" y="196"/>
                      </a:lnTo>
                      <a:lnTo>
                        <a:pt x="0" y="208"/>
                      </a:lnTo>
                      <a:lnTo>
                        <a:pt x="42" y="159"/>
                      </a:lnTo>
                      <a:lnTo>
                        <a:pt x="69" y="131"/>
                      </a:lnTo>
                      <a:lnTo>
                        <a:pt x="93" y="96"/>
                      </a:lnTo>
                      <a:lnTo>
                        <a:pt x="131" y="50"/>
                      </a:lnTo>
                      <a:lnTo>
                        <a:pt x="142" y="40"/>
                      </a:lnTo>
                      <a:lnTo>
                        <a:pt x="148" y="28"/>
                      </a:lnTo>
                      <a:lnTo>
                        <a:pt x="151" y="18"/>
                      </a:lnTo>
                      <a:lnTo>
                        <a:pt x="161" y="5"/>
                      </a:lnTo>
                      <a:close/>
                    </a:path>
                  </a:pathLst>
                </a:custGeom>
                <a:solidFill>
                  <a:srgbClr val="FF0000"/>
                </a:solidFill>
                <a:ln w="3175">
                  <a:solidFill>
                    <a:srgbClr val="000000"/>
                  </a:solidFill>
                  <a:round/>
                  <a:headEnd/>
                  <a:tailEnd/>
                </a:ln>
              </p:spPr>
              <p:txBody>
                <a:bodyPr/>
                <a:lstStyle/>
                <a:p>
                  <a:endParaRPr lang="en-US" dirty="0"/>
                </a:p>
              </p:txBody>
            </p:sp>
            <p:grpSp>
              <p:nvGrpSpPr>
                <p:cNvPr id="161883" name="Group 122"/>
                <p:cNvGrpSpPr>
                  <a:grpSpLocks/>
                </p:cNvGrpSpPr>
                <p:nvPr/>
              </p:nvGrpSpPr>
              <p:grpSpPr bwMode="auto">
                <a:xfrm>
                  <a:off x="1708" y="1346"/>
                  <a:ext cx="331" cy="257"/>
                  <a:chOff x="1708" y="1346"/>
                  <a:chExt cx="331" cy="257"/>
                </a:xfrm>
              </p:grpSpPr>
              <p:grpSp>
                <p:nvGrpSpPr>
                  <p:cNvPr id="161884" name="Group 123"/>
                  <p:cNvGrpSpPr>
                    <a:grpSpLocks/>
                  </p:cNvGrpSpPr>
                  <p:nvPr/>
                </p:nvGrpSpPr>
                <p:grpSpPr bwMode="auto">
                  <a:xfrm>
                    <a:off x="1708" y="1346"/>
                    <a:ext cx="331" cy="257"/>
                    <a:chOff x="1708" y="1346"/>
                    <a:chExt cx="331" cy="257"/>
                  </a:xfrm>
                </p:grpSpPr>
                <p:grpSp>
                  <p:nvGrpSpPr>
                    <p:cNvPr id="161896" name="Group 124"/>
                    <p:cNvGrpSpPr>
                      <a:grpSpLocks/>
                    </p:cNvGrpSpPr>
                    <p:nvPr/>
                  </p:nvGrpSpPr>
                  <p:grpSpPr bwMode="auto">
                    <a:xfrm>
                      <a:off x="1708" y="1346"/>
                      <a:ext cx="331" cy="257"/>
                      <a:chOff x="1708" y="1346"/>
                      <a:chExt cx="331" cy="257"/>
                    </a:xfrm>
                  </p:grpSpPr>
                  <p:grpSp>
                    <p:nvGrpSpPr>
                      <p:cNvPr id="161898" name="Group 125"/>
                      <p:cNvGrpSpPr>
                        <a:grpSpLocks/>
                      </p:cNvGrpSpPr>
                      <p:nvPr/>
                    </p:nvGrpSpPr>
                    <p:grpSpPr bwMode="auto">
                      <a:xfrm>
                        <a:off x="1765" y="1346"/>
                        <a:ext cx="55" cy="76"/>
                        <a:chOff x="1765" y="1346"/>
                        <a:chExt cx="55" cy="76"/>
                      </a:xfrm>
                    </p:grpSpPr>
                    <p:sp>
                      <p:nvSpPr>
                        <p:cNvPr id="161900" name="Freeform 126"/>
                        <p:cNvSpPr>
                          <a:spLocks/>
                        </p:cNvSpPr>
                        <p:nvPr/>
                      </p:nvSpPr>
                      <p:spPr bwMode="auto">
                        <a:xfrm>
                          <a:off x="1765" y="1346"/>
                          <a:ext cx="55" cy="76"/>
                        </a:xfrm>
                        <a:custGeom>
                          <a:avLst/>
                          <a:gdLst>
                            <a:gd name="T0" fmla="*/ 0 w 219"/>
                            <a:gd name="T1" fmla="*/ 0 h 304"/>
                            <a:gd name="T2" fmla="*/ 0 w 219"/>
                            <a:gd name="T3" fmla="*/ 0 h 304"/>
                            <a:gd name="T4" fmla="*/ 0 w 219"/>
                            <a:gd name="T5" fmla="*/ 0 h 304"/>
                            <a:gd name="T6" fmla="*/ 0 w 219"/>
                            <a:gd name="T7" fmla="*/ 0 h 304"/>
                            <a:gd name="T8" fmla="*/ 0 w 219"/>
                            <a:gd name="T9" fmla="*/ 0 h 304"/>
                            <a:gd name="T10" fmla="*/ 0 w 219"/>
                            <a:gd name="T11" fmla="*/ 0 h 304"/>
                            <a:gd name="T12" fmla="*/ 0 w 219"/>
                            <a:gd name="T13" fmla="*/ 0 h 304"/>
                            <a:gd name="T14" fmla="*/ 0 w 219"/>
                            <a:gd name="T15" fmla="*/ 0 h 304"/>
                            <a:gd name="T16" fmla="*/ 0 w 219"/>
                            <a:gd name="T17" fmla="*/ 0 h 304"/>
                            <a:gd name="T18" fmla="*/ 0 w 219"/>
                            <a:gd name="T19" fmla="*/ 0 h 304"/>
                            <a:gd name="T20" fmla="*/ 0 w 219"/>
                            <a:gd name="T21" fmla="*/ 0 h 304"/>
                            <a:gd name="T22" fmla="*/ 0 w 219"/>
                            <a:gd name="T23" fmla="*/ 0 h 304"/>
                            <a:gd name="T24" fmla="*/ 0 w 219"/>
                            <a:gd name="T25" fmla="*/ 0 h 304"/>
                            <a:gd name="T26" fmla="*/ 0 w 219"/>
                            <a:gd name="T27" fmla="*/ 0 h 304"/>
                            <a:gd name="T28" fmla="*/ 0 w 219"/>
                            <a:gd name="T29" fmla="*/ 0 h 304"/>
                            <a:gd name="T30" fmla="*/ 0 w 219"/>
                            <a:gd name="T31" fmla="*/ 0 h 304"/>
                            <a:gd name="T32" fmla="*/ 0 w 219"/>
                            <a:gd name="T33" fmla="*/ 0 h 304"/>
                            <a:gd name="T34" fmla="*/ 0 w 219"/>
                            <a:gd name="T35" fmla="*/ 0 h 304"/>
                            <a:gd name="T36" fmla="*/ 0 w 219"/>
                            <a:gd name="T37" fmla="*/ 0 h 304"/>
                            <a:gd name="T38" fmla="*/ 0 w 219"/>
                            <a:gd name="T39" fmla="*/ 0 h 304"/>
                            <a:gd name="T40" fmla="*/ 0 w 219"/>
                            <a:gd name="T41" fmla="*/ 0 h 304"/>
                            <a:gd name="T42" fmla="*/ 0 w 219"/>
                            <a:gd name="T43" fmla="*/ 0 h 304"/>
                            <a:gd name="T44" fmla="*/ 0 w 219"/>
                            <a:gd name="T45" fmla="*/ 0 h 304"/>
                            <a:gd name="T46" fmla="*/ 0 w 219"/>
                            <a:gd name="T47" fmla="*/ 0 h 304"/>
                            <a:gd name="T48" fmla="*/ 0 w 219"/>
                            <a:gd name="T49" fmla="*/ 0 h 304"/>
                            <a:gd name="T50" fmla="*/ 0 w 219"/>
                            <a:gd name="T51" fmla="*/ 0 h 304"/>
                            <a:gd name="T52" fmla="*/ 0 w 219"/>
                            <a:gd name="T53" fmla="*/ 0 h 304"/>
                            <a:gd name="T54" fmla="*/ 0 w 219"/>
                            <a:gd name="T55" fmla="*/ 0 h 304"/>
                            <a:gd name="T56" fmla="*/ 0 w 219"/>
                            <a:gd name="T57" fmla="*/ 0 h 304"/>
                            <a:gd name="T58" fmla="*/ 0 w 219"/>
                            <a:gd name="T59" fmla="*/ 0 h 304"/>
                            <a:gd name="T60" fmla="*/ 0 w 219"/>
                            <a:gd name="T61" fmla="*/ 0 h 304"/>
                            <a:gd name="T62" fmla="*/ 0 w 219"/>
                            <a:gd name="T63" fmla="*/ 0 h 304"/>
                            <a:gd name="T64" fmla="*/ 0 w 219"/>
                            <a:gd name="T65" fmla="*/ 0 h 304"/>
                            <a:gd name="T66" fmla="*/ 0 w 219"/>
                            <a:gd name="T67" fmla="*/ 0 h 304"/>
                            <a:gd name="T68" fmla="*/ 0 w 219"/>
                            <a:gd name="T69" fmla="*/ 0 h 304"/>
                            <a:gd name="T70" fmla="*/ 0 w 219"/>
                            <a:gd name="T71" fmla="*/ 0 h 304"/>
                            <a:gd name="T72" fmla="*/ 0 w 219"/>
                            <a:gd name="T73" fmla="*/ 0 h 30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19"/>
                            <a:gd name="T112" fmla="*/ 0 h 304"/>
                            <a:gd name="T113" fmla="*/ 219 w 219"/>
                            <a:gd name="T114" fmla="*/ 304 h 30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19" h="304">
                              <a:moveTo>
                                <a:pt x="219" y="188"/>
                              </a:moveTo>
                              <a:lnTo>
                                <a:pt x="185" y="161"/>
                              </a:lnTo>
                              <a:lnTo>
                                <a:pt x="170" y="139"/>
                              </a:lnTo>
                              <a:lnTo>
                                <a:pt x="175" y="120"/>
                              </a:lnTo>
                              <a:lnTo>
                                <a:pt x="176" y="104"/>
                              </a:lnTo>
                              <a:lnTo>
                                <a:pt x="171" y="92"/>
                              </a:lnTo>
                              <a:lnTo>
                                <a:pt x="161" y="87"/>
                              </a:lnTo>
                              <a:lnTo>
                                <a:pt x="169" y="74"/>
                              </a:lnTo>
                              <a:lnTo>
                                <a:pt x="167" y="60"/>
                              </a:lnTo>
                              <a:lnTo>
                                <a:pt x="159" y="49"/>
                              </a:lnTo>
                              <a:lnTo>
                                <a:pt x="147" y="44"/>
                              </a:lnTo>
                              <a:lnTo>
                                <a:pt x="136" y="40"/>
                              </a:lnTo>
                              <a:lnTo>
                                <a:pt x="124" y="42"/>
                              </a:lnTo>
                              <a:lnTo>
                                <a:pt x="129" y="31"/>
                              </a:lnTo>
                              <a:lnTo>
                                <a:pt x="126" y="18"/>
                              </a:lnTo>
                              <a:lnTo>
                                <a:pt x="119" y="13"/>
                              </a:lnTo>
                              <a:lnTo>
                                <a:pt x="109" y="9"/>
                              </a:lnTo>
                              <a:lnTo>
                                <a:pt x="99" y="11"/>
                              </a:lnTo>
                              <a:lnTo>
                                <a:pt x="88" y="16"/>
                              </a:lnTo>
                              <a:lnTo>
                                <a:pt x="80" y="3"/>
                              </a:lnTo>
                              <a:lnTo>
                                <a:pt x="65" y="0"/>
                              </a:lnTo>
                              <a:lnTo>
                                <a:pt x="45" y="0"/>
                              </a:lnTo>
                              <a:lnTo>
                                <a:pt x="23" y="7"/>
                              </a:lnTo>
                              <a:lnTo>
                                <a:pt x="10" y="20"/>
                              </a:lnTo>
                              <a:lnTo>
                                <a:pt x="2" y="32"/>
                              </a:lnTo>
                              <a:lnTo>
                                <a:pt x="0" y="50"/>
                              </a:lnTo>
                              <a:lnTo>
                                <a:pt x="3" y="68"/>
                              </a:lnTo>
                              <a:lnTo>
                                <a:pt x="10" y="89"/>
                              </a:lnTo>
                              <a:lnTo>
                                <a:pt x="16" y="113"/>
                              </a:lnTo>
                              <a:lnTo>
                                <a:pt x="27" y="136"/>
                              </a:lnTo>
                              <a:lnTo>
                                <a:pt x="45" y="155"/>
                              </a:lnTo>
                              <a:lnTo>
                                <a:pt x="79" y="180"/>
                              </a:lnTo>
                              <a:lnTo>
                                <a:pt x="115" y="195"/>
                              </a:lnTo>
                              <a:lnTo>
                                <a:pt x="153" y="206"/>
                              </a:lnTo>
                              <a:lnTo>
                                <a:pt x="195" y="254"/>
                              </a:lnTo>
                              <a:lnTo>
                                <a:pt x="211" y="304"/>
                              </a:lnTo>
                              <a:lnTo>
                                <a:pt x="219" y="188"/>
                              </a:lnTo>
                              <a:close/>
                            </a:path>
                          </a:pathLst>
                        </a:custGeom>
                        <a:solidFill>
                          <a:srgbClr val="E0A080"/>
                        </a:solidFill>
                        <a:ln w="3175">
                          <a:solidFill>
                            <a:srgbClr val="000000"/>
                          </a:solidFill>
                          <a:round/>
                          <a:headEnd/>
                          <a:tailEnd/>
                        </a:ln>
                      </p:spPr>
                      <p:txBody>
                        <a:bodyPr/>
                        <a:lstStyle/>
                        <a:p>
                          <a:endParaRPr lang="en-US" dirty="0"/>
                        </a:p>
                      </p:txBody>
                    </p:sp>
                    <p:sp>
                      <p:nvSpPr>
                        <p:cNvPr id="161901" name="Freeform 127"/>
                        <p:cNvSpPr>
                          <a:spLocks/>
                        </p:cNvSpPr>
                        <p:nvPr/>
                      </p:nvSpPr>
                      <p:spPr bwMode="auto">
                        <a:xfrm>
                          <a:off x="1776" y="1350"/>
                          <a:ext cx="11" cy="15"/>
                        </a:xfrm>
                        <a:custGeom>
                          <a:avLst/>
                          <a:gdLst>
                            <a:gd name="T0" fmla="*/ 0 w 46"/>
                            <a:gd name="T1" fmla="*/ 0 h 57"/>
                            <a:gd name="T2" fmla="*/ 0 w 46"/>
                            <a:gd name="T3" fmla="*/ 0 h 57"/>
                            <a:gd name="T4" fmla="*/ 0 w 46"/>
                            <a:gd name="T5" fmla="*/ 0 h 57"/>
                            <a:gd name="T6" fmla="*/ 0 w 46"/>
                            <a:gd name="T7" fmla="*/ 0 h 57"/>
                            <a:gd name="T8" fmla="*/ 0 w 46"/>
                            <a:gd name="T9" fmla="*/ 0 h 57"/>
                            <a:gd name="T10" fmla="*/ 0 w 46"/>
                            <a:gd name="T11" fmla="*/ 0 h 57"/>
                            <a:gd name="T12" fmla="*/ 0 w 46"/>
                            <a:gd name="T13" fmla="*/ 0 h 57"/>
                            <a:gd name="T14" fmla="*/ 0 w 46"/>
                            <a:gd name="T15" fmla="*/ 0 h 57"/>
                            <a:gd name="T16" fmla="*/ 0 60000 65536"/>
                            <a:gd name="T17" fmla="*/ 0 60000 65536"/>
                            <a:gd name="T18" fmla="*/ 0 60000 65536"/>
                            <a:gd name="T19" fmla="*/ 0 60000 65536"/>
                            <a:gd name="T20" fmla="*/ 0 60000 65536"/>
                            <a:gd name="T21" fmla="*/ 0 60000 65536"/>
                            <a:gd name="T22" fmla="*/ 0 60000 65536"/>
                            <a:gd name="T23" fmla="*/ 0 60000 65536"/>
                            <a:gd name="T24" fmla="*/ 0 w 46"/>
                            <a:gd name="T25" fmla="*/ 0 h 57"/>
                            <a:gd name="T26" fmla="*/ 46 w 46"/>
                            <a:gd name="T27" fmla="*/ 57 h 5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6" h="57">
                              <a:moveTo>
                                <a:pt x="2" y="57"/>
                              </a:moveTo>
                              <a:lnTo>
                                <a:pt x="0" y="41"/>
                              </a:lnTo>
                              <a:lnTo>
                                <a:pt x="1" y="24"/>
                              </a:lnTo>
                              <a:lnTo>
                                <a:pt x="8" y="12"/>
                              </a:lnTo>
                              <a:lnTo>
                                <a:pt x="18" y="6"/>
                              </a:lnTo>
                              <a:lnTo>
                                <a:pt x="28" y="2"/>
                              </a:lnTo>
                              <a:lnTo>
                                <a:pt x="35" y="3"/>
                              </a:lnTo>
                              <a:lnTo>
                                <a:pt x="46"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902" name="Freeform 128"/>
                        <p:cNvSpPr>
                          <a:spLocks/>
                        </p:cNvSpPr>
                        <p:nvPr/>
                      </p:nvSpPr>
                      <p:spPr bwMode="auto">
                        <a:xfrm>
                          <a:off x="1785" y="1357"/>
                          <a:ext cx="10" cy="14"/>
                        </a:xfrm>
                        <a:custGeom>
                          <a:avLst/>
                          <a:gdLst>
                            <a:gd name="T0" fmla="*/ 0 w 37"/>
                            <a:gd name="T1" fmla="*/ 0 h 57"/>
                            <a:gd name="T2" fmla="*/ 0 w 37"/>
                            <a:gd name="T3" fmla="*/ 0 h 57"/>
                            <a:gd name="T4" fmla="*/ 0 w 37"/>
                            <a:gd name="T5" fmla="*/ 0 h 57"/>
                            <a:gd name="T6" fmla="*/ 0 w 37"/>
                            <a:gd name="T7" fmla="*/ 0 h 57"/>
                            <a:gd name="T8" fmla="*/ 0 w 37"/>
                            <a:gd name="T9" fmla="*/ 0 h 57"/>
                            <a:gd name="T10" fmla="*/ 0 w 37"/>
                            <a:gd name="T11" fmla="*/ 0 h 57"/>
                            <a:gd name="T12" fmla="*/ 0 w 37"/>
                            <a:gd name="T13" fmla="*/ 0 h 57"/>
                            <a:gd name="T14" fmla="*/ 0 60000 65536"/>
                            <a:gd name="T15" fmla="*/ 0 60000 65536"/>
                            <a:gd name="T16" fmla="*/ 0 60000 65536"/>
                            <a:gd name="T17" fmla="*/ 0 60000 65536"/>
                            <a:gd name="T18" fmla="*/ 0 60000 65536"/>
                            <a:gd name="T19" fmla="*/ 0 60000 65536"/>
                            <a:gd name="T20" fmla="*/ 0 60000 65536"/>
                            <a:gd name="T21" fmla="*/ 0 w 37"/>
                            <a:gd name="T22" fmla="*/ 0 h 57"/>
                            <a:gd name="T23" fmla="*/ 37 w 37"/>
                            <a:gd name="T24" fmla="*/ 57 h 5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7" h="57">
                              <a:moveTo>
                                <a:pt x="37" y="0"/>
                              </a:moveTo>
                              <a:lnTo>
                                <a:pt x="20" y="3"/>
                              </a:lnTo>
                              <a:lnTo>
                                <a:pt x="7" y="9"/>
                              </a:lnTo>
                              <a:lnTo>
                                <a:pt x="0" y="20"/>
                              </a:lnTo>
                              <a:lnTo>
                                <a:pt x="2" y="30"/>
                              </a:lnTo>
                              <a:lnTo>
                                <a:pt x="12" y="43"/>
                              </a:lnTo>
                              <a:lnTo>
                                <a:pt x="15" y="57"/>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903" name="Freeform 129"/>
                        <p:cNvSpPr>
                          <a:spLocks/>
                        </p:cNvSpPr>
                        <p:nvPr/>
                      </p:nvSpPr>
                      <p:spPr bwMode="auto">
                        <a:xfrm>
                          <a:off x="1794" y="1366"/>
                          <a:ext cx="10" cy="11"/>
                        </a:xfrm>
                        <a:custGeom>
                          <a:avLst/>
                          <a:gdLst>
                            <a:gd name="T0" fmla="*/ 0 w 41"/>
                            <a:gd name="T1" fmla="*/ 0 h 46"/>
                            <a:gd name="T2" fmla="*/ 0 w 41"/>
                            <a:gd name="T3" fmla="*/ 0 h 46"/>
                            <a:gd name="T4" fmla="*/ 0 w 41"/>
                            <a:gd name="T5" fmla="*/ 0 h 46"/>
                            <a:gd name="T6" fmla="*/ 0 w 41"/>
                            <a:gd name="T7" fmla="*/ 0 h 46"/>
                            <a:gd name="T8" fmla="*/ 0 w 41"/>
                            <a:gd name="T9" fmla="*/ 0 h 46"/>
                            <a:gd name="T10" fmla="*/ 0 w 41"/>
                            <a:gd name="T11" fmla="*/ 0 h 46"/>
                            <a:gd name="T12" fmla="*/ 0 w 41"/>
                            <a:gd name="T13" fmla="*/ 0 h 46"/>
                            <a:gd name="T14" fmla="*/ 0 60000 65536"/>
                            <a:gd name="T15" fmla="*/ 0 60000 65536"/>
                            <a:gd name="T16" fmla="*/ 0 60000 65536"/>
                            <a:gd name="T17" fmla="*/ 0 60000 65536"/>
                            <a:gd name="T18" fmla="*/ 0 60000 65536"/>
                            <a:gd name="T19" fmla="*/ 0 60000 65536"/>
                            <a:gd name="T20" fmla="*/ 0 60000 65536"/>
                            <a:gd name="T21" fmla="*/ 0 w 41"/>
                            <a:gd name="T22" fmla="*/ 0 h 46"/>
                            <a:gd name="T23" fmla="*/ 41 w 41"/>
                            <a:gd name="T24" fmla="*/ 46 h 4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1" h="46">
                              <a:moveTo>
                                <a:pt x="41" y="5"/>
                              </a:moveTo>
                              <a:lnTo>
                                <a:pt x="26" y="0"/>
                              </a:lnTo>
                              <a:lnTo>
                                <a:pt x="13" y="3"/>
                              </a:lnTo>
                              <a:lnTo>
                                <a:pt x="3" y="11"/>
                              </a:lnTo>
                              <a:lnTo>
                                <a:pt x="0" y="23"/>
                              </a:lnTo>
                              <a:lnTo>
                                <a:pt x="6" y="34"/>
                              </a:lnTo>
                              <a:lnTo>
                                <a:pt x="13" y="46"/>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grpSp>
                  <p:sp>
                    <p:nvSpPr>
                      <p:cNvPr id="161899" name="Freeform 130"/>
                      <p:cNvSpPr>
                        <a:spLocks/>
                      </p:cNvSpPr>
                      <p:nvPr/>
                    </p:nvSpPr>
                    <p:spPr bwMode="auto">
                      <a:xfrm>
                        <a:off x="1708" y="1360"/>
                        <a:ext cx="331" cy="243"/>
                      </a:xfrm>
                      <a:custGeom>
                        <a:avLst/>
                        <a:gdLst>
                          <a:gd name="T0" fmla="*/ 0 w 1324"/>
                          <a:gd name="T1" fmla="*/ 0 h 972"/>
                          <a:gd name="T2" fmla="*/ 0 w 1324"/>
                          <a:gd name="T3" fmla="*/ 0 h 972"/>
                          <a:gd name="T4" fmla="*/ 0 w 1324"/>
                          <a:gd name="T5" fmla="*/ 0 h 972"/>
                          <a:gd name="T6" fmla="*/ 0 w 1324"/>
                          <a:gd name="T7" fmla="*/ 0 h 972"/>
                          <a:gd name="T8" fmla="*/ 0 w 1324"/>
                          <a:gd name="T9" fmla="*/ 0 h 972"/>
                          <a:gd name="T10" fmla="*/ 0 w 1324"/>
                          <a:gd name="T11" fmla="*/ 0 h 972"/>
                          <a:gd name="T12" fmla="*/ 0 w 1324"/>
                          <a:gd name="T13" fmla="*/ 0 h 972"/>
                          <a:gd name="T14" fmla="*/ 0 w 1324"/>
                          <a:gd name="T15" fmla="*/ 0 h 972"/>
                          <a:gd name="T16" fmla="*/ 0 w 1324"/>
                          <a:gd name="T17" fmla="*/ 0 h 972"/>
                          <a:gd name="T18" fmla="*/ 0 w 1324"/>
                          <a:gd name="T19" fmla="*/ 0 h 972"/>
                          <a:gd name="T20" fmla="*/ 0 w 1324"/>
                          <a:gd name="T21" fmla="*/ 0 h 972"/>
                          <a:gd name="T22" fmla="*/ 0 w 1324"/>
                          <a:gd name="T23" fmla="*/ 0 h 972"/>
                          <a:gd name="T24" fmla="*/ 0 w 1324"/>
                          <a:gd name="T25" fmla="*/ 0 h 972"/>
                          <a:gd name="T26" fmla="*/ 0 w 1324"/>
                          <a:gd name="T27" fmla="*/ 0 h 972"/>
                          <a:gd name="T28" fmla="*/ 0 w 1324"/>
                          <a:gd name="T29" fmla="*/ 0 h 972"/>
                          <a:gd name="T30" fmla="*/ 0 w 1324"/>
                          <a:gd name="T31" fmla="*/ 0 h 972"/>
                          <a:gd name="T32" fmla="*/ 0 w 1324"/>
                          <a:gd name="T33" fmla="*/ 0 h 972"/>
                          <a:gd name="T34" fmla="*/ 0 w 1324"/>
                          <a:gd name="T35" fmla="*/ 0 h 972"/>
                          <a:gd name="T36" fmla="*/ 0 w 1324"/>
                          <a:gd name="T37" fmla="*/ 0 h 972"/>
                          <a:gd name="T38" fmla="*/ 0 w 1324"/>
                          <a:gd name="T39" fmla="*/ 0 h 972"/>
                          <a:gd name="T40" fmla="*/ 0 w 1324"/>
                          <a:gd name="T41" fmla="*/ 0 h 972"/>
                          <a:gd name="T42" fmla="*/ 0 w 1324"/>
                          <a:gd name="T43" fmla="*/ 0 h 972"/>
                          <a:gd name="T44" fmla="*/ 0 w 1324"/>
                          <a:gd name="T45" fmla="*/ 0 h 972"/>
                          <a:gd name="T46" fmla="*/ 0 w 1324"/>
                          <a:gd name="T47" fmla="*/ 0 h 972"/>
                          <a:gd name="T48" fmla="*/ 0 w 1324"/>
                          <a:gd name="T49" fmla="*/ 0 h 972"/>
                          <a:gd name="T50" fmla="*/ 0 w 1324"/>
                          <a:gd name="T51" fmla="*/ 0 h 972"/>
                          <a:gd name="T52" fmla="*/ 0 w 1324"/>
                          <a:gd name="T53" fmla="*/ 0 h 972"/>
                          <a:gd name="T54" fmla="*/ 0 w 1324"/>
                          <a:gd name="T55" fmla="*/ 0 h 972"/>
                          <a:gd name="T56" fmla="*/ 0 w 1324"/>
                          <a:gd name="T57" fmla="*/ 0 h 972"/>
                          <a:gd name="T58" fmla="*/ 0 w 1324"/>
                          <a:gd name="T59" fmla="*/ 0 h 972"/>
                          <a:gd name="T60" fmla="*/ 0 w 1324"/>
                          <a:gd name="T61" fmla="*/ 0 h 972"/>
                          <a:gd name="T62" fmla="*/ 0 w 1324"/>
                          <a:gd name="T63" fmla="*/ 0 h 972"/>
                          <a:gd name="T64" fmla="*/ 0 w 1324"/>
                          <a:gd name="T65" fmla="*/ 0 h 972"/>
                          <a:gd name="T66" fmla="*/ 0 w 1324"/>
                          <a:gd name="T67" fmla="*/ 0 h 972"/>
                          <a:gd name="T68" fmla="*/ 0 w 1324"/>
                          <a:gd name="T69" fmla="*/ 0 h 972"/>
                          <a:gd name="T70" fmla="*/ 0 w 1324"/>
                          <a:gd name="T71" fmla="*/ 0 h 972"/>
                          <a:gd name="T72" fmla="*/ 0 w 1324"/>
                          <a:gd name="T73" fmla="*/ 0 h 972"/>
                          <a:gd name="T74" fmla="*/ 0 w 1324"/>
                          <a:gd name="T75" fmla="*/ 0 h 972"/>
                          <a:gd name="T76" fmla="*/ 0 w 1324"/>
                          <a:gd name="T77" fmla="*/ 0 h 972"/>
                          <a:gd name="T78" fmla="*/ 0 w 1324"/>
                          <a:gd name="T79" fmla="*/ 0 h 972"/>
                          <a:gd name="T80" fmla="*/ 0 w 1324"/>
                          <a:gd name="T81" fmla="*/ 0 h 972"/>
                          <a:gd name="T82" fmla="*/ 0 w 1324"/>
                          <a:gd name="T83" fmla="*/ 0 h 972"/>
                          <a:gd name="T84" fmla="*/ 0 w 1324"/>
                          <a:gd name="T85" fmla="*/ 0 h 972"/>
                          <a:gd name="T86" fmla="*/ 0 w 1324"/>
                          <a:gd name="T87" fmla="*/ 0 h 972"/>
                          <a:gd name="T88" fmla="*/ 0 w 1324"/>
                          <a:gd name="T89" fmla="*/ 0 h 972"/>
                          <a:gd name="T90" fmla="*/ 0 w 1324"/>
                          <a:gd name="T91" fmla="*/ 0 h 972"/>
                          <a:gd name="T92" fmla="*/ 0 w 1324"/>
                          <a:gd name="T93" fmla="*/ 0 h 972"/>
                          <a:gd name="T94" fmla="*/ 0 w 1324"/>
                          <a:gd name="T95" fmla="*/ 0 h 972"/>
                          <a:gd name="T96" fmla="*/ 0 w 1324"/>
                          <a:gd name="T97" fmla="*/ 0 h 972"/>
                          <a:gd name="T98" fmla="*/ 0 w 1324"/>
                          <a:gd name="T99" fmla="*/ 0 h 972"/>
                          <a:gd name="T100" fmla="*/ 0 w 1324"/>
                          <a:gd name="T101" fmla="*/ 0 h 972"/>
                          <a:gd name="T102" fmla="*/ 0 w 1324"/>
                          <a:gd name="T103" fmla="*/ 0 h 972"/>
                          <a:gd name="T104" fmla="*/ 0 w 1324"/>
                          <a:gd name="T105" fmla="*/ 0 h 972"/>
                          <a:gd name="T106" fmla="*/ 0 w 1324"/>
                          <a:gd name="T107" fmla="*/ 0 h 972"/>
                          <a:gd name="T108" fmla="*/ 0 w 1324"/>
                          <a:gd name="T109" fmla="*/ 0 h 972"/>
                          <a:gd name="T110" fmla="*/ 0 w 1324"/>
                          <a:gd name="T111" fmla="*/ 0 h 972"/>
                          <a:gd name="T112" fmla="*/ 0 w 1324"/>
                          <a:gd name="T113" fmla="*/ 0 h 972"/>
                          <a:gd name="T114" fmla="*/ 0 w 1324"/>
                          <a:gd name="T115" fmla="*/ 0 h 972"/>
                          <a:gd name="T116" fmla="*/ 0 w 1324"/>
                          <a:gd name="T117" fmla="*/ 0 h 972"/>
                          <a:gd name="T118" fmla="*/ 0 w 1324"/>
                          <a:gd name="T119" fmla="*/ 0 h 972"/>
                          <a:gd name="T120" fmla="*/ 0 w 1324"/>
                          <a:gd name="T121" fmla="*/ 0 h 972"/>
                          <a:gd name="T122" fmla="*/ 0 w 1324"/>
                          <a:gd name="T123" fmla="*/ 0 h 972"/>
                          <a:gd name="T124" fmla="*/ 0 w 1324"/>
                          <a:gd name="T125" fmla="*/ 0 h 97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324"/>
                          <a:gd name="T190" fmla="*/ 0 h 972"/>
                          <a:gd name="T191" fmla="*/ 1324 w 1324"/>
                          <a:gd name="T192" fmla="*/ 972 h 972"/>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324" h="972">
                            <a:moveTo>
                              <a:pt x="511" y="747"/>
                            </a:moveTo>
                            <a:lnTo>
                              <a:pt x="467" y="805"/>
                            </a:lnTo>
                            <a:lnTo>
                              <a:pt x="427" y="838"/>
                            </a:lnTo>
                            <a:lnTo>
                              <a:pt x="375" y="867"/>
                            </a:lnTo>
                            <a:lnTo>
                              <a:pt x="365" y="903"/>
                            </a:lnTo>
                            <a:lnTo>
                              <a:pt x="341" y="931"/>
                            </a:lnTo>
                            <a:lnTo>
                              <a:pt x="322" y="972"/>
                            </a:lnTo>
                            <a:lnTo>
                              <a:pt x="307" y="861"/>
                            </a:lnTo>
                            <a:lnTo>
                              <a:pt x="289" y="787"/>
                            </a:lnTo>
                            <a:lnTo>
                              <a:pt x="307" y="658"/>
                            </a:lnTo>
                            <a:lnTo>
                              <a:pt x="276" y="591"/>
                            </a:lnTo>
                            <a:lnTo>
                              <a:pt x="234" y="468"/>
                            </a:lnTo>
                            <a:lnTo>
                              <a:pt x="154" y="331"/>
                            </a:lnTo>
                            <a:lnTo>
                              <a:pt x="131" y="245"/>
                            </a:lnTo>
                            <a:lnTo>
                              <a:pt x="87" y="141"/>
                            </a:lnTo>
                            <a:lnTo>
                              <a:pt x="39" y="67"/>
                            </a:lnTo>
                            <a:lnTo>
                              <a:pt x="0" y="38"/>
                            </a:lnTo>
                            <a:lnTo>
                              <a:pt x="45" y="14"/>
                            </a:lnTo>
                            <a:lnTo>
                              <a:pt x="105" y="0"/>
                            </a:lnTo>
                            <a:lnTo>
                              <a:pt x="176" y="8"/>
                            </a:lnTo>
                            <a:lnTo>
                              <a:pt x="248" y="30"/>
                            </a:lnTo>
                            <a:lnTo>
                              <a:pt x="315" y="60"/>
                            </a:lnTo>
                            <a:lnTo>
                              <a:pt x="363" y="85"/>
                            </a:lnTo>
                            <a:lnTo>
                              <a:pt x="383" y="76"/>
                            </a:lnTo>
                            <a:lnTo>
                              <a:pt x="413" y="59"/>
                            </a:lnTo>
                            <a:lnTo>
                              <a:pt x="419" y="16"/>
                            </a:lnTo>
                            <a:lnTo>
                              <a:pt x="448" y="39"/>
                            </a:lnTo>
                            <a:lnTo>
                              <a:pt x="486" y="47"/>
                            </a:lnTo>
                            <a:lnTo>
                              <a:pt x="538" y="59"/>
                            </a:lnTo>
                            <a:lnTo>
                              <a:pt x="589" y="64"/>
                            </a:lnTo>
                            <a:lnTo>
                              <a:pt x="637" y="69"/>
                            </a:lnTo>
                            <a:lnTo>
                              <a:pt x="704" y="67"/>
                            </a:lnTo>
                            <a:lnTo>
                              <a:pt x="761" y="90"/>
                            </a:lnTo>
                            <a:lnTo>
                              <a:pt x="810" y="132"/>
                            </a:lnTo>
                            <a:lnTo>
                              <a:pt x="857" y="195"/>
                            </a:lnTo>
                            <a:lnTo>
                              <a:pt x="894" y="242"/>
                            </a:lnTo>
                            <a:lnTo>
                              <a:pt x="939" y="281"/>
                            </a:lnTo>
                            <a:lnTo>
                              <a:pt x="988" y="309"/>
                            </a:lnTo>
                            <a:lnTo>
                              <a:pt x="1028" y="340"/>
                            </a:lnTo>
                            <a:lnTo>
                              <a:pt x="1050" y="380"/>
                            </a:lnTo>
                            <a:lnTo>
                              <a:pt x="1125" y="372"/>
                            </a:lnTo>
                            <a:lnTo>
                              <a:pt x="1220" y="386"/>
                            </a:lnTo>
                            <a:lnTo>
                              <a:pt x="1201" y="343"/>
                            </a:lnTo>
                            <a:lnTo>
                              <a:pt x="1300" y="356"/>
                            </a:lnTo>
                            <a:lnTo>
                              <a:pt x="1307" y="474"/>
                            </a:lnTo>
                            <a:lnTo>
                              <a:pt x="1313" y="572"/>
                            </a:lnTo>
                            <a:lnTo>
                              <a:pt x="1324" y="603"/>
                            </a:lnTo>
                            <a:lnTo>
                              <a:pt x="1300" y="615"/>
                            </a:lnTo>
                            <a:lnTo>
                              <a:pt x="1276" y="615"/>
                            </a:lnTo>
                            <a:lnTo>
                              <a:pt x="1251" y="682"/>
                            </a:lnTo>
                            <a:lnTo>
                              <a:pt x="1201" y="756"/>
                            </a:lnTo>
                            <a:lnTo>
                              <a:pt x="1165" y="794"/>
                            </a:lnTo>
                            <a:lnTo>
                              <a:pt x="1123" y="818"/>
                            </a:lnTo>
                            <a:lnTo>
                              <a:pt x="1043" y="854"/>
                            </a:lnTo>
                            <a:lnTo>
                              <a:pt x="963" y="870"/>
                            </a:lnTo>
                            <a:lnTo>
                              <a:pt x="877" y="873"/>
                            </a:lnTo>
                            <a:lnTo>
                              <a:pt x="813" y="860"/>
                            </a:lnTo>
                            <a:lnTo>
                              <a:pt x="755" y="839"/>
                            </a:lnTo>
                            <a:lnTo>
                              <a:pt x="706" y="812"/>
                            </a:lnTo>
                            <a:lnTo>
                              <a:pt x="669" y="775"/>
                            </a:lnTo>
                            <a:lnTo>
                              <a:pt x="638" y="744"/>
                            </a:lnTo>
                            <a:lnTo>
                              <a:pt x="578" y="728"/>
                            </a:lnTo>
                            <a:lnTo>
                              <a:pt x="511" y="747"/>
                            </a:lnTo>
                            <a:close/>
                          </a:path>
                        </a:pathLst>
                      </a:custGeom>
                      <a:solidFill>
                        <a:srgbClr val="0000FF"/>
                      </a:solidFill>
                      <a:ln w="3175">
                        <a:solidFill>
                          <a:srgbClr val="000000"/>
                        </a:solidFill>
                        <a:round/>
                        <a:headEnd/>
                        <a:tailEnd/>
                      </a:ln>
                    </p:spPr>
                    <p:txBody>
                      <a:bodyPr/>
                      <a:lstStyle/>
                      <a:p>
                        <a:endParaRPr lang="en-US" dirty="0"/>
                      </a:p>
                    </p:txBody>
                  </p:sp>
                </p:grpSp>
                <p:sp>
                  <p:nvSpPr>
                    <p:cNvPr id="161897" name="Freeform 131"/>
                    <p:cNvSpPr>
                      <a:spLocks/>
                    </p:cNvSpPr>
                    <p:nvPr/>
                  </p:nvSpPr>
                  <p:spPr bwMode="auto">
                    <a:xfrm>
                      <a:off x="1798" y="1381"/>
                      <a:ext cx="174" cy="120"/>
                    </a:xfrm>
                    <a:custGeom>
                      <a:avLst/>
                      <a:gdLst>
                        <a:gd name="T0" fmla="*/ 0 w 694"/>
                        <a:gd name="T1" fmla="*/ 0 h 481"/>
                        <a:gd name="T2" fmla="*/ 0 w 694"/>
                        <a:gd name="T3" fmla="*/ 0 h 481"/>
                        <a:gd name="T4" fmla="*/ 0 w 694"/>
                        <a:gd name="T5" fmla="*/ 0 h 481"/>
                        <a:gd name="T6" fmla="*/ 0 w 694"/>
                        <a:gd name="T7" fmla="*/ 0 h 481"/>
                        <a:gd name="T8" fmla="*/ 0 w 694"/>
                        <a:gd name="T9" fmla="*/ 0 h 481"/>
                        <a:gd name="T10" fmla="*/ 0 w 694"/>
                        <a:gd name="T11" fmla="*/ 0 h 481"/>
                        <a:gd name="T12" fmla="*/ 0 w 694"/>
                        <a:gd name="T13" fmla="*/ 0 h 481"/>
                        <a:gd name="T14" fmla="*/ 0 w 694"/>
                        <a:gd name="T15" fmla="*/ 0 h 481"/>
                        <a:gd name="T16" fmla="*/ 0 w 694"/>
                        <a:gd name="T17" fmla="*/ 0 h 481"/>
                        <a:gd name="T18" fmla="*/ 0 w 694"/>
                        <a:gd name="T19" fmla="*/ 0 h 481"/>
                        <a:gd name="T20" fmla="*/ 0 w 694"/>
                        <a:gd name="T21" fmla="*/ 0 h 481"/>
                        <a:gd name="T22" fmla="*/ 0 w 694"/>
                        <a:gd name="T23" fmla="*/ 0 h 481"/>
                        <a:gd name="T24" fmla="*/ 0 w 694"/>
                        <a:gd name="T25" fmla="*/ 0 h 481"/>
                        <a:gd name="T26" fmla="*/ 0 w 694"/>
                        <a:gd name="T27" fmla="*/ 0 h 481"/>
                        <a:gd name="T28" fmla="*/ 0 w 694"/>
                        <a:gd name="T29" fmla="*/ 0 h 481"/>
                        <a:gd name="T30" fmla="*/ 0 w 694"/>
                        <a:gd name="T31" fmla="*/ 0 h 481"/>
                        <a:gd name="T32" fmla="*/ 0 w 694"/>
                        <a:gd name="T33" fmla="*/ 0 h 481"/>
                        <a:gd name="T34" fmla="*/ 0 w 694"/>
                        <a:gd name="T35" fmla="*/ 0 h 481"/>
                        <a:gd name="T36" fmla="*/ 0 w 694"/>
                        <a:gd name="T37" fmla="*/ 0 h 481"/>
                        <a:gd name="T38" fmla="*/ 0 w 694"/>
                        <a:gd name="T39" fmla="*/ 0 h 481"/>
                        <a:gd name="T40" fmla="*/ 0 w 694"/>
                        <a:gd name="T41" fmla="*/ 0 h 481"/>
                        <a:gd name="T42" fmla="*/ 0 w 694"/>
                        <a:gd name="T43" fmla="*/ 0 h 481"/>
                        <a:gd name="T44" fmla="*/ 0 w 694"/>
                        <a:gd name="T45" fmla="*/ 0 h 481"/>
                        <a:gd name="T46" fmla="*/ 0 w 694"/>
                        <a:gd name="T47" fmla="*/ 0 h 481"/>
                        <a:gd name="T48" fmla="*/ 0 w 694"/>
                        <a:gd name="T49" fmla="*/ 0 h 481"/>
                        <a:gd name="T50" fmla="*/ 0 w 694"/>
                        <a:gd name="T51" fmla="*/ 0 h 481"/>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694"/>
                        <a:gd name="T79" fmla="*/ 0 h 481"/>
                        <a:gd name="T80" fmla="*/ 694 w 694"/>
                        <a:gd name="T81" fmla="*/ 481 h 481"/>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694" h="481">
                          <a:moveTo>
                            <a:pt x="0" y="0"/>
                          </a:moveTo>
                          <a:lnTo>
                            <a:pt x="48" y="43"/>
                          </a:lnTo>
                          <a:lnTo>
                            <a:pt x="91" y="67"/>
                          </a:lnTo>
                          <a:lnTo>
                            <a:pt x="130" y="96"/>
                          </a:lnTo>
                          <a:lnTo>
                            <a:pt x="151" y="124"/>
                          </a:lnTo>
                          <a:lnTo>
                            <a:pt x="169" y="149"/>
                          </a:lnTo>
                          <a:lnTo>
                            <a:pt x="199" y="171"/>
                          </a:lnTo>
                          <a:lnTo>
                            <a:pt x="237" y="188"/>
                          </a:lnTo>
                          <a:lnTo>
                            <a:pt x="264" y="213"/>
                          </a:lnTo>
                          <a:lnTo>
                            <a:pt x="286" y="243"/>
                          </a:lnTo>
                          <a:lnTo>
                            <a:pt x="311" y="280"/>
                          </a:lnTo>
                          <a:lnTo>
                            <a:pt x="329" y="317"/>
                          </a:lnTo>
                          <a:lnTo>
                            <a:pt x="348" y="366"/>
                          </a:lnTo>
                          <a:lnTo>
                            <a:pt x="372" y="408"/>
                          </a:lnTo>
                          <a:lnTo>
                            <a:pt x="398" y="437"/>
                          </a:lnTo>
                          <a:lnTo>
                            <a:pt x="435" y="460"/>
                          </a:lnTo>
                          <a:lnTo>
                            <a:pt x="470" y="472"/>
                          </a:lnTo>
                          <a:lnTo>
                            <a:pt x="505" y="481"/>
                          </a:lnTo>
                          <a:lnTo>
                            <a:pt x="544" y="478"/>
                          </a:lnTo>
                          <a:lnTo>
                            <a:pt x="581" y="470"/>
                          </a:lnTo>
                          <a:lnTo>
                            <a:pt x="620" y="452"/>
                          </a:lnTo>
                          <a:lnTo>
                            <a:pt x="651" y="428"/>
                          </a:lnTo>
                          <a:lnTo>
                            <a:pt x="674" y="399"/>
                          </a:lnTo>
                          <a:lnTo>
                            <a:pt x="688" y="366"/>
                          </a:lnTo>
                          <a:lnTo>
                            <a:pt x="694" y="329"/>
                          </a:lnTo>
                          <a:lnTo>
                            <a:pt x="687" y="293"/>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grpSp>
              <p:grpSp>
                <p:nvGrpSpPr>
                  <p:cNvPr id="161885" name="Group 132"/>
                  <p:cNvGrpSpPr>
                    <a:grpSpLocks/>
                  </p:cNvGrpSpPr>
                  <p:nvPr/>
                </p:nvGrpSpPr>
                <p:grpSpPr bwMode="auto">
                  <a:xfrm>
                    <a:off x="1827" y="1393"/>
                    <a:ext cx="209" cy="183"/>
                    <a:chOff x="1827" y="1393"/>
                    <a:chExt cx="209" cy="183"/>
                  </a:xfrm>
                </p:grpSpPr>
                <p:sp>
                  <p:nvSpPr>
                    <p:cNvPr id="161886" name="Line 133"/>
                    <p:cNvSpPr>
                      <a:spLocks noChangeShapeType="1"/>
                    </p:cNvSpPr>
                    <p:nvPr/>
                  </p:nvSpPr>
                  <p:spPr bwMode="auto">
                    <a:xfrm>
                      <a:off x="1967" y="1480"/>
                      <a:ext cx="42" cy="14"/>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161887" name="Freeform 134"/>
                    <p:cNvSpPr>
                      <a:spLocks/>
                    </p:cNvSpPr>
                    <p:nvPr/>
                  </p:nvSpPr>
                  <p:spPr bwMode="auto">
                    <a:xfrm>
                      <a:off x="1859" y="1465"/>
                      <a:ext cx="19" cy="40"/>
                    </a:xfrm>
                    <a:custGeom>
                      <a:avLst/>
                      <a:gdLst>
                        <a:gd name="T0" fmla="*/ 0 w 76"/>
                        <a:gd name="T1" fmla="*/ 0 h 163"/>
                        <a:gd name="T2" fmla="*/ 0 w 76"/>
                        <a:gd name="T3" fmla="*/ 0 h 163"/>
                        <a:gd name="T4" fmla="*/ 0 w 76"/>
                        <a:gd name="T5" fmla="*/ 0 h 163"/>
                        <a:gd name="T6" fmla="*/ 0 w 76"/>
                        <a:gd name="T7" fmla="*/ 0 h 163"/>
                        <a:gd name="T8" fmla="*/ 0 w 76"/>
                        <a:gd name="T9" fmla="*/ 0 h 163"/>
                        <a:gd name="T10" fmla="*/ 0 60000 65536"/>
                        <a:gd name="T11" fmla="*/ 0 60000 65536"/>
                        <a:gd name="T12" fmla="*/ 0 60000 65536"/>
                        <a:gd name="T13" fmla="*/ 0 60000 65536"/>
                        <a:gd name="T14" fmla="*/ 0 60000 65536"/>
                        <a:gd name="T15" fmla="*/ 0 w 76"/>
                        <a:gd name="T16" fmla="*/ 0 h 163"/>
                        <a:gd name="T17" fmla="*/ 76 w 76"/>
                        <a:gd name="T18" fmla="*/ 163 h 163"/>
                      </a:gdLst>
                      <a:ahLst/>
                      <a:cxnLst>
                        <a:cxn ang="T10">
                          <a:pos x="T0" y="T1"/>
                        </a:cxn>
                        <a:cxn ang="T11">
                          <a:pos x="T2" y="T3"/>
                        </a:cxn>
                        <a:cxn ang="T12">
                          <a:pos x="T4" y="T5"/>
                        </a:cxn>
                        <a:cxn ang="T13">
                          <a:pos x="T6" y="T7"/>
                        </a:cxn>
                        <a:cxn ang="T14">
                          <a:pos x="T8" y="T9"/>
                        </a:cxn>
                      </a:cxnLst>
                      <a:rect l="T15" t="T16" r="T17" b="T18"/>
                      <a:pathLst>
                        <a:path w="76" h="163">
                          <a:moveTo>
                            <a:pt x="8" y="163"/>
                          </a:moveTo>
                          <a:lnTo>
                            <a:pt x="0" y="121"/>
                          </a:lnTo>
                          <a:lnTo>
                            <a:pt x="10" y="75"/>
                          </a:lnTo>
                          <a:lnTo>
                            <a:pt x="35" y="31"/>
                          </a:lnTo>
                          <a:lnTo>
                            <a:pt x="76"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888" name="Freeform 135"/>
                    <p:cNvSpPr>
                      <a:spLocks/>
                    </p:cNvSpPr>
                    <p:nvPr/>
                  </p:nvSpPr>
                  <p:spPr bwMode="auto">
                    <a:xfrm>
                      <a:off x="1869" y="1473"/>
                      <a:ext cx="13" cy="43"/>
                    </a:xfrm>
                    <a:custGeom>
                      <a:avLst/>
                      <a:gdLst>
                        <a:gd name="T0" fmla="*/ 0 w 49"/>
                        <a:gd name="T1" fmla="*/ 0 h 175"/>
                        <a:gd name="T2" fmla="*/ 0 w 49"/>
                        <a:gd name="T3" fmla="*/ 0 h 175"/>
                        <a:gd name="T4" fmla="*/ 0 w 49"/>
                        <a:gd name="T5" fmla="*/ 0 h 175"/>
                        <a:gd name="T6" fmla="*/ 0 w 49"/>
                        <a:gd name="T7" fmla="*/ 0 h 175"/>
                        <a:gd name="T8" fmla="*/ 0 w 49"/>
                        <a:gd name="T9" fmla="*/ 0 h 175"/>
                        <a:gd name="T10" fmla="*/ 0 w 49"/>
                        <a:gd name="T11" fmla="*/ 0 h 175"/>
                        <a:gd name="T12" fmla="*/ 0 w 49"/>
                        <a:gd name="T13" fmla="*/ 0 h 175"/>
                        <a:gd name="T14" fmla="*/ 0 60000 65536"/>
                        <a:gd name="T15" fmla="*/ 0 60000 65536"/>
                        <a:gd name="T16" fmla="*/ 0 60000 65536"/>
                        <a:gd name="T17" fmla="*/ 0 60000 65536"/>
                        <a:gd name="T18" fmla="*/ 0 60000 65536"/>
                        <a:gd name="T19" fmla="*/ 0 60000 65536"/>
                        <a:gd name="T20" fmla="*/ 0 60000 65536"/>
                        <a:gd name="T21" fmla="*/ 0 w 49"/>
                        <a:gd name="T22" fmla="*/ 0 h 175"/>
                        <a:gd name="T23" fmla="*/ 49 w 49"/>
                        <a:gd name="T24" fmla="*/ 175 h 17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9" h="175">
                          <a:moveTo>
                            <a:pt x="49" y="175"/>
                          </a:moveTo>
                          <a:lnTo>
                            <a:pt x="24" y="158"/>
                          </a:lnTo>
                          <a:lnTo>
                            <a:pt x="8" y="133"/>
                          </a:lnTo>
                          <a:lnTo>
                            <a:pt x="0" y="96"/>
                          </a:lnTo>
                          <a:lnTo>
                            <a:pt x="5" y="62"/>
                          </a:lnTo>
                          <a:lnTo>
                            <a:pt x="24" y="26"/>
                          </a:lnTo>
                          <a:lnTo>
                            <a:pt x="46"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889" name="Freeform 136"/>
                    <p:cNvSpPr>
                      <a:spLocks/>
                    </p:cNvSpPr>
                    <p:nvPr/>
                  </p:nvSpPr>
                  <p:spPr bwMode="auto">
                    <a:xfrm>
                      <a:off x="1887" y="1479"/>
                      <a:ext cx="10" cy="19"/>
                    </a:xfrm>
                    <a:custGeom>
                      <a:avLst/>
                      <a:gdLst>
                        <a:gd name="T0" fmla="*/ 0 w 38"/>
                        <a:gd name="T1" fmla="*/ 0 h 77"/>
                        <a:gd name="T2" fmla="*/ 0 w 38"/>
                        <a:gd name="T3" fmla="*/ 0 h 77"/>
                        <a:gd name="T4" fmla="*/ 0 w 38"/>
                        <a:gd name="T5" fmla="*/ 0 h 77"/>
                        <a:gd name="T6" fmla="*/ 0 w 38"/>
                        <a:gd name="T7" fmla="*/ 0 h 77"/>
                        <a:gd name="T8" fmla="*/ 0 60000 65536"/>
                        <a:gd name="T9" fmla="*/ 0 60000 65536"/>
                        <a:gd name="T10" fmla="*/ 0 60000 65536"/>
                        <a:gd name="T11" fmla="*/ 0 60000 65536"/>
                        <a:gd name="T12" fmla="*/ 0 w 38"/>
                        <a:gd name="T13" fmla="*/ 0 h 77"/>
                        <a:gd name="T14" fmla="*/ 38 w 38"/>
                        <a:gd name="T15" fmla="*/ 77 h 77"/>
                      </a:gdLst>
                      <a:ahLst/>
                      <a:cxnLst>
                        <a:cxn ang="T8">
                          <a:pos x="T0" y="T1"/>
                        </a:cxn>
                        <a:cxn ang="T9">
                          <a:pos x="T2" y="T3"/>
                        </a:cxn>
                        <a:cxn ang="T10">
                          <a:pos x="T4" y="T5"/>
                        </a:cxn>
                        <a:cxn ang="T11">
                          <a:pos x="T6" y="T7"/>
                        </a:cxn>
                      </a:cxnLst>
                      <a:rect l="T12" t="T13" r="T14" b="T15"/>
                      <a:pathLst>
                        <a:path w="38" h="77">
                          <a:moveTo>
                            <a:pt x="0" y="0"/>
                          </a:moveTo>
                          <a:lnTo>
                            <a:pt x="1" y="33"/>
                          </a:lnTo>
                          <a:lnTo>
                            <a:pt x="17" y="64"/>
                          </a:lnTo>
                          <a:lnTo>
                            <a:pt x="38" y="77"/>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890" name="Freeform 137"/>
                    <p:cNvSpPr>
                      <a:spLocks/>
                    </p:cNvSpPr>
                    <p:nvPr/>
                  </p:nvSpPr>
                  <p:spPr bwMode="auto">
                    <a:xfrm>
                      <a:off x="1827" y="1450"/>
                      <a:ext cx="47" cy="25"/>
                    </a:xfrm>
                    <a:custGeom>
                      <a:avLst/>
                      <a:gdLst>
                        <a:gd name="T0" fmla="*/ 0 w 185"/>
                        <a:gd name="T1" fmla="*/ 0 h 102"/>
                        <a:gd name="T2" fmla="*/ 0 w 185"/>
                        <a:gd name="T3" fmla="*/ 0 h 102"/>
                        <a:gd name="T4" fmla="*/ 0 w 185"/>
                        <a:gd name="T5" fmla="*/ 0 h 102"/>
                        <a:gd name="T6" fmla="*/ 0 w 185"/>
                        <a:gd name="T7" fmla="*/ 0 h 102"/>
                        <a:gd name="T8" fmla="*/ 0 w 185"/>
                        <a:gd name="T9" fmla="*/ 0 h 102"/>
                        <a:gd name="T10" fmla="*/ 0 w 185"/>
                        <a:gd name="T11" fmla="*/ 0 h 102"/>
                        <a:gd name="T12" fmla="*/ 0 w 185"/>
                        <a:gd name="T13" fmla="*/ 0 h 102"/>
                        <a:gd name="T14" fmla="*/ 0 w 185"/>
                        <a:gd name="T15" fmla="*/ 0 h 102"/>
                        <a:gd name="T16" fmla="*/ 0 60000 65536"/>
                        <a:gd name="T17" fmla="*/ 0 60000 65536"/>
                        <a:gd name="T18" fmla="*/ 0 60000 65536"/>
                        <a:gd name="T19" fmla="*/ 0 60000 65536"/>
                        <a:gd name="T20" fmla="*/ 0 60000 65536"/>
                        <a:gd name="T21" fmla="*/ 0 60000 65536"/>
                        <a:gd name="T22" fmla="*/ 0 60000 65536"/>
                        <a:gd name="T23" fmla="*/ 0 60000 65536"/>
                        <a:gd name="T24" fmla="*/ 0 w 185"/>
                        <a:gd name="T25" fmla="*/ 0 h 102"/>
                        <a:gd name="T26" fmla="*/ 185 w 185"/>
                        <a:gd name="T27" fmla="*/ 102 h 10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5" h="102">
                          <a:moveTo>
                            <a:pt x="0" y="102"/>
                          </a:moveTo>
                          <a:lnTo>
                            <a:pt x="16" y="70"/>
                          </a:lnTo>
                          <a:lnTo>
                            <a:pt x="42" y="37"/>
                          </a:lnTo>
                          <a:lnTo>
                            <a:pt x="73" y="14"/>
                          </a:lnTo>
                          <a:lnTo>
                            <a:pt x="103" y="3"/>
                          </a:lnTo>
                          <a:lnTo>
                            <a:pt x="130" y="0"/>
                          </a:lnTo>
                          <a:lnTo>
                            <a:pt x="163" y="7"/>
                          </a:lnTo>
                          <a:lnTo>
                            <a:pt x="185" y="2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891" name="Freeform 138"/>
                    <p:cNvSpPr>
                      <a:spLocks/>
                    </p:cNvSpPr>
                    <p:nvPr/>
                  </p:nvSpPr>
                  <p:spPr bwMode="auto">
                    <a:xfrm>
                      <a:off x="1867" y="1514"/>
                      <a:ext cx="100" cy="62"/>
                    </a:xfrm>
                    <a:custGeom>
                      <a:avLst/>
                      <a:gdLst>
                        <a:gd name="T0" fmla="*/ 0 w 399"/>
                        <a:gd name="T1" fmla="*/ 0 h 251"/>
                        <a:gd name="T2" fmla="*/ 0 w 399"/>
                        <a:gd name="T3" fmla="*/ 0 h 251"/>
                        <a:gd name="T4" fmla="*/ 0 w 399"/>
                        <a:gd name="T5" fmla="*/ 0 h 251"/>
                        <a:gd name="T6" fmla="*/ 0 w 399"/>
                        <a:gd name="T7" fmla="*/ 0 h 251"/>
                        <a:gd name="T8" fmla="*/ 0 w 399"/>
                        <a:gd name="T9" fmla="*/ 0 h 251"/>
                        <a:gd name="T10" fmla="*/ 0 w 399"/>
                        <a:gd name="T11" fmla="*/ 0 h 251"/>
                        <a:gd name="T12" fmla="*/ 0 w 399"/>
                        <a:gd name="T13" fmla="*/ 0 h 251"/>
                        <a:gd name="T14" fmla="*/ 0 w 399"/>
                        <a:gd name="T15" fmla="*/ 0 h 251"/>
                        <a:gd name="T16" fmla="*/ 0 w 399"/>
                        <a:gd name="T17" fmla="*/ 0 h 251"/>
                        <a:gd name="T18" fmla="*/ 0 w 399"/>
                        <a:gd name="T19" fmla="*/ 0 h 251"/>
                        <a:gd name="T20" fmla="*/ 0 w 399"/>
                        <a:gd name="T21" fmla="*/ 0 h 251"/>
                        <a:gd name="T22" fmla="*/ 0 w 399"/>
                        <a:gd name="T23" fmla="*/ 0 h 251"/>
                        <a:gd name="T24" fmla="*/ 0 w 399"/>
                        <a:gd name="T25" fmla="*/ 0 h 251"/>
                        <a:gd name="T26" fmla="*/ 0 w 399"/>
                        <a:gd name="T27" fmla="*/ 0 h 251"/>
                        <a:gd name="T28" fmla="*/ 0 w 399"/>
                        <a:gd name="T29" fmla="*/ 0 h 251"/>
                        <a:gd name="T30" fmla="*/ 0 w 399"/>
                        <a:gd name="T31" fmla="*/ 0 h 251"/>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99"/>
                        <a:gd name="T49" fmla="*/ 0 h 251"/>
                        <a:gd name="T50" fmla="*/ 399 w 399"/>
                        <a:gd name="T51" fmla="*/ 251 h 251"/>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99" h="251">
                          <a:moveTo>
                            <a:pt x="0" y="129"/>
                          </a:moveTo>
                          <a:lnTo>
                            <a:pt x="60" y="113"/>
                          </a:lnTo>
                          <a:lnTo>
                            <a:pt x="116" y="91"/>
                          </a:lnTo>
                          <a:lnTo>
                            <a:pt x="174" y="62"/>
                          </a:lnTo>
                          <a:lnTo>
                            <a:pt x="228" y="30"/>
                          </a:lnTo>
                          <a:lnTo>
                            <a:pt x="270" y="0"/>
                          </a:lnTo>
                          <a:lnTo>
                            <a:pt x="288" y="48"/>
                          </a:lnTo>
                          <a:lnTo>
                            <a:pt x="318" y="93"/>
                          </a:lnTo>
                          <a:lnTo>
                            <a:pt x="354" y="134"/>
                          </a:lnTo>
                          <a:lnTo>
                            <a:pt x="399" y="166"/>
                          </a:lnTo>
                          <a:lnTo>
                            <a:pt x="358" y="199"/>
                          </a:lnTo>
                          <a:lnTo>
                            <a:pt x="321" y="221"/>
                          </a:lnTo>
                          <a:lnTo>
                            <a:pt x="270" y="239"/>
                          </a:lnTo>
                          <a:lnTo>
                            <a:pt x="223" y="251"/>
                          </a:lnTo>
                          <a:lnTo>
                            <a:pt x="190" y="249"/>
                          </a:lnTo>
                          <a:lnTo>
                            <a:pt x="163" y="241"/>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892" name="Freeform 139"/>
                    <p:cNvSpPr>
                      <a:spLocks/>
                    </p:cNvSpPr>
                    <p:nvPr/>
                  </p:nvSpPr>
                  <p:spPr bwMode="auto">
                    <a:xfrm>
                      <a:off x="1904" y="1534"/>
                      <a:ext cx="33" cy="38"/>
                    </a:xfrm>
                    <a:custGeom>
                      <a:avLst/>
                      <a:gdLst>
                        <a:gd name="T0" fmla="*/ 0 w 132"/>
                        <a:gd name="T1" fmla="*/ 0 h 153"/>
                        <a:gd name="T2" fmla="*/ 0 w 132"/>
                        <a:gd name="T3" fmla="*/ 0 h 153"/>
                        <a:gd name="T4" fmla="*/ 0 w 132"/>
                        <a:gd name="T5" fmla="*/ 0 h 153"/>
                        <a:gd name="T6" fmla="*/ 0 60000 65536"/>
                        <a:gd name="T7" fmla="*/ 0 60000 65536"/>
                        <a:gd name="T8" fmla="*/ 0 60000 65536"/>
                        <a:gd name="T9" fmla="*/ 0 w 132"/>
                        <a:gd name="T10" fmla="*/ 0 h 153"/>
                        <a:gd name="T11" fmla="*/ 132 w 132"/>
                        <a:gd name="T12" fmla="*/ 153 h 153"/>
                      </a:gdLst>
                      <a:ahLst/>
                      <a:cxnLst>
                        <a:cxn ang="T6">
                          <a:pos x="T0" y="T1"/>
                        </a:cxn>
                        <a:cxn ang="T7">
                          <a:pos x="T2" y="T3"/>
                        </a:cxn>
                        <a:cxn ang="T8">
                          <a:pos x="T4" y="T5"/>
                        </a:cxn>
                      </a:cxnLst>
                      <a:rect l="T9" t="T10" r="T11" b="T12"/>
                      <a:pathLst>
                        <a:path w="132" h="153">
                          <a:moveTo>
                            <a:pt x="0" y="0"/>
                          </a:moveTo>
                          <a:lnTo>
                            <a:pt x="31" y="111"/>
                          </a:lnTo>
                          <a:lnTo>
                            <a:pt x="132" y="153"/>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893" name="Freeform 140"/>
                    <p:cNvSpPr>
                      <a:spLocks/>
                    </p:cNvSpPr>
                    <p:nvPr/>
                  </p:nvSpPr>
                  <p:spPr bwMode="auto">
                    <a:xfrm>
                      <a:off x="1853" y="1393"/>
                      <a:ext cx="13" cy="37"/>
                    </a:xfrm>
                    <a:custGeom>
                      <a:avLst/>
                      <a:gdLst>
                        <a:gd name="T0" fmla="*/ 0 w 51"/>
                        <a:gd name="T1" fmla="*/ 0 h 147"/>
                        <a:gd name="T2" fmla="*/ 0 w 51"/>
                        <a:gd name="T3" fmla="*/ 0 h 147"/>
                        <a:gd name="T4" fmla="*/ 0 w 51"/>
                        <a:gd name="T5" fmla="*/ 0 h 147"/>
                        <a:gd name="T6" fmla="*/ 0 w 51"/>
                        <a:gd name="T7" fmla="*/ 0 h 147"/>
                        <a:gd name="T8" fmla="*/ 0 w 51"/>
                        <a:gd name="T9" fmla="*/ 0 h 147"/>
                        <a:gd name="T10" fmla="*/ 0 w 51"/>
                        <a:gd name="T11" fmla="*/ 0 h 147"/>
                        <a:gd name="T12" fmla="*/ 0 w 51"/>
                        <a:gd name="T13" fmla="*/ 0 h 147"/>
                        <a:gd name="T14" fmla="*/ 0 60000 65536"/>
                        <a:gd name="T15" fmla="*/ 0 60000 65536"/>
                        <a:gd name="T16" fmla="*/ 0 60000 65536"/>
                        <a:gd name="T17" fmla="*/ 0 60000 65536"/>
                        <a:gd name="T18" fmla="*/ 0 60000 65536"/>
                        <a:gd name="T19" fmla="*/ 0 60000 65536"/>
                        <a:gd name="T20" fmla="*/ 0 60000 65536"/>
                        <a:gd name="T21" fmla="*/ 0 w 51"/>
                        <a:gd name="T22" fmla="*/ 0 h 147"/>
                        <a:gd name="T23" fmla="*/ 51 w 51"/>
                        <a:gd name="T24" fmla="*/ 147 h 14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1" h="147">
                          <a:moveTo>
                            <a:pt x="0" y="0"/>
                          </a:moveTo>
                          <a:lnTo>
                            <a:pt x="23" y="18"/>
                          </a:lnTo>
                          <a:lnTo>
                            <a:pt x="37" y="42"/>
                          </a:lnTo>
                          <a:lnTo>
                            <a:pt x="38" y="66"/>
                          </a:lnTo>
                          <a:lnTo>
                            <a:pt x="47" y="93"/>
                          </a:lnTo>
                          <a:lnTo>
                            <a:pt x="51" y="121"/>
                          </a:lnTo>
                          <a:lnTo>
                            <a:pt x="51" y="147"/>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894" name="Freeform 141"/>
                    <p:cNvSpPr>
                      <a:spLocks/>
                    </p:cNvSpPr>
                    <p:nvPr/>
                  </p:nvSpPr>
                  <p:spPr bwMode="auto">
                    <a:xfrm>
                      <a:off x="1850" y="1401"/>
                      <a:ext cx="12" cy="21"/>
                    </a:xfrm>
                    <a:custGeom>
                      <a:avLst/>
                      <a:gdLst>
                        <a:gd name="T0" fmla="*/ 0 w 49"/>
                        <a:gd name="T1" fmla="*/ 0 h 85"/>
                        <a:gd name="T2" fmla="*/ 0 w 49"/>
                        <a:gd name="T3" fmla="*/ 0 h 85"/>
                        <a:gd name="T4" fmla="*/ 0 w 49"/>
                        <a:gd name="T5" fmla="*/ 0 h 85"/>
                        <a:gd name="T6" fmla="*/ 0 w 49"/>
                        <a:gd name="T7" fmla="*/ 0 h 85"/>
                        <a:gd name="T8" fmla="*/ 0 w 49"/>
                        <a:gd name="T9" fmla="*/ 0 h 85"/>
                        <a:gd name="T10" fmla="*/ 0 w 49"/>
                        <a:gd name="T11" fmla="*/ 0 h 85"/>
                        <a:gd name="T12" fmla="*/ 0 w 49"/>
                        <a:gd name="T13" fmla="*/ 0 h 85"/>
                        <a:gd name="T14" fmla="*/ 0 60000 65536"/>
                        <a:gd name="T15" fmla="*/ 0 60000 65536"/>
                        <a:gd name="T16" fmla="*/ 0 60000 65536"/>
                        <a:gd name="T17" fmla="*/ 0 60000 65536"/>
                        <a:gd name="T18" fmla="*/ 0 60000 65536"/>
                        <a:gd name="T19" fmla="*/ 0 60000 65536"/>
                        <a:gd name="T20" fmla="*/ 0 60000 65536"/>
                        <a:gd name="T21" fmla="*/ 0 w 49"/>
                        <a:gd name="T22" fmla="*/ 0 h 85"/>
                        <a:gd name="T23" fmla="*/ 49 w 49"/>
                        <a:gd name="T24" fmla="*/ 85 h 8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9" h="85">
                          <a:moveTo>
                            <a:pt x="11" y="0"/>
                          </a:moveTo>
                          <a:lnTo>
                            <a:pt x="0" y="16"/>
                          </a:lnTo>
                          <a:lnTo>
                            <a:pt x="3" y="37"/>
                          </a:lnTo>
                          <a:lnTo>
                            <a:pt x="11" y="54"/>
                          </a:lnTo>
                          <a:lnTo>
                            <a:pt x="22" y="66"/>
                          </a:lnTo>
                          <a:lnTo>
                            <a:pt x="31" y="76"/>
                          </a:lnTo>
                          <a:lnTo>
                            <a:pt x="49" y="85"/>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895" name="Freeform 142"/>
                    <p:cNvSpPr>
                      <a:spLocks/>
                    </p:cNvSpPr>
                    <p:nvPr/>
                  </p:nvSpPr>
                  <p:spPr bwMode="auto">
                    <a:xfrm>
                      <a:off x="1971" y="1447"/>
                      <a:ext cx="65" cy="127"/>
                    </a:xfrm>
                    <a:custGeom>
                      <a:avLst/>
                      <a:gdLst>
                        <a:gd name="T0" fmla="*/ 0 w 259"/>
                        <a:gd name="T1" fmla="*/ 0 h 505"/>
                        <a:gd name="T2" fmla="*/ 0 w 259"/>
                        <a:gd name="T3" fmla="*/ 0 h 505"/>
                        <a:gd name="T4" fmla="*/ 0 w 259"/>
                        <a:gd name="T5" fmla="*/ 0 h 505"/>
                        <a:gd name="T6" fmla="*/ 0 w 259"/>
                        <a:gd name="T7" fmla="*/ 0 h 505"/>
                        <a:gd name="T8" fmla="*/ 0 w 259"/>
                        <a:gd name="T9" fmla="*/ 0 h 505"/>
                        <a:gd name="T10" fmla="*/ 0 w 259"/>
                        <a:gd name="T11" fmla="*/ 0 h 505"/>
                        <a:gd name="T12" fmla="*/ 0 w 259"/>
                        <a:gd name="T13" fmla="*/ 0 h 505"/>
                        <a:gd name="T14" fmla="*/ 0 w 259"/>
                        <a:gd name="T15" fmla="*/ 0 h 505"/>
                        <a:gd name="T16" fmla="*/ 0 w 259"/>
                        <a:gd name="T17" fmla="*/ 0 h 505"/>
                        <a:gd name="T18" fmla="*/ 0 w 259"/>
                        <a:gd name="T19" fmla="*/ 0 h 505"/>
                        <a:gd name="T20" fmla="*/ 0 w 259"/>
                        <a:gd name="T21" fmla="*/ 0 h 505"/>
                        <a:gd name="T22" fmla="*/ 0 w 259"/>
                        <a:gd name="T23" fmla="*/ 0 h 505"/>
                        <a:gd name="T24" fmla="*/ 0 w 259"/>
                        <a:gd name="T25" fmla="*/ 0 h 505"/>
                        <a:gd name="T26" fmla="*/ 0 w 259"/>
                        <a:gd name="T27" fmla="*/ 0 h 505"/>
                        <a:gd name="T28" fmla="*/ 0 w 259"/>
                        <a:gd name="T29" fmla="*/ 0 h 505"/>
                        <a:gd name="T30" fmla="*/ 0 w 259"/>
                        <a:gd name="T31" fmla="*/ 0 h 505"/>
                        <a:gd name="T32" fmla="*/ 0 w 259"/>
                        <a:gd name="T33" fmla="*/ 0 h 505"/>
                        <a:gd name="T34" fmla="*/ 0 w 259"/>
                        <a:gd name="T35" fmla="*/ 0 h 505"/>
                        <a:gd name="T36" fmla="*/ 0 w 259"/>
                        <a:gd name="T37" fmla="*/ 0 h 505"/>
                        <a:gd name="T38" fmla="*/ 0 w 259"/>
                        <a:gd name="T39" fmla="*/ 0 h 505"/>
                        <a:gd name="T40" fmla="*/ 0 w 259"/>
                        <a:gd name="T41" fmla="*/ 0 h 505"/>
                        <a:gd name="T42" fmla="*/ 0 w 259"/>
                        <a:gd name="T43" fmla="*/ 0 h 505"/>
                        <a:gd name="T44" fmla="*/ 0 w 259"/>
                        <a:gd name="T45" fmla="*/ 0 h 505"/>
                        <a:gd name="T46" fmla="*/ 0 w 259"/>
                        <a:gd name="T47" fmla="*/ 0 h 505"/>
                        <a:gd name="T48" fmla="*/ 0 w 259"/>
                        <a:gd name="T49" fmla="*/ 0 h 50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9"/>
                        <a:gd name="T76" fmla="*/ 0 h 505"/>
                        <a:gd name="T77" fmla="*/ 259 w 259"/>
                        <a:gd name="T78" fmla="*/ 505 h 50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9" h="505">
                          <a:moveTo>
                            <a:pt x="259" y="263"/>
                          </a:moveTo>
                          <a:lnTo>
                            <a:pt x="227" y="268"/>
                          </a:lnTo>
                          <a:lnTo>
                            <a:pt x="219" y="288"/>
                          </a:lnTo>
                          <a:lnTo>
                            <a:pt x="213" y="302"/>
                          </a:lnTo>
                          <a:lnTo>
                            <a:pt x="197" y="311"/>
                          </a:lnTo>
                          <a:lnTo>
                            <a:pt x="155" y="365"/>
                          </a:lnTo>
                          <a:lnTo>
                            <a:pt x="123" y="413"/>
                          </a:lnTo>
                          <a:lnTo>
                            <a:pt x="81" y="452"/>
                          </a:lnTo>
                          <a:lnTo>
                            <a:pt x="65" y="478"/>
                          </a:lnTo>
                          <a:lnTo>
                            <a:pt x="0" y="505"/>
                          </a:lnTo>
                          <a:lnTo>
                            <a:pt x="28" y="483"/>
                          </a:lnTo>
                          <a:lnTo>
                            <a:pt x="54" y="445"/>
                          </a:lnTo>
                          <a:lnTo>
                            <a:pt x="64" y="412"/>
                          </a:lnTo>
                          <a:lnTo>
                            <a:pt x="68" y="370"/>
                          </a:lnTo>
                          <a:lnTo>
                            <a:pt x="58" y="321"/>
                          </a:lnTo>
                          <a:lnTo>
                            <a:pt x="87" y="290"/>
                          </a:lnTo>
                          <a:lnTo>
                            <a:pt x="91" y="239"/>
                          </a:lnTo>
                          <a:lnTo>
                            <a:pt x="91" y="217"/>
                          </a:lnTo>
                          <a:lnTo>
                            <a:pt x="176" y="272"/>
                          </a:lnTo>
                          <a:lnTo>
                            <a:pt x="134" y="204"/>
                          </a:lnTo>
                          <a:lnTo>
                            <a:pt x="145" y="168"/>
                          </a:lnTo>
                          <a:lnTo>
                            <a:pt x="164" y="112"/>
                          </a:lnTo>
                          <a:lnTo>
                            <a:pt x="167" y="68"/>
                          </a:lnTo>
                          <a:lnTo>
                            <a:pt x="155" y="34"/>
                          </a:lnTo>
                          <a:lnTo>
                            <a:pt x="143"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grpSp>
            </p:grpSp>
          </p:grpSp>
        </p:grpSp>
        <p:sp>
          <p:nvSpPr>
            <p:cNvPr id="161808" name="Rectangle 143"/>
            <p:cNvSpPr>
              <a:spLocks noChangeArrowheads="1"/>
            </p:cNvSpPr>
            <p:nvPr/>
          </p:nvSpPr>
          <p:spPr bwMode="auto">
            <a:xfrm>
              <a:off x="4283075" y="4632325"/>
              <a:ext cx="530225" cy="31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73025" tIns="36512" rIns="73025" bIns="36512">
              <a:spAutoFit/>
            </a:bodyPr>
            <a:lstStyle/>
            <a:p>
              <a:pPr>
                <a:lnSpc>
                  <a:spcPct val="100000"/>
                </a:lnSpc>
              </a:pPr>
              <a:r>
                <a:rPr lang="en-US" sz="1600" dirty="0">
                  <a:latin typeface="Helvetica" charset="0"/>
                </a:rPr>
                <a:t>ISP </a:t>
              </a:r>
            </a:p>
          </p:txBody>
        </p:sp>
        <p:grpSp>
          <p:nvGrpSpPr>
            <p:cNvPr id="161809" name="Group 144"/>
            <p:cNvGrpSpPr>
              <a:grpSpLocks/>
            </p:cNvGrpSpPr>
            <p:nvPr/>
          </p:nvGrpSpPr>
          <p:grpSpPr bwMode="auto">
            <a:xfrm>
              <a:off x="4132263" y="4202113"/>
              <a:ext cx="711200" cy="411162"/>
              <a:chOff x="2531" y="2409"/>
              <a:chExt cx="448" cy="259"/>
            </a:xfrm>
          </p:grpSpPr>
          <p:sp>
            <p:nvSpPr>
              <p:cNvPr id="161851" name="Oval 145"/>
              <p:cNvSpPr>
                <a:spLocks noChangeArrowheads="1"/>
              </p:cNvSpPr>
              <p:nvPr/>
            </p:nvSpPr>
            <p:spPr bwMode="auto">
              <a:xfrm>
                <a:off x="2532" y="2517"/>
                <a:ext cx="447" cy="151"/>
              </a:xfrm>
              <a:prstGeom prst="ellipse">
                <a:avLst/>
              </a:prstGeom>
              <a:solidFill>
                <a:srgbClr val="0078AA"/>
              </a:solidFill>
              <a:ln w="4763">
                <a:solidFill>
                  <a:srgbClr val="AAE6FF"/>
                </a:solidFill>
                <a:round/>
                <a:headEnd/>
                <a:tailEnd/>
              </a:ln>
            </p:spPr>
            <p:txBody>
              <a:bodyPr/>
              <a:lstStyle/>
              <a:p>
                <a:endParaRPr lang="en-US" dirty="0"/>
              </a:p>
            </p:txBody>
          </p:sp>
          <p:sp>
            <p:nvSpPr>
              <p:cNvPr id="161852" name="Rectangle 146"/>
              <p:cNvSpPr>
                <a:spLocks noChangeArrowheads="1"/>
              </p:cNvSpPr>
              <p:nvPr/>
            </p:nvSpPr>
            <p:spPr bwMode="auto">
              <a:xfrm>
                <a:off x="2531" y="2486"/>
                <a:ext cx="446" cy="108"/>
              </a:xfrm>
              <a:prstGeom prst="rect">
                <a:avLst/>
              </a:prstGeom>
              <a:solidFill>
                <a:srgbClr val="0078A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61853" name="Rectangle 147"/>
              <p:cNvSpPr>
                <a:spLocks noChangeArrowheads="1"/>
              </p:cNvSpPr>
              <p:nvPr/>
            </p:nvSpPr>
            <p:spPr bwMode="auto">
              <a:xfrm>
                <a:off x="2531" y="2486"/>
                <a:ext cx="446" cy="108"/>
              </a:xfrm>
              <a:prstGeom prst="rect">
                <a:avLst/>
              </a:prstGeom>
              <a:solidFill>
                <a:srgbClr val="0078A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61854" name="Oval 148"/>
              <p:cNvSpPr>
                <a:spLocks noChangeArrowheads="1"/>
              </p:cNvSpPr>
              <p:nvPr/>
            </p:nvSpPr>
            <p:spPr bwMode="auto">
              <a:xfrm>
                <a:off x="2532" y="2409"/>
                <a:ext cx="447" cy="151"/>
              </a:xfrm>
              <a:prstGeom prst="ellipse">
                <a:avLst/>
              </a:prstGeom>
              <a:solidFill>
                <a:srgbClr val="00B4FF"/>
              </a:solidFill>
              <a:ln w="4763">
                <a:solidFill>
                  <a:srgbClr val="AAE6FF"/>
                </a:solidFill>
                <a:round/>
                <a:headEnd/>
                <a:tailEnd/>
              </a:ln>
            </p:spPr>
            <p:txBody>
              <a:bodyPr/>
              <a:lstStyle/>
              <a:p>
                <a:endParaRPr lang="en-US" dirty="0"/>
              </a:p>
            </p:txBody>
          </p:sp>
          <p:grpSp>
            <p:nvGrpSpPr>
              <p:cNvPr id="161855" name="Group 149"/>
              <p:cNvGrpSpPr>
                <a:grpSpLocks/>
              </p:cNvGrpSpPr>
              <p:nvPr/>
            </p:nvGrpSpPr>
            <p:grpSpPr bwMode="auto">
              <a:xfrm>
                <a:off x="2599" y="2427"/>
                <a:ext cx="310" cy="116"/>
                <a:chOff x="2599" y="2427"/>
                <a:chExt cx="310" cy="116"/>
              </a:xfrm>
            </p:grpSpPr>
            <p:grpSp>
              <p:nvGrpSpPr>
                <p:cNvPr id="161858" name="Group 150"/>
                <p:cNvGrpSpPr>
                  <a:grpSpLocks/>
                </p:cNvGrpSpPr>
                <p:nvPr/>
              </p:nvGrpSpPr>
              <p:grpSpPr bwMode="auto">
                <a:xfrm>
                  <a:off x="2599" y="2427"/>
                  <a:ext cx="307" cy="113"/>
                  <a:chOff x="2599" y="2427"/>
                  <a:chExt cx="307" cy="113"/>
                </a:xfrm>
              </p:grpSpPr>
              <p:sp>
                <p:nvSpPr>
                  <p:cNvPr id="161868" name="Freeform 151"/>
                  <p:cNvSpPr>
                    <a:spLocks/>
                  </p:cNvSpPr>
                  <p:nvPr/>
                </p:nvSpPr>
                <p:spPr bwMode="auto">
                  <a:xfrm>
                    <a:off x="2760" y="2430"/>
                    <a:ext cx="146"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113"/>
                        </a:moveTo>
                        <a:lnTo>
                          <a:pt x="98" y="144"/>
                        </a:lnTo>
                        <a:lnTo>
                          <a:pt x="334" y="48"/>
                        </a:lnTo>
                        <a:lnTo>
                          <a:pt x="440" y="81"/>
                        </a:lnTo>
                        <a:lnTo>
                          <a:pt x="383" y="0"/>
                        </a:lnTo>
                        <a:lnTo>
                          <a:pt x="106" y="0"/>
                        </a:lnTo>
                        <a:lnTo>
                          <a:pt x="221" y="24"/>
                        </a:lnTo>
                        <a:lnTo>
                          <a:pt x="0"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69" name="Freeform 152"/>
                  <p:cNvSpPr>
                    <a:spLocks/>
                  </p:cNvSpPr>
                  <p:nvPr/>
                </p:nvSpPr>
                <p:spPr bwMode="auto">
                  <a:xfrm>
                    <a:off x="2760" y="2430"/>
                    <a:ext cx="146"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113"/>
                        </a:moveTo>
                        <a:lnTo>
                          <a:pt x="98" y="144"/>
                        </a:lnTo>
                        <a:lnTo>
                          <a:pt x="334" y="48"/>
                        </a:lnTo>
                        <a:lnTo>
                          <a:pt x="440" y="81"/>
                        </a:lnTo>
                        <a:lnTo>
                          <a:pt x="383" y="0"/>
                        </a:lnTo>
                        <a:lnTo>
                          <a:pt x="106" y="0"/>
                        </a:lnTo>
                        <a:lnTo>
                          <a:pt x="221" y="24"/>
                        </a:lnTo>
                        <a:lnTo>
                          <a:pt x="0"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70" name="Freeform 153"/>
                  <p:cNvSpPr>
                    <a:spLocks/>
                  </p:cNvSpPr>
                  <p:nvPr/>
                </p:nvSpPr>
                <p:spPr bwMode="auto">
                  <a:xfrm>
                    <a:off x="2599" y="2486"/>
                    <a:ext cx="147" cy="51"/>
                  </a:xfrm>
                  <a:custGeom>
                    <a:avLst/>
                    <a:gdLst>
                      <a:gd name="T0" fmla="*/ 0 w 441"/>
                      <a:gd name="T1" fmla="*/ 0 h 153"/>
                      <a:gd name="T2" fmla="*/ 0 w 441"/>
                      <a:gd name="T3" fmla="*/ 0 h 153"/>
                      <a:gd name="T4" fmla="*/ 0 w 441"/>
                      <a:gd name="T5" fmla="*/ 0 h 153"/>
                      <a:gd name="T6" fmla="*/ 0 w 441"/>
                      <a:gd name="T7" fmla="*/ 0 h 153"/>
                      <a:gd name="T8" fmla="*/ 0 w 441"/>
                      <a:gd name="T9" fmla="*/ 0 h 153"/>
                      <a:gd name="T10" fmla="*/ 0 w 441"/>
                      <a:gd name="T11" fmla="*/ 0 h 153"/>
                      <a:gd name="T12" fmla="*/ 0 w 441"/>
                      <a:gd name="T13" fmla="*/ 0 h 153"/>
                      <a:gd name="T14" fmla="*/ 0 w 441"/>
                      <a:gd name="T15" fmla="*/ 0 h 153"/>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53"/>
                      <a:gd name="T26" fmla="*/ 441 w 441"/>
                      <a:gd name="T27" fmla="*/ 153 h 15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53">
                        <a:moveTo>
                          <a:pt x="441" y="32"/>
                        </a:moveTo>
                        <a:lnTo>
                          <a:pt x="343" y="0"/>
                        </a:lnTo>
                        <a:lnTo>
                          <a:pt x="115" y="97"/>
                        </a:lnTo>
                        <a:lnTo>
                          <a:pt x="0" y="64"/>
                        </a:lnTo>
                        <a:lnTo>
                          <a:pt x="58" y="153"/>
                        </a:lnTo>
                        <a:lnTo>
                          <a:pt x="343" y="153"/>
                        </a:lnTo>
                        <a:lnTo>
                          <a:pt x="220" y="121"/>
                        </a:lnTo>
                        <a:lnTo>
                          <a:pt x="441"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71" name="Freeform 154"/>
                  <p:cNvSpPr>
                    <a:spLocks/>
                  </p:cNvSpPr>
                  <p:nvPr/>
                </p:nvSpPr>
                <p:spPr bwMode="auto">
                  <a:xfrm>
                    <a:off x="2599" y="2486"/>
                    <a:ext cx="147" cy="51"/>
                  </a:xfrm>
                  <a:custGeom>
                    <a:avLst/>
                    <a:gdLst>
                      <a:gd name="T0" fmla="*/ 0 w 441"/>
                      <a:gd name="T1" fmla="*/ 0 h 153"/>
                      <a:gd name="T2" fmla="*/ 0 w 441"/>
                      <a:gd name="T3" fmla="*/ 0 h 153"/>
                      <a:gd name="T4" fmla="*/ 0 w 441"/>
                      <a:gd name="T5" fmla="*/ 0 h 153"/>
                      <a:gd name="T6" fmla="*/ 0 w 441"/>
                      <a:gd name="T7" fmla="*/ 0 h 153"/>
                      <a:gd name="T8" fmla="*/ 0 w 441"/>
                      <a:gd name="T9" fmla="*/ 0 h 153"/>
                      <a:gd name="T10" fmla="*/ 0 w 441"/>
                      <a:gd name="T11" fmla="*/ 0 h 153"/>
                      <a:gd name="T12" fmla="*/ 0 w 441"/>
                      <a:gd name="T13" fmla="*/ 0 h 153"/>
                      <a:gd name="T14" fmla="*/ 0 w 441"/>
                      <a:gd name="T15" fmla="*/ 0 h 153"/>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53"/>
                      <a:gd name="T26" fmla="*/ 441 w 441"/>
                      <a:gd name="T27" fmla="*/ 153 h 15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53">
                        <a:moveTo>
                          <a:pt x="441" y="32"/>
                        </a:moveTo>
                        <a:lnTo>
                          <a:pt x="343" y="0"/>
                        </a:lnTo>
                        <a:lnTo>
                          <a:pt x="115" y="97"/>
                        </a:lnTo>
                        <a:lnTo>
                          <a:pt x="0" y="64"/>
                        </a:lnTo>
                        <a:lnTo>
                          <a:pt x="58" y="153"/>
                        </a:lnTo>
                        <a:lnTo>
                          <a:pt x="343" y="153"/>
                        </a:lnTo>
                        <a:lnTo>
                          <a:pt x="220" y="121"/>
                        </a:lnTo>
                        <a:lnTo>
                          <a:pt x="441"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72" name="Freeform 155"/>
                  <p:cNvSpPr>
                    <a:spLocks/>
                  </p:cNvSpPr>
                  <p:nvPr/>
                </p:nvSpPr>
                <p:spPr bwMode="auto">
                  <a:xfrm>
                    <a:off x="2607" y="2427"/>
                    <a:ext cx="147"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32"/>
                        </a:moveTo>
                        <a:lnTo>
                          <a:pt x="98" y="0"/>
                        </a:lnTo>
                        <a:lnTo>
                          <a:pt x="334" y="89"/>
                        </a:lnTo>
                        <a:lnTo>
                          <a:pt x="440" y="64"/>
                        </a:lnTo>
                        <a:lnTo>
                          <a:pt x="383" y="144"/>
                        </a:lnTo>
                        <a:lnTo>
                          <a:pt x="105" y="144"/>
                        </a:lnTo>
                        <a:lnTo>
                          <a:pt x="220" y="121"/>
                        </a:lnTo>
                        <a:lnTo>
                          <a:pt x="0"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73" name="Freeform 156"/>
                  <p:cNvSpPr>
                    <a:spLocks/>
                  </p:cNvSpPr>
                  <p:nvPr/>
                </p:nvSpPr>
                <p:spPr bwMode="auto">
                  <a:xfrm>
                    <a:off x="2607" y="2427"/>
                    <a:ext cx="147"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32"/>
                        </a:moveTo>
                        <a:lnTo>
                          <a:pt x="98" y="0"/>
                        </a:lnTo>
                        <a:lnTo>
                          <a:pt x="334" y="89"/>
                        </a:lnTo>
                        <a:lnTo>
                          <a:pt x="440" y="64"/>
                        </a:lnTo>
                        <a:lnTo>
                          <a:pt x="383" y="144"/>
                        </a:lnTo>
                        <a:lnTo>
                          <a:pt x="105" y="144"/>
                        </a:lnTo>
                        <a:lnTo>
                          <a:pt x="220" y="121"/>
                        </a:lnTo>
                        <a:lnTo>
                          <a:pt x="0"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74" name="Freeform 157"/>
                  <p:cNvSpPr>
                    <a:spLocks/>
                  </p:cNvSpPr>
                  <p:nvPr/>
                </p:nvSpPr>
                <p:spPr bwMode="auto">
                  <a:xfrm>
                    <a:off x="2754" y="2491"/>
                    <a:ext cx="147" cy="49"/>
                  </a:xfrm>
                  <a:custGeom>
                    <a:avLst/>
                    <a:gdLst>
                      <a:gd name="T0" fmla="*/ 0 w 441"/>
                      <a:gd name="T1" fmla="*/ 0 h 146"/>
                      <a:gd name="T2" fmla="*/ 0 w 441"/>
                      <a:gd name="T3" fmla="*/ 0 h 146"/>
                      <a:gd name="T4" fmla="*/ 0 w 441"/>
                      <a:gd name="T5" fmla="*/ 0 h 146"/>
                      <a:gd name="T6" fmla="*/ 0 w 441"/>
                      <a:gd name="T7" fmla="*/ 0 h 146"/>
                      <a:gd name="T8" fmla="*/ 0 w 441"/>
                      <a:gd name="T9" fmla="*/ 0 h 146"/>
                      <a:gd name="T10" fmla="*/ 0 w 441"/>
                      <a:gd name="T11" fmla="*/ 0 h 146"/>
                      <a:gd name="T12" fmla="*/ 0 w 441"/>
                      <a:gd name="T13" fmla="*/ 0 h 146"/>
                      <a:gd name="T14" fmla="*/ 0 w 441"/>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6"/>
                      <a:gd name="T26" fmla="*/ 441 w 441"/>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6">
                        <a:moveTo>
                          <a:pt x="441" y="113"/>
                        </a:moveTo>
                        <a:lnTo>
                          <a:pt x="343" y="146"/>
                        </a:lnTo>
                        <a:lnTo>
                          <a:pt x="115" y="48"/>
                        </a:lnTo>
                        <a:lnTo>
                          <a:pt x="0" y="81"/>
                        </a:lnTo>
                        <a:lnTo>
                          <a:pt x="58" y="0"/>
                        </a:lnTo>
                        <a:lnTo>
                          <a:pt x="343" y="0"/>
                        </a:lnTo>
                        <a:lnTo>
                          <a:pt x="221" y="24"/>
                        </a:lnTo>
                        <a:lnTo>
                          <a:pt x="441"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75" name="Freeform 158"/>
                  <p:cNvSpPr>
                    <a:spLocks/>
                  </p:cNvSpPr>
                  <p:nvPr/>
                </p:nvSpPr>
                <p:spPr bwMode="auto">
                  <a:xfrm>
                    <a:off x="2754" y="2491"/>
                    <a:ext cx="147" cy="49"/>
                  </a:xfrm>
                  <a:custGeom>
                    <a:avLst/>
                    <a:gdLst>
                      <a:gd name="T0" fmla="*/ 0 w 441"/>
                      <a:gd name="T1" fmla="*/ 0 h 146"/>
                      <a:gd name="T2" fmla="*/ 0 w 441"/>
                      <a:gd name="T3" fmla="*/ 0 h 146"/>
                      <a:gd name="T4" fmla="*/ 0 w 441"/>
                      <a:gd name="T5" fmla="*/ 0 h 146"/>
                      <a:gd name="T6" fmla="*/ 0 w 441"/>
                      <a:gd name="T7" fmla="*/ 0 h 146"/>
                      <a:gd name="T8" fmla="*/ 0 w 441"/>
                      <a:gd name="T9" fmla="*/ 0 h 146"/>
                      <a:gd name="T10" fmla="*/ 0 w 441"/>
                      <a:gd name="T11" fmla="*/ 0 h 146"/>
                      <a:gd name="T12" fmla="*/ 0 w 441"/>
                      <a:gd name="T13" fmla="*/ 0 h 146"/>
                      <a:gd name="T14" fmla="*/ 0 w 441"/>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6"/>
                      <a:gd name="T26" fmla="*/ 441 w 441"/>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6">
                        <a:moveTo>
                          <a:pt x="441" y="113"/>
                        </a:moveTo>
                        <a:lnTo>
                          <a:pt x="343" y="146"/>
                        </a:lnTo>
                        <a:lnTo>
                          <a:pt x="115" y="48"/>
                        </a:lnTo>
                        <a:lnTo>
                          <a:pt x="0" y="81"/>
                        </a:lnTo>
                        <a:lnTo>
                          <a:pt x="58" y="0"/>
                        </a:lnTo>
                        <a:lnTo>
                          <a:pt x="343" y="0"/>
                        </a:lnTo>
                        <a:lnTo>
                          <a:pt x="221" y="24"/>
                        </a:lnTo>
                        <a:lnTo>
                          <a:pt x="441"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grpSp>
            <p:grpSp>
              <p:nvGrpSpPr>
                <p:cNvPr id="161859" name="Group 159"/>
                <p:cNvGrpSpPr>
                  <a:grpSpLocks/>
                </p:cNvGrpSpPr>
                <p:nvPr/>
              </p:nvGrpSpPr>
              <p:grpSpPr bwMode="auto">
                <a:xfrm>
                  <a:off x="2602" y="2430"/>
                  <a:ext cx="307" cy="113"/>
                  <a:chOff x="2602" y="2430"/>
                  <a:chExt cx="307" cy="113"/>
                </a:xfrm>
              </p:grpSpPr>
              <p:sp>
                <p:nvSpPr>
                  <p:cNvPr id="161860" name="Freeform 160"/>
                  <p:cNvSpPr>
                    <a:spLocks/>
                  </p:cNvSpPr>
                  <p:nvPr/>
                </p:nvSpPr>
                <p:spPr bwMode="auto">
                  <a:xfrm>
                    <a:off x="2762" y="2432"/>
                    <a:ext cx="147" cy="49"/>
                  </a:xfrm>
                  <a:custGeom>
                    <a:avLst/>
                    <a:gdLst>
                      <a:gd name="T0" fmla="*/ 0 w 440"/>
                      <a:gd name="T1" fmla="*/ 0 h 145"/>
                      <a:gd name="T2" fmla="*/ 0 w 440"/>
                      <a:gd name="T3" fmla="*/ 0 h 145"/>
                      <a:gd name="T4" fmla="*/ 0 w 440"/>
                      <a:gd name="T5" fmla="*/ 0 h 145"/>
                      <a:gd name="T6" fmla="*/ 0 w 440"/>
                      <a:gd name="T7" fmla="*/ 0 h 145"/>
                      <a:gd name="T8" fmla="*/ 0 w 440"/>
                      <a:gd name="T9" fmla="*/ 0 h 145"/>
                      <a:gd name="T10" fmla="*/ 0 w 440"/>
                      <a:gd name="T11" fmla="*/ 0 h 145"/>
                      <a:gd name="T12" fmla="*/ 0 w 440"/>
                      <a:gd name="T13" fmla="*/ 0 h 145"/>
                      <a:gd name="T14" fmla="*/ 0 w 440"/>
                      <a:gd name="T15" fmla="*/ 0 h 145"/>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5"/>
                      <a:gd name="T26" fmla="*/ 440 w 440"/>
                      <a:gd name="T27" fmla="*/ 145 h 1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5">
                        <a:moveTo>
                          <a:pt x="0" y="113"/>
                        </a:moveTo>
                        <a:lnTo>
                          <a:pt x="98" y="145"/>
                        </a:lnTo>
                        <a:lnTo>
                          <a:pt x="334" y="48"/>
                        </a:lnTo>
                        <a:lnTo>
                          <a:pt x="440" y="81"/>
                        </a:lnTo>
                        <a:lnTo>
                          <a:pt x="383" y="0"/>
                        </a:lnTo>
                        <a:lnTo>
                          <a:pt x="106" y="0"/>
                        </a:lnTo>
                        <a:lnTo>
                          <a:pt x="221" y="24"/>
                        </a:lnTo>
                        <a:lnTo>
                          <a:pt x="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61" name="Freeform 161"/>
                  <p:cNvSpPr>
                    <a:spLocks/>
                  </p:cNvSpPr>
                  <p:nvPr/>
                </p:nvSpPr>
                <p:spPr bwMode="auto">
                  <a:xfrm>
                    <a:off x="2762" y="2432"/>
                    <a:ext cx="147" cy="49"/>
                  </a:xfrm>
                  <a:custGeom>
                    <a:avLst/>
                    <a:gdLst>
                      <a:gd name="T0" fmla="*/ 0 w 440"/>
                      <a:gd name="T1" fmla="*/ 0 h 145"/>
                      <a:gd name="T2" fmla="*/ 0 w 440"/>
                      <a:gd name="T3" fmla="*/ 0 h 145"/>
                      <a:gd name="T4" fmla="*/ 0 w 440"/>
                      <a:gd name="T5" fmla="*/ 0 h 145"/>
                      <a:gd name="T6" fmla="*/ 0 w 440"/>
                      <a:gd name="T7" fmla="*/ 0 h 145"/>
                      <a:gd name="T8" fmla="*/ 0 w 440"/>
                      <a:gd name="T9" fmla="*/ 0 h 145"/>
                      <a:gd name="T10" fmla="*/ 0 w 440"/>
                      <a:gd name="T11" fmla="*/ 0 h 145"/>
                      <a:gd name="T12" fmla="*/ 0 w 440"/>
                      <a:gd name="T13" fmla="*/ 0 h 145"/>
                      <a:gd name="T14" fmla="*/ 0 w 440"/>
                      <a:gd name="T15" fmla="*/ 0 h 145"/>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5"/>
                      <a:gd name="T26" fmla="*/ 440 w 440"/>
                      <a:gd name="T27" fmla="*/ 145 h 1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5">
                        <a:moveTo>
                          <a:pt x="0" y="113"/>
                        </a:moveTo>
                        <a:lnTo>
                          <a:pt x="98" y="145"/>
                        </a:lnTo>
                        <a:lnTo>
                          <a:pt x="334" y="48"/>
                        </a:lnTo>
                        <a:lnTo>
                          <a:pt x="440" y="81"/>
                        </a:lnTo>
                        <a:lnTo>
                          <a:pt x="383" y="0"/>
                        </a:lnTo>
                        <a:lnTo>
                          <a:pt x="106" y="0"/>
                        </a:lnTo>
                        <a:lnTo>
                          <a:pt x="221" y="24"/>
                        </a:lnTo>
                        <a:lnTo>
                          <a:pt x="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62" name="Freeform 162"/>
                  <p:cNvSpPr>
                    <a:spLocks/>
                  </p:cNvSpPr>
                  <p:nvPr/>
                </p:nvSpPr>
                <p:spPr bwMode="auto">
                  <a:xfrm>
                    <a:off x="2602" y="2489"/>
                    <a:ext cx="147" cy="51"/>
                  </a:xfrm>
                  <a:custGeom>
                    <a:avLst/>
                    <a:gdLst>
                      <a:gd name="T0" fmla="*/ 0 w 440"/>
                      <a:gd name="T1" fmla="*/ 0 h 154"/>
                      <a:gd name="T2" fmla="*/ 0 w 440"/>
                      <a:gd name="T3" fmla="*/ 0 h 154"/>
                      <a:gd name="T4" fmla="*/ 0 w 440"/>
                      <a:gd name="T5" fmla="*/ 0 h 154"/>
                      <a:gd name="T6" fmla="*/ 0 w 440"/>
                      <a:gd name="T7" fmla="*/ 0 h 154"/>
                      <a:gd name="T8" fmla="*/ 0 w 440"/>
                      <a:gd name="T9" fmla="*/ 0 h 154"/>
                      <a:gd name="T10" fmla="*/ 0 w 440"/>
                      <a:gd name="T11" fmla="*/ 0 h 154"/>
                      <a:gd name="T12" fmla="*/ 0 w 440"/>
                      <a:gd name="T13" fmla="*/ 0 h 154"/>
                      <a:gd name="T14" fmla="*/ 0 w 440"/>
                      <a:gd name="T15" fmla="*/ 0 h 15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54"/>
                      <a:gd name="T26" fmla="*/ 440 w 440"/>
                      <a:gd name="T27" fmla="*/ 154 h 1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54">
                        <a:moveTo>
                          <a:pt x="440" y="32"/>
                        </a:moveTo>
                        <a:lnTo>
                          <a:pt x="342" y="0"/>
                        </a:lnTo>
                        <a:lnTo>
                          <a:pt x="114" y="97"/>
                        </a:lnTo>
                        <a:lnTo>
                          <a:pt x="0" y="65"/>
                        </a:lnTo>
                        <a:lnTo>
                          <a:pt x="57" y="154"/>
                        </a:lnTo>
                        <a:lnTo>
                          <a:pt x="342" y="154"/>
                        </a:lnTo>
                        <a:lnTo>
                          <a:pt x="219" y="121"/>
                        </a:lnTo>
                        <a:lnTo>
                          <a:pt x="44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63" name="Freeform 163"/>
                  <p:cNvSpPr>
                    <a:spLocks/>
                  </p:cNvSpPr>
                  <p:nvPr/>
                </p:nvSpPr>
                <p:spPr bwMode="auto">
                  <a:xfrm>
                    <a:off x="2602" y="2489"/>
                    <a:ext cx="147" cy="51"/>
                  </a:xfrm>
                  <a:custGeom>
                    <a:avLst/>
                    <a:gdLst>
                      <a:gd name="T0" fmla="*/ 0 w 440"/>
                      <a:gd name="T1" fmla="*/ 0 h 154"/>
                      <a:gd name="T2" fmla="*/ 0 w 440"/>
                      <a:gd name="T3" fmla="*/ 0 h 154"/>
                      <a:gd name="T4" fmla="*/ 0 w 440"/>
                      <a:gd name="T5" fmla="*/ 0 h 154"/>
                      <a:gd name="T6" fmla="*/ 0 w 440"/>
                      <a:gd name="T7" fmla="*/ 0 h 154"/>
                      <a:gd name="T8" fmla="*/ 0 w 440"/>
                      <a:gd name="T9" fmla="*/ 0 h 154"/>
                      <a:gd name="T10" fmla="*/ 0 w 440"/>
                      <a:gd name="T11" fmla="*/ 0 h 154"/>
                      <a:gd name="T12" fmla="*/ 0 w 440"/>
                      <a:gd name="T13" fmla="*/ 0 h 154"/>
                      <a:gd name="T14" fmla="*/ 0 w 440"/>
                      <a:gd name="T15" fmla="*/ 0 h 15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54"/>
                      <a:gd name="T26" fmla="*/ 440 w 440"/>
                      <a:gd name="T27" fmla="*/ 154 h 1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54">
                        <a:moveTo>
                          <a:pt x="440" y="32"/>
                        </a:moveTo>
                        <a:lnTo>
                          <a:pt x="342" y="0"/>
                        </a:lnTo>
                        <a:lnTo>
                          <a:pt x="114" y="97"/>
                        </a:lnTo>
                        <a:lnTo>
                          <a:pt x="0" y="65"/>
                        </a:lnTo>
                        <a:lnTo>
                          <a:pt x="57" y="154"/>
                        </a:lnTo>
                        <a:lnTo>
                          <a:pt x="342" y="154"/>
                        </a:lnTo>
                        <a:lnTo>
                          <a:pt x="219" y="121"/>
                        </a:lnTo>
                        <a:lnTo>
                          <a:pt x="44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64" name="Freeform 164"/>
                  <p:cNvSpPr>
                    <a:spLocks/>
                  </p:cNvSpPr>
                  <p:nvPr/>
                </p:nvSpPr>
                <p:spPr bwMode="auto">
                  <a:xfrm>
                    <a:off x="2610" y="2430"/>
                    <a:ext cx="147" cy="48"/>
                  </a:xfrm>
                  <a:custGeom>
                    <a:avLst/>
                    <a:gdLst>
                      <a:gd name="T0" fmla="*/ 0 w 441"/>
                      <a:gd name="T1" fmla="*/ 0 h 144"/>
                      <a:gd name="T2" fmla="*/ 0 w 441"/>
                      <a:gd name="T3" fmla="*/ 0 h 144"/>
                      <a:gd name="T4" fmla="*/ 0 w 441"/>
                      <a:gd name="T5" fmla="*/ 0 h 144"/>
                      <a:gd name="T6" fmla="*/ 0 w 441"/>
                      <a:gd name="T7" fmla="*/ 0 h 144"/>
                      <a:gd name="T8" fmla="*/ 0 w 441"/>
                      <a:gd name="T9" fmla="*/ 0 h 144"/>
                      <a:gd name="T10" fmla="*/ 0 w 441"/>
                      <a:gd name="T11" fmla="*/ 0 h 144"/>
                      <a:gd name="T12" fmla="*/ 0 w 441"/>
                      <a:gd name="T13" fmla="*/ 0 h 144"/>
                      <a:gd name="T14" fmla="*/ 0 w 441"/>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4"/>
                      <a:gd name="T26" fmla="*/ 441 w 441"/>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4">
                        <a:moveTo>
                          <a:pt x="0" y="32"/>
                        </a:moveTo>
                        <a:lnTo>
                          <a:pt x="97" y="0"/>
                        </a:lnTo>
                        <a:lnTo>
                          <a:pt x="334" y="89"/>
                        </a:lnTo>
                        <a:lnTo>
                          <a:pt x="441" y="64"/>
                        </a:lnTo>
                        <a:lnTo>
                          <a:pt x="383" y="144"/>
                        </a:lnTo>
                        <a:lnTo>
                          <a:pt x="105" y="144"/>
                        </a:lnTo>
                        <a:lnTo>
                          <a:pt x="220" y="121"/>
                        </a:lnTo>
                        <a:lnTo>
                          <a:pt x="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65" name="Freeform 165"/>
                  <p:cNvSpPr>
                    <a:spLocks/>
                  </p:cNvSpPr>
                  <p:nvPr/>
                </p:nvSpPr>
                <p:spPr bwMode="auto">
                  <a:xfrm>
                    <a:off x="2610" y="2430"/>
                    <a:ext cx="147" cy="48"/>
                  </a:xfrm>
                  <a:custGeom>
                    <a:avLst/>
                    <a:gdLst>
                      <a:gd name="T0" fmla="*/ 0 w 441"/>
                      <a:gd name="T1" fmla="*/ 0 h 144"/>
                      <a:gd name="T2" fmla="*/ 0 w 441"/>
                      <a:gd name="T3" fmla="*/ 0 h 144"/>
                      <a:gd name="T4" fmla="*/ 0 w 441"/>
                      <a:gd name="T5" fmla="*/ 0 h 144"/>
                      <a:gd name="T6" fmla="*/ 0 w 441"/>
                      <a:gd name="T7" fmla="*/ 0 h 144"/>
                      <a:gd name="T8" fmla="*/ 0 w 441"/>
                      <a:gd name="T9" fmla="*/ 0 h 144"/>
                      <a:gd name="T10" fmla="*/ 0 w 441"/>
                      <a:gd name="T11" fmla="*/ 0 h 144"/>
                      <a:gd name="T12" fmla="*/ 0 w 441"/>
                      <a:gd name="T13" fmla="*/ 0 h 144"/>
                      <a:gd name="T14" fmla="*/ 0 w 441"/>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4"/>
                      <a:gd name="T26" fmla="*/ 441 w 441"/>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4">
                        <a:moveTo>
                          <a:pt x="0" y="32"/>
                        </a:moveTo>
                        <a:lnTo>
                          <a:pt x="97" y="0"/>
                        </a:lnTo>
                        <a:lnTo>
                          <a:pt x="334" y="89"/>
                        </a:lnTo>
                        <a:lnTo>
                          <a:pt x="441" y="64"/>
                        </a:lnTo>
                        <a:lnTo>
                          <a:pt x="383" y="144"/>
                        </a:lnTo>
                        <a:lnTo>
                          <a:pt x="105" y="144"/>
                        </a:lnTo>
                        <a:lnTo>
                          <a:pt x="220" y="121"/>
                        </a:lnTo>
                        <a:lnTo>
                          <a:pt x="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66" name="Freeform 166"/>
                  <p:cNvSpPr>
                    <a:spLocks/>
                  </p:cNvSpPr>
                  <p:nvPr/>
                </p:nvSpPr>
                <p:spPr bwMode="auto">
                  <a:xfrm>
                    <a:off x="2757" y="2494"/>
                    <a:ext cx="147" cy="49"/>
                  </a:xfrm>
                  <a:custGeom>
                    <a:avLst/>
                    <a:gdLst>
                      <a:gd name="T0" fmla="*/ 0 w 440"/>
                      <a:gd name="T1" fmla="*/ 0 h 146"/>
                      <a:gd name="T2" fmla="*/ 0 w 440"/>
                      <a:gd name="T3" fmla="*/ 0 h 146"/>
                      <a:gd name="T4" fmla="*/ 0 w 440"/>
                      <a:gd name="T5" fmla="*/ 0 h 146"/>
                      <a:gd name="T6" fmla="*/ 0 w 440"/>
                      <a:gd name="T7" fmla="*/ 0 h 146"/>
                      <a:gd name="T8" fmla="*/ 0 w 440"/>
                      <a:gd name="T9" fmla="*/ 0 h 146"/>
                      <a:gd name="T10" fmla="*/ 0 w 440"/>
                      <a:gd name="T11" fmla="*/ 0 h 146"/>
                      <a:gd name="T12" fmla="*/ 0 w 440"/>
                      <a:gd name="T13" fmla="*/ 0 h 146"/>
                      <a:gd name="T14" fmla="*/ 0 w 440"/>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6"/>
                      <a:gd name="T26" fmla="*/ 440 w 440"/>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6">
                        <a:moveTo>
                          <a:pt x="440" y="113"/>
                        </a:moveTo>
                        <a:lnTo>
                          <a:pt x="342" y="146"/>
                        </a:lnTo>
                        <a:lnTo>
                          <a:pt x="114" y="49"/>
                        </a:lnTo>
                        <a:lnTo>
                          <a:pt x="0" y="81"/>
                        </a:lnTo>
                        <a:lnTo>
                          <a:pt x="57" y="0"/>
                        </a:lnTo>
                        <a:lnTo>
                          <a:pt x="342" y="0"/>
                        </a:lnTo>
                        <a:lnTo>
                          <a:pt x="220" y="24"/>
                        </a:lnTo>
                        <a:lnTo>
                          <a:pt x="44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67" name="Freeform 167"/>
                  <p:cNvSpPr>
                    <a:spLocks/>
                  </p:cNvSpPr>
                  <p:nvPr/>
                </p:nvSpPr>
                <p:spPr bwMode="auto">
                  <a:xfrm>
                    <a:off x="2757" y="2494"/>
                    <a:ext cx="147" cy="49"/>
                  </a:xfrm>
                  <a:custGeom>
                    <a:avLst/>
                    <a:gdLst>
                      <a:gd name="T0" fmla="*/ 0 w 440"/>
                      <a:gd name="T1" fmla="*/ 0 h 146"/>
                      <a:gd name="T2" fmla="*/ 0 w 440"/>
                      <a:gd name="T3" fmla="*/ 0 h 146"/>
                      <a:gd name="T4" fmla="*/ 0 w 440"/>
                      <a:gd name="T5" fmla="*/ 0 h 146"/>
                      <a:gd name="T6" fmla="*/ 0 w 440"/>
                      <a:gd name="T7" fmla="*/ 0 h 146"/>
                      <a:gd name="T8" fmla="*/ 0 w 440"/>
                      <a:gd name="T9" fmla="*/ 0 h 146"/>
                      <a:gd name="T10" fmla="*/ 0 w 440"/>
                      <a:gd name="T11" fmla="*/ 0 h 146"/>
                      <a:gd name="T12" fmla="*/ 0 w 440"/>
                      <a:gd name="T13" fmla="*/ 0 h 146"/>
                      <a:gd name="T14" fmla="*/ 0 w 440"/>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6"/>
                      <a:gd name="T26" fmla="*/ 440 w 440"/>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6">
                        <a:moveTo>
                          <a:pt x="440" y="113"/>
                        </a:moveTo>
                        <a:lnTo>
                          <a:pt x="342" y="146"/>
                        </a:lnTo>
                        <a:lnTo>
                          <a:pt x="114" y="49"/>
                        </a:lnTo>
                        <a:lnTo>
                          <a:pt x="0" y="81"/>
                        </a:lnTo>
                        <a:lnTo>
                          <a:pt x="57" y="0"/>
                        </a:lnTo>
                        <a:lnTo>
                          <a:pt x="342" y="0"/>
                        </a:lnTo>
                        <a:lnTo>
                          <a:pt x="220" y="24"/>
                        </a:lnTo>
                        <a:lnTo>
                          <a:pt x="44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grpSp>
          </p:grpSp>
          <p:sp>
            <p:nvSpPr>
              <p:cNvPr id="161856" name="Line 168"/>
              <p:cNvSpPr>
                <a:spLocks noChangeShapeType="1"/>
              </p:cNvSpPr>
              <p:nvPr/>
            </p:nvSpPr>
            <p:spPr bwMode="auto">
              <a:xfrm>
                <a:off x="2531" y="2483"/>
                <a:ext cx="1" cy="107"/>
              </a:xfrm>
              <a:prstGeom prst="line">
                <a:avLst/>
              </a:prstGeom>
              <a:noFill/>
              <a:ln w="4763">
                <a:solidFill>
                  <a:srgbClr val="AAE6FF"/>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161857" name="Line 169"/>
              <p:cNvSpPr>
                <a:spLocks noChangeShapeType="1"/>
              </p:cNvSpPr>
              <p:nvPr/>
            </p:nvSpPr>
            <p:spPr bwMode="auto">
              <a:xfrm>
                <a:off x="2977" y="2483"/>
                <a:ext cx="1" cy="107"/>
              </a:xfrm>
              <a:prstGeom prst="line">
                <a:avLst/>
              </a:prstGeom>
              <a:noFill/>
              <a:ln w="4763">
                <a:solidFill>
                  <a:srgbClr val="AAE6FF"/>
                </a:solidFill>
                <a:round/>
                <a:headEnd/>
                <a:tailEnd/>
              </a:ln>
              <a:extLst>
                <a:ext uri="{909E8E84-426E-40DD-AFC4-6F175D3DCCD1}">
                  <a14:hiddenFill xmlns:a14="http://schemas.microsoft.com/office/drawing/2010/main">
                    <a:noFill/>
                  </a14:hiddenFill>
                </a:ext>
              </a:extLst>
            </p:spPr>
            <p:txBody>
              <a:bodyPr/>
              <a:lstStyle/>
              <a:p>
                <a:endParaRPr lang="en-US" dirty="0"/>
              </a:p>
            </p:txBody>
          </p:sp>
        </p:grpSp>
        <p:sp>
          <p:nvSpPr>
            <p:cNvPr id="161810" name="Rectangle 170"/>
            <p:cNvSpPr>
              <a:spLocks noChangeArrowheads="1"/>
            </p:cNvSpPr>
            <p:nvPr/>
          </p:nvSpPr>
          <p:spPr bwMode="auto">
            <a:xfrm>
              <a:off x="5835650" y="4632325"/>
              <a:ext cx="1060450" cy="31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73025" tIns="36512" rIns="73025" bIns="36512">
              <a:spAutoFit/>
            </a:bodyPr>
            <a:lstStyle/>
            <a:p>
              <a:pPr>
                <a:lnSpc>
                  <a:spcPct val="100000"/>
                </a:lnSpc>
              </a:pPr>
              <a:r>
                <a:rPr lang="en-US" sz="1600" dirty="0">
                  <a:latin typeface="Helvetica" charset="0"/>
                </a:rPr>
                <a:t>Router B </a:t>
              </a:r>
            </a:p>
          </p:txBody>
        </p:sp>
        <p:grpSp>
          <p:nvGrpSpPr>
            <p:cNvPr id="161811" name="Group 171"/>
            <p:cNvGrpSpPr>
              <a:grpSpLocks/>
            </p:cNvGrpSpPr>
            <p:nvPr/>
          </p:nvGrpSpPr>
          <p:grpSpPr bwMode="auto">
            <a:xfrm>
              <a:off x="5961063" y="4189413"/>
              <a:ext cx="711200" cy="411162"/>
              <a:chOff x="3683" y="2401"/>
              <a:chExt cx="448" cy="259"/>
            </a:xfrm>
          </p:grpSpPr>
          <p:sp>
            <p:nvSpPr>
              <p:cNvPr id="161826" name="Oval 172"/>
              <p:cNvSpPr>
                <a:spLocks noChangeArrowheads="1"/>
              </p:cNvSpPr>
              <p:nvPr/>
            </p:nvSpPr>
            <p:spPr bwMode="auto">
              <a:xfrm>
                <a:off x="3684" y="2509"/>
                <a:ext cx="447" cy="151"/>
              </a:xfrm>
              <a:prstGeom prst="ellipse">
                <a:avLst/>
              </a:prstGeom>
              <a:solidFill>
                <a:srgbClr val="0078AA"/>
              </a:solidFill>
              <a:ln w="4763">
                <a:solidFill>
                  <a:srgbClr val="AAE6FF"/>
                </a:solidFill>
                <a:round/>
                <a:headEnd/>
                <a:tailEnd/>
              </a:ln>
            </p:spPr>
            <p:txBody>
              <a:bodyPr/>
              <a:lstStyle/>
              <a:p>
                <a:endParaRPr lang="en-US" dirty="0"/>
              </a:p>
            </p:txBody>
          </p:sp>
          <p:sp>
            <p:nvSpPr>
              <p:cNvPr id="161827" name="Rectangle 173"/>
              <p:cNvSpPr>
                <a:spLocks noChangeArrowheads="1"/>
              </p:cNvSpPr>
              <p:nvPr/>
            </p:nvSpPr>
            <p:spPr bwMode="auto">
              <a:xfrm>
                <a:off x="3683" y="2478"/>
                <a:ext cx="446" cy="108"/>
              </a:xfrm>
              <a:prstGeom prst="rect">
                <a:avLst/>
              </a:prstGeom>
              <a:solidFill>
                <a:srgbClr val="0078A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61828" name="Rectangle 174"/>
              <p:cNvSpPr>
                <a:spLocks noChangeArrowheads="1"/>
              </p:cNvSpPr>
              <p:nvPr/>
            </p:nvSpPr>
            <p:spPr bwMode="auto">
              <a:xfrm>
                <a:off x="3683" y="2478"/>
                <a:ext cx="446" cy="108"/>
              </a:xfrm>
              <a:prstGeom prst="rect">
                <a:avLst/>
              </a:prstGeom>
              <a:solidFill>
                <a:srgbClr val="0078A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61829" name="Oval 175"/>
              <p:cNvSpPr>
                <a:spLocks noChangeArrowheads="1"/>
              </p:cNvSpPr>
              <p:nvPr/>
            </p:nvSpPr>
            <p:spPr bwMode="auto">
              <a:xfrm>
                <a:off x="3684" y="2401"/>
                <a:ext cx="447" cy="151"/>
              </a:xfrm>
              <a:prstGeom prst="ellipse">
                <a:avLst/>
              </a:prstGeom>
              <a:solidFill>
                <a:srgbClr val="00B4FF"/>
              </a:solidFill>
              <a:ln w="4763">
                <a:solidFill>
                  <a:srgbClr val="AAE6FF"/>
                </a:solidFill>
                <a:round/>
                <a:headEnd/>
                <a:tailEnd/>
              </a:ln>
            </p:spPr>
            <p:txBody>
              <a:bodyPr/>
              <a:lstStyle/>
              <a:p>
                <a:endParaRPr lang="en-US" dirty="0"/>
              </a:p>
            </p:txBody>
          </p:sp>
          <p:grpSp>
            <p:nvGrpSpPr>
              <p:cNvPr id="161830" name="Group 176"/>
              <p:cNvGrpSpPr>
                <a:grpSpLocks/>
              </p:cNvGrpSpPr>
              <p:nvPr/>
            </p:nvGrpSpPr>
            <p:grpSpPr bwMode="auto">
              <a:xfrm>
                <a:off x="3751" y="2419"/>
                <a:ext cx="310" cy="116"/>
                <a:chOff x="3751" y="2419"/>
                <a:chExt cx="310" cy="116"/>
              </a:xfrm>
            </p:grpSpPr>
            <p:grpSp>
              <p:nvGrpSpPr>
                <p:cNvPr id="161833" name="Group 177"/>
                <p:cNvGrpSpPr>
                  <a:grpSpLocks/>
                </p:cNvGrpSpPr>
                <p:nvPr/>
              </p:nvGrpSpPr>
              <p:grpSpPr bwMode="auto">
                <a:xfrm>
                  <a:off x="3751" y="2419"/>
                  <a:ext cx="307" cy="113"/>
                  <a:chOff x="3751" y="2419"/>
                  <a:chExt cx="307" cy="113"/>
                </a:xfrm>
              </p:grpSpPr>
              <p:sp>
                <p:nvSpPr>
                  <p:cNvPr id="161843" name="Freeform 178"/>
                  <p:cNvSpPr>
                    <a:spLocks/>
                  </p:cNvSpPr>
                  <p:nvPr/>
                </p:nvSpPr>
                <p:spPr bwMode="auto">
                  <a:xfrm>
                    <a:off x="3912" y="2422"/>
                    <a:ext cx="146"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113"/>
                        </a:moveTo>
                        <a:lnTo>
                          <a:pt x="98" y="144"/>
                        </a:lnTo>
                        <a:lnTo>
                          <a:pt x="334" y="48"/>
                        </a:lnTo>
                        <a:lnTo>
                          <a:pt x="440" y="81"/>
                        </a:lnTo>
                        <a:lnTo>
                          <a:pt x="383" y="0"/>
                        </a:lnTo>
                        <a:lnTo>
                          <a:pt x="106" y="0"/>
                        </a:lnTo>
                        <a:lnTo>
                          <a:pt x="221" y="24"/>
                        </a:lnTo>
                        <a:lnTo>
                          <a:pt x="0"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44" name="Freeform 179"/>
                  <p:cNvSpPr>
                    <a:spLocks/>
                  </p:cNvSpPr>
                  <p:nvPr/>
                </p:nvSpPr>
                <p:spPr bwMode="auto">
                  <a:xfrm>
                    <a:off x="3912" y="2422"/>
                    <a:ext cx="146"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113"/>
                        </a:moveTo>
                        <a:lnTo>
                          <a:pt x="98" y="144"/>
                        </a:lnTo>
                        <a:lnTo>
                          <a:pt x="334" y="48"/>
                        </a:lnTo>
                        <a:lnTo>
                          <a:pt x="440" y="81"/>
                        </a:lnTo>
                        <a:lnTo>
                          <a:pt x="383" y="0"/>
                        </a:lnTo>
                        <a:lnTo>
                          <a:pt x="106" y="0"/>
                        </a:lnTo>
                        <a:lnTo>
                          <a:pt x="221" y="24"/>
                        </a:lnTo>
                        <a:lnTo>
                          <a:pt x="0"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45" name="Freeform 180"/>
                  <p:cNvSpPr>
                    <a:spLocks/>
                  </p:cNvSpPr>
                  <p:nvPr/>
                </p:nvSpPr>
                <p:spPr bwMode="auto">
                  <a:xfrm>
                    <a:off x="3751" y="2478"/>
                    <a:ext cx="147" cy="51"/>
                  </a:xfrm>
                  <a:custGeom>
                    <a:avLst/>
                    <a:gdLst>
                      <a:gd name="T0" fmla="*/ 0 w 441"/>
                      <a:gd name="T1" fmla="*/ 0 h 153"/>
                      <a:gd name="T2" fmla="*/ 0 w 441"/>
                      <a:gd name="T3" fmla="*/ 0 h 153"/>
                      <a:gd name="T4" fmla="*/ 0 w 441"/>
                      <a:gd name="T5" fmla="*/ 0 h 153"/>
                      <a:gd name="T6" fmla="*/ 0 w 441"/>
                      <a:gd name="T7" fmla="*/ 0 h 153"/>
                      <a:gd name="T8" fmla="*/ 0 w 441"/>
                      <a:gd name="T9" fmla="*/ 0 h 153"/>
                      <a:gd name="T10" fmla="*/ 0 w 441"/>
                      <a:gd name="T11" fmla="*/ 0 h 153"/>
                      <a:gd name="T12" fmla="*/ 0 w 441"/>
                      <a:gd name="T13" fmla="*/ 0 h 153"/>
                      <a:gd name="T14" fmla="*/ 0 w 441"/>
                      <a:gd name="T15" fmla="*/ 0 h 153"/>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53"/>
                      <a:gd name="T26" fmla="*/ 441 w 441"/>
                      <a:gd name="T27" fmla="*/ 153 h 15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53">
                        <a:moveTo>
                          <a:pt x="441" y="32"/>
                        </a:moveTo>
                        <a:lnTo>
                          <a:pt x="343" y="0"/>
                        </a:lnTo>
                        <a:lnTo>
                          <a:pt x="115" y="97"/>
                        </a:lnTo>
                        <a:lnTo>
                          <a:pt x="0" y="64"/>
                        </a:lnTo>
                        <a:lnTo>
                          <a:pt x="58" y="153"/>
                        </a:lnTo>
                        <a:lnTo>
                          <a:pt x="343" y="153"/>
                        </a:lnTo>
                        <a:lnTo>
                          <a:pt x="220" y="121"/>
                        </a:lnTo>
                        <a:lnTo>
                          <a:pt x="441"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46" name="Freeform 181"/>
                  <p:cNvSpPr>
                    <a:spLocks/>
                  </p:cNvSpPr>
                  <p:nvPr/>
                </p:nvSpPr>
                <p:spPr bwMode="auto">
                  <a:xfrm>
                    <a:off x="3751" y="2478"/>
                    <a:ext cx="147" cy="51"/>
                  </a:xfrm>
                  <a:custGeom>
                    <a:avLst/>
                    <a:gdLst>
                      <a:gd name="T0" fmla="*/ 0 w 441"/>
                      <a:gd name="T1" fmla="*/ 0 h 153"/>
                      <a:gd name="T2" fmla="*/ 0 w 441"/>
                      <a:gd name="T3" fmla="*/ 0 h 153"/>
                      <a:gd name="T4" fmla="*/ 0 w 441"/>
                      <a:gd name="T5" fmla="*/ 0 h 153"/>
                      <a:gd name="T6" fmla="*/ 0 w 441"/>
                      <a:gd name="T7" fmla="*/ 0 h 153"/>
                      <a:gd name="T8" fmla="*/ 0 w 441"/>
                      <a:gd name="T9" fmla="*/ 0 h 153"/>
                      <a:gd name="T10" fmla="*/ 0 w 441"/>
                      <a:gd name="T11" fmla="*/ 0 h 153"/>
                      <a:gd name="T12" fmla="*/ 0 w 441"/>
                      <a:gd name="T13" fmla="*/ 0 h 153"/>
                      <a:gd name="T14" fmla="*/ 0 w 441"/>
                      <a:gd name="T15" fmla="*/ 0 h 153"/>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53"/>
                      <a:gd name="T26" fmla="*/ 441 w 441"/>
                      <a:gd name="T27" fmla="*/ 153 h 15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53">
                        <a:moveTo>
                          <a:pt x="441" y="32"/>
                        </a:moveTo>
                        <a:lnTo>
                          <a:pt x="343" y="0"/>
                        </a:lnTo>
                        <a:lnTo>
                          <a:pt x="115" y="97"/>
                        </a:lnTo>
                        <a:lnTo>
                          <a:pt x="0" y="64"/>
                        </a:lnTo>
                        <a:lnTo>
                          <a:pt x="58" y="153"/>
                        </a:lnTo>
                        <a:lnTo>
                          <a:pt x="343" y="153"/>
                        </a:lnTo>
                        <a:lnTo>
                          <a:pt x="220" y="121"/>
                        </a:lnTo>
                        <a:lnTo>
                          <a:pt x="441"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47" name="Freeform 182"/>
                  <p:cNvSpPr>
                    <a:spLocks/>
                  </p:cNvSpPr>
                  <p:nvPr/>
                </p:nvSpPr>
                <p:spPr bwMode="auto">
                  <a:xfrm>
                    <a:off x="3759" y="2419"/>
                    <a:ext cx="147"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32"/>
                        </a:moveTo>
                        <a:lnTo>
                          <a:pt x="98" y="0"/>
                        </a:lnTo>
                        <a:lnTo>
                          <a:pt x="334" y="89"/>
                        </a:lnTo>
                        <a:lnTo>
                          <a:pt x="440" y="64"/>
                        </a:lnTo>
                        <a:lnTo>
                          <a:pt x="383" y="144"/>
                        </a:lnTo>
                        <a:lnTo>
                          <a:pt x="105" y="144"/>
                        </a:lnTo>
                        <a:lnTo>
                          <a:pt x="220" y="121"/>
                        </a:lnTo>
                        <a:lnTo>
                          <a:pt x="0"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48" name="Freeform 183"/>
                  <p:cNvSpPr>
                    <a:spLocks/>
                  </p:cNvSpPr>
                  <p:nvPr/>
                </p:nvSpPr>
                <p:spPr bwMode="auto">
                  <a:xfrm>
                    <a:off x="3759" y="2419"/>
                    <a:ext cx="147"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32"/>
                        </a:moveTo>
                        <a:lnTo>
                          <a:pt x="98" y="0"/>
                        </a:lnTo>
                        <a:lnTo>
                          <a:pt x="334" y="89"/>
                        </a:lnTo>
                        <a:lnTo>
                          <a:pt x="440" y="64"/>
                        </a:lnTo>
                        <a:lnTo>
                          <a:pt x="383" y="144"/>
                        </a:lnTo>
                        <a:lnTo>
                          <a:pt x="105" y="144"/>
                        </a:lnTo>
                        <a:lnTo>
                          <a:pt x="220" y="121"/>
                        </a:lnTo>
                        <a:lnTo>
                          <a:pt x="0"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49" name="Freeform 184"/>
                  <p:cNvSpPr>
                    <a:spLocks/>
                  </p:cNvSpPr>
                  <p:nvPr/>
                </p:nvSpPr>
                <p:spPr bwMode="auto">
                  <a:xfrm>
                    <a:off x="3906" y="2483"/>
                    <a:ext cx="147" cy="49"/>
                  </a:xfrm>
                  <a:custGeom>
                    <a:avLst/>
                    <a:gdLst>
                      <a:gd name="T0" fmla="*/ 0 w 441"/>
                      <a:gd name="T1" fmla="*/ 0 h 146"/>
                      <a:gd name="T2" fmla="*/ 0 w 441"/>
                      <a:gd name="T3" fmla="*/ 0 h 146"/>
                      <a:gd name="T4" fmla="*/ 0 w 441"/>
                      <a:gd name="T5" fmla="*/ 0 h 146"/>
                      <a:gd name="T6" fmla="*/ 0 w 441"/>
                      <a:gd name="T7" fmla="*/ 0 h 146"/>
                      <a:gd name="T8" fmla="*/ 0 w 441"/>
                      <a:gd name="T9" fmla="*/ 0 h 146"/>
                      <a:gd name="T10" fmla="*/ 0 w 441"/>
                      <a:gd name="T11" fmla="*/ 0 h 146"/>
                      <a:gd name="T12" fmla="*/ 0 w 441"/>
                      <a:gd name="T13" fmla="*/ 0 h 146"/>
                      <a:gd name="T14" fmla="*/ 0 w 441"/>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6"/>
                      <a:gd name="T26" fmla="*/ 441 w 441"/>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6">
                        <a:moveTo>
                          <a:pt x="441" y="113"/>
                        </a:moveTo>
                        <a:lnTo>
                          <a:pt x="343" y="146"/>
                        </a:lnTo>
                        <a:lnTo>
                          <a:pt x="115" y="48"/>
                        </a:lnTo>
                        <a:lnTo>
                          <a:pt x="0" y="81"/>
                        </a:lnTo>
                        <a:lnTo>
                          <a:pt x="58" y="0"/>
                        </a:lnTo>
                        <a:lnTo>
                          <a:pt x="343" y="0"/>
                        </a:lnTo>
                        <a:lnTo>
                          <a:pt x="221" y="24"/>
                        </a:lnTo>
                        <a:lnTo>
                          <a:pt x="441"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50" name="Freeform 185"/>
                  <p:cNvSpPr>
                    <a:spLocks/>
                  </p:cNvSpPr>
                  <p:nvPr/>
                </p:nvSpPr>
                <p:spPr bwMode="auto">
                  <a:xfrm>
                    <a:off x="3906" y="2483"/>
                    <a:ext cx="147" cy="49"/>
                  </a:xfrm>
                  <a:custGeom>
                    <a:avLst/>
                    <a:gdLst>
                      <a:gd name="T0" fmla="*/ 0 w 441"/>
                      <a:gd name="T1" fmla="*/ 0 h 146"/>
                      <a:gd name="T2" fmla="*/ 0 w 441"/>
                      <a:gd name="T3" fmla="*/ 0 h 146"/>
                      <a:gd name="T4" fmla="*/ 0 w 441"/>
                      <a:gd name="T5" fmla="*/ 0 h 146"/>
                      <a:gd name="T6" fmla="*/ 0 w 441"/>
                      <a:gd name="T7" fmla="*/ 0 h 146"/>
                      <a:gd name="T8" fmla="*/ 0 w 441"/>
                      <a:gd name="T9" fmla="*/ 0 h 146"/>
                      <a:gd name="T10" fmla="*/ 0 w 441"/>
                      <a:gd name="T11" fmla="*/ 0 h 146"/>
                      <a:gd name="T12" fmla="*/ 0 w 441"/>
                      <a:gd name="T13" fmla="*/ 0 h 146"/>
                      <a:gd name="T14" fmla="*/ 0 w 441"/>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6"/>
                      <a:gd name="T26" fmla="*/ 441 w 441"/>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6">
                        <a:moveTo>
                          <a:pt x="441" y="113"/>
                        </a:moveTo>
                        <a:lnTo>
                          <a:pt x="343" y="146"/>
                        </a:lnTo>
                        <a:lnTo>
                          <a:pt x="115" y="48"/>
                        </a:lnTo>
                        <a:lnTo>
                          <a:pt x="0" y="81"/>
                        </a:lnTo>
                        <a:lnTo>
                          <a:pt x="58" y="0"/>
                        </a:lnTo>
                        <a:lnTo>
                          <a:pt x="343" y="0"/>
                        </a:lnTo>
                        <a:lnTo>
                          <a:pt x="221" y="24"/>
                        </a:lnTo>
                        <a:lnTo>
                          <a:pt x="441"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grpSp>
            <p:grpSp>
              <p:nvGrpSpPr>
                <p:cNvPr id="161834" name="Group 186"/>
                <p:cNvGrpSpPr>
                  <a:grpSpLocks/>
                </p:cNvGrpSpPr>
                <p:nvPr/>
              </p:nvGrpSpPr>
              <p:grpSpPr bwMode="auto">
                <a:xfrm>
                  <a:off x="3754" y="2422"/>
                  <a:ext cx="307" cy="113"/>
                  <a:chOff x="3754" y="2422"/>
                  <a:chExt cx="307" cy="113"/>
                </a:xfrm>
              </p:grpSpPr>
              <p:sp>
                <p:nvSpPr>
                  <p:cNvPr id="161835" name="Freeform 187"/>
                  <p:cNvSpPr>
                    <a:spLocks/>
                  </p:cNvSpPr>
                  <p:nvPr/>
                </p:nvSpPr>
                <p:spPr bwMode="auto">
                  <a:xfrm>
                    <a:off x="3914" y="2424"/>
                    <a:ext cx="147" cy="49"/>
                  </a:xfrm>
                  <a:custGeom>
                    <a:avLst/>
                    <a:gdLst>
                      <a:gd name="T0" fmla="*/ 0 w 440"/>
                      <a:gd name="T1" fmla="*/ 0 h 145"/>
                      <a:gd name="T2" fmla="*/ 0 w 440"/>
                      <a:gd name="T3" fmla="*/ 0 h 145"/>
                      <a:gd name="T4" fmla="*/ 0 w 440"/>
                      <a:gd name="T5" fmla="*/ 0 h 145"/>
                      <a:gd name="T6" fmla="*/ 0 w 440"/>
                      <a:gd name="T7" fmla="*/ 0 h 145"/>
                      <a:gd name="T8" fmla="*/ 0 w 440"/>
                      <a:gd name="T9" fmla="*/ 0 h 145"/>
                      <a:gd name="T10" fmla="*/ 0 w 440"/>
                      <a:gd name="T11" fmla="*/ 0 h 145"/>
                      <a:gd name="T12" fmla="*/ 0 w 440"/>
                      <a:gd name="T13" fmla="*/ 0 h 145"/>
                      <a:gd name="T14" fmla="*/ 0 w 440"/>
                      <a:gd name="T15" fmla="*/ 0 h 145"/>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5"/>
                      <a:gd name="T26" fmla="*/ 440 w 440"/>
                      <a:gd name="T27" fmla="*/ 145 h 1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5">
                        <a:moveTo>
                          <a:pt x="0" y="113"/>
                        </a:moveTo>
                        <a:lnTo>
                          <a:pt x="98" y="145"/>
                        </a:lnTo>
                        <a:lnTo>
                          <a:pt x="334" y="48"/>
                        </a:lnTo>
                        <a:lnTo>
                          <a:pt x="440" y="81"/>
                        </a:lnTo>
                        <a:lnTo>
                          <a:pt x="383" y="0"/>
                        </a:lnTo>
                        <a:lnTo>
                          <a:pt x="106" y="0"/>
                        </a:lnTo>
                        <a:lnTo>
                          <a:pt x="221" y="24"/>
                        </a:lnTo>
                        <a:lnTo>
                          <a:pt x="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36" name="Freeform 188"/>
                  <p:cNvSpPr>
                    <a:spLocks/>
                  </p:cNvSpPr>
                  <p:nvPr/>
                </p:nvSpPr>
                <p:spPr bwMode="auto">
                  <a:xfrm>
                    <a:off x="3914" y="2424"/>
                    <a:ext cx="147" cy="49"/>
                  </a:xfrm>
                  <a:custGeom>
                    <a:avLst/>
                    <a:gdLst>
                      <a:gd name="T0" fmla="*/ 0 w 440"/>
                      <a:gd name="T1" fmla="*/ 0 h 145"/>
                      <a:gd name="T2" fmla="*/ 0 w 440"/>
                      <a:gd name="T3" fmla="*/ 0 h 145"/>
                      <a:gd name="T4" fmla="*/ 0 w 440"/>
                      <a:gd name="T5" fmla="*/ 0 h 145"/>
                      <a:gd name="T6" fmla="*/ 0 w 440"/>
                      <a:gd name="T7" fmla="*/ 0 h 145"/>
                      <a:gd name="T8" fmla="*/ 0 w 440"/>
                      <a:gd name="T9" fmla="*/ 0 h 145"/>
                      <a:gd name="T10" fmla="*/ 0 w 440"/>
                      <a:gd name="T11" fmla="*/ 0 h 145"/>
                      <a:gd name="T12" fmla="*/ 0 w 440"/>
                      <a:gd name="T13" fmla="*/ 0 h 145"/>
                      <a:gd name="T14" fmla="*/ 0 w 440"/>
                      <a:gd name="T15" fmla="*/ 0 h 145"/>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5"/>
                      <a:gd name="T26" fmla="*/ 440 w 440"/>
                      <a:gd name="T27" fmla="*/ 145 h 1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5">
                        <a:moveTo>
                          <a:pt x="0" y="113"/>
                        </a:moveTo>
                        <a:lnTo>
                          <a:pt x="98" y="145"/>
                        </a:lnTo>
                        <a:lnTo>
                          <a:pt x="334" y="48"/>
                        </a:lnTo>
                        <a:lnTo>
                          <a:pt x="440" y="81"/>
                        </a:lnTo>
                        <a:lnTo>
                          <a:pt x="383" y="0"/>
                        </a:lnTo>
                        <a:lnTo>
                          <a:pt x="106" y="0"/>
                        </a:lnTo>
                        <a:lnTo>
                          <a:pt x="221" y="24"/>
                        </a:lnTo>
                        <a:lnTo>
                          <a:pt x="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37" name="Freeform 189"/>
                  <p:cNvSpPr>
                    <a:spLocks/>
                  </p:cNvSpPr>
                  <p:nvPr/>
                </p:nvSpPr>
                <p:spPr bwMode="auto">
                  <a:xfrm>
                    <a:off x="3754" y="2481"/>
                    <a:ext cx="147" cy="51"/>
                  </a:xfrm>
                  <a:custGeom>
                    <a:avLst/>
                    <a:gdLst>
                      <a:gd name="T0" fmla="*/ 0 w 440"/>
                      <a:gd name="T1" fmla="*/ 0 h 154"/>
                      <a:gd name="T2" fmla="*/ 0 w 440"/>
                      <a:gd name="T3" fmla="*/ 0 h 154"/>
                      <a:gd name="T4" fmla="*/ 0 w 440"/>
                      <a:gd name="T5" fmla="*/ 0 h 154"/>
                      <a:gd name="T6" fmla="*/ 0 w 440"/>
                      <a:gd name="T7" fmla="*/ 0 h 154"/>
                      <a:gd name="T8" fmla="*/ 0 w 440"/>
                      <a:gd name="T9" fmla="*/ 0 h 154"/>
                      <a:gd name="T10" fmla="*/ 0 w 440"/>
                      <a:gd name="T11" fmla="*/ 0 h 154"/>
                      <a:gd name="T12" fmla="*/ 0 w 440"/>
                      <a:gd name="T13" fmla="*/ 0 h 154"/>
                      <a:gd name="T14" fmla="*/ 0 w 440"/>
                      <a:gd name="T15" fmla="*/ 0 h 15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54"/>
                      <a:gd name="T26" fmla="*/ 440 w 440"/>
                      <a:gd name="T27" fmla="*/ 154 h 1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54">
                        <a:moveTo>
                          <a:pt x="440" y="32"/>
                        </a:moveTo>
                        <a:lnTo>
                          <a:pt x="342" y="0"/>
                        </a:lnTo>
                        <a:lnTo>
                          <a:pt x="114" y="97"/>
                        </a:lnTo>
                        <a:lnTo>
                          <a:pt x="0" y="65"/>
                        </a:lnTo>
                        <a:lnTo>
                          <a:pt x="57" y="154"/>
                        </a:lnTo>
                        <a:lnTo>
                          <a:pt x="342" y="154"/>
                        </a:lnTo>
                        <a:lnTo>
                          <a:pt x="219" y="121"/>
                        </a:lnTo>
                        <a:lnTo>
                          <a:pt x="44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38" name="Freeform 190"/>
                  <p:cNvSpPr>
                    <a:spLocks/>
                  </p:cNvSpPr>
                  <p:nvPr/>
                </p:nvSpPr>
                <p:spPr bwMode="auto">
                  <a:xfrm>
                    <a:off x="3754" y="2481"/>
                    <a:ext cx="147" cy="51"/>
                  </a:xfrm>
                  <a:custGeom>
                    <a:avLst/>
                    <a:gdLst>
                      <a:gd name="T0" fmla="*/ 0 w 440"/>
                      <a:gd name="T1" fmla="*/ 0 h 154"/>
                      <a:gd name="T2" fmla="*/ 0 w 440"/>
                      <a:gd name="T3" fmla="*/ 0 h 154"/>
                      <a:gd name="T4" fmla="*/ 0 w 440"/>
                      <a:gd name="T5" fmla="*/ 0 h 154"/>
                      <a:gd name="T6" fmla="*/ 0 w 440"/>
                      <a:gd name="T7" fmla="*/ 0 h 154"/>
                      <a:gd name="T8" fmla="*/ 0 w 440"/>
                      <a:gd name="T9" fmla="*/ 0 h 154"/>
                      <a:gd name="T10" fmla="*/ 0 w 440"/>
                      <a:gd name="T11" fmla="*/ 0 h 154"/>
                      <a:gd name="T12" fmla="*/ 0 w 440"/>
                      <a:gd name="T13" fmla="*/ 0 h 154"/>
                      <a:gd name="T14" fmla="*/ 0 w 440"/>
                      <a:gd name="T15" fmla="*/ 0 h 15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54"/>
                      <a:gd name="T26" fmla="*/ 440 w 440"/>
                      <a:gd name="T27" fmla="*/ 154 h 1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54">
                        <a:moveTo>
                          <a:pt x="440" y="32"/>
                        </a:moveTo>
                        <a:lnTo>
                          <a:pt x="342" y="0"/>
                        </a:lnTo>
                        <a:lnTo>
                          <a:pt x="114" y="97"/>
                        </a:lnTo>
                        <a:lnTo>
                          <a:pt x="0" y="65"/>
                        </a:lnTo>
                        <a:lnTo>
                          <a:pt x="57" y="154"/>
                        </a:lnTo>
                        <a:lnTo>
                          <a:pt x="342" y="154"/>
                        </a:lnTo>
                        <a:lnTo>
                          <a:pt x="219" y="121"/>
                        </a:lnTo>
                        <a:lnTo>
                          <a:pt x="44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39" name="Freeform 191"/>
                  <p:cNvSpPr>
                    <a:spLocks/>
                  </p:cNvSpPr>
                  <p:nvPr/>
                </p:nvSpPr>
                <p:spPr bwMode="auto">
                  <a:xfrm>
                    <a:off x="3762" y="2422"/>
                    <a:ext cx="147" cy="48"/>
                  </a:xfrm>
                  <a:custGeom>
                    <a:avLst/>
                    <a:gdLst>
                      <a:gd name="T0" fmla="*/ 0 w 441"/>
                      <a:gd name="T1" fmla="*/ 0 h 144"/>
                      <a:gd name="T2" fmla="*/ 0 w 441"/>
                      <a:gd name="T3" fmla="*/ 0 h 144"/>
                      <a:gd name="T4" fmla="*/ 0 w 441"/>
                      <a:gd name="T5" fmla="*/ 0 h 144"/>
                      <a:gd name="T6" fmla="*/ 0 w 441"/>
                      <a:gd name="T7" fmla="*/ 0 h 144"/>
                      <a:gd name="T8" fmla="*/ 0 w 441"/>
                      <a:gd name="T9" fmla="*/ 0 h 144"/>
                      <a:gd name="T10" fmla="*/ 0 w 441"/>
                      <a:gd name="T11" fmla="*/ 0 h 144"/>
                      <a:gd name="T12" fmla="*/ 0 w 441"/>
                      <a:gd name="T13" fmla="*/ 0 h 144"/>
                      <a:gd name="T14" fmla="*/ 0 w 441"/>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4"/>
                      <a:gd name="T26" fmla="*/ 441 w 441"/>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4">
                        <a:moveTo>
                          <a:pt x="0" y="32"/>
                        </a:moveTo>
                        <a:lnTo>
                          <a:pt x="97" y="0"/>
                        </a:lnTo>
                        <a:lnTo>
                          <a:pt x="334" y="89"/>
                        </a:lnTo>
                        <a:lnTo>
                          <a:pt x="441" y="64"/>
                        </a:lnTo>
                        <a:lnTo>
                          <a:pt x="383" y="144"/>
                        </a:lnTo>
                        <a:lnTo>
                          <a:pt x="105" y="144"/>
                        </a:lnTo>
                        <a:lnTo>
                          <a:pt x="220" y="121"/>
                        </a:lnTo>
                        <a:lnTo>
                          <a:pt x="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40" name="Freeform 192"/>
                  <p:cNvSpPr>
                    <a:spLocks/>
                  </p:cNvSpPr>
                  <p:nvPr/>
                </p:nvSpPr>
                <p:spPr bwMode="auto">
                  <a:xfrm>
                    <a:off x="3762" y="2422"/>
                    <a:ext cx="147" cy="48"/>
                  </a:xfrm>
                  <a:custGeom>
                    <a:avLst/>
                    <a:gdLst>
                      <a:gd name="T0" fmla="*/ 0 w 441"/>
                      <a:gd name="T1" fmla="*/ 0 h 144"/>
                      <a:gd name="T2" fmla="*/ 0 w 441"/>
                      <a:gd name="T3" fmla="*/ 0 h 144"/>
                      <a:gd name="T4" fmla="*/ 0 w 441"/>
                      <a:gd name="T5" fmla="*/ 0 h 144"/>
                      <a:gd name="T6" fmla="*/ 0 w 441"/>
                      <a:gd name="T7" fmla="*/ 0 h 144"/>
                      <a:gd name="T8" fmla="*/ 0 w 441"/>
                      <a:gd name="T9" fmla="*/ 0 h 144"/>
                      <a:gd name="T10" fmla="*/ 0 w 441"/>
                      <a:gd name="T11" fmla="*/ 0 h 144"/>
                      <a:gd name="T12" fmla="*/ 0 w 441"/>
                      <a:gd name="T13" fmla="*/ 0 h 144"/>
                      <a:gd name="T14" fmla="*/ 0 w 441"/>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4"/>
                      <a:gd name="T26" fmla="*/ 441 w 441"/>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4">
                        <a:moveTo>
                          <a:pt x="0" y="32"/>
                        </a:moveTo>
                        <a:lnTo>
                          <a:pt x="97" y="0"/>
                        </a:lnTo>
                        <a:lnTo>
                          <a:pt x="334" y="89"/>
                        </a:lnTo>
                        <a:lnTo>
                          <a:pt x="441" y="64"/>
                        </a:lnTo>
                        <a:lnTo>
                          <a:pt x="383" y="144"/>
                        </a:lnTo>
                        <a:lnTo>
                          <a:pt x="105" y="144"/>
                        </a:lnTo>
                        <a:lnTo>
                          <a:pt x="220" y="121"/>
                        </a:lnTo>
                        <a:lnTo>
                          <a:pt x="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41" name="Freeform 193"/>
                  <p:cNvSpPr>
                    <a:spLocks/>
                  </p:cNvSpPr>
                  <p:nvPr/>
                </p:nvSpPr>
                <p:spPr bwMode="auto">
                  <a:xfrm>
                    <a:off x="3909" y="2486"/>
                    <a:ext cx="147" cy="49"/>
                  </a:xfrm>
                  <a:custGeom>
                    <a:avLst/>
                    <a:gdLst>
                      <a:gd name="T0" fmla="*/ 0 w 440"/>
                      <a:gd name="T1" fmla="*/ 0 h 146"/>
                      <a:gd name="T2" fmla="*/ 0 w 440"/>
                      <a:gd name="T3" fmla="*/ 0 h 146"/>
                      <a:gd name="T4" fmla="*/ 0 w 440"/>
                      <a:gd name="T5" fmla="*/ 0 h 146"/>
                      <a:gd name="T6" fmla="*/ 0 w 440"/>
                      <a:gd name="T7" fmla="*/ 0 h 146"/>
                      <a:gd name="T8" fmla="*/ 0 w 440"/>
                      <a:gd name="T9" fmla="*/ 0 h 146"/>
                      <a:gd name="T10" fmla="*/ 0 w 440"/>
                      <a:gd name="T11" fmla="*/ 0 h 146"/>
                      <a:gd name="T12" fmla="*/ 0 w 440"/>
                      <a:gd name="T13" fmla="*/ 0 h 146"/>
                      <a:gd name="T14" fmla="*/ 0 w 440"/>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6"/>
                      <a:gd name="T26" fmla="*/ 440 w 440"/>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6">
                        <a:moveTo>
                          <a:pt x="440" y="113"/>
                        </a:moveTo>
                        <a:lnTo>
                          <a:pt x="342" y="146"/>
                        </a:lnTo>
                        <a:lnTo>
                          <a:pt x="114" y="49"/>
                        </a:lnTo>
                        <a:lnTo>
                          <a:pt x="0" y="81"/>
                        </a:lnTo>
                        <a:lnTo>
                          <a:pt x="57" y="0"/>
                        </a:lnTo>
                        <a:lnTo>
                          <a:pt x="342" y="0"/>
                        </a:lnTo>
                        <a:lnTo>
                          <a:pt x="220" y="24"/>
                        </a:lnTo>
                        <a:lnTo>
                          <a:pt x="44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42" name="Freeform 194"/>
                  <p:cNvSpPr>
                    <a:spLocks/>
                  </p:cNvSpPr>
                  <p:nvPr/>
                </p:nvSpPr>
                <p:spPr bwMode="auto">
                  <a:xfrm>
                    <a:off x="3909" y="2486"/>
                    <a:ext cx="147" cy="49"/>
                  </a:xfrm>
                  <a:custGeom>
                    <a:avLst/>
                    <a:gdLst>
                      <a:gd name="T0" fmla="*/ 0 w 440"/>
                      <a:gd name="T1" fmla="*/ 0 h 146"/>
                      <a:gd name="T2" fmla="*/ 0 w 440"/>
                      <a:gd name="T3" fmla="*/ 0 h 146"/>
                      <a:gd name="T4" fmla="*/ 0 w 440"/>
                      <a:gd name="T5" fmla="*/ 0 h 146"/>
                      <a:gd name="T6" fmla="*/ 0 w 440"/>
                      <a:gd name="T7" fmla="*/ 0 h 146"/>
                      <a:gd name="T8" fmla="*/ 0 w 440"/>
                      <a:gd name="T9" fmla="*/ 0 h 146"/>
                      <a:gd name="T10" fmla="*/ 0 w 440"/>
                      <a:gd name="T11" fmla="*/ 0 h 146"/>
                      <a:gd name="T12" fmla="*/ 0 w 440"/>
                      <a:gd name="T13" fmla="*/ 0 h 146"/>
                      <a:gd name="T14" fmla="*/ 0 w 440"/>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6"/>
                      <a:gd name="T26" fmla="*/ 440 w 440"/>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6">
                        <a:moveTo>
                          <a:pt x="440" y="113"/>
                        </a:moveTo>
                        <a:lnTo>
                          <a:pt x="342" y="146"/>
                        </a:lnTo>
                        <a:lnTo>
                          <a:pt x="114" y="49"/>
                        </a:lnTo>
                        <a:lnTo>
                          <a:pt x="0" y="81"/>
                        </a:lnTo>
                        <a:lnTo>
                          <a:pt x="57" y="0"/>
                        </a:lnTo>
                        <a:lnTo>
                          <a:pt x="342" y="0"/>
                        </a:lnTo>
                        <a:lnTo>
                          <a:pt x="220" y="24"/>
                        </a:lnTo>
                        <a:lnTo>
                          <a:pt x="44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grpSp>
          </p:grpSp>
          <p:sp>
            <p:nvSpPr>
              <p:cNvPr id="161831" name="Line 195"/>
              <p:cNvSpPr>
                <a:spLocks noChangeShapeType="1"/>
              </p:cNvSpPr>
              <p:nvPr/>
            </p:nvSpPr>
            <p:spPr bwMode="auto">
              <a:xfrm>
                <a:off x="3683" y="2475"/>
                <a:ext cx="1" cy="107"/>
              </a:xfrm>
              <a:prstGeom prst="line">
                <a:avLst/>
              </a:prstGeom>
              <a:noFill/>
              <a:ln w="4763">
                <a:solidFill>
                  <a:srgbClr val="AAE6FF"/>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161832" name="Line 196"/>
              <p:cNvSpPr>
                <a:spLocks noChangeShapeType="1"/>
              </p:cNvSpPr>
              <p:nvPr/>
            </p:nvSpPr>
            <p:spPr bwMode="auto">
              <a:xfrm>
                <a:off x="4129" y="2475"/>
                <a:ext cx="1" cy="107"/>
              </a:xfrm>
              <a:prstGeom prst="line">
                <a:avLst/>
              </a:prstGeom>
              <a:noFill/>
              <a:ln w="4763">
                <a:solidFill>
                  <a:srgbClr val="AAE6FF"/>
                </a:solidFill>
                <a:round/>
                <a:headEnd/>
                <a:tailEnd/>
              </a:ln>
              <a:extLst>
                <a:ext uri="{909E8E84-426E-40DD-AFC4-6F175D3DCCD1}">
                  <a14:hiddenFill xmlns:a14="http://schemas.microsoft.com/office/drawing/2010/main">
                    <a:noFill/>
                  </a14:hiddenFill>
                </a:ext>
              </a:extLst>
            </p:spPr>
            <p:txBody>
              <a:bodyPr/>
              <a:lstStyle/>
              <a:p>
                <a:endParaRPr lang="en-US" dirty="0"/>
              </a:p>
            </p:txBody>
          </p:sp>
        </p:grpSp>
        <p:sp>
          <p:nvSpPr>
            <p:cNvPr id="2749637" name="Line 197"/>
            <p:cNvSpPr>
              <a:spLocks noChangeShapeType="1"/>
            </p:cNvSpPr>
            <p:nvPr/>
          </p:nvSpPr>
          <p:spPr bwMode="auto">
            <a:xfrm rot="16200000">
              <a:off x="3124200" y="1939925"/>
              <a:ext cx="0" cy="3276600"/>
            </a:xfrm>
            <a:prstGeom prst="line">
              <a:avLst/>
            </a:prstGeom>
            <a:noFill/>
            <a:ln w="57150">
              <a:solidFill>
                <a:schemeClr val="accent2"/>
              </a:solidFill>
              <a:round/>
              <a:headEnd type="triangle" w="med" len="med"/>
              <a:tailEnd type="triangle" w="med" len="med"/>
            </a:ln>
            <a:effectLst>
              <a:outerShdw dist="17961" dir="2700000" algn="ctr" rotWithShape="0">
                <a:schemeClr val="bg2"/>
              </a:outerShdw>
            </a:effectLst>
          </p:spPr>
          <p:txBody>
            <a:bodyPr wrap="none" anchor="ctr"/>
            <a:lstStyle/>
            <a:p>
              <a:pPr>
                <a:defRPr/>
              </a:pPr>
              <a:endParaRPr lang="en-US" dirty="0">
                <a:ea typeface="+mn-ea"/>
              </a:endParaRPr>
            </a:p>
          </p:txBody>
        </p:sp>
        <p:sp>
          <p:nvSpPr>
            <p:cNvPr id="161813" name="Rectangle 198"/>
            <p:cNvSpPr>
              <a:spLocks noChangeArrowheads="1"/>
            </p:cNvSpPr>
            <p:nvPr/>
          </p:nvSpPr>
          <p:spPr bwMode="auto">
            <a:xfrm>
              <a:off x="2884488" y="3498850"/>
              <a:ext cx="26225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161814" name="Rectangle 199"/>
            <p:cNvSpPr>
              <a:spLocks noChangeArrowheads="1"/>
            </p:cNvSpPr>
            <p:nvPr/>
          </p:nvSpPr>
          <p:spPr bwMode="auto">
            <a:xfrm>
              <a:off x="3536950" y="2790825"/>
              <a:ext cx="290195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nchorCtr="1"/>
            <a:lstStyle/>
            <a:p>
              <a:pPr defTabSz="814388">
                <a:lnSpc>
                  <a:spcPct val="95000"/>
                </a:lnSpc>
                <a:spcBef>
                  <a:spcPct val="35000"/>
                </a:spcBef>
                <a:buClr>
                  <a:schemeClr val="folHlink"/>
                </a:buClr>
                <a:buSzPct val="100000"/>
                <a:buFont typeface="Arial" charset="0"/>
                <a:buNone/>
              </a:pPr>
              <a:r>
                <a:rPr lang="en-US" sz="1600" dirty="0"/>
                <a:t>A man-in-the-middle attack can only see cipher text</a:t>
              </a:r>
            </a:p>
          </p:txBody>
        </p:sp>
        <p:grpSp>
          <p:nvGrpSpPr>
            <p:cNvPr id="161815" name="Group 200"/>
            <p:cNvGrpSpPr>
              <a:grpSpLocks/>
            </p:cNvGrpSpPr>
            <p:nvPr/>
          </p:nvGrpSpPr>
          <p:grpSpPr bwMode="auto">
            <a:xfrm>
              <a:off x="2705100" y="3321050"/>
              <a:ext cx="3733800" cy="485775"/>
              <a:chOff x="3363" y="3428"/>
              <a:chExt cx="813" cy="192"/>
            </a:xfrm>
          </p:grpSpPr>
          <p:sp>
            <p:nvSpPr>
              <p:cNvPr id="161818" name="Oval 201"/>
              <p:cNvSpPr>
                <a:spLocks noChangeArrowheads="1"/>
              </p:cNvSpPr>
              <p:nvPr/>
            </p:nvSpPr>
            <p:spPr bwMode="auto">
              <a:xfrm>
                <a:off x="3365" y="3428"/>
                <a:ext cx="92" cy="191"/>
              </a:xfrm>
              <a:prstGeom prst="ellipse">
                <a:avLst/>
              </a:prstGeom>
              <a:solidFill>
                <a:srgbClr val="6C8F9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19" name="Rectangle 202"/>
              <p:cNvSpPr>
                <a:spLocks noChangeArrowheads="1"/>
              </p:cNvSpPr>
              <p:nvPr/>
            </p:nvSpPr>
            <p:spPr bwMode="auto">
              <a:xfrm>
                <a:off x="3415" y="3428"/>
                <a:ext cx="713" cy="191"/>
              </a:xfrm>
              <a:prstGeom prst="rect">
                <a:avLst/>
              </a:prstGeom>
              <a:solidFill>
                <a:srgbClr val="6C8F93"/>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61820" name="Freeform 203"/>
              <p:cNvSpPr>
                <a:spLocks/>
              </p:cNvSpPr>
              <p:nvPr/>
            </p:nvSpPr>
            <p:spPr bwMode="auto">
              <a:xfrm>
                <a:off x="3376" y="3450"/>
                <a:ext cx="722" cy="11"/>
              </a:xfrm>
              <a:custGeom>
                <a:avLst/>
                <a:gdLst>
                  <a:gd name="T0" fmla="*/ 1 w 1134"/>
                  <a:gd name="T1" fmla="*/ 0 h 24"/>
                  <a:gd name="T2" fmla="*/ 0 w 1134"/>
                  <a:gd name="T3" fmla="*/ 0 h 24"/>
                  <a:gd name="T4" fmla="*/ 0 w 1134"/>
                  <a:gd name="T5" fmla="*/ 0 h 24"/>
                  <a:gd name="T6" fmla="*/ 20 w 1134"/>
                  <a:gd name="T7" fmla="*/ 0 h 24"/>
                  <a:gd name="T8" fmla="*/ 20 w 1134"/>
                  <a:gd name="T9" fmla="*/ 0 h 24"/>
                  <a:gd name="T10" fmla="*/ 20 w 1134"/>
                  <a:gd name="T11" fmla="*/ 0 h 24"/>
                  <a:gd name="T12" fmla="*/ 1 w 1134"/>
                  <a:gd name="T13" fmla="*/ 0 h 24"/>
                  <a:gd name="T14" fmla="*/ 0 60000 65536"/>
                  <a:gd name="T15" fmla="*/ 0 60000 65536"/>
                  <a:gd name="T16" fmla="*/ 0 60000 65536"/>
                  <a:gd name="T17" fmla="*/ 0 60000 65536"/>
                  <a:gd name="T18" fmla="*/ 0 60000 65536"/>
                  <a:gd name="T19" fmla="*/ 0 60000 65536"/>
                  <a:gd name="T20" fmla="*/ 0 60000 65536"/>
                  <a:gd name="T21" fmla="*/ 0 w 1134"/>
                  <a:gd name="T22" fmla="*/ 0 h 24"/>
                  <a:gd name="T23" fmla="*/ 1134 w 1134"/>
                  <a:gd name="T24" fmla="*/ 24 h 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34" h="24">
                    <a:moveTo>
                      <a:pt x="6" y="0"/>
                    </a:moveTo>
                    <a:lnTo>
                      <a:pt x="0" y="12"/>
                    </a:lnTo>
                    <a:lnTo>
                      <a:pt x="0" y="24"/>
                    </a:lnTo>
                    <a:lnTo>
                      <a:pt x="1122" y="24"/>
                    </a:lnTo>
                    <a:lnTo>
                      <a:pt x="1128" y="18"/>
                    </a:lnTo>
                    <a:lnTo>
                      <a:pt x="1134" y="0"/>
                    </a:lnTo>
                    <a:lnTo>
                      <a:pt x="6" y="0"/>
                    </a:lnTo>
                    <a:close/>
                  </a:path>
                </a:pathLst>
              </a:custGeom>
              <a:solidFill>
                <a:srgbClr val="B6C7C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21" name="Freeform 204"/>
              <p:cNvSpPr>
                <a:spLocks/>
              </p:cNvSpPr>
              <p:nvPr/>
            </p:nvSpPr>
            <p:spPr bwMode="auto">
              <a:xfrm>
                <a:off x="3376" y="3450"/>
                <a:ext cx="722" cy="11"/>
              </a:xfrm>
              <a:custGeom>
                <a:avLst/>
                <a:gdLst>
                  <a:gd name="T0" fmla="*/ 1 w 1134"/>
                  <a:gd name="T1" fmla="*/ 0 h 24"/>
                  <a:gd name="T2" fmla="*/ 0 w 1134"/>
                  <a:gd name="T3" fmla="*/ 0 h 24"/>
                  <a:gd name="T4" fmla="*/ 0 w 1134"/>
                  <a:gd name="T5" fmla="*/ 0 h 24"/>
                  <a:gd name="T6" fmla="*/ 20 w 1134"/>
                  <a:gd name="T7" fmla="*/ 0 h 24"/>
                  <a:gd name="T8" fmla="*/ 20 w 1134"/>
                  <a:gd name="T9" fmla="*/ 0 h 24"/>
                  <a:gd name="T10" fmla="*/ 20 w 1134"/>
                  <a:gd name="T11" fmla="*/ 0 h 24"/>
                  <a:gd name="T12" fmla="*/ 1 w 1134"/>
                  <a:gd name="T13" fmla="*/ 0 h 24"/>
                  <a:gd name="T14" fmla="*/ 0 60000 65536"/>
                  <a:gd name="T15" fmla="*/ 0 60000 65536"/>
                  <a:gd name="T16" fmla="*/ 0 60000 65536"/>
                  <a:gd name="T17" fmla="*/ 0 60000 65536"/>
                  <a:gd name="T18" fmla="*/ 0 60000 65536"/>
                  <a:gd name="T19" fmla="*/ 0 60000 65536"/>
                  <a:gd name="T20" fmla="*/ 0 60000 65536"/>
                  <a:gd name="T21" fmla="*/ 0 w 1134"/>
                  <a:gd name="T22" fmla="*/ 0 h 24"/>
                  <a:gd name="T23" fmla="*/ 1134 w 1134"/>
                  <a:gd name="T24" fmla="*/ 24 h 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34" h="24">
                    <a:moveTo>
                      <a:pt x="6" y="0"/>
                    </a:moveTo>
                    <a:lnTo>
                      <a:pt x="0" y="12"/>
                    </a:lnTo>
                    <a:lnTo>
                      <a:pt x="0" y="24"/>
                    </a:lnTo>
                    <a:lnTo>
                      <a:pt x="1122" y="24"/>
                    </a:lnTo>
                    <a:lnTo>
                      <a:pt x="1128" y="18"/>
                    </a:lnTo>
                    <a:lnTo>
                      <a:pt x="1134" y="0"/>
                    </a:lnTo>
                    <a:lnTo>
                      <a:pt x="6" y="0"/>
                    </a:lnTo>
                    <a:close/>
                  </a:path>
                </a:pathLst>
              </a:custGeom>
              <a:solidFill>
                <a:srgbClr val="B6C7C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22" name="Oval 205"/>
              <p:cNvSpPr>
                <a:spLocks noChangeArrowheads="1"/>
              </p:cNvSpPr>
              <p:nvPr/>
            </p:nvSpPr>
            <p:spPr bwMode="auto">
              <a:xfrm>
                <a:off x="4084" y="3429"/>
                <a:ext cx="92" cy="191"/>
              </a:xfrm>
              <a:prstGeom prst="ellipse">
                <a:avLst/>
              </a:prstGeom>
              <a:solidFill>
                <a:srgbClr val="364749"/>
              </a:solidFill>
              <a:ln w="9525">
                <a:solidFill>
                  <a:srgbClr val="000000"/>
                </a:solidFill>
                <a:round/>
                <a:headEnd/>
                <a:tailEnd/>
              </a:ln>
            </p:spPr>
            <p:txBody>
              <a:bodyPr/>
              <a:lstStyle/>
              <a:p>
                <a:endParaRPr lang="en-US" dirty="0"/>
              </a:p>
            </p:txBody>
          </p:sp>
          <p:sp>
            <p:nvSpPr>
              <p:cNvPr id="161823" name="Arc 206"/>
              <p:cNvSpPr>
                <a:spLocks/>
              </p:cNvSpPr>
              <p:nvPr/>
            </p:nvSpPr>
            <p:spPr bwMode="auto">
              <a:xfrm>
                <a:off x="3363" y="3429"/>
                <a:ext cx="52" cy="191"/>
              </a:xfrm>
              <a:custGeom>
                <a:avLst/>
                <a:gdLst>
                  <a:gd name="T0" fmla="*/ 0 w 21600"/>
                  <a:gd name="T1" fmla="*/ 0 h 43200"/>
                  <a:gd name="T2" fmla="*/ 0 w 21600"/>
                  <a:gd name="T3" fmla="*/ 0 h 43200"/>
                  <a:gd name="T4" fmla="*/ 0 w 21600"/>
                  <a:gd name="T5" fmla="*/ 0 h 43200"/>
                  <a:gd name="T6" fmla="*/ 0 60000 65536"/>
                  <a:gd name="T7" fmla="*/ 0 60000 65536"/>
                  <a:gd name="T8" fmla="*/ 0 60000 65536"/>
                  <a:gd name="T9" fmla="*/ 0 w 21600"/>
                  <a:gd name="T10" fmla="*/ 0 h 43200"/>
                  <a:gd name="T11" fmla="*/ 21600 w 21600"/>
                  <a:gd name="T12" fmla="*/ 43200 h 43200"/>
                </a:gdLst>
                <a:ahLst/>
                <a:cxnLst>
                  <a:cxn ang="T6">
                    <a:pos x="T0" y="T1"/>
                  </a:cxn>
                  <a:cxn ang="T7">
                    <a:pos x="T2" y="T3"/>
                  </a:cxn>
                  <a:cxn ang="T8">
                    <a:pos x="T4" y="T5"/>
                  </a:cxn>
                </a:cxnLst>
                <a:rect l="T9" t="T10" r="T11" b="T12"/>
                <a:pathLst>
                  <a:path w="21600" h="43200" fill="none" extrusionOk="0">
                    <a:moveTo>
                      <a:pt x="21600" y="43200"/>
                    </a:moveTo>
                    <a:cubicBezTo>
                      <a:pt x="9670" y="43200"/>
                      <a:pt x="0" y="33529"/>
                      <a:pt x="0" y="21600"/>
                    </a:cubicBezTo>
                    <a:cubicBezTo>
                      <a:pt x="-1" y="9670"/>
                      <a:pt x="9670" y="0"/>
                      <a:pt x="21599" y="0"/>
                    </a:cubicBezTo>
                  </a:path>
                  <a:path w="21600" h="43200" stroke="0" extrusionOk="0">
                    <a:moveTo>
                      <a:pt x="21600" y="43200"/>
                    </a:moveTo>
                    <a:cubicBezTo>
                      <a:pt x="9670" y="43200"/>
                      <a:pt x="0" y="33529"/>
                      <a:pt x="0" y="21600"/>
                    </a:cubicBezTo>
                    <a:cubicBezTo>
                      <a:pt x="-1" y="9670"/>
                      <a:pt x="9670" y="0"/>
                      <a:pt x="21599" y="0"/>
                    </a:cubicBezTo>
                    <a:lnTo>
                      <a:pt x="21600" y="21600"/>
                    </a:lnTo>
                    <a:close/>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824" name="Line 207"/>
              <p:cNvSpPr>
                <a:spLocks noChangeShapeType="1"/>
              </p:cNvSpPr>
              <p:nvPr/>
            </p:nvSpPr>
            <p:spPr bwMode="auto">
              <a:xfrm>
                <a:off x="3407" y="3428"/>
                <a:ext cx="714"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161825" name="Line 208"/>
              <p:cNvSpPr>
                <a:spLocks noChangeShapeType="1"/>
              </p:cNvSpPr>
              <p:nvPr/>
            </p:nvSpPr>
            <p:spPr bwMode="auto">
              <a:xfrm>
                <a:off x="3407" y="3619"/>
                <a:ext cx="714"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grpSp>
        <p:sp>
          <p:nvSpPr>
            <p:cNvPr id="2749649" name="Line 209"/>
            <p:cNvSpPr>
              <a:spLocks noChangeShapeType="1"/>
            </p:cNvSpPr>
            <p:nvPr/>
          </p:nvSpPr>
          <p:spPr bwMode="auto">
            <a:xfrm rot="16200000">
              <a:off x="7048500" y="2816225"/>
              <a:ext cx="0" cy="1524000"/>
            </a:xfrm>
            <a:prstGeom prst="line">
              <a:avLst/>
            </a:prstGeom>
            <a:noFill/>
            <a:ln w="57150">
              <a:solidFill>
                <a:schemeClr val="accent2"/>
              </a:solidFill>
              <a:round/>
              <a:headEnd/>
              <a:tailEnd type="triangle" w="med" len="med"/>
            </a:ln>
            <a:effectLst>
              <a:outerShdw dist="17961" dir="2700000" algn="ctr" rotWithShape="0">
                <a:schemeClr val="bg2"/>
              </a:outerShdw>
            </a:effectLst>
          </p:spPr>
          <p:txBody>
            <a:bodyPr wrap="none" anchor="ctr"/>
            <a:lstStyle/>
            <a:p>
              <a:pPr>
                <a:defRPr/>
              </a:pPr>
              <a:endParaRPr lang="en-US" dirty="0">
                <a:ea typeface="+mn-ea"/>
              </a:endParaRPr>
            </a:p>
          </p:txBody>
        </p:sp>
        <p:sp>
          <p:nvSpPr>
            <p:cNvPr id="161817" name="Rectangle 210"/>
            <p:cNvSpPr>
              <a:spLocks noChangeArrowheads="1"/>
            </p:cNvSpPr>
            <p:nvPr/>
          </p:nvSpPr>
          <p:spPr bwMode="auto">
            <a:xfrm>
              <a:off x="2940050" y="3419475"/>
              <a:ext cx="3178175" cy="38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spAutoFit/>
            </a:bodyPr>
            <a:lstStyle/>
            <a:p>
              <a:pPr algn="ctr" defTabSz="731838">
                <a:lnSpc>
                  <a:spcPct val="100000"/>
                </a:lnSpc>
              </a:pPr>
              <a:r>
                <a:rPr lang="en-US" sz="2000" dirty="0" smtClean="0">
                  <a:solidFill>
                    <a:srgbClr val="FF0000"/>
                  </a:solidFill>
                </a:rPr>
                <a:t>IPsec</a:t>
              </a:r>
              <a:r>
                <a:rPr lang="en-US" sz="2000" dirty="0" smtClean="0">
                  <a:solidFill>
                    <a:schemeClr val="bg1"/>
                  </a:solidFill>
                </a:rPr>
                <a:t> </a:t>
              </a:r>
              <a:r>
                <a:rPr lang="en-US" sz="2000" dirty="0">
                  <a:solidFill>
                    <a:schemeClr val="bg1"/>
                  </a:solidFill>
                </a:rPr>
                <a:t>tunnel</a:t>
              </a:r>
            </a:p>
          </p:txBody>
        </p:sp>
      </p:grpSp>
    </p:spTree>
    <p:extLst>
      <p:ext uri="{BB962C8B-B14F-4D97-AF65-F5344CB8AC3E}">
        <p14:creationId xmlns:p14="http://schemas.microsoft.com/office/powerpoint/2010/main" val="394264397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4867" name="Rectangle 5"/>
          <p:cNvSpPr>
            <a:spLocks noGrp="1" noChangeArrowheads="1"/>
          </p:cNvSpPr>
          <p:nvPr>
            <p:ph type="body" sz="quarter" idx="10"/>
          </p:nvPr>
        </p:nvSpPr>
        <p:spPr>
          <a:xfrm>
            <a:off x="764771" y="1282154"/>
            <a:ext cx="8053792" cy="4004741"/>
          </a:xfrm>
        </p:spPr>
        <p:txBody>
          <a:bodyPr/>
          <a:lstStyle/>
          <a:p>
            <a:pPr algn="just"/>
            <a:r>
              <a:rPr lang="en-US" dirty="0" smtClean="0"/>
              <a:t>The threat of IP spoofing can be reduced, but not eliminated, using these measures:</a:t>
            </a:r>
          </a:p>
          <a:p>
            <a:pPr marL="800100" lvl="1" indent="-342900" algn="just">
              <a:buFont typeface="Arial"/>
              <a:buChar char="•"/>
            </a:pPr>
            <a:r>
              <a:rPr lang="en-US" dirty="0" smtClean="0"/>
              <a:t>Access control configuration</a:t>
            </a:r>
          </a:p>
          <a:p>
            <a:pPr marL="800100" lvl="1" indent="-342900" algn="just">
              <a:buFont typeface="Arial"/>
              <a:buChar char="•"/>
            </a:pPr>
            <a:r>
              <a:rPr lang="en-US" dirty="0" smtClean="0"/>
              <a:t>Encryption</a:t>
            </a:r>
          </a:p>
          <a:p>
            <a:pPr marL="800100" lvl="1" indent="-342900" algn="just">
              <a:buFont typeface="Arial"/>
              <a:buChar char="•"/>
            </a:pPr>
            <a:r>
              <a:rPr lang="en-US" dirty="0" smtClean="0"/>
              <a:t>RFC 3704 filtering</a:t>
            </a:r>
          </a:p>
          <a:p>
            <a:pPr algn="just"/>
            <a:r>
              <a:rPr lang="en-US" dirty="0" smtClean="0"/>
              <a:t>Additional authentication requirement that does not use IP address-based authentication; examples are: </a:t>
            </a:r>
          </a:p>
          <a:p>
            <a:pPr marL="800100" lvl="1" indent="-342900" algn="just">
              <a:buFont typeface="Arial"/>
              <a:buChar char="•"/>
            </a:pPr>
            <a:r>
              <a:rPr lang="en-US" dirty="0" smtClean="0"/>
              <a:t>Cryptographic (recommended)</a:t>
            </a:r>
          </a:p>
          <a:p>
            <a:pPr marL="800100" lvl="1" indent="-342900" algn="just">
              <a:buFont typeface="Arial"/>
              <a:buChar char="•"/>
            </a:pPr>
            <a:r>
              <a:rPr lang="en-US" dirty="0" smtClean="0">
                <a:solidFill>
                  <a:schemeClr val="bg2"/>
                </a:solidFill>
              </a:rPr>
              <a:t>Strong, two-factor, OTP</a:t>
            </a:r>
            <a:endParaRPr lang="en-US" strike="sngStrike" dirty="0">
              <a:solidFill>
                <a:schemeClr val="bg2"/>
              </a:solidFill>
            </a:endParaRPr>
          </a:p>
        </p:txBody>
      </p:sp>
      <p:sp>
        <p:nvSpPr>
          <p:cNvPr id="164866" name="Rectangle 4"/>
          <p:cNvSpPr>
            <a:spLocks noGrp="1" noChangeArrowheads="1"/>
          </p:cNvSpPr>
          <p:nvPr>
            <p:ph type="title"/>
          </p:nvPr>
        </p:nvSpPr>
        <p:spPr>
          <a:xfrm>
            <a:off x="1346662" y="145017"/>
            <a:ext cx="7619363" cy="838200"/>
          </a:xfrm>
        </p:spPr>
        <p:txBody>
          <a:bodyPr/>
          <a:lstStyle/>
          <a:p>
            <a:r>
              <a:rPr lang="en-US" dirty="0"/>
              <a:t/>
            </a:r>
            <a:br>
              <a:rPr lang="en-US" dirty="0"/>
            </a:br>
            <a:r>
              <a:rPr lang="en-US" sz="1800" dirty="0"/>
              <a:t>Mitigating Access </a:t>
            </a:r>
            <a:r>
              <a:rPr lang="en-US" sz="1800" dirty="0" smtClean="0"/>
              <a:t>Attacks</a:t>
            </a:r>
            <a:br>
              <a:rPr lang="en-US" sz="1800" dirty="0" smtClean="0"/>
            </a:br>
            <a:r>
              <a:rPr lang="en-US" dirty="0" smtClean="0"/>
              <a:t>IP Spoofing Attack Mitigation</a:t>
            </a:r>
            <a:endParaRPr lang="en-US" dirty="0"/>
          </a:p>
        </p:txBody>
      </p:sp>
    </p:spTree>
    <p:extLst>
      <p:ext uri="{BB962C8B-B14F-4D97-AF65-F5344CB8AC3E}">
        <p14:creationId xmlns:p14="http://schemas.microsoft.com/office/powerpoint/2010/main" val="206148311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9683" name="Rectangle 3"/>
          <p:cNvSpPr>
            <a:spLocks noGrp="1" noChangeArrowheads="1"/>
          </p:cNvSpPr>
          <p:nvPr>
            <p:ph type="body" sz="quarter" idx="10"/>
          </p:nvPr>
        </p:nvSpPr>
        <p:spPr>
          <a:xfrm>
            <a:off x="731520" y="1003942"/>
            <a:ext cx="8336418" cy="4499083"/>
          </a:xfrm>
        </p:spPr>
        <p:txBody>
          <a:bodyPr/>
          <a:lstStyle/>
          <a:p>
            <a:pPr marL="457200" indent="-457200">
              <a:buFont typeface="+mj-lt"/>
              <a:buAutoNum type="arabicPeriod"/>
            </a:pPr>
            <a:r>
              <a:rPr lang="en-US" sz="1900" dirty="0" smtClean="0"/>
              <a:t>Keep </a:t>
            </a:r>
            <a:r>
              <a:rPr lang="en-US" sz="1900" dirty="0" smtClean="0">
                <a:solidFill>
                  <a:schemeClr val="bg2"/>
                </a:solidFill>
              </a:rPr>
              <a:t>patches current by installing them weekly or daily, if possible, to prevent buffer overflow and privilege escalation attacks.</a:t>
            </a:r>
          </a:p>
          <a:p>
            <a:pPr marL="457200" indent="-457200">
              <a:buFont typeface="+mj-lt"/>
              <a:buAutoNum type="arabicPeriod"/>
            </a:pPr>
            <a:r>
              <a:rPr lang="en-US" sz="1900" dirty="0" smtClean="0">
                <a:solidFill>
                  <a:schemeClr val="bg2"/>
                </a:solidFill>
              </a:rPr>
              <a:t>Shut down unnecessary services and ports.</a:t>
            </a:r>
          </a:p>
          <a:p>
            <a:pPr marL="457200" indent="-457200">
              <a:buFont typeface="+mj-lt"/>
              <a:buAutoNum type="arabicPeriod"/>
            </a:pPr>
            <a:r>
              <a:rPr lang="en-US" sz="1900" dirty="0" smtClean="0">
                <a:solidFill>
                  <a:schemeClr val="bg2"/>
                </a:solidFill>
              </a:rPr>
              <a:t>Use strong passwords and change them often.</a:t>
            </a:r>
          </a:p>
          <a:p>
            <a:pPr marL="457200" indent="-457200">
              <a:buFont typeface="+mj-lt"/>
              <a:buAutoNum type="arabicPeriod"/>
            </a:pPr>
            <a:r>
              <a:rPr lang="en-US" sz="1900" dirty="0" smtClean="0">
                <a:solidFill>
                  <a:schemeClr val="bg2"/>
                </a:solidFill>
              </a:rPr>
              <a:t>Control physical access to systems.</a:t>
            </a:r>
          </a:p>
          <a:p>
            <a:pPr marL="457200" indent="-457200">
              <a:buFont typeface="+mj-lt"/>
              <a:buAutoNum type="arabicPeriod"/>
            </a:pPr>
            <a:r>
              <a:rPr lang="en-US" sz="1900" dirty="0" smtClean="0">
                <a:solidFill>
                  <a:schemeClr val="bg2"/>
                </a:solidFill>
              </a:rPr>
              <a:t>Avoid unnecessary web page inputs. </a:t>
            </a:r>
          </a:p>
          <a:p>
            <a:pPr marL="800100" lvl="1" indent="-342900">
              <a:buFont typeface="Arial" panose="020B0604020202020204" pitchFamily="34" charset="0"/>
              <a:buChar char="•"/>
            </a:pPr>
            <a:r>
              <a:rPr lang="en-US" sz="1900" dirty="0" smtClean="0">
                <a:solidFill>
                  <a:schemeClr val="bg2"/>
                </a:solidFill>
              </a:rPr>
              <a:t>Some websites allow users to enter usernames and passwords. </a:t>
            </a:r>
          </a:p>
          <a:p>
            <a:pPr marL="800100" lvl="1" indent="-342900">
              <a:buFont typeface="Arial" panose="020B0604020202020204" pitchFamily="34" charset="0"/>
              <a:buChar char="•"/>
            </a:pPr>
            <a:r>
              <a:rPr lang="en-US" sz="1900" dirty="0" smtClean="0">
                <a:solidFill>
                  <a:schemeClr val="bg2"/>
                </a:solidFill>
              </a:rPr>
              <a:t>A hacker can enter more than just a username. </a:t>
            </a:r>
          </a:p>
          <a:p>
            <a:pPr marL="800100" lvl="1" indent="-342900">
              <a:buFont typeface="Arial" panose="020B0604020202020204" pitchFamily="34" charset="0"/>
              <a:buChar char="•"/>
            </a:pPr>
            <a:r>
              <a:rPr lang="en-US" sz="1900" dirty="0" smtClean="0">
                <a:solidFill>
                  <a:schemeClr val="bg2"/>
                </a:solidFill>
              </a:rPr>
              <a:t>For example, entering </a:t>
            </a:r>
            <a:r>
              <a:rPr lang="en-US" sz="1900" b="1" dirty="0" err="1" smtClean="0">
                <a:solidFill>
                  <a:schemeClr val="bg2"/>
                </a:solidFill>
              </a:rPr>
              <a:t>jdoe</a:t>
            </a:r>
            <a:r>
              <a:rPr lang="en-US" sz="1900" b="1" dirty="0" smtClean="0">
                <a:solidFill>
                  <a:schemeClr val="bg2"/>
                </a:solidFill>
              </a:rPr>
              <a:t>; rm -</a:t>
            </a:r>
            <a:r>
              <a:rPr lang="en-US" sz="1900" b="1" dirty="0" err="1" smtClean="0">
                <a:solidFill>
                  <a:schemeClr val="bg2"/>
                </a:solidFill>
              </a:rPr>
              <a:t>rf</a:t>
            </a:r>
            <a:r>
              <a:rPr lang="en-US" sz="1900" b="1" dirty="0" smtClean="0">
                <a:solidFill>
                  <a:schemeClr val="bg2"/>
                </a:solidFill>
              </a:rPr>
              <a:t> / </a:t>
            </a:r>
            <a:r>
              <a:rPr lang="en-US" sz="1900" dirty="0" smtClean="0">
                <a:solidFill>
                  <a:schemeClr val="bg2"/>
                </a:solidFill>
              </a:rPr>
              <a:t>might allow an attacker to remove the root file system from a UNIX server. </a:t>
            </a:r>
          </a:p>
          <a:p>
            <a:pPr marL="800100" lvl="1" indent="-342900">
              <a:buFont typeface="Arial" panose="020B0604020202020204" pitchFamily="34" charset="0"/>
              <a:buChar char="•"/>
            </a:pPr>
            <a:r>
              <a:rPr lang="en-US" sz="1900" dirty="0" smtClean="0">
                <a:solidFill>
                  <a:schemeClr val="bg2"/>
                </a:solidFill>
              </a:rPr>
              <a:t>Programmers should limit input characters </a:t>
            </a:r>
            <a:r>
              <a:rPr lang="en-US" sz="1900" dirty="0" smtClean="0"/>
              <a:t>and not accept invalid characters, such as | ; &lt; &gt; as input.</a:t>
            </a:r>
            <a:endParaRPr lang="en-US" sz="1900" dirty="0"/>
          </a:p>
        </p:txBody>
      </p:sp>
      <p:sp>
        <p:nvSpPr>
          <p:cNvPr id="165890" name="Rectangle 2"/>
          <p:cNvSpPr>
            <a:spLocks noGrp="1" noChangeArrowheads="1"/>
          </p:cNvSpPr>
          <p:nvPr>
            <p:ph type="title"/>
          </p:nvPr>
        </p:nvSpPr>
        <p:spPr>
          <a:xfrm>
            <a:off x="1180407" y="82931"/>
            <a:ext cx="7773406" cy="838200"/>
          </a:xfrm>
        </p:spPr>
        <p:txBody>
          <a:bodyPr/>
          <a:lstStyle/>
          <a:p>
            <a:r>
              <a:rPr lang="en-US" sz="1800" dirty="0"/>
              <a:t>Mitigating </a:t>
            </a:r>
            <a:r>
              <a:rPr lang="en-US" sz="1800" dirty="0" smtClean="0"/>
              <a:t>Network Attacks</a:t>
            </a:r>
            <a:r>
              <a:rPr lang="en-US" dirty="0"/>
              <a:t/>
            </a:r>
            <a:br>
              <a:rPr lang="en-US" dirty="0"/>
            </a:br>
            <a:r>
              <a:rPr lang="en-US" dirty="0"/>
              <a:t>10 </a:t>
            </a:r>
            <a:r>
              <a:rPr lang="en-US" dirty="0" smtClean="0"/>
              <a:t>Best Practices</a:t>
            </a:r>
            <a:endParaRPr lang="en-US" dirty="0"/>
          </a:p>
        </p:txBody>
      </p:sp>
    </p:spTree>
    <p:extLst>
      <p:ext uri="{BB962C8B-B14F-4D97-AF65-F5344CB8AC3E}">
        <p14:creationId xmlns:p14="http://schemas.microsoft.com/office/powerpoint/2010/main" val="350223165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0707" name="Rectangle 3"/>
          <p:cNvSpPr>
            <a:spLocks noGrp="1" noChangeArrowheads="1"/>
          </p:cNvSpPr>
          <p:nvPr>
            <p:ph type="body" sz="quarter" idx="10"/>
          </p:nvPr>
        </p:nvSpPr>
        <p:spPr>
          <a:xfrm>
            <a:off x="831273" y="1014834"/>
            <a:ext cx="8196349" cy="5161526"/>
          </a:xfrm>
        </p:spPr>
        <p:txBody>
          <a:bodyPr>
            <a:normAutofit/>
          </a:bodyPr>
          <a:lstStyle/>
          <a:p>
            <a:pPr marL="457200" indent="-457200" algn="just">
              <a:buFont typeface="+mj-lt"/>
              <a:buAutoNum type="arabicPeriod" startAt="6"/>
            </a:pPr>
            <a:r>
              <a:rPr lang="en-US" sz="1800" dirty="0" smtClean="0"/>
              <a:t>Perform backups and test the backed up files on a regular </a:t>
            </a:r>
            <a:r>
              <a:rPr lang="en-US" sz="1800" dirty="0" smtClean="0">
                <a:solidFill>
                  <a:schemeClr val="bg2"/>
                </a:solidFill>
              </a:rPr>
              <a:t>basis.</a:t>
            </a:r>
          </a:p>
          <a:p>
            <a:pPr marL="457200" indent="-457200" algn="just">
              <a:buFont typeface="+mj-lt"/>
              <a:buAutoNum type="arabicPeriod" startAt="6"/>
            </a:pPr>
            <a:r>
              <a:rPr lang="en-US" sz="1800" dirty="0" smtClean="0">
                <a:solidFill>
                  <a:schemeClr val="bg2"/>
                </a:solidFill>
              </a:rPr>
              <a:t>Educate employees about the risks of social engineering, and develop strategies to validate identities over the phone, via email, or in person.</a:t>
            </a:r>
          </a:p>
          <a:p>
            <a:pPr marL="798513" lvl="1" indent="-342900" algn="just">
              <a:buFont typeface="Arial" panose="020B0604020202020204" pitchFamily="34" charset="0"/>
              <a:buChar char="•"/>
            </a:pPr>
            <a:r>
              <a:rPr lang="en-US" sz="1800" dirty="0" smtClean="0">
                <a:solidFill>
                  <a:schemeClr val="bg2"/>
                </a:solidFill>
                <a:hlinkClick r:id="rId2"/>
              </a:rPr>
              <a:t>http://www.networkworld.com/news/2010/091610-social-networks.html?source=NWWNLE_nlt_daily_pm_2010-09-16</a:t>
            </a:r>
            <a:r>
              <a:rPr lang="en-US" sz="1800" dirty="0" smtClean="0">
                <a:solidFill>
                  <a:schemeClr val="bg2"/>
                </a:solidFill>
              </a:rPr>
              <a:t> </a:t>
            </a:r>
          </a:p>
          <a:p>
            <a:pPr marL="798513" lvl="1" indent="-342900" algn="just">
              <a:buFont typeface="Arial" panose="020B0604020202020204" pitchFamily="34" charset="0"/>
              <a:buChar char="•"/>
            </a:pPr>
            <a:r>
              <a:rPr lang="en-US" sz="1800" dirty="0" smtClean="0">
                <a:solidFill>
                  <a:schemeClr val="bg2"/>
                </a:solidFill>
                <a:hlinkClick r:id="rId3"/>
              </a:rPr>
              <a:t>http://searchsecurity.techtarget.com/news/1519804/Phishing-attacks-target-users-of-Facebook-other-social-networks?asrc=EM_NLN_12420860&amp;track=NL-102&amp;ad=784799&amp;</a:t>
            </a:r>
            <a:r>
              <a:rPr lang="en-US" sz="1800" dirty="0" smtClean="0">
                <a:solidFill>
                  <a:schemeClr val="bg2"/>
                </a:solidFill>
              </a:rPr>
              <a:t> </a:t>
            </a:r>
          </a:p>
          <a:p>
            <a:pPr marL="457200" indent="-457200" algn="just">
              <a:buFont typeface="+mj-lt"/>
              <a:buAutoNum type="arabicPeriod" startAt="6"/>
            </a:pPr>
            <a:r>
              <a:rPr lang="en-US" sz="1800" dirty="0" smtClean="0">
                <a:solidFill>
                  <a:schemeClr val="bg2"/>
                </a:solidFill>
              </a:rPr>
              <a:t>Encrypt and password-protect sensitive data.</a:t>
            </a:r>
          </a:p>
          <a:p>
            <a:pPr marL="457200" indent="-457200" algn="just">
              <a:buFont typeface="+mj-lt"/>
              <a:buAutoNum type="arabicPeriod" startAt="6"/>
            </a:pPr>
            <a:r>
              <a:rPr lang="en-US" sz="1800" dirty="0" smtClean="0">
                <a:solidFill>
                  <a:schemeClr val="bg2"/>
                </a:solidFill>
              </a:rPr>
              <a:t>Implement security hardware and software such as firewalls, Intrusion Prevention Systems (IPSs), Virtual Private Network (VPN) devices, antivirus software, and content filtering.</a:t>
            </a:r>
          </a:p>
          <a:p>
            <a:pPr marL="457200" indent="-457200" algn="just">
              <a:buFont typeface="+mj-lt"/>
              <a:buAutoNum type="arabicPeriod" startAt="6"/>
            </a:pPr>
            <a:r>
              <a:rPr lang="en-US" sz="1800" dirty="0" smtClean="0">
                <a:solidFill>
                  <a:schemeClr val="bg2"/>
                </a:solidFill>
              </a:rPr>
              <a:t>Develop a written security policy for the company.</a:t>
            </a:r>
            <a:endParaRPr lang="en-US" sz="1800" dirty="0">
              <a:solidFill>
                <a:schemeClr val="bg2"/>
              </a:solidFill>
            </a:endParaRPr>
          </a:p>
        </p:txBody>
      </p:sp>
      <p:sp>
        <p:nvSpPr>
          <p:cNvPr id="166914" name="Rectangle 2"/>
          <p:cNvSpPr>
            <a:spLocks noGrp="1" noChangeArrowheads="1"/>
          </p:cNvSpPr>
          <p:nvPr>
            <p:ph type="title"/>
          </p:nvPr>
        </p:nvSpPr>
        <p:spPr>
          <a:xfrm>
            <a:off x="1213657" y="45267"/>
            <a:ext cx="7752367" cy="838200"/>
          </a:xfrm>
        </p:spPr>
        <p:txBody>
          <a:bodyPr/>
          <a:lstStyle/>
          <a:p>
            <a:r>
              <a:rPr lang="en-US" dirty="0"/>
              <a:t/>
            </a:r>
            <a:br>
              <a:rPr lang="en-US" dirty="0"/>
            </a:br>
            <a:r>
              <a:rPr lang="en-US" sz="1800" dirty="0"/>
              <a:t>Mitigating Access </a:t>
            </a:r>
            <a:r>
              <a:rPr lang="en-US" sz="1800" dirty="0" smtClean="0"/>
              <a:t>Attacks</a:t>
            </a:r>
            <a:br>
              <a:rPr lang="en-US" sz="1800" dirty="0" smtClean="0"/>
            </a:br>
            <a:r>
              <a:rPr lang="en-US" dirty="0" smtClean="0"/>
              <a:t>10 Best Practices Cont.</a:t>
            </a:r>
            <a:endParaRPr lang="en-US" dirty="0"/>
          </a:p>
        </p:txBody>
      </p:sp>
    </p:spTree>
    <p:extLst>
      <p:ext uri="{BB962C8B-B14F-4D97-AF65-F5344CB8AC3E}">
        <p14:creationId xmlns:p14="http://schemas.microsoft.com/office/powerpoint/2010/main" val="331802436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425055" y="2080895"/>
            <a:ext cx="5507759" cy="1481138"/>
          </a:xfrm>
        </p:spPr>
        <p:txBody>
          <a:bodyPr/>
          <a:lstStyle/>
          <a:p>
            <a:pPr marL="520700" indent="-520700" eaLnBrk="1" hangingPunct="1"/>
            <a:r>
              <a:rPr lang="en-US" sz="2400" dirty="0" smtClean="0"/>
              <a:t>1.4 </a:t>
            </a:r>
            <a:r>
              <a:rPr lang="en-US" sz="2400" b="1" dirty="0" smtClean="0">
                <a:solidFill>
                  <a:schemeClr val="tx1"/>
                </a:solidFill>
              </a:rPr>
              <a:t>Cisco Network Foundation Protection Framework</a:t>
            </a:r>
          </a:p>
        </p:txBody>
      </p:sp>
    </p:spTree>
    <p:extLst>
      <p:ext uri="{BB962C8B-B14F-4D97-AF65-F5344CB8AC3E}">
        <p14:creationId xmlns:p14="http://schemas.microsoft.com/office/powerpoint/2010/main" val="1776341595"/>
      </p:ext>
    </p:extLst>
  </p:cSld>
  <p:clrMapOvr>
    <a:masterClrMapping/>
  </p:clrMapOvr>
  <p:transition>
    <p:wipe dir="r"/>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1296785" y="0"/>
            <a:ext cx="7669240" cy="980902"/>
          </a:xfrm>
        </p:spPr>
        <p:txBody>
          <a:bodyPr/>
          <a:lstStyle/>
          <a:p>
            <a:r>
              <a:rPr lang="en-US" dirty="0"/>
              <a:t/>
            </a:r>
            <a:br>
              <a:rPr lang="en-US" dirty="0"/>
            </a:br>
            <a:r>
              <a:rPr lang="en-US" sz="1800" dirty="0"/>
              <a:t>Cisco Network Foundation Protection </a:t>
            </a:r>
            <a:r>
              <a:rPr lang="en-US" sz="1800" dirty="0" smtClean="0"/>
              <a:t>Framework</a:t>
            </a:r>
            <a:r>
              <a:rPr lang="en-US" dirty="0" smtClean="0"/>
              <a:t/>
            </a:r>
            <a:br>
              <a:rPr lang="en-US" dirty="0" smtClean="0"/>
            </a:br>
            <a:r>
              <a:rPr lang="en-US" dirty="0" smtClean="0"/>
              <a:t>Cisco Network Foundation Protection </a:t>
            </a:r>
            <a:endParaRPr lang="en-US" strike="sngStrike" dirty="0">
              <a:solidFill>
                <a:srgbClr val="FF0000"/>
              </a:solidFill>
            </a:endParaRPr>
          </a:p>
        </p:txBody>
      </p:sp>
      <p:pic>
        <p:nvPicPr>
          <p:cNvPr id="3" name="Picture 2"/>
          <p:cNvPicPr>
            <a:picLocks noChangeAspect="1"/>
          </p:cNvPicPr>
          <p:nvPr/>
        </p:nvPicPr>
        <p:blipFill>
          <a:blip r:embed="rId3"/>
          <a:stretch>
            <a:fillRect/>
          </a:stretch>
        </p:blipFill>
        <p:spPr>
          <a:xfrm>
            <a:off x="639389" y="1002071"/>
            <a:ext cx="8039098" cy="4517579"/>
          </a:xfrm>
          <a:prstGeom prst="rect">
            <a:avLst/>
          </a:prstGeom>
        </p:spPr>
      </p:pic>
    </p:spTree>
    <p:extLst>
      <p:ext uri="{BB962C8B-B14F-4D97-AF65-F5344CB8AC3E}">
        <p14:creationId xmlns:p14="http://schemas.microsoft.com/office/powerpoint/2010/main" val="1196406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826477" y="997906"/>
            <a:ext cx="8176846" cy="2480257"/>
          </a:xfrm>
        </p:spPr>
        <p:txBody>
          <a:bodyPr/>
          <a:lstStyle/>
          <a:p>
            <a:pPr algn="just"/>
            <a:r>
              <a:rPr lang="en-US" sz="2000" b="1" dirty="0" smtClean="0"/>
              <a:t>Cisco AutoSecure</a:t>
            </a:r>
            <a:r>
              <a:rPr lang="en-US" sz="2000" dirty="0" smtClean="0"/>
              <a:t> provides a one-step lockdown for the control, management, and data planes.</a:t>
            </a:r>
          </a:p>
          <a:p>
            <a:pPr algn="just"/>
            <a:r>
              <a:rPr lang="en-US" sz="2000" b="1" dirty="0" smtClean="0"/>
              <a:t>Routing protocol authentication </a:t>
            </a:r>
            <a:r>
              <a:rPr lang="en-US" sz="2000" dirty="0" smtClean="0"/>
              <a:t>prevents the router from accepting fraudulent routing updates.</a:t>
            </a:r>
          </a:p>
          <a:p>
            <a:pPr algn="just"/>
            <a:r>
              <a:rPr lang="en-US" sz="2000" b="1" dirty="0" smtClean="0"/>
              <a:t>Control Plane Policing (CoPP) </a:t>
            </a:r>
            <a:r>
              <a:rPr lang="en-US" sz="2000" dirty="0" smtClean="0"/>
              <a:t>prevents unnecessary traffic from overwhelming the route processor. CoPP treats the control plane as a separate entity and applies rules to the input and output ports.</a:t>
            </a:r>
            <a:endParaRPr lang="en-US" sz="2000" dirty="0"/>
          </a:p>
        </p:txBody>
      </p:sp>
      <p:sp>
        <p:nvSpPr>
          <p:cNvPr id="3" name="Title 2"/>
          <p:cNvSpPr>
            <a:spLocks noGrp="1"/>
          </p:cNvSpPr>
          <p:nvPr>
            <p:ph type="title"/>
          </p:nvPr>
        </p:nvSpPr>
        <p:spPr>
          <a:xfrm>
            <a:off x="1408898" y="148208"/>
            <a:ext cx="7735102" cy="838200"/>
          </a:xfrm>
        </p:spPr>
        <p:txBody>
          <a:bodyPr/>
          <a:lstStyle/>
          <a:p>
            <a:r>
              <a:rPr lang="en-US" sz="1800" dirty="0"/>
              <a:t>Cisco Network Foundation Protection Framework</a:t>
            </a:r>
            <a:r>
              <a:rPr lang="en-US" dirty="0"/>
              <a:t/>
            </a:r>
            <a:br>
              <a:rPr lang="en-US" dirty="0"/>
            </a:br>
            <a:r>
              <a:rPr lang="en-US" dirty="0" smtClean="0"/>
              <a:t>Control Plane</a:t>
            </a:r>
            <a:endParaRPr lang="en-US" dirty="0"/>
          </a:p>
        </p:txBody>
      </p:sp>
      <p:pic>
        <p:nvPicPr>
          <p:cNvPr id="5" name="Picture 4"/>
          <p:cNvPicPr>
            <a:picLocks noChangeAspect="1"/>
          </p:cNvPicPr>
          <p:nvPr/>
        </p:nvPicPr>
        <p:blipFill>
          <a:blip r:embed="rId3"/>
          <a:stretch>
            <a:fillRect/>
          </a:stretch>
        </p:blipFill>
        <p:spPr>
          <a:xfrm>
            <a:off x="1318846" y="3459640"/>
            <a:ext cx="6523891" cy="1998674"/>
          </a:xfrm>
          <a:prstGeom prst="rect">
            <a:avLst/>
          </a:prstGeom>
        </p:spPr>
      </p:pic>
      <p:sp>
        <p:nvSpPr>
          <p:cNvPr id="6" name="Rounded Rectangle 5"/>
          <p:cNvSpPr/>
          <p:nvPr/>
        </p:nvSpPr>
        <p:spPr bwMode="auto">
          <a:xfrm>
            <a:off x="3160975" y="3724353"/>
            <a:ext cx="1819641" cy="1733961"/>
          </a:xfrm>
          <a:prstGeom prst="roundRect">
            <a:avLst/>
          </a:prstGeom>
          <a:solidFill>
            <a:srgbClr val="FFFF00">
              <a:alpha val="19000"/>
            </a:srgbClr>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Tree>
    <p:extLst>
      <p:ext uri="{BB962C8B-B14F-4D97-AF65-F5344CB8AC3E}">
        <p14:creationId xmlns:p14="http://schemas.microsoft.com/office/powerpoint/2010/main" val="56498003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631956" y="951988"/>
            <a:ext cx="4661013" cy="4516827"/>
          </a:xfrm>
        </p:spPr>
        <p:txBody>
          <a:bodyPr>
            <a:noAutofit/>
          </a:bodyPr>
          <a:lstStyle/>
          <a:p>
            <a:r>
              <a:rPr lang="en-US" sz="1800" b="1" dirty="0" smtClean="0"/>
              <a:t>I</a:t>
            </a:r>
            <a:r>
              <a:rPr lang="en-US" sz="1600" b="1" dirty="0" smtClean="0"/>
              <a:t>mplement a login </a:t>
            </a:r>
            <a:r>
              <a:rPr lang="en-US" sz="1600" b="1" dirty="0"/>
              <a:t>and password policy</a:t>
            </a:r>
            <a:r>
              <a:rPr lang="en-US" sz="1600" dirty="0"/>
              <a:t> </a:t>
            </a:r>
            <a:r>
              <a:rPr lang="en-US" sz="1600" dirty="0" smtClean="0"/>
              <a:t>to restrict </a:t>
            </a:r>
            <a:r>
              <a:rPr lang="en-US" sz="1600" dirty="0"/>
              <a:t>device accessibility. </a:t>
            </a:r>
            <a:endParaRPr lang="en-US" sz="1600" dirty="0" smtClean="0"/>
          </a:p>
          <a:p>
            <a:r>
              <a:rPr lang="en-US" sz="1600" b="1" dirty="0" smtClean="0"/>
              <a:t>Present </a:t>
            </a:r>
            <a:r>
              <a:rPr lang="en-US" sz="1600" b="1" dirty="0"/>
              <a:t>legal notification </a:t>
            </a:r>
            <a:r>
              <a:rPr lang="en-US" sz="1600" dirty="0" smtClean="0"/>
              <a:t>developed </a:t>
            </a:r>
            <a:r>
              <a:rPr lang="en-US" sz="1600" dirty="0"/>
              <a:t>by legal counsel of a corporation. </a:t>
            </a:r>
          </a:p>
          <a:p>
            <a:r>
              <a:rPr lang="en-US" sz="1600" b="1" dirty="0"/>
              <a:t>Ensure the confidentiality of data </a:t>
            </a:r>
            <a:r>
              <a:rPr lang="en-US" sz="1600" dirty="0" smtClean="0"/>
              <a:t>by using management </a:t>
            </a:r>
            <a:r>
              <a:rPr lang="en-US" sz="1600" dirty="0"/>
              <a:t>protocols with strong </a:t>
            </a:r>
            <a:r>
              <a:rPr lang="en-US" sz="1600" dirty="0" smtClean="0"/>
              <a:t>authentication. </a:t>
            </a:r>
            <a:endParaRPr lang="en-US" sz="1600" dirty="0"/>
          </a:p>
          <a:p>
            <a:r>
              <a:rPr lang="en-US" sz="1600" b="1" dirty="0" smtClean="0"/>
              <a:t>Use</a:t>
            </a:r>
            <a:r>
              <a:rPr lang="en-US" sz="1600" dirty="0" smtClean="0"/>
              <a:t> </a:t>
            </a:r>
            <a:r>
              <a:rPr lang="en-US" sz="1600" b="1" dirty="0" smtClean="0"/>
              <a:t>role</a:t>
            </a:r>
            <a:r>
              <a:rPr lang="en-US" sz="1600" b="1" dirty="0"/>
              <a:t>-based access control (RBAC) </a:t>
            </a:r>
            <a:r>
              <a:rPr lang="en-US" sz="1600" dirty="0" smtClean="0"/>
              <a:t>to ensure that </a:t>
            </a:r>
            <a:r>
              <a:rPr lang="en-US" sz="1600" dirty="0"/>
              <a:t>access is only granted to authenticated users, groups, and services</a:t>
            </a:r>
            <a:r>
              <a:rPr lang="en-US" sz="1600" dirty="0" smtClean="0"/>
              <a:t>.</a:t>
            </a:r>
            <a:endParaRPr lang="en-US" sz="1600" dirty="0"/>
          </a:p>
          <a:p>
            <a:r>
              <a:rPr lang="en-US" sz="1600" b="1" dirty="0" smtClean="0"/>
              <a:t>Authorize actions </a:t>
            </a:r>
            <a:r>
              <a:rPr lang="en-US" sz="1600" dirty="0" smtClean="0"/>
              <a:t>by restricting </a:t>
            </a:r>
            <a:r>
              <a:rPr lang="en-US" sz="1600" dirty="0"/>
              <a:t>the actions and views that are permitted by any particular user, group, or service.</a:t>
            </a:r>
          </a:p>
          <a:p>
            <a:r>
              <a:rPr lang="en-US" sz="1600" b="1" dirty="0"/>
              <a:t>Enable management access reporting </a:t>
            </a:r>
            <a:r>
              <a:rPr lang="en-US" sz="1600" dirty="0" smtClean="0"/>
              <a:t>to log </a:t>
            </a:r>
            <a:r>
              <a:rPr lang="en-US" sz="1600" dirty="0"/>
              <a:t>and </a:t>
            </a:r>
            <a:r>
              <a:rPr lang="en-US" sz="1600" dirty="0" smtClean="0"/>
              <a:t>account </a:t>
            </a:r>
            <a:r>
              <a:rPr lang="en-US" sz="1600" dirty="0"/>
              <a:t>for all access</a:t>
            </a:r>
            <a:r>
              <a:rPr lang="en-US" sz="1600" dirty="0" smtClean="0"/>
              <a:t>.</a:t>
            </a:r>
            <a:endParaRPr lang="en-US" sz="1600" dirty="0"/>
          </a:p>
        </p:txBody>
      </p:sp>
      <p:sp>
        <p:nvSpPr>
          <p:cNvPr id="3" name="Title 2"/>
          <p:cNvSpPr>
            <a:spLocks noGrp="1"/>
          </p:cNvSpPr>
          <p:nvPr>
            <p:ph type="title"/>
          </p:nvPr>
        </p:nvSpPr>
        <p:spPr>
          <a:xfrm>
            <a:off x="1230923" y="77862"/>
            <a:ext cx="7735102" cy="838200"/>
          </a:xfrm>
        </p:spPr>
        <p:txBody>
          <a:bodyPr/>
          <a:lstStyle/>
          <a:p>
            <a:r>
              <a:rPr lang="en-US" dirty="0"/>
              <a:t/>
            </a:r>
            <a:br>
              <a:rPr lang="en-US" dirty="0"/>
            </a:br>
            <a:r>
              <a:rPr lang="en-US" sz="1800" dirty="0"/>
              <a:t>Cisco Network Foundation Protection </a:t>
            </a:r>
            <a:r>
              <a:rPr lang="en-US" sz="1800" dirty="0" smtClean="0"/>
              <a:t>Framework</a:t>
            </a:r>
            <a:br>
              <a:rPr lang="en-US" sz="1800" dirty="0" smtClean="0"/>
            </a:br>
            <a:r>
              <a:rPr lang="en-US" dirty="0" smtClean="0"/>
              <a:t>Management Plane</a:t>
            </a:r>
            <a:endParaRPr lang="en-US" dirty="0"/>
          </a:p>
        </p:txBody>
      </p:sp>
      <p:grpSp>
        <p:nvGrpSpPr>
          <p:cNvPr id="6" name="Group 5"/>
          <p:cNvGrpSpPr/>
          <p:nvPr/>
        </p:nvGrpSpPr>
        <p:grpSpPr>
          <a:xfrm>
            <a:off x="5574323" y="1582615"/>
            <a:ext cx="3406570" cy="3393831"/>
            <a:chOff x="4406658" y="1965970"/>
            <a:chExt cx="4574235" cy="3222256"/>
          </a:xfrm>
        </p:grpSpPr>
        <p:pic>
          <p:nvPicPr>
            <p:cNvPr id="4" name="Picture 3"/>
            <p:cNvPicPr>
              <a:picLocks noChangeAspect="1"/>
            </p:cNvPicPr>
            <p:nvPr/>
          </p:nvPicPr>
          <p:blipFill>
            <a:blip r:embed="rId2"/>
            <a:stretch>
              <a:fillRect/>
            </a:stretch>
          </p:blipFill>
          <p:spPr>
            <a:xfrm>
              <a:off x="4406658" y="2088080"/>
              <a:ext cx="4574235" cy="3100146"/>
            </a:xfrm>
            <a:prstGeom prst="rect">
              <a:avLst/>
            </a:prstGeom>
          </p:spPr>
        </p:pic>
        <p:sp>
          <p:nvSpPr>
            <p:cNvPr id="5" name="Rounded Rectangle 4"/>
            <p:cNvSpPr/>
            <p:nvPr/>
          </p:nvSpPr>
          <p:spPr bwMode="auto">
            <a:xfrm>
              <a:off x="6890727" y="1965970"/>
              <a:ext cx="1999867" cy="2041603"/>
            </a:xfrm>
            <a:prstGeom prst="roundRect">
              <a:avLst/>
            </a:prstGeom>
            <a:solidFill>
              <a:srgbClr val="FFFF00">
                <a:alpha val="19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Tree>
    <p:extLst>
      <p:ext uri="{BB962C8B-B14F-4D97-AF65-F5344CB8AC3E}">
        <p14:creationId xmlns:p14="http://schemas.microsoft.com/office/powerpoint/2010/main" val="139424227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984737" y="898750"/>
            <a:ext cx="4466494" cy="4552479"/>
          </a:xfrm>
        </p:spPr>
        <p:txBody>
          <a:bodyPr/>
          <a:lstStyle/>
          <a:p>
            <a:pPr marL="0" indent="0" algn="just">
              <a:buNone/>
            </a:pPr>
            <a:r>
              <a:rPr lang="en-US" sz="1600" dirty="0" smtClean="0"/>
              <a:t>Use ACLs to perform packet filtering. ACLs can be used to:</a:t>
            </a:r>
          </a:p>
          <a:p>
            <a:pPr marL="568325" lvl="1" indent="-342900" algn="just" defTabSz="631825">
              <a:buFont typeface="Arial"/>
              <a:buChar char="•"/>
            </a:pPr>
            <a:r>
              <a:rPr lang="en-US" sz="1600" b="1" dirty="0" smtClean="0"/>
              <a:t>Block unwanted traffic or users - </a:t>
            </a:r>
            <a:r>
              <a:rPr lang="en-US" sz="1600" dirty="0"/>
              <a:t>ACLs can filter incoming or outgoing packets on an interface.</a:t>
            </a:r>
            <a:endParaRPr lang="en-US" sz="1600" b="1" dirty="0" smtClean="0"/>
          </a:p>
          <a:p>
            <a:pPr marL="568325" lvl="1" indent="-342900" algn="just" defTabSz="631825">
              <a:buFont typeface="Arial"/>
              <a:buChar char="•"/>
            </a:pPr>
            <a:r>
              <a:rPr lang="en-US" sz="1600" b="1" dirty="0" smtClean="0"/>
              <a:t>Reduce the change of a DoS attack - </a:t>
            </a:r>
            <a:r>
              <a:rPr lang="en-US" sz="1600" dirty="0"/>
              <a:t>ACLs can be used to specify whether traffic from hosts, networks, or users access the network. </a:t>
            </a:r>
            <a:endParaRPr lang="en-US" sz="1600" b="1" dirty="0" smtClean="0"/>
          </a:p>
          <a:p>
            <a:pPr marL="568325" lvl="1" indent="-342900" algn="just" defTabSz="631825">
              <a:buFont typeface="Arial"/>
              <a:buChar char="•"/>
            </a:pPr>
            <a:r>
              <a:rPr lang="en-US" sz="1600" b="1" dirty="0" smtClean="0"/>
              <a:t>Mitigate spoofing attacks - </a:t>
            </a:r>
            <a:r>
              <a:rPr lang="en-US" sz="1600" dirty="0"/>
              <a:t>ACLs allow security practitioners to implement recommended practices to mitigate spoofing attacks. </a:t>
            </a:r>
            <a:endParaRPr lang="en-US" sz="1600" b="1" dirty="0" smtClean="0"/>
          </a:p>
          <a:p>
            <a:pPr marL="568325" lvl="1" indent="-342900" algn="just" defTabSz="631825">
              <a:buFont typeface="Arial"/>
              <a:buChar char="•"/>
            </a:pPr>
            <a:r>
              <a:rPr lang="en-US" sz="1600" b="1" dirty="0" smtClean="0"/>
              <a:t>Provide bandwidth control - </a:t>
            </a:r>
            <a:r>
              <a:rPr lang="en-US" sz="1600" dirty="0"/>
              <a:t>ACLs on a slow link </a:t>
            </a:r>
            <a:r>
              <a:rPr lang="en-US" sz="1600" dirty="0">
                <a:solidFill>
                  <a:schemeClr val="bg2"/>
                </a:solidFill>
              </a:rPr>
              <a:t>can prevent excess traffic. </a:t>
            </a:r>
            <a:endParaRPr lang="en-US" sz="1600" b="1" dirty="0" smtClean="0">
              <a:solidFill>
                <a:schemeClr val="bg2"/>
              </a:solidFill>
            </a:endParaRPr>
          </a:p>
          <a:p>
            <a:pPr marL="568325" lvl="1" indent="-342900" algn="just" defTabSz="631825">
              <a:buFont typeface="Arial"/>
              <a:buChar char="•"/>
            </a:pPr>
            <a:r>
              <a:rPr lang="en-US" sz="1600" b="1" dirty="0" smtClean="0">
                <a:solidFill>
                  <a:schemeClr val="bg2"/>
                </a:solidFill>
              </a:rPr>
              <a:t>Classify traffic to protect the management and control planes</a:t>
            </a:r>
            <a:r>
              <a:rPr lang="en-US" sz="1600" b="1" dirty="0">
                <a:solidFill>
                  <a:schemeClr val="bg2"/>
                </a:solidFill>
              </a:rPr>
              <a:t> </a:t>
            </a:r>
            <a:r>
              <a:rPr lang="en-US" sz="1600" b="1" dirty="0" smtClean="0">
                <a:solidFill>
                  <a:schemeClr val="bg2"/>
                </a:solidFill>
              </a:rPr>
              <a:t>- </a:t>
            </a:r>
            <a:r>
              <a:rPr lang="en-US" sz="1600" dirty="0">
                <a:solidFill>
                  <a:schemeClr val="bg2"/>
                </a:solidFill>
              </a:rPr>
              <a:t>ACLs can be applied on the </a:t>
            </a:r>
            <a:r>
              <a:rPr lang="en-US" sz="1600" dirty="0" smtClean="0">
                <a:solidFill>
                  <a:schemeClr val="bg2"/>
                </a:solidFill>
              </a:rPr>
              <a:t>vty lines</a:t>
            </a:r>
            <a:r>
              <a:rPr lang="en-US" sz="1600" dirty="0">
                <a:solidFill>
                  <a:schemeClr val="bg2"/>
                </a:solidFill>
              </a:rPr>
              <a:t>.</a:t>
            </a:r>
            <a:endParaRPr lang="en-US" sz="1600" b="1" dirty="0" smtClean="0">
              <a:solidFill>
                <a:schemeClr val="bg2"/>
              </a:solidFill>
            </a:endParaRPr>
          </a:p>
        </p:txBody>
      </p:sp>
      <p:sp>
        <p:nvSpPr>
          <p:cNvPr id="3" name="Title 2"/>
          <p:cNvSpPr>
            <a:spLocks noGrp="1"/>
          </p:cNvSpPr>
          <p:nvPr>
            <p:ph type="title"/>
          </p:nvPr>
        </p:nvSpPr>
        <p:spPr>
          <a:xfrm>
            <a:off x="1266092" y="77862"/>
            <a:ext cx="7699933" cy="838200"/>
          </a:xfrm>
        </p:spPr>
        <p:txBody>
          <a:bodyPr/>
          <a:lstStyle/>
          <a:p>
            <a:r>
              <a:rPr lang="en-US" dirty="0"/>
              <a:t/>
            </a:r>
            <a:br>
              <a:rPr lang="en-US" dirty="0"/>
            </a:br>
            <a:r>
              <a:rPr lang="en-US" sz="1800" dirty="0"/>
              <a:t>Cisco Network Foundation Protection </a:t>
            </a:r>
            <a:r>
              <a:rPr lang="en-US" sz="1800" dirty="0" smtClean="0"/>
              <a:t>Framework</a:t>
            </a:r>
            <a:br>
              <a:rPr lang="en-US" sz="1800" dirty="0" smtClean="0"/>
            </a:br>
            <a:r>
              <a:rPr lang="en-US" dirty="0" smtClean="0"/>
              <a:t>Data Plane</a:t>
            </a:r>
            <a:endParaRPr lang="en-US" dirty="0"/>
          </a:p>
        </p:txBody>
      </p:sp>
      <p:grpSp>
        <p:nvGrpSpPr>
          <p:cNvPr id="6" name="Group 5"/>
          <p:cNvGrpSpPr/>
          <p:nvPr/>
        </p:nvGrpSpPr>
        <p:grpSpPr>
          <a:xfrm>
            <a:off x="5767753" y="1424354"/>
            <a:ext cx="3232751" cy="3323492"/>
            <a:chOff x="5019277" y="2088080"/>
            <a:chExt cx="3981228" cy="2698631"/>
          </a:xfrm>
        </p:grpSpPr>
        <p:pic>
          <p:nvPicPr>
            <p:cNvPr id="4" name="Picture 3"/>
            <p:cNvPicPr>
              <a:picLocks noChangeAspect="1"/>
            </p:cNvPicPr>
            <p:nvPr/>
          </p:nvPicPr>
          <p:blipFill>
            <a:blip r:embed="rId2"/>
            <a:stretch>
              <a:fillRect/>
            </a:stretch>
          </p:blipFill>
          <p:spPr>
            <a:xfrm>
              <a:off x="5095933" y="2088080"/>
              <a:ext cx="3884960" cy="2632996"/>
            </a:xfrm>
            <a:prstGeom prst="rect">
              <a:avLst/>
            </a:prstGeom>
          </p:spPr>
        </p:pic>
        <p:sp>
          <p:nvSpPr>
            <p:cNvPr id="5" name="Rounded Rectangle 4"/>
            <p:cNvSpPr/>
            <p:nvPr/>
          </p:nvSpPr>
          <p:spPr bwMode="auto">
            <a:xfrm>
              <a:off x="5019277" y="3687721"/>
              <a:ext cx="3981228" cy="1098990"/>
            </a:xfrm>
            <a:prstGeom prst="roundRect">
              <a:avLst/>
            </a:prstGeom>
            <a:solidFill>
              <a:srgbClr val="FFFF00">
                <a:alpha val="19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Tree>
    <p:extLst>
      <p:ext uri="{BB962C8B-B14F-4D97-AF65-F5344CB8AC3E}">
        <p14:creationId xmlns:p14="http://schemas.microsoft.com/office/powerpoint/2010/main" val="280888595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828325" y="959811"/>
            <a:ext cx="4584664" cy="4544174"/>
          </a:xfrm>
        </p:spPr>
        <p:txBody>
          <a:bodyPr/>
          <a:lstStyle/>
          <a:p>
            <a:pPr marL="0" indent="0">
              <a:buNone/>
            </a:pPr>
            <a:r>
              <a:rPr lang="en-US" sz="1900" dirty="0" smtClean="0"/>
              <a:t>Implement Layer 2 security using:</a:t>
            </a:r>
          </a:p>
          <a:p>
            <a:pPr marL="684213" lvl="1" indent="-342900" defTabSz="631825">
              <a:buFont typeface="Arial"/>
              <a:buChar char="•"/>
            </a:pPr>
            <a:r>
              <a:rPr lang="en-US" sz="1900" b="1" dirty="0" smtClean="0"/>
              <a:t>Port security - </a:t>
            </a:r>
            <a:r>
              <a:rPr lang="en-US" sz="1900" dirty="0"/>
              <a:t>Prevents MAC address spoofing and MAC address flooding attacks. </a:t>
            </a:r>
            <a:endParaRPr lang="en-US" sz="1900" b="1" dirty="0" smtClean="0"/>
          </a:p>
          <a:p>
            <a:pPr marL="684213" lvl="1" indent="-342900" defTabSz="631825">
              <a:buFont typeface="Arial"/>
              <a:buChar char="•"/>
            </a:pPr>
            <a:r>
              <a:rPr lang="en-US" sz="1900" b="1" dirty="0" smtClean="0"/>
              <a:t>DHCP snooping - </a:t>
            </a:r>
            <a:r>
              <a:rPr lang="en-US" sz="1900" dirty="0"/>
              <a:t>Prevents client attacks on the DHCP server and switch. </a:t>
            </a:r>
            <a:endParaRPr lang="en-US" sz="1900" b="1" dirty="0" smtClean="0"/>
          </a:p>
          <a:p>
            <a:pPr marL="684213" lvl="1" indent="-342900" defTabSz="631825">
              <a:buFont typeface="Arial"/>
              <a:buChar char="•"/>
            </a:pPr>
            <a:r>
              <a:rPr lang="en-US" sz="1900" b="1" dirty="0" smtClean="0"/>
              <a:t>Dynamic ARP Inspection (DAI) - </a:t>
            </a:r>
            <a:r>
              <a:rPr lang="en-US" sz="1900" dirty="0"/>
              <a:t>Adds security to ARP by using the DHCP snooping table to minimize the impact of ARP poisoning and spoofing attacks.</a:t>
            </a:r>
            <a:endParaRPr lang="en-US" sz="1900" b="1" dirty="0" smtClean="0"/>
          </a:p>
          <a:p>
            <a:pPr marL="684213" lvl="1" indent="-342900" defTabSz="631825">
              <a:buFont typeface="Arial"/>
              <a:buChar char="•"/>
            </a:pPr>
            <a:r>
              <a:rPr lang="en-US" sz="1900" b="1" dirty="0" smtClean="0"/>
              <a:t>IP Source Guard - </a:t>
            </a:r>
            <a:r>
              <a:rPr lang="en-US" sz="1900" dirty="0"/>
              <a:t>Prevents spoofing of IP addresses by using the DHCP snooping table.</a:t>
            </a:r>
            <a:endParaRPr lang="en-US" sz="1900" b="1" dirty="0"/>
          </a:p>
        </p:txBody>
      </p:sp>
      <p:sp>
        <p:nvSpPr>
          <p:cNvPr id="3" name="Title 2"/>
          <p:cNvSpPr>
            <a:spLocks noGrp="1"/>
          </p:cNvSpPr>
          <p:nvPr>
            <p:ph type="title"/>
          </p:nvPr>
        </p:nvSpPr>
        <p:spPr>
          <a:xfrm>
            <a:off x="1283677" y="77862"/>
            <a:ext cx="7682348" cy="838200"/>
          </a:xfrm>
        </p:spPr>
        <p:txBody>
          <a:bodyPr/>
          <a:lstStyle/>
          <a:p>
            <a:r>
              <a:rPr lang="en-US" dirty="0"/>
              <a:t/>
            </a:r>
            <a:br>
              <a:rPr lang="en-US" dirty="0"/>
            </a:br>
            <a:r>
              <a:rPr lang="en-US" sz="1800" dirty="0"/>
              <a:t>Cisco Network Foundation Protection </a:t>
            </a:r>
            <a:r>
              <a:rPr lang="en-US" sz="1800" dirty="0" smtClean="0"/>
              <a:t>Framework</a:t>
            </a:r>
            <a:br>
              <a:rPr lang="en-US" sz="1800" dirty="0" smtClean="0"/>
            </a:br>
            <a:r>
              <a:rPr lang="en-US" dirty="0" smtClean="0"/>
              <a:t>Data Plane Cont</a:t>
            </a:r>
            <a:r>
              <a:rPr lang="en-US" dirty="0"/>
              <a:t>.</a:t>
            </a:r>
          </a:p>
        </p:txBody>
      </p:sp>
      <p:grpSp>
        <p:nvGrpSpPr>
          <p:cNvPr id="6" name="Group 5"/>
          <p:cNvGrpSpPr/>
          <p:nvPr/>
        </p:nvGrpSpPr>
        <p:grpSpPr>
          <a:xfrm>
            <a:off x="5838091" y="1617784"/>
            <a:ext cx="3162413" cy="3341077"/>
            <a:chOff x="5019277" y="2088080"/>
            <a:chExt cx="3981228" cy="2698631"/>
          </a:xfrm>
        </p:grpSpPr>
        <p:pic>
          <p:nvPicPr>
            <p:cNvPr id="4" name="Picture 3"/>
            <p:cNvPicPr>
              <a:picLocks noChangeAspect="1"/>
            </p:cNvPicPr>
            <p:nvPr/>
          </p:nvPicPr>
          <p:blipFill>
            <a:blip r:embed="rId2"/>
            <a:stretch>
              <a:fillRect/>
            </a:stretch>
          </p:blipFill>
          <p:spPr>
            <a:xfrm>
              <a:off x="5095933" y="2088080"/>
              <a:ext cx="3884960" cy="2632996"/>
            </a:xfrm>
            <a:prstGeom prst="rect">
              <a:avLst/>
            </a:prstGeom>
          </p:spPr>
        </p:pic>
        <p:sp>
          <p:nvSpPr>
            <p:cNvPr id="5" name="Rounded Rectangle 4"/>
            <p:cNvSpPr/>
            <p:nvPr/>
          </p:nvSpPr>
          <p:spPr bwMode="auto">
            <a:xfrm>
              <a:off x="5019277" y="3687721"/>
              <a:ext cx="3981228" cy="1098990"/>
            </a:xfrm>
            <a:prstGeom prst="roundRect">
              <a:avLst/>
            </a:prstGeom>
            <a:solidFill>
              <a:srgbClr val="FFFF00">
                <a:alpha val="19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Tree>
    <p:extLst>
      <p:ext uri="{BB962C8B-B14F-4D97-AF65-F5344CB8AC3E}">
        <p14:creationId xmlns:p14="http://schemas.microsoft.com/office/powerpoint/2010/main" val="247728397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703385" y="1100491"/>
            <a:ext cx="7998648" cy="4368323"/>
          </a:xfrm>
        </p:spPr>
        <p:txBody>
          <a:bodyPr/>
          <a:lstStyle/>
          <a:p>
            <a:pPr algn="just"/>
            <a:r>
              <a:rPr lang="en-US" sz="2000" dirty="0"/>
              <a:t>Network security involves protocols, technologies, devices, tools, and techniques to secure data and mitigate threats. </a:t>
            </a:r>
          </a:p>
          <a:p>
            <a:pPr algn="just"/>
            <a:r>
              <a:rPr lang="en-US" sz="2000" dirty="0"/>
              <a:t>Network security is largely driven by the effort to stay one step ahead of ill-intentioned hackers. </a:t>
            </a:r>
          </a:p>
          <a:p>
            <a:pPr algn="just"/>
            <a:r>
              <a:rPr lang="en-US" sz="2000" dirty="0" smtClean="0">
                <a:solidFill>
                  <a:schemeClr val="bg2"/>
                </a:solidFill>
              </a:rPr>
              <a:t>Network </a:t>
            </a:r>
            <a:r>
              <a:rPr lang="en-US" sz="2000" dirty="0">
                <a:solidFill>
                  <a:schemeClr val="bg2"/>
                </a:solidFill>
              </a:rPr>
              <a:t>attacks are classified </a:t>
            </a:r>
            <a:r>
              <a:rPr lang="en-US" sz="2000" dirty="0" smtClean="0">
                <a:solidFill>
                  <a:schemeClr val="bg2"/>
                </a:solidFill>
              </a:rPr>
              <a:t>easily learn </a:t>
            </a:r>
            <a:r>
              <a:rPr lang="en-US" sz="2000" dirty="0">
                <a:solidFill>
                  <a:schemeClr val="bg2"/>
                </a:solidFill>
              </a:rPr>
              <a:t>about them and address them appropriately. </a:t>
            </a:r>
            <a:endParaRPr lang="en-US" sz="2000" dirty="0" smtClean="0">
              <a:solidFill>
                <a:schemeClr val="bg2"/>
              </a:solidFill>
            </a:endParaRPr>
          </a:p>
          <a:p>
            <a:pPr algn="just"/>
            <a:r>
              <a:rPr lang="en-US" sz="2000" dirty="0" smtClean="0"/>
              <a:t>Viruses</a:t>
            </a:r>
            <a:r>
              <a:rPr lang="en-US" sz="2000" dirty="0"/>
              <a:t>, worms, and Trojan horses are specific types of network attacks. More generally, network attacks are classified as reconnaissance, access, or </a:t>
            </a:r>
            <a:r>
              <a:rPr lang="en-US" sz="2000" dirty="0" err="1" smtClean="0"/>
              <a:t>DoS</a:t>
            </a:r>
            <a:r>
              <a:rPr lang="en-US" sz="2000" dirty="0" smtClean="0"/>
              <a:t> </a:t>
            </a:r>
            <a:r>
              <a:rPr lang="en-US" sz="2000" dirty="0"/>
              <a:t>attacks</a:t>
            </a:r>
            <a:r>
              <a:rPr lang="en-US" sz="2000" dirty="0" smtClean="0"/>
              <a:t>.</a:t>
            </a:r>
          </a:p>
          <a:p>
            <a:pPr algn="just"/>
            <a:r>
              <a:rPr lang="en-US" sz="2000" dirty="0"/>
              <a:t>Mitigating network attacks is the job of a network security professional. </a:t>
            </a:r>
          </a:p>
        </p:txBody>
      </p:sp>
      <p:sp>
        <p:nvSpPr>
          <p:cNvPr id="3" name="Title 2"/>
          <p:cNvSpPr>
            <a:spLocks noGrp="1"/>
          </p:cNvSpPr>
          <p:nvPr>
            <p:ph type="title"/>
          </p:nvPr>
        </p:nvSpPr>
        <p:spPr>
          <a:xfrm>
            <a:off x="1459523" y="60277"/>
            <a:ext cx="7506502" cy="838200"/>
          </a:xfrm>
        </p:spPr>
        <p:txBody>
          <a:bodyPr/>
          <a:lstStyle/>
          <a:p>
            <a:r>
              <a:rPr lang="en-US" dirty="0" smtClean="0"/>
              <a:t>Summary</a:t>
            </a:r>
            <a:endParaRPr lang="en-US" dirty="0"/>
          </a:p>
        </p:txBody>
      </p:sp>
    </p:spTree>
    <p:extLst>
      <p:ext uri="{BB962C8B-B14F-4D97-AF65-F5344CB8AC3E}">
        <p14:creationId xmlns:p14="http://schemas.microsoft.com/office/powerpoint/2010/main" val="307000291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smtClean="0"/>
              <a:t>Questions?</a:t>
            </a:r>
            <a:endParaRPr lang="en-US" dirty="0"/>
          </a:p>
        </p:txBody>
      </p:sp>
    </p:spTree>
    <p:extLst>
      <p:ext uri="{BB962C8B-B14F-4D97-AF65-F5344CB8AC3E}">
        <p14:creationId xmlns:p14="http://schemas.microsoft.com/office/powerpoint/2010/main" val="400477816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16193</TotalTime>
  <Pages>28</Pages>
  <Words>5028</Words>
  <Application>Microsoft Office PowerPoint</Application>
  <PresentationFormat>On-screen Show (4:3)</PresentationFormat>
  <Paragraphs>447</Paragraphs>
  <Slides>72</Slides>
  <Notes>34</Notes>
  <HiddenSlides>31</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72</vt:i4>
      </vt:variant>
    </vt:vector>
  </HeadingPairs>
  <TitlesOfParts>
    <vt:vector size="79" baseType="lpstr">
      <vt:lpstr>ＭＳ Ｐゴシック</vt:lpstr>
      <vt:lpstr>Arial</vt:lpstr>
      <vt:lpstr>Helvetica</vt:lpstr>
      <vt:lpstr>Times New Roman</vt:lpstr>
      <vt:lpstr>Wingdings</vt:lpstr>
      <vt:lpstr>PPT-TMPLT-WHT_C</vt:lpstr>
      <vt:lpstr>NetAcad-4F_PPT-WHT_060408</vt:lpstr>
      <vt:lpstr>PowerPoint Presentation</vt:lpstr>
      <vt:lpstr>Objectives </vt:lpstr>
      <vt:lpstr> Threats to Networks</vt:lpstr>
      <vt:lpstr>The Hacker</vt:lpstr>
      <vt:lpstr> The Hacker Cont.</vt:lpstr>
      <vt:lpstr> Hacker Titles</vt:lpstr>
      <vt:lpstr> Evolution of Hacking</vt:lpstr>
      <vt:lpstr>Viruses, Worms, and Trojan Horses</vt:lpstr>
      <vt:lpstr> Viruses Primary Vulnerabilities for End User Devices</vt:lpstr>
      <vt:lpstr> Worms</vt:lpstr>
      <vt:lpstr>Worm and Virus Exploit and Comparison</vt:lpstr>
      <vt:lpstr>Worm and Virus Exploit and Comparison</vt:lpstr>
      <vt:lpstr>  Trojan Horses Trojan Horse Concept</vt:lpstr>
      <vt:lpstr> Trojan Horses Trojan Horse Classification</vt:lpstr>
      <vt:lpstr>Trojan Horses Exploit Comparison</vt:lpstr>
      <vt:lpstr>Mitigating Viruses, Worms, and Trojan Horses Buffer Overflows</vt:lpstr>
      <vt:lpstr> Mitigating Viruses, Worms, and Trojan Horses Antivirus Software</vt:lpstr>
      <vt:lpstr> Mitigating Viruses, Worms, and Trojan Horses Worm Mitigation</vt:lpstr>
      <vt:lpstr> Mitigating Viruses, Worms, and Trojan Horses Worm Mitigation Cont.</vt:lpstr>
      <vt:lpstr> Mitigating Viruses, Worms, and Trojan Horses Worm Mitigation Cont.</vt:lpstr>
      <vt:lpstr>Attack Methodologies</vt:lpstr>
      <vt:lpstr>Attack Methodologies Types of Attacks</vt:lpstr>
      <vt:lpstr>Attack Methodologies Types of Reconnaissance Attacks</vt:lpstr>
      <vt:lpstr>Attack Methodologies Internet Information Queries</vt:lpstr>
      <vt:lpstr>Attack Methodologies Packet Sniffer</vt:lpstr>
      <vt:lpstr>Attack Methodologies Ping Sweeps and Port Scans</vt:lpstr>
      <vt:lpstr>Attack Methodologies Ping Sweeps and Port Scans Cont.</vt:lpstr>
      <vt:lpstr>Attack Methodologies Mitigating Reconnaissance Attacks</vt:lpstr>
      <vt:lpstr>Attack Methodologies Access Attacks</vt:lpstr>
      <vt:lpstr>Attack Methodologies Types of Access Attacks</vt:lpstr>
      <vt:lpstr> Types of Attacks Password Attacks</vt:lpstr>
      <vt:lpstr> Types of Attacks Password Attack Example</vt:lpstr>
      <vt:lpstr> Types of Attacks Trust Exploitation</vt:lpstr>
      <vt:lpstr> Types of Attacks Trust Exploitation Cont.</vt:lpstr>
      <vt:lpstr> Types of Attacks Trust Exploitation</vt:lpstr>
      <vt:lpstr> Types of Attacks Port Redirection</vt:lpstr>
      <vt:lpstr> Types of Attacks Port Redirection Cont.</vt:lpstr>
      <vt:lpstr> Types of Attacks  Man-in-the-Middle Attacks (MITM)</vt:lpstr>
      <vt:lpstr> Types of Attacks  Man-in-the-Middle Attacks (MITM) Cont.</vt:lpstr>
      <vt:lpstr> Types of Attacks  Buffer Overflow Attacks</vt:lpstr>
      <vt:lpstr>Attack Methodologies Mitigating Access Attacks</vt:lpstr>
      <vt:lpstr> DoS Attacks DoS Attack</vt:lpstr>
      <vt:lpstr> DoS Attacks DoS and DDoS</vt:lpstr>
      <vt:lpstr>DoS Attacks Types of DoS Attacks</vt:lpstr>
      <vt:lpstr>DoS Attacks Ping of Death</vt:lpstr>
      <vt:lpstr> DoS Attacks Smurf Attack</vt:lpstr>
      <vt:lpstr> DoS Attacks Smurf Attack Cont.</vt:lpstr>
      <vt:lpstr> DoS Attacks SYN Flood Attack</vt:lpstr>
      <vt:lpstr> DoS Attacks SYN Flood Attack Cont.</vt:lpstr>
      <vt:lpstr> DoS Attacks Symptoms of a DoS Attack</vt:lpstr>
      <vt:lpstr>  Mitigating Network Attacks Mitigating Network Attacks</vt:lpstr>
      <vt:lpstr>Mitigating Network Attacks Mitigating Reconnaissance Attacks</vt:lpstr>
      <vt:lpstr>Mitigating Network Attacks Mitigating Access Attacks</vt:lpstr>
      <vt:lpstr> Mitigating Network Attacks Mitigating DoS Attacks</vt:lpstr>
      <vt:lpstr> Mitigating Network Attacks Mitigating DoS Attacks Cont.</vt:lpstr>
      <vt:lpstr> Mitigating Access Attacks Port Scan and Ping Sweep Mitigation</vt:lpstr>
      <vt:lpstr>Mitigating Access Attacks Ping Sweeps and Port Scans Mitigation</vt:lpstr>
      <vt:lpstr> Mitigating Access Attacks Packet Sniffer Mitigation</vt:lpstr>
      <vt:lpstr> Mitigating Access Attacks Password Attack Mitigation</vt:lpstr>
      <vt:lpstr>Mitigating Access Attacks Trust Exploitation Attack Mitigation</vt:lpstr>
      <vt:lpstr> Mitigating Access Attacks Man-in-the-Middle Mitigation</vt:lpstr>
      <vt:lpstr> Mitigating Access Attacks IP Spoofing Attack Mitigation</vt:lpstr>
      <vt:lpstr>Mitigating Network Attacks 10 Best Practices</vt:lpstr>
      <vt:lpstr> Mitigating Access Attacks 10 Best Practices Cont.</vt:lpstr>
      <vt:lpstr>1.4 Cisco Network Foundation Protection Framework</vt:lpstr>
      <vt:lpstr> Cisco Network Foundation Protection Framework Cisco Network Foundation Protection </vt:lpstr>
      <vt:lpstr>Cisco Network Foundation Protection Framework Control Plane</vt:lpstr>
      <vt:lpstr> Cisco Network Foundation Protection Framework Management Plane</vt:lpstr>
      <vt:lpstr> Cisco Network Foundation Protection Framework Data Plane</vt:lpstr>
      <vt:lpstr> Cisco Network Foundation Protection Framework Data Plane Cont.</vt:lpstr>
      <vt:lpstr>Summary</vt:lpstr>
      <vt:lpstr>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Campbell, Carlene</cp:lastModifiedBy>
  <cp:revision>1113</cp:revision>
  <cp:lastPrinted>1999-01-27T00:54:54Z</cp:lastPrinted>
  <dcterms:created xsi:type="dcterms:W3CDTF">2006-10-23T15:07:30Z</dcterms:created>
  <dcterms:modified xsi:type="dcterms:W3CDTF">2016-10-18T09:07:45Z</dcterms:modified>
</cp:coreProperties>
</file>